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4630400" cy="8229600"/>
  <p:notesSz cx="8229600" cy="14630400"/>
  <p:embeddedFontLst>
    <p:embeddedFont>
      <p:font typeface="Gelasio" panose="020B0604020202020204" charset="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Lato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8" d="100"/>
          <a:sy n="58" d="100"/>
        </p:scale>
        <p:origin x="524" y="40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528A8-72B0-444B-AC42-3BD66AF9B69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62000" y="1096963"/>
            <a:ext cx="9753600" cy="5486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6950075"/>
            <a:ext cx="6584950" cy="65833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F71461-727A-44CF-9063-C616EF5D8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1978462"/>
            <a:ext cx="6244709" cy="427267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447121" y="2024420"/>
            <a:ext cx="6244709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Credit Card Fraud Detection System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447121" y="3600451"/>
            <a:ext cx="6244709" cy="8054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  By: </a:t>
            </a:r>
            <a:r>
              <a:rPr lang="en-US" sz="1750" dirty="0" err="1" smtClean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Samruddhi</a:t>
            </a:r>
            <a:r>
              <a:rPr lang="en-US" sz="1750" dirty="0" smtClean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</a:t>
            </a:r>
            <a:r>
              <a:rPr lang="en-US" sz="1750" dirty="0" err="1" smtClean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Patil</a:t>
            </a:r>
            <a:endParaRPr lang="en-US" sz="1750" dirty="0" smtClean="0">
              <a:solidFill>
                <a:srgbClr val="272525"/>
              </a:solidFill>
              <a:latin typeface="Lato" pitchFamily="34" charset="0"/>
              <a:ea typeface="Lato" pitchFamily="34" charset="-122"/>
              <a:cs typeface="Lato" pitchFamily="34" charset="-120"/>
            </a:endParaRPr>
          </a:p>
          <a:p>
            <a:pPr marL="0" indent="0">
              <a:lnSpc>
                <a:spcPts val="2850"/>
              </a:lnSpc>
              <a:buNone/>
            </a:pPr>
            <a:endParaRPr lang="en-US" sz="1750" dirty="0" smtClean="0">
              <a:solidFill>
                <a:srgbClr val="272525"/>
              </a:solidFill>
              <a:latin typeface="Lato" pitchFamily="34" charset="0"/>
              <a:ea typeface="Lato" pitchFamily="34" charset="-122"/>
              <a:cs typeface="Lato" pitchFamily="34" charset="-120"/>
            </a:endParaRPr>
          </a:p>
          <a:p>
            <a:pPr>
              <a:lnSpc>
                <a:spcPts val="2850"/>
              </a:lnSpc>
            </a:pPr>
            <a:endParaRPr lang="en-US" sz="1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46113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Conclusion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765227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417439" y="27652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Key Achievements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417439" y="3255645"/>
            <a:ext cx="3041213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Developed an accurate fraud detection system. Balanced dataset improved model reliability. Random Forest and XGBoost showed exceptional performance.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2765227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309116" y="27652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Practical Impact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309116" y="3255645"/>
            <a:ext cx="3041213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Financial institutions can reduce fraud losses. Enhances transaction security in real-time.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915025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417439" y="59150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Future Scope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417439" y="6405443"/>
            <a:ext cx="693277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Deploy in production, adapt to evolving fraud patterns.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10125" y="1771561"/>
            <a:ext cx="904874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smtClean="0"/>
              <a:t>"Thank you for your attention!“</a:t>
            </a:r>
          </a:p>
          <a:p>
            <a:endParaRPr lang="en-US" sz="5400" b="1" dirty="0"/>
          </a:p>
          <a:p>
            <a:r>
              <a:rPr lang="en-US" b="1" dirty="0" smtClean="0"/>
              <a:t>Contact Details:</a:t>
            </a:r>
            <a:r>
              <a:rPr lang="en-US" dirty="0" smtClean="0"/>
              <a:t> </a:t>
            </a:r>
            <a:r>
              <a:rPr lang="en-US" dirty="0" smtClean="0"/>
              <a:t>@</a:t>
            </a:r>
            <a:r>
              <a:rPr lang="en-US" dirty="0" err="1" smtClean="0"/>
              <a:t>Ms.Samruddhi</a:t>
            </a:r>
            <a:endParaRPr lang="en-US" dirty="0" smtClean="0"/>
          </a:p>
          <a:p>
            <a:r>
              <a:rPr lang="en-US" b="1" dirty="0" smtClean="0"/>
              <a:t>Q&amp;A </a:t>
            </a:r>
            <a:r>
              <a:rPr lang="en-US" b="1" dirty="0" smtClean="0"/>
              <a:t>Invitation:</a:t>
            </a:r>
            <a:r>
              <a:rPr lang="en-US" dirty="0" smtClean="0"/>
              <a:t> "Feel free to ask questions!"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4486275" cy="805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05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00548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Introduction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309580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417439" y="33095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Objective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417439" y="3799999"/>
            <a:ext cx="304121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Develop a robust system to detect fraudulent transactions using machine learning.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3309580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309116" y="33095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Dataset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309116" y="3799999"/>
            <a:ext cx="304121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Contains legitimate and fraudulent credit card transactions.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370671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417439" y="537067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Goal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417439" y="5861090"/>
            <a:ext cx="693277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Accurately identify fraud. Minimize false positives.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7705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Dataset Overview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4528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Dataset Used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033957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creditcard.csv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4528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Key Features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033957"/>
            <a:ext cx="3978116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Time: Time elapsed since the first transaction. V1-V28: PCA-derived features. Amount: Transaction value. Class: Target variable (0: Non-fraud, 1: Fraud).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4528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Challenge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033957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Highly imbalanced dataset.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79605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Data Preprocessing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844998"/>
            <a:ext cx="3664863" cy="2039422"/>
          </a:xfrm>
          <a:prstGeom prst="roundRect">
            <a:avLst>
              <a:gd name="adj" fmla="val 4671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8224" y="30794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Data Inspection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3569851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Checked class distribution and visualized patterns.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2844998"/>
            <a:ext cx="3664863" cy="2039422"/>
          </a:xfrm>
          <a:prstGeom prst="roundRect">
            <a:avLst>
              <a:gd name="adj" fmla="val 4671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4919901" y="3079433"/>
            <a:ext cx="319599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Class Imbalance Handling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19901" y="3924181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Used SMOTE to balance the dataset.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111234"/>
            <a:ext cx="7556421" cy="1322189"/>
          </a:xfrm>
          <a:prstGeom prst="roundRect">
            <a:avLst>
              <a:gd name="adj" fmla="val 7205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028224" y="53456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Feature Scaling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8224" y="5836087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StandardScaler applied to ensure all features contribute equally.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42577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Feature Selection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2474714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80190" y="326850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Correlation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6280190" y="3758922"/>
            <a:ext cx="36080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With target variable.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8421" y="2474714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0228421" y="3268504"/>
            <a:ext cx="360818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Recursive Feature Elimination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10228421" y="4113252"/>
            <a:ext cx="3608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RFE.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0190" y="5156597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280190" y="595038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Random Forest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6280190" y="6440805"/>
            <a:ext cx="36080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Feature Importance.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1305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Models Used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930610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417439" y="39306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Logistic Regression</a:t>
            </a:r>
            <a:endParaRPr lang="en-US" sz="2200" dirty="0"/>
          </a:p>
        </p:txBody>
      </p:sp>
      <p:sp>
        <p:nvSpPr>
          <p:cNvPr id="5" name="Shape 3"/>
          <p:cNvSpPr/>
          <p:nvPr/>
        </p:nvSpPr>
        <p:spPr>
          <a:xfrm>
            <a:off x="5216962" y="3930610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5840611" y="39306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Decision Tree</a:t>
            </a:r>
            <a:endParaRPr lang="en-US" sz="2200" dirty="0"/>
          </a:p>
        </p:txBody>
      </p:sp>
      <p:sp>
        <p:nvSpPr>
          <p:cNvPr id="7" name="Shape 5"/>
          <p:cNvSpPr/>
          <p:nvPr/>
        </p:nvSpPr>
        <p:spPr>
          <a:xfrm>
            <a:off x="9640133" y="3930610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10263783" y="39306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Random Forest</a:t>
            </a:r>
            <a:endParaRPr lang="en-US" sz="2200" dirty="0"/>
          </a:p>
        </p:txBody>
      </p:sp>
      <p:sp>
        <p:nvSpPr>
          <p:cNvPr id="9" name="Shape 7"/>
          <p:cNvSpPr/>
          <p:nvPr/>
        </p:nvSpPr>
        <p:spPr>
          <a:xfrm>
            <a:off x="793790" y="5064562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1417439" y="50645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XGBoost</a:t>
            </a:r>
            <a:endParaRPr lang="en-US" sz="2200" dirty="0"/>
          </a:p>
        </p:txBody>
      </p:sp>
      <p:sp>
        <p:nvSpPr>
          <p:cNvPr id="11" name="Shape 9"/>
          <p:cNvSpPr/>
          <p:nvPr/>
        </p:nvSpPr>
        <p:spPr>
          <a:xfrm>
            <a:off x="7428667" y="5064562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8052316" y="5064562"/>
            <a:ext cx="394835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Support Vector Machine (SVM)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902863"/>
            <a:ext cx="647735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Model Evaluation Metrics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1786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Metrics Analyzed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75976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Accuracy. Precision. Recall. F1-Score. ROC-AUC.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41786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Best Performers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75976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Random Forest: ROC-AUC 1.0000. XGBoost: ROC-AUC 1.0000.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008715"/>
            <a:ext cx="67754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Model Results Comparison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5171003"/>
            <a:ext cx="4120753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5850" dirty="0"/>
          </a:p>
        </p:txBody>
      </p:sp>
      <p:sp>
        <p:nvSpPr>
          <p:cNvPr id="5" name="Text 2"/>
          <p:cNvSpPr/>
          <p:nvPr/>
        </p:nvSpPr>
        <p:spPr>
          <a:xfrm>
            <a:off x="1436489" y="62027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Random Forest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93790" y="6693218"/>
            <a:ext cx="41207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Best overall.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254704" y="5171003"/>
            <a:ext cx="4120872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5850" dirty="0"/>
          </a:p>
        </p:txBody>
      </p:sp>
      <p:sp>
        <p:nvSpPr>
          <p:cNvPr id="8" name="Text 5"/>
          <p:cNvSpPr/>
          <p:nvPr/>
        </p:nvSpPr>
        <p:spPr>
          <a:xfrm>
            <a:off x="5897523" y="62027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XGBoost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254704" y="6693218"/>
            <a:ext cx="412087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Comparable.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9715738" y="5171003"/>
            <a:ext cx="4120753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5850" dirty="0"/>
          </a:p>
        </p:txBody>
      </p:sp>
      <p:sp>
        <p:nvSpPr>
          <p:cNvPr id="11" name="Text 8"/>
          <p:cNvSpPr/>
          <p:nvPr/>
        </p:nvSpPr>
        <p:spPr>
          <a:xfrm>
            <a:off x="10358438" y="62027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Logistic Regression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9715738" y="6693218"/>
            <a:ext cx="41207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Good baseline.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39960"/>
            <a:ext cx="611302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Hyperparameter Tuning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Techniques Applied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96859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Grid Search: Exhaustive search for best parameters. Random Search: Efficient sampling of parameter combinations. Bayesian Optimization: Probabilistic approach for optimal tuning.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Outcome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39685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Improved Logistic Regression model performance.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318</Words>
  <Application>Microsoft Office PowerPoint</Application>
  <PresentationFormat>Custom</PresentationFormat>
  <Paragraphs>77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Gelasio</vt:lpstr>
      <vt:lpstr>Calibri</vt:lpstr>
      <vt:lpstr>Arial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Microsoft account</cp:lastModifiedBy>
  <cp:revision>4</cp:revision>
  <dcterms:created xsi:type="dcterms:W3CDTF">2024-12-24T07:14:39Z</dcterms:created>
  <dcterms:modified xsi:type="dcterms:W3CDTF">2025-07-29T08:03:37Z</dcterms:modified>
</cp:coreProperties>
</file>