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 id="2147483702" r:id="rId5"/>
  </p:sldMasterIdLst>
  <p:notesMasterIdLst>
    <p:notesMasterId r:id="rId21"/>
  </p:notesMasterIdLst>
  <p:sldIdLst>
    <p:sldId id="292" r:id="rId6"/>
    <p:sldId id="1282" r:id="rId7"/>
    <p:sldId id="1290" r:id="rId8"/>
    <p:sldId id="1291" r:id="rId9"/>
    <p:sldId id="1292" r:id="rId10"/>
    <p:sldId id="1293" r:id="rId11"/>
    <p:sldId id="1294" r:id="rId12"/>
    <p:sldId id="1301" r:id="rId13"/>
    <p:sldId id="1302" r:id="rId14"/>
    <p:sldId id="1296" r:id="rId15"/>
    <p:sldId id="1297" r:id="rId16"/>
    <p:sldId id="1299" r:id="rId17"/>
    <p:sldId id="1300" r:id="rId18"/>
    <p:sldId id="1295" r:id="rId19"/>
    <p:sldId id="1250" r:id="rId2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17D"/>
    <a:srgbClr val="223366"/>
    <a:srgbClr val="E8ECF8"/>
    <a:srgbClr val="C9D2ED"/>
    <a:srgbClr val="851910"/>
    <a:srgbClr val="0000FF"/>
    <a:srgbClr val="FFCD8C"/>
    <a:srgbClr val="9F5900"/>
    <a:srgbClr val="FF33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1" d="100"/>
          <a:sy n="101" d="100"/>
        </p:scale>
        <p:origin x="922" y="72"/>
      </p:cViewPr>
      <p:guideLst>
        <p:guide orient="horz" pos="588"/>
        <p:guide pos="144"/>
        <p:guide orient="horz" pos="852"/>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customXml" Target="../customXml/item3.xml"/><Relationship Id="rId21" Type="http://schemas.openxmlformats.org/officeDocument/2006/relationships/notesMaster" Target="notesMasters/notesMaster1.xml"/><Relationship Id="rId222"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20" Type="http://customschemas.google.com/relationships/presentationmetadata" Target="metadata"/><Relationship Id="rId5" Type="http://schemas.openxmlformats.org/officeDocument/2006/relationships/slideMaster" Target="slideMasters/slideMaster2.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slide" Target="slides/slide14.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48123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lvl="0" algn="l">
              <a:lnSpc>
                <a:spcPct val="100000"/>
              </a:lnSpc>
              <a:spcBef>
                <a:spcPts val="0"/>
              </a:spcBef>
              <a:spcAft>
                <a:spcPts val="0"/>
              </a:spcAft>
              <a:buSzPts val="1100"/>
              <a:buNone/>
            </a:pPr>
            <a:endParaRPr lang="en"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207278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11687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11089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458256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745323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671224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880271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indent="0">
              <a:buNone/>
            </a:pPr>
            <a:endParaRPr lang="en-US" b="1" dirty="0"/>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0713428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F82D9E-CF8F-D821-0EF0-82F39D6875D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3" name="Footer Placeholder 2">
            <a:extLst>
              <a:ext uri="{FF2B5EF4-FFF2-40B4-BE49-F238E27FC236}">
                <a16:creationId xmlns:a16="http://schemas.microsoft.com/office/drawing/2014/main" id="{C23170A1-58D7-78F7-D58A-811ADFF737E5}"/>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4" name="Slide Number Placeholder 3">
            <a:extLst>
              <a:ext uri="{FF2B5EF4-FFF2-40B4-BE49-F238E27FC236}">
                <a16:creationId xmlns:a16="http://schemas.microsoft.com/office/drawing/2014/main" id="{F2A898F9-6042-211C-FE5E-E3195182B7AA}"/>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2397444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8AA64-E432-8D59-6526-E68F7AC80EA1}"/>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71D2085-944B-0B62-B557-11D0053DE106}"/>
              </a:ext>
            </a:extLst>
          </p:cNvPr>
          <p:cNvSpPr>
            <a:spLocks noGrp="1"/>
          </p:cNvSpPr>
          <p:nvPr>
            <p:ph idx="1"/>
          </p:nvPr>
        </p:nvSpPr>
        <p:spPr>
          <a:xfrm>
            <a:off x="3887788" y="741363"/>
            <a:ext cx="4629150" cy="3654425"/>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B889BD-8520-EE29-14ED-24E88F0C13D6}"/>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C9AA8EC-BC22-DD8C-CC7C-5CD2AD69637C}"/>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6" name="Footer Placeholder 5">
            <a:extLst>
              <a:ext uri="{FF2B5EF4-FFF2-40B4-BE49-F238E27FC236}">
                <a16:creationId xmlns:a16="http://schemas.microsoft.com/office/drawing/2014/main" id="{D07ED4E8-E1B9-BC44-48DF-EA2B09D992CB}"/>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EA28F55D-018D-571C-11FF-8F79FAAA5F70}"/>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704899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3725-BD84-E963-3DD7-9EDA57001058}"/>
              </a:ext>
            </a:extLst>
          </p:cNvPr>
          <p:cNvSpPr>
            <a:spLocks noGrp="1"/>
          </p:cNvSpPr>
          <p:nvPr>
            <p:ph type="title"/>
          </p:nvPr>
        </p:nvSpPr>
        <p:spPr>
          <a:xfrm>
            <a:off x="630238" y="342900"/>
            <a:ext cx="2949575" cy="1200150"/>
          </a:xfrm>
          <a:prstGeom prst="rect">
            <a:avLst/>
          </a:prstGeo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8A1B5E6C-B120-BDBD-A118-74E930F95320}"/>
              </a:ext>
            </a:extLst>
          </p:cNvPr>
          <p:cNvSpPr>
            <a:spLocks noGrp="1"/>
          </p:cNvSpPr>
          <p:nvPr>
            <p:ph type="pic" idx="1"/>
          </p:nvPr>
        </p:nvSpPr>
        <p:spPr>
          <a:xfrm>
            <a:off x="3887788" y="741363"/>
            <a:ext cx="4629150" cy="3654425"/>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80ED917-6757-883A-86C3-14AFBCE31FF0}"/>
              </a:ext>
            </a:extLst>
          </p:cNvPr>
          <p:cNvSpPr>
            <a:spLocks noGrp="1"/>
          </p:cNvSpPr>
          <p:nvPr>
            <p:ph type="body" sz="half" idx="2"/>
          </p:nvPr>
        </p:nvSpPr>
        <p:spPr>
          <a:xfrm>
            <a:off x="630238" y="1543050"/>
            <a:ext cx="2949575" cy="2859088"/>
          </a:xfrm>
          <a:prstGeom prst="rect">
            <a:avLst/>
          </a:prstGeo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38C69D-33B2-26F1-3AFC-2A4C100F9EB4}"/>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6" name="Footer Placeholder 5">
            <a:extLst>
              <a:ext uri="{FF2B5EF4-FFF2-40B4-BE49-F238E27FC236}">
                <a16:creationId xmlns:a16="http://schemas.microsoft.com/office/drawing/2014/main" id="{1720A899-749A-96A6-52E3-5513E02E156A}"/>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7E5EE06A-6BB2-C7F9-0A30-ECA5F6491262}"/>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8412781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D4C180-BF96-096D-0F74-E23F93095807}"/>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AA78D2F-2EAD-1FA2-9475-C228A7E9B4A6}"/>
              </a:ext>
            </a:extLst>
          </p:cNvPr>
          <p:cNvSpPr>
            <a:spLocks noGrp="1"/>
          </p:cNvSpPr>
          <p:nvPr>
            <p:ph type="body" orient="vert" idx="1"/>
          </p:nvPr>
        </p:nvSpPr>
        <p:spPr>
          <a:xfrm>
            <a:off x="628650" y="1370013"/>
            <a:ext cx="7886700" cy="3262312"/>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6914C92-1C92-C326-AE2B-EE64852E687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5" name="Footer Placeholder 4">
            <a:extLst>
              <a:ext uri="{FF2B5EF4-FFF2-40B4-BE49-F238E27FC236}">
                <a16:creationId xmlns:a16="http://schemas.microsoft.com/office/drawing/2014/main" id="{C42D40DF-8956-65BF-5B16-FCF84638AC22}"/>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8E2B801-4415-647B-D7B8-398663FE2B85}"/>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0280878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935E50-9753-5324-3CBE-2DB02823BAD1}"/>
              </a:ext>
            </a:extLst>
          </p:cNvPr>
          <p:cNvSpPr>
            <a:spLocks noGrp="1"/>
          </p:cNvSpPr>
          <p:nvPr>
            <p:ph type="title" orient="vert"/>
          </p:nvPr>
        </p:nvSpPr>
        <p:spPr>
          <a:xfrm>
            <a:off x="6543675" y="274638"/>
            <a:ext cx="1971675" cy="4357687"/>
          </a:xfrm>
          <a:prstGeom prst="rect">
            <a:avLst/>
          </a:prstGeo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596334F-1BF5-5B8C-3F90-84BF75B51BC0}"/>
              </a:ext>
            </a:extLst>
          </p:cNvPr>
          <p:cNvSpPr>
            <a:spLocks noGrp="1"/>
          </p:cNvSpPr>
          <p:nvPr>
            <p:ph type="body" orient="vert" idx="1"/>
          </p:nvPr>
        </p:nvSpPr>
        <p:spPr>
          <a:xfrm>
            <a:off x="628650" y="274638"/>
            <a:ext cx="5762625" cy="4357687"/>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837E210-CB85-84DD-090A-44C7C1797C0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5" name="Footer Placeholder 4">
            <a:extLst>
              <a:ext uri="{FF2B5EF4-FFF2-40B4-BE49-F238E27FC236}">
                <a16:creationId xmlns:a16="http://schemas.microsoft.com/office/drawing/2014/main" id="{FB46FBE5-BF73-7C52-C3DF-B06D7641ECF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754D43C-F065-8BD6-C622-543D4321EB53}"/>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6542617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6EBA23-5FDD-5D7E-F6FC-E4A6A7F5FDAF}"/>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81DBF0E-B651-D205-69BC-E38929484D98}"/>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C5EAFE9-FEB4-90FA-7604-E71268E9BE42}"/>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5" name="Footer Placeholder 4">
            <a:extLst>
              <a:ext uri="{FF2B5EF4-FFF2-40B4-BE49-F238E27FC236}">
                <a16:creationId xmlns:a16="http://schemas.microsoft.com/office/drawing/2014/main" id="{90042C0C-D784-7894-6E7A-A3163E7BD218}"/>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597E244B-37C0-9DC6-22CD-EB660918FB6E}"/>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3672296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357B7-1A74-AE21-4231-6A3BD6FFAA7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C8CC2F-5827-22D5-D0CD-6AB9F4163E47}"/>
              </a:ext>
            </a:extLst>
          </p:cNvPr>
          <p:cNvSpPr>
            <a:spLocks noGrp="1"/>
          </p:cNvSpPr>
          <p:nvPr>
            <p:ph idx="1"/>
          </p:nvPr>
        </p:nvSpPr>
        <p:spPr>
          <a:xfrm>
            <a:off x="628650" y="1370013"/>
            <a:ext cx="788670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15C6FD5-C3C6-194C-CBBF-F0992989045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5" name="Footer Placeholder 4">
            <a:extLst>
              <a:ext uri="{FF2B5EF4-FFF2-40B4-BE49-F238E27FC236}">
                <a16:creationId xmlns:a16="http://schemas.microsoft.com/office/drawing/2014/main" id="{73574B56-D685-4165-F13B-086D869C780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6DA53AD0-652A-8B63-B4F8-E64E7976E3AC}"/>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1603788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9D8776-064D-C947-6F0A-07C1157DBB5B}"/>
              </a:ext>
            </a:extLst>
          </p:cNvPr>
          <p:cNvSpPr>
            <a:spLocks noGrp="1"/>
          </p:cNvSpPr>
          <p:nvPr>
            <p:ph type="title"/>
          </p:nvPr>
        </p:nvSpPr>
        <p:spPr>
          <a:xfrm>
            <a:off x="623888" y="1282700"/>
            <a:ext cx="7886700" cy="2139950"/>
          </a:xfrm>
          <a:prstGeom prst="rect">
            <a:avLst/>
          </a:prstGeo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D97AF1F-1E9E-C1AB-35F2-7FCF85FEA10C}"/>
              </a:ext>
            </a:extLst>
          </p:cNvPr>
          <p:cNvSpPr>
            <a:spLocks noGrp="1"/>
          </p:cNvSpPr>
          <p:nvPr>
            <p:ph type="body" idx="1"/>
          </p:nvPr>
        </p:nvSpPr>
        <p:spPr>
          <a:xfrm>
            <a:off x="623888" y="3441700"/>
            <a:ext cx="7886700" cy="1125538"/>
          </a:xfrm>
          <a:prstGeom prst="rect">
            <a:avLst/>
          </a:prstGeo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70203F7-4A67-44F8-1EBE-73C704B5F33A}"/>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5" name="Footer Placeholder 4">
            <a:extLst>
              <a:ext uri="{FF2B5EF4-FFF2-40B4-BE49-F238E27FC236}">
                <a16:creationId xmlns:a16="http://schemas.microsoft.com/office/drawing/2014/main" id="{522099F4-B0B6-A02C-D33D-42B8CF9C4F4F}"/>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6" name="Slide Number Placeholder 5">
            <a:extLst>
              <a:ext uri="{FF2B5EF4-FFF2-40B4-BE49-F238E27FC236}">
                <a16:creationId xmlns:a16="http://schemas.microsoft.com/office/drawing/2014/main" id="{2463AEAC-197E-65FD-B921-6662926A1BBB}"/>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3909172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DC773-098A-371D-576C-4D005AAD1014}"/>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61678A3-157A-338B-1D0E-5DEA10A09599}"/>
              </a:ext>
            </a:extLst>
          </p:cNvPr>
          <p:cNvSpPr>
            <a:spLocks noGrp="1"/>
          </p:cNvSpPr>
          <p:nvPr>
            <p:ph sz="half" idx="1"/>
          </p:nvPr>
        </p:nvSpPr>
        <p:spPr>
          <a:xfrm>
            <a:off x="62865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0F0D3D6-28A0-B7DB-AA55-7E1AB265D8D3}"/>
              </a:ext>
            </a:extLst>
          </p:cNvPr>
          <p:cNvSpPr>
            <a:spLocks noGrp="1"/>
          </p:cNvSpPr>
          <p:nvPr>
            <p:ph sz="half" idx="2"/>
          </p:nvPr>
        </p:nvSpPr>
        <p:spPr>
          <a:xfrm>
            <a:off x="4648200" y="1370013"/>
            <a:ext cx="3867150" cy="3262312"/>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8D759DB-2EFB-5AB8-F2C0-4594FD8EF79B}"/>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6" name="Footer Placeholder 5">
            <a:extLst>
              <a:ext uri="{FF2B5EF4-FFF2-40B4-BE49-F238E27FC236}">
                <a16:creationId xmlns:a16="http://schemas.microsoft.com/office/drawing/2014/main" id="{940AB47A-E9F3-E30E-4D25-BDB935FA99D1}"/>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7" name="Slide Number Placeholder 6">
            <a:extLst>
              <a:ext uri="{FF2B5EF4-FFF2-40B4-BE49-F238E27FC236}">
                <a16:creationId xmlns:a16="http://schemas.microsoft.com/office/drawing/2014/main" id="{4DF4B1E9-6E84-BC5A-9F68-AC8BD08A64DF}"/>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167681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E11BC7-998D-6DF5-4AE4-39C9EA003C12}"/>
              </a:ext>
            </a:extLst>
          </p:cNvPr>
          <p:cNvSpPr>
            <a:spLocks noGrp="1"/>
          </p:cNvSpPr>
          <p:nvPr>
            <p:ph type="title"/>
          </p:nvPr>
        </p:nvSpPr>
        <p:spPr>
          <a:xfrm>
            <a:off x="630238" y="274638"/>
            <a:ext cx="7886700" cy="993775"/>
          </a:xfrm>
          <a:prstGeom prst="rect">
            <a:avLst/>
          </a:prstGeo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886AF4A-23F2-79CA-C667-8C4F35BF57DD}"/>
              </a:ext>
            </a:extLst>
          </p:cNvPr>
          <p:cNvSpPr>
            <a:spLocks noGrp="1"/>
          </p:cNvSpPr>
          <p:nvPr>
            <p:ph type="body" idx="1"/>
          </p:nvPr>
        </p:nvSpPr>
        <p:spPr>
          <a:xfrm>
            <a:off x="630238" y="1260475"/>
            <a:ext cx="3868737"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17276D-1914-7EB5-3698-A01774DF1735}"/>
              </a:ext>
            </a:extLst>
          </p:cNvPr>
          <p:cNvSpPr>
            <a:spLocks noGrp="1"/>
          </p:cNvSpPr>
          <p:nvPr>
            <p:ph sz="half" idx="2"/>
          </p:nvPr>
        </p:nvSpPr>
        <p:spPr>
          <a:xfrm>
            <a:off x="630238" y="1879600"/>
            <a:ext cx="3868737"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FACDF0B-5FBC-8A48-3967-A5A9B60BBE1B}"/>
              </a:ext>
            </a:extLst>
          </p:cNvPr>
          <p:cNvSpPr>
            <a:spLocks noGrp="1"/>
          </p:cNvSpPr>
          <p:nvPr>
            <p:ph type="body" sz="quarter" idx="3"/>
          </p:nvPr>
        </p:nvSpPr>
        <p:spPr>
          <a:xfrm>
            <a:off x="4629150" y="1260475"/>
            <a:ext cx="3887788" cy="619125"/>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6AD8437-251D-CB33-46CE-F1B208C3DE0A}"/>
              </a:ext>
            </a:extLst>
          </p:cNvPr>
          <p:cNvSpPr>
            <a:spLocks noGrp="1"/>
          </p:cNvSpPr>
          <p:nvPr>
            <p:ph sz="quarter" idx="4"/>
          </p:nvPr>
        </p:nvSpPr>
        <p:spPr>
          <a:xfrm>
            <a:off x="4629150" y="1879600"/>
            <a:ext cx="3887788" cy="276225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43DB15A-3C4B-088C-31D9-9D7FADA4117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8" name="Footer Placeholder 7">
            <a:extLst>
              <a:ext uri="{FF2B5EF4-FFF2-40B4-BE49-F238E27FC236}">
                <a16:creationId xmlns:a16="http://schemas.microsoft.com/office/drawing/2014/main" id="{A2FCD596-67EF-7A66-AED7-23CF46204AB7}"/>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9" name="Slide Number Placeholder 8">
            <a:extLst>
              <a:ext uri="{FF2B5EF4-FFF2-40B4-BE49-F238E27FC236}">
                <a16:creationId xmlns:a16="http://schemas.microsoft.com/office/drawing/2014/main" id="{C4D5DBB6-49F0-7026-4382-9F1CC71BD40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2644819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E66A4-83CF-94A2-2F9D-EB0EA91EFFEA}"/>
              </a:ext>
            </a:extLst>
          </p:cNvPr>
          <p:cNvSpPr>
            <a:spLocks noGrp="1"/>
          </p:cNvSpPr>
          <p:nvPr>
            <p:ph type="title"/>
          </p:nvPr>
        </p:nvSpPr>
        <p:spPr>
          <a:xfrm>
            <a:off x="628650" y="274638"/>
            <a:ext cx="7886700" cy="993775"/>
          </a:xfrm>
          <a:prstGeom prst="rect">
            <a:avLst/>
          </a:prstGeom>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96E68E2-F84C-3629-3FE2-83DD00EACA5E}"/>
              </a:ext>
            </a:extLst>
          </p:cNvPr>
          <p:cNvSpPr>
            <a:spLocks noGrp="1"/>
          </p:cNvSpPr>
          <p:nvPr>
            <p:ph type="dt" sz="half" idx="10"/>
          </p:nvPr>
        </p:nvSpPr>
        <p:spPr>
          <a:xfrm>
            <a:off x="628650" y="4767263"/>
            <a:ext cx="2057400" cy="274637"/>
          </a:xfrm>
          <a:prstGeom prst="rect">
            <a:avLst/>
          </a:prstGeom>
        </p:spPr>
        <p:txBody>
          <a:bodyPr/>
          <a:lstStyle/>
          <a:p>
            <a:fld id="{757799B1-BD81-4C27-AC39-14752E0AA9C5}" type="datetimeFigureOut">
              <a:rPr lang="en-IN" smtClean="0"/>
              <a:t>16-08-2025</a:t>
            </a:fld>
            <a:endParaRPr lang="en-IN"/>
          </a:p>
        </p:txBody>
      </p:sp>
      <p:sp>
        <p:nvSpPr>
          <p:cNvPr id="4" name="Footer Placeholder 3">
            <a:extLst>
              <a:ext uri="{FF2B5EF4-FFF2-40B4-BE49-F238E27FC236}">
                <a16:creationId xmlns:a16="http://schemas.microsoft.com/office/drawing/2014/main" id="{F04CCCF5-8802-F0B8-E635-C4316F70ED59}"/>
              </a:ext>
            </a:extLst>
          </p:cNvPr>
          <p:cNvSpPr>
            <a:spLocks noGrp="1"/>
          </p:cNvSpPr>
          <p:nvPr>
            <p:ph type="ftr" sz="quarter" idx="11"/>
          </p:nvPr>
        </p:nvSpPr>
        <p:spPr>
          <a:xfrm>
            <a:off x="3028950" y="4767263"/>
            <a:ext cx="3086100" cy="274637"/>
          </a:xfrm>
          <a:prstGeom prst="rect">
            <a:avLst/>
          </a:prstGeom>
        </p:spPr>
        <p:txBody>
          <a:bodyPr/>
          <a:lstStyle/>
          <a:p>
            <a:endParaRPr lang="en-IN"/>
          </a:p>
        </p:txBody>
      </p:sp>
      <p:sp>
        <p:nvSpPr>
          <p:cNvPr id="5" name="Slide Number Placeholder 4">
            <a:extLst>
              <a:ext uri="{FF2B5EF4-FFF2-40B4-BE49-F238E27FC236}">
                <a16:creationId xmlns:a16="http://schemas.microsoft.com/office/drawing/2014/main" id="{D93F6E91-77AB-EEFA-9CDE-D8D369E6A539}"/>
              </a:ext>
            </a:extLst>
          </p:cNvPr>
          <p:cNvSpPr>
            <a:spLocks noGrp="1"/>
          </p:cNvSpPr>
          <p:nvPr>
            <p:ph type="sldNum" sz="quarter" idx="12"/>
          </p:nvPr>
        </p:nvSpPr>
        <p:spPr>
          <a:xfrm>
            <a:off x="6457950" y="4767263"/>
            <a:ext cx="2057400" cy="274637"/>
          </a:xfrm>
          <a:prstGeom prst="rect">
            <a:avLst/>
          </a:prstGeom>
        </p:spPr>
        <p:txBody>
          <a:bodyPr/>
          <a:lstStyle/>
          <a:p>
            <a:fld id="{46D0F184-99CC-4BD8-B5C7-8D3F468855F6}" type="slidenum">
              <a:rPr lang="en-IN" smtClean="0"/>
              <a:t>‹#›</a:t>
            </a:fld>
            <a:endParaRPr lang="en-IN"/>
          </a:p>
        </p:txBody>
      </p:sp>
    </p:spTree>
    <p:extLst>
      <p:ext uri="{BB962C8B-B14F-4D97-AF65-F5344CB8AC3E}">
        <p14:creationId xmlns:p14="http://schemas.microsoft.com/office/powerpoint/2010/main" val="174299925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theme" Target="../theme/theme2.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4" name="Rectangle 3">
            <a:extLst>
              <a:ext uri="{FF2B5EF4-FFF2-40B4-BE49-F238E27FC236}">
                <a16:creationId xmlns:a16="http://schemas.microsoft.com/office/drawing/2014/main" id="{B97B0C45-392E-206A-6503-A52CA087AB64}"/>
              </a:ext>
            </a:extLst>
          </p:cNvPr>
          <p:cNvSpPr/>
          <p:nvPr userDrawn="1"/>
        </p:nvSpPr>
        <p:spPr>
          <a:xfrm>
            <a:off x="0" y="122877"/>
            <a:ext cx="9144000"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9759FAC2-2004-4EAC-FA79-8395FA9E5834}"/>
              </a:ext>
            </a:extLst>
          </p:cNvPr>
          <p:cNvSpPr/>
          <p:nvPr userDrawn="1"/>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5">
            <a:alphaModFix/>
          </a:blip>
          <a:srcRect/>
          <a:stretch/>
        </p:blipFill>
        <p:spPr>
          <a:xfrm>
            <a:off x="7411959" y="234964"/>
            <a:ext cx="852410" cy="284955"/>
          </a:xfrm>
          <a:prstGeom prst="rect">
            <a:avLst/>
          </a:prstGeom>
          <a:noFill/>
          <a:ln>
            <a:noFill/>
          </a:ln>
        </p:spPr>
      </p:pic>
      <p:sp>
        <p:nvSpPr>
          <p:cNvPr id="5" name="TextBox 4">
            <a:extLst>
              <a:ext uri="{FF2B5EF4-FFF2-40B4-BE49-F238E27FC236}">
                <a16:creationId xmlns:a16="http://schemas.microsoft.com/office/drawing/2014/main" id="{8964A484-2963-FBA3-E733-1A64254407DC}"/>
              </a:ext>
            </a:extLst>
          </p:cNvPr>
          <p:cNvSpPr txBox="1"/>
          <p:nvPr userDrawn="1"/>
        </p:nvSpPr>
        <p:spPr>
          <a:xfrm>
            <a:off x="138743" y="189386"/>
            <a:ext cx="3453544" cy="3385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600" dirty="0">
                <a:solidFill>
                  <a:schemeClr val="bg1"/>
                </a:solidFill>
              </a:rPr>
              <a:t>Creating A Future-ready Workforce</a:t>
            </a:r>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78726114"/>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9">
            <a:extLst>
              <a:ext uri="{FF2B5EF4-FFF2-40B4-BE49-F238E27FC236}">
                <a16:creationId xmlns:a16="http://schemas.microsoft.com/office/drawing/2014/main" id="{7670BE75-ABC6-B8F8-14C2-4329F082BA10}"/>
              </a:ext>
            </a:extLst>
          </p:cNvPr>
          <p:cNvSpPr/>
          <p:nvPr/>
        </p:nvSpPr>
        <p:spPr>
          <a:xfrm>
            <a:off x="5044697" y="5066794"/>
            <a:ext cx="4122549" cy="161945"/>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114A44FD-99EF-2386-CD7F-94CC9736D290}"/>
              </a:ext>
            </a:extLst>
          </p:cNvPr>
          <p:cNvSpPr/>
          <p:nvPr/>
        </p:nvSpPr>
        <p:spPr>
          <a:xfrm>
            <a:off x="6137328" y="122877"/>
            <a:ext cx="3006671"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descr="A person in a suit talking on a cell phone&#10;&#10;Description automatically generated">
            <a:extLst>
              <a:ext uri="{FF2B5EF4-FFF2-40B4-BE49-F238E27FC236}">
                <a16:creationId xmlns:a16="http://schemas.microsoft.com/office/drawing/2014/main" id="{5CFB3317-FBB6-E882-D2A0-9D6E7CF982DD}"/>
              </a:ext>
            </a:extLst>
          </p:cNvPr>
          <p:cNvPicPr>
            <a:picLocks noChangeAspect="1"/>
          </p:cNvPicPr>
          <p:nvPr/>
        </p:nvPicPr>
        <p:blipFill>
          <a:blip r:embed="rId3"/>
          <a:stretch>
            <a:fillRect/>
          </a:stretch>
        </p:blipFill>
        <p:spPr>
          <a:xfrm>
            <a:off x="15498" y="0"/>
            <a:ext cx="9144000" cy="5143500"/>
          </a:xfrm>
          <a:prstGeom prst="rect">
            <a:avLst/>
          </a:prstGeom>
        </p:spPr>
      </p:pic>
      <p:sp>
        <p:nvSpPr>
          <p:cNvPr id="2" name="TextBox 1">
            <a:extLst>
              <a:ext uri="{FF2B5EF4-FFF2-40B4-BE49-F238E27FC236}">
                <a16:creationId xmlns:a16="http://schemas.microsoft.com/office/drawing/2014/main" id="{B1520DAD-F8CC-E505-163A-1A40C1FCC226}"/>
              </a:ext>
            </a:extLst>
          </p:cNvPr>
          <p:cNvSpPr txBox="1"/>
          <p:nvPr/>
        </p:nvSpPr>
        <p:spPr>
          <a:xfrm>
            <a:off x="219934" y="983057"/>
            <a:ext cx="3965230" cy="1384995"/>
          </a:xfrm>
          <a:prstGeom prst="rect">
            <a:avLst/>
          </a:prstGeom>
          <a:noFill/>
        </p:spPr>
        <p:txBody>
          <a:bodyPr wrap="square" rtlCol="0">
            <a:spAutoFit/>
          </a:bodyPr>
          <a:lstStyle/>
          <a:p>
            <a:r>
              <a:rPr lang="en-US" sz="2800" b="1" dirty="0">
                <a:solidFill>
                  <a:srgbClr val="161D23"/>
                </a:solidFill>
              </a:rPr>
              <a:t>NEXT GEN EMPLOYABILITY PROGRAM</a:t>
            </a:r>
          </a:p>
        </p:txBody>
      </p:sp>
      <p:sp>
        <p:nvSpPr>
          <p:cNvPr id="6" name="Rectangle 5">
            <a:extLst>
              <a:ext uri="{FF2B5EF4-FFF2-40B4-BE49-F238E27FC236}">
                <a16:creationId xmlns:a16="http://schemas.microsoft.com/office/drawing/2014/main" id="{BC4CF228-26B3-09C5-44DF-CA8F345519C2}"/>
              </a:ext>
            </a:extLst>
          </p:cNvPr>
          <p:cNvSpPr/>
          <p:nvPr/>
        </p:nvSpPr>
        <p:spPr>
          <a:xfrm>
            <a:off x="338619" y="2452456"/>
            <a:ext cx="23461" cy="1124328"/>
          </a:xfrm>
          <a:prstGeom prst="rect">
            <a:avLst/>
          </a:prstGeom>
          <a:solidFill>
            <a:srgbClr val="851910"/>
          </a:solidFill>
          <a:ln>
            <a:solidFill>
              <a:srgbClr val="85191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7054292D-CF71-BD6B-6494-F0C14CB8262D}"/>
              </a:ext>
            </a:extLst>
          </p:cNvPr>
          <p:cNvSpPr txBox="1"/>
          <p:nvPr/>
        </p:nvSpPr>
        <p:spPr>
          <a:xfrm>
            <a:off x="389183" y="2453126"/>
            <a:ext cx="2727901" cy="1200329"/>
          </a:xfrm>
          <a:prstGeom prst="rect">
            <a:avLst/>
          </a:prstGeom>
          <a:noFill/>
        </p:spPr>
        <p:txBody>
          <a:bodyPr wrap="square" rtlCol="0">
            <a:spAutoFit/>
          </a:bodyPr>
          <a:lstStyle/>
          <a:p>
            <a:r>
              <a:rPr lang="en-US" sz="2400" dirty="0">
                <a:solidFill>
                  <a:srgbClr val="161D23"/>
                </a:solidFill>
              </a:rPr>
              <a:t>CREATING A FUTURE-READY WORKFORCE</a:t>
            </a:r>
          </a:p>
        </p:txBody>
      </p:sp>
      <p:sp>
        <p:nvSpPr>
          <p:cNvPr id="21" name="Rectangle 20">
            <a:extLst>
              <a:ext uri="{FF2B5EF4-FFF2-40B4-BE49-F238E27FC236}">
                <a16:creationId xmlns:a16="http://schemas.microsoft.com/office/drawing/2014/main" id="{3E916418-C932-83FF-F890-E41BEED5285B}"/>
              </a:ext>
            </a:extLst>
          </p:cNvPr>
          <p:cNvSpPr/>
          <p:nvPr/>
        </p:nvSpPr>
        <p:spPr>
          <a:xfrm>
            <a:off x="7283428" y="62784"/>
            <a:ext cx="1109472" cy="58465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Google Shape;110;p4" descr="A close up of a sign&#10;&#10;Description automatically generated">
            <a:extLst>
              <a:ext uri="{FF2B5EF4-FFF2-40B4-BE49-F238E27FC236}">
                <a16:creationId xmlns:a16="http://schemas.microsoft.com/office/drawing/2014/main" id="{69DAD0D2-2C07-BEEA-4C8D-0FC32AA5BDFD}"/>
              </a:ext>
            </a:extLst>
          </p:cNvPr>
          <p:cNvPicPr preferRelativeResize="0"/>
          <p:nvPr/>
        </p:nvPicPr>
        <p:blipFill rotWithShape="1">
          <a:blip r:embed="rId4">
            <a:alphaModFix/>
          </a:blip>
          <a:srcRect/>
          <a:stretch/>
        </p:blipFill>
        <p:spPr>
          <a:xfrm>
            <a:off x="7411959" y="234964"/>
            <a:ext cx="852410" cy="284955"/>
          </a:xfrm>
          <a:prstGeom prst="rect">
            <a:avLst/>
          </a:prstGeom>
          <a:noFill/>
          <a:ln>
            <a:noFill/>
          </a:ln>
        </p:spPr>
      </p:pic>
      <p:sp>
        <p:nvSpPr>
          <p:cNvPr id="23" name="TextBox 22">
            <a:extLst>
              <a:ext uri="{FF2B5EF4-FFF2-40B4-BE49-F238E27FC236}">
                <a16:creationId xmlns:a16="http://schemas.microsoft.com/office/drawing/2014/main" id="{2909C0C7-360A-0B80-38D4-82EEF27C8CA1}"/>
              </a:ext>
            </a:extLst>
          </p:cNvPr>
          <p:cNvSpPr txBox="1"/>
          <p:nvPr/>
        </p:nvSpPr>
        <p:spPr>
          <a:xfrm>
            <a:off x="218705" y="3931116"/>
            <a:ext cx="1338878" cy="276999"/>
          </a:xfrm>
          <a:prstGeom prst="rect">
            <a:avLst/>
          </a:prstGeom>
          <a:noFill/>
        </p:spPr>
        <p:txBody>
          <a:bodyPr wrap="square" rtlCol="0" anchor="ctr">
            <a:spAutoFit/>
          </a:bodyPr>
          <a:lstStyle/>
          <a:p>
            <a:r>
              <a:rPr lang="en-US" sz="1200" b="1" dirty="0">
                <a:solidFill>
                  <a:srgbClr val="161D23"/>
                </a:solidFill>
              </a:rPr>
              <a:t>Student Name :</a:t>
            </a:r>
          </a:p>
        </p:txBody>
      </p:sp>
      <p:sp>
        <p:nvSpPr>
          <p:cNvPr id="24" name="TextBox 23">
            <a:extLst>
              <a:ext uri="{FF2B5EF4-FFF2-40B4-BE49-F238E27FC236}">
                <a16:creationId xmlns:a16="http://schemas.microsoft.com/office/drawing/2014/main" id="{516863D8-C016-5DAB-A496-2E7822EE5CC8}"/>
              </a:ext>
            </a:extLst>
          </p:cNvPr>
          <p:cNvSpPr txBox="1"/>
          <p:nvPr/>
        </p:nvSpPr>
        <p:spPr>
          <a:xfrm>
            <a:off x="5466719" y="4420857"/>
            <a:ext cx="1338878" cy="276999"/>
          </a:xfrm>
          <a:prstGeom prst="rect">
            <a:avLst/>
          </a:prstGeom>
          <a:noFill/>
        </p:spPr>
        <p:txBody>
          <a:bodyPr wrap="square" rtlCol="0" anchor="ctr">
            <a:spAutoFit/>
          </a:bodyPr>
          <a:lstStyle/>
          <a:p>
            <a:r>
              <a:rPr lang="en-US" sz="1200" b="1" dirty="0">
                <a:solidFill>
                  <a:srgbClr val="161D23"/>
                </a:solidFill>
              </a:rPr>
              <a:t>College Name :</a:t>
            </a:r>
          </a:p>
        </p:txBody>
      </p:sp>
      <p:sp>
        <p:nvSpPr>
          <p:cNvPr id="25" name="TextBox 24">
            <a:extLst>
              <a:ext uri="{FF2B5EF4-FFF2-40B4-BE49-F238E27FC236}">
                <a16:creationId xmlns:a16="http://schemas.microsoft.com/office/drawing/2014/main" id="{B0D7A7F1-88E8-0735-5FF0-08C11362F157}"/>
              </a:ext>
            </a:extLst>
          </p:cNvPr>
          <p:cNvSpPr txBox="1"/>
          <p:nvPr/>
        </p:nvSpPr>
        <p:spPr>
          <a:xfrm>
            <a:off x="207099" y="4131286"/>
            <a:ext cx="1907451" cy="276999"/>
          </a:xfrm>
          <a:prstGeom prst="rect">
            <a:avLst/>
          </a:prstGeom>
          <a:noFill/>
        </p:spPr>
        <p:txBody>
          <a:bodyPr wrap="square" rtlCol="0" anchor="ctr">
            <a:spAutoFit/>
          </a:bodyPr>
          <a:lstStyle/>
          <a:p>
            <a:r>
              <a:rPr lang="en-US" sz="1200" dirty="0">
                <a:solidFill>
                  <a:srgbClr val="161D23"/>
                </a:solidFill>
              </a:rPr>
              <a:t>Samruddhi Wakchaure</a:t>
            </a:r>
          </a:p>
        </p:txBody>
      </p:sp>
      <p:sp>
        <p:nvSpPr>
          <p:cNvPr id="26" name="TextBox 25">
            <a:extLst>
              <a:ext uri="{FF2B5EF4-FFF2-40B4-BE49-F238E27FC236}">
                <a16:creationId xmlns:a16="http://schemas.microsoft.com/office/drawing/2014/main" id="{1B3A60C8-4356-D37F-0DDF-A39B87F184C1}"/>
              </a:ext>
            </a:extLst>
          </p:cNvPr>
          <p:cNvSpPr txBox="1"/>
          <p:nvPr/>
        </p:nvSpPr>
        <p:spPr>
          <a:xfrm>
            <a:off x="218705" y="4465385"/>
            <a:ext cx="1338878" cy="276999"/>
          </a:xfrm>
          <a:prstGeom prst="rect">
            <a:avLst/>
          </a:prstGeom>
          <a:noFill/>
        </p:spPr>
        <p:txBody>
          <a:bodyPr wrap="square" rtlCol="0" anchor="ctr">
            <a:spAutoFit/>
          </a:bodyPr>
          <a:lstStyle/>
          <a:p>
            <a:r>
              <a:rPr lang="en-US" sz="1200" b="1" dirty="0">
                <a:solidFill>
                  <a:srgbClr val="161D23"/>
                </a:solidFill>
              </a:rPr>
              <a:t>Student ID :</a:t>
            </a:r>
          </a:p>
        </p:txBody>
      </p:sp>
      <p:sp>
        <p:nvSpPr>
          <p:cNvPr id="27" name="TextBox 26">
            <a:extLst>
              <a:ext uri="{FF2B5EF4-FFF2-40B4-BE49-F238E27FC236}">
                <a16:creationId xmlns:a16="http://schemas.microsoft.com/office/drawing/2014/main" id="{D52A72D2-9BA5-CD7D-B4C1-CFD904CD627D}"/>
              </a:ext>
            </a:extLst>
          </p:cNvPr>
          <p:cNvSpPr txBox="1"/>
          <p:nvPr/>
        </p:nvSpPr>
        <p:spPr>
          <a:xfrm>
            <a:off x="207099" y="4665555"/>
            <a:ext cx="2454458" cy="276999"/>
          </a:xfrm>
          <a:prstGeom prst="rect">
            <a:avLst/>
          </a:prstGeom>
          <a:noFill/>
        </p:spPr>
        <p:txBody>
          <a:bodyPr wrap="square" rtlCol="0" anchor="ctr">
            <a:spAutoFit/>
          </a:bodyPr>
          <a:lstStyle/>
          <a:p>
            <a:r>
              <a:rPr lang="en-US" sz="1200" dirty="0">
                <a:solidFill>
                  <a:srgbClr val="161D23"/>
                </a:solidFill>
              </a:rPr>
              <a:t>STU671a7aa0692341729788576</a:t>
            </a:r>
          </a:p>
        </p:txBody>
      </p:sp>
      <p:sp>
        <p:nvSpPr>
          <p:cNvPr id="28" name="TextBox 27">
            <a:extLst>
              <a:ext uri="{FF2B5EF4-FFF2-40B4-BE49-F238E27FC236}">
                <a16:creationId xmlns:a16="http://schemas.microsoft.com/office/drawing/2014/main" id="{84E78094-5E7B-659F-FF09-871190F3DD5A}"/>
              </a:ext>
            </a:extLst>
          </p:cNvPr>
          <p:cNvSpPr txBox="1"/>
          <p:nvPr/>
        </p:nvSpPr>
        <p:spPr>
          <a:xfrm>
            <a:off x="5468585" y="4625223"/>
            <a:ext cx="3456710" cy="276999"/>
          </a:xfrm>
          <a:prstGeom prst="rect">
            <a:avLst/>
          </a:prstGeom>
          <a:noFill/>
        </p:spPr>
        <p:txBody>
          <a:bodyPr wrap="square" rtlCol="0" anchor="ctr">
            <a:spAutoFit/>
          </a:bodyPr>
          <a:lstStyle/>
          <a:p>
            <a:r>
              <a:rPr lang="en-US" sz="1200" dirty="0" err="1">
                <a:solidFill>
                  <a:srgbClr val="161D23"/>
                </a:solidFill>
              </a:rPr>
              <a:t>Amrutvahini</a:t>
            </a:r>
            <a:r>
              <a:rPr lang="en-US" sz="1200" dirty="0">
                <a:solidFill>
                  <a:srgbClr val="161D23"/>
                </a:solidFill>
              </a:rPr>
              <a:t> College of Engineering, </a:t>
            </a:r>
            <a:r>
              <a:rPr lang="en-US" sz="1200" dirty="0" err="1">
                <a:solidFill>
                  <a:srgbClr val="161D23"/>
                </a:solidFill>
              </a:rPr>
              <a:t>Sangamner</a:t>
            </a:r>
            <a:endParaRPr lang="en-US" sz="1200" dirty="0">
              <a:solidFill>
                <a:srgbClr val="161D23"/>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5" name="TextBox 4">
            <a:extLst>
              <a:ext uri="{FF2B5EF4-FFF2-40B4-BE49-F238E27FC236}">
                <a16:creationId xmlns:a16="http://schemas.microsoft.com/office/drawing/2014/main" id="{D94080DE-03F5-1FE4-A922-15490146EBB6}"/>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7FA9338F-AACC-33B6-0BE4-39F9AFBABE18}"/>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a:extLst>
              <a:ext uri="{FF2B5EF4-FFF2-40B4-BE49-F238E27FC236}">
                <a16:creationId xmlns:a16="http://schemas.microsoft.com/office/drawing/2014/main" id="{B888028D-E166-2B73-6E54-CBB15BA0FFBA}"/>
              </a:ext>
            </a:extLst>
          </p:cNvPr>
          <p:cNvPicPr>
            <a:picLocks noChangeAspect="1"/>
          </p:cNvPicPr>
          <p:nvPr/>
        </p:nvPicPr>
        <p:blipFill rotWithShape="1">
          <a:blip r:embed="rId3"/>
          <a:srcRect l="336" t="-1208" r="62416" b="1208"/>
          <a:stretch/>
        </p:blipFill>
        <p:spPr>
          <a:xfrm>
            <a:off x="86691" y="1572584"/>
            <a:ext cx="2010466" cy="2825236"/>
          </a:xfrm>
          <a:prstGeom prst="rect">
            <a:avLst/>
          </a:prstGeom>
        </p:spPr>
      </p:pic>
      <p:pic>
        <p:nvPicPr>
          <p:cNvPr id="11" name="Picture 10">
            <a:extLst>
              <a:ext uri="{FF2B5EF4-FFF2-40B4-BE49-F238E27FC236}">
                <a16:creationId xmlns:a16="http://schemas.microsoft.com/office/drawing/2014/main" id="{D4EE3769-C87D-AF41-2E0A-A3462F308791}"/>
              </a:ext>
            </a:extLst>
          </p:cNvPr>
          <p:cNvPicPr>
            <a:picLocks noChangeAspect="1"/>
          </p:cNvPicPr>
          <p:nvPr/>
        </p:nvPicPr>
        <p:blipFill rotWithShape="1">
          <a:blip r:embed="rId4"/>
          <a:srcRect l="8860" r="51270" b="13292"/>
          <a:stretch/>
        </p:blipFill>
        <p:spPr>
          <a:xfrm>
            <a:off x="2059389" y="1844724"/>
            <a:ext cx="2433098" cy="3103443"/>
          </a:xfrm>
          <a:prstGeom prst="rect">
            <a:avLst/>
          </a:prstGeom>
        </p:spPr>
      </p:pic>
      <p:pic>
        <p:nvPicPr>
          <p:cNvPr id="13" name="Picture 12">
            <a:extLst>
              <a:ext uri="{FF2B5EF4-FFF2-40B4-BE49-F238E27FC236}">
                <a16:creationId xmlns:a16="http://schemas.microsoft.com/office/drawing/2014/main" id="{AF76152F-E721-172C-67DF-F40391C576F4}"/>
              </a:ext>
            </a:extLst>
          </p:cNvPr>
          <p:cNvPicPr>
            <a:picLocks noChangeAspect="1"/>
          </p:cNvPicPr>
          <p:nvPr/>
        </p:nvPicPr>
        <p:blipFill rotWithShape="1">
          <a:blip r:embed="rId3"/>
          <a:srcRect l="33696" t="8314" r="36304" b="11847"/>
          <a:stretch/>
        </p:blipFill>
        <p:spPr>
          <a:xfrm>
            <a:off x="0" y="1901749"/>
            <a:ext cx="2028128" cy="2825236"/>
          </a:xfrm>
          <a:prstGeom prst="rect">
            <a:avLst/>
          </a:prstGeom>
        </p:spPr>
      </p:pic>
      <p:pic>
        <p:nvPicPr>
          <p:cNvPr id="16" name="Picture 15">
            <a:extLst>
              <a:ext uri="{FF2B5EF4-FFF2-40B4-BE49-F238E27FC236}">
                <a16:creationId xmlns:a16="http://schemas.microsoft.com/office/drawing/2014/main" id="{34FAA6BE-9320-7AC8-3435-787BF5F77978}"/>
              </a:ext>
            </a:extLst>
          </p:cNvPr>
          <p:cNvPicPr>
            <a:picLocks noChangeAspect="1"/>
          </p:cNvPicPr>
          <p:nvPr/>
        </p:nvPicPr>
        <p:blipFill rotWithShape="1">
          <a:blip r:embed="rId4"/>
          <a:srcRect l="66180" r="1" b="76689"/>
          <a:stretch/>
        </p:blipFill>
        <p:spPr>
          <a:xfrm>
            <a:off x="3080642" y="1421967"/>
            <a:ext cx="1214430" cy="573374"/>
          </a:xfrm>
          <a:prstGeom prst="rect">
            <a:avLst/>
          </a:prstGeom>
        </p:spPr>
      </p:pic>
      <p:pic>
        <p:nvPicPr>
          <p:cNvPr id="17" name="Picture 16">
            <a:extLst>
              <a:ext uri="{FF2B5EF4-FFF2-40B4-BE49-F238E27FC236}">
                <a16:creationId xmlns:a16="http://schemas.microsoft.com/office/drawing/2014/main" id="{EB326F67-E990-0B34-8D6D-B930E35B6578}"/>
              </a:ext>
            </a:extLst>
          </p:cNvPr>
          <p:cNvPicPr>
            <a:picLocks noChangeAspect="1"/>
          </p:cNvPicPr>
          <p:nvPr/>
        </p:nvPicPr>
        <p:blipFill rotWithShape="1">
          <a:blip r:embed="rId5"/>
          <a:srcRect l="18490" b="30933"/>
          <a:stretch/>
        </p:blipFill>
        <p:spPr>
          <a:xfrm>
            <a:off x="4492487" y="1131493"/>
            <a:ext cx="4533888" cy="2089628"/>
          </a:xfrm>
          <a:prstGeom prst="rect">
            <a:avLst/>
          </a:prstGeom>
        </p:spPr>
      </p:pic>
      <p:pic>
        <p:nvPicPr>
          <p:cNvPr id="18" name="Picture 17">
            <a:extLst>
              <a:ext uri="{FF2B5EF4-FFF2-40B4-BE49-F238E27FC236}">
                <a16:creationId xmlns:a16="http://schemas.microsoft.com/office/drawing/2014/main" id="{6A3F8D75-DA01-489C-FAF2-9C2D107A9E23}"/>
              </a:ext>
            </a:extLst>
          </p:cNvPr>
          <p:cNvPicPr>
            <a:picLocks noChangeAspect="1"/>
          </p:cNvPicPr>
          <p:nvPr/>
        </p:nvPicPr>
        <p:blipFill rotWithShape="1">
          <a:blip r:embed="rId6"/>
          <a:srcRect l="21527" t="29837"/>
          <a:stretch/>
        </p:blipFill>
        <p:spPr>
          <a:xfrm>
            <a:off x="4492487" y="3221121"/>
            <a:ext cx="4533888" cy="1567965"/>
          </a:xfrm>
          <a:prstGeom prst="rect">
            <a:avLst/>
          </a:prstGeom>
        </p:spPr>
      </p:pic>
      <p:sp>
        <p:nvSpPr>
          <p:cNvPr id="19" name="TextBox 18">
            <a:extLst>
              <a:ext uri="{FF2B5EF4-FFF2-40B4-BE49-F238E27FC236}">
                <a16:creationId xmlns:a16="http://schemas.microsoft.com/office/drawing/2014/main" id="{D3EFFEDF-0845-F8BB-AD35-DFB3C329328C}"/>
              </a:ext>
            </a:extLst>
          </p:cNvPr>
          <p:cNvSpPr txBox="1"/>
          <p:nvPr/>
        </p:nvSpPr>
        <p:spPr>
          <a:xfrm>
            <a:off x="86691" y="1243418"/>
            <a:ext cx="1384896" cy="307777"/>
          </a:xfrm>
          <a:prstGeom prst="rect">
            <a:avLst/>
          </a:prstGeom>
          <a:noFill/>
        </p:spPr>
        <p:txBody>
          <a:bodyPr wrap="square" rtlCol="0">
            <a:spAutoFit/>
          </a:bodyPr>
          <a:lstStyle/>
          <a:p>
            <a:r>
              <a:rPr lang="en-US" dirty="0">
                <a:highlight>
                  <a:srgbClr val="FFFF00"/>
                </a:highlight>
              </a:rPr>
              <a:t>Signup page</a:t>
            </a:r>
          </a:p>
        </p:txBody>
      </p:sp>
      <p:sp>
        <p:nvSpPr>
          <p:cNvPr id="21" name="TextBox 20">
            <a:extLst>
              <a:ext uri="{FF2B5EF4-FFF2-40B4-BE49-F238E27FC236}">
                <a16:creationId xmlns:a16="http://schemas.microsoft.com/office/drawing/2014/main" id="{AD6C7E80-D248-58E7-4DAA-B3C623CEA894}"/>
              </a:ext>
            </a:extLst>
          </p:cNvPr>
          <p:cNvSpPr txBox="1"/>
          <p:nvPr/>
        </p:nvSpPr>
        <p:spPr>
          <a:xfrm>
            <a:off x="2778539" y="960301"/>
            <a:ext cx="1384896" cy="307777"/>
          </a:xfrm>
          <a:prstGeom prst="rect">
            <a:avLst/>
          </a:prstGeom>
          <a:noFill/>
        </p:spPr>
        <p:txBody>
          <a:bodyPr wrap="square" rtlCol="0">
            <a:spAutoFit/>
          </a:bodyPr>
          <a:lstStyle/>
          <a:p>
            <a:r>
              <a:rPr lang="en-US" dirty="0">
                <a:highlight>
                  <a:srgbClr val="FFFF00"/>
                </a:highlight>
              </a:rPr>
              <a:t>Login page</a:t>
            </a:r>
          </a:p>
        </p:txBody>
      </p:sp>
      <p:sp>
        <p:nvSpPr>
          <p:cNvPr id="22" name="TextBox 21">
            <a:extLst>
              <a:ext uri="{FF2B5EF4-FFF2-40B4-BE49-F238E27FC236}">
                <a16:creationId xmlns:a16="http://schemas.microsoft.com/office/drawing/2014/main" id="{5F46ED7F-9B47-7D5C-EE4E-A90B5A1A15BB}"/>
              </a:ext>
            </a:extLst>
          </p:cNvPr>
          <p:cNvSpPr txBox="1"/>
          <p:nvPr/>
        </p:nvSpPr>
        <p:spPr>
          <a:xfrm>
            <a:off x="6066983" y="761362"/>
            <a:ext cx="1384896" cy="307777"/>
          </a:xfrm>
          <a:prstGeom prst="rect">
            <a:avLst/>
          </a:prstGeom>
          <a:noFill/>
        </p:spPr>
        <p:txBody>
          <a:bodyPr wrap="square" rtlCol="0">
            <a:spAutoFit/>
          </a:bodyPr>
          <a:lstStyle/>
          <a:p>
            <a:r>
              <a:rPr lang="en-US" dirty="0">
                <a:highlight>
                  <a:srgbClr val="FFFF00"/>
                </a:highlight>
              </a:rPr>
              <a:t>Home page</a:t>
            </a:r>
          </a:p>
        </p:txBody>
      </p:sp>
      <p:cxnSp>
        <p:nvCxnSpPr>
          <p:cNvPr id="25" name="Straight Arrow Connector 24">
            <a:extLst>
              <a:ext uri="{FF2B5EF4-FFF2-40B4-BE49-F238E27FC236}">
                <a16:creationId xmlns:a16="http://schemas.microsoft.com/office/drawing/2014/main" id="{051FA6DC-00B5-78F9-04A0-01D80C88CE55}"/>
              </a:ext>
            </a:extLst>
          </p:cNvPr>
          <p:cNvCxnSpPr>
            <a:cxnSpLocks/>
          </p:cNvCxnSpPr>
          <p:nvPr/>
        </p:nvCxnSpPr>
        <p:spPr>
          <a:xfrm flipV="1">
            <a:off x="8409214" y="1628449"/>
            <a:ext cx="188990" cy="547858"/>
          </a:xfrm>
          <a:prstGeom prst="straightConnector1">
            <a:avLst/>
          </a:prstGeom>
          <a:ln>
            <a:tailEnd type="triangle"/>
          </a:ln>
        </p:spPr>
        <p:style>
          <a:lnRef idx="3">
            <a:schemeClr val="accent4"/>
          </a:lnRef>
          <a:fillRef idx="0">
            <a:schemeClr val="accent4"/>
          </a:fillRef>
          <a:effectRef idx="2">
            <a:schemeClr val="accent4"/>
          </a:effectRef>
          <a:fontRef idx="minor">
            <a:schemeClr val="tx1"/>
          </a:fontRef>
        </p:style>
      </p:cxnSp>
      <p:sp>
        <p:nvSpPr>
          <p:cNvPr id="29" name="TextBox 28">
            <a:extLst>
              <a:ext uri="{FF2B5EF4-FFF2-40B4-BE49-F238E27FC236}">
                <a16:creationId xmlns:a16="http://schemas.microsoft.com/office/drawing/2014/main" id="{16DB419C-DC99-72C1-A371-8B000A0D85AE}"/>
              </a:ext>
            </a:extLst>
          </p:cNvPr>
          <p:cNvSpPr txBox="1"/>
          <p:nvPr/>
        </p:nvSpPr>
        <p:spPr>
          <a:xfrm flipH="1">
            <a:off x="7662822" y="2243600"/>
            <a:ext cx="1342210" cy="307777"/>
          </a:xfrm>
          <a:prstGeom prst="rect">
            <a:avLst/>
          </a:prstGeom>
          <a:noFill/>
        </p:spPr>
        <p:txBody>
          <a:bodyPr wrap="square" rtlCol="0">
            <a:spAutoFit/>
          </a:bodyPr>
          <a:lstStyle/>
          <a:p>
            <a:r>
              <a:rPr lang="en-US" dirty="0"/>
              <a:t>Logout Button</a:t>
            </a:r>
          </a:p>
        </p:txBody>
      </p:sp>
    </p:spTree>
    <p:extLst>
      <p:ext uri="{BB962C8B-B14F-4D97-AF65-F5344CB8AC3E}">
        <p14:creationId xmlns:p14="http://schemas.microsoft.com/office/powerpoint/2010/main" val="3104766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218DFCAA-8D98-0AFB-A760-3AD42E799105}"/>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Modelling &amp; Result</a:t>
            </a:r>
          </a:p>
        </p:txBody>
      </p:sp>
      <p:sp>
        <p:nvSpPr>
          <p:cNvPr id="6" name="Rectangle 5">
            <a:extLst>
              <a:ext uri="{FF2B5EF4-FFF2-40B4-BE49-F238E27FC236}">
                <a16:creationId xmlns:a16="http://schemas.microsoft.com/office/drawing/2014/main" id="{1EB6817C-45F9-AD85-58BC-71A72E68826B}"/>
              </a:ext>
            </a:extLst>
          </p:cNvPr>
          <p:cNvSpPr/>
          <p:nvPr/>
        </p:nvSpPr>
        <p:spPr>
          <a:xfrm>
            <a:off x="1456841" y="1243419"/>
            <a:ext cx="6548034" cy="3483567"/>
          </a:xfrm>
          <a:prstGeom prst="rect">
            <a:avLst/>
          </a:prstGeom>
          <a:noFill/>
          <a:ln w="12700">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3" name="Picture 12">
            <a:extLst>
              <a:ext uri="{FF2B5EF4-FFF2-40B4-BE49-F238E27FC236}">
                <a16:creationId xmlns:a16="http://schemas.microsoft.com/office/drawing/2014/main" id="{3B4C1949-CCCB-73EA-63E4-0F43EA7AA609}"/>
              </a:ext>
            </a:extLst>
          </p:cNvPr>
          <p:cNvPicPr>
            <a:picLocks noChangeAspect="1"/>
          </p:cNvPicPr>
          <p:nvPr/>
        </p:nvPicPr>
        <p:blipFill>
          <a:blip r:embed="rId3"/>
          <a:stretch>
            <a:fillRect/>
          </a:stretch>
        </p:blipFill>
        <p:spPr>
          <a:xfrm>
            <a:off x="1657350" y="1243419"/>
            <a:ext cx="2886559" cy="3477411"/>
          </a:xfrm>
          <a:prstGeom prst="rect">
            <a:avLst/>
          </a:prstGeom>
        </p:spPr>
      </p:pic>
      <p:sp>
        <p:nvSpPr>
          <p:cNvPr id="14" name="TextBox 13">
            <a:extLst>
              <a:ext uri="{FF2B5EF4-FFF2-40B4-BE49-F238E27FC236}">
                <a16:creationId xmlns:a16="http://schemas.microsoft.com/office/drawing/2014/main" id="{77165732-B512-444E-57B4-010AD89F4788}"/>
              </a:ext>
            </a:extLst>
          </p:cNvPr>
          <p:cNvSpPr txBox="1"/>
          <p:nvPr/>
        </p:nvSpPr>
        <p:spPr>
          <a:xfrm>
            <a:off x="4543909" y="1663809"/>
            <a:ext cx="3143250" cy="2031325"/>
          </a:xfrm>
          <a:prstGeom prst="rect">
            <a:avLst/>
          </a:prstGeom>
          <a:noFill/>
        </p:spPr>
        <p:txBody>
          <a:bodyPr wrap="square" rtlCol="0">
            <a:spAutoFit/>
          </a:bodyPr>
          <a:lstStyle/>
          <a:p>
            <a:pPr marL="342900" indent="-342900">
              <a:buFont typeface="+mj-lt"/>
              <a:buAutoNum type="arabicPeriod"/>
            </a:pPr>
            <a:r>
              <a:rPr lang="en-US" dirty="0">
                <a:solidFill>
                  <a:schemeClr val="accent5"/>
                </a:solidFill>
              </a:rPr>
              <a:t>When income is added it will add in expenses list with green color</a:t>
            </a:r>
          </a:p>
          <a:p>
            <a:pPr marL="342900" indent="-342900">
              <a:buFont typeface="+mj-lt"/>
              <a:buAutoNum type="arabicPeriod"/>
            </a:pPr>
            <a:endParaRPr lang="en-US" dirty="0">
              <a:solidFill>
                <a:schemeClr val="accent5"/>
              </a:solidFill>
            </a:endParaRPr>
          </a:p>
          <a:p>
            <a:pPr marL="342900" indent="-342900">
              <a:buFont typeface="+mj-lt"/>
              <a:buAutoNum type="arabicPeriod"/>
            </a:pPr>
            <a:r>
              <a:rPr lang="en-US" dirty="0">
                <a:solidFill>
                  <a:schemeClr val="accent5"/>
                </a:solidFill>
              </a:rPr>
              <a:t>When expense is added it will add in expenses list with red color</a:t>
            </a:r>
          </a:p>
          <a:p>
            <a:pPr marL="342900" indent="-342900">
              <a:buFont typeface="+mj-lt"/>
              <a:buAutoNum type="arabicPeriod"/>
            </a:pPr>
            <a:endParaRPr lang="en-US" dirty="0">
              <a:solidFill>
                <a:schemeClr val="accent5"/>
              </a:solidFill>
            </a:endParaRPr>
          </a:p>
          <a:p>
            <a:pPr marL="342900" indent="-342900">
              <a:buFont typeface="+mj-lt"/>
              <a:buAutoNum type="arabicPeriod"/>
            </a:pPr>
            <a:r>
              <a:rPr lang="en-US" dirty="0">
                <a:solidFill>
                  <a:schemeClr val="accent5"/>
                </a:solidFill>
              </a:rPr>
              <a:t>At this time Total Balance, Income, Expense will be updated</a:t>
            </a:r>
          </a:p>
        </p:txBody>
      </p:sp>
    </p:spTree>
    <p:extLst>
      <p:ext uri="{BB962C8B-B14F-4D97-AF65-F5344CB8AC3E}">
        <p14:creationId xmlns:p14="http://schemas.microsoft.com/office/powerpoint/2010/main" val="6778301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1FA46C8-B932-E6AD-F89E-1218E71CE3FE}"/>
              </a:ext>
            </a:extLst>
          </p:cNvPr>
          <p:cNvPicPr>
            <a:picLocks noChangeAspect="1"/>
          </p:cNvPicPr>
          <p:nvPr/>
        </p:nvPicPr>
        <p:blipFill>
          <a:blip r:embed="rId2"/>
          <a:stretch>
            <a:fillRect/>
          </a:stretch>
        </p:blipFill>
        <p:spPr>
          <a:xfrm>
            <a:off x="80936" y="947227"/>
            <a:ext cx="2282950" cy="2857160"/>
          </a:xfrm>
          <a:prstGeom prst="rect">
            <a:avLst/>
          </a:prstGeom>
        </p:spPr>
      </p:pic>
      <p:pic>
        <p:nvPicPr>
          <p:cNvPr id="5" name="Picture 4">
            <a:extLst>
              <a:ext uri="{FF2B5EF4-FFF2-40B4-BE49-F238E27FC236}">
                <a16:creationId xmlns:a16="http://schemas.microsoft.com/office/drawing/2014/main" id="{7389DD19-FA80-6897-0851-687455120038}"/>
              </a:ext>
            </a:extLst>
          </p:cNvPr>
          <p:cNvPicPr>
            <a:picLocks noChangeAspect="1"/>
          </p:cNvPicPr>
          <p:nvPr/>
        </p:nvPicPr>
        <p:blipFill>
          <a:blip r:embed="rId3"/>
          <a:stretch>
            <a:fillRect/>
          </a:stretch>
        </p:blipFill>
        <p:spPr>
          <a:xfrm>
            <a:off x="2572683" y="947227"/>
            <a:ext cx="2234446" cy="3139658"/>
          </a:xfrm>
          <a:prstGeom prst="rect">
            <a:avLst/>
          </a:prstGeom>
        </p:spPr>
      </p:pic>
      <p:pic>
        <p:nvPicPr>
          <p:cNvPr id="7" name="Picture 6">
            <a:extLst>
              <a:ext uri="{FF2B5EF4-FFF2-40B4-BE49-F238E27FC236}">
                <a16:creationId xmlns:a16="http://schemas.microsoft.com/office/drawing/2014/main" id="{FAAF4265-5FCE-F8AB-1370-0F8CCF06A5FA}"/>
              </a:ext>
            </a:extLst>
          </p:cNvPr>
          <p:cNvPicPr>
            <a:picLocks noChangeAspect="1"/>
          </p:cNvPicPr>
          <p:nvPr/>
        </p:nvPicPr>
        <p:blipFill rotWithShape="1">
          <a:blip r:embed="rId4"/>
          <a:srcRect r="58788"/>
          <a:stretch/>
        </p:blipFill>
        <p:spPr>
          <a:xfrm>
            <a:off x="4955012" y="885825"/>
            <a:ext cx="2234447" cy="3610046"/>
          </a:xfrm>
          <a:prstGeom prst="rect">
            <a:avLst/>
          </a:prstGeom>
        </p:spPr>
      </p:pic>
      <p:pic>
        <p:nvPicPr>
          <p:cNvPr id="9" name="Picture 8">
            <a:extLst>
              <a:ext uri="{FF2B5EF4-FFF2-40B4-BE49-F238E27FC236}">
                <a16:creationId xmlns:a16="http://schemas.microsoft.com/office/drawing/2014/main" id="{21C42421-9307-0B06-8367-78C329D5DFE4}"/>
              </a:ext>
            </a:extLst>
          </p:cNvPr>
          <p:cNvPicPr>
            <a:picLocks noChangeAspect="1"/>
          </p:cNvPicPr>
          <p:nvPr/>
        </p:nvPicPr>
        <p:blipFill rotWithShape="1">
          <a:blip r:embed="rId4"/>
          <a:srcRect l="81601" b="90317"/>
          <a:stretch/>
        </p:blipFill>
        <p:spPr>
          <a:xfrm>
            <a:off x="7189459" y="698216"/>
            <a:ext cx="1421295" cy="498021"/>
          </a:xfrm>
          <a:prstGeom prst="rect">
            <a:avLst/>
          </a:prstGeom>
        </p:spPr>
      </p:pic>
      <p:sp>
        <p:nvSpPr>
          <p:cNvPr id="11" name="TextBox 10">
            <a:extLst>
              <a:ext uri="{FF2B5EF4-FFF2-40B4-BE49-F238E27FC236}">
                <a16:creationId xmlns:a16="http://schemas.microsoft.com/office/drawing/2014/main" id="{FE377B7F-9F58-931C-C55C-33CD9D739A56}"/>
              </a:ext>
            </a:extLst>
          </p:cNvPr>
          <p:cNvSpPr txBox="1"/>
          <p:nvPr/>
        </p:nvSpPr>
        <p:spPr>
          <a:xfrm>
            <a:off x="341265" y="4308075"/>
            <a:ext cx="4465864" cy="307777"/>
          </a:xfrm>
          <a:prstGeom prst="rect">
            <a:avLst/>
          </a:prstGeom>
          <a:noFill/>
        </p:spPr>
        <p:txBody>
          <a:bodyPr wrap="square" rtlCol="0">
            <a:spAutoFit/>
          </a:bodyPr>
          <a:lstStyle/>
          <a:p>
            <a:r>
              <a:rPr lang="en-US" dirty="0">
                <a:solidFill>
                  <a:srgbClr val="00717D"/>
                </a:solidFill>
              </a:rPr>
              <a:t>Adding expenses</a:t>
            </a:r>
          </a:p>
        </p:txBody>
      </p:sp>
    </p:spTree>
    <p:extLst>
      <p:ext uri="{BB962C8B-B14F-4D97-AF65-F5344CB8AC3E}">
        <p14:creationId xmlns:p14="http://schemas.microsoft.com/office/powerpoint/2010/main" val="34218420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EBB1A48-9446-D340-8B9A-C1209A7B84D7}"/>
              </a:ext>
            </a:extLst>
          </p:cNvPr>
          <p:cNvPicPr>
            <a:picLocks noChangeAspect="1"/>
          </p:cNvPicPr>
          <p:nvPr/>
        </p:nvPicPr>
        <p:blipFill>
          <a:blip r:embed="rId2"/>
          <a:stretch>
            <a:fillRect/>
          </a:stretch>
        </p:blipFill>
        <p:spPr>
          <a:xfrm>
            <a:off x="155825" y="726622"/>
            <a:ext cx="2120052" cy="4049486"/>
          </a:xfrm>
          <a:prstGeom prst="rect">
            <a:avLst/>
          </a:prstGeom>
        </p:spPr>
      </p:pic>
      <p:pic>
        <p:nvPicPr>
          <p:cNvPr id="5" name="Picture 4">
            <a:extLst>
              <a:ext uri="{FF2B5EF4-FFF2-40B4-BE49-F238E27FC236}">
                <a16:creationId xmlns:a16="http://schemas.microsoft.com/office/drawing/2014/main" id="{0A5336A1-3FE4-BD91-024E-D961E73213AB}"/>
              </a:ext>
            </a:extLst>
          </p:cNvPr>
          <p:cNvPicPr>
            <a:picLocks noChangeAspect="1"/>
          </p:cNvPicPr>
          <p:nvPr/>
        </p:nvPicPr>
        <p:blipFill rotWithShape="1">
          <a:blip r:embed="rId3"/>
          <a:srcRect r="60638"/>
          <a:stretch/>
        </p:blipFill>
        <p:spPr>
          <a:xfrm>
            <a:off x="5114885" y="726622"/>
            <a:ext cx="2177393" cy="3902528"/>
          </a:xfrm>
          <a:prstGeom prst="rect">
            <a:avLst/>
          </a:prstGeom>
        </p:spPr>
      </p:pic>
      <p:pic>
        <p:nvPicPr>
          <p:cNvPr id="7" name="Picture 6">
            <a:extLst>
              <a:ext uri="{FF2B5EF4-FFF2-40B4-BE49-F238E27FC236}">
                <a16:creationId xmlns:a16="http://schemas.microsoft.com/office/drawing/2014/main" id="{347D4B9E-4238-865D-AA07-29696ABBF4D5}"/>
              </a:ext>
            </a:extLst>
          </p:cNvPr>
          <p:cNvPicPr>
            <a:picLocks noChangeAspect="1"/>
          </p:cNvPicPr>
          <p:nvPr/>
        </p:nvPicPr>
        <p:blipFill rotWithShape="1">
          <a:blip r:embed="rId3"/>
          <a:srcRect l="81915" b="92222"/>
          <a:stretch/>
        </p:blipFill>
        <p:spPr>
          <a:xfrm>
            <a:off x="7265959" y="726622"/>
            <a:ext cx="1722216" cy="522514"/>
          </a:xfrm>
          <a:prstGeom prst="rect">
            <a:avLst/>
          </a:prstGeom>
        </p:spPr>
      </p:pic>
      <p:sp>
        <p:nvSpPr>
          <p:cNvPr id="8" name="TextBox 7">
            <a:extLst>
              <a:ext uri="{FF2B5EF4-FFF2-40B4-BE49-F238E27FC236}">
                <a16:creationId xmlns:a16="http://schemas.microsoft.com/office/drawing/2014/main" id="{1935539C-6E83-6952-62FC-0028A98FCEC2}"/>
              </a:ext>
            </a:extLst>
          </p:cNvPr>
          <p:cNvSpPr txBox="1"/>
          <p:nvPr/>
        </p:nvSpPr>
        <p:spPr>
          <a:xfrm flipH="1">
            <a:off x="2504210" y="1387928"/>
            <a:ext cx="2382341" cy="2677656"/>
          </a:xfrm>
          <a:prstGeom prst="rect">
            <a:avLst/>
          </a:prstGeom>
          <a:noFill/>
        </p:spPr>
        <p:txBody>
          <a:bodyPr wrap="square" rtlCol="0">
            <a:spAutoFit/>
          </a:bodyPr>
          <a:lstStyle/>
          <a:p>
            <a:pPr marL="342900" indent="-342900">
              <a:buFont typeface="+mj-lt"/>
              <a:buAutoNum type="arabicPeriod"/>
            </a:pPr>
            <a:r>
              <a:rPr lang="en-US" dirty="0">
                <a:solidFill>
                  <a:srgbClr val="00717D"/>
                </a:solidFill>
              </a:rPr>
              <a:t>Similarly, we can delete expense by clicking on red(X) button </a:t>
            </a:r>
          </a:p>
          <a:p>
            <a:pPr marL="342900" indent="-342900">
              <a:buFont typeface="+mj-lt"/>
              <a:buAutoNum type="arabicPeriod"/>
            </a:pPr>
            <a:endParaRPr lang="en-US" dirty="0">
              <a:solidFill>
                <a:srgbClr val="00717D"/>
              </a:solidFill>
            </a:endParaRPr>
          </a:p>
          <a:p>
            <a:pPr marL="342900" indent="-342900">
              <a:buFont typeface="+mj-lt"/>
              <a:buAutoNum type="arabicPeriod"/>
            </a:pPr>
            <a:r>
              <a:rPr lang="en-US" dirty="0">
                <a:solidFill>
                  <a:srgbClr val="00717D"/>
                </a:solidFill>
              </a:rPr>
              <a:t>At this time Total Balance, Income, Expense will be updated</a:t>
            </a:r>
          </a:p>
          <a:p>
            <a:pPr marL="342900" indent="-342900">
              <a:buFont typeface="+mj-lt"/>
              <a:buAutoNum type="arabicPeriod"/>
            </a:pPr>
            <a:endParaRPr lang="en-US" dirty="0">
              <a:solidFill>
                <a:srgbClr val="00717D"/>
              </a:solidFill>
            </a:endParaRPr>
          </a:p>
          <a:p>
            <a:pPr marL="342900" indent="-342900">
              <a:buFont typeface="+mj-lt"/>
              <a:buAutoNum type="arabicPeriod"/>
            </a:pPr>
            <a:r>
              <a:rPr lang="en-US" dirty="0">
                <a:solidFill>
                  <a:srgbClr val="00717D"/>
                </a:solidFill>
              </a:rPr>
              <a:t>Also item will be delete from list</a:t>
            </a:r>
          </a:p>
        </p:txBody>
      </p:sp>
      <p:sp>
        <p:nvSpPr>
          <p:cNvPr id="9" name="TextBox 8">
            <a:extLst>
              <a:ext uri="{FF2B5EF4-FFF2-40B4-BE49-F238E27FC236}">
                <a16:creationId xmlns:a16="http://schemas.microsoft.com/office/drawing/2014/main" id="{53AFF6C7-B85D-8A3F-51BE-D08DE3B9CD42}"/>
              </a:ext>
            </a:extLst>
          </p:cNvPr>
          <p:cNvSpPr txBox="1"/>
          <p:nvPr/>
        </p:nvSpPr>
        <p:spPr>
          <a:xfrm>
            <a:off x="7259102" y="1939222"/>
            <a:ext cx="1884898" cy="738664"/>
          </a:xfrm>
          <a:prstGeom prst="rect">
            <a:avLst/>
          </a:prstGeom>
          <a:noFill/>
        </p:spPr>
        <p:txBody>
          <a:bodyPr wrap="square" rtlCol="0">
            <a:spAutoFit/>
          </a:bodyPr>
          <a:lstStyle/>
          <a:p>
            <a:r>
              <a:rPr lang="en-US" dirty="0">
                <a:solidFill>
                  <a:srgbClr val="00717D"/>
                </a:solidFill>
              </a:rPr>
              <a:t>Here, we deleted expenses of fan successfully </a:t>
            </a:r>
          </a:p>
        </p:txBody>
      </p:sp>
    </p:spTree>
    <p:extLst>
      <p:ext uri="{BB962C8B-B14F-4D97-AF65-F5344CB8AC3E}">
        <p14:creationId xmlns:p14="http://schemas.microsoft.com/office/powerpoint/2010/main" val="4997851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02C0F50E-3048-BEA6-6962-A48C023C0388}"/>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Conclusion</a:t>
            </a:r>
            <a:endParaRPr lang="en-IN" sz="1600" dirty="0">
              <a:solidFill>
                <a:srgbClr val="213163"/>
              </a:solidFill>
            </a:endParaRPr>
          </a:p>
        </p:txBody>
      </p:sp>
      <p:sp>
        <p:nvSpPr>
          <p:cNvPr id="4" name="TextBox 3">
            <a:extLst>
              <a:ext uri="{FF2B5EF4-FFF2-40B4-BE49-F238E27FC236}">
                <a16:creationId xmlns:a16="http://schemas.microsoft.com/office/drawing/2014/main" id="{EC8B546F-F91E-160B-DC7F-688AFB5A50EA}"/>
              </a:ext>
            </a:extLst>
          </p:cNvPr>
          <p:cNvSpPr txBox="1"/>
          <p:nvPr/>
        </p:nvSpPr>
        <p:spPr>
          <a:xfrm>
            <a:off x="126997" y="2988502"/>
            <a:ext cx="4445003" cy="307777"/>
          </a:xfrm>
          <a:prstGeom prst="rect">
            <a:avLst/>
          </a:prstGeom>
          <a:noFill/>
        </p:spPr>
        <p:txBody>
          <a:bodyPr wrap="square" rtlCol="0">
            <a:spAutoFit/>
          </a:bodyPr>
          <a:lstStyle/>
          <a:p>
            <a:pPr>
              <a:spcAft>
                <a:spcPts val="800"/>
              </a:spcAft>
            </a:pPr>
            <a:endParaRPr lang="en-US" dirty="0">
              <a:latin typeface="+mn-lt"/>
            </a:endParaRPr>
          </a:p>
        </p:txBody>
      </p:sp>
      <p:pic>
        <p:nvPicPr>
          <p:cNvPr id="2" name="Picture 1" descr="A pen and papers with check marks&#10;&#10;Description automatically generated">
            <a:extLst>
              <a:ext uri="{FF2B5EF4-FFF2-40B4-BE49-F238E27FC236}">
                <a16:creationId xmlns:a16="http://schemas.microsoft.com/office/drawing/2014/main" id="{911873D4-6E45-41A1-3B3A-557C66561EEF}"/>
              </a:ext>
            </a:extLst>
          </p:cNvPr>
          <p:cNvPicPr>
            <a:picLocks noChangeAspect="1"/>
          </p:cNvPicPr>
          <p:nvPr/>
        </p:nvPicPr>
        <p:blipFill rotWithShape="1">
          <a:blip r:embed="rId3"/>
          <a:srcRect t="17" r="7" b="14"/>
          <a:stretch/>
        </p:blipFill>
        <p:spPr>
          <a:xfrm>
            <a:off x="4798082" y="1398625"/>
            <a:ext cx="4104015" cy="2893338"/>
          </a:xfrm>
          <a:prstGeom prst="rect">
            <a:avLst/>
          </a:prstGeom>
        </p:spPr>
      </p:pic>
      <p:sp>
        <p:nvSpPr>
          <p:cNvPr id="5" name="Rectangle 1">
            <a:extLst>
              <a:ext uri="{FF2B5EF4-FFF2-40B4-BE49-F238E27FC236}">
                <a16:creationId xmlns:a16="http://schemas.microsoft.com/office/drawing/2014/main" id="{E10B557C-E809-B635-566B-62136A52C26F}"/>
              </a:ext>
            </a:extLst>
          </p:cNvPr>
          <p:cNvSpPr>
            <a:spLocks noChangeArrowheads="1"/>
          </p:cNvSpPr>
          <p:nvPr/>
        </p:nvSpPr>
        <p:spPr bwMode="auto">
          <a:xfrm>
            <a:off x="55749" y="1183420"/>
            <a:ext cx="4587498"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Developed a practical and efficient finance tracking system.</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Helps users manage budgets and track expenses effortlessly.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Provides real-time financial insights with an intuitive UI.</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Secure authentication ensures user data privacy.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Future scope includes AI-based financial forecasting and bank API integration. </a:t>
            </a:r>
          </a:p>
        </p:txBody>
      </p:sp>
    </p:spTree>
    <p:extLst>
      <p:ext uri="{BB962C8B-B14F-4D97-AF65-F5344CB8AC3E}">
        <p14:creationId xmlns:p14="http://schemas.microsoft.com/office/powerpoint/2010/main" val="2046321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A close-up of a thank you card&#10;&#10;Description automatically generated">
            <a:extLst>
              <a:ext uri="{FF2B5EF4-FFF2-40B4-BE49-F238E27FC236}">
                <a16:creationId xmlns:a16="http://schemas.microsoft.com/office/drawing/2014/main" id="{A93903B1-E7A1-B168-DEC2-0635A4163F59}"/>
              </a:ext>
            </a:extLst>
          </p:cNvPr>
          <p:cNvPicPr>
            <a:picLocks noChangeAspect="1"/>
          </p:cNvPicPr>
          <p:nvPr/>
        </p:nvPicPr>
        <p:blipFill rotWithShape="1">
          <a:blip r:embed="rId3"/>
          <a:srcRect l="9710" t="21904" r="9339"/>
          <a:stretch/>
        </p:blipFill>
        <p:spPr>
          <a:xfrm>
            <a:off x="575375" y="402956"/>
            <a:ext cx="7993251" cy="4337588"/>
          </a:xfrm>
          <a:prstGeom prst="rect">
            <a:avLst/>
          </a:prstGeom>
        </p:spPr>
      </p:pic>
      <p:grpSp>
        <p:nvGrpSpPr>
          <p:cNvPr id="2" name="Group 1">
            <a:extLst>
              <a:ext uri="{FF2B5EF4-FFF2-40B4-BE49-F238E27FC236}">
                <a16:creationId xmlns:a16="http://schemas.microsoft.com/office/drawing/2014/main" id="{CEE0173B-95AD-2DE9-9875-1230DDB2626C}"/>
              </a:ext>
            </a:extLst>
          </p:cNvPr>
          <p:cNvGrpSpPr/>
          <p:nvPr/>
        </p:nvGrpSpPr>
        <p:grpSpPr>
          <a:xfrm>
            <a:off x="3471621" y="3184902"/>
            <a:ext cx="2200759" cy="813661"/>
            <a:chOff x="3246895" y="3184902"/>
            <a:chExt cx="2200759" cy="813661"/>
          </a:xfrm>
        </p:grpSpPr>
        <p:sp>
          <p:nvSpPr>
            <p:cNvPr id="7" name="Rectangle: Rounded Corners 6">
              <a:extLst>
                <a:ext uri="{FF2B5EF4-FFF2-40B4-BE49-F238E27FC236}">
                  <a16:creationId xmlns:a16="http://schemas.microsoft.com/office/drawing/2014/main" id="{7DB8DC4F-8F3C-8864-0B3A-2CEA4109D402}"/>
                </a:ext>
              </a:extLst>
            </p:cNvPr>
            <p:cNvSpPr/>
            <p:nvPr/>
          </p:nvSpPr>
          <p:spPr>
            <a:xfrm>
              <a:off x="3246895" y="3184902"/>
              <a:ext cx="2200759" cy="813661"/>
            </a:xfrm>
            <a:prstGeom prst="roundRect">
              <a:avLst>
                <a:gd name="adj" fmla="val 12730"/>
              </a:avLst>
            </a:prstGeom>
            <a:solidFill>
              <a:schemeClr val="bg1">
                <a:alpha val="44000"/>
              </a:schemeClr>
            </a:solidFill>
            <a:ln>
              <a:solidFill>
                <a:schemeClr val="tx2">
                  <a:lumMod val="25000"/>
                  <a:lumOff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pic>
          <p:nvPicPr>
            <p:cNvPr id="6" name="Picture 5" descr="A close up of a logo&#10;&#10;Description automatically generated">
              <a:extLst>
                <a:ext uri="{FF2B5EF4-FFF2-40B4-BE49-F238E27FC236}">
                  <a16:creationId xmlns:a16="http://schemas.microsoft.com/office/drawing/2014/main" id="{D1CBC941-B5EE-0296-38A5-2CB11104E0D2}"/>
                </a:ext>
              </a:extLst>
            </p:cNvPr>
            <p:cNvPicPr>
              <a:picLocks noChangeAspect="1"/>
            </p:cNvPicPr>
            <p:nvPr/>
          </p:nvPicPr>
          <p:blipFill>
            <a:blip r:embed="rId4"/>
            <a:stretch>
              <a:fillRect/>
            </a:stretch>
          </p:blipFill>
          <p:spPr>
            <a:xfrm>
              <a:off x="3551416" y="3332885"/>
              <a:ext cx="1591717" cy="517694"/>
            </a:xfrm>
            <a:prstGeom prst="rect">
              <a:avLst/>
            </a:prstGeom>
          </p:spPr>
        </p:pic>
      </p:gr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grpSp>
        <p:nvGrpSpPr>
          <p:cNvPr id="10" name="Group 9">
            <a:extLst>
              <a:ext uri="{FF2B5EF4-FFF2-40B4-BE49-F238E27FC236}">
                <a16:creationId xmlns:a16="http://schemas.microsoft.com/office/drawing/2014/main" id="{80D2C29E-66A5-D13B-1825-539B2100EB68}"/>
              </a:ext>
            </a:extLst>
          </p:cNvPr>
          <p:cNvGrpSpPr/>
          <p:nvPr/>
        </p:nvGrpSpPr>
        <p:grpSpPr>
          <a:xfrm>
            <a:off x="743919" y="1340601"/>
            <a:ext cx="7656162" cy="3161654"/>
            <a:chOff x="922150" y="1325103"/>
            <a:chExt cx="7656162" cy="3161654"/>
          </a:xfrm>
        </p:grpSpPr>
        <p:sp>
          <p:nvSpPr>
            <p:cNvPr id="3" name="Rectangle 2">
              <a:extLst>
                <a:ext uri="{FF2B5EF4-FFF2-40B4-BE49-F238E27FC236}">
                  <a16:creationId xmlns:a16="http://schemas.microsoft.com/office/drawing/2014/main" id="{FDDCC566-B000-7B3E-F778-C19DE993DFF5}"/>
                </a:ext>
              </a:extLst>
            </p:cNvPr>
            <p:cNvSpPr/>
            <p:nvPr/>
          </p:nvSpPr>
          <p:spPr>
            <a:xfrm>
              <a:off x="1376643" y="1571218"/>
              <a:ext cx="7201669" cy="2623250"/>
            </a:xfrm>
            <a:prstGeom prst="rect">
              <a:avLst/>
            </a:prstGeom>
            <a:solidFill>
              <a:srgbClr val="E8ECF8"/>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 name="Rectangle 1">
              <a:extLst>
                <a:ext uri="{FF2B5EF4-FFF2-40B4-BE49-F238E27FC236}">
                  <a16:creationId xmlns:a16="http://schemas.microsoft.com/office/drawing/2014/main" id="{1640C382-94E9-1DDA-BE8A-521BEB626F59}"/>
                </a:ext>
              </a:extLst>
            </p:cNvPr>
            <p:cNvSpPr/>
            <p:nvPr/>
          </p:nvSpPr>
          <p:spPr>
            <a:xfrm>
              <a:off x="922150" y="1325103"/>
              <a:ext cx="697424" cy="316165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8B2F1D2-B3CD-47D4-C97B-3CE2F64AFC82}"/>
                </a:ext>
              </a:extLst>
            </p:cNvPr>
            <p:cNvSpPr txBox="1"/>
            <p:nvPr/>
          </p:nvSpPr>
          <p:spPr>
            <a:xfrm>
              <a:off x="2859380" y="1823109"/>
              <a:ext cx="4409149" cy="307777"/>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spcBef>
                  <a:spcPct val="0"/>
                </a:spcBef>
              </a:pPr>
              <a:r>
                <a:rPr lang="en-US" sz="2000" b="1" dirty="0">
                  <a:solidFill>
                    <a:srgbClr val="223366"/>
                  </a:solidFill>
                  <a:latin typeface="Arial"/>
                  <a:cs typeface="Arial"/>
                </a:rPr>
                <a:t>CAPSTONE PROJECT SHOWCASE</a:t>
              </a:r>
            </a:p>
          </p:txBody>
        </p:sp>
        <p:sp>
          <p:nvSpPr>
            <p:cNvPr id="9" name="TextBox 7">
              <a:extLst>
                <a:ext uri="{FF2B5EF4-FFF2-40B4-BE49-F238E27FC236}">
                  <a16:creationId xmlns:a16="http://schemas.microsoft.com/office/drawing/2014/main" id="{9AF297CE-9F11-2600-2058-A27EC2B5D9D4}"/>
                </a:ext>
              </a:extLst>
            </p:cNvPr>
            <p:cNvSpPr txBox="1"/>
            <p:nvPr/>
          </p:nvSpPr>
          <p:spPr>
            <a:xfrm>
              <a:off x="1899598" y="3431892"/>
              <a:ext cx="6328712" cy="51232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solidFill>
                    <a:schemeClr val="accent2">
                      <a:lumMod val="75000"/>
                    </a:schemeClr>
                  </a:solidFill>
                  <a:latin typeface="+mj-lt"/>
                </a:rPr>
                <a:t>Abstract | Problem Statement | Project Overview |</a:t>
              </a:r>
              <a:r>
                <a:rPr lang="en-US" sz="1600" dirty="0">
                  <a:solidFill>
                    <a:schemeClr val="accent2">
                      <a:lumMod val="75000"/>
                    </a:schemeClr>
                  </a:solidFill>
                  <a:latin typeface="+mj-lt"/>
                  <a:ea typeface="+mn-lt"/>
                  <a:cs typeface="Poppins"/>
                </a:rPr>
                <a:t> Proposed </a:t>
              </a:r>
              <a:r>
                <a:rPr lang="en-US" sz="1600" dirty="0">
                  <a:solidFill>
                    <a:schemeClr val="accent2">
                      <a:lumMod val="75000"/>
                    </a:schemeClr>
                  </a:solidFill>
                  <a:latin typeface="+mj-lt"/>
                  <a:ea typeface="+mn-lt"/>
                  <a:cs typeface="+mn-lt"/>
                </a:rPr>
                <a:t>Solution </a:t>
              </a:r>
              <a:r>
                <a:rPr lang="en-US" sz="1600" dirty="0">
                  <a:solidFill>
                    <a:schemeClr val="accent2">
                      <a:lumMod val="75000"/>
                    </a:schemeClr>
                  </a:solidFill>
                  <a:latin typeface="+mj-lt"/>
                </a:rPr>
                <a:t>| </a:t>
              </a:r>
              <a:r>
                <a:rPr lang="en-US" sz="1600" dirty="0">
                  <a:solidFill>
                    <a:schemeClr val="accent2">
                      <a:lumMod val="75000"/>
                    </a:schemeClr>
                  </a:solidFill>
                  <a:latin typeface="+mj-lt"/>
                  <a:ea typeface="+mn-lt"/>
                  <a:cs typeface="Poppins"/>
                </a:rPr>
                <a:t>Technology Used</a:t>
              </a:r>
              <a:r>
                <a:rPr lang="en-US" sz="1600" dirty="0">
                  <a:solidFill>
                    <a:schemeClr val="accent2">
                      <a:lumMod val="75000"/>
                    </a:schemeClr>
                  </a:solidFill>
                  <a:latin typeface="+mj-lt"/>
                </a:rPr>
                <a:t> | Modelling &amp; Results </a:t>
              </a:r>
              <a:r>
                <a:rPr lang="en-US" sz="1600" dirty="0">
                  <a:solidFill>
                    <a:schemeClr val="accent2">
                      <a:lumMod val="75000"/>
                    </a:schemeClr>
                  </a:solidFill>
                  <a:latin typeface="+mj-lt"/>
                  <a:ea typeface="+mn-lt"/>
                  <a:cs typeface="+mn-lt"/>
                </a:rPr>
                <a:t>| Conclusion | Q&amp;A</a:t>
              </a:r>
              <a:endParaRPr lang="en-US" sz="1600" dirty="0">
                <a:solidFill>
                  <a:schemeClr val="accent2">
                    <a:lumMod val="75000"/>
                  </a:schemeClr>
                </a:solidFill>
                <a:latin typeface="+mj-lt"/>
                <a:cs typeface="Poppins"/>
              </a:endParaRPr>
            </a:p>
          </p:txBody>
        </p:sp>
        <p:sp>
          <p:nvSpPr>
            <p:cNvPr id="8" name="TextBox 10">
              <a:extLst>
                <a:ext uri="{FF2B5EF4-FFF2-40B4-BE49-F238E27FC236}">
                  <a16:creationId xmlns:a16="http://schemas.microsoft.com/office/drawing/2014/main" id="{D4240D32-9BCC-D793-EF34-3F436C714765}"/>
                </a:ext>
              </a:extLst>
            </p:cNvPr>
            <p:cNvSpPr txBox="1"/>
            <p:nvPr/>
          </p:nvSpPr>
          <p:spPr>
            <a:xfrm>
              <a:off x="2402240" y="2534555"/>
              <a:ext cx="5323429" cy="752001"/>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996"/>
                </a:lnSpc>
                <a:spcBef>
                  <a:spcPct val="0"/>
                </a:spcBef>
              </a:pPr>
              <a:r>
                <a:rPr lang="en-US" sz="1600" dirty="0">
                  <a:latin typeface="+mj-lt"/>
                </a:rPr>
                <a:t>Project Title</a:t>
              </a:r>
            </a:p>
            <a:p>
              <a:pPr algn="ctr">
                <a:lnSpc>
                  <a:spcPts val="1996"/>
                </a:lnSpc>
                <a:spcBef>
                  <a:spcPct val="0"/>
                </a:spcBef>
              </a:pPr>
              <a:r>
                <a:rPr lang="en-US" sz="1600" b="1" dirty="0">
                  <a:latin typeface="+mj-lt"/>
                </a:rPr>
                <a:t>Personal Finance Manager</a:t>
              </a:r>
            </a:p>
            <a:p>
              <a:pPr algn="ctr">
                <a:lnSpc>
                  <a:spcPts val="1996"/>
                </a:lnSpc>
                <a:spcBef>
                  <a:spcPct val="0"/>
                </a:spcBef>
              </a:pPr>
              <a:r>
                <a:rPr lang="en-US" sz="1600" b="1" dirty="0">
                  <a:latin typeface="+mj-lt"/>
                </a:rPr>
                <a:t> </a:t>
              </a:r>
              <a:endParaRPr lang="en-US" sz="1600" b="1" dirty="0">
                <a:latin typeface="+mj-lt"/>
                <a:cs typeface="Poppins"/>
              </a:endParaRPr>
            </a:p>
          </p:txBody>
        </p:sp>
      </p:grpSp>
    </p:spTree>
    <p:extLst>
      <p:ext uri="{BB962C8B-B14F-4D97-AF65-F5344CB8AC3E}">
        <p14:creationId xmlns:p14="http://schemas.microsoft.com/office/powerpoint/2010/main" val="3232110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3" name="TextBox 2">
            <a:extLst>
              <a:ext uri="{FF2B5EF4-FFF2-40B4-BE49-F238E27FC236}">
                <a16:creationId xmlns:a16="http://schemas.microsoft.com/office/drawing/2014/main" id="{A4E3A995-569D-073F-9467-C96E076827FA}"/>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Abstract</a:t>
            </a:r>
            <a:endParaRPr lang="en-IN" sz="1600" dirty="0">
              <a:solidFill>
                <a:srgbClr val="213163"/>
              </a:solidFill>
            </a:endParaRPr>
          </a:p>
        </p:txBody>
      </p:sp>
      <p:grpSp>
        <p:nvGrpSpPr>
          <p:cNvPr id="29" name="Group 28">
            <a:extLst>
              <a:ext uri="{FF2B5EF4-FFF2-40B4-BE49-F238E27FC236}">
                <a16:creationId xmlns:a16="http://schemas.microsoft.com/office/drawing/2014/main" id="{A726C2F8-3E16-2C0C-B71C-BDFE7C703F1C}"/>
              </a:ext>
            </a:extLst>
          </p:cNvPr>
          <p:cNvGrpSpPr/>
          <p:nvPr/>
        </p:nvGrpSpPr>
        <p:grpSpPr>
          <a:xfrm>
            <a:off x="712031" y="1338243"/>
            <a:ext cx="7719937" cy="3323608"/>
            <a:chOff x="712031" y="1234880"/>
            <a:chExt cx="7719937" cy="3323608"/>
          </a:xfrm>
        </p:grpSpPr>
        <p:grpSp>
          <p:nvGrpSpPr>
            <p:cNvPr id="28" name="Group 27">
              <a:extLst>
                <a:ext uri="{FF2B5EF4-FFF2-40B4-BE49-F238E27FC236}">
                  <a16:creationId xmlns:a16="http://schemas.microsoft.com/office/drawing/2014/main" id="{465A22E0-5D6D-1B1A-F09A-169A2C2E55D1}"/>
                </a:ext>
              </a:extLst>
            </p:cNvPr>
            <p:cNvGrpSpPr/>
            <p:nvPr/>
          </p:nvGrpSpPr>
          <p:grpSpPr>
            <a:xfrm>
              <a:off x="712031" y="1234880"/>
              <a:ext cx="7719937" cy="643467"/>
              <a:chOff x="712031" y="1234880"/>
              <a:chExt cx="7719937" cy="643467"/>
            </a:xfrm>
          </p:grpSpPr>
          <p:sp>
            <p:nvSpPr>
              <p:cNvPr id="4" name="Rectangle 3">
                <a:extLst>
                  <a:ext uri="{FF2B5EF4-FFF2-40B4-BE49-F238E27FC236}">
                    <a16:creationId xmlns:a16="http://schemas.microsoft.com/office/drawing/2014/main" id="{5992A4C9-DAB8-80D3-B09E-07655DAEBB65}"/>
                  </a:ext>
                </a:extLst>
              </p:cNvPr>
              <p:cNvSpPr/>
              <p:nvPr/>
            </p:nvSpPr>
            <p:spPr>
              <a:xfrm>
                <a:off x="1372430" y="1234880"/>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r>
                  <a:rPr lang="en-US" dirty="0">
                    <a:solidFill>
                      <a:schemeClr val="tx1"/>
                    </a:solidFill>
                  </a:rPr>
                  <a:t>A comprehensive web-based tool for managing personal finances.</a:t>
                </a:r>
                <a:endParaRPr lang="en-US" sz="1400" dirty="0">
                  <a:solidFill>
                    <a:schemeClr val="tx1"/>
                  </a:solidFill>
                  <a:latin typeface="+mj-lt"/>
                  <a:cs typeface="Times New Roman" panose="02020603050405020304" pitchFamily="18" charset="0"/>
                </a:endParaRPr>
              </a:p>
            </p:txBody>
          </p:sp>
          <p:sp>
            <p:nvSpPr>
              <p:cNvPr id="5" name="Rectangle: Rounded Corners 4">
                <a:extLst>
                  <a:ext uri="{FF2B5EF4-FFF2-40B4-BE49-F238E27FC236}">
                    <a16:creationId xmlns:a16="http://schemas.microsoft.com/office/drawing/2014/main" id="{37A0F124-FCC7-043A-F32C-33314AB146BD}"/>
                  </a:ext>
                </a:extLst>
              </p:cNvPr>
              <p:cNvSpPr/>
              <p:nvPr/>
            </p:nvSpPr>
            <p:spPr>
              <a:xfrm>
                <a:off x="712031" y="1234880"/>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a:t>1</a:t>
                </a:r>
              </a:p>
            </p:txBody>
          </p:sp>
        </p:grpSp>
        <p:grpSp>
          <p:nvGrpSpPr>
            <p:cNvPr id="27" name="Group 26">
              <a:extLst>
                <a:ext uri="{FF2B5EF4-FFF2-40B4-BE49-F238E27FC236}">
                  <a16:creationId xmlns:a16="http://schemas.microsoft.com/office/drawing/2014/main" id="{437AEA5F-38C7-2EAC-B55A-A52C642C7997}"/>
                </a:ext>
              </a:extLst>
            </p:cNvPr>
            <p:cNvGrpSpPr/>
            <p:nvPr/>
          </p:nvGrpSpPr>
          <p:grpSpPr>
            <a:xfrm>
              <a:off x="712031" y="2128260"/>
              <a:ext cx="7719937" cy="643467"/>
              <a:chOff x="712031" y="1974905"/>
              <a:chExt cx="7719937" cy="643467"/>
            </a:xfrm>
          </p:grpSpPr>
          <p:sp>
            <p:nvSpPr>
              <p:cNvPr id="17" name="Rectangle 16">
                <a:extLst>
                  <a:ext uri="{FF2B5EF4-FFF2-40B4-BE49-F238E27FC236}">
                    <a16:creationId xmlns:a16="http://schemas.microsoft.com/office/drawing/2014/main" id="{F0874972-970E-AB20-28FF-DE51D45409C5}"/>
                  </a:ext>
                </a:extLst>
              </p:cNvPr>
              <p:cNvSpPr/>
              <p:nvPr/>
            </p:nvSpPr>
            <p:spPr>
              <a:xfrm>
                <a:off x="1372430" y="1974905"/>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18" name="Rectangle: Rounded Corners 17">
                <a:extLst>
                  <a:ext uri="{FF2B5EF4-FFF2-40B4-BE49-F238E27FC236}">
                    <a16:creationId xmlns:a16="http://schemas.microsoft.com/office/drawing/2014/main" id="{A7560D0E-33BB-8564-4F1A-5B42E2343E74}"/>
                  </a:ext>
                </a:extLst>
              </p:cNvPr>
              <p:cNvSpPr/>
              <p:nvPr/>
            </p:nvSpPr>
            <p:spPr>
              <a:xfrm>
                <a:off x="712031" y="1974905"/>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2</a:t>
                </a:r>
              </a:p>
            </p:txBody>
          </p:sp>
        </p:grpSp>
        <p:grpSp>
          <p:nvGrpSpPr>
            <p:cNvPr id="26" name="Group 25">
              <a:extLst>
                <a:ext uri="{FF2B5EF4-FFF2-40B4-BE49-F238E27FC236}">
                  <a16:creationId xmlns:a16="http://schemas.microsoft.com/office/drawing/2014/main" id="{86049283-7CB4-2083-CE02-53D7ACA583B3}"/>
                </a:ext>
              </a:extLst>
            </p:cNvPr>
            <p:cNvGrpSpPr/>
            <p:nvPr/>
          </p:nvGrpSpPr>
          <p:grpSpPr>
            <a:xfrm>
              <a:off x="712031" y="3021640"/>
              <a:ext cx="7719937" cy="643467"/>
              <a:chOff x="712031" y="2737676"/>
              <a:chExt cx="7719937" cy="643467"/>
            </a:xfrm>
          </p:grpSpPr>
          <p:sp>
            <p:nvSpPr>
              <p:cNvPr id="20" name="Rectangle 19">
                <a:extLst>
                  <a:ext uri="{FF2B5EF4-FFF2-40B4-BE49-F238E27FC236}">
                    <a16:creationId xmlns:a16="http://schemas.microsoft.com/office/drawing/2014/main" id="{789435FA-EFC7-1B3A-6F80-B45135BCF4A8}"/>
                  </a:ext>
                </a:extLst>
              </p:cNvPr>
              <p:cNvSpPr/>
              <p:nvPr/>
            </p:nvSpPr>
            <p:spPr>
              <a:xfrm>
                <a:off x="1372430" y="2737676"/>
                <a:ext cx="7059538" cy="643466"/>
              </a:xfrm>
              <a:prstGeom prst="rect">
                <a:avLst/>
              </a:prstGeom>
              <a:solidFill>
                <a:schemeClr val="accent5">
                  <a:lumMod val="20000"/>
                  <a:lumOff val="80000"/>
                </a:schemeClr>
              </a:solidFill>
              <a:ln w="12700">
                <a:solidFill>
                  <a:schemeClr val="accent5">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1" name="Rectangle: Rounded Corners 20">
                <a:extLst>
                  <a:ext uri="{FF2B5EF4-FFF2-40B4-BE49-F238E27FC236}">
                    <a16:creationId xmlns:a16="http://schemas.microsoft.com/office/drawing/2014/main" id="{9A3D3CC1-3E19-CE2E-3B8B-3365B8B567CE}"/>
                  </a:ext>
                </a:extLst>
              </p:cNvPr>
              <p:cNvSpPr/>
              <p:nvPr/>
            </p:nvSpPr>
            <p:spPr>
              <a:xfrm>
                <a:off x="712031" y="2737676"/>
                <a:ext cx="677333" cy="643467"/>
              </a:xfrm>
              <a:prstGeom prst="roundRect">
                <a:avLst/>
              </a:prstGeom>
              <a:solidFill>
                <a:schemeClr val="accent5">
                  <a:lumMod val="75000"/>
                </a:schemeClr>
              </a:solidFill>
              <a:ln w="12700">
                <a:solidFill>
                  <a:srgbClr val="00717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3</a:t>
                </a:r>
              </a:p>
            </p:txBody>
          </p:sp>
        </p:grpSp>
        <p:grpSp>
          <p:nvGrpSpPr>
            <p:cNvPr id="25" name="Group 24">
              <a:extLst>
                <a:ext uri="{FF2B5EF4-FFF2-40B4-BE49-F238E27FC236}">
                  <a16:creationId xmlns:a16="http://schemas.microsoft.com/office/drawing/2014/main" id="{C1242A9F-48C4-1D0E-E275-B12238388CD4}"/>
                </a:ext>
              </a:extLst>
            </p:cNvPr>
            <p:cNvGrpSpPr/>
            <p:nvPr/>
          </p:nvGrpSpPr>
          <p:grpSpPr>
            <a:xfrm>
              <a:off x="712031" y="3915021"/>
              <a:ext cx="7719937" cy="643467"/>
              <a:chOff x="712031" y="3477701"/>
              <a:chExt cx="7719937" cy="643467"/>
            </a:xfrm>
          </p:grpSpPr>
          <p:sp>
            <p:nvSpPr>
              <p:cNvPr id="23" name="Rectangle 22">
                <a:extLst>
                  <a:ext uri="{FF2B5EF4-FFF2-40B4-BE49-F238E27FC236}">
                    <a16:creationId xmlns:a16="http://schemas.microsoft.com/office/drawing/2014/main" id="{90E1A962-5B8D-A408-D117-8F43055D9FCC}"/>
                  </a:ext>
                </a:extLst>
              </p:cNvPr>
              <p:cNvSpPr/>
              <p:nvPr/>
            </p:nvSpPr>
            <p:spPr>
              <a:xfrm>
                <a:off x="1372430" y="3477701"/>
                <a:ext cx="7059538" cy="643466"/>
              </a:xfrm>
              <a:prstGeom prst="rect">
                <a:avLst/>
              </a:prstGeom>
              <a:solidFill>
                <a:schemeClr val="bg2">
                  <a:lumMod val="20000"/>
                  <a:lumOff val="80000"/>
                </a:schemeClr>
              </a:solidFill>
              <a:ln w="12700">
                <a:solidFill>
                  <a:schemeClr val="bg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marL="91440"/>
                <a:endParaRPr lang="en-US" sz="1400" dirty="0">
                  <a:solidFill>
                    <a:schemeClr val="tx1"/>
                  </a:solidFill>
                  <a:latin typeface="+mj-lt"/>
                  <a:cs typeface="Times New Roman" panose="02020603050405020304" pitchFamily="18" charset="0"/>
                </a:endParaRPr>
              </a:p>
            </p:txBody>
          </p:sp>
          <p:sp>
            <p:nvSpPr>
              <p:cNvPr id="24" name="Rectangle: Rounded Corners 23">
                <a:extLst>
                  <a:ext uri="{FF2B5EF4-FFF2-40B4-BE49-F238E27FC236}">
                    <a16:creationId xmlns:a16="http://schemas.microsoft.com/office/drawing/2014/main" id="{0A3666D9-36DA-372B-D0E2-7F7A22FBF3A6}"/>
                  </a:ext>
                </a:extLst>
              </p:cNvPr>
              <p:cNvSpPr/>
              <p:nvPr/>
            </p:nvSpPr>
            <p:spPr>
              <a:xfrm>
                <a:off x="712031" y="3477701"/>
                <a:ext cx="677333" cy="643467"/>
              </a:xfrm>
              <a:prstGeom prst="roundRect">
                <a:avLst/>
              </a:prstGeom>
              <a:solidFill>
                <a:schemeClr val="bg2">
                  <a:lumMod val="75000"/>
                </a:schemeClr>
              </a:solidFill>
              <a:ln w="127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r>
                  <a:rPr lang="en-US" dirty="0"/>
                  <a:t>4</a:t>
                </a:r>
              </a:p>
            </p:txBody>
          </p:sp>
        </p:grpSp>
      </p:grpSp>
      <p:sp>
        <p:nvSpPr>
          <p:cNvPr id="19" name="TextBox 18">
            <a:extLst>
              <a:ext uri="{FF2B5EF4-FFF2-40B4-BE49-F238E27FC236}">
                <a16:creationId xmlns:a16="http://schemas.microsoft.com/office/drawing/2014/main" id="{9513C4C8-463B-3A84-319E-A993AE0CDE00}"/>
              </a:ext>
            </a:extLst>
          </p:cNvPr>
          <p:cNvSpPr txBox="1"/>
          <p:nvPr/>
        </p:nvSpPr>
        <p:spPr>
          <a:xfrm>
            <a:off x="1524000" y="2366422"/>
            <a:ext cx="5955957" cy="307777"/>
          </a:xfrm>
          <a:prstGeom prst="rect">
            <a:avLst/>
          </a:prstGeom>
          <a:noFill/>
        </p:spPr>
        <p:txBody>
          <a:bodyPr wrap="square">
            <a:spAutoFit/>
          </a:bodyPr>
          <a:lstStyle/>
          <a:p>
            <a:r>
              <a:rPr lang="en-US" dirty="0"/>
              <a:t>Enables users to track income, expenses, and savings in one place.</a:t>
            </a:r>
          </a:p>
        </p:txBody>
      </p:sp>
      <p:sp>
        <p:nvSpPr>
          <p:cNvPr id="22" name="TextBox 21">
            <a:extLst>
              <a:ext uri="{FF2B5EF4-FFF2-40B4-BE49-F238E27FC236}">
                <a16:creationId xmlns:a16="http://schemas.microsoft.com/office/drawing/2014/main" id="{7A440A65-84A0-E78B-949D-D3BB393C8D7D}"/>
              </a:ext>
            </a:extLst>
          </p:cNvPr>
          <p:cNvSpPr txBox="1"/>
          <p:nvPr/>
        </p:nvSpPr>
        <p:spPr>
          <a:xfrm>
            <a:off x="1524000" y="3292847"/>
            <a:ext cx="5892114" cy="307777"/>
          </a:xfrm>
          <a:prstGeom prst="rect">
            <a:avLst/>
          </a:prstGeom>
          <a:noFill/>
        </p:spPr>
        <p:txBody>
          <a:bodyPr wrap="square">
            <a:spAutoFit/>
          </a:bodyPr>
          <a:lstStyle/>
          <a:p>
            <a:r>
              <a:rPr lang="en-US" dirty="0"/>
              <a:t>Provides financial insights through data visualization and analytics.</a:t>
            </a:r>
          </a:p>
        </p:txBody>
      </p:sp>
      <p:sp>
        <p:nvSpPr>
          <p:cNvPr id="30" name="TextBox 29">
            <a:extLst>
              <a:ext uri="{FF2B5EF4-FFF2-40B4-BE49-F238E27FC236}">
                <a16:creationId xmlns:a16="http://schemas.microsoft.com/office/drawing/2014/main" id="{5486A321-6D9F-9C2B-8DA4-1CCA9ADFD77A}"/>
              </a:ext>
            </a:extLst>
          </p:cNvPr>
          <p:cNvSpPr txBox="1"/>
          <p:nvPr/>
        </p:nvSpPr>
        <p:spPr>
          <a:xfrm>
            <a:off x="1524000" y="4214980"/>
            <a:ext cx="5436973" cy="307777"/>
          </a:xfrm>
          <a:prstGeom prst="rect">
            <a:avLst/>
          </a:prstGeom>
          <a:noFill/>
        </p:spPr>
        <p:txBody>
          <a:bodyPr wrap="square">
            <a:spAutoFit/>
          </a:bodyPr>
          <a:lstStyle/>
          <a:p>
            <a:r>
              <a:rPr lang="en-US" dirty="0"/>
              <a:t>Ensures data security with authentication and encrypted storage.</a:t>
            </a:r>
          </a:p>
        </p:txBody>
      </p:sp>
    </p:spTree>
    <p:extLst>
      <p:ext uri="{BB962C8B-B14F-4D97-AF65-F5344CB8AC3E}">
        <p14:creationId xmlns:p14="http://schemas.microsoft.com/office/powerpoint/2010/main" val="10855227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9" name="TextBox 8">
            <a:extLst>
              <a:ext uri="{FF2B5EF4-FFF2-40B4-BE49-F238E27FC236}">
                <a16:creationId xmlns:a16="http://schemas.microsoft.com/office/drawing/2014/main" id="{091B843F-6928-3290-2287-5FA1F531B685}"/>
              </a:ext>
            </a:extLst>
          </p:cNvPr>
          <p:cNvSpPr txBox="1"/>
          <p:nvPr/>
        </p:nvSpPr>
        <p:spPr>
          <a:xfrm>
            <a:off x="293021" y="1288468"/>
            <a:ext cx="4278979" cy="138499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Managing personal finances is challenging due to time-consuming manual tracking, lack of real-time insights, and security concerns. There is a need for a secure, user-friendly system that enables real-time expense tracking, budgeting, and financial forecasting.</a:t>
            </a:r>
            <a:endParaRPr lang="en-IN" dirty="0">
              <a:latin typeface="+mn-lt"/>
            </a:endParaRPr>
          </a:p>
        </p:txBody>
      </p:sp>
      <p:sp>
        <p:nvSpPr>
          <p:cNvPr id="2" name="TextBox 1">
            <a:extLst>
              <a:ext uri="{FF2B5EF4-FFF2-40B4-BE49-F238E27FC236}">
                <a16:creationId xmlns:a16="http://schemas.microsoft.com/office/drawing/2014/main" id="{687AFAD5-578C-DC2D-F127-90FF4287354D}"/>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Problem Statement</a:t>
            </a:r>
            <a:endParaRPr lang="en-IN" sz="1600" dirty="0">
              <a:solidFill>
                <a:srgbClr val="213163"/>
              </a:solidFill>
            </a:endParaRPr>
          </a:p>
        </p:txBody>
      </p:sp>
      <p:grpSp>
        <p:nvGrpSpPr>
          <p:cNvPr id="3" name="Group 2">
            <a:extLst>
              <a:ext uri="{FF2B5EF4-FFF2-40B4-BE49-F238E27FC236}">
                <a16:creationId xmlns:a16="http://schemas.microsoft.com/office/drawing/2014/main" id="{328E85CD-DF89-87DD-6181-DCDD73B5625F}"/>
              </a:ext>
            </a:extLst>
          </p:cNvPr>
          <p:cNvGrpSpPr/>
          <p:nvPr/>
        </p:nvGrpSpPr>
        <p:grpSpPr>
          <a:xfrm>
            <a:off x="5699883" y="1288468"/>
            <a:ext cx="3189304" cy="2766856"/>
            <a:chOff x="4578211" y="760307"/>
            <a:chExt cx="4510006" cy="3741355"/>
          </a:xfrm>
        </p:grpSpPr>
        <p:pic>
          <p:nvPicPr>
            <p:cNvPr id="4" name="Picture 3" descr="A purple question mark with gears&#10;&#10;Description automatically generated">
              <a:extLst>
                <a:ext uri="{FF2B5EF4-FFF2-40B4-BE49-F238E27FC236}">
                  <a16:creationId xmlns:a16="http://schemas.microsoft.com/office/drawing/2014/main" id="{044B050F-754C-A956-97C8-EFB6B19ABEAE}"/>
                </a:ext>
              </a:extLst>
            </p:cNvPr>
            <p:cNvPicPr>
              <a:picLocks noChangeAspect="1"/>
            </p:cNvPicPr>
            <p:nvPr/>
          </p:nvPicPr>
          <p:blipFill rotWithShape="1">
            <a:blip r:embed="rId3"/>
            <a:srcRect l="11111" t="10028" r="10940" b="11567"/>
            <a:stretch/>
          </p:blipFill>
          <p:spPr>
            <a:xfrm>
              <a:off x="5486396" y="760307"/>
              <a:ext cx="3601821" cy="3622886"/>
            </a:xfrm>
            <a:prstGeom prst="rect">
              <a:avLst/>
            </a:prstGeom>
          </p:spPr>
        </p:pic>
        <p:pic>
          <p:nvPicPr>
            <p:cNvPr id="5" name="Picture 4" descr="Businessman with clipboard">
              <a:extLst>
                <a:ext uri="{FF2B5EF4-FFF2-40B4-BE49-F238E27FC236}">
                  <a16:creationId xmlns:a16="http://schemas.microsoft.com/office/drawing/2014/main" id="{82A80360-DC75-55F1-A1A2-BDCADC404BD5}"/>
                </a:ext>
              </a:extLst>
            </p:cNvPr>
            <p:cNvPicPr>
              <a:picLocks noChangeAspect="1"/>
            </p:cNvPicPr>
            <p:nvPr/>
          </p:nvPicPr>
          <p:blipFill rotWithShape="1">
            <a:blip r:embed="rId4"/>
            <a:srcRect b="46"/>
            <a:stretch/>
          </p:blipFill>
          <p:spPr>
            <a:xfrm>
              <a:off x="4578211" y="2188308"/>
              <a:ext cx="2340981" cy="2313354"/>
            </a:xfrm>
            <a:prstGeom prst="rect">
              <a:avLst/>
            </a:prstGeom>
          </p:spPr>
        </p:pic>
      </p:grpSp>
    </p:spTree>
    <p:extLst>
      <p:ext uri="{BB962C8B-B14F-4D97-AF65-F5344CB8AC3E}">
        <p14:creationId xmlns:p14="http://schemas.microsoft.com/office/powerpoint/2010/main" val="27460435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4D5078D-F8F7-912B-4E9C-BED71500ACC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Project Overview</a:t>
            </a:r>
            <a:endParaRPr lang="en-IN" sz="1600" dirty="0">
              <a:solidFill>
                <a:srgbClr val="213163"/>
              </a:solidFill>
            </a:endParaRPr>
          </a:p>
        </p:txBody>
      </p:sp>
      <p:sp>
        <p:nvSpPr>
          <p:cNvPr id="3" name="TextBox 2">
            <a:extLst>
              <a:ext uri="{FF2B5EF4-FFF2-40B4-BE49-F238E27FC236}">
                <a16:creationId xmlns:a16="http://schemas.microsoft.com/office/drawing/2014/main" id="{0C511917-B5EE-88C1-A75B-AC3ADE14BEB8}"/>
              </a:ext>
            </a:extLst>
          </p:cNvPr>
          <p:cNvSpPr txBox="1"/>
          <p:nvPr/>
        </p:nvSpPr>
        <p:spPr>
          <a:xfrm>
            <a:off x="271220" y="2420987"/>
            <a:ext cx="5055021" cy="625812"/>
          </a:xfrm>
          <a:prstGeom prst="rect">
            <a:avLst/>
          </a:prstGeom>
          <a:noFill/>
        </p:spPr>
        <p:txBody>
          <a:bodyPr wrap="square" rtlCol="0">
            <a:spAutoFit/>
          </a:bodyPr>
          <a:lstStyle/>
          <a:p>
            <a:pPr marL="173736" indent="-173736">
              <a:spcAft>
                <a:spcPts val="800"/>
              </a:spcAft>
              <a:buFont typeface="Arial" panose="020B0604020202020204" pitchFamily="34" charset="0"/>
              <a:buChar char="•"/>
            </a:pPr>
            <a:endParaRPr lang="en-US" dirty="0">
              <a:latin typeface="+mn-lt"/>
            </a:endParaRPr>
          </a:p>
          <a:p>
            <a:pPr marL="173736" indent="-173736">
              <a:spcAft>
                <a:spcPts val="800"/>
              </a:spcAft>
              <a:buFont typeface="Arial" panose="020B0604020202020204" pitchFamily="34" charset="0"/>
              <a:buChar char="•"/>
            </a:pPr>
            <a:endParaRPr lang="en-US" dirty="0">
              <a:latin typeface="+mn-lt"/>
            </a:endParaRPr>
          </a:p>
        </p:txBody>
      </p:sp>
      <p:pic>
        <p:nvPicPr>
          <p:cNvPr id="5" name="Picture 4" descr="Person writing on whiteboard">
            <a:extLst>
              <a:ext uri="{FF2B5EF4-FFF2-40B4-BE49-F238E27FC236}">
                <a16:creationId xmlns:a16="http://schemas.microsoft.com/office/drawing/2014/main" id="{6858EAD1-D312-BBBA-4C50-43B9E76BB53F}"/>
              </a:ext>
            </a:extLst>
          </p:cNvPr>
          <p:cNvPicPr>
            <a:picLocks noChangeAspect="1"/>
          </p:cNvPicPr>
          <p:nvPr/>
        </p:nvPicPr>
        <p:blipFill rotWithShape="1">
          <a:blip r:embed="rId3"/>
          <a:srcRect r="18"/>
          <a:stretch/>
        </p:blipFill>
        <p:spPr>
          <a:xfrm>
            <a:off x="5419077" y="1360299"/>
            <a:ext cx="3453703" cy="2747189"/>
          </a:xfrm>
          <a:prstGeom prst="rect">
            <a:avLst/>
          </a:prstGeom>
        </p:spPr>
      </p:pic>
      <p:sp>
        <p:nvSpPr>
          <p:cNvPr id="6" name="Rectangle 2">
            <a:extLst>
              <a:ext uri="{FF2B5EF4-FFF2-40B4-BE49-F238E27FC236}">
                <a16:creationId xmlns:a16="http://schemas.microsoft.com/office/drawing/2014/main" id="{245CEEF2-976B-565A-558F-68006B201FE1}"/>
              </a:ext>
            </a:extLst>
          </p:cNvPr>
          <p:cNvSpPr>
            <a:spLocks noChangeArrowheads="1"/>
          </p:cNvSpPr>
          <p:nvPr/>
        </p:nvSpPr>
        <p:spPr bwMode="auto">
          <a:xfrm>
            <a:off x="166438" y="1297602"/>
            <a:ext cx="5264583"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A responsive web application for finance management.</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Users can add, edit, and categorize financial transactions.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Real-time balance updates based on recorded transactions.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Data visualization to analyze financial trends effectively.</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n-US" altLang="en-US" b="0" i="0" u="none" strike="noStrike" cap="none" normalizeH="0" baseline="0" dirty="0">
                <a:ln>
                  <a:noFill/>
                </a:ln>
                <a:solidFill>
                  <a:schemeClr val="tx1"/>
                </a:solidFill>
                <a:effectLst/>
                <a:latin typeface="Arial" panose="020B0604020202020204" pitchFamily="34" charset="0"/>
              </a:rPr>
              <a:t>Ensures security with authentication and data encryption. </a:t>
            </a:r>
          </a:p>
        </p:txBody>
      </p:sp>
    </p:spTree>
    <p:extLst>
      <p:ext uri="{BB962C8B-B14F-4D97-AF65-F5344CB8AC3E}">
        <p14:creationId xmlns:p14="http://schemas.microsoft.com/office/powerpoint/2010/main" val="29751917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F61A928-5A2D-C5DF-2F01-079C34A75432}"/>
              </a:ext>
            </a:extLst>
          </p:cNvPr>
          <p:cNvSpPr txBox="1"/>
          <p:nvPr/>
        </p:nvSpPr>
        <p:spPr>
          <a:xfrm>
            <a:off x="143933" y="683683"/>
            <a:ext cx="4428068" cy="338554"/>
          </a:xfrm>
          <a:prstGeom prst="rect">
            <a:avLst/>
          </a:prstGeom>
          <a:noFill/>
        </p:spPr>
        <p:txBody>
          <a:bodyPr wrap="square">
            <a:spAutoFit/>
          </a:bodyPr>
          <a:lstStyle/>
          <a:p>
            <a:r>
              <a:rPr lang="en-IN" sz="1600" b="1" dirty="0">
                <a:solidFill>
                  <a:srgbClr val="213163"/>
                </a:solidFill>
              </a:rPr>
              <a:t>Proposed Solution</a:t>
            </a:r>
            <a:endParaRPr lang="en-IN" sz="1600" dirty="0">
              <a:solidFill>
                <a:srgbClr val="213163"/>
              </a:solidFill>
            </a:endParaRPr>
          </a:p>
        </p:txBody>
      </p:sp>
      <p:sp>
        <p:nvSpPr>
          <p:cNvPr id="3" name="TextBox 2">
            <a:extLst>
              <a:ext uri="{FF2B5EF4-FFF2-40B4-BE49-F238E27FC236}">
                <a16:creationId xmlns:a16="http://schemas.microsoft.com/office/drawing/2014/main" id="{796BFA82-8AB0-23BA-909F-C886C3F7A669}"/>
              </a:ext>
            </a:extLst>
          </p:cNvPr>
          <p:cNvSpPr txBox="1"/>
          <p:nvPr/>
        </p:nvSpPr>
        <p:spPr>
          <a:xfrm>
            <a:off x="1321351" y="1800483"/>
            <a:ext cx="6501298" cy="1384995"/>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t>A secure and intuitive web-based personal finance management system that enables users to efficiently record and categorize transactions. It features real-time dashboards for tracking income, expenses, and savings, with data visualization through charts and graphs for better financial insights. Secure authentication using JWT ensures data protection, while advanced filtering and search functionalities enhance user convenience.</a:t>
            </a:r>
            <a:endParaRPr lang="en-US" dirty="0">
              <a:latin typeface="+mn-lt"/>
            </a:endParaRPr>
          </a:p>
        </p:txBody>
      </p:sp>
    </p:spTree>
    <p:extLst>
      <p:ext uri="{BB962C8B-B14F-4D97-AF65-F5344CB8AC3E}">
        <p14:creationId xmlns:p14="http://schemas.microsoft.com/office/powerpoint/2010/main" val="26212002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F96CA3F3-3D59-0BCC-5AFC-FB31E62203CC}"/>
              </a:ext>
            </a:extLst>
          </p:cNvPr>
          <p:cNvSpPr txBox="1"/>
          <p:nvPr/>
        </p:nvSpPr>
        <p:spPr>
          <a:xfrm>
            <a:off x="143932" y="794021"/>
            <a:ext cx="4428068" cy="338554"/>
          </a:xfrm>
          <a:prstGeom prst="rect">
            <a:avLst/>
          </a:prstGeom>
          <a:noFill/>
        </p:spPr>
        <p:txBody>
          <a:bodyPr wrap="square">
            <a:spAutoFit/>
          </a:bodyPr>
          <a:lstStyle/>
          <a:p>
            <a:r>
              <a:rPr lang="en-IN" sz="1600" b="1" dirty="0">
                <a:solidFill>
                  <a:srgbClr val="213163"/>
                </a:solidFill>
              </a:rPr>
              <a:t>Technology used</a:t>
            </a:r>
            <a:endParaRPr lang="en-IN" sz="1600" dirty="0">
              <a:solidFill>
                <a:srgbClr val="213163"/>
              </a:solidFill>
            </a:endParaRPr>
          </a:p>
        </p:txBody>
      </p:sp>
      <p:sp>
        <p:nvSpPr>
          <p:cNvPr id="3" name="TextBox 2">
            <a:extLst>
              <a:ext uri="{FF2B5EF4-FFF2-40B4-BE49-F238E27FC236}">
                <a16:creationId xmlns:a16="http://schemas.microsoft.com/office/drawing/2014/main" id="{A111D00F-E3D6-896E-4001-492D6D1DC85F}"/>
              </a:ext>
            </a:extLst>
          </p:cNvPr>
          <p:cNvSpPr txBox="1"/>
          <p:nvPr/>
        </p:nvSpPr>
        <p:spPr>
          <a:xfrm>
            <a:off x="799852" y="3039840"/>
            <a:ext cx="4445003" cy="307777"/>
          </a:xfrm>
          <a:prstGeom prst="rect">
            <a:avLst/>
          </a:prstGeom>
          <a:noFill/>
        </p:spPr>
        <p:txBody>
          <a:bodyPr wrap="square" rtlCol="0">
            <a:spAutoFit/>
          </a:bodyPr>
          <a:lstStyle/>
          <a:p>
            <a:pPr marL="173736" indent="-173736">
              <a:spcAft>
                <a:spcPts val="800"/>
              </a:spcAft>
              <a:buFont typeface="Arial" panose="020B0604020202020204" pitchFamily="34" charset="0"/>
              <a:buChar char="•"/>
            </a:pPr>
            <a:r>
              <a:rPr lang="en-US" dirty="0">
                <a:latin typeface="+mn-lt"/>
              </a:rPr>
              <a:t>	</a:t>
            </a:r>
          </a:p>
        </p:txBody>
      </p:sp>
      <p:sp>
        <p:nvSpPr>
          <p:cNvPr id="4" name="Rectangle 1">
            <a:extLst>
              <a:ext uri="{FF2B5EF4-FFF2-40B4-BE49-F238E27FC236}">
                <a16:creationId xmlns:a16="http://schemas.microsoft.com/office/drawing/2014/main" id="{137E734C-3291-D507-F294-1715DC08698B}"/>
              </a:ext>
            </a:extLst>
          </p:cNvPr>
          <p:cNvSpPr>
            <a:spLocks noChangeArrowheads="1"/>
          </p:cNvSpPr>
          <p:nvPr/>
        </p:nvSpPr>
        <p:spPr bwMode="auto">
          <a:xfrm>
            <a:off x="507081" y="1556087"/>
            <a:ext cx="5030544"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Frontend:</a:t>
            </a:r>
            <a:r>
              <a:rPr kumimoji="0" lang="en-US" altLang="en-US" b="0" i="0" u="none" strike="noStrike" cap="none" normalizeH="0" baseline="0" dirty="0">
                <a:ln>
                  <a:noFill/>
                </a:ln>
                <a:solidFill>
                  <a:schemeClr val="tx1"/>
                </a:solidFill>
                <a:effectLst/>
                <a:latin typeface="Arial" panose="020B0604020202020204" pitchFamily="34" charset="0"/>
              </a:rPr>
              <a:t> React.js, Bootstrap for responsive UI.</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Backend:</a:t>
            </a:r>
            <a:r>
              <a:rPr kumimoji="0" lang="en-US" altLang="en-US" b="0" i="0" u="none" strike="noStrike" cap="none" normalizeH="0" baseline="0" dirty="0">
                <a:ln>
                  <a:noFill/>
                </a:ln>
                <a:solidFill>
                  <a:schemeClr val="tx1"/>
                </a:solidFill>
                <a:effectLst/>
                <a:latin typeface="Arial" panose="020B0604020202020204" pitchFamily="34" charset="0"/>
              </a:rPr>
              <a:t> Node.js, Express.js for server-side logic.</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Database:</a:t>
            </a:r>
            <a:r>
              <a:rPr kumimoji="0" lang="en-US" altLang="en-US" b="0" i="0" u="none" strike="noStrike" cap="none" normalizeH="0" baseline="0" dirty="0">
                <a:ln>
                  <a:noFill/>
                </a:ln>
                <a:solidFill>
                  <a:schemeClr val="tx1"/>
                </a:solidFill>
                <a:effectLst/>
                <a:latin typeface="Arial" panose="020B0604020202020204" pitchFamily="34" charset="0"/>
              </a:rPr>
              <a:t> MongoDB for efficient data storage.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Authentication:</a:t>
            </a:r>
            <a:r>
              <a:rPr kumimoji="0" lang="en-US" altLang="en-US" b="0" i="0" u="none" strike="noStrike" cap="none" normalizeH="0" baseline="0" dirty="0">
                <a:ln>
                  <a:noFill/>
                </a:ln>
                <a:solidFill>
                  <a:schemeClr val="tx1"/>
                </a:solidFill>
                <a:effectLst/>
                <a:latin typeface="Arial" panose="020B0604020202020204" pitchFamily="34" charset="0"/>
              </a:rPr>
              <a:t> JWT-based secure user login.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 Development Tools:</a:t>
            </a:r>
            <a:r>
              <a:rPr kumimoji="0" lang="en-US" altLang="en-US" b="0" i="0" u="none" strike="noStrike" cap="none" normalizeH="0" baseline="0" dirty="0">
                <a:ln>
                  <a:noFill/>
                </a:ln>
                <a:solidFill>
                  <a:schemeClr val="tx1"/>
                </a:solidFill>
                <a:effectLst/>
                <a:latin typeface="Arial" panose="020B0604020202020204" pitchFamily="34" charset="0"/>
              </a:rPr>
              <a:t> Git, GitHub, and Postman for testing. </a:t>
            </a:r>
          </a:p>
        </p:txBody>
      </p:sp>
    </p:spTree>
    <p:extLst>
      <p:ext uri="{BB962C8B-B14F-4D97-AF65-F5344CB8AC3E}">
        <p14:creationId xmlns:p14="http://schemas.microsoft.com/office/powerpoint/2010/main" val="40171305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6313BE-ADD0-122D-662C-499B0490E656}"/>
              </a:ext>
            </a:extLst>
          </p:cNvPr>
          <p:cNvSpPr txBox="1"/>
          <p:nvPr/>
        </p:nvSpPr>
        <p:spPr>
          <a:xfrm>
            <a:off x="244928" y="677636"/>
            <a:ext cx="2383971" cy="338554"/>
          </a:xfrm>
          <a:prstGeom prst="rect">
            <a:avLst/>
          </a:prstGeom>
          <a:noFill/>
        </p:spPr>
        <p:txBody>
          <a:bodyPr wrap="square" rtlCol="0">
            <a:spAutoFit/>
          </a:bodyPr>
          <a:lstStyle/>
          <a:p>
            <a:r>
              <a:rPr lang="en-US" sz="1600" dirty="0">
                <a:solidFill>
                  <a:schemeClr val="accent5"/>
                </a:solidFill>
              </a:rPr>
              <a:t>Modelling </a:t>
            </a:r>
          </a:p>
        </p:txBody>
      </p:sp>
      <p:sp>
        <p:nvSpPr>
          <p:cNvPr id="10" name="TextBox 9">
            <a:extLst>
              <a:ext uri="{FF2B5EF4-FFF2-40B4-BE49-F238E27FC236}">
                <a16:creationId xmlns:a16="http://schemas.microsoft.com/office/drawing/2014/main" id="{6B00F4ED-0B00-1FC1-9421-AA85726084CA}"/>
              </a:ext>
            </a:extLst>
          </p:cNvPr>
          <p:cNvSpPr txBox="1"/>
          <p:nvPr/>
        </p:nvSpPr>
        <p:spPr>
          <a:xfrm>
            <a:off x="2547257" y="749610"/>
            <a:ext cx="4416878" cy="338554"/>
          </a:xfrm>
          <a:prstGeom prst="rect">
            <a:avLst/>
          </a:prstGeom>
          <a:noFill/>
        </p:spPr>
        <p:txBody>
          <a:bodyPr wrap="square" rtlCol="0">
            <a:spAutoFit/>
          </a:bodyPr>
          <a:lstStyle/>
          <a:p>
            <a:r>
              <a:rPr lang="en-US" sz="1600" b="1" dirty="0">
                <a:highlight>
                  <a:srgbClr val="FFFF00"/>
                </a:highlight>
              </a:rPr>
              <a:t> Tested working of project using POSTMAN</a:t>
            </a:r>
          </a:p>
        </p:txBody>
      </p:sp>
      <p:sp>
        <p:nvSpPr>
          <p:cNvPr id="11" name="TextBox 10">
            <a:extLst>
              <a:ext uri="{FF2B5EF4-FFF2-40B4-BE49-F238E27FC236}">
                <a16:creationId xmlns:a16="http://schemas.microsoft.com/office/drawing/2014/main" id="{B652E5F1-4D54-5602-E928-156D4422C055}"/>
              </a:ext>
            </a:extLst>
          </p:cNvPr>
          <p:cNvSpPr txBox="1"/>
          <p:nvPr/>
        </p:nvSpPr>
        <p:spPr>
          <a:xfrm>
            <a:off x="1253219" y="934275"/>
            <a:ext cx="857250" cy="307777"/>
          </a:xfrm>
          <a:prstGeom prst="rect">
            <a:avLst/>
          </a:prstGeom>
          <a:noFill/>
        </p:spPr>
        <p:txBody>
          <a:bodyPr wrap="square" rtlCol="0">
            <a:spAutoFit/>
          </a:bodyPr>
          <a:lstStyle/>
          <a:p>
            <a:r>
              <a:rPr lang="en-US" dirty="0"/>
              <a:t>Added</a:t>
            </a:r>
          </a:p>
        </p:txBody>
      </p:sp>
      <p:sp>
        <p:nvSpPr>
          <p:cNvPr id="12" name="TextBox 11">
            <a:extLst>
              <a:ext uri="{FF2B5EF4-FFF2-40B4-BE49-F238E27FC236}">
                <a16:creationId xmlns:a16="http://schemas.microsoft.com/office/drawing/2014/main" id="{A6F9F1FC-5472-B561-318C-128535265367}"/>
              </a:ext>
            </a:extLst>
          </p:cNvPr>
          <p:cNvSpPr txBox="1"/>
          <p:nvPr/>
        </p:nvSpPr>
        <p:spPr>
          <a:xfrm>
            <a:off x="4208692" y="1100521"/>
            <a:ext cx="857250" cy="307777"/>
          </a:xfrm>
          <a:prstGeom prst="rect">
            <a:avLst/>
          </a:prstGeom>
          <a:noFill/>
        </p:spPr>
        <p:txBody>
          <a:bodyPr wrap="square" rtlCol="0">
            <a:spAutoFit/>
          </a:bodyPr>
          <a:lstStyle/>
          <a:p>
            <a:r>
              <a:rPr lang="en-US" dirty="0"/>
              <a:t>fetched</a:t>
            </a:r>
          </a:p>
        </p:txBody>
      </p:sp>
      <p:sp>
        <p:nvSpPr>
          <p:cNvPr id="14" name="TextBox 13">
            <a:extLst>
              <a:ext uri="{FF2B5EF4-FFF2-40B4-BE49-F238E27FC236}">
                <a16:creationId xmlns:a16="http://schemas.microsoft.com/office/drawing/2014/main" id="{F55F2520-021F-0B44-AD8F-05F377034324}"/>
              </a:ext>
            </a:extLst>
          </p:cNvPr>
          <p:cNvSpPr txBox="1"/>
          <p:nvPr/>
        </p:nvSpPr>
        <p:spPr>
          <a:xfrm>
            <a:off x="7400923" y="780386"/>
            <a:ext cx="857250" cy="307777"/>
          </a:xfrm>
          <a:prstGeom prst="rect">
            <a:avLst/>
          </a:prstGeom>
          <a:noFill/>
        </p:spPr>
        <p:txBody>
          <a:bodyPr wrap="square" rtlCol="0">
            <a:spAutoFit/>
          </a:bodyPr>
          <a:lstStyle/>
          <a:p>
            <a:r>
              <a:rPr lang="en-US" dirty="0"/>
              <a:t>deleted</a:t>
            </a:r>
          </a:p>
        </p:txBody>
      </p:sp>
      <p:pic>
        <p:nvPicPr>
          <p:cNvPr id="16" name="Picture 15">
            <a:extLst>
              <a:ext uri="{FF2B5EF4-FFF2-40B4-BE49-F238E27FC236}">
                <a16:creationId xmlns:a16="http://schemas.microsoft.com/office/drawing/2014/main" id="{61489CF7-33A4-D1EA-6FE8-2452E8B58903}"/>
              </a:ext>
            </a:extLst>
          </p:cNvPr>
          <p:cNvPicPr>
            <a:picLocks noChangeAspect="1"/>
          </p:cNvPicPr>
          <p:nvPr/>
        </p:nvPicPr>
        <p:blipFill>
          <a:blip r:embed="rId2"/>
          <a:stretch>
            <a:fillRect/>
          </a:stretch>
        </p:blipFill>
        <p:spPr>
          <a:xfrm>
            <a:off x="6192315" y="1208312"/>
            <a:ext cx="2864292" cy="3644537"/>
          </a:xfrm>
          <a:prstGeom prst="rect">
            <a:avLst/>
          </a:prstGeom>
        </p:spPr>
      </p:pic>
      <p:pic>
        <p:nvPicPr>
          <p:cNvPr id="18" name="Picture 17">
            <a:extLst>
              <a:ext uri="{FF2B5EF4-FFF2-40B4-BE49-F238E27FC236}">
                <a16:creationId xmlns:a16="http://schemas.microsoft.com/office/drawing/2014/main" id="{B880BB9C-2568-B0FA-5845-A92F684F72CE}"/>
              </a:ext>
            </a:extLst>
          </p:cNvPr>
          <p:cNvPicPr>
            <a:picLocks noChangeAspect="1"/>
          </p:cNvPicPr>
          <p:nvPr/>
        </p:nvPicPr>
        <p:blipFill rotWithShape="1">
          <a:blip r:embed="rId3"/>
          <a:srcRect r="13549"/>
          <a:stretch/>
        </p:blipFill>
        <p:spPr>
          <a:xfrm>
            <a:off x="3253797" y="1420655"/>
            <a:ext cx="2854433" cy="3445329"/>
          </a:xfrm>
          <a:prstGeom prst="rect">
            <a:avLst/>
          </a:prstGeom>
        </p:spPr>
      </p:pic>
      <p:pic>
        <p:nvPicPr>
          <p:cNvPr id="20" name="Picture 19">
            <a:extLst>
              <a:ext uri="{FF2B5EF4-FFF2-40B4-BE49-F238E27FC236}">
                <a16:creationId xmlns:a16="http://schemas.microsoft.com/office/drawing/2014/main" id="{30D4FE8D-8622-2C6E-448D-ADFFF17E8E89}"/>
              </a:ext>
            </a:extLst>
          </p:cNvPr>
          <p:cNvPicPr>
            <a:picLocks noChangeAspect="1"/>
          </p:cNvPicPr>
          <p:nvPr/>
        </p:nvPicPr>
        <p:blipFill rotWithShape="1">
          <a:blip r:embed="rId4"/>
          <a:srcRect r="19948"/>
          <a:stretch/>
        </p:blipFill>
        <p:spPr>
          <a:xfrm>
            <a:off x="225600" y="1208312"/>
            <a:ext cx="2856719" cy="3763738"/>
          </a:xfrm>
          <a:prstGeom prst="rect">
            <a:avLst/>
          </a:prstGeom>
        </p:spPr>
      </p:pic>
    </p:spTree>
    <p:extLst>
      <p:ext uri="{BB962C8B-B14F-4D97-AF65-F5344CB8AC3E}">
        <p14:creationId xmlns:p14="http://schemas.microsoft.com/office/powerpoint/2010/main" val="2449721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2B4FD2B-3263-4FCE-805A-958A465CCDFE}"/>
              </a:ext>
            </a:extLst>
          </p:cNvPr>
          <p:cNvPicPr>
            <a:picLocks noChangeAspect="1"/>
          </p:cNvPicPr>
          <p:nvPr/>
        </p:nvPicPr>
        <p:blipFill rotWithShape="1">
          <a:blip r:embed="rId2"/>
          <a:srcRect r="52500"/>
          <a:stretch/>
        </p:blipFill>
        <p:spPr>
          <a:xfrm>
            <a:off x="135165" y="963384"/>
            <a:ext cx="3171371" cy="3755571"/>
          </a:xfrm>
          <a:prstGeom prst="rect">
            <a:avLst/>
          </a:prstGeom>
        </p:spPr>
      </p:pic>
      <p:pic>
        <p:nvPicPr>
          <p:cNvPr id="15" name="Picture 14">
            <a:extLst>
              <a:ext uri="{FF2B5EF4-FFF2-40B4-BE49-F238E27FC236}">
                <a16:creationId xmlns:a16="http://schemas.microsoft.com/office/drawing/2014/main" id="{F85A60BA-F52E-C132-DDA8-B1F74612A811}"/>
              </a:ext>
            </a:extLst>
          </p:cNvPr>
          <p:cNvPicPr>
            <a:picLocks noChangeAspect="1"/>
          </p:cNvPicPr>
          <p:nvPr/>
        </p:nvPicPr>
        <p:blipFill rotWithShape="1">
          <a:blip r:embed="rId3"/>
          <a:srcRect r="52500"/>
          <a:stretch/>
        </p:blipFill>
        <p:spPr>
          <a:xfrm>
            <a:off x="5837464" y="963385"/>
            <a:ext cx="3171371" cy="3755571"/>
          </a:xfrm>
          <a:prstGeom prst="rect">
            <a:avLst/>
          </a:prstGeom>
        </p:spPr>
      </p:pic>
      <p:sp>
        <p:nvSpPr>
          <p:cNvPr id="16" name="TextBox 15">
            <a:extLst>
              <a:ext uri="{FF2B5EF4-FFF2-40B4-BE49-F238E27FC236}">
                <a16:creationId xmlns:a16="http://schemas.microsoft.com/office/drawing/2014/main" id="{2B8C4BED-41C9-D2FE-AEEF-64B45729CA04}"/>
              </a:ext>
            </a:extLst>
          </p:cNvPr>
          <p:cNvSpPr txBox="1"/>
          <p:nvPr/>
        </p:nvSpPr>
        <p:spPr>
          <a:xfrm>
            <a:off x="3633107" y="1738991"/>
            <a:ext cx="1877786" cy="1200329"/>
          </a:xfrm>
          <a:prstGeom prst="rect">
            <a:avLst/>
          </a:prstGeom>
          <a:noFill/>
        </p:spPr>
        <p:txBody>
          <a:bodyPr wrap="square" rtlCol="0">
            <a:spAutoFit/>
          </a:bodyPr>
          <a:lstStyle/>
          <a:p>
            <a:r>
              <a:rPr lang="en-US" sz="1800" b="1" dirty="0">
                <a:highlight>
                  <a:srgbClr val="FFFF00"/>
                </a:highlight>
              </a:rPr>
              <a:t>Actual Working when MongoDB connected</a:t>
            </a:r>
          </a:p>
        </p:txBody>
      </p:sp>
    </p:spTree>
    <p:extLst>
      <p:ext uri="{BB962C8B-B14F-4D97-AF65-F5344CB8AC3E}">
        <p14:creationId xmlns:p14="http://schemas.microsoft.com/office/powerpoint/2010/main" val="2682670224"/>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2.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2862</TotalTime>
  <Words>477</Words>
  <Application>Microsoft Office PowerPoint</Application>
  <PresentationFormat>On-screen Show (16:9)</PresentationFormat>
  <Paragraphs>85</Paragraphs>
  <Slides>15</Slides>
  <Notes>11</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Aptos</vt:lpstr>
      <vt:lpstr>Aptos Display</vt:lpstr>
      <vt:lpstr>Arial</vt:lpstr>
      <vt:lpstr>Times New Roman</vt:lpstr>
      <vt:lpstr>Simple Light</vt:lpstr>
      <vt:lpstr>Custom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DELL</cp:lastModifiedBy>
  <cp:revision>59</cp:revision>
  <dcterms:modified xsi:type="dcterms:W3CDTF">2025-08-16T13:28:56Z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NXPowerLiteLastOptimized">
    <vt:lpwstr>1434197</vt:lpwstr>
  </property>
  <property fmtid="{D5CDD505-2E9C-101B-9397-08002B2CF9AE}" pid="4" name="NXPowerLiteSettings">
    <vt:lpwstr>F7000400038000</vt:lpwstr>
  </property>
  <property fmtid="{D5CDD505-2E9C-101B-9397-08002B2CF9AE}" pid="5" name="NXPowerLiteVersion">
    <vt:lpwstr>S10.2.0</vt:lpwstr>
  </property>
</Properties>
</file>