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mruddhi645/Cyber_Security_Samruddh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1492220"/>
            <a:ext cx="9144000" cy="1558830"/>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Samruddhi</a:t>
            </a:r>
            <a:r>
              <a:rPr lang="en-US" sz="2000" b="1" dirty="0">
                <a:solidFill>
                  <a:schemeClr val="accent1">
                    <a:lumMod val="75000"/>
                  </a:schemeClr>
                </a:solidFill>
                <a:latin typeface="Arial" pitchFamily="34" charset="0"/>
                <a:cs typeface="Arial" pitchFamily="34" charset="0"/>
              </a:rPr>
              <a:t> Jagtap.</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Ajinkya DY Patil School of </a:t>
            </a:r>
            <a:r>
              <a:rPr lang="en-US" sz="2000" b="1" dirty="0" err="1">
                <a:solidFill>
                  <a:schemeClr val="accent1">
                    <a:lumMod val="75000"/>
                  </a:schemeClr>
                </a:solidFill>
                <a:latin typeface="Arial"/>
                <a:cs typeface="Arial"/>
              </a:rPr>
              <a:t>Enginerring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Electronic &amp; Communication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6CC27DF-FFCF-2978-6912-C9B62FC60F20}"/>
              </a:ext>
            </a:extLst>
          </p:cNvPr>
          <p:cNvSpPr>
            <a:spLocks noGrp="1" noChangeArrowheads="1"/>
          </p:cNvSpPr>
          <p:nvPr>
            <p:ph idx="1"/>
          </p:nvPr>
        </p:nvSpPr>
        <p:spPr bwMode="auto">
          <a:xfrm>
            <a:off x="581193" y="2430233"/>
            <a:ext cx="1102961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Advanced Cryptography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Steganography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Machine Learning for Detection Prevention</a:t>
            </a: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solidFill>
                  <a:schemeClr val="tx1"/>
                </a:solidFill>
                <a:latin typeface="Times New Roman" panose="02020603050405020304" pitchFamily="18" charset="0"/>
                <a:cs typeface="Times New Roman" panose="02020603050405020304" pitchFamily="18" charset="0"/>
              </a:rPr>
              <a:t>Mobile Application Integration</a:t>
            </a:r>
            <a:endParaRPr 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solidFill>
                  <a:schemeClr val="tx1"/>
                </a:solidFill>
                <a:latin typeface="Times New Roman" panose="02020603050405020304" pitchFamily="18" charset="0"/>
                <a:cs typeface="Times New Roman" panose="02020603050405020304" pitchFamily="18" charset="0"/>
              </a:rPr>
              <a:t>Improved Error Correction and Recovery</a:t>
            </a: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solidFill>
                  <a:schemeClr val="tx1"/>
                </a:solidFill>
                <a:latin typeface="Times New Roman" panose="02020603050405020304" pitchFamily="18" charset="0"/>
                <a:cs typeface="Times New Roman" panose="02020603050405020304" pitchFamily="18" charset="0"/>
              </a:rPr>
              <a:t>Blockchain Integration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These future advancements can further enhance the capability, security, and practicality of steganography for data hiding, making it even more robust and applicable in a wide range of fields.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37645"/>
            <a:ext cx="10863297" cy="3791567"/>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With the growing need for secure communication, traditional encryption methods often face vulnerabilities. Steganography, the practice of hiding data in digital media, offers a solution by embedding sensitive information within images, making it undetectable. This project focuses on developing a </a:t>
            </a:r>
            <a:r>
              <a:rPr lang="en-US" sz="2400" b="1" dirty="0">
                <a:solidFill>
                  <a:schemeClr val="tx1"/>
                </a:solidFill>
                <a:latin typeface="Times New Roman" panose="02020603050405020304" pitchFamily="18" charset="0"/>
                <a:cs typeface="Times New Roman" panose="02020603050405020304" pitchFamily="18" charset="0"/>
              </a:rPr>
              <a:t>Secure Data Hiding System</a:t>
            </a:r>
            <a:r>
              <a:rPr lang="en-US" sz="2400" dirty="0">
                <a:solidFill>
                  <a:schemeClr val="tx1"/>
                </a:solidFill>
                <a:latin typeface="Times New Roman" panose="02020603050405020304" pitchFamily="18" charset="0"/>
                <a:cs typeface="Times New Roman" panose="02020603050405020304" pitchFamily="18" charset="0"/>
              </a:rPr>
              <a:t> using steganography, where data is securely embedded in an image without altering its visual quality.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9" name="Rectangle 1">
            <a:extLst>
              <a:ext uri="{FF2B5EF4-FFF2-40B4-BE49-F238E27FC236}">
                <a16:creationId xmlns:a16="http://schemas.microsoft.com/office/drawing/2014/main" id="{7878B2CF-E923-1DB3-1576-F86B8F044A1D}"/>
              </a:ext>
            </a:extLst>
          </p:cNvPr>
          <p:cNvSpPr>
            <a:spLocks noChangeArrowheads="1"/>
          </p:cNvSpPr>
          <p:nvPr/>
        </p:nvSpPr>
        <p:spPr bwMode="auto">
          <a:xfrm>
            <a:off x="363416" y="1335798"/>
            <a:ext cx="1146516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Popular for implementing steganography due to its simplicity and rich library support.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performance optimization in data hiding algorithms.</a:t>
            </a:r>
          </a:p>
          <a:p>
            <a:pPr marL="0" marR="0" lvl="0" indent="0" algn="l" defTabSz="914400" rtl="0" eaLnBrk="0" fontAlgn="base" latinLnBrk="0" hangingPunct="0">
              <a:lnSpc>
                <a:spcPct val="150000"/>
              </a:lnSpc>
              <a:spcBef>
                <a:spcPct val="0"/>
              </a:spcBef>
              <a:spcAft>
                <a:spcPct val="0"/>
              </a:spcAft>
              <a:buClrTx/>
              <a:buSzTx/>
              <a:tabLst/>
            </a:pPr>
            <a:endParaRPr lang="en-US" alt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Libraries</a:t>
            </a:r>
            <a:r>
              <a:rPr lang="en-IN"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OpenCV</a:t>
            </a:r>
            <a:r>
              <a:rPr lang="en-IN" sz="1600" dirty="0">
                <a:latin typeface="Times New Roman" panose="02020603050405020304" pitchFamily="18" charset="0"/>
                <a:cs typeface="Times New Roman" panose="02020603050405020304" pitchFamily="18" charset="0"/>
              </a:rPr>
              <a:t>: A powerful library for image and video processing in Python, useful for manipulation and analysis of images.</a:t>
            </a:r>
          </a:p>
          <a:p>
            <a:pPr>
              <a:lnSpc>
                <a:spcPct val="150000"/>
              </a:lnSpc>
              <a:buFont typeface="Arial" panose="020B0604020202020204" pitchFamily="34" charset="0"/>
              <a:buChar char="•"/>
            </a:pPr>
            <a:r>
              <a:rPr lang="en-IN" sz="1600" b="1" dirty="0" err="1">
                <a:latin typeface="Times New Roman" panose="02020603050405020304" pitchFamily="18" charset="0"/>
                <a:cs typeface="Times New Roman" panose="02020603050405020304" pitchFamily="18" charset="0"/>
              </a:rPr>
              <a:t>PyCryptodom</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Python library for encryption and decryption of data before embedding.</a:t>
            </a:r>
          </a:p>
          <a:p>
            <a:pPr>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For numerical operations, especially with pixel data arrays in images.</a:t>
            </a:r>
          </a:p>
          <a:p>
            <a:pPr>
              <a:lnSpc>
                <a:spcPct val="150000"/>
              </a:lnSpc>
              <a:buFont typeface="Arial" panose="020B0604020202020204" pitchFamily="34" charset="0"/>
              <a:buChar char="•"/>
            </a:pPr>
            <a:r>
              <a:rPr lang="en-IN" sz="1600" b="1" dirty="0" err="1">
                <a:latin typeface="Times New Roman" panose="02020603050405020304" pitchFamily="18" charset="0"/>
                <a:cs typeface="Times New Roman" panose="02020603050405020304" pitchFamily="18" charset="0"/>
              </a:rPr>
              <a:t>Stegano</a:t>
            </a:r>
            <a:r>
              <a:rPr lang="en-IN" sz="1600" dirty="0">
                <a:latin typeface="Times New Roman" panose="02020603050405020304" pitchFamily="18" charset="0"/>
                <a:cs typeface="Times New Roman" panose="02020603050405020304" pitchFamily="18" charset="0"/>
              </a:rPr>
              <a:t>: A Python library specifically designed for implementing steganography.</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PyCharm:</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PyCharm is a popular Integrated Development Environment (IDE) for Python programming, developed </a:t>
            </a:r>
          </a:p>
          <a:p>
            <a:r>
              <a:rPr lang="en-US" sz="1600" dirty="0">
                <a:latin typeface="Times New Roman" panose="02020603050405020304" pitchFamily="18" charset="0"/>
                <a:cs typeface="Times New Roman" panose="02020603050405020304" pitchFamily="18" charset="0"/>
              </a:rPr>
              <a:t> by JetBrains. A Python distribution for managing libraries and packages, ideal for data science and security-related projects.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0923B5D-DE57-3290-A9C4-A992D4032DC1}"/>
              </a:ext>
            </a:extLst>
          </p:cNvPr>
          <p:cNvSpPr>
            <a:spLocks noGrp="1" noChangeArrowheads="1"/>
          </p:cNvSpPr>
          <p:nvPr>
            <p:ph idx="1"/>
          </p:nvPr>
        </p:nvSpPr>
        <p:spPr bwMode="auto">
          <a:xfrm>
            <a:off x="581191" y="2184365"/>
            <a:ext cx="11482990"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 Layer of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encryption and steganography for enhanced protection.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Invisible Data Embedding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LSB techniques, ensuring no visible image quality loss.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Against Attacks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Resilient to compression, cropping, and resizing.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Integrity Maintenance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full recovery of original data without corruption.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Compatibility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on Windows, macOS, and Linux.</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and Scalable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Easily adaptable to handle more data or different image formats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4B56693-56F1-EB79-2404-E3996BCADF38}"/>
              </a:ext>
            </a:extLst>
          </p:cNvPr>
          <p:cNvSpPr>
            <a:spLocks noGrp="1" noChangeArrowheads="1"/>
          </p:cNvSpPr>
          <p:nvPr>
            <p:ph idx="1"/>
          </p:nvPr>
        </p:nvSpPr>
        <p:spPr bwMode="auto">
          <a:xfrm>
            <a:off x="581192" y="1338831"/>
            <a:ext cx="11029616"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 Organizations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transmit secure messages and intelligence covertly, preventing unauthorized interception and ensuring confidentiality during communication.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Cybersecurity Professionals</a:t>
            </a:r>
            <a:r>
              <a:rPr lang="en-US" sz="2400" dirty="0">
                <a:latin typeface="Times New Roman" panose="02020603050405020304" pitchFamily="18" charset="0"/>
                <a:cs typeface="Times New Roman" panose="02020603050405020304" pitchFamily="18" charset="0"/>
              </a:rPr>
              <a: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For developing secure systems that use steganography to hide data within digital media for protecting information against unauthorized access</a:t>
            </a:r>
            <a:r>
              <a:rPr lang="en-US" sz="2400" dirty="0">
                <a:latin typeface="Times New Roman" panose="02020603050405020304" pitchFamily="18" charset="0"/>
                <a:cs typeface="Times New Roman" panose="02020603050405020304" pitchFamily="18" charset="0"/>
              </a:rPr>
              <a:t>.</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Digital Content Creators</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 watermarking images or embedding hidden information in digital media for copyright protection or secure distribution.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9" name="Picture 28">
            <a:extLst>
              <a:ext uri="{FF2B5EF4-FFF2-40B4-BE49-F238E27FC236}">
                <a16:creationId xmlns:a16="http://schemas.microsoft.com/office/drawing/2014/main" id="{D1EA3431-F24D-E39C-4E30-300F950E2636}"/>
              </a:ext>
            </a:extLst>
          </p:cNvPr>
          <p:cNvPicPr>
            <a:picLocks noChangeAspect="1"/>
          </p:cNvPicPr>
          <p:nvPr/>
        </p:nvPicPr>
        <p:blipFill>
          <a:blip r:embed="rId2"/>
          <a:stretch>
            <a:fillRect/>
          </a:stretch>
        </p:blipFill>
        <p:spPr>
          <a:xfrm>
            <a:off x="581192" y="1232452"/>
            <a:ext cx="3931489" cy="5236983"/>
          </a:xfrm>
          <a:prstGeom prst="rect">
            <a:avLst/>
          </a:prstGeom>
        </p:spPr>
      </p:pic>
      <p:pic>
        <p:nvPicPr>
          <p:cNvPr id="33" name="Picture 32">
            <a:extLst>
              <a:ext uri="{FF2B5EF4-FFF2-40B4-BE49-F238E27FC236}">
                <a16:creationId xmlns:a16="http://schemas.microsoft.com/office/drawing/2014/main" id="{CB856A75-ED15-F57B-046C-C50DF20CF7AA}"/>
              </a:ext>
            </a:extLst>
          </p:cNvPr>
          <p:cNvPicPr>
            <a:picLocks noChangeAspect="1"/>
          </p:cNvPicPr>
          <p:nvPr/>
        </p:nvPicPr>
        <p:blipFill>
          <a:blip r:embed="rId3"/>
          <a:stretch>
            <a:fillRect/>
          </a:stretch>
        </p:blipFill>
        <p:spPr>
          <a:xfrm>
            <a:off x="4768046" y="2089611"/>
            <a:ext cx="7168587" cy="5090565"/>
          </a:xfrm>
          <a:prstGeom prst="rect">
            <a:avLst/>
          </a:prstGeom>
        </p:spPr>
      </p:pic>
      <p:pic>
        <p:nvPicPr>
          <p:cNvPr id="37" name="Picture 36">
            <a:extLst>
              <a:ext uri="{FF2B5EF4-FFF2-40B4-BE49-F238E27FC236}">
                <a16:creationId xmlns:a16="http://schemas.microsoft.com/office/drawing/2014/main" id="{622EB358-F280-AD31-A7B6-B14A415485BC}"/>
              </a:ext>
            </a:extLst>
          </p:cNvPr>
          <p:cNvPicPr>
            <a:picLocks noChangeAspect="1"/>
          </p:cNvPicPr>
          <p:nvPr/>
        </p:nvPicPr>
        <p:blipFill>
          <a:blip r:embed="rId4"/>
          <a:stretch>
            <a:fillRect/>
          </a:stretch>
        </p:blipFill>
        <p:spPr>
          <a:xfrm>
            <a:off x="4512681" y="702157"/>
            <a:ext cx="7679319" cy="209819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a:t>
            </a:r>
            <a:r>
              <a:rPr lang="en-US" sz="2000" b="1" dirty="0">
                <a:solidFill>
                  <a:schemeClr val="tx1"/>
                </a:solidFill>
                <a:latin typeface="Times New Roman" panose="02020603050405020304" pitchFamily="18" charset="0"/>
                <a:cs typeface="Times New Roman" panose="02020603050405020304" pitchFamily="18" charset="0"/>
              </a:rPr>
              <a:t>Secure Data Hiding in Image Using Steganography</a:t>
            </a:r>
            <a:r>
              <a:rPr lang="en-US" sz="2000" dirty="0">
                <a:solidFill>
                  <a:schemeClr val="tx1"/>
                </a:solidFill>
                <a:latin typeface="Times New Roman" panose="02020603050405020304" pitchFamily="18" charset="0"/>
                <a:cs typeface="Times New Roman" panose="02020603050405020304" pitchFamily="18" charset="0"/>
              </a:rPr>
              <a:t> project provides a reliable method for securely transmitting sensitive information. By combining encryption and steganography, it ensures dual-layer security, protecting data while hiding it within images without affecting their visual quality. The system is resistant to attacks like compression and resizing, ensuring data integrity and confidentiality. Its scalability, flexibility, and cross-platform compatibility make it suitable for government, law enforcement, businesses, and individuals. Overall, the project offers a secure and efficient solution for private, untraceable communication in the digital age.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https://github.com/Samruddhi645/Cyber_Security_Samruddhi.git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312</TotalTime>
  <Words>581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Chinmay Jagtap</cp:lastModifiedBy>
  <cp:revision>29</cp:revision>
  <dcterms:created xsi:type="dcterms:W3CDTF">2021-05-26T16:50:10Z</dcterms:created>
  <dcterms:modified xsi:type="dcterms:W3CDTF">2025-02-26T15:05:38Z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