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64" r:id="rId5"/>
    <p:sldId id="258" r:id="rId6"/>
    <p:sldId id="259" r:id="rId7"/>
    <p:sldId id="272" r:id="rId8"/>
    <p:sldId id="273" r:id="rId10"/>
    <p:sldId id="260" r:id="rId11"/>
    <p:sldId id="261" r:id="rId12"/>
    <p:sldId id="265" r:id="rId13"/>
    <p:sldId id="262" r:id="rId14"/>
    <p:sldId id="263"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3028950"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5309"/>
            <a:ext cx="7315200" cy="202525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4885432"/>
            <a:ext cx="3962400"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4885432"/>
            <a:ext cx="3962400"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570" y="227838"/>
            <a:ext cx="3039110" cy="382797"/>
          </a:xfrm>
          <a:prstGeom prst="rect">
            <a:avLst/>
          </a:prstGeom>
        </p:spPr>
        <p:txBody>
          <a:bodyPr vert="horz" wrap="square" lIns="0" tIns="13335" rIns="0" bIns="0" rtlCol="0">
            <a:spAutoFit/>
          </a:bodyPr>
          <a:lstStyle/>
          <a:p>
            <a:pPr marL="12700">
              <a:lnSpc>
                <a:spcPct val="100000"/>
              </a:lnSpc>
              <a:spcBef>
                <a:spcPts val="105"/>
              </a:spcBef>
            </a:pPr>
            <a:r>
              <a:rPr sz="2400" dirty="0">
                <a:latin typeface="Times New Roman" panose="02020603050405020304" pitchFamily="18" charset="0"/>
                <a:cs typeface="Times New Roman" panose="02020603050405020304" pitchFamily="18" charset="0"/>
              </a:rPr>
              <a:t>Problem</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Statement</a:t>
            </a:r>
            <a:endParaRPr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0170" y="832485"/>
            <a:ext cx="8978900" cy="351155"/>
          </a:xfrm>
          <a:prstGeom prst="rect">
            <a:avLst/>
          </a:prstGeom>
          <a:noFill/>
        </p:spPr>
        <p:txBody>
          <a:bodyPr wrap="square" rtlCol="0">
            <a:noAutofit/>
          </a:bodyPr>
          <a:lstStyle/>
          <a:p>
            <a:pPr algn="ctr"/>
            <a:r>
              <a:rPr lang="en-US" altLang="en-IN" dirty="0">
                <a:latin typeface="Times New Roman" panose="02020603050405020304" pitchFamily="18" charset="0"/>
                <a:cs typeface="Times New Roman" panose="02020603050405020304" pitchFamily="18" charset="0"/>
              </a:rPr>
              <a:t>PS2 - </a:t>
            </a:r>
            <a:r>
              <a:rPr lang="en-IN" dirty="0">
                <a:latin typeface="Times New Roman" panose="02020603050405020304" pitchFamily="18" charset="0"/>
                <a:cs typeface="Times New Roman" panose="02020603050405020304" pitchFamily="18" charset="0"/>
              </a:rPr>
              <a:t>Integrated Common </a:t>
            </a:r>
            <a:r>
              <a:rPr lang="en-IN" dirty="0" err="1">
                <a:latin typeface="Times New Roman" panose="02020603050405020304" pitchFamily="18" charset="0"/>
                <a:cs typeface="Times New Roman" panose="02020603050405020304" pitchFamily="18" charset="0"/>
              </a:rPr>
              <a:t>Services</a:t>
            </a:r>
            <a:r>
              <a:rPr lang="en-IN" dirty="0">
                <a:latin typeface="Times New Roman" panose="02020603050405020304" pitchFamily="18" charset="0"/>
                <a:cs typeface="Times New Roman" panose="02020603050405020304" pitchFamily="18" charset="0"/>
              </a:rPr>
              <a:t> to Common People</a:t>
            </a:r>
            <a:r>
              <a:rPr lang="en-US" altLang="en-IN" dirty="0">
                <a:latin typeface="Times New Roman" panose="02020603050405020304" pitchFamily="18" charset="0"/>
                <a:cs typeface="Times New Roman" panose="02020603050405020304" pitchFamily="18" charset="0"/>
              </a:rPr>
              <a:t>.</a:t>
            </a:r>
            <a:endParaRPr lang="en-US" altLang="en-IN" dirty="0">
              <a:latin typeface="Times New Roman" panose="02020603050405020304" pitchFamily="18" charset="0"/>
              <a:cs typeface="Times New Roman" panose="02020603050405020304" pitchFamily="18" charset="0"/>
            </a:endParaRPr>
          </a:p>
          <a:p>
            <a:pPr algn="ct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8" y="330834"/>
            <a:ext cx="8661603" cy="369332"/>
          </a:xfrm>
        </p:spPr>
        <p:txBody>
          <a:bodyPr/>
          <a:lstStyle/>
          <a:p>
            <a:r>
              <a:rPr lang="en-IN" sz="2400" dirty="0">
                <a:latin typeface="Times New Roman" panose="02020603050405020304" pitchFamily="18" charset="0"/>
                <a:cs typeface="Times New Roman" panose="02020603050405020304" pitchFamily="18" charset="0"/>
              </a:rPr>
              <a:t>T</a:t>
            </a:r>
            <a:r>
              <a:rPr lang="en-IN" sz="2400" spc="5" dirty="0">
                <a:latin typeface="Times New Roman" panose="02020603050405020304" pitchFamily="18" charset="0"/>
                <a:cs typeface="Times New Roman" panose="02020603050405020304" pitchFamily="18" charset="0"/>
              </a:rPr>
              <a:t>e</a:t>
            </a:r>
            <a:r>
              <a:rPr lang="en-IN" sz="2400" dirty="0">
                <a:latin typeface="Times New Roman" panose="02020603050405020304" pitchFamily="18" charset="0"/>
                <a:cs typeface="Times New Roman" panose="02020603050405020304" pitchFamily="18" charset="0"/>
              </a:rPr>
              <a:t>c</a:t>
            </a:r>
            <a:r>
              <a:rPr lang="en-IN" sz="2400" spc="5" dirty="0">
                <a:latin typeface="Times New Roman" panose="02020603050405020304" pitchFamily="18" charset="0"/>
                <a:cs typeface="Times New Roman" panose="02020603050405020304" pitchFamily="18" charset="0"/>
              </a:rPr>
              <a:t>h</a:t>
            </a:r>
            <a:r>
              <a:rPr lang="en-IN" sz="2400" dirty="0">
                <a:latin typeface="Times New Roman" panose="02020603050405020304" pitchFamily="18" charset="0"/>
                <a:cs typeface="Times New Roman" panose="02020603050405020304" pitchFamily="18" charset="0"/>
              </a:rPr>
              <a:t>n</a:t>
            </a:r>
            <a:r>
              <a:rPr lang="en-IN" sz="2400" spc="5" dirty="0">
                <a:latin typeface="Times New Roman" panose="02020603050405020304" pitchFamily="18" charset="0"/>
                <a:cs typeface="Times New Roman" panose="02020603050405020304" pitchFamily="18" charset="0"/>
              </a:rPr>
              <a:t>o</a:t>
            </a:r>
            <a:r>
              <a:rPr lang="en-IN" sz="2400" dirty="0">
                <a:latin typeface="Times New Roman" panose="02020603050405020304" pitchFamily="18" charset="0"/>
                <a:cs typeface="Times New Roman" panose="02020603050405020304" pitchFamily="18" charset="0"/>
              </a:rPr>
              <a:t>log</a:t>
            </a:r>
            <a:r>
              <a:rPr lang="en-IN" sz="2400" spc="-15" dirty="0">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es</a:t>
            </a:r>
            <a:r>
              <a:rPr lang="en-IN" sz="2400" spc="-385" dirty="0">
                <a:latin typeface="Times New Roman" panose="02020603050405020304" pitchFamily="18" charset="0"/>
                <a:cs typeface="Times New Roman" panose="02020603050405020304" pitchFamily="18" charset="0"/>
              </a:rPr>
              <a:t> </a:t>
            </a:r>
            <a:r>
              <a:rPr lang="en-IN" sz="2400" spc="5" dirty="0">
                <a:latin typeface="Times New Roman" panose="02020603050405020304" pitchFamily="18" charset="0"/>
                <a:cs typeface="Times New Roman" panose="02020603050405020304" pitchFamily="18" charset="0"/>
              </a:rPr>
              <a:t>used</a:t>
            </a:r>
            <a:endParaRPr lang="en-US" sz="2400" dirty="0"/>
          </a:p>
        </p:txBody>
      </p:sp>
      <p:sp>
        <p:nvSpPr>
          <p:cNvPr id="3" name="TextBox 2"/>
          <p:cNvSpPr txBox="1"/>
          <p:nvPr/>
        </p:nvSpPr>
        <p:spPr>
          <a:xfrm>
            <a:off x="168913" y="700166"/>
            <a:ext cx="8586556" cy="2030095"/>
          </a:xfrm>
          <a:prstGeom prst="rect">
            <a:avLst/>
          </a:prstGeom>
          <a:noFill/>
        </p:spPr>
        <p:txBody>
          <a:bodyPr wrap="square" rtlCol="0" anchor="t">
            <a:spAutoFit/>
          </a:bodyPr>
          <a:lstStyle/>
          <a:p>
            <a:r>
              <a:rPr lang="en-IN" sz="1800" b="1" dirty="0">
                <a:latin typeface="Times New Roman" panose="02020603050405020304" pitchFamily="18" charset="0"/>
                <a:cs typeface="Times New Roman" panose="02020603050405020304" pitchFamily="18" charset="0"/>
              </a:rPr>
              <a:t>
3. JavaScript:</a:t>
            </a:r>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 Interactivity: JavaScript adds interactivity and dynamic </a:t>
            </a:r>
            <a:r>
              <a:rPr lang="en-IN" sz="1800" dirty="0" err="1">
                <a:latin typeface="Times New Roman" panose="02020603050405020304" pitchFamily="18" charset="0"/>
                <a:cs typeface="Times New Roman" panose="02020603050405020304" pitchFamily="18" charset="0"/>
              </a:rPr>
              <a:t>behavior</a:t>
            </a:r>
            <a:r>
              <a:rPr lang="en-IN" sz="1800" dirty="0">
                <a:latin typeface="Times New Roman" panose="02020603050405020304" pitchFamily="18" charset="0"/>
                <a:cs typeface="Times New Roman" panose="02020603050405020304" pitchFamily="18" charset="0"/>
              </a:rPr>
              <a:t> to the website, enhancing user engagement and experience.
</a:t>
            </a:r>
            <a:r>
              <a:rPr lang="en-US" altLang="en-IN" sz="1800" dirty="0">
                <a:latin typeface="Times New Roman" panose="02020603050405020304" pitchFamily="18" charset="0"/>
                <a:cs typeface="Times New Roman" panose="02020603050405020304" pitchFamily="18" charset="0"/>
              </a:rPr>
              <a:t>b</a:t>
            </a:r>
            <a:r>
              <a:rPr lang="en-IN" sz="1800" dirty="0">
                <a:latin typeface="Times New Roman" panose="02020603050405020304" pitchFamily="18" charset="0"/>
                <a:cs typeface="Times New Roman" panose="02020603050405020304" pitchFamily="18" charset="0"/>
              </a:rPr>
              <a:t>) Event Handling: Manages user interactions such as clicks, form submissions, and hover events to create a responsive user interface.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09550"/>
            <a:ext cx="5262245" cy="370840"/>
          </a:xfrm>
          <a:prstGeom prst="rect">
            <a:avLst/>
          </a:prstGeom>
        </p:spPr>
        <p:txBody>
          <a:bodyPr vert="horz" wrap="square" lIns="0" tIns="13335" rIns="0" bIns="0" rtlCol="0">
            <a:noAutofit/>
          </a:bodyPr>
          <a:lstStyle/>
          <a:p>
            <a:pPr marL="12700">
              <a:lnSpc>
                <a:spcPct val="100000"/>
              </a:lnSpc>
              <a:spcBef>
                <a:spcPts val="105"/>
              </a:spcBef>
            </a:pPr>
            <a:r>
              <a:rPr sz="2400" dirty="0">
                <a:latin typeface="Times New Roman" panose="02020603050405020304" pitchFamily="18" charset="0"/>
                <a:cs typeface="Times New Roman" panose="02020603050405020304" pitchFamily="18" charset="0"/>
              </a:rPr>
              <a:t>Team</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members</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contribution:</a:t>
            </a:r>
            <a:endParaRPr sz="24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37490" y="666750"/>
            <a:ext cx="8618220" cy="4144645"/>
          </a:xfrm>
          <a:prstGeom prst="rect">
            <a:avLst/>
          </a:prstGeom>
          <a:noFill/>
        </p:spPr>
        <p:txBody>
          <a:bodyPr wrap="square" rtlCol="0">
            <a:noAutofit/>
          </a:bodyPr>
          <a:p>
            <a:r>
              <a:rPr lang="en-US" sz="1400" b="1">
                <a:latin typeface="Times New Roman" panose="02020603050405020304" pitchFamily="18" charset="0"/>
                <a:cs typeface="Times New Roman" panose="02020603050405020304" pitchFamily="18" charset="0"/>
              </a:rPr>
              <a:t>1) Samruddhi Shedage :</a:t>
            </a:r>
            <a:r>
              <a:rPr lang="en-US" sz="1400">
                <a:latin typeface="Times New Roman" panose="02020603050405020304" pitchFamily="18" charset="0"/>
                <a:cs typeface="Times New Roman" panose="02020603050405020304" pitchFamily="18" charset="0"/>
              </a:rPr>
              <a:t> Observing and maintaining coordination between teammates as well as analyzing all the suggestions from the teammates and deciding how it can be implemented in efficient way.  </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Education Section : Created an Engineering College page (Data collection, HTML structure, CSS styling ).</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Styling a Home page.</a:t>
            </a:r>
            <a:endParaRPr 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2) Vaibhavi Kalase :</a:t>
            </a:r>
            <a:r>
              <a:rPr lang="en-US" sz="1400">
                <a:latin typeface="Times New Roman" panose="02020603050405020304" pitchFamily="18" charset="0"/>
                <a:cs typeface="Times New Roman" panose="02020603050405020304" pitchFamily="18" charset="0"/>
              </a:rPr>
              <a:t> Education Section : Created a SSC School page (Data collection, HTML structure, CSS styling )</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Hospital Section : CSS styling.</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Designed Header Section of all pages.</a:t>
            </a:r>
            <a:endParaRPr 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3) Rutuja Chavan :</a:t>
            </a:r>
            <a:r>
              <a:rPr lang="en-US" sz="1400">
                <a:latin typeface="Times New Roman" panose="02020603050405020304" pitchFamily="18" charset="0"/>
                <a:cs typeface="Times New Roman" panose="02020603050405020304" pitchFamily="18" charset="0"/>
              </a:rPr>
              <a:t> Education Section : Created a CBSC School page (Data collection, HTML structure, CSS styling ).</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Designed Footer Section of all pages .</a:t>
            </a:r>
            <a:endParaRPr 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4) Gayatri  Dhanave:</a:t>
            </a:r>
            <a:r>
              <a:rPr lang="en-US" sz="1400">
                <a:latin typeface="Times New Roman" panose="02020603050405020304" pitchFamily="18" charset="0"/>
                <a:cs typeface="Times New Roman" panose="02020603050405020304" pitchFamily="18" charset="0"/>
              </a:rPr>
              <a:t> Education Section : Created Junior College page (Data collection, HTML structure,).</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Hospital section :Created a Hospital  page (Data collection, HTML structure,)</a:t>
            </a:r>
            <a:endParaRPr 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5) Pradip Dhanawade:</a:t>
            </a:r>
            <a:r>
              <a:rPr lang="en-US" sz="1400">
                <a:latin typeface="Times New Roman" panose="02020603050405020304" pitchFamily="18" charset="0"/>
                <a:cs typeface="Times New Roman" panose="02020603050405020304" pitchFamily="18" charset="0"/>
              </a:rPr>
              <a:t> Created a About Us Page (HTML structure, CSS styling ).</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Created a Home Page(HTML Structure).</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1338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68300" y="894080"/>
            <a:ext cx="8242300" cy="3733800"/>
          </a:xfrm>
          <a:prstGeom prst="rect">
            <a:avLst/>
          </a:prstGeom>
          <a:noFill/>
        </p:spPr>
        <p:txBody>
          <a:bodyPr wrap="square" rtlCol="0">
            <a:noAutofit/>
          </a:bodyPr>
          <a:lstStyle/>
          <a:p>
            <a:r>
              <a:rPr lang="en-US" sz="1400">
                <a:latin typeface="Times New Roman" panose="02020603050405020304" pitchFamily="18" charset="0"/>
                <a:cs typeface="Times New Roman" panose="02020603050405020304" pitchFamily="18" charset="0"/>
              </a:rPr>
              <a:t>1) Throughout our internship, we embarked on developing a web application aimed at delivering integrated common services to the residents of Satara City. Our focus areas were education and healthcare, providing detailed and accessible information on SSC and CBSE schools, colleges, and hospitals.</a:t>
            </a:r>
            <a:endParaRPr 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 This project has been a testament to the power of technology in serving community needs. By providing a centralized platform for educational and healthcare services, we have created a valuable tool for the residents of Satara City. Our application not only meets current demands but also has the potential for significant future growth and development. We are enthusiastic about the continued evolution of this project and its positive impact on the community.</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51421"/>
            <a:ext cx="4378325" cy="382797"/>
          </a:xfrm>
          <a:prstGeom prst="rect">
            <a:avLst/>
          </a:prstGeom>
        </p:spPr>
        <p:txBody>
          <a:bodyPr vert="horz" wrap="square" lIns="0" tIns="13335" rIns="0" bIns="0" rtlCol="0">
            <a:spAutoFit/>
          </a:bodyPr>
          <a:lstStyle/>
          <a:p>
            <a:pPr marL="12700">
              <a:lnSpc>
                <a:spcPct val="100000"/>
              </a:lnSpc>
              <a:spcBef>
                <a:spcPts val="105"/>
              </a:spcBef>
            </a:pPr>
            <a:r>
              <a:rPr sz="2400" dirty="0">
                <a:latin typeface="Times New Roman" panose="02020603050405020304" pitchFamily="18" charset="0"/>
                <a:cs typeface="Times New Roman" panose="02020603050405020304" pitchFamily="18" charset="0"/>
              </a:rPr>
              <a:t>Unique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Idea</a:t>
            </a:r>
            <a:r>
              <a:rPr sz="2400" spc="-5" dirty="0">
                <a:latin typeface="Times New Roman" panose="02020603050405020304" pitchFamily="18" charset="0"/>
                <a:cs typeface="Times New Roman" panose="02020603050405020304" pitchFamily="18" charset="0"/>
              </a:rPr>
              <a:t> Brief</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(Solution)</a:t>
            </a:r>
            <a:endParaRPr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8150" y="1045817"/>
            <a:ext cx="8553463" cy="3323987"/>
          </a:xfrm>
          <a:prstGeom prst="rect">
            <a:avLst/>
          </a:prstGeom>
          <a:noFill/>
        </p:spPr>
        <p:txBody>
          <a:bodyPr wrap="square" rtlCol="0" anchor="t">
            <a:spAutoFit/>
          </a:bodyPr>
          <a:lstStyle/>
          <a:p>
            <a:pPr algn="l"/>
            <a:r>
              <a:rPr lang="en-IN" sz="1400" b="1"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Introduction:</a:t>
            </a:r>
            <a:r>
              <a:rPr lang="en-IN" sz="1400" b="1" dirty="0">
                <a:latin typeface="Times New Roman" panose="02020603050405020304" pitchFamily="18" charset="0"/>
                <a:cs typeface="Times New Roman" panose="02020603050405020304" pitchFamily="18" charset="0"/>
              </a:rPr>
              <a:t> </a:t>
            </a:r>
            <a:endParaRPr lang="en-IN" sz="1400" b="1"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Our web application provides a centralized platform to access crucial information about educational institutions and healthcare facilities in </a:t>
            </a:r>
            <a:r>
              <a:rPr lang="en-US" sz="1400" dirty="0" err="1">
                <a:latin typeface="Times New Roman" panose="02020603050405020304" pitchFamily="18" charset="0"/>
                <a:cs typeface="Times New Roman" panose="02020603050405020304" pitchFamily="18" charset="0"/>
              </a:rPr>
              <a:t>Satara</a:t>
            </a:r>
            <a:r>
              <a:rPr lang="en-US" sz="1400" dirty="0">
                <a:latin typeface="Times New Roman" panose="02020603050405020304" pitchFamily="18" charset="0"/>
                <a:cs typeface="Times New Roman" panose="02020603050405020304" pitchFamily="18" charset="0"/>
              </a:rPr>
              <a:t> city. By offering detailed addresses, phone numbers, and ratings for schools, colleges, and hospitals, we aim to make essential services more accessible and user-friendly for the residents.</a:t>
            </a:r>
            <a:endParaRPr lang="en-IN" sz="1400" dirty="0">
              <a:latin typeface="Times New Roman" panose="02020603050405020304" pitchFamily="18" charset="0"/>
              <a:cs typeface="Times New Roman" panose="02020603050405020304" pitchFamily="18" charset="0"/>
            </a:endParaRPr>
          </a:p>
          <a:p>
            <a:pPr algn="l"/>
            <a:endParaRPr lang="en-IN" sz="1400" b="1" dirty="0">
              <a:latin typeface="Times New Roman" panose="02020603050405020304" pitchFamily="18" charset="0"/>
              <a:cs typeface="Times New Roman" panose="02020603050405020304" pitchFamily="18" charset="0"/>
            </a:endParaRPr>
          </a:p>
          <a:p>
            <a:pPr algn="l"/>
            <a:r>
              <a:rPr lang="en-IN" sz="1400" b="1" dirty="0">
                <a:latin typeface="Times New Roman" panose="02020603050405020304" pitchFamily="18" charset="0"/>
                <a:cs typeface="Times New Roman" panose="02020603050405020304" pitchFamily="18" charset="0"/>
              </a:rPr>
              <a:t>2. K</a:t>
            </a:r>
            <a:r>
              <a:rPr lang="en-US" sz="1400" b="1" dirty="0" err="1">
                <a:latin typeface="Times New Roman" panose="02020603050405020304" pitchFamily="18" charset="0"/>
                <a:cs typeface="Times New Roman" panose="02020603050405020304" pitchFamily="18" charset="0"/>
              </a:rPr>
              <a:t>ey</a:t>
            </a:r>
            <a:r>
              <a:rPr lang="en-US" sz="1400" b="1" dirty="0">
                <a:latin typeface="Times New Roman" panose="02020603050405020304" pitchFamily="18" charset="0"/>
                <a:cs typeface="Times New Roman" panose="02020603050405020304" pitchFamily="18" charset="0"/>
              </a:rPr>
              <a:t> Features</a:t>
            </a:r>
            <a:r>
              <a:rPr lang="en-IN" sz="1400" b="1" dirty="0">
                <a:latin typeface="Times New Roman" panose="02020603050405020304" pitchFamily="18" charset="0"/>
                <a:cs typeface="Times New Roman" panose="02020603050405020304" pitchFamily="18" charset="0"/>
              </a:rPr>
              <a:t> :</a:t>
            </a:r>
            <a:endParaRPr lang="en-IN" sz="1400" b="1"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a) </a:t>
            </a:r>
            <a:r>
              <a:rPr lang="en-US" sz="1400" dirty="0">
                <a:latin typeface="Times New Roman" panose="02020603050405020304" pitchFamily="18" charset="0"/>
                <a:cs typeface="Times New Roman" panose="02020603050405020304" pitchFamily="18" charset="0"/>
              </a:rPr>
              <a:t>Comprehensive</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Listings: Detailed information on SSC, CBSE schools, colleges, and hospitals.</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b) </a:t>
            </a:r>
            <a:r>
              <a:rPr lang="en-US" sz="1400" dirty="0">
                <a:latin typeface="Times New Roman" panose="02020603050405020304" pitchFamily="18" charset="0"/>
                <a:cs typeface="Times New Roman" panose="02020603050405020304" pitchFamily="18" charset="0"/>
              </a:rPr>
              <a:t>User-Friendly Interface: Simple and intuitive design using HTML, CSS, and JavaScript.</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c) </a:t>
            </a:r>
            <a:r>
              <a:rPr lang="en-US" sz="1400" dirty="0">
                <a:latin typeface="Times New Roman" panose="02020603050405020304" pitchFamily="18" charset="0"/>
                <a:cs typeface="Times New Roman" panose="02020603050405020304" pitchFamily="18" charset="0"/>
              </a:rPr>
              <a:t>Contact Information: Easy access to addresses and phone </a:t>
            </a:r>
            <a:r>
              <a:rPr lang="en-US" sz="1400" dirty="0" err="1">
                <a:latin typeface="Times New Roman" panose="02020603050405020304" pitchFamily="18" charset="0"/>
                <a:cs typeface="Times New Roman" panose="02020603050405020304" pitchFamily="18" charset="0"/>
              </a:rPr>
              <a:t>numbers.Ratings</a:t>
            </a:r>
            <a:r>
              <a:rPr lang="en-US" sz="1400" dirty="0">
                <a:latin typeface="Times New Roman" panose="02020603050405020304" pitchFamily="18" charset="0"/>
                <a:cs typeface="Times New Roman" panose="02020603050405020304" pitchFamily="18" charset="0"/>
              </a:rPr>
              <a:t>: User ratings to help make informed </a:t>
            </a:r>
            <a:r>
              <a:rPr lang="en-IN" sz="1400" dirty="0">
                <a:latin typeface="Times New Roman" panose="02020603050405020304" pitchFamily="18" charset="0"/>
                <a:cs typeface="Times New Roman" panose="02020603050405020304" pitchFamily="18" charset="0"/>
              </a:rPr>
              <a:t>decisions.</a:t>
            </a:r>
            <a:endParaRPr lang="en-IN" sz="1400" dirty="0">
              <a:latin typeface="Times New Roman" panose="02020603050405020304" pitchFamily="18" charset="0"/>
              <a:cs typeface="Times New Roman" panose="02020603050405020304" pitchFamily="18" charset="0"/>
            </a:endParaRPr>
          </a:p>
          <a:p>
            <a:pPr algn="l"/>
            <a:endParaRPr lang="en-IN" sz="1400" b="1" dirty="0">
              <a:latin typeface="Times New Roman" panose="02020603050405020304" pitchFamily="18" charset="0"/>
              <a:cs typeface="Times New Roman" panose="02020603050405020304" pitchFamily="18" charset="0"/>
            </a:endParaRPr>
          </a:p>
          <a:p>
            <a:pPr algn="l"/>
            <a:r>
              <a:rPr lang="en-IN" sz="1400" b="1"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Benefits:</a:t>
            </a:r>
            <a:endParaRPr lang="en-IN" sz="1400" b="1" dirty="0">
              <a:latin typeface="Times New Roman" panose="02020603050405020304" pitchFamily="18" charset="0"/>
              <a:cs typeface="Times New Roman" panose="02020603050405020304" pitchFamily="18" charset="0"/>
            </a:endParaRPr>
          </a:p>
          <a:p>
            <a:pPr algn="l"/>
            <a:r>
              <a:rPr lang="en-IN" sz="1400" b="0" dirty="0">
                <a:latin typeface="Times New Roman" panose="02020603050405020304" pitchFamily="18" charset="0"/>
                <a:cs typeface="Times New Roman" panose="02020603050405020304" pitchFamily="18" charset="0"/>
              </a:rPr>
              <a:t>a) </a:t>
            </a:r>
            <a:r>
              <a:rPr lang="en-US" sz="1400" b="0" dirty="0">
                <a:latin typeface="Times New Roman" panose="02020603050405020304" pitchFamily="18" charset="0"/>
                <a:cs typeface="Times New Roman" panose="02020603050405020304" pitchFamily="18" charset="0"/>
              </a:rPr>
              <a:t>Convenience: Centralized access to crucial information saves time and effort.</a:t>
            </a:r>
            <a:endParaRPr lang="en-IN" sz="1400" b="0" dirty="0">
              <a:latin typeface="Times New Roman" panose="02020603050405020304" pitchFamily="18" charset="0"/>
              <a:cs typeface="Times New Roman" panose="02020603050405020304" pitchFamily="18" charset="0"/>
            </a:endParaRPr>
          </a:p>
          <a:p>
            <a:pPr algn="l"/>
            <a:r>
              <a:rPr lang="en-IN" sz="1400" b="0" dirty="0">
                <a:latin typeface="Times New Roman" panose="02020603050405020304" pitchFamily="18" charset="0"/>
                <a:cs typeface="Times New Roman" panose="02020603050405020304" pitchFamily="18" charset="0"/>
              </a:rPr>
              <a:t>b) </a:t>
            </a:r>
            <a:r>
              <a:rPr lang="en-US" sz="1400" b="0" dirty="0">
                <a:latin typeface="Times New Roman" panose="02020603050405020304" pitchFamily="18" charset="0"/>
                <a:cs typeface="Times New Roman" panose="02020603050405020304" pitchFamily="18" charset="0"/>
              </a:rPr>
              <a:t>Informed Choices: Ratings help users make better decisions regarding their educational and healthcare needs.</a:t>
            </a:r>
            <a:endParaRPr lang="en-IN" sz="1400" b="0" dirty="0">
              <a:latin typeface="Times New Roman" panose="02020603050405020304" pitchFamily="18" charset="0"/>
              <a:cs typeface="Times New Roman" panose="02020603050405020304" pitchFamily="18" charset="0"/>
            </a:endParaRPr>
          </a:p>
          <a:p>
            <a:pPr algn="l"/>
            <a:r>
              <a:rPr lang="en-IN" sz="1400" b="0" dirty="0">
                <a:latin typeface="Times New Roman" panose="02020603050405020304" pitchFamily="18" charset="0"/>
                <a:cs typeface="Times New Roman" panose="02020603050405020304" pitchFamily="18" charset="0"/>
              </a:rPr>
              <a:t>c) </a:t>
            </a:r>
            <a:r>
              <a:rPr lang="en-US" sz="1400" b="0" dirty="0">
                <a:latin typeface="Times New Roman" panose="02020603050405020304" pitchFamily="18" charset="0"/>
                <a:cs typeface="Times New Roman" panose="02020603050405020304" pitchFamily="18" charset="0"/>
              </a:rPr>
              <a:t>Improved Accessibility: Easy-to-use platform ensures that users can quickly find the information they need.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47" y="246343"/>
            <a:ext cx="8661603" cy="3662541"/>
          </a:xfrm>
        </p:spPr>
        <p:txBody>
          <a:bodyPr anchor="t"/>
          <a:lstStyle/>
          <a:p>
            <a:pPr algn="l"/>
            <a:r>
              <a:rPr lang="en-US" sz="1600" dirty="0">
                <a:latin typeface="Times New Roman" panose="02020603050405020304" pitchFamily="18" charset="0"/>
                <a:cs typeface="Times New Roman" panose="02020603050405020304" pitchFamily="18" charset="0"/>
              </a:rPr>
              <a:t>Brief Solution:</a:t>
            </a:r>
            <a:br>
              <a:rPr lang="en-IN" sz="1400" b="0" dirty="0">
                <a:latin typeface="Times New Roman" panose="02020603050405020304" pitchFamily="18" charset="0"/>
                <a:cs typeface="Times New Roman" panose="02020603050405020304" pitchFamily="18" charset="0"/>
              </a:rPr>
            </a:br>
            <a:br>
              <a:rPr lang="en-IN" sz="12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1. Education Services:</a:t>
            </a:r>
            <a:br>
              <a:rPr lang="en-IN" sz="1200" dirty="0">
                <a:latin typeface="Times New Roman" panose="02020603050405020304" pitchFamily="18" charset="0"/>
                <a:cs typeface="Times New Roman" panose="02020603050405020304" pitchFamily="18" charset="0"/>
              </a:rPr>
            </a:br>
            <a:r>
              <a:rPr lang="en-IN" sz="1200" b="0" dirty="0">
                <a:latin typeface="Times New Roman" panose="02020603050405020304" pitchFamily="18" charset="0"/>
                <a:cs typeface="Times New Roman" panose="02020603050405020304" pitchFamily="18" charset="0"/>
              </a:rPr>
              <a:t>a) </a:t>
            </a:r>
            <a:r>
              <a:rPr lang="en-US" sz="1400" b="0" dirty="0">
                <a:latin typeface="Times New Roman" panose="02020603050405020304" pitchFamily="18" charset="0"/>
                <a:cs typeface="Times New Roman" panose="02020603050405020304" pitchFamily="18" charset="0"/>
              </a:rPr>
              <a:t>School and College Listings: Comprehensive database of SSC and CBSE schools, and colleges in </a:t>
            </a:r>
            <a:r>
              <a:rPr lang="en-US" sz="1400" b="0" dirty="0" err="1">
                <a:latin typeface="Times New Roman" panose="02020603050405020304" pitchFamily="18" charset="0"/>
                <a:cs typeface="Times New Roman" panose="02020603050405020304" pitchFamily="18" charset="0"/>
              </a:rPr>
              <a:t>Satara</a:t>
            </a:r>
            <a:r>
              <a:rPr lang="en-US" sz="1400" b="0" dirty="0">
                <a:latin typeface="Times New Roman" panose="02020603050405020304" pitchFamily="18" charset="0"/>
                <a:cs typeface="Times New Roman" panose="02020603050405020304" pitchFamily="18" charset="0"/>
              </a:rPr>
              <a:t>, displaying addresses, phone numbers, and ratings.</a:t>
            </a:r>
            <a:br>
              <a:rPr lang="en-IN" sz="1400" b="0" dirty="0">
                <a:latin typeface="Times New Roman" panose="02020603050405020304" pitchFamily="18" charset="0"/>
                <a:cs typeface="Times New Roman" panose="02020603050405020304" pitchFamily="18" charset="0"/>
              </a:rPr>
            </a:br>
            <a:r>
              <a:rPr lang="en-IN" sz="1400" b="0" dirty="0">
                <a:latin typeface="Times New Roman" panose="02020603050405020304" pitchFamily="18" charset="0"/>
                <a:cs typeface="Times New Roman" panose="02020603050405020304" pitchFamily="18" charset="0"/>
              </a:rPr>
              <a:t>b) </a:t>
            </a:r>
            <a:r>
              <a:rPr lang="en-US" sz="1400" b="0" dirty="0">
                <a:latin typeface="Times New Roman" panose="02020603050405020304" pitchFamily="18" charset="0"/>
                <a:cs typeface="Times New Roman" panose="02020603050405020304" pitchFamily="18" charset="0"/>
              </a:rPr>
              <a:t>Search and Filters: Simple search functionality allowing users to find institutions based on name or type.</a:t>
            </a:r>
            <a:br>
              <a:rPr lang="en-IN" sz="1400" b="0" dirty="0">
                <a:latin typeface="Times New Roman" panose="02020603050405020304" pitchFamily="18" charset="0"/>
                <a:cs typeface="Times New Roman" panose="02020603050405020304" pitchFamily="18" charset="0"/>
              </a:rPr>
            </a:br>
            <a:r>
              <a:rPr lang="en-IN" sz="1400" b="0" dirty="0">
                <a:latin typeface="Times New Roman" panose="02020603050405020304" pitchFamily="18" charset="0"/>
                <a:cs typeface="Times New Roman" panose="02020603050405020304" pitchFamily="18" charset="0"/>
              </a:rPr>
              <a:t>C) </a:t>
            </a:r>
            <a:r>
              <a:rPr lang="en-US" sz="1400" b="0" dirty="0">
                <a:latin typeface="Times New Roman" panose="02020603050405020304" pitchFamily="18" charset="0"/>
                <a:cs typeface="Times New Roman" panose="02020603050405020304" pitchFamily="18" charset="0"/>
              </a:rPr>
              <a:t>Ratings: User ratings provide insights into the quality of education and facilities.</a:t>
            </a:r>
            <a:br>
              <a:rPr lang="en-IN" sz="1400" b="0" dirty="0">
                <a:latin typeface="Times New Roman" panose="02020603050405020304" pitchFamily="18" charset="0"/>
                <a:cs typeface="Times New Roman" panose="02020603050405020304" pitchFamily="18" charset="0"/>
              </a:rPr>
            </a:br>
            <a:br>
              <a:rPr lang="en-IN" sz="1400" b="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2.</a:t>
            </a: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Healthcare</a:t>
            </a: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Services:</a:t>
            </a:r>
            <a:br>
              <a:rPr lang="en-IN" sz="1400" b="0" dirty="0">
                <a:latin typeface="Times New Roman" panose="02020603050405020304" pitchFamily="18" charset="0"/>
                <a:cs typeface="Times New Roman" panose="02020603050405020304" pitchFamily="18" charset="0"/>
              </a:rPr>
            </a:br>
            <a:r>
              <a:rPr lang="en-IN" sz="1400" b="0" dirty="0">
                <a:latin typeface="Times New Roman" panose="02020603050405020304" pitchFamily="18" charset="0"/>
                <a:cs typeface="Times New Roman" panose="02020603050405020304" pitchFamily="18" charset="0"/>
              </a:rPr>
              <a:t>a) </a:t>
            </a:r>
            <a:r>
              <a:rPr lang="en-US" sz="1400" b="0" dirty="0">
                <a:latin typeface="Times New Roman" panose="02020603050405020304" pitchFamily="18" charset="0"/>
                <a:cs typeface="Times New Roman" panose="02020603050405020304" pitchFamily="18" charset="0"/>
              </a:rPr>
              <a:t>Hospital Listings: Detailed profiles of hospitals in </a:t>
            </a:r>
            <a:r>
              <a:rPr lang="en-US" sz="1400" b="0" dirty="0" err="1">
                <a:latin typeface="Times New Roman" panose="02020603050405020304" pitchFamily="18" charset="0"/>
                <a:cs typeface="Times New Roman" panose="02020603050405020304" pitchFamily="18" charset="0"/>
              </a:rPr>
              <a:t>Satara</a:t>
            </a:r>
            <a:r>
              <a:rPr lang="en-US" sz="1400" b="0" dirty="0">
                <a:latin typeface="Times New Roman" panose="02020603050405020304" pitchFamily="18" charset="0"/>
                <a:cs typeface="Times New Roman" panose="02020603050405020304" pitchFamily="18" charset="0"/>
              </a:rPr>
              <a:t>, including addresses, phone numbers, and ratings.</a:t>
            </a:r>
            <a:br>
              <a:rPr lang="en-IN" sz="1400" b="0" dirty="0">
                <a:latin typeface="Times New Roman" panose="02020603050405020304" pitchFamily="18" charset="0"/>
                <a:cs typeface="Times New Roman" panose="02020603050405020304" pitchFamily="18" charset="0"/>
              </a:rPr>
            </a:br>
            <a:r>
              <a:rPr lang="en-IN" sz="1400" b="0" dirty="0">
                <a:latin typeface="Times New Roman" panose="02020603050405020304" pitchFamily="18" charset="0"/>
                <a:cs typeface="Times New Roman" panose="02020603050405020304" pitchFamily="18" charset="0"/>
              </a:rPr>
              <a:t>b) </a:t>
            </a:r>
            <a:r>
              <a:rPr lang="en-US" sz="1400" b="0" dirty="0">
                <a:latin typeface="Times New Roman" panose="02020603050405020304" pitchFamily="18" charset="0"/>
                <a:cs typeface="Times New Roman" panose="02020603050405020304" pitchFamily="18" charset="0"/>
              </a:rPr>
              <a:t>Emergency Services: Information on emergency contacts and services provided by hospitals.</a:t>
            </a:r>
            <a:br>
              <a:rPr lang="en-IN" sz="1400" b="0" dirty="0">
                <a:latin typeface="Times New Roman" panose="02020603050405020304" pitchFamily="18" charset="0"/>
                <a:cs typeface="Times New Roman" panose="02020603050405020304" pitchFamily="18" charset="0"/>
              </a:rPr>
            </a:br>
            <a:br>
              <a:rPr lang="en-IN" sz="1400" b="0" dirty="0">
                <a:latin typeface="Times New Roman" panose="02020603050405020304" pitchFamily="18" charset="0"/>
                <a:cs typeface="Times New Roman" panose="02020603050405020304" pitchFamily="18" charset="0"/>
              </a:rPr>
            </a:br>
            <a:r>
              <a:rPr lang="en-IN" sz="1400" b="0" dirty="0">
                <a:latin typeface="Times New Roman" panose="02020603050405020304" pitchFamily="18" charset="0"/>
                <a:cs typeface="Times New Roman" panose="02020603050405020304" pitchFamily="18" charset="0"/>
              </a:rPr>
              <a:t>3</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Technology</a:t>
            </a: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Stack:</a:t>
            </a:r>
            <a:br>
              <a:rPr lang="en-IN" sz="1400" b="0" dirty="0">
                <a:latin typeface="Times New Roman" panose="02020603050405020304" pitchFamily="18" charset="0"/>
                <a:cs typeface="Times New Roman" panose="02020603050405020304" pitchFamily="18" charset="0"/>
              </a:rPr>
            </a:br>
            <a:r>
              <a:rPr lang="en-IN" sz="1400" b="0" dirty="0">
                <a:latin typeface="Times New Roman" panose="02020603050405020304" pitchFamily="18" charset="0"/>
                <a:cs typeface="Times New Roman" panose="02020603050405020304" pitchFamily="18" charset="0"/>
              </a:rPr>
              <a:t>a) </a:t>
            </a:r>
            <a:r>
              <a:rPr lang="en-US" sz="1400" b="0" dirty="0">
                <a:latin typeface="Times New Roman" panose="02020603050405020304" pitchFamily="18" charset="0"/>
                <a:cs typeface="Times New Roman" panose="02020603050405020304" pitchFamily="18" charset="0"/>
              </a:rPr>
              <a:t>Frontend: Developed using HTML, CSS, and JavaScript for a straightforward and responsive user interface.</a:t>
            </a:r>
            <a:br>
              <a:rPr lang="en-IN" sz="1400" b="0" dirty="0">
                <a:latin typeface="Times New Roman" panose="02020603050405020304" pitchFamily="18" charset="0"/>
                <a:cs typeface="Times New Roman" panose="02020603050405020304" pitchFamily="18" charset="0"/>
              </a:rPr>
            </a:br>
            <a:r>
              <a:rPr lang="en-IN" sz="1400" b="0" dirty="0">
                <a:latin typeface="Times New Roman" panose="02020603050405020304" pitchFamily="18" charset="0"/>
                <a:cs typeface="Times New Roman" panose="02020603050405020304" pitchFamily="18" charset="0"/>
              </a:rPr>
              <a:t>b) </a:t>
            </a:r>
            <a:r>
              <a:rPr lang="en-US" sz="1400" b="0" dirty="0">
                <a:latin typeface="Times New Roman" panose="02020603050405020304" pitchFamily="18" charset="0"/>
                <a:cs typeface="Times New Roman" panose="02020603050405020304" pitchFamily="18" charset="0"/>
              </a:rPr>
              <a:t>HTML: Structures the content and layout of the web pages.</a:t>
            </a:r>
            <a:br>
              <a:rPr lang="en-IN" sz="1400" b="0" dirty="0">
                <a:latin typeface="Times New Roman" panose="02020603050405020304" pitchFamily="18" charset="0"/>
                <a:cs typeface="Times New Roman" panose="02020603050405020304" pitchFamily="18" charset="0"/>
              </a:rPr>
            </a:br>
            <a:r>
              <a:rPr lang="en-IN" sz="1400" b="0" dirty="0">
                <a:latin typeface="Times New Roman" panose="02020603050405020304" pitchFamily="18" charset="0"/>
                <a:cs typeface="Times New Roman" panose="02020603050405020304" pitchFamily="18" charset="0"/>
              </a:rPr>
              <a:t>c) </a:t>
            </a:r>
            <a:r>
              <a:rPr lang="en-US" sz="1400" b="0" dirty="0">
                <a:latin typeface="Times New Roman" panose="02020603050405020304" pitchFamily="18" charset="0"/>
                <a:cs typeface="Times New Roman" panose="02020603050405020304" pitchFamily="18" charset="0"/>
              </a:rPr>
              <a:t>CSS: Styles the web pages to ensure a visually appealing and consistent look and feel.</a:t>
            </a:r>
            <a:br>
              <a:rPr lang="en-IN" sz="1400" b="0" dirty="0">
                <a:latin typeface="Times New Roman" panose="02020603050405020304" pitchFamily="18" charset="0"/>
                <a:cs typeface="Times New Roman" panose="02020603050405020304" pitchFamily="18" charset="0"/>
              </a:rPr>
            </a:br>
            <a:r>
              <a:rPr lang="en-IN" sz="1400" b="0" dirty="0">
                <a:latin typeface="Times New Roman" panose="02020603050405020304" pitchFamily="18" charset="0"/>
                <a:cs typeface="Times New Roman" panose="02020603050405020304" pitchFamily="18" charset="0"/>
              </a:rPr>
              <a:t>d) </a:t>
            </a:r>
            <a:r>
              <a:rPr lang="en-US" sz="1400" b="0" dirty="0">
                <a:latin typeface="Times New Roman" panose="02020603050405020304" pitchFamily="18" charset="0"/>
                <a:cs typeface="Times New Roman" panose="02020603050405020304" pitchFamily="18" charset="0"/>
              </a:rPr>
              <a:t>JavaScript: Adds interactivity and dynamic features to the website, such as search filters and rating functionalities.</a:t>
            </a:r>
            <a:endParaRPr lang="en-US" sz="14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663" y="314070"/>
            <a:ext cx="2672080" cy="382270"/>
          </a:xfrm>
          <a:prstGeom prst="rect">
            <a:avLst/>
          </a:prstGeom>
        </p:spPr>
        <p:txBody>
          <a:bodyPr vert="horz" wrap="square" lIns="0" tIns="13335" rIns="0" bIns="0" rtlCol="0">
            <a:spAutoFit/>
          </a:bodyPr>
          <a:lstStyle/>
          <a:p>
            <a:pPr marL="12700">
              <a:lnSpc>
                <a:spcPct val="100000"/>
              </a:lnSpc>
              <a:spcBef>
                <a:spcPts val="105"/>
              </a:spcBef>
            </a:pPr>
            <a:r>
              <a:rPr sz="2400" dirty="0">
                <a:latin typeface="Times New Roman" panose="02020603050405020304" pitchFamily="18" charset="0"/>
                <a:cs typeface="Times New Roman" panose="02020603050405020304" pitchFamily="18" charset="0"/>
              </a:rPr>
              <a:t>Features</a:t>
            </a:r>
            <a:r>
              <a:rPr sz="2400" spc="-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Offered</a:t>
            </a:r>
            <a:endParaRPr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1663" y="736345"/>
            <a:ext cx="8620674" cy="4185761"/>
          </a:xfrm>
          <a:prstGeom prst="rect">
            <a:avLst/>
          </a:prstGeom>
          <a:noFill/>
        </p:spPr>
        <p:txBody>
          <a:bodyPr wrap="square" rtlCol="0">
            <a:spAutoFit/>
          </a:bodyPr>
          <a:lstStyle/>
          <a:p>
            <a:pPr marL="342900" indent="-342900" algn="l">
              <a:buAutoNum type="arabicPeriod"/>
            </a:pPr>
            <a:r>
              <a:rPr lang="en-US" sz="1400" b="1" dirty="0">
                <a:latin typeface="Times New Roman" panose="02020603050405020304" pitchFamily="18" charset="0"/>
                <a:cs typeface="Times New Roman" panose="02020603050405020304" pitchFamily="18" charset="0"/>
              </a:rPr>
              <a:t>Comprehensive Listings:</a:t>
            </a:r>
            <a:endParaRPr lang="en-IN" sz="1400" b="1"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a) </a:t>
            </a:r>
            <a:r>
              <a:rPr lang="en-US" sz="1400" dirty="0">
                <a:latin typeface="Times New Roman" panose="02020603050405020304" pitchFamily="18" charset="0"/>
                <a:cs typeface="Times New Roman" panose="02020603050405020304" pitchFamily="18" charset="0"/>
              </a:rPr>
              <a:t>Schools and Colleges:</a:t>
            </a:r>
            <a:endParaRPr lang="en-IN"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SSC and CBSE Schools: Detailed profiles including addresses, phone numbers, and user ratings.</a:t>
            </a:r>
            <a:endParaRPr lang="en-IN"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Colleges: Comprehensive information on colleges, including addresses, phone numbers, and user ratings.</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b) </a:t>
            </a:r>
            <a:r>
              <a:rPr lang="en-US" sz="1400" dirty="0">
                <a:latin typeface="Times New Roman" panose="02020603050405020304" pitchFamily="18" charset="0"/>
                <a:cs typeface="Times New Roman" panose="02020603050405020304" pitchFamily="18" charset="0"/>
              </a:rPr>
              <a:t>Hospitals:</a:t>
            </a:r>
            <a:endParaRPr lang="en-IN"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General Hospitals: Information on available services, contact details, and ratings.</a:t>
            </a:r>
            <a:endParaRPr lang="en-IN"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Specialty Hospitals: Detailed profiles of hospitals specializing in various medical fields, including contact information and user ratings.</a:t>
            </a:r>
            <a:endParaRPr lang="en-IN" sz="1400"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2. User-Friendly Interface:</a:t>
            </a:r>
            <a:endParaRPr lang="en-IN" sz="1400" b="1"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a) </a:t>
            </a:r>
            <a:r>
              <a:rPr lang="en-US" sz="1400" dirty="0">
                <a:latin typeface="Times New Roman" panose="02020603050405020304" pitchFamily="18" charset="0"/>
                <a:cs typeface="Times New Roman" panose="02020603050405020304" pitchFamily="18" charset="0"/>
              </a:rPr>
              <a:t>Intuitive Design: Simple and clean layout ensuring easy navigation.</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b) </a:t>
            </a:r>
            <a:r>
              <a:rPr lang="en-US" sz="1400" dirty="0">
                <a:latin typeface="Times New Roman" panose="02020603050405020304" pitchFamily="18" charset="0"/>
                <a:cs typeface="Times New Roman" panose="02020603050405020304" pitchFamily="18" charset="0"/>
              </a:rPr>
              <a:t>Responsive Design: Optimized for use on both desktop and mobile devices, ensuring accessibility on the go.</a:t>
            </a:r>
            <a:endParaRPr lang="en-IN" sz="1400"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3.</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Contact Information:</a:t>
            </a:r>
            <a:endParaRPr lang="en-IN" sz="1400" b="1"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a) </a:t>
            </a:r>
            <a:r>
              <a:rPr lang="en-US" sz="1400" dirty="0">
                <a:latin typeface="Times New Roman" panose="02020603050405020304" pitchFamily="18" charset="0"/>
                <a:cs typeface="Times New Roman" panose="02020603050405020304" pitchFamily="18" charset="0"/>
              </a:rPr>
              <a:t>Addresses: Accurate and up-to-date addresses for schools, colleges, and hospitals.</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b) </a:t>
            </a:r>
            <a:r>
              <a:rPr lang="en-US" sz="1400" dirty="0">
                <a:latin typeface="Times New Roman" panose="02020603050405020304" pitchFamily="18" charset="0"/>
                <a:cs typeface="Times New Roman" panose="02020603050405020304" pitchFamily="18" charset="0"/>
              </a:rPr>
              <a:t>Phone Numbers: Direct contact numbers to reach the institutions easily.</a:t>
            </a:r>
            <a:endParaRPr lang="en-IN" sz="1400"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4. Map Integration:</a:t>
            </a:r>
            <a:endParaRPr lang="en-IN" sz="1400" b="1"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Location Mapping: Integration with map services to show the exact location of schools, colleges, and hospitals.</a:t>
            </a:r>
            <a:endParaRPr lang="en-IN" sz="1400" dirty="0">
              <a:latin typeface="Times New Roman" panose="02020603050405020304" pitchFamily="18" charset="0"/>
              <a:cs typeface="Times New Roman" panose="02020603050405020304" pitchFamily="18" charset="0"/>
            </a:endParaRPr>
          </a:p>
          <a:p>
            <a:pPr marL="342900" indent="-342900" algn="l">
              <a:buAutoNum type="alphaLcParenR"/>
            </a:pPr>
            <a:endParaRPr lang="en-IN"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By incorporating these features, our web application provides a comprehensive and user-friendly platform for accessing essential educational and healthcare services in </a:t>
            </a:r>
            <a:r>
              <a:rPr lang="en-US" sz="1400" dirty="0" err="1">
                <a:latin typeface="Times New Roman" panose="02020603050405020304" pitchFamily="18" charset="0"/>
                <a:cs typeface="Times New Roman" panose="02020603050405020304" pitchFamily="18" charset="0"/>
              </a:rPr>
              <a:t>Satara</a:t>
            </a:r>
            <a:r>
              <a:rPr lang="en-US" sz="1400" dirty="0">
                <a:latin typeface="Times New Roman" panose="02020603050405020304" pitchFamily="18" charset="0"/>
                <a:cs typeface="Times New Roman" panose="02020603050405020304" pitchFamily="18" charset="0"/>
              </a:rPr>
              <a:t> city.</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382270"/>
          </a:xfrm>
          <a:prstGeom prst="rect">
            <a:avLst/>
          </a:prstGeom>
        </p:spPr>
        <p:txBody>
          <a:bodyPr vert="horz" wrap="square" lIns="0" tIns="13335" rIns="0" bIns="0" rtlCol="0">
            <a:spAutoFit/>
          </a:bodyPr>
          <a:lstStyle/>
          <a:p>
            <a:pPr marL="12700">
              <a:lnSpc>
                <a:spcPct val="100000"/>
              </a:lnSpc>
              <a:spcBef>
                <a:spcPts val="105"/>
              </a:spcBef>
            </a:pPr>
            <a:r>
              <a:rPr sz="2400" dirty="0">
                <a:latin typeface="Times New Roman" panose="02020603050405020304" pitchFamily="18" charset="0"/>
                <a:cs typeface="Times New Roman" panose="02020603050405020304" pitchFamily="18" charset="0"/>
              </a:rPr>
              <a:t>Process</a:t>
            </a:r>
            <a:r>
              <a:rPr sz="2400" spc="-36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a:t>
            </a:r>
            <a:r>
              <a:rPr sz="2400" spc="-10" dirty="0">
                <a:latin typeface="Times New Roman" panose="02020603050405020304" pitchFamily="18" charset="0"/>
                <a:cs typeface="Times New Roman" panose="02020603050405020304" pitchFamily="18" charset="0"/>
              </a:rPr>
              <a:t>l</a:t>
            </a:r>
            <a:r>
              <a:rPr sz="2400" dirty="0">
                <a:latin typeface="Times New Roman" panose="02020603050405020304" pitchFamily="18" charset="0"/>
                <a:cs typeface="Times New Roman" panose="02020603050405020304" pitchFamily="18" charset="0"/>
              </a:rPr>
              <a:t>ow</a:t>
            </a:r>
            <a:endParaRPr sz="24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31775" y="744220"/>
            <a:ext cx="8561705" cy="3986530"/>
          </a:xfrm>
          <a:prstGeom prst="rect">
            <a:avLst/>
          </a:prstGeom>
          <a:noFill/>
        </p:spPr>
        <p:txBody>
          <a:bodyPr wrap="square" rtlCol="0">
            <a:noAutofit/>
          </a:bodyPr>
          <a:lstStyle/>
          <a:p>
            <a:r>
              <a:rPr lang="en-US" sz="1400" b="1">
                <a:latin typeface="Times New Roman" panose="02020603050405020304" pitchFamily="18" charset="0"/>
                <a:cs typeface="Times New Roman" panose="02020603050405020304" pitchFamily="18" charset="0"/>
              </a:rPr>
              <a:t>1. Requirements Gathering:</a:t>
            </a:r>
            <a:endParaRPr lang="en-US" sz="1400" b="1">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a) Objective: Define the goal of providing information on SSC and CBSE schools and hospitals in Satara.</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b) Research: Identify needed features and information based on user needs.</a:t>
            </a:r>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2. Planning:</a:t>
            </a:r>
            <a:endParaRPr lang="en-US" sz="1400" b="1">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a) Timeline: Create a schedule for design, development, and testing phases.</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b) Resources: Plan the use of HTML, CSS, and JavaScript for development.</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c) Risk Management: Identify potential challenges and mitigation strategies.</a:t>
            </a:r>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3. Design:</a:t>
            </a:r>
            <a:endParaRPr lang="en-US" sz="1400" b="1">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a) Wireframing: Sketch basic layouts for the web application.</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b) UI/UX Design:</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c) HTML: Structure content with semantic elements.</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d) CSS: Style the application for visual appeal and responsiveness.</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e) JavaScript: Plan interactive features like search and form validation.</a:t>
            </a:r>
            <a:endParaRPr lang="en-US" sz="1400">
              <a:latin typeface="Times New Roman" panose="02020603050405020304" pitchFamily="18" charset="0"/>
              <a:cs typeface="Times New Roman" panose="02020603050405020304" pitchFamily="18" charset="0"/>
            </a:endParaRPr>
          </a:p>
          <a:p>
            <a:r>
              <a:rPr lang="en-US" sz="1400" b="1">
                <a:sym typeface="+mn-ea"/>
              </a:rPr>
              <a:t>4. Development:</a:t>
            </a:r>
            <a:endParaRPr lang="en-US" sz="1400" b="1"/>
          </a:p>
          <a:p>
            <a:r>
              <a:rPr lang="en-US" sz="1400">
                <a:sym typeface="+mn-ea"/>
              </a:rPr>
              <a:t>a) HTML: Build the page structure and content.</a:t>
            </a:r>
            <a:endParaRPr lang="en-US" sz="1400"/>
          </a:p>
          <a:p>
            <a:r>
              <a:rPr lang="en-US" sz="1400">
                <a:sym typeface="+mn-ea"/>
              </a:rPr>
              <a:t>b) CSS: Apply styles for layout, colors, and responsive design.</a:t>
            </a:r>
            <a:endParaRPr lang="en-US" sz="1400"/>
          </a:p>
          <a:p>
            <a:r>
              <a:rPr lang="en-US" sz="1400">
                <a:sym typeface="+mn-ea"/>
              </a:rPr>
              <a:t>c) JavaScript: Implement functionality for search, form validation, and dynamic updates.</a:t>
            </a:r>
            <a:endParaRPr lang="en-US" sz="1400"/>
          </a:p>
          <a:p>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0025"/>
            <a:ext cx="2931795" cy="476250"/>
          </a:xfrm>
        </p:spPr>
        <p:txBody>
          <a:bodyPr>
            <a:noAutofit/>
          </a:bodyPr>
          <a:lstStyle/>
          <a:p>
            <a:r>
              <a:rPr lang="en-US" sz="2400">
                <a:latin typeface="Times New Roman" panose="02020603050405020304" pitchFamily="18" charset="0"/>
                <a:cs typeface="Times New Roman" panose="02020603050405020304" pitchFamily="18" charset="0"/>
              </a:rPr>
              <a:t>Process Flow</a:t>
            </a:r>
            <a:endParaRPr lang="en-US" sz="2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457200" y="744220"/>
            <a:ext cx="8152765" cy="3960495"/>
          </a:xfrm>
        </p:spPr>
        <p:txBody>
          <a:bodyPr>
            <a:noAutofit/>
          </a:bodyPr>
          <a:lstStyle/>
          <a:p>
            <a:r>
              <a:rPr lang="en-US" sz="1400" b="1">
                <a:latin typeface="Times New Roman" panose="02020603050405020304" pitchFamily="18" charset="0"/>
                <a:cs typeface="Times New Roman" panose="02020603050405020304" pitchFamily="18" charset="0"/>
                <a:sym typeface="+mn-ea"/>
              </a:rPr>
              <a:t>5. Testing:</a:t>
            </a:r>
            <a:endParaRPr lang="en-US" sz="1400" b="1">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sym typeface="+mn-ea"/>
              </a:rPr>
              <a:t>a) Unit Testing: Test individual components for functionality.</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sym typeface="+mn-ea"/>
              </a:rPr>
              <a:t>b) Cross-Browser Testing: Ensure compatibility across different browsers.</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sym typeface="+mn-ea"/>
              </a:rPr>
              <a:t>c) Responsiveness Testing: Verify the application works on various devices.</a:t>
            </a:r>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sym typeface="+mn-ea"/>
              </a:rPr>
              <a:t>6. Maintenance and Updates:</a:t>
            </a:r>
            <a:endParaRPr lang="en-US" sz="1400" b="1">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sym typeface="+mn-ea"/>
              </a:rPr>
              <a:t>a) Monitoring: Check for bugs and issues.</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sym typeface="+mn-ea"/>
              </a:rPr>
              <a:t>b) Feedback Collection: Gather user feedback for improvements.</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sym typeface="+mn-ea"/>
              </a:rPr>
              <a:t>c) Updates: Implement changes based on feedback and new requirements.</a:t>
            </a:r>
            <a:endParaRPr lang="en-US" sz="1400">
              <a:latin typeface="Times New Roman" panose="02020603050405020304" pitchFamily="18" charset="0"/>
              <a:cs typeface="Times New Roman" panose="02020603050405020304" pitchFamily="18" charset="0"/>
              <a:sym typeface="+mn-ea"/>
            </a:endParaRPr>
          </a:p>
          <a:p>
            <a:endParaRPr lang="en-US" sz="1400" b="1">
              <a:latin typeface="Times New Roman" panose="02020603050405020304" pitchFamily="18" charset="0"/>
              <a:cs typeface="Times New Roman" panose="02020603050405020304" pitchFamily="18" charset="0"/>
            </a:endParaRPr>
          </a:p>
          <a:p>
            <a:pPr algn="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9550"/>
            <a:ext cx="3085465" cy="338455"/>
          </a:xfrm>
        </p:spPr>
        <p:txBody>
          <a:bodyPr>
            <a:noAutofit/>
          </a:bodyPr>
          <a:lstStyle/>
          <a:p>
            <a:r>
              <a:rPr lang="en-US" sz="2400">
                <a:latin typeface="Times New Roman" panose="02020603050405020304" pitchFamily="18" charset="0"/>
                <a:cs typeface="Times New Roman" panose="02020603050405020304" pitchFamily="18" charset="0"/>
              </a:rPr>
              <a:t>Process Flow Diagram</a:t>
            </a:r>
            <a:endParaRPr lang="en-US" sz="2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340360" y="862965"/>
            <a:ext cx="8274050" cy="3800475"/>
          </a:xfrm>
        </p:spPr>
        <p:txBody>
          <a:bodyPr>
            <a:noAutofit/>
          </a:bodyPr>
          <a:lstStyle/>
          <a:p>
            <a:endParaRPr lang="en-US" sz="1400" b="1">
              <a:latin typeface="Times New Roman" panose="02020603050405020304" pitchFamily="18" charset="0"/>
              <a:cs typeface="Times New Roman" panose="02020603050405020304" pitchFamily="18" charset="0"/>
            </a:endParaRPr>
          </a:p>
          <a:p>
            <a:pPr algn="r"/>
            <a:endParaRPr lang="en-US" sz="1400"/>
          </a:p>
        </p:txBody>
      </p:sp>
      <p:sp>
        <p:nvSpPr>
          <p:cNvPr id="4" name="Text Box 3"/>
          <p:cNvSpPr txBox="1"/>
          <p:nvPr/>
        </p:nvSpPr>
        <p:spPr>
          <a:xfrm>
            <a:off x="2580640" y="1683385"/>
            <a:ext cx="3048000" cy="368300"/>
          </a:xfrm>
          <a:prstGeom prst="rect">
            <a:avLst/>
          </a:prstGeom>
          <a:noFill/>
        </p:spPr>
        <p:txBody>
          <a:bodyPr wrap="square" rtlCol="0">
            <a:spAutoFit/>
          </a:bodyPr>
          <a:p>
            <a:endParaRPr lang="en-US"/>
          </a:p>
        </p:txBody>
      </p:sp>
      <p:pic>
        <p:nvPicPr>
          <p:cNvPr id="6" name="Picture 5" descr="process flow"/>
          <p:cNvPicPr>
            <a:picLocks noChangeAspect="1"/>
          </p:cNvPicPr>
          <p:nvPr/>
        </p:nvPicPr>
        <p:blipFill>
          <a:blip r:embed="rId1"/>
          <a:stretch>
            <a:fillRect/>
          </a:stretch>
        </p:blipFill>
        <p:spPr>
          <a:xfrm>
            <a:off x="2438400" y="819150"/>
            <a:ext cx="3406775" cy="4149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382270"/>
          </a:xfrm>
          <a:prstGeom prst="rect">
            <a:avLst/>
          </a:prstGeom>
        </p:spPr>
        <p:txBody>
          <a:bodyPr vert="horz" wrap="square" lIns="0" tIns="13335" rIns="0" bIns="0" rtlCol="0">
            <a:spAutoFit/>
          </a:bodyPr>
          <a:lstStyle/>
          <a:p>
            <a:pPr marL="12700">
              <a:lnSpc>
                <a:spcPct val="100000"/>
              </a:lnSpc>
              <a:spcBef>
                <a:spcPts val="105"/>
              </a:spcBef>
            </a:pPr>
            <a:r>
              <a:rPr sz="2400" dirty="0">
                <a:latin typeface="Times New Roman" panose="02020603050405020304" pitchFamily="18" charset="0"/>
                <a:cs typeface="Times New Roman" panose="02020603050405020304" pitchFamily="18" charset="0"/>
              </a:rPr>
              <a:t>Architecture</a:t>
            </a:r>
            <a:r>
              <a:rPr sz="2400" spc="-7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Diagram</a:t>
            </a:r>
            <a:endParaRPr sz="2400" dirty="0">
              <a:latin typeface="Times New Roman" panose="02020603050405020304" pitchFamily="18" charset="0"/>
              <a:cs typeface="Times New Roman" panose="02020603050405020304" pitchFamily="18" charset="0"/>
            </a:endParaRPr>
          </a:p>
        </p:txBody>
      </p:sp>
      <p:pic>
        <p:nvPicPr>
          <p:cNvPr id="3" name="Picture 2" descr="ss1"/>
          <p:cNvPicPr>
            <a:picLocks noChangeAspect="1"/>
          </p:cNvPicPr>
          <p:nvPr/>
        </p:nvPicPr>
        <p:blipFill>
          <a:blip r:embed="rId1"/>
          <a:stretch>
            <a:fillRect/>
          </a:stretch>
        </p:blipFill>
        <p:spPr>
          <a:xfrm>
            <a:off x="1040130" y="819150"/>
            <a:ext cx="7063740" cy="3820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61320"/>
            <a:ext cx="2976880" cy="382797"/>
          </a:xfrm>
          <a:prstGeom prst="rect">
            <a:avLst/>
          </a:prstGeom>
        </p:spPr>
        <p:txBody>
          <a:bodyPr vert="horz" wrap="square" lIns="0" tIns="13335" rIns="0" bIns="0" rtlCol="0">
            <a:spAutoFit/>
          </a:bodyPr>
          <a:lstStyle/>
          <a:p>
            <a:pPr marL="12700">
              <a:lnSpc>
                <a:spcPct val="100000"/>
              </a:lnSpc>
              <a:spcBef>
                <a:spcPts val="105"/>
              </a:spcBef>
            </a:pPr>
            <a:r>
              <a:rPr sz="2400"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c</a:t>
            </a:r>
            <a:r>
              <a:rPr sz="2400" spc="5" dirty="0">
                <a:latin typeface="Times New Roman" panose="02020603050405020304" pitchFamily="18" charset="0"/>
                <a:cs typeface="Times New Roman" panose="02020603050405020304" pitchFamily="18" charset="0"/>
              </a:rPr>
              <a:t>h</a:t>
            </a:r>
            <a:r>
              <a:rPr sz="2400" dirty="0">
                <a:latin typeface="Times New Roman" panose="02020603050405020304" pitchFamily="18" charset="0"/>
                <a:cs typeface="Times New Roman" panose="02020603050405020304" pitchFamily="18" charset="0"/>
              </a:rPr>
              <a:t>n</a:t>
            </a:r>
            <a:r>
              <a:rPr sz="2400" spc="5"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log</a:t>
            </a:r>
            <a:r>
              <a:rPr sz="2400" spc="-15" dirty="0">
                <a:latin typeface="Times New Roman" panose="02020603050405020304" pitchFamily="18" charset="0"/>
                <a:cs typeface="Times New Roman" panose="02020603050405020304" pitchFamily="18" charset="0"/>
              </a:rPr>
              <a:t>i</a:t>
            </a:r>
            <a:r>
              <a:rPr sz="2400" dirty="0">
                <a:latin typeface="Times New Roman" panose="02020603050405020304" pitchFamily="18" charset="0"/>
                <a:cs typeface="Times New Roman" panose="02020603050405020304" pitchFamily="18" charset="0"/>
              </a:rPr>
              <a:t>es</a:t>
            </a:r>
            <a:r>
              <a:rPr sz="2400" spc="-38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used</a:t>
            </a:r>
            <a:endParaRPr sz="2400" spc="5"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2832" y="744117"/>
            <a:ext cx="8798336" cy="3754874"/>
          </a:xfrm>
          <a:prstGeom prst="rect">
            <a:avLst/>
          </a:prstGeom>
          <a:noFill/>
        </p:spPr>
        <p:txBody>
          <a:bodyPr wrap="square" rtlCol="0">
            <a:spAutoFit/>
          </a:bodyPr>
          <a:lstStyle/>
          <a:p>
            <a:pPr marL="342900" indent="-342900" algn="l">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l">
              <a:buAutoNum type="arabicPeriod"/>
            </a:pPr>
            <a:r>
              <a:rPr lang="en-IN" sz="1400" b="1" dirty="0">
                <a:latin typeface="Times New Roman" panose="02020603050405020304" pitchFamily="18" charset="0"/>
                <a:cs typeface="Times New Roman" panose="02020603050405020304" pitchFamily="18" charset="0"/>
              </a:rPr>
              <a:t>HTML (</a:t>
            </a:r>
            <a:r>
              <a:rPr lang="en-IN" sz="1400" b="1" dirty="0" err="1">
                <a:latin typeface="Times New Roman" panose="02020603050405020304" pitchFamily="18" charset="0"/>
                <a:cs typeface="Times New Roman" panose="02020603050405020304" pitchFamily="18" charset="0"/>
              </a:rPr>
              <a:t>HyperText</a:t>
            </a:r>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Markup</a:t>
            </a:r>
            <a:r>
              <a:rPr lang="en-IN" sz="1400" b="1" dirty="0">
                <a:latin typeface="Times New Roman" panose="02020603050405020304" pitchFamily="18" charset="0"/>
                <a:cs typeface="Times New Roman" panose="02020603050405020304" pitchFamily="18" charset="0"/>
              </a:rPr>
              <a:t> Language):</a:t>
            </a:r>
            <a:endParaRPr lang="en-IN" sz="1400" b="1"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
a) Structure: HTML is used to structure the web pages and organize the content, providing the backbone for the application.
b) Elements: Utilizes various HTML elements like headers, paragraphs, links, lists, and forms to create a comprehensive and accessible interface.
c) Semantic Tags: Employs semantic HTML tags to enhance the accessibility and SEO of the website.
</a:t>
            </a:r>
            <a:r>
              <a:rPr lang="en-IN" sz="1400" b="1" dirty="0">
                <a:latin typeface="Times New Roman" panose="02020603050405020304" pitchFamily="18" charset="0"/>
                <a:cs typeface="Times New Roman" panose="02020603050405020304" pitchFamily="18" charset="0"/>
              </a:rPr>
              <a:t>2. CSS (Cascading Style Sheets):</a:t>
            </a:r>
            <a:endParaRPr lang="en-IN" sz="1400" b="1"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
a) Styling: CSS is used to style the web pages, ensuring a visually appealing and consistent look and feel.
b) Layout: Implements flexible layouts using CSS Grid and Flexbox to create responsive designs that work across different devices.
c) Themes and Customization: Allows for easy customization of the website’s appearance, enabling theme changes and visual adjustments.
</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7580</Words>
  <Application>WPS Presentation</Application>
  <PresentationFormat>On-screen Show (16:9)</PresentationFormat>
  <Paragraphs>118</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Arial</vt:lpstr>
      <vt:lpstr>Times New Roman</vt:lpstr>
      <vt:lpstr>Microsoft YaHei</vt:lpstr>
      <vt:lpstr>Arial Unicode MS</vt:lpstr>
      <vt:lpstr>Calibri</vt:lpstr>
      <vt:lpstr>Office Theme</vt:lpstr>
      <vt:lpstr>Problem Statement</vt:lpstr>
      <vt:lpstr>Unique Idea Brief (Solution)</vt:lpstr>
      <vt:lpstr>Brief Solution:  1. Education Services: a) School and College Listings: Comprehensive database of SSC and CBSE schools, and colleges in Satara, displaying addresses, phone numbers, and ratings. b) Search and Filters: Simple search functionality allowing users to find institutions based on name or type. C) Ratings: User ratings provide insights into the quality of education and facilities.  2. Healthcare Services: a) Hospital Listings: Detailed profiles of hospitals in Satara, including addresses, phone numbers, and ratings. b) Emergency Services: Information on emergency contacts and services provided by hospitals.  3.Technology Stack: a) Frontend: Developed using HTML, CSS, and JavaScript for a straightforward and responsive user interface. b) HTML: Structures the content and layout of the web pages. c) CSS: Styles the web pages to ensure a visually appealing and consistent look and feel. d) JavaScript: Adds interactivity and dynamic features to the website, such as search filters and rating functionalities.</vt:lpstr>
      <vt:lpstr>Features Offered</vt:lpstr>
      <vt:lpstr>Process flow</vt:lpstr>
      <vt:lpstr>Process Flow</vt:lpstr>
      <vt:lpstr>Process Flow Diagram</vt:lpstr>
      <vt:lpstr>Architecture Diagram</vt:lpstr>
      <vt:lpstr>Technologies used</vt:lpstr>
      <vt:lpstr>Technologies used</vt:lpstr>
      <vt:lpstr>Team members and contribution: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Vaibhavi</cp:lastModifiedBy>
  <cp:revision>14</cp:revision>
  <dcterms:created xsi:type="dcterms:W3CDTF">2024-07-05T14:12:00Z</dcterms:created>
  <dcterms:modified xsi:type="dcterms:W3CDTF">2024-07-14T12:20:58Z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2024-07-02T03:30:00Z</vt:filetime>
  </property>
  <property fmtid="{D5CDD505-2E9C-101B-9397-08002B2CF9AE}" pid="3" name="Creator">
    <vt:lpwstr>Microsoft® PowerPoint® 2021</vt:lpwstr>
  </property>
  <property fmtid="{D5CDD505-2E9C-101B-9397-08002B2CF9AE}" pid="4" name="LastSaved">
    <vt:filetime>2024-07-06T03:30:00Z</vt:filetime>
  </property>
  <property fmtid="{D5CDD505-2E9C-101B-9397-08002B2CF9AE}" pid="5" name="ICV">
    <vt:lpwstr>AF9884487FD446FE9D910D9F3DA90F75_12</vt:lpwstr>
  </property>
  <property fmtid="{D5CDD505-2E9C-101B-9397-08002B2CF9AE}" pid="6" name="KSOProductBuildVer">
    <vt:lpwstr>1033-12.2.0.13472</vt:lpwstr>
  </property>
</Properties>
</file>