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71" r:id="rId3"/>
    <p:sldId id="272" r:id="rId4"/>
    <p:sldId id="259" r:id="rId5"/>
    <p:sldId id="260" r:id="rId6"/>
    <p:sldId id="257" r:id="rId7"/>
    <p:sldId id="258" r:id="rId8"/>
    <p:sldId id="261"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10/5/2023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10/5/2023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10/5/2023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10/5/2023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12144"/>
            <a:ext cx="9440034" cy="1199071"/>
          </a:xfrm>
        </p:spPr>
        <p:txBody>
          <a:bodyPr>
            <a:normAutofit/>
          </a:bodyPr>
          <a:lstStyle/>
          <a:p>
            <a:r>
              <a:rPr lang="en-US" sz="3600" dirty="0"/>
              <a:t>Provide Insights to the Marketing Team in Food &amp; Beverage Industry</a:t>
            </a:r>
            <a:endParaRPr lang="en-IN" sz="3600" dirty="0"/>
          </a:p>
        </p:txBody>
      </p:sp>
      <p:sp>
        <p:nvSpPr>
          <p:cNvPr id="3" name="Subtitle 2"/>
          <p:cNvSpPr>
            <a:spLocks noGrp="1"/>
          </p:cNvSpPr>
          <p:nvPr>
            <p:ph type="subTitle" idx="1"/>
          </p:nvPr>
        </p:nvSpPr>
        <p:spPr>
          <a:xfrm>
            <a:off x="1370693" y="2113473"/>
            <a:ext cx="9440034" cy="2534734"/>
          </a:xfrm>
        </p:spPr>
        <p:txBody>
          <a:bodyPr>
            <a:normAutofit fontScale="92500" lnSpcReduction="20000"/>
          </a:bodyPr>
          <a:lstStyle/>
          <a:p>
            <a:r>
              <a:rPr lang="en-US" b="1" dirty="0" err="1"/>
              <a:t>CodeX</a:t>
            </a:r>
            <a:r>
              <a:rPr lang="en-US" b="1" dirty="0"/>
              <a:t> </a:t>
            </a:r>
            <a:r>
              <a:rPr lang="en-US" dirty="0"/>
              <a:t>is a German beverage company that is aiming to make its mark in the Indian market. A few months ago, they launched their energy drink in 10 cities in India.</a:t>
            </a:r>
          </a:p>
          <a:p>
            <a:endParaRPr lang="en-US" dirty="0"/>
          </a:p>
          <a:p>
            <a:r>
              <a:rPr lang="en-US" dirty="0"/>
              <a:t>Their Marketing team is responsible for increasing brand awareness, market share, and product development. They conducted a survey in 10 cities and received results from </a:t>
            </a:r>
            <a:r>
              <a:rPr lang="en-US" b="1" dirty="0"/>
              <a:t>10k </a:t>
            </a:r>
            <a:r>
              <a:rPr lang="en-IN" dirty="0"/>
              <a:t>Customers</a:t>
            </a:r>
            <a:r>
              <a:rPr lang="en-US" b="1" dirty="0" smtClean="0"/>
              <a:t>.</a:t>
            </a:r>
          </a:p>
          <a:p>
            <a:endParaRPr lang="en-US" dirty="0" smtClean="0"/>
          </a:p>
          <a:p>
            <a:r>
              <a:rPr lang="en-US" dirty="0" smtClean="0"/>
              <a:t>They </a:t>
            </a:r>
            <a:r>
              <a:rPr lang="en-US" dirty="0"/>
              <a:t>want </a:t>
            </a:r>
            <a:r>
              <a:rPr lang="en-US" dirty="0" err="1"/>
              <a:t>analyse</a:t>
            </a:r>
            <a:r>
              <a:rPr lang="en-US" dirty="0"/>
              <a:t> their survey results to meaningful insights.</a:t>
            </a:r>
            <a:endParaRPr lang="en-IN" dirty="0"/>
          </a:p>
        </p:txBody>
      </p:sp>
    </p:spTree>
    <p:extLst>
      <p:ext uri="{BB962C8B-B14F-4D97-AF65-F5344CB8AC3E}">
        <p14:creationId xmlns:p14="http://schemas.microsoft.com/office/powerpoint/2010/main" val="441304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145" y="86268"/>
            <a:ext cx="2682813" cy="400110"/>
          </a:xfrm>
          <a:prstGeom prst="rect">
            <a:avLst/>
          </a:prstGeom>
          <a:noFill/>
        </p:spPr>
        <p:txBody>
          <a:bodyPr wrap="square" rtlCol="0">
            <a:spAutoFit/>
          </a:bodyPr>
          <a:lstStyle/>
          <a:p>
            <a:r>
              <a:rPr lang="en-IN" sz="2000" dirty="0"/>
              <a:t>Purchase </a:t>
            </a:r>
            <a:r>
              <a:rPr lang="en-IN" sz="2000" dirty="0" err="1"/>
              <a:t>Behavior</a:t>
            </a:r>
            <a:endParaRPr lang="en-IN" sz="2000" dirty="0"/>
          </a:p>
        </p:txBody>
      </p:sp>
      <p:sp>
        <p:nvSpPr>
          <p:cNvPr id="3" name="TextBox 2"/>
          <p:cNvSpPr txBox="1"/>
          <p:nvPr/>
        </p:nvSpPr>
        <p:spPr>
          <a:xfrm>
            <a:off x="319176" y="664234"/>
            <a:ext cx="6038491" cy="1138773"/>
          </a:xfrm>
          <a:prstGeom prst="rect">
            <a:avLst/>
          </a:prstGeom>
          <a:noFill/>
        </p:spPr>
        <p:txBody>
          <a:bodyPr wrap="square" rtlCol="0">
            <a:spAutoFit/>
          </a:bodyPr>
          <a:lstStyle/>
          <a:p>
            <a:pPr marL="342900" indent="-342900">
              <a:buAutoNum type="arabicParenR"/>
            </a:pPr>
            <a:r>
              <a:rPr lang="en-US" dirty="0" smtClean="0"/>
              <a:t>Where </a:t>
            </a:r>
            <a:r>
              <a:rPr lang="en-US" dirty="0"/>
              <a:t>do respondents prefer to purchase energy drinks</a:t>
            </a:r>
            <a:r>
              <a:rPr lang="en-US" dirty="0" smtClean="0"/>
              <a:t>?</a:t>
            </a:r>
          </a:p>
          <a:p>
            <a:pPr marL="342900" indent="-342900">
              <a:buAutoNum type="arabicParenR"/>
            </a:pPr>
            <a:endParaRPr lang="en-US" dirty="0"/>
          </a:p>
          <a:p>
            <a:r>
              <a:rPr lang="en-US" sz="1600" dirty="0" smtClean="0"/>
              <a:t>                Supermarkets</a:t>
            </a:r>
            <a:r>
              <a:rPr lang="en-US" sz="1600" dirty="0"/>
              <a:t> are the most common </a:t>
            </a:r>
            <a:r>
              <a:rPr lang="en-US" sz="1600" dirty="0" smtClean="0"/>
              <a:t>choice of customers </a:t>
            </a:r>
            <a:r>
              <a:rPr lang="en-US" sz="1600" dirty="0"/>
              <a:t>to buy energy drinks.</a:t>
            </a:r>
            <a:endParaRPr lang="en-IN"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637" y="380681"/>
            <a:ext cx="4006812" cy="2750708"/>
          </a:xfrm>
          <a:prstGeom prst="rect">
            <a:avLst/>
          </a:prstGeom>
        </p:spPr>
      </p:pic>
      <p:sp>
        <p:nvSpPr>
          <p:cNvPr id="6" name="TextBox 5"/>
          <p:cNvSpPr txBox="1"/>
          <p:nvPr/>
        </p:nvSpPr>
        <p:spPr>
          <a:xfrm>
            <a:off x="319176" y="3648976"/>
            <a:ext cx="6323164" cy="1477328"/>
          </a:xfrm>
          <a:prstGeom prst="rect">
            <a:avLst/>
          </a:prstGeom>
          <a:noFill/>
        </p:spPr>
        <p:txBody>
          <a:bodyPr wrap="square" rtlCol="0">
            <a:spAutoFit/>
          </a:bodyPr>
          <a:lstStyle/>
          <a:p>
            <a:r>
              <a:rPr lang="en-US" dirty="0" smtClean="0"/>
              <a:t>2) What </a:t>
            </a:r>
            <a:r>
              <a:rPr lang="en-US" dirty="0"/>
              <a:t>are the typical consumption situations for energy drinks among respondents</a:t>
            </a:r>
            <a:r>
              <a:rPr lang="en-US" dirty="0" smtClean="0"/>
              <a:t>?</a:t>
            </a:r>
          </a:p>
          <a:p>
            <a:endParaRPr lang="en-US" dirty="0"/>
          </a:p>
          <a:p>
            <a:r>
              <a:rPr lang="en-US" sz="1600" dirty="0" smtClean="0"/>
              <a:t>         Sports and exercise are the most </a:t>
            </a:r>
            <a:r>
              <a:rPr lang="en-US" sz="1600" dirty="0"/>
              <a:t>typical consumption situations for energy drinks among </a:t>
            </a:r>
            <a:r>
              <a:rPr lang="en-US" sz="1600" dirty="0" smtClean="0"/>
              <a:t>customers</a:t>
            </a:r>
            <a:r>
              <a:rPr lang="en-US" dirty="0" smtClean="0"/>
              <a:t>.</a:t>
            </a:r>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2637" y="3526248"/>
            <a:ext cx="4006812" cy="2607133"/>
          </a:xfrm>
          <a:prstGeom prst="rect">
            <a:avLst/>
          </a:prstGeom>
        </p:spPr>
      </p:pic>
    </p:spTree>
    <p:extLst>
      <p:ext uri="{BB962C8B-B14F-4D97-AF65-F5344CB8AC3E}">
        <p14:creationId xmlns:p14="http://schemas.microsoft.com/office/powerpoint/2010/main" val="730903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650" y="879894"/>
            <a:ext cx="7737894" cy="2185214"/>
          </a:xfrm>
          <a:prstGeom prst="rect">
            <a:avLst/>
          </a:prstGeom>
          <a:noFill/>
        </p:spPr>
        <p:txBody>
          <a:bodyPr wrap="square" rtlCol="0">
            <a:spAutoFit/>
          </a:bodyPr>
          <a:lstStyle/>
          <a:p>
            <a:pPr marL="342900" indent="-342900">
              <a:buAutoNum type="arabicParenR" startAt="3"/>
            </a:pPr>
            <a:r>
              <a:rPr lang="en-US" dirty="0" smtClean="0"/>
              <a:t>What </a:t>
            </a:r>
            <a:r>
              <a:rPr lang="en-US" dirty="0"/>
              <a:t>factors influence respondents' purchase decisions, such as price range and limited edition packaging</a:t>
            </a:r>
            <a:r>
              <a:rPr lang="en-US" dirty="0" smtClean="0"/>
              <a:t>?</a:t>
            </a:r>
          </a:p>
          <a:p>
            <a:pPr marL="342900" indent="-342900">
              <a:buAutoNum type="arabicParenR" startAt="3"/>
            </a:pPr>
            <a:endParaRPr lang="en-US" dirty="0"/>
          </a:p>
          <a:p>
            <a:r>
              <a:rPr lang="en-US" sz="1600" b="1" dirty="0" smtClean="0"/>
              <a:t>           </a:t>
            </a:r>
          </a:p>
          <a:p>
            <a:r>
              <a:rPr lang="en-US" sz="1600" b="1" dirty="0"/>
              <a:t> </a:t>
            </a:r>
            <a:r>
              <a:rPr lang="en-US" sz="1600" b="1" dirty="0" smtClean="0"/>
              <a:t>         42.8%</a:t>
            </a:r>
            <a:r>
              <a:rPr lang="en-US" sz="1600" b="1" dirty="0"/>
              <a:t> </a:t>
            </a:r>
            <a:r>
              <a:rPr lang="en-US" sz="1600" dirty="0"/>
              <a:t>of the </a:t>
            </a:r>
            <a:r>
              <a:rPr lang="en-US" sz="1600" dirty="0" smtClean="0"/>
              <a:t>customers </a:t>
            </a:r>
            <a:r>
              <a:rPr lang="en-US" sz="1600" dirty="0"/>
              <a:t>buy a product if the price is between </a:t>
            </a:r>
            <a:r>
              <a:rPr lang="en-US" sz="1600" b="1" dirty="0"/>
              <a:t>50-99</a:t>
            </a:r>
            <a:r>
              <a:rPr lang="en-US" sz="1600" dirty="0" smtClean="0"/>
              <a:t>.</a:t>
            </a:r>
          </a:p>
          <a:p>
            <a:endParaRPr lang="en-US" sz="1600" dirty="0"/>
          </a:p>
          <a:p>
            <a:r>
              <a:rPr lang="en-US" sz="1600" b="1" dirty="0" smtClean="0"/>
              <a:t>          40</a:t>
            </a:r>
            <a:r>
              <a:rPr lang="en-US" sz="1600" b="1" dirty="0"/>
              <a:t>%</a:t>
            </a:r>
            <a:r>
              <a:rPr lang="en-US" sz="1600" dirty="0"/>
              <a:t> of the customers  do not expect a change in the packaging while </a:t>
            </a:r>
            <a:r>
              <a:rPr lang="en-US" sz="1600" b="1" dirty="0"/>
              <a:t>39%</a:t>
            </a:r>
            <a:r>
              <a:rPr lang="en-US" sz="1600" dirty="0"/>
              <a:t> of customers</a:t>
            </a:r>
            <a:r>
              <a:rPr lang="en-US" sz="1600" dirty="0" smtClean="0"/>
              <a:t> </a:t>
            </a:r>
            <a:r>
              <a:rPr lang="en-US" sz="1600" dirty="0"/>
              <a:t>are </a:t>
            </a:r>
            <a:r>
              <a:rPr lang="en-US" sz="1600" dirty="0" smtClean="0"/>
              <a:t>ready </a:t>
            </a:r>
            <a:r>
              <a:rPr lang="en-US" sz="1600" dirty="0"/>
              <a:t>to trying the Limited Edition Packaging</a:t>
            </a:r>
            <a:r>
              <a:rPr lang="en-US" dirty="0"/>
              <a:t>.</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0811" y="500331"/>
            <a:ext cx="3271883" cy="258792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0810" y="3394840"/>
            <a:ext cx="3271883" cy="2548759"/>
          </a:xfrm>
          <a:prstGeom prst="rect">
            <a:avLst/>
          </a:prstGeom>
        </p:spPr>
      </p:pic>
    </p:spTree>
    <p:extLst>
      <p:ext uri="{BB962C8B-B14F-4D97-AF65-F5344CB8AC3E}">
        <p14:creationId xmlns:p14="http://schemas.microsoft.com/office/powerpoint/2010/main" val="2777544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917" y="215666"/>
            <a:ext cx="2976114" cy="400110"/>
          </a:xfrm>
          <a:prstGeom prst="rect">
            <a:avLst/>
          </a:prstGeom>
          <a:noFill/>
        </p:spPr>
        <p:txBody>
          <a:bodyPr wrap="square" rtlCol="0">
            <a:spAutoFit/>
          </a:bodyPr>
          <a:lstStyle/>
          <a:p>
            <a:r>
              <a:rPr lang="en-IN" sz="2000"/>
              <a:t>Product Development</a:t>
            </a:r>
          </a:p>
        </p:txBody>
      </p:sp>
      <p:sp>
        <p:nvSpPr>
          <p:cNvPr id="3" name="TextBox 2"/>
          <p:cNvSpPr txBox="1"/>
          <p:nvPr/>
        </p:nvSpPr>
        <p:spPr>
          <a:xfrm>
            <a:off x="232918" y="836762"/>
            <a:ext cx="6150630" cy="1477328"/>
          </a:xfrm>
          <a:prstGeom prst="rect">
            <a:avLst/>
          </a:prstGeom>
          <a:noFill/>
        </p:spPr>
        <p:txBody>
          <a:bodyPr wrap="square" rtlCol="0">
            <a:spAutoFit/>
          </a:bodyPr>
          <a:lstStyle/>
          <a:p>
            <a:r>
              <a:rPr lang="en-US" dirty="0"/>
              <a:t>Which area of business should we focus more on our product development? (Branding/taste/availability) </a:t>
            </a:r>
            <a:endParaRPr lang="en-US" dirty="0" smtClean="0"/>
          </a:p>
          <a:p>
            <a:endParaRPr lang="en-US" dirty="0"/>
          </a:p>
          <a:p>
            <a:r>
              <a:rPr lang="en-US" dirty="0" smtClean="0"/>
              <a:t>    </a:t>
            </a:r>
            <a:r>
              <a:rPr lang="en-US" sz="1600" dirty="0" smtClean="0"/>
              <a:t>For </a:t>
            </a:r>
            <a:r>
              <a:rPr lang="en-US" sz="1600" dirty="0"/>
              <a:t>product development</a:t>
            </a:r>
            <a:r>
              <a:rPr lang="en-US" sz="1600" dirty="0" smtClean="0"/>
              <a:t>  </a:t>
            </a:r>
            <a:r>
              <a:rPr lang="en-US" sz="1600" dirty="0"/>
              <a:t>w</a:t>
            </a:r>
            <a:r>
              <a:rPr lang="en-US" sz="1600" dirty="0" smtClean="0"/>
              <a:t>e </a:t>
            </a:r>
            <a:r>
              <a:rPr lang="en-US" sz="1600" dirty="0"/>
              <a:t>need to work on the availability of the </a:t>
            </a:r>
            <a:r>
              <a:rPr lang="en-US" sz="1600" dirty="0" smtClean="0"/>
              <a:t>product.</a:t>
            </a:r>
            <a:endParaRPr lang="en-IN"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1900" y="513986"/>
            <a:ext cx="3622221" cy="2237840"/>
          </a:xfrm>
          <a:prstGeom prst="rect">
            <a:avLst/>
          </a:prstGeom>
        </p:spPr>
      </p:pic>
    </p:spTree>
    <p:extLst>
      <p:ext uri="{BB962C8B-B14F-4D97-AF65-F5344CB8AC3E}">
        <p14:creationId xmlns:p14="http://schemas.microsoft.com/office/powerpoint/2010/main" val="1448506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677" y="250168"/>
            <a:ext cx="3856008" cy="1200329"/>
          </a:xfrm>
          <a:prstGeom prst="rect">
            <a:avLst/>
          </a:prstGeom>
          <a:noFill/>
        </p:spPr>
        <p:txBody>
          <a:bodyPr wrap="square" rtlCol="0">
            <a:spAutoFit/>
          </a:bodyPr>
          <a:lstStyle/>
          <a:p>
            <a:r>
              <a:rPr lang="en-IN" dirty="0" smtClean="0"/>
              <a:t>Market Research Based Question</a:t>
            </a:r>
          </a:p>
          <a:p>
            <a:endParaRPr lang="en-IN" dirty="0"/>
          </a:p>
          <a:p>
            <a:r>
              <a:rPr lang="en-IN" dirty="0" smtClean="0"/>
              <a:t> </a:t>
            </a:r>
            <a:r>
              <a:rPr lang="en-IN" b="1" dirty="0"/>
              <a:t>Recommendations For </a:t>
            </a:r>
            <a:r>
              <a:rPr lang="en-IN" b="1" dirty="0" err="1"/>
              <a:t>CodeX</a:t>
            </a:r>
            <a:endParaRPr lang="en-IN" b="1" dirty="0"/>
          </a:p>
          <a:p>
            <a:endParaRPr lang="en-IN" dirty="0"/>
          </a:p>
        </p:txBody>
      </p:sp>
      <p:sp>
        <p:nvSpPr>
          <p:cNvPr id="3" name="TextBox 2"/>
          <p:cNvSpPr txBox="1"/>
          <p:nvPr/>
        </p:nvSpPr>
        <p:spPr>
          <a:xfrm>
            <a:off x="284677" y="1897811"/>
            <a:ext cx="5745187" cy="2677656"/>
          </a:xfrm>
          <a:prstGeom prst="rect">
            <a:avLst/>
          </a:prstGeom>
          <a:noFill/>
        </p:spPr>
        <p:txBody>
          <a:bodyPr wrap="square" rtlCol="0">
            <a:spAutoFit/>
          </a:bodyPr>
          <a:lstStyle/>
          <a:p>
            <a:r>
              <a:rPr lang="en-US" dirty="0" smtClean="0"/>
              <a:t>1) </a:t>
            </a:r>
            <a:r>
              <a:rPr lang="en-US" dirty="0"/>
              <a:t>What immediate improvements can we bring to the product?</a:t>
            </a:r>
          </a:p>
          <a:p>
            <a:endParaRPr lang="en-US" dirty="0"/>
          </a:p>
          <a:p>
            <a:r>
              <a:rPr lang="en-US" sz="1600" dirty="0" smtClean="0">
                <a:latin typeface="Arial" panose="020B0604020202020204" pitchFamily="34" charset="0"/>
                <a:cs typeface="Arial" panose="020B0604020202020204" pitchFamily="34" charset="0"/>
              </a:rPr>
              <a:t>» </a:t>
            </a:r>
            <a:r>
              <a:rPr lang="en-US" sz="1600" dirty="0" smtClean="0"/>
              <a:t>Need </a:t>
            </a:r>
            <a:r>
              <a:rPr lang="en-US" sz="1600" dirty="0"/>
              <a:t>to improve Availability and Taste.</a:t>
            </a:r>
          </a:p>
          <a:p>
            <a:r>
              <a:rPr lang="en-US" sz="1600" dirty="0" smtClean="0">
                <a:latin typeface="Arial" panose="020B0604020202020204" pitchFamily="34" charset="0"/>
                <a:cs typeface="Arial" panose="020B0604020202020204" pitchFamily="34" charset="0"/>
              </a:rPr>
              <a:t>» </a:t>
            </a:r>
            <a:r>
              <a:rPr lang="en-US" sz="1600" dirty="0" smtClean="0"/>
              <a:t>Most </a:t>
            </a:r>
            <a:r>
              <a:rPr lang="en-US" sz="1600" dirty="0"/>
              <a:t>of the customers want Limited edition packaging.</a:t>
            </a:r>
          </a:p>
          <a:p>
            <a:r>
              <a:rPr lang="en-US" sz="1600" dirty="0">
                <a:latin typeface="Arial" panose="020B0604020202020204" pitchFamily="34" charset="0"/>
                <a:cs typeface="Arial" panose="020B0604020202020204" pitchFamily="34" charset="0"/>
              </a:rPr>
              <a:t>» </a:t>
            </a:r>
            <a:r>
              <a:rPr lang="en-US" sz="1600" dirty="0" smtClean="0"/>
              <a:t>We </a:t>
            </a:r>
            <a:r>
              <a:rPr lang="en-US" sz="1600" dirty="0"/>
              <a:t>want to improve product then we need to reduced sugar </a:t>
            </a:r>
            <a:r>
              <a:rPr lang="en-US" sz="1600" dirty="0" smtClean="0"/>
              <a:t>           content </a:t>
            </a:r>
            <a:r>
              <a:rPr lang="en-US" sz="1600" dirty="0"/>
              <a:t>and add more natural ingredients.</a:t>
            </a:r>
          </a:p>
          <a:p>
            <a:r>
              <a:rPr lang="en-US" sz="1600" dirty="0">
                <a:latin typeface="Arial" panose="020B0604020202020204" pitchFamily="34" charset="0"/>
                <a:cs typeface="Arial" panose="020B0604020202020204" pitchFamily="34" charset="0"/>
              </a:rPr>
              <a:t>» </a:t>
            </a:r>
            <a:r>
              <a:rPr lang="en-US" sz="1600" dirty="0" smtClean="0"/>
              <a:t>Most </a:t>
            </a:r>
            <a:r>
              <a:rPr lang="en-US" sz="1600" dirty="0"/>
              <a:t>customers is interested in natural and organic flavors.</a:t>
            </a:r>
          </a:p>
          <a:p>
            <a:r>
              <a:rPr lang="en-US" sz="1600" dirty="0">
                <a:latin typeface="Arial" panose="020B0604020202020204" pitchFamily="34" charset="0"/>
                <a:cs typeface="Arial" panose="020B0604020202020204" pitchFamily="34" charset="0"/>
              </a:rPr>
              <a:t>» </a:t>
            </a:r>
            <a:r>
              <a:rPr lang="en-US" sz="1600" dirty="0" smtClean="0"/>
              <a:t>Improve </a:t>
            </a:r>
            <a:r>
              <a:rPr lang="en-US" sz="1600" dirty="0"/>
              <a:t>positive response rate</a:t>
            </a:r>
          </a:p>
          <a:p>
            <a:endParaRPr lang="en-IN" dirty="0"/>
          </a:p>
        </p:txBody>
      </p:sp>
      <p:sp>
        <p:nvSpPr>
          <p:cNvPr id="4" name="TextBox 3"/>
          <p:cNvSpPr txBox="1"/>
          <p:nvPr/>
        </p:nvSpPr>
        <p:spPr>
          <a:xfrm>
            <a:off x="6452558" y="1897811"/>
            <a:ext cx="5529533" cy="2431435"/>
          </a:xfrm>
          <a:prstGeom prst="rect">
            <a:avLst/>
          </a:prstGeom>
          <a:noFill/>
        </p:spPr>
        <p:txBody>
          <a:bodyPr wrap="square" rtlCol="0">
            <a:spAutoFit/>
          </a:bodyPr>
          <a:lstStyle/>
          <a:p>
            <a:r>
              <a:rPr lang="en-US" b="1" dirty="0" smtClean="0"/>
              <a:t>2) What </a:t>
            </a:r>
            <a:r>
              <a:rPr lang="en-US" b="1" dirty="0"/>
              <a:t>should be the ideal price of our product?</a:t>
            </a:r>
            <a:endParaRPr lang="en-US" dirty="0"/>
          </a:p>
          <a:p>
            <a:endParaRPr lang="en-US" dirty="0" smtClean="0"/>
          </a:p>
          <a:p>
            <a:r>
              <a:rPr lang="en-US" sz="1600" dirty="0">
                <a:latin typeface="Arial" panose="020B0604020202020204" pitchFamily="34" charset="0"/>
                <a:cs typeface="Arial" panose="020B0604020202020204" pitchFamily="34" charset="0"/>
              </a:rPr>
              <a:t>» </a:t>
            </a:r>
            <a:r>
              <a:rPr lang="en-US" sz="1600" dirty="0" smtClean="0"/>
              <a:t>Ideal price for our product in between 50 to 150.</a:t>
            </a:r>
          </a:p>
          <a:p>
            <a:r>
              <a:rPr lang="en-US" sz="1600" dirty="0">
                <a:latin typeface="Arial" panose="020B0604020202020204" pitchFamily="34" charset="0"/>
                <a:cs typeface="Arial" panose="020B0604020202020204" pitchFamily="34" charset="0"/>
              </a:rPr>
              <a:t>» </a:t>
            </a:r>
            <a:r>
              <a:rPr lang="en-US" sz="1600" dirty="0" smtClean="0"/>
              <a:t>Because </a:t>
            </a:r>
            <a:r>
              <a:rPr lang="en-US" sz="1600" dirty="0"/>
              <a:t>customers who lives in Ahmedabad, Bangalore, Chennai, Hyderabad, Jaipur, Mumbai, Pune they preferred price in between 50 To 99.</a:t>
            </a:r>
          </a:p>
          <a:p>
            <a:r>
              <a:rPr lang="en-US" sz="1600" dirty="0">
                <a:latin typeface="Arial" panose="020B0604020202020204" pitchFamily="34" charset="0"/>
                <a:cs typeface="Arial" panose="020B0604020202020204" pitchFamily="34" charset="0"/>
              </a:rPr>
              <a:t>» </a:t>
            </a:r>
            <a:r>
              <a:rPr lang="en-US" sz="1600" dirty="0" smtClean="0"/>
              <a:t>While </a:t>
            </a:r>
            <a:r>
              <a:rPr lang="en-US" sz="1600" dirty="0"/>
              <a:t>in the rest of the cities people ready to pay up to 150.</a:t>
            </a:r>
          </a:p>
          <a:p>
            <a:r>
              <a:rPr lang="en-US" dirty="0"/>
              <a:t/>
            </a:r>
            <a:br>
              <a:rPr lang="en-US" dirty="0"/>
            </a:br>
            <a:endParaRPr lang="en-IN" dirty="0"/>
          </a:p>
        </p:txBody>
      </p:sp>
    </p:spTree>
    <p:extLst>
      <p:ext uri="{BB962C8B-B14F-4D97-AF65-F5344CB8AC3E}">
        <p14:creationId xmlns:p14="http://schemas.microsoft.com/office/powerpoint/2010/main" val="2898931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7419" y="1311216"/>
            <a:ext cx="5391509" cy="3170099"/>
          </a:xfrm>
          <a:prstGeom prst="rect">
            <a:avLst/>
          </a:prstGeom>
          <a:noFill/>
        </p:spPr>
        <p:txBody>
          <a:bodyPr wrap="square" rtlCol="0">
            <a:spAutoFit/>
          </a:bodyPr>
          <a:lstStyle/>
          <a:p>
            <a:r>
              <a:rPr lang="en-US" b="1" dirty="0" smtClean="0"/>
              <a:t>3)  What </a:t>
            </a:r>
            <a:r>
              <a:rPr lang="en-US" b="1" dirty="0"/>
              <a:t>kind of marketing campaigns we can run?</a:t>
            </a:r>
            <a:endParaRPr lang="en-US" dirty="0"/>
          </a:p>
          <a:p>
            <a:endParaRPr lang="en-US" dirty="0" smtClean="0"/>
          </a:p>
          <a:p>
            <a:r>
              <a:rPr lang="en-US" sz="1600" dirty="0">
                <a:latin typeface="Arial" panose="020B0604020202020204" pitchFamily="34" charset="0"/>
                <a:cs typeface="Arial" panose="020B0604020202020204" pitchFamily="34" charset="0"/>
              </a:rPr>
              <a:t>» </a:t>
            </a:r>
            <a:r>
              <a:rPr lang="en-US" sz="1600" dirty="0" smtClean="0"/>
              <a:t>We </a:t>
            </a:r>
            <a:r>
              <a:rPr lang="en-US" sz="1600" dirty="0"/>
              <a:t>can use Online ads as marketing campaigns. Because</a:t>
            </a:r>
          </a:p>
          <a:p>
            <a:r>
              <a:rPr lang="en-US" sz="1600" dirty="0">
                <a:latin typeface="Arial" panose="020B0604020202020204" pitchFamily="34" charset="0"/>
                <a:cs typeface="Arial" panose="020B0604020202020204" pitchFamily="34" charset="0"/>
              </a:rPr>
              <a:t>» </a:t>
            </a:r>
            <a:r>
              <a:rPr lang="en-US" sz="1600" dirty="0" smtClean="0"/>
              <a:t>We </a:t>
            </a:r>
            <a:r>
              <a:rPr lang="en-US" sz="1600" dirty="0"/>
              <a:t>have seen in the insights that our customers fall in the age group of 15 to 30. </a:t>
            </a:r>
          </a:p>
          <a:p>
            <a:r>
              <a:rPr lang="en-US" sz="1600" dirty="0">
                <a:latin typeface="Arial" panose="020B0604020202020204" pitchFamily="34" charset="0"/>
                <a:cs typeface="Arial" panose="020B0604020202020204" pitchFamily="34" charset="0"/>
              </a:rPr>
              <a:t>» </a:t>
            </a:r>
            <a:r>
              <a:rPr lang="en-US" sz="1600" dirty="0" smtClean="0"/>
              <a:t>This </a:t>
            </a:r>
            <a:r>
              <a:rPr lang="en-US" sz="1600" dirty="0"/>
              <a:t>age group people is very much active on social media.</a:t>
            </a:r>
          </a:p>
          <a:p>
            <a:r>
              <a:rPr lang="en-US" sz="1600" dirty="0">
                <a:latin typeface="Arial" panose="020B0604020202020204" pitchFamily="34" charset="0"/>
                <a:cs typeface="Arial" panose="020B0604020202020204" pitchFamily="34" charset="0"/>
              </a:rPr>
              <a:t>» </a:t>
            </a:r>
            <a:r>
              <a:rPr lang="en-US" sz="1600" dirty="0" smtClean="0"/>
              <a:t>They </a:t>
            </a:r>
            <a:r>
              <a:rPr lang="en-US" sz="1600" dirty="0"/>
              <a:t>get know about our product from online ads.</a:t>
            </a:r>
          </a:p>
          <a:p>
            <a:r>
              <a:rPr lang="en-US" sz="1600" dirty="0"/>
              <a:t/>
            </a:r>
            <a:br>
              <a:rPr lang="en-US" sz="1600" dirty="0"/>
            </a:br>
            <a:endParaRPr lang="en-US" sz="1600" dirty="0"/>
          </a:p>
          <a:p>
            <a:r>
              <a:rPr lang="en-US" dirty="0"/>
              <a:t/>
            </a:r>
            <a:br>
              <a:rPr lang="en-US" dirty="0"/>
            </a:br>
            <a:endParaRPr lang="en-IN" dirty="0"/>
          </a:p>
        </p:txBody>
      </p:sp>
      <p:sp>
        <p:nvSpPr>
          <p:cNvPr id="3" name="TextBox 2"/>
          <p:cNvSpPr txBox="1"/>
          <p:nvPr/>
        </p:nvSpPr>
        <p:spPr>
          <a:xfrm>
            <a:off x="6142006" y="1311216"/>
            <a:ext cx="5848709" cy="2923877"/>
          </a:xfrm>
          <a:prstGeom prst="rect">
            <a:avLst/>
          </a:prstGeom>
          <a:noFill/>
        </p:spPr>
        <p:txBody>
          <a:bodyPr wrap="square" rtlCol="0">
            <a:spAutoFit/>
          </a:bodyPr>
          <a:lstStyle/>
          <a:p>
            <a:r>
              <a:rPr lang="en-US" b="1" dirty="0" smtClean="0"/>
              <a:t>4)  What </a:t>
            </a:r>
            <a:r>
              <a:rPr lang="en-US" b="1" dirty="0"/>
              <a:t>kind of offers, and discounts we can run?</a:t>
            </a:r>
            <a:endParaRPr lang="en-US" dirty="0"/>
          </a:p>
          <a:p>
            <a:r>
              <a:rPr lang="en-US" dirty="0"/>
              <a:t/>
            </a:r>
            <a:br>
              <a:rPr lang="en-US" dirty="0"/>
            </a:br>
            <a:endParaRPr lang="en-US" dirty="0"/>
          </a:p>
          <a:p>
            <a:r>
              <a:rPr lang="en-US" sz="1600" dirty="0">
                <a:latin typeface="Arial" panose="020B0604020202020204" pitchFamily="34" charset="0"/>
                <a:cs typeface="Arial" panose="020B0604020202020204" pitchFamily="34" charset="0"/>
              </a:rPr>
              <a:t>» </a:t>
            </a:r>
            <a:r>
              <a:rPr lang="en-US" sz="1600" dirty="0" smtClean="0"/>
              <a:t>As </a:t>
            </a:r>
            <a:r>
              <a:rPr lang="en-US" sz="1600" dirty="0"/>
              <a:t>we saw in the last insights different cities have different price range if our pricing offer does not go with brand strategy .</a:t>
            </a:r>
          </a:p>
          <a:p>
            <a:r>
              <a:rPr lang="en-US" sz="1600" dirty="0">
                <a:latin typeface="Arial" panose="020B0604020202020204" pitchFamily="34" charset="0"/>
                <a:cs typeface="Arial" panose="020B0604020202020204" pitchFamily="34" charset="0"/>
              </a:rPr>
              <a:t>» </a:t>
            </a:r>
            <a:r>
              <a:rPr lang="en-US" sz="1600" dirty="0" smtClean="0"/>
              <a:t>Then </a:t>
            </a:r>
            <a:r>
              <a:rPr lang="en-US" sz="1600" dirty="0"/>
              <a:t>we can offer pack of 6 energy drink cans in cheaper cost.</a:t>
            </a:r>
          </a:p>
          <a:p>
            <a:r>
              <a:rPr lang="en-US" sz="1600" dirty="0">
                <a:latin typeface="Arial" panose="020B0604020202020204" pitchFamily="34" charset="0"/>
                <a:cs typeface="Arial" panose="020B0604020202020204" pitchFamily="34" charset="0"/>
              </a:rPr>
              <a:t>» </a:t>
            </a:r>
            <a:r>
              <a:rPr lang="en-US" sz="1600" dirty="0" smtClean="0"/>
              <a:t>Also </a:t>
            </a:r>
            <a:r>
              <a:rPr lang="en-US" sz="1600" dirty="0"/>
              <a:t>As we know in each cities celebrates multiple festivals throughout year.</a:t>
            </a:r>
          </a:p>
          <a:p>
            <a:r>
              <a:rPr lang="en-US" sz="1600" dirty="0">
                <a:latin typeface="Arial" panose="020B0604020202020204" pitchFamily="34" charset="0"/>
                <a:cs typeface="Arial" panose="020B0604020202020204" pitchFamily="34" charset="0"/>
              </a:rPr>
              <a:t>» </a:t>
            </a:r>
            <a:r>
              <a:rPr lang="en-US" sz="1600" dirty="0" smtClean="0"/>
              <a:t>So </a:t>
            </a:r>
            <a:r>
              <a:rPr lang="en-US" sz="1600" dirty="0"/>
              <a:t>we can give Discounts or multiple offer just like buy 2 get 1 free OR buy 2 can and win gift.</a:t>
            </a:r>
          </a:p>
          <a:p>
            <a:endParaRPr lang="en-IN" dirty="0"/>
          </a:p>
        </p:txBody>
      </p:sp>
    </p:spTree>
    <p:extLst>
      <p:ext uri="{BB962C8B-B14F-4D97-AF65-F5344CB8AC3E}">
        <p14:creationId xmlns:p14="http://schemas.microsoft.com/office/powerpoint/2010/main" val="2599437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891" y="724619"/>
            <a:ext cx="5667554" cy="4770537"/>
          </a:xfrm>
          <a:prstGeom prst="rect">
            <a:avLst/>
          </a:prstGeom>
          <a:noFill/>
        </p:spPr>
        <p:txBody>
          <a:bodyPr wrap="square" rtlCol="0">
            <a:spAutoFit/>
          </a:bodyPr>
          <a:lstStyle/>
          <a:p>
            <a:r>
              <a:rPr lang="en-US" b="1" dirty="0"/>
              <a:t>5</a:t>
            </a:r>
            <a:r>
              <a:rPr lang="en-US" b="1" dirty="0" smtClean="0"/>
              <a:t>)Who </a:t>
            </a:r>
            <a:r>
              <a:rPr lang="en-US" b="1" dirty="0"/>
              <a:t>can be a brand ambassador, and why?</a:t>
            </a:r>
            <a:endParaRPr lang="en-US" dirty="0"/>
          </a:p>
          <a:p>
            <a:r>
              <a:rPr lang="en-US" dirty="0"/>
              <a:t/>
            </a:r>
            <a:br>
              <a:rPr lang="en-US" dirty="0"/>
            </a:br>
            <a:r>
              <a:rPr lang="en-US" sz="1600" dirty="0">
                <a:latin typeface="Arial" panose="020B0604020202020204" pitchFamily="34" charset="0"/>
                <a:cs typeface="Arial" panose="020B0604020202020204" pitchFamily="34" charset="0"/>
              </a:rPr>
              <a:t>» </a:t>
            </a:r>
            <a:r>
              <a:rPr lang="en-US" sz="1600" dirty="0" smtClean="0"/>
              <a:t>We </a:t>
            </a:r>
            <a:r>
              <a:rPr lang="en-US" sz="1600" dirty="0"/>
              <a:t>know that energy drink is consumed by who do some physical activity so we can choose our ambassador is sportsperson or athlete </a:t>
            </a:r>
          </a:p>
          <a:p>
            <a:r>
              <a:rPr lang="en-US" sz="1600" dirty="0">
                <a:latin typeface="Arial" panose="020B0604020202020204" pitchFamily="34" charset="0"/>
                <a:cs typeface="Arial" panose="020B0604020202020204" pitchFamily="34" charset="0"/>
              </a:rPr>
              <a:t>» </a:t>
            </a:r>
            <a:r>
              <a:rPr lang="en-US" sz="1600" dirty="0" smtClean="0"/>
              <a:t>We </a:t>
            </a:r>
            <a:r>
              <a:rPr lang="en-US" sz="1600" dirty="0"/>
              <a:t>should choose Sunil </a:t>
            </a:r>
            <a:r>
              <a:rPr lang="en-US" sz="1600" dirty="0" err="1"/>
              <a:t>chhetri</a:t>
            </a:r>
            <a:r>
              <a:rPr lang="en-US" sz="1600" dirty="0"/>
              <a:t> and </a:t>
            </a:r>
            <a:r>
              <a:rPr lang="en-US" sz="1600" dirty="0" err="1"/>
              <a:t>ms</a:t>
            </a:r>
            <a:r>
              <a:rPr lang="en-US" sz="1600" dirty="0"/>
              <a:t> </a:t>
            </a:r>
            <a:r>
              <a:rPr lang="en-US" sz="1600" dirty="0" err="1"/>
              <a:t>dhoni</a:t>
            </a:r>
            <a:endParaRPr lang="en-US" sz="1600" dirty="0"/>
          </a:p>
          <a:p>
            <a:endParaRPr lang="en-US" sz="1600" dirty="0" smtClean="0"/>
          </a:p>
          <a:p>
            <a:r>
              <a:rPr lang="en-US" sz="1600" dirty="0">
                <a:latin typeface="Arial" panose="020B0604020202020204" pitchFamily="34" charset="0"/>
                <a:cs typeface="Arial" panose="020B0604020202020204" pitchFamily="34" charset="0"/>
              </a:rPr>
              <a:t>» </a:t>
            </a:r>
            <a:r>
              <a:rPr lang="en-US" sz="1600" dirty="0" smtClean="0"/>
              <a:t>As </a:t>
            </a:r>
            <a:r>
              <a:rPr lang="en-US" sz="1600" dirty="0"/>
              <a:t>we know Sunil </a:t>
            </a:r>
            <a:r>
              <a:rPr lang="en-US" sz="1600" dirty="0" err="1"/>
              <a:t>chhetri</a:t>
            </a:r>
            <a:r>
              <a:rPr lang="en-US" sz="1600" dirty="0"/>
              <a:t> is physically fit as a footballer and nowadays he is very famous </a:t>
            </a:r>
            <a:r>
              <a:rPr lang="en-US" sz="1600" dirty="0" err="1"/>
              <a:t>indian</a:t>
            </a:r>
            <a:r>
              <a:rPr lang="en-US" sz="1600" dirty="0"/>
              <a:t> footballer he has a good reach on social media in last two year he win the tournaments as a </a:t>
            </a:r>
            <a:r>
              <a:rPr lang="en-US" sz="1600" dirty="0" err="1"/>
              <a:t>indian</a:t>
            </a:r>
            <a:r>
              <a:rPr lang="en-US" sz="1600" dirty="0"/>
              <a:t> caption that's why most of youth fallow him.</a:t>
            </a:r>
          </a:p>
          <a:p>
            <a:r>
              <a:rPr lang="en-US" sz="1600" dirty="0"/>
              <a:t/>
            </a:r>
            <a:br>
              <a:rPr lang="en-US" sz="1600" dirty="0"/>
            </a:br>
            <a:r>
              <a:rPr lang="en-US" sz="1600" dirty="0">
                <a:latin typeface="Arial" panose="020B0604020202020204" pitchFamily="34" charset="0"/>
                <a:cs typeface="Arial" panose="020B0604020202020204" pitchFamily="34" charset="0"/>
              </a:rPr>
              <a:t>» </a:t>
            </a:r>
            <a:r>
              <a:rPr lang="en-US" sz="1600" dirty="0" smtClean="0"/>
              <a:t>We </a:t>
            </a:r>
            <a:r>
              <a:rPr lang="en-US" sz="1600" dirty="0"/>
              <a:t>know the craze of </a:t>
            </a:r>
            <a:r>
              <a:rPr lang="en-US" sz="1600" dirty="0" err="1"/>
              <a:t>ms</a:t>
            </a:r>
            <a:r>
              <a:rPr lang="en-US" sz="1600" dirty="0"/>
              <a:t> </a:t>
            </a:r>
            <a:r>
              <a:rPr lang="en-US" sz="1600" dirty="0" err="1"/>
              <a:t>dhoni</a:t>
            </a:r>
            <a:r>
              <a:rPr lang="en-US" sz="1600" dirty="0"/>
              <a:t> in youth Even after his retirement, his picture of playing Candy Crush made it the most trending topic for days and millions of new users downloaded the game after that. This is the impact of MS </a:t>
            </a:r>
            <a:r>
              <a:rPr lang="en-US" sz="1600" dirty="0" err="1"/>
              <a:t>Dhoni</a:t>
            </a:r>
            <a:r>
              <a:rPr lang="en-US" sz="1600" dirty="0"/>
              <a:t>.</a:t>
            </a:r>
          </a:p>
          <a:p>
            <a:r>
              <a:rPr lang="en-US" sz="1400" dirty="0"/>
              <a:t/>
            </a:r>
            <a:br>
              <a:rPr lang="en-US" sz="1400" dirty="0"/>
            </a:br>
            <a:endParaRPr lang="en-IN" sz="1400" dirty="0"/>
          </a:p>
        </p:txBody>
      </p:sp>
      <p:sp>
        <p:nvSpPr>
          <p:cNvPr id="3" name="TextBox 2"/>
          <p:cNvSpPr txBox="1"/>
          <p:nvPr/>
        </p:nvSpPr>
        <p:spPr>
          <a:xfrm>
            <a:off x="5978106" y="1000664"/>
            <a:ext cx="5417388" cy="2185214"/>
          </a:xfrm>
          <a:prstGeom prst="rect">
            <a:avLst/>
          </a:prstGeom>
          <a:noFill/>
        </p:spPr>
        <p:txBody>
          <a:bodyPr wrap="square" rtlCol="0">
            <a:spAutoFit/>
          </a:bodyPr>
          <a:lstStyle/>
          <a:p>
            <a:r>
              <a:rPr lang="en-US" b="1" dirty="0" smtClean="0"/>
              <a:t>6) Who </a:t>
            </a:r>
            <a:r>
              <a:rPr lang="en-US" b="1" dirty="0"/>
              <a:t>should be our target audience, and why?</a:t>
            </a:r>
            <a:endParaRPr lang="en-US" dirty="0"/>
          </a:p>
          <a:p>
            <a:r>
              <a:rPr lang="en-US" dirty="0"/>
              <a:t/>
            </a:r>
            <a:br>
              <a:rPr lang="en-US" dirty="0"/>
            </a:br>
            <a:endParaRPr lang="en-US" dirty="0"/>
          </a:p>
          <a:p>
            <a:r>
              <a:rPr lang="en-US" sz="1600" dirty="0">
                <a:latin typeface="Arial" panose="020B0604020202020204" pitchFamily="34" charset="0"/>
                <a:cs typeface="Arial" panose="020B0604020202020204" pitchFamily="34" charset="0"/>
              </a:rPr>
              <a:t>» </a:t>
            </a:r>
            <a:r>
              <a:rPr lang="en-US" sz="1600" dirty="0" smtClean="0"/>
              <a:t>We </a:t>
            </a:r>
            <a:r>
              <a:rPr lang="en-US" sz="1600" dirty="0"/>
              <a:t>have seen in the insights that our customers fall in the age group of 15 to 30. </a:t>
            </a:r>
          </a:p>
          <a:p>
            <a:r>
              <a:rPr lang="en-US" sz="1600" dirty="0">
                <a:latin typeface="Arial" panose="020B0604020202020204" pitchFamily="34" charset="0"/>
                <a:cs typeface="Arial" panose="020B0604020202020204" pitchFamily="34" charset="0"/>
              </a:rPr>
              <a:t>» </a:t>
            </a:r>
            <a:r>
              <a:rPr lang="en-US" sz="1600" dirty="0" smtClean="0"/>
              <a:t>From </a:t>
            </a:r>
            <a:r>
              <a:rPr lang="en-US" sz="1600" dirty="0"/>
              <a:t>the data the count show 66% of the drink consumers as youth that's why we should target age group 15 TO 30</a:t>
            </a:r>
          </a:p>
          <a:p>
            <a:endParaRPr lang="en-IN" dirty="0"/>
          </a:p>
        </p:txBody>
      </p:sp>
    </p:spTree>
    <p:extLst>
      <p:ext uri="{BB962C8B-B14F-4D97-AF65-F5344CB8AC3E}">
        <p14:creationId xmlns:p14="http://schemas.microsoft.com/office/powerpoint/2010/main" val="2395060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483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46887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Tree>
    <p:extLst>
      <p:ext uri="{BB962C8B-B14F-4D97-AF65-F5344CB8AC3E}">
        <p14:creationId xmlns:p14="http://schemas.microsoft.com/office/powerpoint/2010/main" val="3785166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408" y="163901"/>
            <a:ext cx="2932981" cy="400110"/>
          </a:xfrm>
          <a:prstGeom prst="rect">
            <a:avLst/>
          </a:prstGeom>
          <a:noFill/>
        </p:spPr>
        <p:txBody>
          <a:bodyPr wrap="square" rtlCol="0">
            <a:spAutoFit/>
          </a:bodyPr>
          <a:lstStyle/>
          <a:p>
            <a:r>
              <a:rPr lang="en-IN" sz="2000" dirty="0"/>
              <a:t>Demographic Insights</a:t>
            </a:r>
          </a:p>
        </p:txBody>
      </p:sp>
      <p:sp>
        <p:nvSpPr>
          <p:cNvPr id="3" name="TextBox 2"/>
          <p:cNvSpPr txBox="1"/>
          <p:nvPr/>
        </p:nvSpPr>
        <p:spPr>
          <a:xfrm>
            <a:off x="396815" y="888527"/>
            <a:ext cx="6435306" cy="2154436"/>
          </a:xfrm>
          <a:prstGeom prst="rect">
            <a:avLst/>
          </a:prstGeom>
          <a:noFill/>
        </p:spPr>
        <p:txBody>
          <a:bodyPr wrap="square" rtlCol="0">
            <a:spAutoFit/>
          </a:bodyPr>
          <a:lstStyle/>
          <a:p>
            <a:r>
              <a:rPr lang="en-US" dirty="0" smtClean="0"/>
              <a:t>1)  Who </a:t>
            </a:r>
            <a:r>
              <a:rPr lang="en-US" dirty="0"/>
              <a:t>prefers energy drink more? (male/female/non-binary</a:t>
            </a:r>
            <a:r>
              <a:rPr lang="en-US" dirty="0" smtClean="0"/>
              <a:t>?)</a:t>
            </a:r>
          </a:p>
          <a:p>
            <a:endParaRPr lang="en-US" dirty="0"/>
          </a:p>
          <a:p>
            <a:pPr fontAlgn="base"/>
            <a:r>
              <a:rPr lang="en-US" sz="1600" dirty="0" smtClean="0"/>
              <a:t>          Out </a:t>
            </a:r>
            <a:r>
              <a:rPr lang="en-US" sz="1600" dirty="0"/>
              <a:t>of </a:t>
            </a:r>
            <a:r>
              <a:rPr lang="en-US" sz="1600" b="1" dirty="0"/>
              <a:t>10 thousand</a:t>
            </a:r>
            <a:r>
              <a:rPr lang="en-US" sz="1600" dirty="0"/>
              <a:t> </a:t>
            </a:r>
            <a:r>
              <a:rPr lang="en-IN" sz="1600" dirty="0" smtClean="0"/>
              <a:t>customers</a:t>
            </a:r>
            <a:r>
              <a:rPr lang="en-US" sz="1600" dirty="0" smtClean="0"/>
              <a:t>, </a:t>
            </a:r>
            <a:r>
              <a:rPr lang="en-US" sz="1600" dirty="0"/>
              <a:t>the number of male </a:t>
            </a:r>
            <a:r>
              <a:rPr lang="en-IN" sz="1600" dirty="0"/>
              <a:t>customers</a:t>
            </a:r>
            <a:r>
              <a:rPr lang="en-US" sz="1600" dirty="0" smtClean="0"/>
              <a:t> </a:t>
            </a:r>
            <a:r>
              <a:rPr lang="en-US" sz="1600" dirty="0"/>
              <a:t>is </a:t>
            </a:r>
            <a:r>
              <a:rPr lang="en-US" sz="1600" b="1" dirty="0"/>
              <a:t>6038</a:t>
            </a:r>
            <a:r>
              <a:rPr lang="en-US" sz="1600" dirty="0"/>
              <a:t>.</a:t>
            </a:r>
          </a:p>
          <a:p>
            <a:pPr fontAlgn="base"/>
            <a:endParaRPr lang="en-US" sz="1600" dirty="0" smtClean="0"/>
          </a:p>
          <a:p>
            <a:pPr fontAlgn="base"/>
            <a:r>
              <a:rPr lang="en-US" sz="1600" dirty="0" smtClean="0"/>
              <a:t>          This </a:t>
            </a:r>
            <a:r>
              <a:rPr lang="en-US" sz="1600" dirty="0"/>
              <a:t>shows </a:t>
            </a:r>
            <a:r>
              <a:rPr lang="en-US" sz="1600" b="1" dirty="0"/>
              <a:t>60%</a:t>
            </a:r>
            <a:r>
              <a:rPr lang="en-US" sz="1600" dirty="0"/>
              <a:t> of the consumers are male who prefer energy drinks more.</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3222" y="535554"/>
            <a:ext cx="4063041" cy="2535446"/>
          </a:xfrm>
          <a:prstGeom prst="rect">
            <a:avLst/>
          </a:prstGeom>
        </p:spPr>
      </p:pic>
      <p:sp>
        <p:nvSpPr>
          <p:cNvPr id="6" name="TextBox 5"/>
          <p:cNvSpPr txBox="1"/>
          <p:nvPr/>
        </p:nvSpPr>
        <p:spPr>
          <a:xfrm>
            <a:off x="396815" y="3485072"/>
            <a:ext cx="6435306" cy="2123658"/>
          </a:xfrm>
          <a:prstGeom prst="rect">
            <a:avLst/>
          </a:prstGeom>
          <a:noFill/>
        </p:spPr>
        <p:txBody>
          <a:bodyPr wrap="square" rtlCol="0">
            <a:spAutoFit/>
          </a:bodyPr>
          <a:lstStyle/>
          <a:p>
            <a:r>
              <a:rPr lang="en-US" dirty="0" smtClean="0"/>
              <a:t>2) Which age group prefers energy drinks more? </a:t>
            </a:r>
            <a:endParaRPr lang="en-IN" dirty="0"/>
          </a:p>
          <a:p>
            <a:endParaRPr lang="en-US" dirty="0" smtClean="0"/>
          </a:p>
          <a:p>
            <a:r>
              <a:rPr lang="en-US" sz="1600" dirty="0" smtClean="0"/>
              <a:t>          From the bar chart we </a:t>
            </a:r>
            <a:r>
              <a:rPr lang="en-US" sz="1600" dirty="0"/>
              <a:t>know that energy drinks are more popular among youngsters. More than </a:t>
            </a:r>
            <a:r>
              <a:rPr lang="en-US" sz="1600" b="1" dirty="0"/>
              <a:t>50%</a:t>
            </a:r>
            <a:r>
              <a:rPr lang="en-US" sz="1600" dirty="0"/>
              <a:t> of the </a:t>
            </a:r>
            <a:r>
              <a:rPr lang="en-US" sz="1600" dirty="0" smtClean="0"/>
              <a:t>customers </a:t>
            </a:r>
            <a:r>
              <a:rPr lang="en-US" sz="1600" dirty="0"/>
              <a:t>belong to the Age Group </a:t>
            </a:r>
            <a:r>
              <a:rPr lang="en-US" sz="1600" b="1" dirty="0"/>
              <a:t>19-30</a:t>
            </a:r>
            <a:r>
              <a:rPr lang="en-US" sz="1600" dirty="0" smtClean="0"/>
              <a:t>.</a:t>
            </a:r>
          </a:p>
          <a:p>
            <a:endParaRPr lang="en-US" sz="1600" dirty="0"/>
          </a:p>
          <a:p>
            <a:r>
              <a:rPr lang="en-US" sz="1600" dirty="0" smtClean="0"/>
              <a:t>         If </a:t>
            </a:r>
            <a:r>
              <a:rPr lang="en-US" sz="1600" dirty="0"/>
              <a:t>we look </a:t>
            </a:r>
            <a:r>
              <a:rPr lang="en-US" sz="1600" dirty="0" smtClean="0"/>
              <a:t>overall </a:t>
            </a:r>
            <a:r>
              <a:rPr lang="en-US" sz="1600" dirty="0"/>
              <a:t>young age groups from </a:t>
            </a:r>
            <a:r>
              <a:rPr lang="en-US" sz="1600" b="1" dirty="0"/>
              <a:t>15 to 30</a:t>
            </a:r>
            <a:r>
              <a:rPr lang="en-US" sz="1600" dirty="0"/>
              <a:t>, then the </a:t>
            </a:r>
            <a:r>
              <a:rPr lang="en-US" sz="1600" dirty="0" smtClean="0"/>
              <a:t>% of customers </a:t>
            </a:r>
            <a:r>
              <a:rPr lang="en-US" sz="1600" dirty="0"/>
              <a:t>will </a:t>
            </a:r>
            <a:r>
              <a:rPr lang="en-US" sz="1600" b="1" dirty="0" smtClean="0"/>
              <a:t>70</a:t>
            </a:r>
            <a:r>
              <a:rPr lang="en-US" sz="1600" b="1" dirty="0"/>
              <a:t>%</a:t>
            </a:r>
            <a:r>
              <a:rPr lang="en-US" sz="1600" dirty="0"/>
              <a:t>.</a:t>
            </a:r>
            <a:endParaRPr lang="en-IN" sz="1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3223" y="3523696"/>
            <a:ext cx="4063040" cy="2704571"/>
          </a:xfrm>
          <a:prstGeom prst="rect">
            <a:avLst/>
          </a:prstGeom>
        </p:spPr>
      </p:pic>
    </p:spTree>
    <p:extLst>
      <p:ext uri="{BB962C8B-B14F-4D97-AF65-F5344CB8AC3E}">
        <p14:creationId xmlns:p14="http://schemas.microsoft.com/office/powerpoint/2010/main" val="1520242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6044" y="1380223"/>
            <a:ext cx="6288657" cy="1200329"/>
          </a:xfrm>
          <a:prstGeom prst="rect">
            <a:avLst/>
          </a:prstGeom>
          <a:noFill/>
        </p:spPr>
        <p:txBody>
          <a:bodyPr wrap="square" rtlCol="0">
            <a:spAutoFit/>
          </a:bodyPr>
          <a:lstStyle/>
          <a:p>
            <a:pPr marL="342900" indent="-342900">
              <a:buAutoNum type="arabicParenR" startAt="3"/>
            </a:pPr>
            <a:r>
              <a:rPr lang="en-US" dirty="0" smtClean="0"/>
              <a:t>Which </a:t>
            </a:r>
            <a:r>
              <a:rPr lang="en-US" dirty="0"/>
              <a:t>type of marketing reaches the most Youth (15-30</a:t>
            </a:r>
            <a:r>
              <a:rPr lang="en-US" dirty="0" smtClean="0"/>
              <a:t>)?</a:t>
            </a:r>
          </a:p>
          <a:p>
            <a:pPr marL="342900" indent="-342900">
              <a:buAutoNum type="arabicParenR" startAt="3"/>
            </a:pPr>
            <a:endParaRPr lang="en-US" dirty="0"/>
          </a:p>
          <a:p>
            <a:r>
              <a:rPr lang="en-US" sz="1600" dirty="0" smtClean="0"/>
              <a:t>            Online </a:t>
            </a:r>
            <a:r>
              <a:rPr lang="en-US" sz="1600" dirty="0"/>
              <a:t>Ads are the most </a:t>
            </a:r>
            <a:r>
              <a:rPr lang="en-US" sz="1600" dirty="0" smtClean="0"/>
              <a:t>effective marketing </a:t>
            </a:r>
            <a:r>
              <a:rPr lang="en-US" sz="1600" dirty="0"/>
              <a:t>channel that reached </a:t>
            </a:r>
            <a:r>
              <a:rPr lang="en-US" sz="1600" dirty="0" smtClean="0"/>
              <a:t>Age</a:t>
            </a:r>
            <a:r>
              <a:rPr lang="en-US" sz="1600" dirty="0"/>
              <a:t> </a:t>
            </a:r>
            <a:r>
              <a:rPr lang="en-US" sz="1600" dirty="0" smtClean="0"/>
              <a:t>group in between</a:t>
            </a:r>
            <a:r>
              <a:rPr lang="en-US" sz="1600" dirty="0"/>
              <a:t> 15-30</a:t>
            </a:r>
            <a:r>
              <a:rPr lang="en-US" dirty="0"/>
              <a: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8223" y="759120"/>
            <a:ext cx="3988864" cy="2794958"/>
          </a:xfrm>
          <a:prstGeom prst="rect">
            <a:avLst/>
          </a:prstGeom>
        </p:spPr>
      </p:pic>
    </p:spTree>
    <p:extLst>
      <p:ext uri="{BB962C8B-B14F-4D97-AF65-F5344CB8AC3E}">
        <p14:creationId xmlns:p14="http://schemas.microsoft.com/office/powerpoint/2010/main" val="2511912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662" y="207037"/>
            <a:ext cx="2734574" cy="400110"/>
          </a:xfrm>
          <a:prstGeom prst="rect">
            <a:avLst/>
          </a:prstGeom>
          <a:noFill/>
        </p:spPr>
        <p:txBody>
          <a:bodyPr wrap="square" rtlCol="0">
            <a:spAutoFit/>
          </a:bodyPr>
          <a:lstStyle/>
          <a:p>
            <a:r>
              <a:rPr lang="en-IN" sz="2000" dirty="0"/>
              <a:t>Consumer Preferences</a:t>
            </a:r>
          </a:p>
        </p:txBody>
      </p:sp>
      <p:sp>
        <p:nvSpPr>
          <p:cNvPr id="3" name="TextBox 2"/>
          <p:cNvSpPr txBox="1"/>
          <p:nvPr/>
        </p:nvSpPr>
        <p:spPr>
          <a:xfrm>
            <a:off x="215662" y="854027"/>
            <a:ext cx="6547447" cy="2154436"/>
          </a:xfrm>
          <a:prstGeom prst="rect">
            <a:avLst/>
          </a:prstGeom>
          <a:noFill/>
        </p:spPr>
        <p:txBody>
          <a:bodyPr wrap="square" rtlCol="0">
            <a:spAutoFit/>
          </a:bodyPr>
          <a:lstStyle/>
          <a:p>
            <a:pPr marL="342900" indent="-342900">
              <a:buAutoNum type="arabicParenR"/>
            </a:pPr>
            <a:r>
              <a:rPr lang="en-US" dirty="0" smtClean="0"/>
              <a:t>What </a:t>
            </a:r>
            <a:r>
              <a:rPr lang="en-US" dirty="0"/>
              <a:t>are the preferred ingredients of energy drinks among </a:t>
            </a:r>
            <a:r>
              <a:rPr lang="en-US" dirty="0" smtClean="0"/>
              <a:t>respondents?</a:t>
            </a:r>
          </a:p>
          <a:p>
            <a:pPr marL="342900" indent="-342900">
              <a:buAutoNum type="arabicParenR"/>
            </a:pPr>
            <a:endParaRPr lang="en-US" dirty="0"/>
          </a:p>
          <a:p>
            <a:r>
              <a:rPr lang="en-IN" sz="1600" dirty="0" smtClean="0"/>
              <a:t>      As </a:t>
            </a:r>
            <a:r>
              <a:rPr lang="en-IN" sz="1600" dirty="0"/>
              <a:t>we know caffeine </a:t>
            </a:r>
            <a:r>
              <a:rPr lang="en-US" sz="1600" dirty="0" smtClean="0"/>
              <a:t>increases </a:t>
            </a:r>
            <a:r>
              <a:rPr lang="en-US" sz="1600" dirty="0"/>
              <a:t>activity in your brain and nervous </a:t>
            </a:r>
            <a:r>
              <a:rPr lang="en-US" sz="1600" dirty="0" smtClean="0"/>
              <a:t>system </a:t>
            </a:r>
            <a:r>
              <a:rPr lang="en-US" sz="1600" dirty="0"/>
              <a:t> and </a:t>
            </a:r>
            <a:r>
              <a:rPr lang="en-US" sz="1600" dirty="0" smtClean="0"/>
              <a:t>it’s  </a:t>
            </a:r>
            <a:r>
              <a:rPr lang="en-US" sz="1600" dirty="0"/>
              <a:t>used in energy drinks</a:t>
            </a:r>
            <a:r>
              <a:rPr lang="en-US" sz="1600" dirty="0" smtClean="0"/>
              <a:t>.</a:t>
            </a:r>
          </a:p>
          <a:p>
            <a:endParaRPr lang="en-US" sz="1600" dirty="0"/>
          </a:p>
          <a:p>
            <a:r>
              <a:rPr lang="en-US" sz="1600" b="1" dirty="0" smtClean="0"/>
              <a:t>      Caffeine</a:t>
            </a:r>
            <a:r>
              <a:rPr lang="en-US" sz="1600" dirty="0"/>
              <a:t> is the most </a:t>
            </a:r>
            <a:r>
              <a:rPr lang="en-US" sz="1600" dirty="0" smtClean="0"/>
              <a:t>preferred </a:t>
            </a:r>
            <a:r>
              <a:rPr lang="en-US" sz="1600" dirty="0"/>
              <a:t>ingredient followed by the </a:t>
            </a:r>
            <a:r>
              <a:rPr lang="en-US" sz="1600" b="1" dirty="0"/>
              <a:t>Vitamins</a:t>
            </a:r>
            <a:r>
              <a:rPr lang="en-US" sz="1600" dirty="0"/>
              <a:t> in energy drinks.</a:t>
            </a:r>
            <a:endParaRPr lang="en-IN"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6688" y="386414"/>
            <a:ext cx="3848433" cy="2728196"/>
          </a:xfrm>
          <a:prstGeom prst="rect">
            <a:avLst/>
          </a:prstGeom>
        </p:spPr>
      </p:pic>
      <p:sp>
        <p:nvSpPr>
          <p:cNvPr id="5" name="TextBox 4"/>
          <p:cNvSpPr txBox="1"/>
          <p:nvPr/>
        </p:nvSpPr>
        <p:spPr>
          <a:xfrm>
            <a:off x="215662" y="3536830"/>
            <a:ext cx="6547447" cy="1754326"/>
          </a:xfrm>
          <a:prstGeom prst="rect">
            <a:avLst/>
          </a:prstGeom>
          <a:noFill/>
        </p:spPr>
        <p:txBody>
          <a:bodyPr wrap="square" rtlCol="0">
            <a:spAutoFit/>
          </a:bodyPr>
          <a:lstStyle/>
          <a:p>
            <a:r>
              <a:rPr lang="en-US" dirty="0" smtClean="0"/>
              <a:t>2)  What </a:t>
            </a:r>
            <a:r>
              <a:rPr lang="en-US" dirty="0"/>
              <a:t>packaging preferences do respondents have for energy drinks</a:t>
            </a:r>
            <a:r>
              <a:rPr lang="en-US" dirty="0" smtClean="0"/>
              <a:t>?</a:t>
            </a:r>
          </a:p>
          <a:p>
            <a:endParaRPr lang="en-US" dirty="0"/>
          </a:p>
          <a:p>
            <a:endParaRPr lang="en-US" dirty="0" smtClean="0"/>
          </a:p>
          <a:p>
            <a:r>
              <a:rPr lang="en-US" sz="1600" b="1" dirty="0" smtClean="0"/>
              <a:t>      Compact </a:t>
            </a:r>
            <a:r>
              <a:rPr lang="en-US" sz="1600" b="1" dirty="0"/>
              <a:t>&amp; Portable Cans</a:t>
            </a:r>
            <a:r>
              <a:rPr lang="en-US" sz="1600" dirty="0"/>
              <a:t> are high in demand followed by Innovative Bottle Designs.</a:t>
            </a:r>
            <a:endParaRPr lang="en-IN" sz="1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6688" y="3536830"/>
            <a:ext cx="3848433" cy="2667231"/>
          </a:xfrm>
          <a:prstGeom prst="rect">
            <a:avLst/>
          </a:prstGeom>
        </p:spPr>
      </p:pic>
    </p:spTree>
    <p:extLst>
      <p:ext uri="{BB962C8B-B14F-4D97-AF65-F5344CB8AC3E}">
        <p14:creationId xmlns:p14="http://schemas.microsoft.com/office/powerpoint/2010/main" val="4123244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517" y="155275"/>
            <a:ext cx="3157268" cy="369332"/>
          </a:xfrm>
          <a:prstGeom prst="rect">
            <a:avLst/>
          </a:prstGeom>
          <a:noFill/>
        </p:spPr>
        <p:txBody>
          <a:bodyPr wrap="square" rtlCol="0">
            <a:spAutoFit/>
          </a:bodyPr>
          <a:lstStyle/>
          <a:p>
            <a:r>
              <a:rPr lang="en-IN" dirty="0"/>
              <a:t>Competition Analysis:</a:t>
            </a:r>
          </a:p>
        </p:txBody>
      </p:sp>
      <p:sp>
        <p:nvSpPr>
          <p:cNvPr id="4" name="TextBox 3"/>
          <p:cNvSpPr txBox="1"/>
          <p:nvPr/>
        </p:nvSpPr>
        <p:spPr>
          <a:xfrm>
            <a:off x="370936" y="862642"/>
            <a:ext cx="5426015" cy="1661993"/>
          </a:xfrm>
          <a:prstGeom prst="rect">
            <a:avLst/>
          </a:prstGeom>
          <a:noFill/>
        </p:spPr>
        <p:txBody>
          <a:bodyPr wrap="square" rtlCol="0">
            <a:spAutoFit/>
          </a:bodyPr>
          <a:lstStyle/>
          <a:p>
            <a:pPr marL="342900" indent="-342900">
              <a:buAutoNum type="arabicParenR"/>
            </a:pPr>
            <a:r>
              <a:rPr lang="en-US" dirty="0" smtClean="0"/>
              <a:t>Who </a:t>
            </a:r>
            <a:r>
              <a:rPr lang="en-US" dirty="0"/>
              <a:t>are the current market leaders</a:t>
            </a:r>
            <a:r>
              <a:rPr lang="en-US" dirty="0" smtClean="0"/>
              <a:t>?</a:t>
            </a:r>
          </a:p>
          <a:p>
            <a:pPr marL="342900" indent="-342900">
              <a:buAutoNum type="arabicParenR"/>
            </a:pPr>
            <a:endParaRPr lang="en-US" dirty="0"/>
          </a:p>
          <a:p>
            <a:r>
              <a:rPr lang="en-US" dirty="0" smtClean="0"/>
              <a:t>       </a:t>
            </a:r>
            <a:r>
              <a:rPr lang="en-US" sz="1600" dirty="0" err="1" smtClean="0"/>
              <a:t>Coka</a:t>
            </a:r>
            <a:r>
              <a:rPr lang="en-US" sz="1600" dirty="0" smtClean="0"/>
              <a:t> Cola</a:t>
            </a:r>
            <a:r>
              <a:rPr lang="en-US" sz="1600" dirty="0"/>
              <a:t> is current market </a:t>
            </a:r>
            <a:r>
              <a:rPr lang="en-US" sz="1600" dirty="0" smtClean="0"/>
              <a:t>leader followed </a:t>
            </a:r>
            <a:r>
              <a:rPr lang="en-US" sz="1600" dirty="0"/>
              <a:t>by P</a:t>
            </a:r>
            <a:r>
              <a:rPr lang="en-US" sz="1600" dirty="0" smtClean="0"/>
              <a:t>epsi</a:t>
            </a:r>
            <a:r>
              <a:rPr lang="en-US" sz="1600" dirty="0"/>
              <a:t>. </a:t>
            </a:r>
            <a:endParaRPr lang="en-US" sz="1600" dirty="0" smtClean="0"/>
          </a:p>
          <a:p>
            <a:r>
              <a:rPr lang="en-US" sz="1600" dirty="0" smtClean="0"/>
              <a:t>       </a:t>
            </a:r>
          </a:p>
          <a:p>
            <a:r>
              <a:rPr lang="en-US" sz="1600" dirty="0"/>
              <a:t> </a:t>
            </a:r>
            <a:r>
              <a:rPr lang="en-US" sz="1600" dirty="0" smtClean="0"/>
              <a:t>       The </a:t>
            </a:r>
            <a:r>
              <a:rPr lang="en-US" sz="1600" dirty="0"/>
              <a:t>data shows there more </a:t>
            </a:r>
            <a:r>
              <a:rPr lang="en-IN" sz="1600" dirty="0" smtClean="0"/>
              <a:t>customer</a:t>
            </a:r>
            <a:r>
              <a:rPr lang="en-US" sz="1600" dirty="0" smtClean="0"/>
              <a:t>s </a:t>
            </a:r>
            <a:r>
              <a:rPr lang="en-US" sz="1600" dirty="0"/>
              <a:t>for </a:t>
            </a:r>
            <a:r>
              <a:rPr lang="en-US" sz="1600" dirty="0" err="1" smtClean="0"/>
              <a:t>Coka</a:t>
            </a:r>
            <a:r>
              <a:rPr lang="en-US" sz="1600" dirty="0" smtClean="0"/>
              <a:t> Cola </a:t>
            </a:r>
            <a:r>
              <a:rPr lang="en-US" sz="1600" dirty="0"/>
              <a:t>than the other brands.</a:t>
            </a:r>
            <a:endParaRPr lang="en-IN"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7615" y="424335"/>
            <a:ext cx="4438514" cy="2474139"/>
          </a:xfrm>
          <a:prstGeom prst="rect">
            <a:avLst/>
          </a:prstGeom>
        </p:spPr>
      </p:pic>
      <p:sp>
        <p:nvSpPr>
          <p:cNvPr id="6" name="TextBox 5"/>
          <p:cNvSpPr txBox="1"/>
          <p:nvPr/>
        </p:nvSpPr>
        <p:spPr>
          <a:xfrm>
            <a:off x="250167" y="3200400"/>
            <a:ext cx="5986732" cy="1477328"/>
          </a:xfrm>
          <a:prstGeom prst="rect">
            <a:avLst/>
          </a:prstGeom>
          <a:noFill/>
        </p:spPr>
        <p:txBody>
          <a:bodyPr wrap="square" rtlCol="0">
            <a:spAutoFit/>
          </a:bodyPr>
          <a:lstStyle/>
          <a:p>
            <a:pPr marL="342900" indent="-342900">
              <a:buAutoNum type="arabicParenR" startAt="2"/>
            </a:pPr>
            <a:r>
              <a:rPr lang="en-US" dirty="0" smtClean="0"/>
              <a:t>What </a:t>
            </a:r>
            <a:r>
              <a:rPr lang="en-US" dirty="0"/>
              <a:t>are the primary reasons consumers prefer those brands over ours</a:t>
            </a:r>
            <a:r>
              <a:rPr lang="en-US" dirty="0" smtClean="0"/>
              <a:t>?</a:t>
            </a:r>
          </a:p>
          <a:p>
            <a:endParaRPr lang="en-US" dirty="0" smtClean="0"/>
          </a:p>
          <a:p>
            <a:r>
              <a:rPr lang="en-US" dirty="0" smtClean="0"/>
              <a:t>             </a:t>
            </a:r>
            <a:r>
              <a:rPr lang="en-US" sz="1600" dirty="0" smtClean="0"/>
              <a:t>The </a:t>
            </a:r>
            <a:r>
              <a:rPr lang="en-US" sz="1600" dirty="0"/>
              <a:t>primary </a:t>
            </a:r>
            <a:r>
              <a:rPr lang="en-US" sz="1600" dirty="0" smtClean="0"/>
              <a:t>reason </a:t>
            </a:r>
            <a:r>
              <a:rPr lang="en-US" sz="1600" dirty="0"/>
              <a:t>reason for choosing the brands by consumers is </a:t>
            </a:r>
            <a:r>
              <a:rPr lang="en-US" sz="1600" b="1" dirty="0"/>
              <a:t>brand reputation</a:t>
            </a:r>
            <a:r>
              <a:rPr lang="en-US" sz="1600" dirty="0"/>
              <a: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615" y="3285444"/>
            <a:ext cx="4438514" cy="2209582"/>
          </a:xfrm>
          <a:prstGeom prst="rect">
            <a:avLst/>
          </a:prstGeom>
        </p:spPr>
      </p:pic>
    </p:spTree>
    <p:extLst>
      <p:ext uri="{BB962C8B-B14F-4D97-AF65-F5344CB8AC3E}">
        <p14:creationId xmlns:p14="http://schemas.microsoft.com/office/powerpoint/2010/main" val="1614668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762" y="129402"/>
            <a:ext cx="4597879" cy="369332"/>
          </a:xfrm>
          <a:prstGeom prst="rect">
            <a:avLst/>
          </a:prstGeom>
          <a:noFill/>
        </p:spPr>
        <p:txBody>
          <a:bodyPr wrap="square" rtlCol="0">
            <a:spAutoFit/>
          </a:bodyPr>
          <a:lstStyle/>
          <a:p>
            <a:r>
              <a:rPr lang="en-US" dirty="0"/>
              <a:t>Marketing Channels and Brand Awareness</a:t>
            </a:r>
            <a:endParaRPr lang="en-IN" dirty="0"/>
          </a:p>
        </p:txBody>
      </p:sp>
      <p:sp>
        <p:nvSpPr>
          <p:cNvPr id="3" name="TextBox 2"/>
          <p:cNvSpPr txBox="1"/>
          <p:nvPr/>
        </p:nvSpPr>
        <p:spPr>
          <a:xfrm>
            <a:off x="293298" y="940279"/>
            <a:ext cx="5503653" cy="1477328"/>
          </a:xfrm>
          <a:prstGeom prst="rect">
            <a:avLst/>
          </a:prstGeom>
          <a:noFill/>
        </p:spPr>
        <p:txBody>
          <a:bodyPr wrap="square" rtlCol="0">
            <a:spAutoFit/>
          </a:bodyPr>
          <a:lstStyle/>
          <a:p>
            <a:pPr marL="342900" indent="-342900">
              <a:buAutoNum type="arabicParenR"/>
            </a:pPr>
            <a:r>
              <a:rPr lang="en-US" dirty="0" smtClean="0"/>
              <a:t>Which </a:t>
            </a:r>
            <a:r>
              <a:rPr lang="en-US" dirty="0"/>
              <a:t>marketing channel can be used to reach more customers</a:t>
            </a:r>
            <a:r>
              <a:rPr lang="en-US" dirty="0" smtClean="0"/>
              <a:t>?</a:t>
            </a:r>
          </a:p>
          <a:p>
            <a:pPr marL="342900" indent="-342900">
              <a:buAutoNum type="arabicParenR"/>
            </a:pPr>
            <a:endParaRPr lang="en-US" dirty="0"/>
          </a:p>
          <a:p>
            <a:r>
              <a:rPr lang="en-US" b="1" dirty="0" smtClean="0"/>
              <a:t>             </a:t>
            </a:r>
            <a:r>
              <a:rPr lang="en-US" sz="1600" dirty="0" smtClean="0"/>
              <a:t>Online </a:t>
            </a:r>
            <a:r>
              <a:rPr lang="en-US" sz="1600" dirty="0"/>
              <a:t>Ads </a:t>
            </a:r>
            <a:r>
              <a:rPr lang="en-US" sz="1600" dirty="0" smtClean="0"/>
              <a:t>is a marketing channel can be used reach more customers</a:t>
            </a:r>
            <a:r>
              <a:rPr lang="en-US" dirty="0" smtClean="0"/>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2068" y="498733"/>
            <a:ext cx="4382219" cy="2339357"/>
          </a:xfrm>
          <a:prstGeom prst="rect">
            <a:avLst/>
          </a:prstGeom>
        </p:spPr>
      </p:pic>
      <p:sp>
        <p:nvSpPr>
          <p:cNvPr id="5" name="TextBox 4"/>
          <p:cNvSpPr txBox="1"/>
          <p:nvPr/>
        </p:nvSpPr>
        <p:spPr>
          <a:xfrm>
            <a:off x="293298" y="3105509"/>
            <a:ext cx="5822830" cy="1754326"/>
          </a:xfrm>
          <a:prstGeom prst="rect">
            <a:avLst/>
          </a:prstGeom>
          <a:noFill/>
        </p:spPr>
        <p:txBody>
          <a:bodyPr wrap="square" rtlCol="0">
            <a:spAutoFit/>
          </a:bodyPr>
          <a:lstStyle/>
          <a:p>
            <a:pPr marL="342900" indent="-342900">
              <a:buAutoNum type="arabicParenR" startAt="2"/>
            </a:pPr>
            <a:r>
              <a:rPr lang="en-US" dirty="0" smtClean="0"/>
              <a:t>How </a:t>
            </a:r>
            <a:r>
              <a:rPr lang="en-US" dirty="0"/>
              <a:t>effective are different marketing strategies and channels in reaching our customers</a:t>
            </a:r>
            <a:r>
              <a:rPr lang="en-US" dirty="0" smtClean="0"/>
              <a:t>?</a:t>
            </a:r>
          </a:p>
          <a:p>
            <a:endParaRPr lang="en-US" dirty="0" smtClean="0"/>
          </a:p>
          <a:p>
            <a:r>
              <a:rPr lang="en-US" sz="1600" dirty="0" smtClean="0"/>
              <a:t>             Online Ads is a more effective marketing channels to reach our customers followed by TV commercials </a:t>
            </a:r>
            <a:r>
              <a:rPr lang="en-US" dirty="0" smtClean="0"/>
              <a:t>.</a:t>
            </a:r>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2067" y="3548995"/>
            <a:ext cx="4382219" cy="2584385"/>
          </a:xfrm>
          <a:prstGeom prst="rect">
            <a:avLst/>
          </a:prstGeom>
        </p:spPr>
      </p:pic>
    </p:spTree>
    <p:extLst>
      <p:ext uri="{BB962C8B-B14F-4D97-AF65-F5344CB8AC3E}">
        <p14:creationId xmlns:p14="http://schemas.microsoft.com/office/powerpoint/2010/main" val="1821358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396" y="172528"/>
            <a:ext cx="2501661" cy="400110"/>
          </a:xfrm>
          <a:prstGeom prst="rect">
            <a:avLst/>
          </a:prstGeom>
          <a:noFill/>
        </p:spPr>
        <p:txBody>
          <a:bodyPr wrap="square" rtlCol="0">
            <a:spAutoFit/>
          </a:bodyPr>
          <a:lstStyle/>
          <a:p>
            <a:r>
              <a:rPr lang="en-IN" sz="2000" dirty="0"/>
              <a:t>Brand Penetration</a:t>
            </a:r>
          </a:p>
        </p:txBody>
      </p:sp>
      <p:sp>
        <p:nvSpPr>
          <p:cNvPr id="3" name="TextBox 2"/>
          <p:cNvSpPr txBox="1"/>
          <p:nvPr/>
        </p:nvSpPr>
        <p:spPr>
          <a:xfrm>
            <a:off x="319177" y="940279"/>
            <a:ext cx="5969480" cy="923330"/>
          </a:xfrm>
          <a:prstGeom prst="rect">
            <a:avLst/>
          </a:prstGeom>
          <a:noFill/>
        </p:spPr>
        <p:txBody>
          <a:bodyPr wrap="square" rtlCol="0">
            <a:spAutoFit/>
          </a:bodyPr>
          <a:lstStyle/>
          <a:p>
            <a:pPr marL="342900" indent="-342900">
              <a:buAutoNum type="arabicParenR"/>
            </a:pPr>
            <a:r>
              <a:rPr lang="en-US" dirty="0" smtClean="0"/>
              <a:t>What </a:t>
            </a:r>
            <a:r>
              <a:rPr lang="en-US" dirty="0"/>
              <a:t>do people think about our brand? (overall rating</a:t>
            </a:r>
            <a:r>
              <a:rPr lang="en-US" dirty="0" smtClean="0"/>
              <a:t>)</a:t>
            </a:r>
          </a:p>
          <a:p>
            <a:pPr marL="342900" indent="-342900">
              <a:buAutoNum type="arabicParenR"/>
            </a:pPr>
            <a:endParaRPr lang="en-US" dirty="0"/>
          </a:p>
          <a:p>
            <a:r>
              <a:rPr lang="en-US" dirty="0" smtClean="0"/>
              <a:t>      </a:t>
            </a:r>
            <a:r>
              <a:rPr lang="en-US" sz="1600" dirty="0" smtClean="0"/>
              <a:t>The Avg. rating of our brand is 3.27</a:t>
            </a:r>
            <a:endParaRPr lang="en-IN"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8284" y="689997"/>
            <a:ext cx="2632425" cy="1440728"/>
          </a:xfrm>
          <a:prstGeom prst="rect">
            <a:avLst/>
          </a:prstGeom>
        </p:spPr>
      </p:pic>
      <p:sp>
        <p:nvSpPr>
          <p:cNvPr id="5" name="TextBox 4"/>
          <p:cNvSpPr txBox="1"/>
          <p:nvPr/>
        </p:nvSpPr>
        <p:spPr>
          <a:xfrm>
            <a:off x="319177" y="2829464"/>
            <a:ext cx="5969480" cy="1415772"/>
          </a:xfrm>
          <a:prstGeom prst="rect">
            <a:avLst/>
          </a:prstGeom>
          <a:noFill/>
        </p:spPr>
        <p:txBody>
          <a:bodyPr wrap="square" rtlCol="0">
            <a:spAutoFit/>
          </a:bodyPr>
          <a:lstStyle/>
          <a:p>
            <a:pPr marL="342900" indent="-342900">
              <a:buAutoNum type="arabicParenR" startAt="2"/>
            </a:pPr>
            <a:r>
              <a:rPr lang="en-US" dirty="0" smtClean="0"/>
              <a:t>Which </a:t>
            </a:r>
            <a:r>
              <a:rPr lang="en-US" dirty="0"/>
              <a:t>cities do we need to focus more on</a:t>
            </a:r>
            <a:r>
              <a:rPr lang="en-US" dirty="0" smtClean="0"/>
              <a:t>?</a:t>
            </a:r>
          </a:p>
          <a:p>
            <a:pPr marL="342900" indent="-342900">
              <a:buAutoNum type="arabicParenR" startAt="2"/>
            </a:pPr>
            <a:endParaRPr lang="en-US" dirty="0"/>
          </a:p>
          <a:p>
            <a:r>
              <a:rPr lang="en-US" dirty="0"/>
              <a:t> </a:t>
            </a:r>
            <a:r>
              <a:rPr lang="en-US" dirty="0" smtClean="0"/>
              <a:t>           </a:t>
            </a:r>
            <a:r>
              <a:rPr lang="en-US" sz="1600" dirty="0" smtClean="0"/>
              <a:t>We </a:t>
            </a:r>
            <a:r>
              <a:rPr lang="en-US" sz="1600" dirty="0"/>
              <a:t>need to focus more in city like Ahmedabad Kolkata </a:t>
            </a:r>
            <a:r>
              <a:rPr lang="en-US" sz="1600" dirty="0" err="1"/>
              <a:t>Lucknow</a:t>
            </a:r>
            <a:r>
              <a:rPr lang="en-US" sz="1600" dirty="0"/>
              <a:t> Pune because most negative response for our brand is in these city.</a:t>
            </a:r>
            <a:endParaRPr lang="en-IN" sz="1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8284" y="2525216"/>
            <a:ext cx="3693474" cy="3202724"/>
          </a:xfrm>
          <a:prstGeom prst="rect">
            <a:avLst/>
          </a:prstGeom>
        </p:spPr>
      </p:pic>
    </p:spTree>
    <p:extLst>
      <p:ext uri="{BB962C8B-B14F-4D97-AF65-F5344CB8AC3E}">
        <p14:creationId xmlns:p14="http://schemas.microsoft.com/office/powerpoint/2010/main" val="40109170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191</TotalTime>
  <Words>598</Words>
  <Application>Microsoft Office PowerPoint</Application>
  <PresentationFormat>Widescreen</PresentationFormat>
  <Paragraphs>111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Calisto MT</vt:lpstr>
      <vt:lpstr>Trebuchet MS</vt:lpstr>
      <vt:lpstr>Wingdings 2</vt:lpstr>
      <vt:lpstr>Slate</vt:lpstr>
      <vt:lpstr>Provide Insights to the Marketing Team in Food &amp; Beverage Industry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Provide Insights to the Marketing Team in Food &amp; Beverage Industry</dc:title>
  <dc:creator>success</dc:creator>
  <cp:lastModifiedBy>success</cp:lastModifiedBy>
  <cp:revision>17</cp:revision>
  <dcterms:created xsi:type="dcterms:W3CDTF">2023-08-25T18:00:41Z</dcterms:created>
  <dcterms:modified xsi:type="dcterms:W3CDTF">2023-10-04T19:06:34Z</dcterms:modified>
</cp:coreProperties>
</file>