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5" r:id="rId3"/>
    <p:sldId id="263" r:id="rId4"/>
    <p:sldId id="264" r:id="rId5"/>
    <p:sldId id="272" r:id="rId6"/>
    <p:sldId id="265" r:id="rId7"/>
    <p:sldId id="273" r:id="rId8"/>
    <p:sldId id="266" r:id="rId9"/>
    <p:sldId id="267" r:id="rId10"/>
    <p:sldId id="274"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08" userDrawn="1">
          <p15:clr>
            <a:srgbClr val="A4A3A4"/>
          </p15:clr>
        </p15:guide>
        <p15:guide id="2" pos="3840" userDrawn="1">
          <p15:clr>
            <a:srgbClr val="A4A3A4"/>
          </p15:clr>
        </p15:guide>
        <p15:guide id="3" orient="horz" pos="576" userDrawn="1">
          <p15:clr>
            <a:srgbClr val="A4A3A4"/>
          </p15:clr>
        </p15:guide>
        <p15:guide id="4" orient="horz" pos="2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92" autoAdjust="0"/>
    <p:restoredTop sz="94086" autoAdjust="0"/>
  </p:normalViewPr>
  <p:slideViewPr>
    <p:cSldViewPr snapToGrid="0" showGuides="1">
      <p:cViewPr>
        <p:scale>
          <a:sx n="53" d="100"/>
          <a:sy n="53" d="100"/>
        </p:scale>
        <p:origin x="-1362" y="-426"/>
      </p:cViewPr>
      <p:guideLst>
        <p:guide orient="horz" pos="4008"/>
        <p:guide orient="horz" pos="576"/>
        <p:guide orient="horz" pos="2232"/>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0"/>
  <c:chart>
    <c:title>
      <c:tx>
        <c:rich>
          <a:bodyPr/>
          <a:lstStyle/>
          <a:p>
            <a:pPr>
              <a:defRPr/>
            </a:pPr>
            <a:r>
              <a:rPr lang="en-US" dirty="0" smtClean="0">
                <a:latin typeface="Times New Roman" pitchFamily="18" charset="0"/>
                <a:cs typeface="Times New Roman" pitchFamily="18" charset="0"/>
              </a:rPr>
              <a:t>Would you like</a:t>
            </a:r>
            <a:r>
              <a:rPr lang="en-US" baseline="0" dirty="0" smtClean="0">
                <a:latin typeface="Times New Roman" pitchFamily="18" charset="0"/>
                <a:cs typeface="Times New Roman" pitchFamily="18" charset="0"/>
              </a:rPr>
              <a:t> company to help you be more environmentally  friendly</a:t>
            </a:r>
            <a:r>
              <a:rPr lang="en-US" baseline="0" dirty="0" smtClean="0"/>
              <a:t>?</a:t>
            </a:r>
            <a:endParaRPr lang="en-US" dirty="0"/>
          </a:p>
        </c:rich>
      </c:tx>
      <c:layout/>
    </c:title>
    <c:plotArea>
      <c:layout/>
      <c:pieChart>
        <c:varyColors val="1"/>
        <c:ser>
          <c:idx val="0"/>
          <c:order val="0"/>
          <c:tx>
            <c:strRef>
              <c:f>Sheet1!$B$1</c:f>
              <c:strCache>
                <c:ptCount val="1"/>
                <c:pt idx="0">
                  <c:v>Column1</c:v>
                </c:pt>
              </c:strCache>
            </c:strRef>
          </c:tx>
          <c:explosion val="1"/>
          <c:dPt>
            <c:idx val="0"/>
            <c:explosion val="3"/>
          </c:dPt>
          <c:dLbls>
            <c:showVal val="1"/>
            <c:showLeaderLines val="1"/>
          </c:dLbls>
          <c:cat>
            <c:strRef>
              <c:f>Sheet1!$A$2:$A$3</c:f>
              <c:strCache>
                <c:ptCount val="2"/>
                <c:pt idx="0">
                  <c:v>Yes, I would like them to help</c:v>
                </c:pt>
                <c:pt idx="1">
                  <c:v>No, I don't want to help them</c:v>
                </c:pt>
              </c:strCache>
            </c:strRef>
          </c:cat>
          <c:val>
            <c:numRef>
              <c:f>Sheet1!$B$2:$B$3</c:f>
              <c:numCache>
                <c:formatCode>0%</c:formatCode>
                <c:ptCount val="2"/>
                <c:pt idx="0">
                  <c:v>0.88000000000000034</c:v>
                </c:pt>
                <c:pt idx="1">
                  <c:v>0.12000000000000002</c:v>
                </c:pt>
              </c:numCache>
            </c:numRef>
          </c:val>
        </c:ser>
        <c:firstSliceAng val="0"/>
      </c:pieChart>
    </c:plotArea>
    <c:legend>
      <c:legendPos val="r"/>
      <c:legendEntry>
        <c:idx val="0"/>
        <c:txPr>
          <a:bodyPr/>
          <a:lstStyle/>
          <a:p>
            <a:pPr>
              <a:defRPr>
                <a:latin typeface="Times New Roman" pitchFamily="18" charset="0"/>
                <a:cs typeface="Times New Roman" pitchFamily="18" charset="0"/>
              </a:defRPr>
            </a:pPr>
            <a:endParaRPr lang="en-US"/>
          </a:p>
        </c:txPr>
      </c:legendEntry>
      <c:legendEntry>
        <c:idx val="1"/>
        <c:txPr>
          <a:bodyPr/>
          <a:lstStyle/>
          <a:p>
            <a:pPr>
              <a:defRPr>
                <a:latin typeface="Times New Roman" pitchFamily="18" charset="0"/>
                <a:cs typeface="Times New Roman" pitchFamily="18" charset="0"/>
              </a:defRPr>
            </a:pPr>
            <a:endParaRPr lang="en-US"/>
          </a:p>
        </c:txPr>
      </c:legendEntry>
      <c:layout>
        <c:manualLayout>
          <c:xMode val="edge"/>
          <c:yMode val="edge"/>
          <c:x val="0.60101394830034671"/>
          <c:y val="0.34296338361701439"/>
          <c:w val="0.32686330477666842"/>
          <c:h val="0.48012661588698385"/>
        </c:manualLayout>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F6C0F-6C1A-4846-A78B-2019EC7A5A0A}" type="datetimeFigureOut">
              <a:rPr lang="en-US" smtClean="0"/>
              <a:pPr/>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0A86D-5024-4350-A9C6-9389693B08CB}" type="slidenum">
              <a:rPr lang="en-US" smtClean="0"/>
              <a:pPr/>
              <a:t>‹#›</a:t>
            </a:fld>
            <a:endParaRPr lang="en-US"/>
          </a:p>
        </p:txBody>
      </p:sp>
    </p:spTree>
    <p:extLst>
      <p:ext uri="{BB962C8B-B14F-4D97-AF65-F5344CB8AC3E}">
        <p14:creationId xmlns:p14="http://schemas.microsoft.com/office/powerpoint/2010/main" xmlns="" val="89045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a CEO of </a:t>
            </a:r>
            <a:r>
              <a:rPr lang="en-US" sz="1200" kern="1200" dirty="0" err="1" smtClean="0">
                <a:solidFill>
                  <a:schemeClr val="tx1"/>
                </a:solidFill>
                <a:latin typeface="+mn-lt"/>
                <a:ea typeface="+mn-ea"/>
                <a:cs typeface="+mn-cs"/>
              </a:rPr>
              <a:t>Belleaqua</a:t>
            </a:r>
            <a:r>
              <a:rPr lang="en-US" sz="1200" kern="1200" dirty="0" smtClean="0">
                <a:solidFill>
                  <a:schemeClr val="tx1"/>
                </a:solidFill>
                <a:latin typeface="+mn-lt"/>
                <a:ea typeface="+mn-ea"/>
                <a:cs typeface="+mn-cs"/>
              </a:rPr>
              <a:t> and I pleased to submit the proposal on the potential benefits that the company will get through the </a:t>
            </a:r>
            <a:r>
              <a:rPr lang="en-US" sz="1200" dirty="0" smtClean="0">
                <a:latin typeface="Times New Roman" pitchFamily="18" charset="0"/>
                <a:cs typeface="Times New Roman" pitchFamily="18" charset="0"/>
              </a:rPr>
              <a:t>establishing of plastic recycling plant </a:t>
            </a:r>
            <a:r>
              <a:rPr lang="en-US" sz="1200" kern="1200" dirty="0" smtClean="0">
                <a:solidFill>
                  <a:schemeClr val="tx1"/>
                </a:solidFill>
                <a:latin typeface="+mn-lt"/>
                <a:ea typeface="+mn-ea"/>
                <a:cs typeface="+mn-cs"/>
              </a:rPr>
              <a:t> launch of a new bottle return policy. This policy is vital to maintain the sustainability of the business because recent negative publicities can dramatically affect the bottled water industry.</a:t>
            </a:r>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pitchFamily="18" charset="0"/>
                <a:cs typeface="Times New Roman" pitchFamily="18" charset="0"/>
              </a:rPr>
              <a:t>Understanding</a:t>
            </a:r>
            <a:r>
              <a:rPr lang="en-US" sz="1200" b="1" baseline="0" dirty="0" smtClean="0">
                <a:latin typeface="Times New Roman" pitchFamily="18" charset="0"/>
                <a:cs typeface="Times New Roman" pitchFamily="18" charset="0"/>
              </a:rPr>
              <a:t> the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There are major problem associated with plastic bottle usage that  </a:t>
            </a:r>
            <a:r>
              <a:rPr lang="en-US" sz="1200" kern="1200" dirty="0" smtClean="0">
                <a:solidFill>
                  <a:schemeClr val="tx1"/>
                </a:solidFill>
                <a:latin typeface="+mn-lt"/>
                <a:ea typeface="+mn-ea"/>
                <a:cs typeface="+mn-cs"/>
              </a:rPr>
              <a:t>can dramatically affect the bottled water 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baseline="0"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Environmental and Economic Concerns-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is</a:t>
            </a:r>
            <a:r>
              <a:rPr lang="en-US" sz="1200" kern="1200" baseline="0" dirty="0" smtClean="0">
                <a:solidFill>
                  <a:schemeClr val="tx1"/>
                </a:solidFill>
                <a:latin typeface="+mn-lt"/>
                <a:ea typeface="+mn-ea"/>
                <a:cs typeface="+mn-cs"/>
              </a:rPr>
              <a:t> p</a:t>
            </a:r>
            <a:r>
              <a:rPr lang="en-US" sz="1200" kern="1200" dirty="0" smtClean="0">
                <a:solidFill>
                  <a:schemeClr val="tx1"/>
                </a:solidFill>
                <a:latin typeface="+mn-lt"/>
                <a:ea typeface="+mn-ea"/>
                <a:cs typeface="+mn-cs"/>
              </a:rPr>
              <a:t>retty bad to see that</a:t>
            </a:r>
            <a:r>
              <a:rPr lang="en-US" sz="1200" kern="1200" baseline="0" dirty="0" smtClean="0">
                <a:solidFill>
                  <a:schemeClr val="tx1"/>
                </a:solidFill>
                <a:latin typeface="+mn-lt"/>
                <a:ea typeface="+mn-ea"/>
                <a:cs typeface="+mn-cs"/>
              </a:rPr>
              <a:t> f</a:t>
            </a:r>
            <a:r>
              <a:rPr lang="en-US" sz="1200" kern="1200" dirty="0" smtClean="0">
                <a:solidFill>
                  <a:schemeClr val="tx1"/>
                </a:solidFill>
                <a:latin typeface="+mn-lt"/>
                <a:ea typeface="+mn-ea"/>
                <a:cs typeface="+mn-cs"/>
              </a:rPr>
              <a:t>or every six bottles people buy, only</a:t>
            </a:r>
            <a:r>
              <a:rPr lang="en-US" sz="1200" kern="1200" baseline="0" dirty="0" smtClean="0">
                <a:solidFill>
                  <a:schemeClr val="tx1"/>
                </a:solidFill>
                <a:latin typeface="+mn-lt"/>
                <a:ea typeface="+mn-ea"/>
                <a:cs typeface="+mn-cs"/>
              </a:rPr>
              <a:t> one is recycled.</a:t>
            </a:r>
            <a:r>
              <a:rPr lang="en-US" sz="1200" b="0" i="0" kern="1200" dirty="0" smtClean="0">
                <a:solidFill>
                  <a:schemeClr val="tx1"/>
                </a:solidFill>
                <a:latin typeface="+mn-lt"/>
                <a:ea typeface="+mn-ea"/>
                <a:cs typeface="+mn-cs"/>
              </a:rPr>
              <a:t> As a result, overflowing of discarded water bottles</a:t>
            </a:r>
            <a:r>
              <a:rPr lang="en-US" sz="1200" b="0" i="0" kern="1200" baseline="0" dirty="0" smtClean="0">
                <a:solidFill>
                  <a:schemeClr val="tx1"/>
                </a:solidFill>
                <a:latin typeface="+mn-lt"/>
                <a:ea typeface="+mn-ea"/>
                <a:cs typeface="+mn-cs"/>
              </a:rPr>
              <a:t> and most of them </a:t>
            </a:r>
            <a:r>
              <a:rPr lang="en-US" sz="1200" b="0" i="0" kern="1200" dirty="0" smtClean="0">
                <a:solidFill>
                  <a:schemeClr val="tx1"/>
                </a:solidFill>
                <a:latin typeface="+mn-lt"/>
                <a:ea typeface="+mn-ea"/>
                <a:cs typeface="+mn-cs"/>
              </a:rPr>
              <a:t>end up in landfills. </a:t>
            </a:r>
            <a:r>
              <a:rPr lang="en-US" sz="1200" kern="1200" dirty="0" smtClean="0">
                <a:solidFill>
                  <a:schemeClr val="tx1"/>
                </a:solidFill>
                <a:latin typeface="+mn-lt"/>
                <a:ea typeface="+mn-ea"/>
                <a:cs typeface="+mn-cs"/>
              </a:rPr>
              <a:t>That leads to a big problem because</a:t>
            </a:r>
            <a:r>
              <a:rPr lang="en-US" sz="1200" kern="1200" baseline="0" dirty="0" smtClean="0">
                <a:solidFill>
                  <a:schemeClr val="tx1"/>
                </a:solidFill>
                <a:latin typeface="+mn-lt"/>
                <a:ea typeface="+mn-ea"/>
                <a:cs typeface="+mn-cs"/>
              </a:rPr>
              <a:t> the </a:t>
            </a:r>
            <a:r>
              <a:rPr lang="en-US" sz="1200" kern="1200" dirty="0" smtClean="0">
                <a:solidFill>
                  <a:schemeClr val="tx1"/>
                </a:solidFill>
                <a:latin typeface="+mn-lt"/>
                <a:ea typeface="+mn-ea"/>
                <a:cs typeface="+mn-cs"/>
              </a:rPr>
              <a:t>water bottles are not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biodegrade, but rather</a:t>
            </a:r>
            <a:r>
              <a:rPr lang="en-US" sz="1200" kern="1200" baseline="0" dirty="0" smtClean="0">
                <a:solidFill>
                  <a:schemeClr val="tx1"/>
                </a:solidFill>
                <a:latin typeface="+mn-lt"/>
                <a:ea typeface="+mn-ea"/>
                <a:cs typeface="+mn-cs"/>
              </a:rPr>
              <a:t> are </a:t>
            </a:r>
            <a:r>
              <a:rPr lang="en-US" sz="1200" kern="1200" dirty="0" smtClean="0">
                <a:solidFill>
                  <a:schemeClr val="tx1"/>
                </a:solidFill>
                <a:latin typeface="+mn-lt"/>
                <a:ea typeface="+mn-ea"/>
                <a:cs typeface="+mn-cs"/>
              </a:rPr>
              <a:t>photo degrade.</a:t>
            </a:r>
            <a:r>
              <a:rPr lang="en-US" sz="1200" kern="1200" baseline="0" dirty="0" smtClean="0">
                <a:solidFill>
                  <a:schemeClr val="tx1"/>
                </a:solidFill>
                <a:latin typeface="+mn-lt"/>
                <a:ea typeface="+mn-ea"/>
                <a:cs typeface="+mn-cs"/>
              </a:rPr>
              <a:t> The fact is </a:t>
            </a:r>
            <a:r>
              <a:rPr lang="en-US" sz="1200" kern="1200" dirty="0" smtClean="0">
                <a:solidFill>
                  <a:schemeClr val="tx1"/>
                </a:solidFill>
                <a:latin typeface="+mn-lt"/>
                <a:ea typeface="+mn-ea"/>
                <a:cs typeface="+mn-cs"/>
              </a:rPr>
              <a:t>that it takes at least 450 years for every single bottle to decompose, leaking pollutants into our soil and water along the way </a:t>
            </a:r>
            <a:r>
              <a:rPr lang="en-US" sz="1200" b="0" i="0" kern="1200" dirty="0" smtClean="0">
                <a:solidFill>
                  <a:schemeClr val="tx1"/>
                </a:solidFill>
                <a:latin typeface="+mn-lt"/>
                <a:ea typeface="+mn-ea"/>
                <a:cs typeface="+mn-cs"/>
              </a:rPr>
              <a:t>as it decomposes</a:t>
            </a:r>
            <a:endParaRPr lang="en-US" sz="1200" kern="1200" dirty="0" smtClean="0">
              <a:solidFill>
                <a:schemeClr val="tx1"/>
              </a:solidFill>
              <a:latin typeface="+mn-lt"/>
              <a:ea typeface="+mn-ea"/>
              <a:cs typeface="+mn-cs"/>
            </a:endParaRPr>
          </a:p>
          <a:p>
            <a:pPr lvl="0">
              <a:buNone/>
            </a:pPr>
            <a:r>
              <a:rPr lang="en-US" b="1" dirty="0" smtClean="0">
                <a:latin typeface="Times New Roman" pitchFamily="18" charset="0"/>
                <a:cs typeface="Times New Roman" pitchFamily="18" charset="0"/>
              </a:rPr>
              <a:t>Political Concerns </a:t>
            </a:r>
          </a:p>
          <a:p>
            <a:pPr lvl="0"/>
            <a:r>
              <a:rPr lang="en-US" sz="1200" dirty="0" smtClean="0">
                <a:latin typeface="Times New Roman" pitchFamily="18" charset="0"/>
                <a:cs typeface="Times New Roman" pitchFamily="18" charset="0"/>
              </a:rPr>
              <a:t>Many local bodies have passed laws to restrict the purchase of any bottled water.</a:t>
            </a:r>
            <a:r>
              <a:rPr lang="en-US" sz="1200" baseline="0" dirty="0" smtClean="0">
                <a:latin typeface="Times New Roman" pitchFamily="18" charset="0"/>
                <a:cs typeface="Times New Roman" pitchFamily="18" charset="0"/>
              </a:rPr>
              <a:t> For example </a:t>
            </a:r>
            <a:r>
              <a:rPr lang="en-US" sz="1200" kern="1200" dirty="0" smtClean="0">
                <a:solidFill>
                  <a:schemeClr val="tx1"/>
                </a:solidFill>
                <a:latin typeface="+mn-lt"/>
                <a:ea typeface="+mn-ea"/>
                <a:cs typeface="+mn-cs"/>
              </a:rPr>
              <a:t> New York City, have passed laws to restrict the purchase of any bottled water with government funds in efforts to save the environment. (</a:t>
            </a:r>
            <a:r>
              <a:rPr lang="en-US" sz="1200" kern="1200" dirty="0" err="1" smtClean="0">
                <a:solidFill>
                  <a:schemeClr val="tx1"/>
                </a:solidFill>
                <a:latin typeface="+mn-lt"/>
                <a:ea typeface="+mn-ea"/>
                <a:cs typeface="+mn-cs"/>
              </a:rPr>
              <a:t>Riverkeeper</a:t>
            </a:r>
            <a:r>
              <a:rPr lang="en-US" sz="1200" kern="1200" dirty="0" smtClean="0">
                <a:solidFill>
                  <a:schemeClr val="tx1"/>
                </a:solidFill>
                <a:latin typeface="+mn-lt"/>
                <a:ea typeface="+mn-ea"/>
                <a:cs typeface="+mn-cs"/>
              </a:rPr>
              <a:t>, 2019)</a:t>
            </a:r>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None/>
            </a:pPr>
            <a:r>
              <a:rPr lang="en-US" b="1" dirty="0" smtClean="0">
                <a:latin typeface="Times New Roman" pitchFamily="18" charset="0"/>
                <a:cs typeface="Times New Roman" pitchFamily="18" charset="0"/>
              </a:rPr>
              <a:t>Negative publicity </a:t>
            </a:r>
          </a:p>
          <a:p>
            <a:pPr lvl="0"/>
            <a:r>
              <a:rPr lang="en-US" sz="1200" kern="1200" dirty="0" smtClean="0">
                <a:solidFill>
                  <a:schemeClr val="tx1"/>
                </a:solidFill>
                <a:latin typeface="+mn-lt"/>
                <a:ea typeface="+mn-ea"/>
                <a:cs typeface="+mn-cs"/>
              </a:rPr>
              <a:t>The negative publicity from last few years of the bottled water industry and repercussion</a:t>
            </a:r>
            <a:r>
              <a:rPr lang="en-US" sz="1200" kern="1200" baseline="0" dirty="0" smtClean="0">
                <a:solidFill>
                  <a:schemeClr val="tx1"/>
                </a:solidFill>
                <a:latin typeface="+mn-lt"/>
                <a:ea typeface="+mn-ea"/>
                <a:cs typeface="+mn-cs"/>
              </a:rPr>
              <a:t> of plastic bottle </a:t>
            </a:r>
            <a:r>
              <a:rPr lang="en-US" sz="1200" kern="1200" dirty="0" smtClean="0">
                <a:solidFill>
                  <a:schemeClr val="tx1"/>
                </a:solidFill>
                <a:latin typeface="+mn-lt"/>
                <a:ea typeface="+mn-ea"/>
                <a:cs typeface="+mn-cs"/>
              </a:rPr>
              <a:t>can decrease the company's revenue and can also damage the brand image,</a:t>
            </a:r>
            <a:r>
              <a:rPr lang="en-US" sz="1200" kern="1200" baseline="0" dirty="0" smtClean="0">
                <a:solidFill>
                  <a:schemeClr val="tx1"/>
                </a:solidFill>
                <a:latin typeface="+mn-lt"/>
                <a:ea typeface="+mn-ea"/>
                <a:cs typeface="+mn-cs"/>
              </a:rPr>
              <a:t> thus it can dramatically affect the sustainability of our business.</a:t>
            </a:r>
          </a:p>
          <a:p>
            <a:pPr lvl="0"/>
            <a:r>
              <a:rPr lang="en-US" sz="1200" kern="1200" baseline="0" dirty="0" smtClean="0">
                <a:solidFill>
                  <a:schemeClr val="tx1"/>
                </a:solidFill>
                <a:latin typeface="+mn-lt"/>
                <a:ea typeface="+mn-ea"/>
                <a:cs typeface="+mn-cs"/>
              </a:rPr>
              <a:t>Figure display land filling site of plastic bottles.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dirty="0" smtClean="0">
                <a:solidFill>
                  <a:schemeClr val="tx1"/>
                </a:solidFill>
                <a:latin typeface="+mn-lt"/>
                <a:ea typeface="+mn-ea"/>
                <a:cs typeface="+mn-cs"/>
              </a:rPr>
              <a:t>Solution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Times New Roman" pitchFamily="18" charset="0"/>
                <a:cs typeface="Times New Roman" pitchFamily="18" charset="0"/>
              </a:rPr>
              <a:t>Establishing a new Recycling plant in</a:t>
            </a:r>
            <a:r>
              <a:rPr lang="en-US" sz="1200" b="0" baseline="0" dirty="0" smtClean="0">
                <a:latin typeface="Times New Roman" pitchFamily="18" charset="0"/>
                <a:cs typeface="Times New Roman" pitchFamily="18" charset="0"/>
              </a:rPr>
              <a:t> company is best solution to </a:t>
            </a:r>
            <a:r>
              <a:rPr lang="en-US" sz="1200" b="0" kern="1200" dirty="0" smtClean="0">
                <a:solidFill>
                  <a:schemeClr val="tx1"/>
                </a:solidFill>
                <a:latin typeface="+mn-lt"/>
                <a:ea typeface="+mn-ea"/>
                <a:cs typeface="+mn-cs"/>
              </a:rPr>
              <a:t> tackle with </a:t>
            </a:r>
            <a:r>
              <a:rPr lang="en-US" sz="1200" b="0" kern="1200" baseline="0" dirty="0" smtClean="0">
                <a:solidFill>
                  <a:schemeClr val="tx1"/>
                </a:solidFill>
                <a:latin typeface="+mn-lt"/>
                <a:ea typeface="+mn-ea"/>
                <a:cs typeface="+mn-cs"/>
              </a:rPr>
              <a:t>these major issues and also to </a:t>
            </a:r>
            <a:r>
              <a:rPr lang="en-US" sz="1200" b="0" kern="1200" dirty="0" smtClean="0">
                <a:solidFill>
                  <a:schemeClr val="tx1"/>
                </a:solidFill>
                <a:latin typeface="+mn-lt"/>
                <a:ea typeface="+mn-ea"/>
                <a:cs typeface="+mn-cs"/>
              </a:rPr>
              <a:t>maintain the sustainability of the</a:t>
            </a:r>
            <a:endParaRPr lang="en-US" b="0" dirty="0" smtClean="0">
              <a:latin typeface="Times New Roman" pitchFamily="18" charset="0"/>
              <a:cs typeface="Times New Roman" pitchFamily="18" charset="0"/>
            </a:endParaRPr>
          </a:p>
          <a:p>
            <a:r>
              <a:rPr lang="en-US" sz="1200" b="0" kern="1200" dirty="0" smtClean="0">
                <a:solidFill>
                  <a:schemeClr val="tx1"/>
                </a:solidFill>
                <a:latin typeface="+mn-lt"/>
                <a:ea typeface="+mn-ea"/>
                <a:cs typeface="+mn-cs"/>
              </a:rPr>
              <a:t> business.</a:t>
            </a:r>
            <a:r>
              <a:rPr lang="en-US" sz="1200" b="0" kern="1200" baseline="0" dirty="0" smtClean="0">
                <a:solidFill>
                  <a:schemeClr val="tx1"/>
                </a:solidFill>
                <a:latin typeface="+mn-lt"/>
                <a:ea typeface="+mn-ea"/>
                <a:cs typeface="+mn-cs"/>
              </a:rPr>
              <a:t> Moreover, through </a:t>
            </a:r>
            <a:r>
              <a:rPr lang="en-US" sz="1200" b="0" kern="1200" baseline="0" dirty="0" smtClean="0">
                <a:solidFill>
                  <a:schemeClr val="tx1"/>
                </a:solidFill>
                <a:latin typeface="Times New Roman" pitchFamily="18" charset="0"/>
                <a:ea typeface="+mn-ea"/>
                <a:cs typeface="Times New Roman" pitchFamily="18" charset="0"/>
              </a:rPr>
              <a:t>this r</a:t>
            </a:r>
            <a:r>
              <a:rPr lang="en-US" sz="1200" b="0" dirty="0" smtClean="0">
                <a:latin typeface="Times New Roman" pitchFamily="18" charset="0"/>
                <a:cs typeface="Times New Roman" pitchFamily="18" charset="0"/>
              </a:rPr>
              <a:t>ecycling</a:t>
            </a:r>
            <a:r>
              <a:rPr lang="en-US" sz="1200" b="0" kern="1200" baseline="0" dirty="0" smtClean="0">
                <a:solidFill>
                  <a:schemeClr val="tx1"/>
                </a:solidFill>
                <a:latin typeface="+mn-lt"/>
                <a:ea typeface="+mn-ea"/>
                <a:cs typeface="+mn-cs"/>
              </a:rPr>
              <a:t> plant we can introduce the new </a:t>
            </a:r>
            <a:r>
              <a:rPr lang="en-US" sz="1200" b="0" kern="1200" dirty="0" smtClean="0">
                <a:solidFill>
                  <a:schemeClr val="tx1"/>
                </a:solidFill>
                <a:latin typeface="+mn-lt"/>
                <a:ea typeface="+mn-ea"/>
                <a:cs typeface="+mn-cs"/>
              </a:rPr>
              <a:t>Bottle Return Policy .Although</a:t>
            </a:r>
            <a:r>
              <a:rPr lang="en-US" sz="1200" b="0" kern="1200" baseline="0" dirty="0" smtClean="0">
                <a:solidFill>
                  <a:schemeClr val="tx1"/>
                </a:solidFill>
                <a:latin typeface="+mn-lt"/>
                <a:ea typeface="+mn-ea"/>
                <a:cs typeface="+mn-cs"/>
              </a:rPr>
              <a:t> this</a:t>
            </a:r>
            <a:r>
              <a:rPr lang="en-US" sz="1200" b="0" kern="1200" dirty="0" smtClean="0">
                <a:solidFill>
                  <a:schemeClr val="tx1"/>
                </a:solidFill>
                <a:latin typeface="+mn-lt"/>
                <a:ea typeface="+mn-ea"/>
                <a:cs typeface="+mn-cs"/>
              </a:rPr>
              <a:t> proposed solution may be entirely different and new in this business but it</a:t>
            </a:r>
            <a:r>
              <a:rPr lang="en-US" sz="1200" b="0" kern="1200" baseline="0" dirty="0" smtClean="0">
                <a:solidFill>
                  <a:schemeClr val="tx1"/>
                </a:solidFill>
                <a:latin typeface="+mn-lt"/>
                <a:ea typeface="+mn-ea"/>
                <a:cs typeface="+mn-cs"/>
              </a:rPr>
              <a:t> would be beneficial for future perspectives</a:t>
            </a:r>
            <a:endParaRPr lang="en-US" sz="1200" b="0" kern="1200" dirty="0" smtClean="0">
              <a:solidFill>
                <a:schemeClr val="tx1"/>
              </a:solidFill>
              <a:latin typeface="+mn-lt"/>
              <a:ea typeface="+mn-ea"/>
              <a:cs typeface="+mn-cs"/>
            </a:endParaRPr>
          </a:p>
          <a:p>
            <a:r>
              <a:rPr lang="en-US" b="0" dirty="0" smtClean="0"/>
              <a:t>Benefits</a:t>
            </a:r>
          </a:p>
          <a:p>
            <a:pPr>
              <a:buNone/>
            </a:pPr>
            <a:r>
              <a:rPr lang="en-US" sz="1800" b="0" dirty="0" smtClean="0">
                <a:latin typeface="Times New Roman" pitchFamily="18" charset="0"/>
                <a:cs typeface="Times New Roman" pitchFamily="18" charset="0"/>
              </a:rPr>
              <a:t>Benefits </a:t>
            </a:r>
          </a:p>
          <a:p>
            <a:pPr>
              <a:buNone/>
            </a:pPr>
            <a:r>
              <a:rPr lang="en-US" sz="1200" b="0" dirty="0" smtClean="0">
                <a:latin typeface="Times New Roman" pitchFamily="18" charset="0"/>
                <a:cs typeface="Times New Roman" pitchFamily="18" charset="0"/>
              </a:rPr>
              <a:t>First-mover Advantage</a:t>
            </a:r>
          </a:p>
          <a:p>
            <a:pPr lvl="0"/>
            <a:r>
              <a:rPr lang="en-US" sz="1200" b="0" dirty="0" smtClean="0">
                <a:latin typeface="Times New Roman" pitchFamily="18" charset="0"/>
                <a:cs typeface="Times New Roman" pitchFamily="18" charset="0"/>
              </a:rPr>
              <a:t>The launch of such a policy will make us a leader in environmental sustainability</a:t>
            </a:r>
            <a:r>
              <a:rPr lang="en-US" sz="1200" b="0" baseline="0" dirty="0" smtClean="0">
                <a:latin typeface="Times New Roman" pitchFamily="18" charset="0"/>
                <a:cs typeface="Times New Roman" pitchFamily="18" charset="0"/>
              </a:rPr>
              <a:t> and can imp</a:t>
            </a:r>
            <a:r>
              <a:rPr lang="en-US" sz="1200" b="0" dirty="0" smtClean="0">
                <a:latin typeface="Times New Roman" pitchFamily="18" charset="0"/>
                <a:cs typeface="Times New Roman" pitchFamily="18" charset="0"/>
              </a:rPr>
              <a:t>rove company image, reputation and increase market share.</a:t>
            </a:r>
          </a:p>
          <a:p>
            <a:endParaRPr lang="en-US" b="0"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None/>
            </a:pPr>
            <a:r>
              <a:rPr lang="en-US" sz="1200" b="1" dirty="0" smtClean="0"/>
              <a:t>Benefits to Business</a:t>
            </a:r>
            <a:endParaRPr lang="en-US" sz="1200" dirty="0" smtClean="0"/>
          </a:p>
          <a:p>
            <a:pPr lvl="0"/>
            <a:r>
              <a:rPr lang="en-US" dirty="0" smtClean="0"/>
              <a:t>Make Money – Making sustainable choices and implement recycling programs can allow selling</a:t>
            </a:r>
            <a:r>
              <a:rPr lang="en-US" b="1" dirty="0" smtClean="0"/>
              <a:t> </a:t>
            </a:r>
            <a:r>
              <a:rPr lang="en-US" dirty="0" smtClean="0"/>
              <a:t>waste for alternative uses thus earning back</a:t>
            </a:r>
            <a:r>
              <a:rPr lang="en-US" b="1" dirty="0" smtClean="0"/>
              <a:t> money.</a:t>
            </a:r>
            <a:r>
              <a:rPr lang="en-US" dirty="0" smtClean="0"/>
              <a:t> (</a:t>
            </a:r>
            <a:r>
              <a:rPr lang="en-US" dirty="0" err="1" smtClean="0"/>
              <a:t>Cleanriver</a:t>
            </a:r>
            <a:r>
              <a:rPr lang="en-US" dirty="0" smtClean="0"/>
              <a:t>, 2019)</a:t>
            </a:r>
          </a:p>
          <a:p>
            <a:pPr lvl="0"/>
            <a:r>
              <a:rPr lang="en-US" dirty="0" smtClean="0"/>
              <a:t>Attract Higher Quality Recruits and Improve Employee Retention -Employees are more motivated to work for a company that works sustainably. (</a:t>
            </a:r>
            <a:r>
              <a:rPr lang="en-US" dirty="0" err="1" smtClean="0"/>
              <a:t>Cleanriver</a:t>
            </a:r>
            <a:r>
              <a:rPr lang="en-US" dirty="0" smtClean="0"/>
              <a:t>, 2019)</a:t>
            </a:r>
          </a:p>
          <a:p>
            <a:pPr lvl="0"/>
            <a:r>
              <a:rPr lang="en-US" dirty="0" smtClean="0"/>
              <a:t>Save Money - </a:t>
            </a:r>
            <a:r>
              <a:rPr lang="en-US" sz="1200" b="0" i="0" kern="1200" dirty="0" smtClean="0">
                <a:solidFill>
                  <a:schemeClr val="tx1"/>
                </a:solidFill>
                <a:latin typeface="+mn-lt"/>
                <a:ea typeface="+mn-ea"/>
                <a:cs typeface="+mn-cs"/>
              </a:rPr>
              <a:t>Plastic water bottles are made from a petroleum product called polyethylene </a:t>
            </a:r>
            <a:r>
              <a:rPr lang="en-US" sz="1200" b="0" i="0" kern="1200" dirty="0" err="1" smtClean="0">
                <a:solidFill>
                  <a:schemeClr val="tx1"/>
                </a:solidFill>
                <a:latin typeface="+mn-lt"/>
                <a:ea typeface="+mn-ea"/>
                <a:cs typeface="+mn-cs"/>
              </a:rPr>
              <a:t>terephthalate</a:t>
            </a:r>
            <a:r>
              <a:rPr lang="en-US" sz="1200" b="0" i="0" kern="1200" dirty="0" smtClean="0">
                <a:solidFill>
                  <a:schemeClr val="tx1"/>
                </a:solidFill>
                <a:latin typeface="+mn-lt"/>
                <a:ea typeface="+mn-ea"/>
                <a:cs typeface="+mn-cs"/>
              </a:rPr>
              <a:t> (PET), which requires </a:t>
            </a:r>
            <a:r>
              <a:rPr lang="en-US" sz="1200" b="0" i="0" u="none" strike="noStrike" kern="1200" dirty="0" smtClean="0">
                <a:solidFill>
                  <a:schemeClr val="tx1"/>
                </a:solidFill>
                <a:latin typeface="+mn-lt"/>
                <a:ea typeface="+mn-ea"/>
                <a:cs typeface="+mn-cs"/>
              </a:rPr>
              <a:t>giant amounts of fossil fuels</a:t>
            </a:r>
            <a:r>
              <a:rPr lang="en-US" sz="1200" b="0" i="0" kern="1200" dirty="0" smtClean="0">
                <a:solidFill>
                  <a:schemeClr val="tx1"/>
                </a:solidFill>
                <a:latin typeface="+mn-lt"/>
                <a:ea typeface="+mn-ea"/>
                <a:cs typeface="+mn-cs"/>
              </a:rPr>
              <a:t> to make and transport.</a:t>
            </a:r>
            <a:r>
              <a:rPr lang="en-US" dirty="0" smtClean="0"/>
              <a:t> (</a:t>
            </a:r>
            <a:r>
              <a:rPr lang="en-US" dirty="0" err="1" smtClean="0"/>
              <a:t>Cleanriver</a:t>
            </a:r>
            <a:r>
              <a:rPr lang="en-US" dirty="0" smtClean="0"/>
              <a:t>, 2019)</a:t>
            </a:r>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Green Customers- </a:t>
            </a:r>
            <a:r>
              <a:rPr lang="en-US" dirty="0" smtClean="0">
                <a:latin typeface="+mj-lt"/>
              </a:rPr>
              <a:t>Policy can attract eco-friendly buyers and increase revenue. According</a:t>
            </a:r>
            <a:r>
              <a:rPr lang="en-US" baseline="0" dirty="0" smtClean="0">
                <a:latin typeface="+mj-lt"/>
              </a:rPr>
              <a:t> to Townsend survey, It was found that </a:t>
            </a:r>
            <a:r>
              <a:rPr lang="en-US" i="0" dirty="0" smtClean="0">
                <a:latin typeface="+mj-lt"/>
                <a:cs typeface="Times New Roman" pitchFamily="18" charset="0"/>
              </a:rPr>
              <a:t>88% of consumers feel</a:t>
            </a:r>
            <a:r>
              <a:rPr lang="en-US" i="0" baseline="0" dirty="0" smtClean="0">
                <a:latin typeface="+mj-lt"/>
                <a:cs typeface="Times New Roman" pitchFamily="18" charset="0"/>
              </a:rPr>
              <a:t> motivated to </a:t>
            </a:r>
            <a:r>
              <a:rPr lang="en-US" i="0" dirty="0" smtClean="0">
                <a:latin typeface="+mj-lt"/>
                <a:cs typeface="Times New Roman" pitchFamily="18" charset="0"/>
              </a:rPr>
              <a:t>help to those organization who want to</a:t>
            </a:r>
            <a:r>
              <a:rPr lang="en-US" i="0" baseline="0" dirty="0" smtClean="0">
                <a:latin typeface="+mj-lt"/>
                <a:cs typeface="Times New Roman" pitchFamily="18" charset="0"/>
              </a:rPr>
              <a:t> m</a:t>
            </a:r>
            <a:r>
              <a:rPr lang="en-US" i="0" dirty="0" smtClean="0">
                <a:latin typeface="+mj-lt"/>
                <a:cs typeface="Times New Roman" pitchFamily="18" charset="0"/>
              </a:rPr>
              <a:t>ake a difference</a:t>
            </a:r>
            <a:r>
              <a:rPr lang="en-US" i="0" baseline="0" dirty="0" smtClean="0">
                <a:latin typeface="+mj-lt"/>
                <a:cs typeface="Times New Roman" pitchFamily="18" charset="0"/>
              </a:rPr>
              <a:t>. Thus, it pose a big opportunity to work in sustainable manner which intrinsically generate revenue for company.</a:t>
            </a:r>
            <a:endParaRPr lang="en-US" i="0" dirty="0" smtClean="0">
              <a:latin typeface="+mj-lt"/>
            </a:endParaRPr>
          </a:p>
          <a:p>
            <a:r>
              <a:rPr lang="en-US" dirty="0" smtClean="0">
                <a:latin typeface="+mj-lt"/>
              </a:rPr>
              <a:t> </a:t>
            </a:r>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Protect environment</a:t>
            </a:r>
            <a:r>
              <a:rPr lang="en-US" baseline="0" dirty="0" smtClean="0"/>
              <a:t> </a:t>
            </a:r>
          </a:p>
          <a:p>
            <a:pPr lvl="0"/>
            <a:r>
              <a:rPr lang="en-US" dirty="0" smtClean="0"/>
              <a:t>Saves Energy- It takes less energy to reuse and recycle material than it does to produce the same material from scratch. (</a:t>
            </a:r>
            <a:r>
              <a:rPr lang="en-US" dirty="0" err="1" smtClean="0"/>
              <a:t>Cleanriver</a:t>
            </a:r>
            <a:r>
              <a:rPr lang="en-US" dirty="0" smtClean="0"/>
              <a:t>, 2019)</a:t>
            </a:r>
          </a:p>
          <a:p>
            <a:pPr lvl="0"/>
            <a:r>
              <a:rPr lang="en-US" dirty="0" smtClean="0"/>
              <a:t>Diverts More Waste from Landfill</a:t>
            </a:r>
            <a:r>
              <a:rPr lang="en-US" b="1" dirty="0" smtClean="0"/>
              <a:t>-</a:t>
            </a:r>
            <a:r>
              <a:rPr lang="en-US" dirty="0" smtClean="0"/>
              <a:t>  would greatly reduce the amount of plastic currently finding its way to landfills and into the oceans. (</a:t>
            </a:r>
            <a:r>
              <a:rPr lang="en-US" dirty="0" err="1" smtClean="0"/>
              <a:t>Cleanriver</a:t>
            </a:r>
            <a:r>
              <a:rPr lang="en-US" dirty="0" smtClean="0"/>
              <a:t>, 2019)</a:t>
            </a:r>
          </a:p>
          <a:p>
            <a:pPr lvl="0"/>
            <a:r>
              <a:rPr lang="en-US" dirty="0" smtClean="0"/>
              <a:t>Prevents Global warming-</a:t>
            </a:r>
            <a:r>
              <a:rPr lang="en-US" baseline="0" dirty="0" smtClean="0"/>
              <a:t> The </a:t>
            </a:r>
            <a:r>
              <a:rPr lang="en-US" sz="1200" kern="1200" baseline="0" dirty="0" smtClean="0">
                <a:solidFill>
                  <a:schemeClr val="tx1"/>
                </a:solidFill>
                <a:latin typeface="+mn-lt"/>
                <a:ea typeface="+mn-ea"/>
                <a:cs typeface="+mn-cs"/>
              </a:rPr>
              <a:t>plastic bottle releases the </a:t>
            </a:r>
            <a:r>
              <a:rPr lang="en-US" sz="1200" kern="1200" dirty="0" smtClean="0">
                <a:solidFill>
                  <a:schemeClr val="tx1"/>
                </a:solidFill>
                <a:latin typeface="+mn-lt"/>
                <a:ea typeface="+mn-ea"/>
                <a:cs typeface="+mn-cs"/>
              </a:rPr>
              <a:t>toxic chemicals into our soil and water along the way </a:t>
            </a:r>
            <a:r>
              <a:rPr lang="en-US" sz="1200" b="0" i="0" kern="1200" dirty="0" smtClean="0">
                <a:solidFill>
                  <a:schemeClr val="tx1"/>
                </a:solidFill>
                <a:latin typeface="+mn-lt"/>
                <a:ea typeface="+mn-ea"/>
                <a:cs typeface="+mn-cs"/>
              </a:rPr>
              <a:t>as it decomposes,</a:t>
            </a:r>
            <a:r>
              <a:rPr lang="en-US" sz="1200" b="0" i="0" kern="1200" baseline="0" dirty="0" smtClean="0">
                <a:solidFill>
                  <a:schemeClr val="tx1"/>
                </a:solidFill>
                <a:latin typeface="+mn-lt"/>
                <a:ea typeface="+mn-ea"/>
                <a:cs typeface="+mn-cs"/>
              </a:rPr>
              <a:t> thus recycling plant can greatly reduces the ever-growing problem of global warming.</a:t>
            </a:r>
            <a:endParaRPr lang="en-US" dirty="0" smtClean="0"/>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15 million dollars investment is required in developing and launching this program. Although it is a huge cost and significantly decreases the corporate and shareholder earnings for the current period, I believe that this policy will be advantageous to our business for the longer term after considering its benefits.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environmental concerns associated with the usage of plastic bottles can affect the future sustainability of our business. However, the launch of this program allows us to improve the company image, indeed generate profits. Even though it is a new concept in this field I believe it will able to stand strongly and make our company best and strongest than ever in this industry.</a:t>
            </a:r>
          </a:p>
          <a:p>
            <a:endParaRPr lang="en-US" dirty="0"/>
          </a:p>
        </p:txBody>
      </p:sp>
      <p:sp>
        <p:nvSpPr>
          <p:cNvPr id="4" name="Slide Number Placeholder 3"/>
          <p:cNvSpPr>
            <a:spLocks noGrp="1"/>
          </p:cNvSpPr>
          <p:nvPr>
            <p:ph type="sldNum" sz="quarter" idx="10"/>
          </p:nvPr>
        </p:nvSpPr>
        <p:spPr/>
        <p:txBody>
          <a:bodyPr/>
          <a:lstStyle/>
          <a:p>
            <a:fld id="{CDA0A86D-5024-4350-A9C6-9389693B08C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3224B-FA27-4BCB-A26A-ADE45C59C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DBA7C3-DC9D-406C-B076-C0EF547FD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CFF5F6D-871C-4205-8D1F-4A75D2E3C6A1}"/>
              </a:ext>
            </a:extLst>
          </p:cNvPr>
          <p:cNvSpPr>
            <a:spLocks noGrp="1"/>
          </p:cNvSpPr>
          <p:nvPr>
            <p:ph type="dt" sz="half" idx="10"/>
          </p:nvPr>
        </p:nvSpPr>
        <p:spPr/>
        <p:txBody>
          <a:bodyPr/>
          <a:lstStyle/>
          <a:p>
            <a:fld id="{22734CC6-34B0-4747-A043-1D96E8E3A9C3}" type="datetime1">
              <a:rPr lang="en-US" smtClean="0"/>
              <a:pPr/>
              <a:t>3/21/2021</a:t>
            </a:fld>
            <a:endParaRPr lang="en-US"/>
          </a:p>
        </p:txBody>
      </p:sp>
      <p:sp>
        <p:nvSpPr>
          <p:cNvPr id="5" name="Footer Placeholder 4">
            <a:extLst>
              <a:ext uri="{FF2B5EF4-FFF2-40B4-BE49-F238E27FC236}">
                <a16:creationId xmlns:a16="http://schemas.microsoft.com/office/drawing/2014/main" xmlns="" id="{7C2F35F7-EF06-45F2-B57F-6F048A3C7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4CB1CA4-B90D-4E32-901D-48FA8E2D7730}"/>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356961284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AE9B3-7C95-489C-8A32-221322090B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18C582-CFBA-44E8-9DEF-3BDBC6D300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FB17DE-6261-4E66-A4A9-D0E7D9D9378E}"/>
              </a:ext>
            </a:extLst>
          </p:cNvPr>
          <p:cNvSpPr>
            <a:spLocks noGrp="1"/>
          </p:cNvSpPr>
          <p:nvPr>
            <p:ph type="dt" sz="half" idx="10"/>
          </p:nvPr>
        </p:nvSpPr>
        <p:spPr/>
        <p:txBody>
          <a:bodyPr/>
          <a:lstStyle/>
          <a:p>
            <a:fld id="{04833BDE-8447-469E-88B0-0F390782AC07}" type="datetime1">
              <a:rPr lang="en-US" smtClean="0"/>
              <a:pPr/>
              <a:t>3/21/2021</a:t>
            </a:fld>
            <a:endParaRPr lang="en-US"/>
          </a:p>
        </p:txBody>
      </p:sp>
      <p:sp>
        <p:nvSpPr>
          <p:cNvPr id="5" name="Footer Placeholder 4">
            <a:extLst>
              <a:ext uri="{FF2B5EF4-FFF2-40B4-BE49-F238E27FC236}">
                <a16:creationId xmlns:a16="http://schemas.microsoft.com/office/drawing/2014/main" xmlns="" id="{F7EC2ACC-BCE2-4B89-8021-528A0E04B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60424C-3425-45D1-A35B-4196E56F1758}"/>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4038968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6D84659-4BF3-4C22-A102-68D558736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D7050F-96F2-4453-A76B-BDA3FE8300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BE29D8-7726-4466-ABEB-1288F7FE44F4}"/>
              </a:ext>
            </a:extLst>
          </p:cNvPr>
          <p:cNvSpPr>
            <a:spLocks noGrp="1"/>
          </p:cNvSpPr>
          <p:nvPr>
            <p:ph type="dt" sz="half" idx="10"/>
          </p:nvPr>
        </p:nvSpPr>
        <p:spPr/>
        <p:txBody>
          <a:bodyPr/>
          <a:lstStyle/>
          <a:p>
            <a:fld id="{70CAB267-6370-4FD3-879C-51E960E31D0B}" type="datetime1">
              <a:rPr lang="en-US" smtClean="0"/>
              <a:pPr/>
              <a:t>3/21/2021</a:t>
            </a:fld>
            <a:endParaRPr lang="en-US"/>
          </a:p>
        </p:txBody>
      </p:sp>
      <p:sp>
        <p:nvSpPr>
          <p:cNvPr id="5" name="Footer Placeholder 4">
            <a:extLst>
              <a:ext uri="{FF2B5EF4-FFF2-40B4-BE49-F238E27FC236}">
                <a16:creationId xmlns:a16="http://schemas.microsoft.com/office/drawing/2014/main" xmlns="" id="{DD361D5F-5CAC-4BC5-B5B2-E67EE06CA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C49DB4-AB6D-490B-97D2-DCC788148D54}"/>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0274228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41EE9-276F-4ECC-914F-3840024B4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5E04F50-AF49-4C03-830B-419E956A62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DB5F91-1B6D-440D-B9E1-29FB3BD1D267}"/>
              </a:ext>
            </a:extLst>
          </p:cNvPr>
          <p:cNvSpPr>
            <a:spLocks noGrp="1"/>
          </p:cNvSpPr>
          <p:nvPr>
            <p:ph type="dt" sz="half" idx="10"/>
          </p:nvPr>
        </p:nvSpPr>
        <p:spPr/>
        <p:txBody>
          <a:bodyPr/>
          <a:lstStyle/>
          <a:p>
            <a:fld id="{57712BC4-8620-486A-BCA2-9845CF70239C}" type="datetime1">
              <a:rPr lang="en-US" smtClean="0"/>
              <a:pPr/>
              <a:t>3/21/2021</a:t>
            </a:fld>
            <a:endParaRPr lang="en-US"/>
          </a:p>
        </p:txBody>
      </p:sp>
      <p:sp>
        <p:nvSpPr>
          <p:cNvPr id="5" name="Footer Placeholder 4">
            <a:extLst>
              <a:ext uri="{FF2B5EF4-FFF2-40B4-BE49-F238E27FC236}">
                <a16:creationId xmlns:a16="http://schemas.microsoft.com/office/drawing/2014/main" xmlns="" id="{6FC2A01E-DFDC-45CD-8C59-1ACC09CF8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3775F8-5AC9-4483-BDAA-960FCE9DDBA4}"/>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4808405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A3CE1-F66E-4EFB-A061-3D89731B7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A9AA2FD-0BB0-48E3-961D-415CA7A19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6B03049-6C69-4CEC-82C8-8B99C16659B8}"/>
              </a:ext>
            </a:extLst>
          </p:cNvPr>
          <p:cNvSpPr>
            <a:spLocks noGrp="1"/>
          </p:cNvSpPr>
          <p:nvPr>
            <p:ph type="dt" sz="half" idx="10"/>
          </p:nvPr>
        </p:nvSpPr>
        <p:spPr/>
        <p:txBody>
          <a:bodyPr/>
          <a:lstStyle/>
          <a:p>
            <a:fld id="{4D1D8F6A-09D7-49B0-96AC-8DCEE24F922E}" type="datetime1">
              <a:rPr lang="en-US" smtClean="0"/>
              <a:pPr/>
              <a:t>3/21/2021</a:t>
            </a:fld>
            <a:endParaRPr lang="en-US"/>
          </a:p>
        </p:txBody>
      </p:sp>
      <p:sp>
        <p:nvSpPr>
          <p:cNvPr id="5" name="Footer Placeholder 4">
            <a:extLst>
              <a:ext uri="{FF2B5EF4-FFF2-40B4-BE49-F238E27FC236}">
                <a16:creationId xmlns:a16="http://schemas.microsoft.com/office/drawing/2014/main" xmlns="" id="{CC80A7B9-7A8C-4781-8527-07CB306F6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27E066-AC32-4EBF-8C62-9F9C88D14B99}"/>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638523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3E6EC4-6F49-4C22-9574-222E2B6DC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663788F-73D7-4BA8-A517-673D68DE4C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3F83F72-07E8-4522-BCD6-190E86E83B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B6B5A81-3252-41EF-8E89-7F2F734C12DA}"/>
              </a:ext>
            </a:extLst>
          </p:cNvPr>
          <p:cNvSpPr>
            <a:spLocks noGrp="1"/>
          </p:cNvSpPr>
          <p:nvPr>
            <p:ph type="dt" sz="half" idx="10"/>
          </p:nvPr>
        </p:nvSpPr>
        <p:spPr/>
        <p:txBody>
          <a:bodyPr/>
          <a:lstStyle/>
          <a:p>
            <a:fld id="{709730D6-1DA1-4305-90C0-B5B0DD62330E}" type="datetime1">
              <a:rPr lang="en-US" smtClean="0"/>
              <a:pPr/>
              <a:t>3/21/2021</a:t>
            </a:fld>
            <a:endParaRPr lang="en-US"/>
          </a:p>
        </p:txBody>
      </p:sp>
      <p:sp>
        <p:nvSpPr>
          <p:cNvPr id="6" name="Footer Placeholder 5">
            <a:extLst>
              <a:ext uri="{FF2B5EF4-FFF2-40B4-BE49-F238E27FC236}">
                <a16:creationId xmlns:a16="http://schemas.microsoft.com/office/drawing/2014/main" xmlns="" id="{0004087F-4B5D-4BCC-A8B7-6AD823B20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6E8DD92-971F-4EBE-82A7-ABE3B785D3C7}"/>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31058840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4EDE5-DAA6-4AB4-ADAE-D4B0864AB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3DDC08B-144E-41B1-B2E2-DD0D97F62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A881F46-A6AB-4DE4-830D-D42782E07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F572667-A2FE-4E9B-B0C0-1AB4FD8C0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70A267E-14B3-415C-9BD0-93A2400865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E7AB91A-F6A2-4D2C-803D-2B96DE11F80D}"/>
              </a:ext>
            </a:extLst>
          </p:cNvPr>
          <p:cNvSpPr>
            <a:spLocks noGrp="1"/>
          </p:cNvSpPr>
          <p:nvPr>
            <p:ph type="dt" sz="half" idx="10"/>
          </p:nvPr>
        </p:nvSpPr>
        <p:spPr/>
        <p:txBody>
          <a:bodyPr/>
          <a:lstStyle/>
          <a:p>
            <a:fld id="{CDA4A001-1E69-4F67-BB07-517D7AFD47EC}" type="datetime1">
              <a:rPr lang="en-US" smtClean="0"/>
              <a:pPr/>
              <a:t>3/21/2021</a:t>
            </a:fld>
            <a:endParaRPr lang="en-US"/>
          </a:p>
        </p:txBody>
      </p:sp>
      <p:sp>
        <p:nvSpPr>
          <p:cNvPr id="8" name="Footer Placeholder 7">
            <a:extLst>
              <a:ext uri="{FF2B5EF4-FFF2-40B4-BE49-F238E27FC236}">
                <a16:creationId xmlns:a16="http://schemas.microsoft.com/office/drawing/2014/main" xmlns="" id="{34F20F70-97D6-4A4B-83E9-F2DE6EA483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23A4884-361A-4BDD-A109-580661DCFF1E}"/>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36734524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E1796A-C94D-40D6-A532-B5030D215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619960D-4FE0-44C2-8E79-EA02757B0EA4}"/>
              </a:ext>
            </a:extLst>
          </p:cNvPr>
          <p:cNvSpPr>
            <a:spLocks noGrp="1"/>
          </p:cNvSpPr>
          <p:nvPr>
            <p:ph type="dt" sz="half" idx="10"/>
          </p:nvPr>
        </p:nvSpPr>
        <p:spPr/>
        <p:txBody>
          <a:bodyPr/>
          <a:lstStyle/>
          <a:p>
            <a:fld id="{952AE4B2-F3D2-41D3-A534-A200F8AE1CB4}" type="datetime1">
              <a:rPr lang="en-US" smtClean="0"/>
              <a:pPr/>
              <a:t>3/21/2021</a:t>
            </a:fld>
            <a:endParaRPr lang="en-US"/>
          </a:p>
        </p:txBody>
      </p:sp>
      <p:sp>
        <p:nvSpPr>
          <p:cNvPr id="4" name="Footer Placeholder 3">
            <a:extLst>
              <a:ext uri="{FF2B5EF4-FFF2-40B4-BE49-F238E27FC236}">
                <a16:creationId xmlns:a16="http://schemas.microsoft.com/office/drawing/2014/main" xmlns="" id="{0BBC9FF4-BA2A-4F83-91EC-84FCCC9BB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F2A5C75-66DE-4C60-955C-C799276F26EF}"/>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256267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F05E97-12E7-4C3D-9AA5-EBFC65702759}"/>
              </a:ext>
            </a:extLst>
          </p:cNvPr>
          <p:cNvSpPr>
            <a:spLocks noGrp="1"/>
          </p:cNvSpPr>
          <p:nvPr>
            <p:ph type="dt" sz="half" idx="10"/>
          </p:nvPr>
        </p:nvSpPr>
        <p:spPr/>
        <p:txBody>
          <a:bodyPr/>
          <a:lstStyle/>
          <a:p>
            <a:fld id="{1D4C2A67-4DAE-46BD-BE8B-F2A820D28076}" type="datetime1">
              <a:rPr lang="en-US" smtClean="0"/>
              <a:pPr/>
              <a:t>3/21/2021</a:t>
            </a:fld>
            <a:endParaRPr lang="en-US"/>
          </a:p>
        </p:txBody>
      </p:sp>
      <p:sp>
        <p:nvSpPr>
          <p:cNvPr id="3" name="Footer Placeholder 2">
            <a:extLst>
              <a:ext uri="{FF2B5EF4-FFF2-40B4-BE49-F238E27FC236}">
                <a16:creationId xmlns:a16="http://schemas.microsoft.com/office/drawing/2014/main" xmlns="" id="{9525EBE5-1AF8-4A20-85BC-AF6314939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8EC7D4C-E75D-4022-B23A-8EED484F99ED}"/>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8771789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053C1-7859-4B7B-83ED-CBE533392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2F25BBE-A5F4-4139-A1E2-128DFC9C3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5A9AD82-97A1-4C12-A331-06D9FEEB1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DF93360-E200-4472-A28E-20B749438AF8}"/>
              </a:ext>
            </a:extLst>
          </p:cNvPr>
          <p:cNvSpPr>
            <a:spLocks noGrp="1"/>
          </p:cNvSpPr>
          <p:nvPr>
            <p:ph type="dt" sz="half" idx="10"/>
          </p:nvPr>
        </p:nvSpPr>
        <p:spPr/>
        <p:txBody>
          <a:bodyPr/>
          <a:lstStyle/>
          <a:p>
            <a:fld id="{207CAC72-7EC3-449F-A8A9-98657E1452A3}" type="datetime1">
              <a:rPr lang="en-US" smtClean="0"/>
              <a:pPr/>
              <a:t>3/21/2021</a:t>
            </a:fld>
            <a:endParaRPr lang="en-US"/>
          </a:p>
        </p:txBody>
      </p:sp>
      <p:sp>
        <p:nvSpPr>
          <p:cNvPr id="6" name="Footer Placeholder 5">
            <a:extLst>
              <a:ext uri="{FF2B5EF4-FFF2-40B4-BE49-F238E27FC236}">
                <a16:creationId xmlns:a16="http://schemas.microsoft.com/office/drawing/2014/main" xmlns="" id="{E34B9387-B863-4CDD-922B-D6EC8215C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331533D-ACE7-4A22-9109-6B53A4D1C03C}"/>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35163704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A90AC-FB79-4573-A675-21B5F35C8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33B17C0-8AEC-4F51-9EB0-3F1F9FA2C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F8F1576-9819-4AE5-8F60-6A3A3901E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BBA9B03-8235-4947-B1E9-22457F9BCA39}"/>
              </a:ext>
            </a:extLst>
          </p:cNvPr>
          <p:cNvSpPr>
            <a:spLocks noGrp="1"/>
          </p:cNvSpPr>
          <p:nvPr>
            <p:ph type="dt" sz="half" idx="10"/>
          </p:nvPr>
        </p:nvSpPr>
        <p:spPr/>
        <p:txBody>
          <a:bodyPr/>
          <a:lstStyle/>
          <a:p>
            <a:fld id="{002F1C9B-847B-4F51-AFFF-1D492D1EBA5F}" type="datetime1">
              <a:rPr lang="en-US" smtClean="0"/>
              <a:pPr/>
              <a:t>3/21/2021</a:t>
            </a:fld>
            <a:endParaRPr lang="en-US"/>
          </a:p>
        </p:txBody>
      </p:sp>
      <p:sp>
        <p:nvSpPr>
          <p:cNvPr id="6" name="Footer Placeholder 5">
            <a:extLst>
              <a:ext uri="{FF2B5EF4-FFF2-40B4-BE49-F238E27FC236}">
                <a16:creationId xmlns:a16="http://schemas.microsoft.com/office/drawing/2014/main" xmlns="" id="{CE303FB9-4F6E-42F4-9E0B-6A259DC6A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5571CE-F3BA-4B47-8232-C128D36D75B3}"/>
              </a:ext>
            </a:extLst>
          </p:cNvPr>
          <p:cNvSpPr>
            <a:spLocks noGrp="1"/>
          </p:cNvSpPr>
          <p:nvPr>
            <p:ph type="sldNum" sz="quarter" idx="12"/>
          </p:nvPr>
        </p:nvSpPr>
        <p:spPr/>
        <p:txBody>
          <a:body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29443232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3116-EE46-49BA-AF9B-CA43FFA14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8DCCFC0-B77B-44C8-A097-50FD5B1E6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C6219E-49F0-4E39-A5A1-E39D165F6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79DBB-2839-4DEF-BEF8-51EE3B00D19A}" type="datetime1">
              <a:rPr lang="en-US" smtClean="0"/>
              <a:pPr/>
              <a:t>3/21/2021</a:t>
            </a:fld>
            <a:endParaRPr lang="en-US"/>
          </a:p>
        </p:txBody>
      </p:sp>
      <p:sp>
        <p:nvSpPr>
          <p:cNvPr id="5" name="Footer Placeholder 4">
            <a:extLst>
              <a:ext uri="{FF2B5EF4-FFF2-40B4-BE49-F238E27FC236}">
                <a16:creationId xmlns:a16="http://schemas.microsoft.com/office/drawing/2014/main" xmlns="" id="{3E64ACBE-0631-4B94-AC44-AFCA522D6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23D36C1-B418-4475-AD06-D82B86987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4C915-17D6-486A-86EC-048CBE10C825}" type="slidenum">
              <a:rPr lang="en-US" smtClean="0"/>
              <a:pPr/>
              <a:t>‹#›</a:t>
            </a:fld>
            <a:endParaRPr lang="en-US"/>
          </a:p>
        </p:txBody>
      </p:sp>
    </p:spTree>
    <p:extLst>
      <p:ext uri="{BB962C8B-B14F-4D97-AF65-F5344CB8AC3E}">
        <p14:creationId xmlns:p14="http://schemas.microsoft.com/office/powerpoint/2010/main" xmlns="" val="18560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in.pinterest.com/pin/735142339159661784/" TargetMode="External"/><Relationship Id="rId3" Type="http://schemas.openxmlformats.org/officeDocument/2006/relationships/hyperlink" Target="https://getcaddle.com/blog/how-long-does-it-take-plastic-to-decompose-longer-than-you-think/" TargetMode="External"/><Relationship Id="rId7" Type="http://schemas.openxmlformats.org/officeDocument/2006/relationships/hyperlink" Target="https://www.unglobalcompact.org/participation/join/benefit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illowbrookrecycling.com/encorp-and-the-plastic-bottle-recycling-process/" TargetMode="External"/><Relationship Id="rId5" Type="http://schemas.openxmlformats.org/officeDocument/2006/relationships/hyperlink" Target="https://cleanriver.com/blog-why-recycling-important-for-business/" TargetMode="External"/><Relationship Id="rId4" Type="http://schemas.openxmlformats.org/officeDocument/2006/relationships/hyperlink" Target="https://www.forbes.com/sites/solitairetownsend/2018/11/21/consumers-want-you-to-help-them-make-a-difference/?sh=775859976954" TargetMode="External"/><Relationship Id="rId9" Type="http://schemas.openxmlformats.org/officeDocument/2006/relationships/hyperlink" Target="https://idbinvest.org/en/blog/climate-change/sustainability-makes-business-sen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141D334-8434-4AF3-8014-473FA6D366EC}"/>
              </a:ext>
            </a:extLst>
          </p:cNvPr>
          <p:cNvSpPr/>
          <p:nvPr/>
        </p:nvSpPr>
        <p:spPr>
          <a:xfrm rot="16200000" flipH="1">
            <a:off x="5338917" y="4917"/>
            <a:ext cx="6853083" cy="68530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xmlns="" id="{5F109F2C-FA85-4317-916E-0B4E5F44B020}"/>
              </a:ext>
            </a:extLst>
          </p:cNvPr>
          <p:cNvCxnSpPr>
            <a:cxnSpLocks/>
          </p:cNvCxnSpPr>
          <p:nvPr/>
        </p:nvCxnSpPr>
        <p:spPr>
          <a:xfrm>
            <a:off x="0" y="2844800"/>
            <a:ext cx="12191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ight Triangle 5">
            <a:extLst>
              <a:ext uri="{FF2B5EF4-FFF2-40B4-BE49-F238E27FC236}">
                <a16:creationId xmlns:a16="http://schemas.microsoft.com/office/drawing/2014/main" xmlns="" id="{4FAA3927-C37E-494D-8BDF-527955E5174E}"/>
              </a:ext>
            </a:extLst>
          </p:cNvPr>
          <p:cNvSpPr/>
          <p:nvPr/>
        </p:nvSpPr>
        <p:spPr>
          <a:xfrm rot="5400000" flipH="1">
            <a:off x="0" y="5372100"/>
            <a:ext cx="1485900" cy="148590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8B34CAC-2B52-47E8-9B57-E3B791389FE1}"/>
              </a:ext>
            </a:extLst>
          </p:cNvPr>
          <p:cNvSpPr/>
          <p:nvPr/>
        </p:nvSpPr>
        <p:spPr>
          <a:xfrm>
            <a:off x="9592235" y="4912659"/>
            <a:ext cx="2599765" cy="145956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Times New Roman" pitchFamily="18" charset="0"/>
                <a:cs typeface="Times New Roman" pitchFamily="18" charset="0"/>
              </a:rPr>
              <a:t>Sukhjeet</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Singh (301126283)</a:t>
            </a:r>
            <a:endParaRPr lang="en-US" sz="2400" dirty="0"/>
          </a:p>
        </p:txBody>
      </p:sp>
      <p:sp>
        <p:nvSpPr>
          <p:cNvPr id="13" name="TextBox 12">
            <a:extLst>
              <a:ext uri="{FF2B5EF4-FFF2-40B4-BE49-F238E27FC236}">
                <a16:creationId xmlns:a16="http://schemas.microsoft.com/office/drawing/2014/main" xmlns="" id="{E5E1F35E-9892-4FEF-BD72-1351948704E9}"/>
              </a:ext>
            </a:extLst>
          </p:cNvPr>
          <p:cNvSpPr txBox="1"/>
          <p:nvPr/>
        </p:nvSpPr>
        <p:spPr>
          <a:xfrm>
            <a:off x="654459" y="1917896"/>
            <a:ext cx="7306199" cy="923330"/>
          </a:xfrm>
          <a:prstGeom prst="rect">
            <a:avLst/>
          </a:prstGeom>
          <a:noFill/>
        </p:spPr>
        <p:txBody>
          <a:bodyPr wrap="square" rtlCol="0" anchor="ctr">
            <a:spAutoFit/>
          </a:bodyPr>
          <a:lstStyle/>
          <a:p>
            <a:r>
              <a:rPr lang="en-US" sz="5400" b="1" dirty="0" smtClean="0">
                <a:latin typeface="Times New Roman" pitchFamily="18" charset="0"/>
                <a:cs typeface="Times New Roman" pitchFamily="18" charset="0"/>
              </a:rPr>
              <a:t>Business Proposal </a:t>
            </a:r>
            <a:endParaRPr lang="en-US" sz="5400" dirty="0">
              <a:latin typeface="Times New Roman" pitchFamily="18" charset="0"/>
              <a:cs typeface="Times New Roman" pitchFamily="18" charset="0"/>
            </a:endParaRPr>
          </a:p>
        </p:txBody>
      </p:sp>
      <p:sp>
        <p:nvSpPr>
          <p:cNvPr id="20" name="Freeform 3886">
            <a:extLst>
              <a:ext uri="{FF2B5EF4-FFF2-40B4-BE49-F238E27FC236}">
                <a16:creationId xmlns:a16="http://schemas.microsoft.com/office/drawing/2014/main" xmlns="" id="{406669C8-019B-46E5-82CC-1541BDB827B3}"/>
              </a:ext>
            </a:extLst>
          </p:cNvPr>
          <p:cNvSpPr>
            <a:spLocks noEditPoints="1"/>
          </p:cNvSpPr>
          <p:nvPr/>
        </p:nvSpPr>
        <p:spPr bwMode="auto">
          <a:xfrm>
            <a:off x="7785101" y="2453276"/>
            <a:ext cx="787400" cy="783048"/>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Slide Number Placeholder 11"/>
          <p:cNvSpPr>
            <a:spLocks noGrp="1"/>
          </p:cNvSpPr>
          <p:nvPr>
            <p:ph type="sldNum" sz="quarter" idx="12"/>
          </p:nvPr>
        </p:nvSpPr>
        <p:spPr/>
        <p:txBody>
          <a:bodyPr/>
          <a:lstStyle/>
          <a:p>
            <a:fld id="{8104C915-17D6-486A-86EC-048CBE10C825}" type="slidenum">
              <a:rPr lang="en-US" smtClean="0"/>
              <a:pPr/>
              <a:t>1</a:t>
            </a:fld>
            <a:endParaRPr lang="en-US"/>
          </a:p>
        </p:txBody>
      </p:sp>
      <p:sp>
        <p:nvSpPr>
          <p:cNvPr id="16" name="TextBox 15">
            <a:extLst>
              <a:ext uri="{FF2B5EF4-FFF2-40B4-BE49-F238E27FC236}">
                <a16:creationId xmlns:a16="http://schemas.microsoft.com/office/drawing/2014/main" xmlns="" id="{D575CD53-6108-481A-A31F-305A2B59F755}"/>
              </a:ext>
            </a:extLst>
          </p:cNvPr>
          <p:cNvSpPr txBox="1"/>
          <p:nvPr/>
        </p:nvSpPr>
        <p:spPr>
          <a:xfrm>
            <a:off x="832263" y="3012124"/>
            <a:ext cx="10808351" cy="2215991"/>
          </a:xfrm>
          <a:prstGeom prst="rect">
            <a:avLst/>
          </a:prstGeom>
          <a:noFill/>
        </p:spPr>
        <p:txBody>
          <a:bodyPr wrap="square" lIns="0" tIns="0" rIns="0" bIns="0" rtlCol="0" anchor="t">
            <a:spAutoFit/>
          </a:bodyPr>
          <a:lstStyle/>
          <a:p>
            <a:r>
              <a:rPr lang="en-US" sz="3600" b="1" dirty="0" smtClean="0">
                <a:latin typeface="Times New Roman" pitchFamily="18" charset="0"/>
                <a:cs typeface="Times New Roman" pitchFamily="18" charset="0"/>
              </a:rPr>
              <a:t>Representer – CEO</a:t>
            </a:r>
          </a:p>
          <a:p>
            <a:r>
              <a:rPr lang="en-US" sz="3600" b="1" dirty="0" smtClean="0">
                <a:latin typeface="Times New Roman" pitchFamily="18" charset="0"/>
                <a:cs typeface="Times New Roman" pitchFamily="18" charset="0"/>
              </a:rPr>
              <a:t>Company name - Balleaqua</a:t>
            </a:r>
          </a:p>
          <a:p>
            <a:r>
              <a:rPr lang="en-US" sz="3600" b="1" dirty="0" smtClean="0">
                <a:latin typeface="Times New Roman" pitchFamily="18" charset="0"/>
                <a:cs typeface="Times New Roman" pitchFamily="18" charset="0"/>
              </a:rPr>
              <a:t> </a:t>
            </a:r>
          </a:p>
          <a:p>
            <a:endParaRPr lang="en-US" sz="3600" dirty="0">
              <a:latin typeface="Times New Roman" pitchFamily="18" charset="0"/>
              <a:cs typeface="Times New Roman" pitchFamily="18" charset="0"/>
            </a:endParaRPr>
          </a:p>
        </p:txBody>
      </p:sp>
      <p:sp>
        <p:nvSpPr>
          <p:cNvPr id="14" name="Date Placeholder 13"/>
          <p:cNvSpPr>
            <a:spLocks noGrp="1"/>
          </p:cNvSpPr>
          <p:nvPr>
            <p:ph type="dt" sz="half" idx="10"/>
          </p:nvPr>
        </p:nvSpPr>
        <p:spPr>
          <a:xfrm>
            <a:off x="838200" y="6006354"/>
            <a:ext cx="3321424" cy="715122"/>
          </a:xfrm>
        </p:spPr>
        <p:txBody>
          <a:bodyPr/>
          <a:lstStyle/>
          <a:p>
            <a:fld id="{1D4C2A67-4DAE-46BD-BE8B-F2A820D28076}" type="datetime1">
              <a:rPr lang="en-US" sz="3200" smtClean="0">
                <a:latin typeface="Times New Roman" pitchFamily="18" charset="0"/>
                <a:cs typeface="Times New Roman" pitchFamily="18" charset="0"/>
              </a:rPr>
              <a:pPr/>
              <a:t>3/21/2021</a:t>
            </a:fld>
            <a:endParaRPr lang="en-US" sz="3200" dirty="0">
              <a:latin typeface="Times New Roman" pitchFamily="18" charset="0"/>
              <a:cs typeface="Times New Roman" pitchFamily="18" charset="0"/>
            </a:endParaRPr>
          </a:p>
        </p:txBody>
      </p:sp>
      <p:sp>
        <p:nvSpPr>
          <p:cNvPr id="11" name="Rectangle 10"/>
          <p:cNvSpPr/>
          <p:nvPr/>
        </p:nvSpPr>
        <p:spPr>
          <a:xfrm>
            <a:off x="9490272" y="2958353"/>
            <a:ext cx="1172116"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xmlns="" val="417733312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D575CD53-6108-481A-A31F-305A2B59F755}"/>
              </a:ext>
            </a:extLst>
          </p:cNvPr>
          <p:cNvSpPr txBox="1"/>
          <p:nvPr/>
        </p:nvSpPr>
        <p:spPr>
          <a:xfrm>
            <a:off x="690563" y="299577"/>
            <a:ext cx="10808351" cy="615553"/>
          </a:xfrm>
          <a:prstGeom prst="rect">
            <a:avLst/>
          </a:prstGeom>
          <a:noFill/>
        </p:spPr>
        <p:txBody>
          <a:bodyPr wrap="square" lIns="0" tIns="0" rIns="0" bIns="0" rtlCol="0" anchor="t">
            <a:spAutoFit/>
          </a:bodyPr>
          <a:lstStyle/>
          <a:p>
            <a:r>
              <a:rPr lang="en-US" sz="4000" b="1"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89" name="TextBox 88">
            <a:extLst>
              <a:ext uri="{FF2B5EF4-FFF2-40B4-BE49-F238E27FC236}">
                <a16:creationId xmlns:a16="http://schemas.microsoft.com/office/drawing/2014/main" xmlns="" id="{BFC654B8-714C-4749-896F-E800EB636866}"/>
              </a:ext>
            </a:extLst>
          </p:cNvPr>
          <p:cNvSpPr txBox="1"/>
          <p:nvPr/>
        </p:nvSpPr>
        <p:spPr>
          <a:xfrm>
            <a:off x="590841" y="1317715"/>
            <a:ext cx="4994033" cy="1477328"/>
          </a:xfrm>
          <a:prstGeom prst="rect">
            <a:avLst/>
          </a:prstGeom>
          <a:noFill/>
        </p:spPr>
        <p:txBody>
          <a:bodyPr wrap="square" lIns="0" tIns="0" rIns="0" bIns="0" rtlCol="0">
            <a:spAutoFit/>
          </a:bodyPr>
          <a:lstStyle/>
          <a:p>
            <a:pPr>
              <a:buNone/>
            </a:pPr>
            <a:r>
              <a:rPr lang="en-US" sz="2400" dirty="0" smtClean="0">
                <a:latin typeface="Times New Roman" pitchFamily="18" charset="0"/>
                <a:cs typeface="Times New Roman" pitchFamily="18" charset="0"/>
              </a:rPr>
              <a:t>Environmental concerns can affect the future sustainability of our business. However,  recycle plant can improve image, indeed generate profits.</a:t>
            </a:r>
          </a:p>
        </p:txBody>
      </p:sp>
      <p:sp>
        <p:nvSpPr>
          <p:cNvPr id="30" name="Slide Number Placeholder 29"/>
          <p:cNvSpPr>
            <a:spLocks noGrp="1"/>
          </p:cNvSpPr>
          <p:nvPr>
            <p:ph type="sldNum" sz="quarter" idx="12"/>
          </p:nvPr>
        </p:nvSpPr>
        <p:spPr/>
        <p:txBody>
          <a:bodyPr/>
          <a:lstStyle/>
          <a:p>
            <a:fld id="{8104C915-17D6-486A-86EC-048CBE10C825}" type="slidenum">
              <a:rPr lang="en-US" smtClean="0"/>
              <a:pPr/>
              <a:t>10</a:t>
            </a:fld>
            <a:endParaRPr lang="en-US"/>
          </a:p>
        </p:txBody>
      </p:sp>
      <p:pic>
        <p:nvPicPr>
          <p:cNvPr id="32" name="Picture 2" descr="Sustainability makes business sense"/>
          <p:cNvPicPr>
            <a:picLocks noChangeAspect="1" noChangeArrowheads="1"/>
          </p:cNvPicPr>
          <p:nvPr/>
        </p:nvPicPr>
        <p:blipFill>
          <a:blip r:embed="rId3"/>
          <a:srcRect/>
          <a:stretch>
            <a:fillRect/>
          </a:stretch>
        </p:blipFill>
        <p:spPr bwMode="auto">
          <a:xfrm>
            <a:off x="5812643" y="1342103"/>
            <a:ext cx="6379357" cy="4471003"/>
          </a:xfrm>
          <a:prstGeom prst="rect">
            <a:avLst/>
          </a:prstGeom>
          <a:noFill/>
        </p:spPr>
      </p:pic>
      <p:sp>
        <p:nvSpPr>
          <p:cNvPr id="8" name="Rectangle 7"/>
          <p:cNvSpPr/>
          <p:nvPr/>
        </p:nvSpPr>
        <p:spPr>
          <a:xfrm>
            <a:off x="7718498" y="6016109"/>
            <a:ext cx="2525050" cy="369332"/>
          </a:xfrm>
          <a:prstGeom prst="rect">
            <a:avLst/>
          </a:prstGeom>
        </p:spPr>
        <p:txBody>
          <a:bodyPr wrap="none">
            <a:spAutoFit/>
          </a:bodyPr>
          <a:lstStyle/>
          <a:p>
            <a:r>
              <a:rPr lang="en-US" dirty="0" smtClean="0">
                <a:latin typeface="Times New Roman" pitchFamily="18" charset="0"/>
                <a:cs typeface="Times New Roman" pitchFamily="18" charset="0"/>
              </a:rPr>
              <a:t>Source-(IDB invest, n.d.)</a:t>
            </a:r>
            <a:endParaRPr lang="en-US" dirty="0">
              <a:latin typeface="Times New Roman" pitchFamily="18" charset="0"/>
              <a:cs typeface="Times New Roman" pitchFamily="18" charset="0"/>
            </a:endParaRPr>
          </a:p>
        </p:txBody>
      </p:sp>
      <p:sp>
        <p:nvSpPr>
          <p:cNvPr id="9" name="Rectangle 8"/>
          <p:cNvSpPr/>
          <p:nvPr/>
        </p:nvSpPr>
        <p:spPr>
          <a:xfrm>
            <a:off x="7889948" y="829747"/>
            <a:ext cx="1268339" cy="369332"/>
          </a:xfrm>
          <a:prstGeom prst="rect">
            <a:avLst/>
          </a:prstGeom>
        </p:spPr>
        <p:txBody>
          <a:bodyPr wrap="square">
            <a:spAutoFit/>
          </a:bodyPr>
          <a:lstStyle/>
          <a:p>
            <a:r>
              <a:rPr lang="en-US" b="1" dirty="0" smtClean="0">
                <a:latin typeface="Times New Roman" pitchFamily="18" charset="0"/>
                <a:cs typeface="Times New Roman" pitchFamily="18" charset="0"/>
              </a:rPr>
              <a:t>Figure 1.6</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5685793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xmlns="" id="{62E62710-286F-4B00-9BF4-C4E48604ED0D}"/>
              </a:ext>
            </a:extLst>
          </p:cNvPr>
          <p:cNvSpPr>
            <a:spLocks noGrp="1"/>
          </p:cNvSpPr>
          <p:nvPr>
            <p:ph type="sldNum" sz="quarter" idx="12"/>
          </p:nvPr>
        </p:nvSpPr>
        <p:spPr/>
        <p:txBody>
          <a:bodyPr/>
          <a:lstStyle/>
          <a:p>
            <a:fld id="{8104C915-17D6-486A-86EC-048CBE10C825}" type="slidenum">
              <a:rPr lang="en-US" smtClean="0"/>
              <a:pPr/>
              <a:t>11</a:t>
            </a:fld>
            <a:endParaRPr lang="en-US"/>
          </a:p>
        </p:txBody>
      </p:sp>
      <p:grpSp>
        <p:nvGrpSpPr>
          <p:cNvPr id="5" name="Group 4">
            <a:extLst>
              <a:ext uri="{FF2B5EF4-FFF2-40B4-BE49-F238E27FC236}">
                <a16:creationId xmlns:a16="http://schemas.microsoft.com/office/drawing/2014/main" xmlns="" id="{1217B37F-FDE2-4F0B-B028-5A08229530D8}"/>
              </a:ext>
            </a:extLst>
          </p:cNvPr>
          <p:cNvGrpSpPr/>
          <p:nvPr/>
        </p:nvGrpSpPr>
        <p:grpSpPr>
          <a:xfrm>
            <a:off x="400922" y="1283882"/>
            <a:ext cx="3577274" cy="4472391"/>
            <a:chOff x="379011" y="1283882"/>
            <a:chExt cx="3577274" cy="4472391"/>
          </a:xfrm>
        </p:grpSpPr>
        <p:sp>
          <p:nvSpPr>
            <p:cNvPr id="139" name="TextBox 138">
              <a:extLst>
                <a:ext uri="{FF2B5EF4-FFF2-40B4-BE49-F238E27FC236}">
                  <a16:creationId xmlns:a16="http://schemas.microsoft.com/office/drawing/2014/main" xmlns="" id="{19EA79C5-E7C0-424F-92A5-677D573C3559}"/>
                </a:ext>
              </a:extLst>
            </p:cNvPr>
            <p:cNvSpPr txBox="1"/>
            <p:nvPr/>
          </p:nvSpPr>
          <p:spPr>
            <a:xfrm>
              <a:off x="790575" y="5540829"/>
              <a:ext cx="2132956" cy="215444"/>
            </a:xfrm>
            <a:prstGeom prst="rect">
              <a:avLst/>
            </a:prstGeom>
            <a:noFill/>
          </p:spPr>
          <p:txBody>
            <a:bodyPr wrap="square" lIns="0" tIns="0" rIns="0" bIns="0" rtlCol="0" anchor="ctr">
              <a:spAutoFit/>
            </a:bodyPr>
            <a:lstStyle/>
            <a:p>
              <a:endParaRPr lang="en-US" sz="1400" dirty="0"/>
            </a:p>
          </p:txBody>
        </p:sp>
        <p:sp>
          <p:nvSpPr>
            <p:cNvPr id="140" name="TextBox 139">
              <a:extLst>
                <a:ext uri="{FF2B5EF4-FFF2-40B4-BE49-F238E27FC236}">
                  <a16:creationId xmlns:a16="http://schemas.microsoft.com/office/drawing/2014/main" xmlns="" id="{94515BC9-141E-41C8-AFB1-85B48AD59FD3}"/>
                </a:ext>
              </a:extLst>
            </p:cNvPr>
            <p:cNvSpPr txBox="1"/>
            <p:nvPr/>
          </p:nvSpPr>
          <p:spPr>
            <a:xfrm>
              <a:off x="379011" y="3998576"/>
              <a:ext cx="2132956" cy="215444"/>
            </a:xfrm>
            <a:prstGeom prst="rect">
              <a:avLst/>
            </a:prstGeom>
            <a:noFill/>
          </p:spPr>
          <p:txBody>
            <a:bodyPr wrap="square" lIns="0" tIns="0" rIns="0" bIns="0" rtlCol="0" anchor="ctr">
              <a:spAutoFit/>
            </a:bodyPr>
            <a:lstStyle/>
            <a:p>
              <a:r>
                <a:rPr lang="en-US" sz="1400" dirty="0" smtClean="0"/>
                <a:t> </a:t>
              </a:r>
              <a:endParaRPr lang="en-US" sz="1400" dirty="0"/>
            </a:p>
          </p:txBody>
        </p:sp>
        <p:sp>
          <p:nvSpPr>
            <p:cNvPr id="141" name="TextBox 140">
              <a:extLst>
                <a:ext uri="{FF2B5EF4-FFF2-40B4-BE49-F238E27FC236}">
                  <a16:creationId xmlns:a16="http://schemas.microsoft.com/office/drawing/2014/main" xmlns="" id="{05F0B10D-B6D6-4B5C-98A9-DBCE1D832139}"/>
                </a:ext>
              </a:extLst>
            </p:cNvPr>
            <p:cNvSpPr txBox="1"/>
            <p:nvPr/>
          </p:nvSpPr>
          <p:spPr>
            <a:xfrm>
              <a:off x="702465" y="2443618"/>
              <a:ext cx="2132956" cy="215444"/>
            </a:xfrm>
            <a:prstGeom prst="rect">
              <a:avLst/>
            </a:prstGeom>
            <a:noFill/>
          </p:spPr>
          <p:txBody>
            <a:bodyPr wrap="square" lIns="0" tIns="0" rIns="0" bIns="0" rtlCol="0" anchor="ctr">
              <a:spAutoFit/>
            </a:bodyPr>
            <a:lstStyle/>
            <a:p>
              <a:endParaRPr lang="en-US" sz="1400" dirty="0"/>
            </a:p>
          </p:txBody>
        </p:sp>
        <p:sp>
          <p:nvSpPr>
            <p:cNvPr id="142" name="TextBox 141">
              <a:extLst>
                <a:ext uri="{FF2B5EF4-FFF2-40B4-BE49-F238E27FC236}">
                  <a16:creationId xmlns:a16="http://schemas.microsoft.com/office/drawing/2014/main" xmlns="" id="{C177A938-A005-49D4-87F5-8904A8551E9D}"/>
                </a:ext>
              </a:extLst>
            </p:cNvPr>
            <p:cNvSpPr txBox="1"/>
            <p:nvPr/>
          </p:nvSpPr>
          <p:spPr>
            <a:xfrm>
              <a:off x="1823329" y="1283882"/>
              <a:ext cx="2132956" cy="215444"/>
            </a:xfrm>
            <a:prstGeom prst="rect">
              <a:avLst/>
            </a:prstGeom>
            <a:noFill/>
          </p:spPr>
          <p:txBody>
            <a:bodyPr wrap="square" lIns="0" tIns="0" rIns="0" bIns="0" rtlCol="0" anchor="ctr">
              <a:spAutoFit/>
            </a:bodyPr>
            <a:lstStyle/>
            <a:p>
              <a:endParaRPr lang="en-US" sz="1400" dirty="0"/>
            </a:p>
          </p:txBody>
        </p:sp>
      </p:grpSp>
      <p:grpSp>
        <p:nvGrpSpPr>
          <p:cNvPr id="143" name="Group 142">
            <a:extLst>
              <a:ext uri="{FF2B5EF4-FFF2-40B4-BE49-F238E27FC236}">
                <a16:creationId xmlns:a16="http://schemas.microsoft.com/office/drawing/2014/main" xmlns="" id="{1E47F1A0-F46F-4AF9-8500-FFA91B327082}"/>
              </a:ext>
            </a:extLst>
          </p:cNvPr>
          <p:cNvGrpSpPr/>
          <p:nvPr/>
        </p:nvGrpSpPr>
        <p:grpSpPr>
          <a:xfrm flipH="1">
            <a:off x="8213804" y="1283882"/>
            <a:ext cx="3577274" cy="4472391"/>
            <a:chOff x="379011" y="1283882"/>
            <a:chExt cx="3577274" cy="4472391"/>
          </a:xfrm>
        </p:grpSpPr>
        <p:sp>
          <p:nvSpPr>
            <p:cNvPr id="144" name="TextBox 143">
              <a:extLst>
                <a:ext uri="{FF2B5EF4-FFF2-40B4-BE49-F238E27FC236}">
                  <a16:creationId xmlns:a16="http://schemas.microsoft.com/office/drawing/2014/main" xmlns="" id="{E1EBE70E-1C48-4838-842C-184244A1C963}"/>
                </a:ext>
              </a:extLst>
            </p:cNvPr>
            <p:cNvSpPr txBox="1"/>
            <p:nvPr/>
          </p:nvSpPr>
          <p:spPr>
            <a:xfrm>
              <a:off x="790575" y="5540829"/>
              <a:ext cx="2132956" cy="215444"/>
            </a:xfrm>
            <a:prstGeom prst="rect">
              <a:avLst/>
            </a:prstGeom>
            <a:noFill/>
          </p:spPr>
          <p:txBody>
            <a:bodyPr wrap="square" lIns="0" tIns="0" rIns="0" bIns="0" rtlCol="0" anchor="ctr">
              <a:spAutoFit/>
            </a:bodyPr>
            <a:lstStyle/>
            <a:p>
              <a:pPr algn="r"/>
              <a:endParaRPr lang="en-US" sz="1400" dirty="0"/>
            </a:p>
          </p:txBody>
        </p:sp>
        <p:sp>
          <p:nvSpPr>
            <p:cNvPr id="145" name="TextBox 144">
              <a:extLst>
                <a:ext uri="{FF2B5EF4-FFF2-40B4-BE49-F238E27FC236}">
                  <a16:creationId xmlns:a16="http://schemas.microsoft.com/office/drawing/2014/main" xmlns="" id="{758FEE6E-1510-435A-8104-6F460D51AF41}"/>
                </a:ext>
              </a:extLst>
            </p:cNvPr>
            <p:cNvSpPr txBox="1"/>
            <p:nvPr/>
          </p:nvSpPr>
          <p:spPr>
            <a:xfrm>
              <a:off x="379011" y="3998576"/>
              <a:ext cx="2132956" cy="215444"/>
            </a:xfrm>
            <a:prstGeom prst="rect">
              <a:avLst/>
            </a:prstGeom>
            <a:noFill/>
          </p:spPr>
          <p:txBody>
            <a:bodyPr wrap="square" lIns="0" tIns="0" rIns="0" bIns="0" rtlCol="0" anchor="ctr">
              <a:spAutoFit/>
            </a:bodyPr>
            <a:lstStyle/>
            <a:p>
              <a:pPr algn="r"/>
              <a:endParaRPr lang="en-US" sz="1400" dirty="0"/>
            </a:p>
          </p:txBody>
        </p:sp>
        <p:sp>
          <p:nvSpPr>
            <p:cNvPr id="146" name="TextBox 145">
              <a:extLst>
                <a:ext uri="{FF2B5EF4-FFF2-40B4-BE49-F238E27FC236}">
                  <a16:creationId xmlns:a16="http://schemas.microsoft.com/office/drawing/2014/main" xmlns="" id="{B6E1693D-A9A1-477C-A204-D7BC7E095B4D}"/>
                </a:ext>
              </a:extLst>
            </p:cNvPr>
            <p:cNvSpPr txBox="1"/>
            <p:nvPr/>
          </p:nvSpPr>
          <p:spPr>
            <a:xfrm>
              <a:off x="702465" y="2443618"/>
              <a:ext cx="2132956" cy="215444"/>
            </a:xfrm>
            <a:prstGeom prst="rect">
              <a:avLst/>
            </a:prstGeom>
            <a:noFill/>
          </p:spPr>
          <p:txBody>
            <a:bodyPr wrap="square" lIns="0" tIns="0" rIns="0" bIns="0" rtlCol="0" anchor="ctr">
              <a:spAutoFit/>
            </a:bodyPr>
            <a:lstStyle/>
            <a:p>
              <a:pPr algn="r"/>
              <a:endParaRPr lang="en-US" sz="1400" dirty="0"/>
            </a:p>
          </p:txBody>
        </p:sp>
        <p:sp>
          <p:nvSpPr>
            <p:cNvPr id="147" name="TextBox 146">
              <a:extLst>
                <a:ext uri="{FF2B5EF4-FFF2-40B4-BE49-F238E27FC236}">
                  <a16:creationId xmlns:a16="http://schemas.microsoft.com/office/drawing/2014/main" xmlns="" id="{212B72D0-24C1-4165-9848-B176FF8EC217}"/>
                </a:ext>
              </a:extLst>
            </p:cNvPr>
            <p:cNvSpPr txBox="1"/>
            <p:nvPr/>
          </p:nvSpPr>
          <p:spPr>
            <a:xfrm>
              <a:off x="1823329" y="1283882"/>
              <a:ext cx="2132956" cy="215444"/>
            </a:xfrm>
            <a:prstGeom prst="rect">
              <a:avLst/>
            </a:prstGeom>
            <a:noFill/>
          </p:spPr>
          <p:txBody>
            <a:bodyPr wrap="square" lIns="0" tIns="0" rIns="0" bIns="0" rtlCol="0" anchor="ctr">
              <a:spAutoFit/>
            </a:bodyPr>
            <a:lstStyle/>
            <a:p>
              <a:pPr algn="r"/>
              <a:endParaRPr lang="en-US" sz="1400" dirty="0"/>
            </a:p>
          </p:txBody>
        </p:sp>
      </p:grpSp>
      <p:sp>
        <p:nvSpPr>
          <p:cNvPr id="148" name="Freeform 71">
            <a:extLst>
              <a:ext uri="{FF2B5EF4-FFF2-40B4-BE49-F238E27FC236}">
                <a16:creationId xmlns:a16="http://schemas.microsoft.com/office/drawing/2014/main" xmlns="" id="{5C53321C-0964-46E9-91E6-F44B9699E526}"/>
              </a:ext>
            </a:extLst>
          </p:cNvPr>
          <p:cNvSpPr>
            <a:spLocks/>
          </p:cNvSpPr>
          <p:nvPr/>
        </p:nvSpPr>
        <p:spPr bwMode="auto">
          <a:xfrm>
            <a:off x="3005287" y="5375276"/>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no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a:p>
        </p:txBody>
      </p:sp>
      <p:sp>
        <p:nvSpPr>
          <p:cNvPr id="152" name="Freeform 71">
            <a:extLst>
              <a:ext uri="{FF2B5EF4-FFF2-40B4-BE49-F238E27FC236}">
                <a16:creationId xmlns:a16="http://schemas.microsoft.com/office/drawing/2014/main" xmlns="" id="{EE705A98-7154-42F5-913F-E0436714FD58}"/>
              </a:ext>
            </a:extLst>
          </p:cNvPr>
          <p:cNvSpPr>
            <a:spLocks/>
          </p:cNvSpPr>
          <p:nvPr/>
        </p:nvSpPr>
        <p:spPr bwMode="auto">
          <a:xfrm>
            <a:off x="4157315" y="1126331"/>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no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a:p>
        </p:txBody>
      </p:sp>
      <p:sp>
        <p:nvSpPr>
          <p:cNvPr id="154" name="Freeform 71">
            <a:extLst>
              <a:ext uri="{FF2B5EF4-FFF2-40B4-BE49-F238E27FC236}">
                <a16:creationId xmlns:a16="http://schemas.microsoft.com/office/drawing/2014/main" xmlns="" id="{4C0FE127-8558-4C8D-AA6B-665A65C41F24}"/>
              </a:ext>
            </a:extLst>
          </p:cNvPr>
          <p:cNvSpPr>
            <a:spLocks/>
          </p:cNvSpPr>
          <p:nvPr/>
        </p:nvSpPr>
        <p:spPr bwMode="auto">
          <a:xfrm>
            <a:off x="5699570" y="709612"/>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no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a:p>
        </p:txBody>
      </p:sp>
      <p:sp>
        <p:nvSpPr>
          <p:cNvPr id="155" name="Freeform 71">
            <a:extLst>
              <a:ext uri="{FF2B5EF4-FFF2-40B4-BE49-F238E27FC236}">
                <a16:creationId xmlns:a16="http://schemas.microsoft.com/office/drawing/2014/main" xmlns="" id="{0895ED89-DCD8-470E-9739-ACF5DD2397C3}"/>
              </a:ext>
            </a:extLst>
          </p:cNvPr>
          <p:cNvSpPr>
            <a:spLocks/>
          </p:cNvSpPr>
          <p:nvPr/>
        </p:nvSpPr>
        <p:spPr bwMode="auto">
          <a:xfrm>
            <a:off x="7254527" y="1126331"/>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no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p:nvPr/>
        </p:nvSpPr>
        <p:spPr>
          <a:xfrm>
            <a:off x="823956" y="215383"/>
            <a:ext cx="2962232" cy="584775"/>
          </a:xfrm>
          <a:prstGeom prst="rect">
            <a:avLst/>
          </a:prstGeom>
        </p:spPr>
        <p:txBody>
          <a:bodyPr wrap="square">
            <a:spAutoFit/>
          </a:bodyPr>
          <a:lstStyle/>
          <a:p>
            <a:r>
              <a:rPr lang="en-US" sz="3200" b="1" dirty="0" smtClean="0">
                <a:latin typeface="Times New Roman" pitchFamily="18" charset="0"/>
                <a:cs typeface="Times New Roman" pitchFamily="18" charset="0"/>
              </a:rPr>
              <a:t>REFERENCES</a:t>
            </a:r>
            <a:endParaRPr lang="en-US" sz="3200" dirty="0"/>
          </a:p>
        </p:txBody>
      </p:sp>
      <p:sp>
        <p:nvSpPr>
          <p:cNvPr id="21" name="Rectangle 20"/>
          <p:cNvSpPr/>
          <p:nvPr/>
        </p:nvSpPr>
        <p:spPr>
          <a:xfrm>
            <a:off x="636495" y="711376"/>
            <a:ext cx="10382250" cy="8032968"/>
          </a:xfrm>
          <a:prstGeom prst="rect">
            <a:avLst/>
          </a:prstGeom>
        </p:spPr>
        <p:txBody>
          <a:bodyPr wrap="square">
            <a:spAutoFit/>
          </a:bodyPr>
          <a:lstStyle/>
          <a:p>
            <a:r>
              <a:rPr lang="en-US" sz="1600" dirty="0" smtClean="0">
                <a:latin typeface="Times New Roman" pitchFamily="18" charset="0"/>
                <a:cs typeface="Times New Roman" pitchFamily="18" charset="0"/>
              </a:rPr>
              <a:t>Allen, C. (2020, December 22). </a:t>
            </a:r>
            <a:r>
              <a:rPr lang="en-US" sz="1600" i="1" dirty="0" smtClean="0">
                <a:latin typeface="Times New Roman" pitchFamily="18" charset="0"/>
                <a:cs typeface="Times New Roman" pitchFamily="18" charset="0"/>
              </a:rPr>
              <a:t>How long does it take plastic to decompose – longer than you think</a:t>
            </a:r>
            <a:r>
              <a:rPr lang="en-US" sz="1600" dirty="0" smtClean="0">
                <a:latin typeface="Times New Roman" pitchFamily="18" charset="0"/>
                <a:cs typeface="Times New Roman" pitchFamily="18" charset="0"/>
              </a:rPr>
              <a:t>. Consumer Data Marketplace. </a:t>
            </a:r>
            <a:r>
              <a:rPr lang="en-US" sz="1600" dirty="0" smtClean="0">
                <a:latin typeface="Times New Roman" pitchFamily="18" charset="0"/>
                <a:cs typeface="Times New Roman" pitchFamily="18" charset="0"/>
                <a:hlinkClick r:id="rId3"/>
              </a:rPr>
              <a:t>https://getcaddle.com/blog/how-long-does-it-take-plastic-to-decompose-longer-than-you-think/</a:t>
            </a:r>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Townsend, S. (2018, November 21). </a:t>
            </a:r>
            <a:r>
              <a:rPr lang="en-US" sz="1700" i="1" dirty="0" smtClean="0">
                <a:latin typeface="Times New Roman" pitchFamily="18" charset="0"/>
                <a:cs typeface="Times New Roman" pitchFamily="18" charset="0"/>
              </a:rPr>
              <a:t>88% Of Consumers Want You To Help Them Make A Difference</a:t>
            </a:r>
            <a:r>
              <a:rPr lang="en-US" sz="1700" dirty="0" smtClean="0">
                <a:latin typeface="Times New Roman" pitchFamily="18" charset="0"/>
                <a:cs typeface="Times New Roman" pitchFamily="18" charset="0"/>
              </a:rPr>
              <a:t>. Forbes. </a:t>
            </a:r>
            <a:r>
              <a:rPr lang="en-US" sz="1700" dirty="0" smtClean="0">
                <a:latin typeface="Times New Roman" pitchFamily="18" charset="0"/>
                <a:cs typeface="Times New Roman" pitchFamily="18" charset="0"/>
                <a:hlinkClick r:id="rId4"/>
              </a:rPr>
              <a:t>https://www.forbes.com/sites/solitairetownsend/2018/11/21/consumers-want-you-to-help-them-make-a-difference/?sh=775859976954</a:t>
            </a:r>
            <a:endParaRPr lang="en-US" sz="1700" dirty="0" smtClean="0">
              <a:latin typeface="Times New Roman" pitchFamily="18" charset="0"/>
              <a:cs typeface="Times New Roman" pitchFamily="18" charset="0"/>
            </a:endParaRPr>
          </a:p>
          <a:p>
            <a:r>
              <a:rPr lang="en-US" sz="1700" dirty="0" err="1" smtClean="0">
                <a:latin typeface="Times New Roman" pitchFamily="18" charset="0"/>
                <a:cs typeface="Times New Roman" pitchFamily="18" charset="0"/>
              </a:rPr>
              <a:t>Cleanriver</a:t>
            </a:r>
            <a:r>
              <a:rPr lang="en-US" sz="1700" dirty="0" smtClean="0">
                <a:latin typeface="Times New Roman" pitchFamily="18" charset="0"/>
                <a:cs typeface="Times New Roman" pitchFamily="18" charset="0"/>
              </a:rPr>
              <a:t>. (2019, January 7). </a:t>
            </a:r>
            <a:r>
              <a:rPr lang="en-US" sz="1700" i="1" dirty="0" smtClean="0">
                <a:latin typeface="Times New Roman" pitchFamily="18" charset="0"/>
                <a:cs typeface="Times New Roman" pitchFamily="18" charset="0"/>
              </a:rPr>
              <a:t>Why Is Recycling Important For A Business? 5 Surprising Benefits</a:t>
            </a: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hlinkClick r:id="rId5"/>
              </a:rPr>
              <a:t>https://cleanriver.com/blog-why-recycling-important-for-business/</a:t>
            </a:r>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sz="1700" dirty="0" err="1" smtClean="0">
                <a:latin typeface="Times New Roman" pitchFamily="18" charset="0"/>
                <a:cs typeface="Times New Roman" pitchFamily="18" charset="0"/>
              </a:rPr>
              <a:t>Riverkeeper</a:t>
            </a:r>
            <a:r>
              <a:rPr lang="en-US" sz="1700" dirty="0" smtClean="0">
                <a:latin typeface="Times New Roman" pitchFamily="18" charset="0"/>
                <a:cs typeface="Times New Roman" pitchFamily="18" charset="0"/>
              </a:rPr>
              <a:t>. (2019, February 7). </a:t>
            </a:r>
            <a:r>
              <a:rPr lang="en-US" sz="1700" i="1" dirty="0" smtClean="0">
                <a:latin typeface="Times New Roman" pitchFamily="18" charset="0"/>
                <a:cs typeface="Times New Roman" pitchFamily="18" charset="0"/>
              </a:rPr>
              <a:t>Problems with bottled water</a:t>
            </a:r>
            <a:r>
              <a:rPr lang="en-US" sz="1700" dirty="0" smtClean="0">
                <a:latin typeface="Times New Roman" pitchFamily="18" charset="0"/>
                <a:cs typeface="Times New Roman" pitchFamily="18" charset="0"/>
              </a:rPr>
              <a:t>. https://www.riverkeeper.org/campaigns/tapwater/bottled-water/</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Munroe, J. (2020, November 13). </a:t>
            </a:r>
            <a:r>
              <a:rPr lang="en-US" sz="1700" i="1" dirty="0" err="1" smtClean="0">
                <a:latin typeface="Times New Roman" pitchFamily="18" charset="0"/>
                <a:cs typeface="Times New Roman" pitchFamily="18" charset="0"/>
              </a:rPr>
              <a:t>Encorp</a:t>
            </a:r>
            <a:r>
              <a:rPr lang="en-US" sz="1700" i="1" dirty="0" smtClean="0">
                <a:latin typeface="Times New Roman" pitchFamily="18" charset="0"/>
                <a:cs typeface="Times New Roman" pitchFamily="18" charset="0"/>
              </a:rPr>
              <a:t> and The Plastic Bottle Recycling Process</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Willowbrook</a:t>
            </a:r>
            <a:r>
              <a:rPr lang="en-US" sz="1700" dirty="0" smtClean="0">
                <a:latin typeface="Times New Roman" pitchFamily="18" charset="0"/>
                <a:cs typeface="Times New Roman" pitchFamily="18" charset="0"/>
              </a:rPr>
              <a:t> Recycling Langley BC. </a:t>
            </a:r>
            <a:r>
              <a:rPr lang="en-US" sz="1700" dirty="0" smtClean="0">
                <a:latin typeface="Times New Roman" pitchFamily="18" charset="0"/>
                <a:cs typeface="Times New Roman" pitchFamily="18" charset="0"/>
                <a:hlinkClick r:id="rId6"/>
              </a:rPr>
              <a:t>https://willowbrookrecycling.com/encorp-and-the-plastic-bottle-recycling-process/</a:t>
            </a:r>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United Nation Global Compact. (n.d.). </a:t>
            </a:r>
            <a:r>
              <a:rPr lang="en-US" sz="1700" i="1" dirty="0" smtClean="0">
                <a:latin typeface="Times New Roman" pitchFamily="18" charset="0"/>
                <a:cs typeface="Times New Roman" pitchFamily="18" charset="0"/>
              </a:rPr>
              <a:t>How Will I Benefit? | UN Global Compact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Unglobalcompact</a:t>
            </a: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hlinkClick r:id="rId7"/>
              </a:rPr>
              <a:t>https://www.unglobalcompact.org/participation/join/benefits</a:t>
            </a:r>
            <a:endParaRPr lang="en-US" sz="1700" dirty="0" smtClean="0">
              <a:latin typeface="Times New Roman" pitchFamily="18" charset="0"/>
              <a:cs typeface="Times New Roman" pitchFamily="18" charset="0"/>
            </a:endParaRPr>
          </a:p>
          <a:p>
            <a:r>
              <a:rPr lang="en-US" sz="1700" i="1" dirty="0" smtClean="0">
                <a:latin typeface="Times New Roman" pitchFamily="18" charset="0"/>
                <a:cs typeface="Times New Roman" pitchFamily="18" charset="0"/>
              </a:rPr>
              <a:t>Save Energy 4U</a:t>
            </a:r>
            <a:r>
              <a:rPr lang="en-US" sz="1700" dirty="0" smtClean="0">
                <a:latin typeface="Times New Roman" pitchFamily="18" charset="0"/>
                <a:cs typeface="Times New Roman" pitchFamily="18" charset="0"/>
              </a:rPr>
              <a:t>. (n.d.). </a:t>
            </a:r>
            <a:r>
              <a:rPr lang="en-US" sz="1700" dirty="0" err="1" smtClean="0">
                <a:latin typeface="Times New Roman" pitchFamily="18" charset="0"/>
                <a:cs typeface="Times New Roman" pitchFamily="18" charset="0"/>
              </a:rPr>
              <a:t>Pinterest</a:t>
            </a:r>
            <a:r>
              <a:rPr lang="en-US" sz="1700" dirty="0" smtClean="0">
                <a:latin typeface="Times New Roman" pitchFamily="18" charset="0"/>
                <a:cs typeface="Times New Roman" pitchFamily="18" charset="0"/>
              </a:rPr>
              <a:t>. Retrieved March 21, 2021, from </a:t>
            </a:r>
            <a:r>
              <a:rPr lang="en-US" sz="1700" dirty="0" smtClean="0">
                <a:latin typeface="Times New Roman" pitchFamily="18" charset="0"/>
                <a:cs typeface="Times New Roman" pitchFamily="18" charset="0"/>
                <a:hlinkClick r:id="rId8"/>
              </a:rPr>
              <a:t>https://in.pinterest.com/pin/735142339159661784/</a:t>
            </a:r>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IDB invest. (n.d.). </a:t>
            </a:r>
            <a:r>
              <a:rPr lang="en-US" sz="1700" i="1" dirty="0" smtClean="0">
                <a:latin typeface="Times New Roman" pitchFamily="18" charset="0"/>
                <a:cs typeface="Times New Roman" pitchFamily="18" charset="0"/>
              </a:rPr>
              <a:t>Sustainability makes business sense | IDB Invest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Idbinvest</a:t>
            </a: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hlinkClick r:id="rId9"/>
              </a:rPr>
              <a:t>https://idbinvest.org/en/blog/climate-change/sustainability-makes-business-sense</a:t>
            </a:r>
            <a:endParaRPr lang="en-US" sz="1700" dirty="0" smtClean="0">
              <a:latin typeface="Times New Roman" pitchFamily="18" charset="0"/>
              <a:cs typeface="Times New Roman" pitchFamily="18" charset="0"/>
            </a:endParaRPr>
          </a:p>
          <a:p>
            <a:r>
              <a:rPr lang="en-US" sz="1700" dirty="0" smtClean="0"/>
              <a:t>Pringle, J., &amp; George, S. (2018, August 29). </a:t>
            </a:r>
            <a:r>
              <a:rPr lang="en-US" sz="1700" i="1" dirty="0" smtClean="0"/>
              <a:t>Why we’re hunting for treasure – in old landfill sites</a:t>
            </a:r>
            <a:r>
              <a:rPr lang="en-US" sz="1700" dirty="0" smtClean="0"/>
              <a:t>. The Conversation. https://theconversation.com/why-were-hunting-for-treasure-in-old-landfill-sites-102304</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13278187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141D334-8434-4AF3-8014-473FA6D366EC}"/>
              </a:ext>
            </a:extLst>
          </p:cNvPr>
          <p:cNvSpPr/>
          <p:nvPr/>
        </p:nvSpPr>
        <p:spPr>
          <a:xfrm rot="16200000" flipH="1">
            <a:off x="5338916" y="-28137"/>
            <a:ext cx="6853083" cy="68530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5F109F2C-FA85-4317-916E-0B4E5F44B020}"/>
              </a:ext>
            </a:extLst>
          </p:cNvPr>
          <p:cNvCxnSpPr>
            <a:cxnSpLocks/>
          </p:cNvCxnSpPr>
          <p:nvPr/>
        </p:nvCxnSpPr>
        <p:spPr>
          <a:xfrm>
            <a:off x="0" y="2844800"/>
            <a:ext cx="12191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ight Triangle 5">
            <a:extLst>
              <a:ext uri="{FF2B5EF4-FFF2-40B4-BE49-F238E27FC236}">
                <a16:creationId xmlns:a16="http://schemas.microsoft.com/office/drawing/2014/main" xmlns="" id="{4FAA3927-C37E-494D-8BDF-527955E5174E}"/>
              </a:ext>
            </a:extLst>
          </p:cNvPr>
          <p:cNvSpPr/>
          <p:nvPr/>
        </p:nvSpPr>
        <p:spPr>
          <a:xfrm rot="5400000" flipH="1">
            <a:off x="0" y="5372100"/>
            <a:ext cx="1485900" cy="148590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E5E1F35E-9892-4FEF-BD72-1351948704E9}"/>
              </a:ext>
            </a:extLst>
          </p:cNvPr>
          <p:cNvSpPr txBox="1"/>
          <p:nvPr/>
        </p:nvSpPr>
        <p:spPr>
          <a:xfrm>
            <a:off x="4506633" y="5235388"/>
            <a:ext cx="7685367" cy="1015663"/>
          </a:xfrm>
          <a:prstGeom prst="rect">
            <a:avLst/>
          </a:prstGeom>
          <a:noFill/>
        </p:spPr>
        <p:txBody>
          <a:bodyPr wrap="square" rtlCol="0" anchor="ctr">
            <a:spAutoFit/>
          </a:bodyPr>
          <a:lstStyle/>
          <a:p>
            <a:pPr algn="ctr"/>
            <a:r>
              <a:rPr lang="en-US" sz="6000" b="1" dirty="0">
                <a:latin typeface="Times New Roman" pitchFamily="18" charset="0"/>
                <a:cs typeface="Times New Roman" pitchFamily="18" charset="0"/>
              </a:rPr>
              <a:t>THANK YOU</a:t>
            </a:r>
          </a:p>
        </p:txBody>
      </p:sp>
      <p:sp>
        <p:nvSpPr>
          <p:cNvPr id="10" name="Slide Number Placeholder 9"/>
          <p:cNvSpPr>
            <a:spLocks noGrp="1"/>
          </p:cNvSpPr>
          <p:nvPr>
            <p:ph type="sldNum" sz="quarter" idx="12"/>
          </p:nvPr>
        </p:nvSpPr>
        <p:spPr/>
        <p:txBody>
          <a:bodyPr/>
          <a:lstStyle/>
          <a:p>
            <a:fld id="{8104C915-17D6-486A-86EC-048CBE10C825}" type="slidenum">
              <a:rPr lang="en-US" smtClean="0"/>
              <a:pPr/>
              <a:t>12</a:t>
            </a:fld>
            <a:endParaRPr lang="en-US"/>
          </a:p>
        </p:txBody>
      </p:sp>
      <p:sp>
        <p:nvSpPr>
          <p:cNvPr id="14" name="Flowchart: Punched Tape 13"/>
          <p:cNvSpPr/>
          <p:nvPr/>
        </p:nvSpPr>
        <p:spPr>
          <a:xfrm>
            <a:off x="0" y="1990162"/>
            <a:ext cx="4894729" cy="2097743"/>
          </a:xfrm>
          <a:prstGeom prst="flowChartPunchedTap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lumMod val="50000"/>
                    <a:lumOff val="50000"/>
                  </a:schemeClr>
                </a:solidFill>
                <a:latin typeface="Times New Roman" pitchFamily="18" charset="0"/>
                <a:cs typeface="Times New Roman" pitchFamily="18" charset="0"/>
              </a:rPr>
              <a:t>If you have any questions, please feel free to ask</a:t>
            </a:r>
            <a:endParaRPr lang="en-US" sz="2800" dirty="0">
              <a:solidFill>
                <a:schemeClr val="tx1">
                  <a:lumMod val="50000"/>
                  <a:lumOff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753006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141D334-8434-4AF3-8014-473FA6D366EC}"/>
              </a:ext>
            </a:extLst>
          </p:cNvPr>
          <p:cNvSpPr/>
          <p:nvPr/>
        </p:nvSpPr>
        <p:spPr>
          <a:xfrm rot="16200000" flipH="1">
            <a:off x="5338916" y="-28137"/>
            <a:ext cx="6853083" cy="68530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xmlns="" id="{4FAA3927-C37E-494D-8BDF-527955E5174E}"/>
              </a:ext>
            </a:extLst>
          </p:cNvPr>
          <p:cNvSpPr/>
          <p:nvPr/>
        </p:nvSpPr>
        <p:spPr>
          <a:xfrm rot="5400000" flipH="1">
            <a:off x="0" y="5372100"/>
            <a:ext cx="1485900" cy="148590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E5E1F35E-9892-4FEF-BD72-1351948704E9}"/>
              </a:ext>
            </a:extLst>
          </p:cNvPr>
          <p:cNvSpPr txBox="1"/>
          <p:nvPr/>
        </p:nvSpPr>
        <p:spPr>
          <a:xfrm>
            <a:off x="252156" y="1253247"/>
            <a:ext cx="5794683" cy="1015663"/>
          </a:xfrm>
          <a:prstGeom prst="rect">
            <a:avLst/>
          </a:prstGeom>
          <a:noFill/>
        </p:spPr>
        <p:txBody>
          <a:bodyPr wrap="square" rtlCol="0" anchor="ctr">
            <a:spAutoFit/>
          </a:bodyPr>
          <a:lstStyle/>
          <a:p>
            <a:endParaRPr lang="en-US" sz="2000" dirty="0" smtClean="0">
              <a:latin typeface="Times New Roman" pitchFamily="18" charset="0"/>
              <a:cs typeface="Times New Roman" pitchFamily="18" charset="0"/>
            </a:endParaRPr>
          </a:p>
          <a:p>
            <a:pPr algn="ct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8104C915-17D6-486A-86EC-048CBE10C825}" type="slidenum">
              <a:rPr lang="en-US" smtClean="0"/>
              <a:pPr/>
              <a:t>2</a:t>
            </a:fld>
            <a:endParaRPr lang="en-US"/>
          </a:p>
        </p:txBody>
      </p:sp>
      <p:sp>
        <p:nvSpPr>
          <p:cNvPr id="27656" name="AutoShape 8" descr="C:\Users\GOD\Desktop\the cooler choic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644013" y="584538"/>
            <a:ext cx="6096000" cy="2369880"/>
          </a:xfrm>
          <a:prstGeom prst="rect">
            <a:avLst/>
          </a:prstGeom>
        </p:spPr>
        <p:txBody>
          <a:bodyPr>
            <a:spAutoFit/>
          </a:bodyPr>
          <a:lstStyle/>
          <a:p>
            <a:pPr>
              <a:defRPr/>
            </a:pPr>
            <a:r>
              <a:rPr lang="en-US" sz="4000" b="1" dirty="0" smtClean="0">
                <a:latin typeface="Times New Roman" pitchFamily="18" charset="0"/>
                <a:cs typeface="Times New Roman" pitchFamily="18" charset="0"/>
              </a:rPr>
              <a:t>Introduction</a:t>
            </a:r>
            <a:r>
              <a:rPr lang="en-US" sz="4000" dirty="0" smtClean="0">
                <a:latin typeface="Times New Roman" pitchFamily="18" charset="0"/>
                <a:cs typeface="Times New Roman" pitchFamily="18" charset="0"/>
              </a:rPr>
              <a:t> </a:t>
            </a:r>
          </a:p>
          <a:p>
            <a:pPr>
              <a:defRPr/>
            </a:pPr>
            <a:endParaRPr lang="en-US" dirty="0" smtClean="0"/>
          </a:p>
          <a:p>
            <a:pPr>
              <a:defRPr/>
            </a:pPr>
            <a:r>
              <a:rPr lang="en-US" sz="2400" dirty="0" smtClean="0">
                <a:latin typeface="Times New Roman" pitchFamily="18" charset="0"/>
                <a:cs typeface="Times New Roman" pitchFamily="18" charset="0"/>
              </a:rPr>
              <a:t>Establishing new </a:t>
            </a:r>
            <a:r>
              <a:rPr lang="en-US" sz="2400" dirty="0" smtClean="0">
                <a:latin typeface="Times New Roman" pitchFamily="18" charset="0"/>
                <a:cs typeface="Times New Roman" pitchFamily="18" charset="0"/>
              </a:rPr>
              <a:t>plastic recycling plant and introducing </a:t>
            </a:r>
            <a:r>
              <a:rPr lang="en-US" sz="2400" dirty="0" smtClean="0">
                <a:latin typeface="Times New Roman" pitchFamily="18" charset="0"/>
                <a:cs typeface="Times New Roman" pitchFamily="18" charset="0"/>
              </a:rPr>
              <a:t>new return </a:t>
            </a:r>
            <a:r>
              <a:rPr lang="en-US" sz="2400" dirty="0" smtClean="0">
                <a:latin typeface="Times New Roman" pitchFamily="18" charset="0"/>
                <a:cs typeface="Times New Roman" pitchFamily="18" charset="0"/>
              </a:rPr>
              <a:t>policy for company’s products. </a:t>
            </a:r>
            <a:endParaRPr lang="en-US" dirty="0" smtClean="0"/>
          </a:p>
          <a:p>
            <a:endParaRPr lang="en-US" dirty="0"/>
          </a:p>
        </p:txBody>
      </p:sp>
      <p:sp>
        <p:nvSpPr>
          <p:cNvPr id="9" name="Rectangle 8"/>
          <p:cNvSpPr/>
          <p:nvPr/>
        </p:nvSpPr>
        <p:spPr>
          <a:xfrm>
            <a:off x="7773651" y="6488668"/>
            <a:ext cx="2414444" cy="369332"/>
          </a:xfrm>
          <a:prstGeom prst="rect">
            <a:avLst/>
          </a:prstGeom>
        </p:spPr>
        <p:txBody>
          <a:bodyPr wrap="none">
            <a:spAutoFit/>
          </a:bodyPr>
          <a:lstStyle/>
          <a:p>
            <a:r>
              <a:rPr lang="en-US" dirty="0" smtClean="0">
                <a:latin typeface="Times New Roman" pitchFamily="18" charset="0"/>
                <a:cs typeface="Times New Roman" pitchFamily="18" charset="0"/>
              </a:rPr>
              <a:t>Source -(Munroe, 2020</a:t>
            </a:r>
            <a:r>
              <a:rPr lang="en-US" dirty="0" smtClean="0"/>
              <a:t>)</a:t>
            </a:r>
            <a:endParaRPr lang="en-US" dirty="0"/>
          </a:p>
        </p:txBody>
      </p:sp>
      <p:sp>
        <p:nvSpPr>
          <p:cNvPr id="11" name="Rectangle 10"/>
          <p:cNvSpPr/>
          <p:nvPr/>
        </p:nvSpPr>
        <p:spPr>
          <a:xfrm>
            <a:off x="7787939" y="2501384"/>
            <a:ext cx="1238481" cy="369332"/>
          </a:xfrm>
          <a:prstGeom prst="rect">
            <a:avLst/>
          </a:prstGeom>
        </p:spPr>
        <p:txBody>
          <a:bodyPr wrap="none">
            <a:spAutoFit/>
          </a:bodyPr>
          <a:lstStyle/>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Figure 1.1</a:t>
            </a:r>
            <a:endParaRPr lang="en-US" b="1" dirty="0">
              <a:latin typeface="Times New Roman" pitchFamily="18" charset="0"/>
              <a:cs typeface="Times New Roman" pitchFamily="18" charset="0"/>
            </a:endParaRPr>
          </a:p>
        </p:txBody>
      </p:sp>
      <p:sp>
        <p:nvSpPr>
          <p:cNvPr id="12" name="Rectangle 11"/>
          <p:cNvSpPr/>
          <p:nvPr/>
        </p:nvSpPr>
        <p:spPr>
          <a:xfrm>
            <a:off x="573741" y="3065037"/>
            <a:ext cx="6221506" cy="1754326"/>
          </a:xfrm>
          <a:prstGeom prst="rect">
            <a:avLst/>
          </a:prstGeom>
        </p:spPr>
        <p:txBody>
          <a:bodyPr wrap="square">
            <a:spAutoFit/>
          </a:bodyPr>
          <a:lstStyle/>
          <a:p>
            <a:r>
              <a:rPr lang="en-US" sz="3600" dirty="0" smtClean="0">
                <a:latin typeface="Times New Roman" pitchFamily="18" charset="0"/>
                <a:cs typeface="Times New Roman" pitchFamily="18" charset="0"/>
              </a:rPr>
              <a:t>Why it is important for our business ?</a:t>
            </a:r>
          </a:p>
          <a:p>
            <a:endParaRPr lang="en-US" sz="3600" dirty="0" smtClean="0">
              <a:latin typeface="Times New Roman" pitchFamily="18" charset="0"/>
              <a:cs typeface="Times New Roman" pitchFamily="18" charset="0"/>
            </a:endParaRPr>
          </a:p>
        </p:txBody>
      </p:sp>
      <p:pic>
        <p:nvPicPr>
          <p:cNvPr id="15" name="Picture 11" descr="C:\Users\GOD\Desktop\Encorp-and-The-Plastic-Bottle-Recycling-Process.png"/>
          <p:cNvPicPr>
            <a:picLocks noChangeAspect="1" noChangeArrowheads="1"/>
          </p:cNvPicPr>
          <p:nvPr/>
        </p:nvPicPr>
        <p:blipFill>
          <a:blip r:embed="rId3"/>
          <a:srcRect/>
          <a:stretch>
            <a:fillRect/>
          </a:stretch>
        </p:blipFill>
        <p:spPr bwMode="auto">
          <a:xfrm>
            <a:off x="6037734" y="3191438"/>
            <a:ext cx="6154266" cy="3255588"/>
          </a:xfrm>
          <a:prstGeom prst="rect">
            <a:avLst/>
          </a:prstGeom>
          <a:ln>
            <a:noFill/>
          </a:ln>
          <a:effectLst>
            <a:softEdge rad="112500"/>
          </a:effectLst>
        </p:spPr>
      </p:pic>
    </p:spTree>
    <p:extLst>
      <p:ext uri="{BB962C8B-B14F-4D97-AF65-F5344CB8AC3E}">
        <p14:creationId xmlns:p14="http://schemas.microsoft.com/office/powerpoint/2010/main" xmlns="" val="30753006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xmlns="" id="{96181093-D069-46E3-8EFA-D4EF1E61AB7F}"/>
              </a:ext>
            </a:extLst>
          </p:cNvPr>
          <p:cNvSpPr txBox="1"/>
          <p:nvPr/>
        </p:nvSpPr>
        <p:spPr>
          <a:xfrm>
            <a:off x="690563" y="314325"/>
            <a:ext cx="10808351" cy="615553"/>
          </a:xfrm>
          <a:prstGeom prst="rect">
            <a:avLst/>
          </a:prstGeom>
          <a:noFill/>
        </p:spPr>
        <p:txBody>
          <a:bodyPr wrap="square" lIns="0" tIns="0" rIns="0" bIns="0" rtlCol="0" anchor="t">
            <a:spAutoFit/>
          </a:bodyPr>
          <a:lstStyle/>
          <a:p>
            <a:r>
              <a:rPr lang="en-US" sz="4000" b="1" dirty="0" smtClean="0">
                <a:latin typeface="Times New Roman" pitchFamily="18" charset="0"/>
                <a:cs typeface="Times New Roman" pitchFamily="18" charset="0"/>
              </a:rPr>
              <a:t>Understanding the Problem</a:t>
            </a:r>
            <a:endParaRPr lang="en-US" sz="4000" dirty="0">
              <a:latin typeface="Times New Roman" pitchFamily="18" charset="0"/>
              <a:cs typeface="Times New Roman" pitchFamily="18" charset="0"/>
            </a:endParaRPr>
          </a:p>
        </p:txBody>
      </p:sp>
      <p:cxnSp>
        <p:nvCxnSpPr>
          <p:cNvPr id="38" name="Straight Connector 37">
            <a:extLst>
              <a:ext uri="{FF2B5EF4-FFF2-40B4-BE49-F238E27FC236}">
                <a16:creationId xmlns:a16="http://schemas.microsoft.com/office/drawing/2014/main" xmlns="" id="{163E2F68-FAAD-4B9C-AA3E-5D2EEC51B29B}"/>
              </a:ext>
            </a:extLst>
          </p:cNvPr>
          <p:cNvCxnSpPr>
            <a:cxnSpLocks/>
            <a:stCxn id="26" idx="3"/>
          </p:cNvCxnSpPr>
          <p:nvPr/>
        </p:nvCxnSpPr>
        <p:spPr>
          <a:xfrm>
            <a:off x="10978370" y="5489644"/>
            <a:ext cx="1239754" cy="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F60862BA-9008-433E-B10B-B6FD8FAA5D54}"/>
              </a:ext>
            </a:extLst>
          </p:cNvPr>
          <p:cNvCxnSpPr>
            <a:cxnSpLocks/>
          </p:cNvCxnSpPr>
          <p:nvPr/>
        </p:nvCxnSpPr>
        <p:spPr>
          <a:xfrm>
            <a:off x="0" y="2428969"/>
            <a:ext cx="75947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ight Triangle 1">
            <a:extLst>
              <a:ext uri="{FF2B5EF4-FFF2-40B4-BE49-F238E27FC236}">
                <a16:creationId xmlns:a16="http://schemas.microsoft.com/office/drawing/2014/main" xmlns=""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xmlns="" id="{62E62710-286F-4B00-9BF4-C4E48604ED0D}"/>
              </a:ext>
            </a:extLst>
          </p:cNvPr>
          <p:cNvSpPr>
            <a:spLocks noGrp="1"/>
          </p:cNvSpPr>
          <p:nvPr>
            <p:ph type="sldNum" sz="quarter" idx="12"/>
          </p:nvPr>
        </p:nvSpPr>
        <p:spPr/>
        <p:txBody>
          <a:bodyPr/>
          <a:lstStyle/>
          <a:p>
            <a:fld id="{8104C915-17D6-486A-86EC-048CBE10C825}" type="slidenum">
              <a:rPr lang="en-US" smtClean="0"/>
              <a:pPr/>
              <a:t>3</a:t>
            </a:fld>
            <a:endParaRPr lang="en-US"/>
          </a:p>
        </p:txBody>
      </p:sp>
      <p:grpSp>
        <p:nvGrpSpPr>
          <p:cNvPr id="27" name="Group 26">
            <a:extLst>
              <a:ext uri="{FF2B5EF4-FFF2-40B4-BE49-F238E27FC236}">
                <a16:creationId xmlns:a16="http://schemas.microsoft.com/office/drawing/2014/main" xmlns="" id="{C7171E0C-EBCD-4BB1-A2A8-1C1909E0E15B}"/>
              </a:ext>
            </a:extLst>
          </p:cNvPr>
          <p:cNvGrpSpPr/>
          <p:nvPr/>
        </p:nvGrpSpPr>
        <p:grpSpPr>
          <a:xfrm>
            <a:off x="837027" y="4051048"/>
            <a:ext cx="5545135" cy="1917515"/>
            <a:chOff x="-2946753" y="2258453"/>
            <a:chExt cx="5545135" cy="1917515"/>
          </a:xfrm>
        </p:grpSpPr>
        <p:sp>
          <p:nvSpPr>
            <p:cNvPr id="25" name="Rectangle 24">
              <a:extLst>
                <a:ext uri="{FF2B5EF4-FFF2-40B4-BE49-F238E27FC236}">
                  <a16:creationId xmlns:a16="http://schemas.microsoft.com/office/drawing/2014/main" xmlns="" id="{9C5D970D-C2DA-45F7-91DD-97A5E204899A}"/>
                </a:ext>
              </a:extLst>
            </p:cNvPr>
            <p:cNvSpPr/>
            <p:nvPr/>
          </p:nvSpPr>
          <p:spPr>
            <a:xfrm>
              <a:off x="-2946753" y="2389370"/>
              <a:ext cx="4636518" cy="163761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xmlns="" id="{C284BAC7-3F58-4AB3-82DB-EF4A8638B49D}"/>
                </a:ext>
              </a:extLst>
            </p:cNvPr>
            <p:cNvSpPr/>
            <p:nvPr/>
          </p:nvSpPr>
          <p:spPr>
            <a:xfrm rot="5400000">
              <a:off x="818949" y="2396535"/>
              <a:ext cx="1917515" cy="1641351"/>
            </a:xfrm>
            <a:prstGeom prst="hex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8EDBC07A-EA98-4A2F-A57B-BA484D4DDF83}"/>
                </a:ext>
              </a:extLst>
            </p:cNvPr>
            <p:cNvSpPr txBox="1"/>
            <p:nvPr/>
          </p:nvSpPr>
          <p:spPr>
            <a:xfrm>
              <a:off x="1151878" y="2840863"/>
              <a:ext cx="1381125" cy="738664"/>
            </a:xfrm>
            <a:prstGeom prst="rect">
              <a:avLst/>
            </a:prstGeom>
            <a:noFill/>
          </p:spPr>
          <p:txBody>
            <a:bodyPr wrap="square" lIns="0" tIns="0" rIns="0" bIns="0" rtlCol="0" anchor="ctr">
              <a:spAutoFit/>
            </a:bodyPr>
            <a:lstStyle/>
            <a:p>
              <a:pPr lvl="0">
                <a:buNone/>
              </a:pPr>
              <a:r>
                <a:rPr lang="en-US" sz="2400" b="1" dirty="0" smtClean="0">
                  <a:latin typeface="Times New Roman" pitchFamily="18" charset="0"/>
                  <a:cs typeface="Times New Roman" pitchFamily="18" charset="0"/>
                </a:rPr>
                <a:t>Political Concerns </a:t>
              </a:r>
            </a:p>
          </p:txBody>
        </p:sp>
      </p:grpSp>
      <p:grpSp>
        <p:nvGrpSpPr>
          <p:cNvPr id="23" name="Group 22">
            <a:extLst>
              <a:ext uri="{FF2B5EF4-FFF2-40B4-BE49-F238E27FC236}">
                <a16:creationId xmlns:a16="http://schemas.microsoft.com/office/drawing/2014/main" xmlns="" id="{4D558ABB-20CF-4D34-A76B-DE8D7E617DFE}"/>
              </a:ext>
            </a:extLst>
          </p:cNvPr>
          <p:cNvGrpSpPr/>
          <p:nvPr/>
        </p:nvGrpSpPr>
        <p:grpSpPr>
          <a:xfrm>
            <a:off x="848905" y="1266092"/>
            <a:ext cx="5494744" cy="2045771"/>
            <a:chOff x="1631076" y="1752815"/>
            <a:chExt cx="4764733" cy="1575125"/>
          </a:xfrm>
        </p:grpSpPr>
        <p:sp>
          <p:nvSpPr>
            <p:cNvPr id="24" name="Rectangle 23">
              <a:extLst>
                <a:ext uri="{FF2B5EF4-FFF2-40B4-BE49-F238E27FC236}">
                  <a16:creationId xmlns:a16="http://schemas.microsoft.com/office/drawing/2014/main" xmlns="" id="{C5960659-3872-4C3D-925F-8A285B96802C}"/>
                </a:ext>
              </a:extLst>
            </p:cNvPr>
            <p:cNvSpPr/>
            <p:nvPr/>
          </p:nvSpPr>
          <p:spPr>
            <a:xfrm>
              <a:off x="1631076" y="1828634"/>
              <a:ext cx="3924300" cy="1343285"/>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xmlns="" id="{14A31980-B7C1-4F5C-98A5-A737A70C0F1E}"/>
                </a:ext>
              </a:extLst>
            </p:cNvPr>
            <p:cNvSpPr/>
            <p:nvPr/>
          </p:nvSpPr>
          <p:spPr>
            <a:xfrm rot="5400000">
              <a:off x="4858406" y="1790538"/>
              <a:ext cx="1575125" cy="149968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FFFCF660-37B8-45A0-9C79-E1A032B692ED}"/>
                </a:ext>
              </a:extLst>
            </p:cNvPr>
            <p:cNvSpPr txBox="1"/>
            <p:nvPr/>
          </p:nvSpPr>
          <p:spPr>
            <a:xfrm>
              <a:off x="4938006" y="2081298"/>
              <a:ext cx="1434168" cy="710910"/>
            </a:xfrm>
            <a:prstGeom prst="rect">
              <a:avLst/>
            </a:prstGeom>
            <a:noFill/>
          </p:spPr>
          <p:txBody>
            <a:bodyPr wrap="square" lIns="0" tIns="0" rIns="0" bIns="0" rtlCol="0" anchor="ctr">
              <a:spAutoFit/>
            </a:bodyPr>
            <a:lstStyle/>
            <a:p>
              <a:pPr lvl="0">
                <a:buNone/>
              </a:pPr>
              <a:r>
                <a:rPr lang="en-US" sz="2000" b="1" dirty="0" smtClean="0">
                  <a:latin typeface="Times New Roman" pitchFamily="18" charset="0"/>
                  <a:cs typeface="Times New Roman" pitchFamily="18" charset="0"/>
                </a:rPr>
                <a:t>Environmental and Economic Concerns </a:t>
              </a:r>
            </a:p>
          </p:txBody>
        </p:sp>
      </p:grpSp>
      <p:sp>
        <p:nvSpPr>
          <p:cNvPr id="33" name="TextBox 32">
            <a:extLst>
              <a:ext uri="{FF2B5EF4-FFF2-40B4-BE49-F238E27FC236}">
                <a16:creationId xmlns:a16="http://schemas.microsoft.com/office/drawing/2014/main" xmlns="" id="{A577094A-3F01-4AA7-A62C-5314274A6423}"/>
              </a:ext>
            </a:extLst>
          </p:cNvPr>
          <p:cNvSpPr txBox="1"/>
          <p:nvPr/>
        </p:nvSpPr>
        <p:spPr>
          <a:xfrm>
            <a:off x="1011425" y="1411197"/>
            <a:ext cx="3279440" cy="1938992"/>
          </a:xfrm>
          <a:prstGeom prst="rect">
            <a:avLst/>
          </a:prstGeom>
          <a:noFill/>
        </p:spPr>
        <p:txBody>
          <a:bodyPr wrap="square" lIns="0" tIns="0" rIns="0" bIns="0" rtlCol="0" anchor="ctr">
            <a:spAutoFit/>
          </a:bodyPr>
          <a:lstStyle/>
          <a:p>
            <a:pPr>
              <a:buFont typeface="Wingdings" pitchFamily="2" charset="2"/>
              <a:buChar char="§"/>
            </a:pPr>
            <a:r>
              <a:rPr lang="en-US" sz="2200" dirty="0" smtClean="0">
                <a:latin typeface="Times New Roman" pitchFamily="18" charset="0"/>
                <a:cs typeface="Times New Roman" pitchFamily="18" charset="0"/>
              </a:rPr>
              <a:t>From 6 bottles only One recycled.</a:t>
            </a:r>
            <a:endParaRPr lang="en-US" sz="2000" b="1" dirty="0" smtClean="0">
              <a:latin typeface="Times New Roman" pitchFamily="18" charset="0"/>
              <a:cs typeface="Times New Roman" pitchFamily="18" charset="0"/>
            </a:endParaRPr>
          </a:p>
          <a:p>
            <a:pPr lvl="0">
              <a:buFont typeface="Wingdings" pitchFamily="2" charset="2"/>
              <a:buChar char="§"/>
            </a:pPr>
            <a:r>
              <a:rPr lang="en-US" sz="2200" dirty="0" smtClean="0">
                <a:latin typeface="Times New Roman" pitchFamily="18" charset="0"/>
                <a:cs typeface="Times New Roman" pitchFamily="18" charset="0"/>
              </a:rPr>
              <a:t>Decomposition</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a:t>
            </a:r>
            <a:r>
              <a:rPr lang="en-US" sz="2200" b="1" dirty="0" smtClean="0">
                <a:latin typeface="Times New Roman" pitchFamily="18" charset="0"/>
                <a:cs typeface="Times New Roman" pitchFamily="18" charset="0"/>
              </a:rPr>
              <a:t>Photo degrade </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Riverkeeper</a:t>
            </a:r>
            <a:r>
              <a:rPr lang="en-US" sz="2200" dirty="0" smtClean="0">
                <a:latin typeface="Times New Roman" pitchFamily="18" charset="0"/>
                <a:cs typeface="Times New Roman" pitchFamily="18" charset="0"/>
              </a:rPr>
              <a:t>, 2019).</a:t>
            </a:r>
          </a:p>
          <a:p>
            <a:pPr algn="r"/>
            <a:r>
              <a:rPr lang="en-US" sz="1600" dirty="0" smtClean="0">
                <a:solidFill>
                  <a:schemeClr val="tx1">
                    <a:lumMod val="75000"/>
                    <a:lumOff val="25000"/>
                  </a:schemeClr>
                </a:solidFill>
              </a:rPr>
              <a:t>. </a:t>
            </a:r>
            <a:endParaRPr lang="en-US" sz="1600" dirty="0">
              <a:solidFill>
                <a:schemeClr val="tx1">
                  <a:lumMod val="75000"/>
                  <a:lumOff val="25000"/>
                </a:schemeClr>
              </a:solidFill>
            </a:endParaRPr>
          </a:p>
        </p:txBody>
      </p:sp>
      <p:cxnSp>
        <p:nvCxnSpPr>
          <p:cNvPr id="41" name="Straight Connector 40">
            <a:extLst>
              <a:ext uri="{FF2B5EF4-FFF2-40B4-BE49-F238E27FC236}">
                <a16:creationId xmlns:a16="http://schemas.microsoft.com/office/drawing/2014/main" xmlns="" id="{D19B0DBA-C95B-4473-832D-D2F875FEE512}"/>
              </a:ext>
            </a:extLst>
          </p:cNvPr>
          <p:cNvCxnSpPr>
            <a:cxnSpLocks/>
            <a:stCxn id="17" idx="3"/>
          </p:cNvCxnSpPr>
          <p:nvPr/>
        </p:nvCxnSpPr>
        <p:spPr>
          <a:xfrm>
            <a:off x="11432525" y="2428969"/>
            <a:ext cx="75947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044C9C0B-067D-4F3A-9315-805779B7F0DB}"/>
              </a:ext>
            </a:extLst>
          </p:cNvPr>
          <p:cNvCxnSpPr>
            <a:cxnSpLocks/>
            <a:endCxn id="25" idx="1"/>
          </p:cNvCxnSpPr>
          <p:nvPr/>
        </p:nvCxnSpPr>
        <p:spPr>
          <a:xfrm>
            <a:off x="0" y="4997892"/>
            <a:ext cx="837027" cy="287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 name="Picture 8" descr="C:\Users\GOD\Downloads\plasticbottle.png"/>
          <p:cNvPicPr>
            <a:picLocks noChangeAspect="1" noChangeArrowheads="1"/>
          </p:cNvPicPr>
          <p:nvPr/>
        </p:nvPicPr>
        <p:blipFill>
          <a:blip r:embed="rId3"/>
          <a:srcRect/>
          <a:stretch>
            <a:fillRect/>
          </a:stretch>
        </p:blipFill>
        <p:spPr bwMode="auto">
          <a:xfrm>
            <a:off x="6666411" y="2082018"/>
            <a:ext cx="5525589" cy="3546607"/>
          </a:xfrm>
          <a:prstGeom prst="rect">
            <a:avLst/>
          </a:prstGeom>
          <a:ln>
            <a:noFill/>
          </a:ln>
          <a:effectLst>
            <a:softEdge rad="112500"/>
          </a:effectLst>
        </p:spPr>
      </p:pic>
      <p:sp>
        <p:nvSpPr>
          <p:cNvPr id="39" name="Rectangle 38"/>
          <p:cNvSpPr/>
          <p:nvPr/>
        </p:nvSpPr>
        <p:spPr>
          <a:xfrm>
            <a:off x="867508" y="4224169"/>
            <a:ext cx="3718560" cy="1200329"/>
          </a:xfrm>
          <a:prstGeom prst="rect">
            <a:avLst/>
          </a:prstGeom>
        </p:spPr>
        <p:txBody>
          <a:bodyPr wrap="square">
            <a:spAutoFit/>
          </a:bodyPr>
          <a:lstStyle/>
          <a:p>
            <a:pPr lvl="0">
              <a:buNone/>
            </a:pPr>
            <a:r>
              <a:rPr lang="en-US" sz="2400" dirty="0" smtClean="0">
                <a:latin typeface="Times New Roman" pitchFamily="18" charset="0"/>
                <a:cs typeface="Times New Roman" pitchFamily="18" charset="0"/>
              </a:rPr>
              <a:t>Government laws to restrict the purchase of bottled water. (</a:t>
            </a:r>
            <a:r>
              <a:rPr lang="en-US" sz="2400" dirty="0" err="1" smtClean="0">
                <a:latin typeface="Times New Roman" pitchFamily="18" charset="0"/>
                <a:cs typeface="Times New Roman" pitchFamily="18" charset="0"/>
              </a:rPr>
              <a:t>Riverkeeper</a:t>
            </a:r>
            <a:r>
              <a:rPr lang="en-US" sz="2400" dirty="0" smtClean="0">
                <a:latin typeface="Times New Roman" pitchFamily="18" charset="0"/>
                <a:cs typeface="Times New Roman" pitchFamily="18" charset="0"/>
              </a:rPr>
              <a:t>, 2019).</a:t>
            </a:r>
            <a:endParaRPr lang="en-US" sz="2400" b="1" dirty="0" smtClean="0">
              <a:latin typeface="Times New Roman" pitchFamily="18" charset="0"/>
              <a:cs typeface="Times New Roman" pitchFamily="18" charset="0"/>
            </a:endParaRPr>
          </a:p>
        </p:txBody>
      </p:sp>
      <p:sp>
        <p:nvSpPr>
          <p:cNvPr id="21" name="Rectangle 20"/>
          <p:cNvSpPr/>
          <p:nvPr/>
        </p:nvSpPr>
        <p:spPr>
          <a:xfrm>
            <a:off x="8015288" y="5486401"/>
            <a:ext cx="3428999" cy="369332"/>
          </a:xfrm>
          <a:prstGeom prst="rect">
            <a:avLst/>
          </a:prstGeom>
        </p:spPr>
        <p:txBody>
          <a:bodyPr wrap="square">
            <a:spAutoFit/>
          </a:bodyPr>
          <a:lstStyle/>
          <a:p>
            <a:r>
              <a:rPr lang="en-US" dirty="0" smtClean="0">
                <a:latin typeface="Times New Roman" pitchFamily="18" charset="0"/>
                <a:cs typeface="Times New Roman" pitchFamily="18" charset="0"/>
              </a:rPr>
              <a:t>Image source- (Allen, 2020)</a:t>
            </a:r>
            <a:endParaRPr lang="en-US" dirty="0">
              <a:latin typeface="Times New Roman" pitchFamily="18" charset="0"/>
              <a:cs typeface="Times New Roman" pitchFamily="18" charset="0"/>
            </a:endParaRPr>
          </a:p>
        </p:txBody>
      </p:sp>
      <p:sp>
        <p:nvSpPr>
          <p:cNvPr id="22" name="Rectangle 21"/>
          <p:cNvSpPr/>
          <p:nvPr/>
        </p:nvSpPr>
        <p:spPr>
          <a:xfrm>
            <a:off x="8570497" y="1529834"/>
            <a:ext cx="1180772" cy="369332"/>
          </a:xfrm>
          <a:prstGeom prst="rect">
            <a:avLst/>
          </a:prstGeom>
        </p:spPr>
        <p:txBody>
          <a:bodyPr wrap="none">
            <a:spAutoFit/>
          </a:bodyPr>
          <a:lstStyle/>
          <a:p>
            <a:r>
              <a:rPr lang="en-US" b="1" dirty="0" smtClean="0">
                <a:latin typeface="Times New Roman" pitchFamily="18" charset="0"/>
                <a:cs typeface="Times New Roman" pitchFamily="18" charset="0"/>
              </a:rPr>
              <a:t>Figure 1.2</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0564436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xmlns="" id="{4D558ABB-20CF-4D34-A76B-DE8D7E617DFE}"/>
              </a:ext>
            </a:extLst>
          </p:cNvPr>
          <p:cNvGrpSpPr/>
          <p:nvPr/>
        </p:nvGrpSpPr>
        <p:grpSpPr>
          <a:xfrm>
            <a:off x="877041" y="1308294"/>
            <a:ext cx="5692573" cy="2045771"/>
            <a:chOff x="1631076" y="1752814"/>
            <a:chExt cx="4936279" cy="1575125"/>
          </a:xfrm>
        </p:grpSpPr>
        <p:sp>
          <p:nvSpPr>
            <p:cNvPr id="81" name="Rectangle 80">
              <a:extLst>
                <a:ext uri="{FF2B5EF4-FFF2-40B4-BE49-F238E27FC236}">
                  <a16:creationId xmlns:a16="http://schemas.microsoft.com/office/drawing/2014/main" xmlns="" id="{C5960659-3872-4C3D-925F-8A285B96802C}"/>
                </a:ext>
              </a:extLst>
            </p:cNvPr>
            <p:cNvSpPr/>
            <p:nvPr/>
          </p:nvSpPr>
          <p:spPr>
            <a:xfrm>
              <a:off x="1631076" y="1828634"/>
              <a:ext cx="3924300" cy="1343285"/>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a:extLst>
                <a:ext uri="{FF2B5EF4-FFF2-40B4-BE49-F238E27FC236}">
                  <a16:creationId xmlns:a16="http://schemas.microsoft.com/office/drawing/2014/main" xmlns="" id="{14A31980-B7C1-4F5C-98A5-A737A70C0F1E}"/>
                </a:ext>
              </a:extLst>
            </p:cNvPr>
            <p:cNvSpPr/>
            <p:nvPr/>
          </p:nvSpPr>
          <p:spPr>
            <a:xfrm rot="5400000">
              <a:off x="4825677" y="1823267"/>
              <a:ext cx="1575125" cy="14342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xmlns="" id="{FFFCF660-37B8-45A0-9C79-E1A032B692ED}"/>
                </a:ext>
              </a:extLst>
            </p:cNvPr>
            <p:cNvSpPr txBox="1"/>
            <p:nvPr/>
          </p:nvSpPr>
          <p:spPr>
            <a:xfrm>
              <a:off x="5070535" y="2189612"/>
              <a:ext cx="1496820" cy="568728"/>
            </a:xfrm>
            <a:prstGeom prst="rect">
              <a:avLst/>
            </a:prstGeom>
            <a:noFill/>
          </p:spPr>
          <p:txBody>
            <a:bodyPr wrap="square" lIns="0" tIns="0" rIns="0" bIns="0" rtlCol="0" anchor="ctr">
              <a:spAutoFit/>
            </a:bodyPr>
            <a:lstStyle/>
            <a:p>
              <a:pPr lvl="0">
                <a:buNone/>
              </a:pPr>
              <a:r>
                <a:rPr lang="en-US" sz="2400" b="1" dirty="0" smtClean="0">
                  <a:latin typeface="Times New Roman" pitchFamily="18" charset="0"/>
                  <a:cs typeface="Times New Roman" pitchFamily="18" charset="0"/>
                </a:rPr>
                <a:t>Negative publicity </a:t>
              </a:r>
            </a:p>
          </p:txBody>
        </p:sp>
      </p:grpSp>
      <p:sp>
        <p:nvSpPr>
          <p:cNvPr id="106" name="Rectangle 105"/>
          <p:cNvSpPr/>
          <p:nvPr/>
        </p:nvSpPr>
        <p:spPr>
          <a:xfrm>
            <a:off x="295195" y="365675"/>
            <a:ext cx="9017391" cy="707886"/>
          </a:xfrm>
          <a:prstGeom prst="rect">
            <a:avLst/>
          </a:prstGeom>
        </p:spPr>
        <p:txBody>
          <a:bodyPr wrap="square">
            <a:spAutoFit/>
          </a:bodyPr>
          <a:lstStyle/>
          <a:p>
            <a:r>
              <a:rPr lang="en-US" sz="4000" b="1" dirty="0" smtClean="0">
                <a:latin typeface="Times New Roman" pitchFamily="18" charset="0"/>
                <a:cs typeface="Times New Roman" pitchFamily="18" charset="0"/>
              </a:rPr>
              <a:t>Understanding the Problem continue..</a:t>
            </a:r>
            <a:endParaRPr lang="en-US" sz="4000" dirty="0">
              <a:latin typeface="Times New Roman" pitchFamily="18" charset="0"/>
              <a:cs typeface="Times New Roman" pitchFamily="18" charset="0"/>
            </a:endParaRPr>
          </a:p>
        </p:txBody>
      </p:sp>
      <p:sp>
        <p:nvSpPr>
          <p:cNvPr id="108" name="Rectangle 107"/>
          <p:cNvSpPr/>
          <p:nvPr/>
        </p:nvSpPr>
        <p:spPr>
          <a:xfrm>
            <a:off x="930398" y="1529978"/>
            <a:ext cx="3634154" cy="1508105"/>
          </a:xfrm>
          <a:prstGeom prst="rect">
            <a:avLst/>
          </a:prstGeom>
        </p:spPr>
        <p:txBody>
          <a:bodyPr wrap="square">
            <a:spAutoFit/>
          </a:bodyPr>
          <a:lstStyle/>
          <a:p>
            <a:pPr lvl="0">
              <a:buFont typeface="Arial" pitchFamily="34" charset="0"/>
              <a:buChar char="•"/>
            </a:pPr>
            <a:r>
              <a:rPr lang="en-US" sz="2400" dirty="0" smtClean="0">
                <a:latin typeface="Times New Roman" pitchFamily="18" charset="0"/>
                <a:cs typeface="Times New Roman" pitchFamily="18" charset="0"/>
              </a:rPr>
              <a:t>Decrease the company's revenue </a:t>
            </a:r>
          </a:p>
          <a:p>
            <a:pPr lvl="0">
              <a:buFont typeface="Arial" pitchFamily="34" charset="0"/>
              <a:buChar char="•"/>
            </a:pPr>
            <a:r>
              <a:rPr lang="en-US" sz="2400" dirty="0" smtClean="0">
                <a:latin typeface="Times New Roman" pitchFamily="18" charset="0"/>
                <a:cs typeface="Times New Roman" pitchFamily="18" charset="0"/>
              </a:rPr>
              <a:t>Harm brand image</a:t>
            </a:r>
          </a:p>
          <a:p>
            <a:pPr lvl="0"/>
            <a:endParaRPr lang="en-US" sz="2000" dirty="0" smtClean="0">
              <a:latin typeface="Times New Roman" pitchFamily="18" charset="0"/>
              <a:cs typeface="Times New Roman" pitchFamily="18" charset="0"/>
            </a:endParaRPr>
          </a:p>
        </p:txBody>
      </p:sp>
      <p:pic>
        <p:nvPicPr>
          <p:cNvPr id="109" name="Picture 2" descr="C:\Users\GOD\Desktop\013021_plastics_feat-1440x700.jpg"/>
          <p:cNvPicPr>
            <a:picLocks noChangeAspect="1" noChangeArrowheads="1"/>
          </p:cNvPicPr>
          <p:nvPr/>
        </p:nvPicPr>
        <p:blipFill>
          <a:blip r:embed="rId3"/>
          <a:srcRect/>
          <a:stretch>
            <a:fillRect/>
          </a:stretch>
        </p:blipFill>
        <p:spPr bwMode="auto">
          <a:xfrm flipH="1">
            <a:off x="7588546" y="1459156"/>
            <a:ext cx="4258956" cy="3886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9" name="Straight Connector 8">
            <a:extLst>
              <a:ext uri="{FF2B5EF4-FFF2-40B4-BE49-F238E27FC236}">
                <a16:creationId xmlns:a16="http://schemas.microsoft.com/office/drawing/2014/main" xmlns="" id="{044C9C0B-067D-4F3A-9315-805779B7F0DB}"/>
              </a:ext>
            </a:extLst>
          </p:cNvPr>
          <p:cNvCxnSpPr>
            <a:cxnSpLocks/>
          </p:cNvCxnSpPr>
          <p:nvPr/>
        </p:nvCxnSpPr>
        <p:spPr>
          <a:xfrm>
            <a:off x="0" y="2236763"/>
            <a:ext cx="837027" cy="287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GOD\Downloads\EKKB1A.jpg"/>
          <p:cNvPicPr>
            <a:picLocks noChangeAspect="1" noChangeArrowheads="1"/>
          </p:cNvPicPr>
          <p:nvPr/>
        </p:nvPicPr>
        <p:blipFill>
          <a:blip r:embed="rId4" cstate="print"/>
          <a:srcRect/>
          <a:stretch>
            <a:fillRect/>
          </a:stretch>
        </p:blipFill>
        <p:spPr bwMode="auto">
          <a:xfrm>
            <a:off x="1296353" y="3852283"/>
            <a:ext cx="3247512" cy="2822837"/>
          </a:xfrm>
          <a:prstGeom prst="ellipse">
            <a:avLst/>
          </a:prstGeom>
          <a:ln>
            <a:noFill/>
          </a:ln>
          <a:effectLst>
            <a:softEdge rad="112500"/>
          </a:effectLst>
        </p:spPr>
      </p:pic>
      <p:sp>
        <p:nvSpPr>
          <p:cNvPr id="12" name="Right Triangle 11">
            <a:extLst>
              <a:ext uri="{FF2B5EF4-FFF2-40B4-BE49-F238E27FC236}">
                <a16:creationId xmlns:a16="http://schemas.microsoft.com/office/drawing/2014/main" xmlns="" id="{4FAA3927-C37E-494D-8BDF-527955E5174E}"/>
              </a:ext>
            </a:extLst>
          </p:cNvPr>
          <p:cNvSpPr/>
          <p:nvPr/>
        </p:nvSpPr>
        <p:spPr>
          <a:xfrm rot="5400000" flipH="1">
            <a:off x="-10552" y="4990514"/>
            <a:ext cx="1878037" cy="1856935"/>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fld id="{8104C915-17D6-486A-86EC-048CBE10C825}" type="slidenum">
              <a:rPr lang="en-US" smtClean="0"/>
              <a:pPr/>
              <a:t>4</a:t>
            </a:fld>
            <a:endParaRPr lang="en-US"/>
          </a:p>
        </p:txBody>
      </p:sp>
      <p:sp>
        <p:nvSpPr>
          <p:cNvPr id="13" name="Rectangle 12"/>
          <p:cNvSpPr/>
          <p:nvPr/>
        </p:nvSpPr>
        <p:spPr>
          <a:xfrm>
            <a:off x="8991764" y="901184"/>
            <a:ext cx="1180772" cy="369332"/>
          </a:xfrm>
          <a:prstGeom prst="rect">
            <a:avLst/>
          </a:prstGeom>
        </p:spPr>
        <p:txBody>
          <a:bodyPr wrap="none">
            <a:spAutoFit/>
          </a:bodyPr>
          <a:lstStyle/>
          <a:p>
            <a:r>
              <a:rPr lang="en-US" b="1" dirty="0" smtClean="0">
                <a:latin typeface="Times New Roman" pitchFamily="18" charset="0"/>
                <a:cs typeface="Times New Roman" pitchFamily="18" charset="0"/>
              </a:rPr>
              <a:t>Figure 1.3</a:t>
            </a:r>
            <a:endParaRPr lang="en-US" b="1" dirty="0">
              <a:latin typeface="Times New Roman" pitchFamily="18" charset="0"/>
              <a:cs typeface="Times New Roman" pitchFamily="18" charset="0"/>
            </a:endParaRPr>
          </a:p>
        </p:txBody>
      </p:sp>
      <p:sp>
        <p:nvSpPr>
          <p:cNvPr id="16" name="Rectangle 15"/>
          <p:cNvSpPr/>
          <p:nvPr/>
        </p:nvSpPr>
        <p:spPr>
          <a:xfrm>
            <a:off x="8407993" y="5539298"/>
            <a:ext cx="3271088" cy="369332"/>
          </a:xfrm>
          <a:prstGeom prst="rect">
            <a:avLst/>
          </a:prstGeom>
        </p:spPr>
        <p:txBody>
          <a:bodyPr wrap="none">
            <a:spAutoFit/>
          </a:bodyPr>
          <a:lstStyle/>
          <a:p>
            <a:r>
              <a:rPr lang="en-US" dirty="0" smtClean="0">
                <a:latin typeface="Times New Roman" pitchFamily="18" charset="0"/>
                <a:cs typeface="Times New Roman" pitchFamily="18" charset="0"/>
              </a:rPr>
              <a:t>Source-(Pringle &amp; George, 2018)</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7987711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141D334-8434-4AF3-8014-473FA6D366EC}"/>
              </a:ext>
            </a:extLst>
          </p:cNvPr>
          <p:cNvSpPr/>
          <p:nvPr/>
        </p:nvSpPr>
        <p:spPr>
          <a:xfrm rot="16200000" flipH="1">
            <a:off x="5338916" y="-1"/>
            <a:ext cx="6853083" cy="68530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xmlns="" id="{4FAA3927-C37E-494D-8BDF-527955E5174E}"/>
              </a:ext>
            </a:extLst>
          </p:cNvPr>
          <p:cNvSpPr/>
          <p:nvPr/>
        </p:nvSpPr>
        <p:spPr>
          <a:xfrm rot="5400000" flipH="1">
            <a:off x="0" y="5372100"/>
            <a:ext cx="1485900" cy="148590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xmlns="" id="{EB6224FF-D6BE-46FB-9C28-0F5E9B5D82A7}"/>
              </a:ext>
            </a:extLst>
          </p:cNvPr>
          <p:cNvPicPr>
            <a:picLocks noChangeAspect="1"/>
          </p:cNvPicPr>
          <p:nvPr/>
        </p:nvPicPr>
        <p:blipFill>
          <a:blip r:embed="rId3"/>
          <a:stretch>
            <a:fillRect/>
          </a:stretch>
        </p:blipFill>
        <p:spPr>
          <a:xfrm>
            <a:off x="5103373" y="2561204"/>
            <a:ext cx="1985254" cy="567192"/>
          </a:xfrm>
          <a:prstGeom prst="rect">
            <a:avLst/>
          </a:prstGeom>
          <a:effectLst/>
        </p:spPr>
      </p:pic>
      <p:sp>
        <p:nvSpPr>
          <p:cNvPr id="10" name="Rectangle 9"/>
          <p:cNvSpPr/>
          <p:nvPr/>
        </p:nvSpPr>
        <p:spPr>
          <a:xfrm>
            <a:off x="267287" y="231595"/>
            <a:ext cx="6597746" cy="8279190"/>
          </a:xfrm>
          <a:prstGeom prst="rect">
            <a:avLst/>
          </a:prstGeom>
        </p:spPr>
        <p:txBody>
          <a:bodyPr wrap="square">
            <a:spAutoFit/>
          </a:bodyPr>
          <a:lstStyle/>
          <a:p>
            <a:pPr>
              <a:buNone/>
            </a:pPr>
            <a:r>
              <a:rPr lang="en-US" sz="4000" b="1" dirty="0" smtClean="0">
                <a:latin typeface="Times New Roman" pitchFamily="18" charset="0"/>
                <a:cs typeface="Times New Roman" pitchFamily="18" charset="0"/>
              </a:rPr>
              <a:t>Solution </a:t>
            </a:r>
          </a:p>
          <a:p>
            <a:pPr>
              <a:buNone/>
            </a:pPr>
            <a:endParaRPr lang="en-US" sz="2400" b="1"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Establishing a new Recycling plant  </a:t>
            </a:r>
          </a:p>
          <a:p>
            <a:pPr>
              <a:buFont typeface="Arial" pitchFamily="34" charset="0"/>
              <a:buChar char="•"/>
            </a:pPr>
            <a:r>
              <a:rPr lang="en-US" sz="2400" dirty="0" smtClean="0">
                <a:latin typeface="Times New Roman" pitchFamily="18" charset="0"/>
                <a:cs typeface="Times New Roman" pitchFamily="18" charset="0"/>
              </a:rPr>
              <a:t>Introduce Bottle Return Policy </a:t>
            </a:r>
          </a:p>
          <a:p>
            <a:endParaRPr lang="en-US" sz="2400"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Benefits of Establishing a new Recycling plant  </a:t>
            </a:r>
          </a:p>
          <a:p>
            <a:endParaRPr lang="en-US" sz="3600" b="1" dirty="0" smtClean="0">
              <a:latin typeface="Times New Roman" pitchFamily="18" charset="0"/>
              <a:cs typeface="Times New Roman" pitchFamily="18" charset="0"/>
            </a:endParaRPr>
          </a:p>
          <a:p>
            <a:pPr marL="457200" indent="-457200">
              <a:buNone/>
            </a:pPr>
            <a:r>
              <a:rPr lang="en-US" sz="2400" b="1" dirty="0" smtClean="0">
                <a:latin typeface="Times New Roman" pitchFamily="18" charset="0"/>
                <a:cs typeface="Times New Roman" pitchFamily="18" charset="0"/>
              </a:rPr>
              <a:t> First-mover Advantage</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Leader in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sustainability</a:t>
            </a:r>
          </a:p>
          <a:p>
            <a:pPr>
              <a:buFont typeface="Arial" pitchFamily="34" charset="0"/>
              <a:buChar char="•"/>
            </a:pPr>
            <a:r>
              <a:rPr lang="en-US" sz="2400" dirty="0" smtClean="0">
                <a:latin typeface="Times New Roman" pitchFamily="18" charset="0"/>
                <a:cs typeface="Times New Roman" pitchFamily="18" charset="0"/>
              </a:rPr>
              <a:t>Improve company image, reputation and increase market share.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104C915-17D6-486A-86EC-048CBE10C825}" type="slidenum">
              <a:rPr lang="en-US" smtClean="0"/>
              <a:pPr/>
              <a:t>5</a:t>
            </a:fld>
            <a:endParaRPr lang="en-US"/>
          </a:p>
        </p:txBody>
      </p:sp>
      <p:pic>
        <p:nvPicPr>
          <p:cNvPr id="8" name="Picture 7" descr="CEOs agree sustainability matters"/>
          <p:cNvPicPr/>
          <p:nvPr/>
        </p:nvPicPr>
        <p:blipFill>
          <a:blip r:embed="rId4"/>
          <a:srcRect/>
          <a:stretch>
            <a:fillRect/>
          </a:stretch>
        </p:blipFill>
        <p:spPr bwMode="auto">
          <a:xfrm>
            <a:off x="6858000" y="3008671"/>
            <a:ext cx="4527755" cy="33921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8477414" y="2529959"/>
            <a:ext cx="1180772" cy="369332"/>
          </a:xfrm>
          <a:prstGeom prst="rect">
            <a:avLst/>
          </a:prstGeom>
        </p:spPr>
        <p:txBody>
          <a:bodyPr wrap="none">
            <a:spAutoFit/>
          </a:bodyPr>
          <a:lstStyle/>
          <a:p>
            <a:r>
              <a:rPr lang="en-US" b="1" dirty="0" smtClean="0">
                <a:latin typeface="Times New Roman" pitchFamily="18" charset="0"/>
                <a:cs typeface="Times New Roman" pitchFamily="18" charset="0"/>
              </a:rPr>
              <a:t>Figure 1.4</a:t>
            </a:r>
            <a:endParaRPr lang="en-US" dirty="0"/>
          </a:p>
        </p:txBody>
      </p:sp>
    </p:spTree>
    <p:extLst>
      <p:ext uri="{BB962C8B-B14F-4D97-AF65-F5344CB8AC3E}">
        <p14:creationId xmlns:p14="http://schemas.microsoft.com/office/powerpoint/2010/main" xmlns="" val="30753006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xmlns=""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D575CD53-6108-481A-A31F-305A2B59F755}"/>
              </a:ext>
            </a:extLst>
          </p:cNvPr>
          <p:cNvSpPr txBox="1"/>
          <p:nvPr/>
        </p:nvSpPr>
        <p:spPr>
          <a:xfrm>
            <a:off x="690563" y="314325"/>
            <a:ext cx="10808351" cy="615553"/>
          </a:xfrm>
          <a:prstGeom prst="rect">
            <a:avLst/>
          </a:prstGeom>
          <a:noFill/>
        </p:spPr>
        <p:txBody>
          <a:bodyPr wrap="square" lIns="0" tIns="0" rIns="0" bIns="0" rtlCol="0" anchor="t">
            <a:spAutoFit/>
          </a:bodyPr>
          <a:lstStyle/>
          <a:p>
            <a:r>
              <a:rPr lang="en-US" sz="4000" b="1" dirty="0" smtClean="0">
                <a:latin typeface="Times New Roman" pitchFamily="18" charset="0"/>
                <a:cs typeface="Times New Roman" pitchFamily="18" charset="0"/>
              </a:rPr>
              <a:t>Benefits to Business</a:t>
            </a:r>
            <a:endParaRPr lang="en-US" sz="4000" b="1" dirty="0">
              <a:latin typeface="Times New Roman" pitchFamily="18" charset="0"/>
              <a:cs typeface="Times New Roman" pitchFamily="18" charset="0"/>
            </a:endParaRPr>
          </a:p>
        </p:txBody>
      </p:sp>
      <p:sp>
        <p:nvSpPr>
          <p:cNvPr id="7" name="Slide Number Placeholder 6">
            <a:extLst>
              <a:ext uri="{FF2B5EF4-FFF2-40B4-BE49-F238E27FC236}">
                <a16:creationId xmlns:a16="http://schemas.microsoft.com/office/drawing/2014/main" xmlns="" id="{62E62710-286F-4B00-9BF4-C4E48604ED0D}"/>
              </a:ext>
            </a:extLst>
          </p:cNvPr>
          <p:cNvSpPr>
            <a:spLocks noGrp="1"/>
          </p:cNvSpPr>
          <p:nvPr>
            <p:ph type="sldNum" sz="quarter" idx="12"/>
          </p:nvPr>
        </p:nvSpPr>
        <p:spPr/>
        <p:txBody>
          <a:bodyPr/>
          <a:lstStyle/>
          <a:p>
            <a:fld id="{8104C915-17D6-486A-86EC-048CBE10C825}" type="slidenum">
              <a:rPr lang="en-US" sz="2000" smtClean="0">
                <a:latin typeface="Times New Roman" pitchFamily="18" charset="0"/>
                <a:cs typeface="Times New Roman" pitchFamily="18" charset="0"/>
              </a:rPr>
              <a:pPr/>
              <a:t>6</a:t>
            </a:fld>
            <a:endParaRPr lang="en-US" sz="2000" dirty="0">
              <a:latin typeface="Times New Roman" pitchFamily="18" charset="0"/>
              <a:cs typeface="Times New Roman" pitchFamily="18" charset="0"/>
            </a:endParaRPr>
          </a:p>
        </p:txBody>
      </p:sp>
      <p:sp>
        <p:nvSpPr>
          <p:cNvPr id="8" name="Oval 7">
            <a:extLst>
              <a:ext uri="{FF2B5EF4-FFF2-40B4-BE49-F238E27FC236}">
                <a16:creationId xmlns:a16="http://schemas.microsoft.com/office/drawing/2014/main" xmlns="" id="{ABA7B3E2-75FD-4D2B-986C-218588026D8C}"/>
              </a:ext>
            </a:extLst>
          </p:cNvPr>
          <p:cNvSpPr/>
          <p:nvPr/>
        </p:nvSpPr>
        <p:spPr>
          <a:xfrm>
            <a:off x="1537760" y="1109966"/>
            <a:ext cx="3645496" cy="2980347"/>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14" name="Oval 13">
            <a:extLst>
              <a:ext uri="{FF2B5EF4-FFF2-40B4-BE49-F238E27FC236}">
                <a16:creationId xmlns:a16="http://schemas.microsoft.com/office/drawing/2014/main" xmlns="" id="{40721082-1354-4301-BFD7-327294D11536}"/>
              </a:ext>
            </a:extLst>
          </p:cNvPr>
          <p:cNvSpPr/>
          <p:nvPr/>
        </p:nvSpPr>
        <p:spPr>
          <a:xfrm>
            <a:off x="4389118" y="3418452"/>
            <a:ext cx="3629466" cy="2897944"/>
          </a:xfrm>
          <a:prstGeom prst="ellipse">
            <a:avLst/>
          </a:prstGeom>
          <a:solidFill>
            <a:schemeClr val="accent1">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110" name="TextBox 109">
            <a:extLst>
              <a:ext uri="{FF2B5EF4-FFF2-40B4-BE49-F238E27FC236}">
                <a16:creationId xmlns:a16="http://schemas.microsoft.com/office/drawing/2014/main" xmlns="" id="{273F2639-383D-41E4-9ADE-C536777B1C04}"/>
              </a:ext>
            </a:extLst>
          </p:cNvPr>
          <p:cNvSpPr txBox="1"/>
          <p:nvPr/>
        </p:nvSpPr>
        <p:spPr>
          <a:xfrm>
            <a:off x="4887833" y="4621879"/>
            <a:ext cx="2696307" cy="553998"/>
          </a:xfrm>
          <a:prstGeom prst="rect">
            <a:avLst/>
          </a:prstGeom>
          <a:noFill/>
        </p:spPr>
        <p:txBody>
          <a:bodyPr wrap="square" lIns="0" tIns="0" rIns="0" bIns="0" rtlCol="0" anchor="t">
            <a:spAutoFit/>
          </a:bodyPr>
          <a:lstStyle/>
          <a:p>
            <a:pPr algn="ctr"/>
            <a:r>
              <a:rPr lang="en-US" sz="3600" b="1" dirty="0" smtClean="0">
                <a:latin typeface="Times New Roman" pitchFamily="18" charset="0"/>
                <a:cs typeface="Times New Roman" pitchFamily="18" charset="0"/>
              </a:rPr>
              <a:t> Make Money</a:t>
            </a:r>
            <a:endParaRPr lang="en-US" sz="3600" b="1" dirty="0">
              <a:latin typeface="Times New Roman" pitchFamily="18" charset="0"/>
              <a:cs typeface="Times New Roman" pitchFamily="18" charset="0"/>
            </a:endParaRPr>
          </a:p>
        </p:txBody>
      </p:sp>
      <p:sp>
        <p:nvSpPr>
          <p:cNvPr id="156" name="Arrow: Pentagon 155">
            <a:extLst>
              <a:ext uri="{FF2B5EF4-FFF2-40B4-BE49-F238E27FC236}">
                <a16:creationId xmlns:a16="http://schemas.microsoft.com/office/drawing/2014/main" xmlns="" id="{F391A2AB-E334-40D2-88F7-3E98E4081B8A}"/>
              </a:ext>
            </a:extLst>
          </p:cNvPr>
          <p:cNvSpPr/>
          <p:nvPr/>
        </p:nvSpPr>
        <p:spPr>
          <a:xfrm>
            <a:off x="0" y="1350583"/>
            <a:ext cx="1732660" cy="9639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sp>
        <p:nvSpPr>
          <p:cNvPr id="157" name="Freeform 376">
            <a:extLst>
              <a:ext uri="{FF2B5EF4-FFF2-40B4-BE49-F238E27FC236}">
                <a16:creationId xmlns:a16="http://schemas.microsoft.com/office/drawing/2014/main" xmlns="" id="{25469EA0-100D-4B94-9EEA-B4657A98EA39}"/>
              </a:ext>
            </a:extLst>
          </p:cNvPr>
          <p:cNvSpPr>
            <a:spLocks noEditPoints="1"/>
          </p:cNvSpPr>
          <p:nvPr/>
        </p:nvSpPr>
        <p:spPr bwMode="auto">
          <a:xfrm>
            <a:off x="763678" y="1578042"/>
            <a:ext cx="205304" cy="509037"/>
          </a:xfrm>
          <a:custGeom>
            <a:avLst/>
            <a:gdLst>
              <a:gd name="T0" fmla="*/ 238 w 362"/>
              <a:gd name="T1" fmla="*/ 496 h 903"/>
              <a:gd name="T2" fmla="*/ 275 w 362"/>
              <a:gd name="T3" fmla="*/ 527 h 903"/>
              <a:gd name="T4" fmla="*/ 297 w 362"/>
              <a:gd name="T5" fmla="*/ 571 h 903"/>
              <a:gd name="T6" fmla="*/ 300 w 362"/>
              <a:gd name="T7" fmla="*/ 623 h 903"/>
              <a:gd name="T8" fmla="*/ 281 w 362"/>
              <a:gd name="T9" fmla="*/ 668 h 903"/>
              <a:gd name="T10" fmla="*/ 247 w 362"/>
              <a:gd name="T11" fmla="*/ 702 h 903"/>
              <a:gd name="T12" fmla="*/ 150 w 362"/>
              <a:gd name="T13" fmla="*/ 417 h 903"/>
              <a:gd name="T14" fmla="*/ 107 w 362"/>
              <a:gd name="T15" fmla="*/ 395 h 903"/>
              <a:gd name="T16" fmla="*/ 75 w 362"/>
              <a:gd name="T17" fmla="*/ 359 h 903"/>
              <a:gd name="T18" fmla="*/ 60 w 362"/>
              <a:gd name="T19" fmla="*/ 311 h 903"/>
              <a:gd name="T20" fmla="*/ 67 w 362"/>
              <a:gd name="T21" fmla="*/ 261 h 903"/>
              <a:gd name="T22" fmla="*/ 93 w 362"/>
              <a:gd name="T23" fmla="*/ 219 h 903"/>
              <a:gd name="T24" fmla="*/ 131 w 362"/>
              <a:gd name="T25" fmla="*/ 191 h 903"/>
              <a:gd name="T26" fmla="*/ 211 w 362"/>
              <a:gd name="T27" fmla="*/ 184 h 903"/>
              <a:gd name="T28" fmla="*/ 255 w 362"/>
              <a:gd name="T29" fmla="*/ 206 h 903"/>
              <a:gd name="T30" fmla="*/ 286 w 362"/>
              <a:gd name="T31" fmla="*/ 243 h 903"/>
              <a:gd name="T32" fmla="*/ 301 w 362"/>
              <a:gd name="T33" fmla="*/ 290 h 903"/>
              <a:gd name="T34" fmla="*/ 310 w 362"/>
              <a:gd name="T35" fmla="*/ 322 h 903"/>
              <a:gd name="T36" fmla="*/ 337 w 362"/>
              <a:gd name="T37" fmla="*/ 330 h 903"/>
              <a:gd name="T38" fmla="*/ 359 w 362"/>
              <a:gd name="T39" fmla="*/ 313 h 903"/>
              <a:gd name="T40" fmla="*/ 354 w 362"/>
              <a:gd name="T41" fmla="*/ 253 h 903"/>
              <a:gd name="T42" fmla="*/ 318 w 362"/>
              <a:gd name="T43" fmla="*/ 184 h 903"/>
              <a:gd name="T44" fmla="*/ 257 w 362"/>
              <a:gd name="T45" fmla="*/ 137 h 903"/>
              <a:gd name="T46" fmla="*/ 211 w 362"/>
              <a:gd name="T47" fmla="*/ 23 h 903"/>
              <a:gd name="T48" fmla="*/ 192 w 362"/>
              <a:gd name="T49" fmla="*/ 2 h 903"/>
              <a:gd name="T50" fmla="*/ 163 w 362"/>
              <a:gd name="T51" fmla="*/ 5 h 903"/>
              <a:gd name="T52" fmla="*/ 150 w 362"/>
              <a:gd name="T53" fmla="*/ 30 h 903"/>
              <a:gd name="T54" fmla="*/ 92 w 362"/>
              <a:gd name="T55" fmla="*/ 144 h 903"/>
              <a:gd name="T56" fmla="*/ 34 w 362"/>
              <a:gd name="T57" fmla="*/ 196 h 903"/>
              <a:gd name="T58" fmla="*/ 2 w 362"/>
              <a:gd name="T59" fmla="*/ 268 h 903"/>
              <a:gd name="T60" fmla="*/ 7 w 362"/>
              <a:gd name="T61" fmla="*/ 349 h 903"/>
              <a:gd name="T62" fmla="*/ 43 w 362"/>
              <a:gd name="T63" fmla="*/ 418 h 903"/>
              <a:gd name="T64" fmla="*/ 105 w 362"/>
              <a:gd name="T65" fmla="*/ 465 h 903"/>
              <a:gd name="T66" fmla="*/ 141 w 362"/>
              <a:gd name="T67" fmla="*/ 715 h 903"/>
              <a:gd name="T68" fmla="*/ 99 w 362"/>
              <a:gd name="T69" fmla="*/ 690 h 903"/>
              <a:gd name="T70" fmla="*/ 71 w 362"/>
              <a:gd name="T71" fmla="*/ 651 h 903"/>
              <a:gd name="T72" fmla="*/ 60 w 362"/>
              <a:gd name="T73" fmla="*/ 602 h 903"/>
              <a:gd name="T74" fmla="*/ 46 w 362"/>
              <a:gd name="T75" fmla="*/ 577 h 903"/>
              <a:gd name="T76" fmla="*/ 19 w 362"/>
              <a:gd name="T77" fmla="*/ 575 h 903"/>
              <a:gd name="T78" fmla="*/ 0 w 362"/>
              <a:gd name="T79" fmla="*/ 596 h 903"/>
              <a:gd name="T80" fmla="*/ 11 w 362"/>
              <a:gd name="T81" fmla="*/ 666 h 903"/>
              <a:gd name="T82" fmla="*/ 54 w 362"/>
              <a:gd name="T83" fmla="*/ 730 h 903"/>
              <a:gd name="T84" fmla="*/ 119 w 362"/>
              <a:gd name="T85" fmla="*/ 772 h 903"/>
              <a:gd name="T86" fmla="*/ 153 w 362"/>
              <a:gd name="T87" fmla="*/ 885 h 903"/>
              <a:gd name="T88" fmla="*/ 174 w 362"/>
              <a:gd name="T89" fmla="*/ 903 h 903"/>
              <a:gd name="T90" fmla="*/ 202 w 362"/>
              <a:gd name="T91" fmla="*/ 894 h 903"/>
              <a:gd name="T92" fmla="*/ 211 w 362"/>
              <a:gd name="T93" fmla="*/ 779 h 903"/>
              <a:gd name="T94" fmla="*/ 283 w 362"/>
              <a:gd name="T95" fmla="*/ 750 h 903"/>
              <a:gd name="T96" fmla="*/ 336 w 362"/>
              <a:gd name="T97" fmla="*/ 694 h 903"/>
              <a:gd name="T98" fmla="*/ 361 w 362"/>
              <a:gd name="T99" fmla="*/ 619 h 903"/>
              <a:gd name="T100" fmla="*/ 350 w 362"/>
              <a:gd name="T101" fmla="*/ 538 h 903"/>
              <a:gd name="T102" fmla="*/ 307 w 362"/>
              <a:gd name="T103" fmla="*/ 474 h 903"/>
              <a:gd name="T104" fmla="*/ 242 w 362"/>
              <a:gd name="T105" fmla="*/ 43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2" h="903">
                <a:moveTo>
                  <a:pt x="211" y="718"/>
                </a:moveTo>
                <a:lnTo>
                  <a:pt x="211" y="486"/>
                </a:lnTo>
                <a:lnTo>
                  <a:pt x="220" y="489"/>
                </a:lnTo>
                <a:lnTo>
                  <a:pt x="230" y="492"/>
                </a:lnTo>
                <a:lnTo>
                  <a:pt x="238" y="496"/>
                </a:lnTo>
                <a:lnTo>
                  <a:pt x="247" y="502"/>
                </a:lnTo>
                <a:lnTo>
                  <a:pt x="255" y="507"/>
                </a:lnTo>
                <a:lnTo>
                  <a:pt x="262" y="513"/>
                </a:lnTo>
                <a:lnTo>
                  <a:pt x="268" y="520"/>
                </a:lnTo>
                <a:lnTo>
                  <a:pt x="275" y="527"/>
                </a:lnTo>
                <a:lnTo>
                  <a:pt x="281" y="536"/>
                </a:lnTo>
                <a:lnTo>
                  <a:pt x="286" y="543"/>
                </a:lnTo>
                <a:lnTo>
                  <a:pt x="291" y="553"/>
                </a:lnTo>
                <a:lnTo>
                  <a:pt x="294" y="562"/>
                </a:lnTo>
                <a:lnTo>
                  <a:pt x="297" y="571"/>
                </a:lnTo>
                <a:lnTo>
                  <a:pt x="300" y="581"/>
                </a:lnTo>
                <a:lnTo>
                  <a:pt x="301" y="592"/>
                </a:lnTo>
                <a:lnTo>
                  <a:pt x="301" y="602"/>
                </a:lnTo>
                <a:lnTo>
                  <a:pt x="301" y="612"/>
                </a:lnTo>
                <a:lnTo>
                  <a:pt x="300" y="623"/>
                </a:lnTo>
                <a:lnTo>
                  <a:pt x="297" y="632"/>
                </a:lnTo>
                <a:lnTo>
                  <a:pt x="294" y="642"/>
                </a:lnTo>
                <a:lnTo>
                  <a:pt x="291" y="651"/>
                </a:lnTo>
                <a:lnTo>
                  <a:pt x="286" y="659"/>
                </a:lnTo>
                <a:lnTo>
                  <a:pt x="281" y="668"/>
                </a:lnTo>
                <a:lnTo>
                  <a:pt x="275" y="676"/>
                </a:lnTo>
                <a:lnTo>
                  <a:pt x="268" y="684"/>
                </a:lnTo>
                <a:lnTo>
                  <a:pt x="262" y="690"/>
                </a:lnTo>
                <a:lnTo>
                  <a:pt x="255" y="697"/>
                </a:lnTo>
                <a:lnTo>
                  <a:pt x="247" y="702"/>
                </a:lnTo>
                <a:lnTo>
                  <a:pt x="238" y="708"/>
                </a:lnTo>
                <a:lnTo>
                  <a:pt x="230" y="712"/>
                </a:lnTo>
                <a:lnTo>
                  <a:pt x="220" y="715"/>
                </a:lnTo>
                <a:lnTo>
                  <a:pt x="211" y="718"/>
                </a:lnTo>
                <a:close/>
                <a:moveTo>
                  <a:pt x="150" y="417"/>
                </a:moveTo>
                <a:lnTo>
                  <a:pt x="141" y="415"/>
                </a:lnTo>
                <a:lnTo>
                  <a:pt x="131" y="410"/>
                </a:lnTo>
                <a:lnTo>
                  <a:pt x="123" y="406"/>
                </a:lnTo>
                <a:lnTo>
                  <a:pt x="114" y="401"/>
                </a:lnTo>
                <a:lnTo>
                  <a:pt x="107" y="395"/>
                </a:lnTo>
                <a:lnTo>
                  <a:pt x="99" y="389"/>
                </a:lnTo>
                <a:lnTo>
                  <a:pt x="93" y="383"/>
                </a:lnTo>
                <a:lnTo>
                  <a:pt x="86" y="375"/>
                </a:lnTo>
                <a:lnTo>
                  <a:pt x="80" y="368"/>
                </a:lnTo>
                <a:lnTo>
                  <a:pt x="75" y="359"/>
                </a:lnTo>
                <a:lnTo>
                  <a:pt x="71" y="350"/>
                </a:lnTo>
                <a:lnTo>
                  <a:pt x="67" y="341"/>
                </a:lnTo>
                <a:lnTo>
                  <a:pt x="64" y="331"/>
                </a:lnTo>
                <a:lnTo>
                  <a:pt x="61" y="321"/>
                </a:lnTo>
                <a:lnTo>
                  <a:pt x="60" y="311"/>
                </a:lnTo>
                <a:lnTo>
                  <a:pt x="60" y="301"/>
                </a:lnTo>
                <a:lnTo>
                  <a:pt x="60" y="290"/>
                </a:lnTo>
                <a:lnTo>
                  <a:pt x="61" y="281"/>
                </a:lnTo>
                <a:lnTo>
                  <a:pt x="64" y="270"/>
                </a:lnTo>
                <a:lnTo>
                  <a:pt x="67" y="261"/>
                </a:lnTo>
                <a:lnTo>
                  <a:pt x="71" y="252"/>
                </a:lnTo>
                <a:lnTo>
                  <a:pt x="75" y="243"/>
                </a:lnTo>
                <a:lnTo>
                  <a:pt x="80" y="235"/>
                </a:lnTo>
                <a:lnTo>
                  <a:pt x="86" y="227"/>
                </a:lnTo>
                <a:lnTo>
                  <a:pt x="93" y="219"/>
                </a:lnTo>
                <a:lnTo>
                  <a:pt x="99" y="212"/>
                </a:lnTo>
                <a:lnTo>
                  <a:pt x="107" y="206"/>
                </a:lnTo>
                <a:lnTo>
                  <a:pt x="114" y="200"/>
                </a:lnTo>
                <a:lnTo>
                  <a:pt x="123" y="195"/>
                </a:lnTo>
                <a:lnTo>
                  <a:pt x="131" y="191"/>
                </a:lnTo>
                <a:lnTo>
                  <a:pt x="141" y="187"/>
                </a:lnTo>
                <a:lnTo>
                  <a:pt x="150" y="184"/>
                </a:lnTo>
                <a:lnTo>
                  <a:pt x="150" y="417"/>
                </a:lnTo>
                <a:close/>
                <a:moveTo>
                  <a:pt x="211" y="424"/>
                </a:moveTo>
                <a:lnTo>
                  <a:pt x="211" y="184"/>
                </a:lnTo>
                <a:lnTo>
                  <a:pt x="220" y="187"/>
                </a:lnTo>
                <a:lnTo>
                  <a:pt x="230" y="191"/>
                </a:lnTo>
                <a:lnTo>
                  <a:pt x="238" y="195"/>
                </a:lnTo>
                <a:lnTo>
                  <a:pt x="247" y="200"/>
                </a:lnTo>
                <a:lnTo>
                  <a:pt x="255" y="206"/>
                </a:lnTo>
                <a:lnTo>
                  <a:pt x="262" y="212"/>
                </a:lnTo>
                <a:lnTo>
                  <a:pt x="268" y="219"/>
                </a:lnTo>
                <a:lnTo>
                  <a:pt x="275" y="227"/>
                </a:lnTo>
                <a:lnTo>
                  <a:pt x="281" y="235"/>
                </a:lnTo>
                <a:lnTo>
                  <a:pt x="286" y="243"/>
                </a:lnTo>
                <a:lnTo>
                  <a:pt x="291" y="252"/>
                </a:lnTo>
                <a:lnTo>
                  <a:pt x="294" y="261"/>
                </a:lnTo>
                <a:lnTo>
                  <a:pt x="297" y="270"/>
                </a:lnTo>
                <a:lnTo>
                  <a:pt x="300" y="281"/>
                </a:lnTo>
                <a:lnTo>
                  <a:pt x="301" y="290"/>
                </a:lnTo>
                <a:lnTo>
                  <a:pt x="301" y="301"/>
                </a:lnTo>
                <a:lnTo>
                  <a:pt x="302" y="306"/>
                </a:lnTo>
                <a:lnTo>
                  <a:pt x="304" y="313"/>
                </a:lnTo>
                <a:lnTo>
                  <a:pt x="306" y="317"/>
                </a:lnTo>
                <a:lnTo>
                  <a:pt x="310" y="322"/>
                </a:lnTo>
                <a:lnTo>
                  <a:pt x="315" y="326"/>
                </a:lnTo>
                <a:lnTo>
                  <a:pt x="319" y="329"/>
                </a:lnTo>
                <a:lnTo>
                  <a:pt x="325" y="330"/>
                </a:lnTo>
                <a:lnTo>
                  <a:pt x="331" y="331"/>
                </a:lnTo>
                <a:lnTo>
                  <a:pt x="337" y="330"/>
                </a:lnTo>
                <a:lnTo>
                  <a:pt x="342" y="329"/>
                </a:lnTo>
                <a:lnTo>
                  <a:pt x="348" y="326"/>
                </a:lnTo>
                <a:lnTo>
                  <a:pt x="352" y="322"/>
                </a:lnTo>
                <a:lnTo>
                  <a:pt x="356" y="317"/>
                </a:lnTo>
                <a:lnTo>
                  <a:pt x="359" y="313"/>
                </a:lnTo>
                <a:lnTo>
                  <a:pt x="361" y="306"/>
                </a:lnTo>
                <a:lnTo>
                  <a:pt x="362" y="301"/>
                </a:lnTo>
                <a:lnTo>
                  <a:pt x="361" y="284"/>
                </a:lnTo>
                <a:lnTo>
                  <a:pt x="359" y="268"/>
                </a:lnTo>
                <a:lnTo>
                  <a:pt x="354" y="253"/>
                </a:lnTo>
                <a:lnTo>
                  <a:pt x="350" y="238"/>
                </a:lnTo>
                <a:lnTo>
                  <a:pt x="344" y="223"/>
                </a:lnTo>
                <a:lnTo>
                  <a:pt x="336" y="209"/>
                </a:lnTo>
                <a:lnTo>
                  <a:pt x="327" y="196"/>
                </a:lnTo>
                <a:lnTo>
                  <a:pt x="318" y="184"/>
                </a:lnTo>
                <a:lnTo>
                  <a:pt x="307" y="172"/>
                </a:lnTo>
                <a:lnTo>
                  <a:pt x="296" y="162"/>
                </a:lnTo>
                <a:lnTo>
                  <a:pt x="283" y="153"/>
                </a:lnTo>
                <a:lnTo>
                  <a:pt x="271" y="144"/>
                </a:lnTo>
                <a:lnTo>
                  <a:pt x="257" y="137"/>
                </a:lnTo>
                <a:lnTo>
                  <a:pt x="242" y="130"/>
                </a:lnTo>
                <a:lnTo>
                  <a:pt x="227" y="126"/>
                </a:lnTo>
                <a:lnTo>
                  <a:pt x="211" y="123"/>
                </a:lnTo>
                <a:lnTo>
                  <a:pt x="211" y="30"/>
                </a:lnTo>
                <a:lnTo>
                  <a:pt x="211" y="23"/>
                </a:lnTo>
                <a:lnTo>
                  <a:pt x="208" y="18"/>
                </a:lnTo>
                <a:lnTo>
                  <a:pt x="205" y="12"/>
                </a:lnTo>
                <a:lnTo>
                  <a:pt x="202" y="8"/>
                </a:lnTo>
                <a:lnTo>
                  <a:pt x="198" y="5"/>
                </a:lnTo>
                <a:lnTo>
                  <a:pt x="192" y="2"/>
                </a:lnTo>
                <a:lnTo>
                  <a:pt x="187" y="1"/>
                </a:lnTo>
                <a:lnTo>
                  <a:pt x="181" y="0"/>
                </a:lnTo>
                <a:lnTo>
                  <a:pt x="174" y="1"/>
                </a:lnTo>
                <a:lnTo>
                  <a:pt x="169" y="2"/>
                </a:lnTo>
                <a:lnTo>
                  <a:pt x="163" y="5"/>
                </a:lnTo>
                <a:lnTo>
                  <a:pt x="159" y="8"/>
                </a:lnTo>
                <a:lnTo>
                  <a:pt x="156" y="12"/>
                </a:lnTo>
                <a:lnTo>
                  <a:pt x="153" y="18"/>
                </a:lnTo>
                <a:lnTo>
                  <a:pt x="152" y="24"/>
                </a:lnTo>
                <a:lnTo>
                  <a:pt x="150" y="30"/>
                </a:lnTo>
                <a:lnTo>
                  <a:pt x="150" y="123"/>
                </a:lnTo>
                <a:lnTo>
                  <a:pt x="134" y="126"/>
                </a:lnTo>
                <a:lnTo>
                  <a:pt x="119" y="130"/>
                </a:lnTo>
                <a:lnTo>
                  <a:pt x="105" y="137"/>
                </a:lnTo>
                <a:lnTo>
                  <a:pt x="92" y="144"/>
                </a:lnTo>
                <a:lnTo>
                  <a:pt x="78" y="153"/>
                </a:lnTo>
                <a:lnTo>
                  <a:pt x="66" y="162"/>
                </a:lnTo>
                <a:lnTo>
                  <a:pt x="54" y="172"/>
                </a:lnTo>
                <a:lnTo>
                  <a:pt x="43" y="184"/>
                </a:lnTo>
                <a:lnTo>
                  <a:pt x="34" y="196"/>
                </a:lnTo>
                <a:lnTo>
                  <a:pt x="25" y="209"/>
                </a:lnTo>
                <a:lnTo>
                  <a:pt x="18" y="223"/>
                </a:lnTo>
                <a:lnTo>
                  <a:pt x="11" y="238"/>
                </a:lnTo>
                <a:lnTo>
                  <a:pt x="7" y="253"/>
                </a:lnTo>
                <a:lnTo>
                  <a:pt x="2" y="268"/>
                </a:lnTo>
                <a:lnTo>
                  <a:pt x="0" y="284"/>
                </a:lnTo>
                <a:lnTo>
                  <a:pt x="0" y="301"/>
                </a:lnTo>
                <a:lnTo>
                  <a:pt x="0" y="317"/>
                </a:lnTo>
                <a:lnTo>
                  <a:pt x="2" y="333"/>
                </a:lnTo>
                <a:lnTo>
                  <a:pt x="7" y="349"/>
                </a:lnTo>
                <a:lnTo>
                  <a:pt x="11" y="364"/>
                </a:lnTo>
                <a:lnTo>
                  <a:pt x="18" y="378"/>
                </a:lnTo>
                <a:lnTo>
                  <a:pt x="25" y="392"/>
                </a:lnTo>
                <a:lnTo>
                  <a:pt x="34" y="405"/>
                </a:lnTo>
                <a:lnTo>
                  <a:pt x="43" y="418"/>
                </a:lnTo>
                <a:lnTo>
                  <a:pt x="54" y="430"/>
                </a:lnTo>
                <a:lnTo>
                  <a:pt x="66" y="439"/>
                </a:lnTo>
                <a:lnTo>
                  <a:pt x="78" y="449"/>
                </a:lnTo>
                <a:lnTo>
                  <a:pt x="92" y="458"/>
                </a:lnTo>
                <a:lnTo>
                  <a:pt x="105" y="465"/>
                </a:lnTo>
                <a:lnTo>
                  <a:pt x="119" y="470"/>
                </a:lnTo>
                <a:lnTo>
                  <a:pt x="134" y="476"/>
                </a:lnTo>
                <a:lnTo>
                  <a:pt x="150" y="479"/>
                </a:lnTo>
                <a:lnTo>
                  <a:pt x="150" y="718"/>
                </a:lnTo>
                <a:lnTo>
                  <a:pt x="141" y="715"/>
                </a:lnTo>
                <a:lnTo>
                  <a:pt x="131" y="712"/>
                </a:lnTo>
                <a:lnTo>
                  <a:pt x="123" y="708"/>
                </a:lnTo>
                <a:lnTo>
                  <a:pt x="114" y="702"/>
                </a:lnTo>
                <a:lnTo>
                  <a:pt x="107" y="697"/>
                </a:lnTo>
                <a:lnTo>
                  <a:pt x="99" y="690"/>
                </a:lnTo>
                <a:lnTo>
                  <a:pt x="93" y="684"/>
                </a:lnTo>
                <a:lnTo>
                  <a:pt x="86" y="676"/>
                </a:lnTo>
                <a:lnTo>
                  <a:pt x="80" y="668"/>
                </a:lnTo>
                <a:lnTo>
                  <a:pt x="75" y="660"/>
                </a:lnTo>
                <a:lnTo>
                  <a:pt x="71" y="651"/>
                </a:lnTo>
                <a:lnTo>
                  <a:pt x="67" y="642"/>
                </a:lnTo>
                <a:lnTo>
                  <a:pt x="64" y="632"/>
                </a:lnTo>
                <a:lnTo>
                  <a:pt x="61" y="623"/>
                </a:lnTo>
                <a:lnTo>
                  <a:pt x="60" y="612"/>
                </a:lnTo>
                <a:lnTo>
                  <a:pt x="60" y="602"/>
                </a:lnTo>
                <a:lnTo>
                  <a:pt x="59" y="596"/>
                </a:lnTo>
                <a:lnTo>
                  <a:pt x="58" y="591"/>
                </a:lnTo>
                <a:lnTo>
                  <a:pt x="55" y="585"/>
                </a:lnTo>
                <a:lnTo>
                  <a:pt x="52" y="581"/>
                </a:lnTo>
                <a:lnTo>
                  <a:pt x="46" y="577"/>
                </a:lnTo>
                <a:lnTo>
                  <a:pt x="42" y="575"/>
                </a:lnTo>
                <a:lnTo>
                  <a:pt x="36" y="572"/>
                </a:lnTo>
                <a:lnTo>
                  <a:pt x="30" y="571"/>
                </a:lnTo>
                <a:lnTo>
                  <a:pt x="24" y="572"/>
                </a:lnTo>
                <a:lnTo>
                  <a:pt x="19" y="575"/>
                </a:lnTo>
                <a:lnTo>
                  <a:pt x="13" y="577"/>
                </a:lnTo>
                <a:lnTo>
                  <a:pt x="9" y="581"/>
                </a:lnTo>
                <a:lnTo>
                  <a:pt x="5" y="585"/>
                </a:lnTo>
                <a:lnTo>
                  <a:pt x="2" y="591"/>
                </a:lnTo>
                <a:lnTo>
                  <a:pt x="0" y="596"/>
                </a:lnTo>
                <a:lnTo>
                  <a:pt x="0" y="602"/>
                </a:lnTo>
                <a:lnTo>
                  <a:pt x="0" y="619"/>
                </a:lnTo>
                <a:lnTo>
                  <a:pt x="2" y="635"/>
                </a:lnTo>
                <a:lnTo>
                  <a:pt x="7" y="651"/>
                </a:lnTo>
                <a:lnTo>
                  <a:pt x="11" y="666"/>
                </a:lnTo>
                <a:lnTo>
                  <a:pt x="18" y="680"/>
                </a:lnTo>
                <a:lnTo>
                  <a:pt x="25" y="694"/>
                </a:lnTo>
                <a:lnTo>
                  <a:pt x="34" y="706"/>
                </a:lnTo>
                <a:lnTo>
                  <a:pt x="43" y="719"/>
                </a:lnTo>
                <a:lnTo>
                  <a:pt x="54" y="730"/>
                </a:lnTo>
                <a:lnTo>
                  <a:pt x="66" y="741"/>
                </a:lnTo>
                <a:lnTo>
                  <a:pt x="78" y="750"/>
                </a:lnTo>
                <a:lnTo>
                  <a:pt x="92" y="759"/>
                </a:lnTo>
                <a:lnTo>
                  <a:pt x="105" y="765"/>
                </a:lnTo>
                <a:lnTo>
                  <a:pt x="119" y="772"/>
                </a:lnTo>
                <a:lnTo>
                  <a:pt x="134" y="776"/>
                </a:lnTo>
                <a:lnTo>
                  <a:pt x="150" y="779"/>
                </a:lnTo>
                <a:lnTo>
                  <a:pt x="150" y="873"/>
                </a:lnTo>
                <a:lnTo>
                  <a:pt x="152" y="879"/>
                </a:lnTo>
                <a:lnTo>
                  <a:pt x="153" y="885"/>
                </a:lnTo>
                <a:lnTo>
                  <a:pt x="156" y="890"/>
                </a:lnTo>
                <a:lnTo>
                  <a:pt x="159" y="894"/>
                </a:lnTo>
                <a:lnTo>
                  <a:pt x="163" y="897"/>
                </a:lnTo>
                <a:lnTo>
                  <a:pt x="169" y="901"/>
                </a:lnTo>
                <a:lnTo>
                  <a:pt x="174" y="903"/>
                </a:lnTo>
                <a:lnTo>
                  <a:pt x="181" y="903"/>
                </a:lnTo>
                <a:lnTo>
                  <a:pt x="187" y="903"/>
                </a:lnTo>
                <a:lnTo>
                  <a:pt x="192" y="901"/>
                </a:lnTo>
                <a:lnTo>
                  <a:pt x="198" y="897"/>
                </a:lnTo>
                <a:lnTo>
                  <a:pt x="202" y="894"/>
                </a:lnTo>
                <a:lnTo>
                  <a:pt x="205" y="890"/>
                </a:lnTo>
                <a:lnTo>
                  <a:pt x="208" y="885"/>
                </a:lnTo>
                <a:lnTo>
                  <a:pt x="211" y="879"/>
                </a:lnTo>
                <a:lnTo>
                  <a:pt x="211" y="873"/>
                </a:lnTo>
                <a:lnTo>
                  <a:pt x="211" y="779"/>
                </a:lnTo>
                <a:lnTo>
                  <a:pt x="227" y="776"/>
                </a:lnTo>
                <a:lnTo>
                  <a:pt x="242" y="772"/>
                </a:lnTo>
                <a:lnTo>
                  <a:pt x="257" y="765"/>
                </a:lnTo>
                <a:lnTo>
                  <a:pt x="271" y="758"/>
                </a:lnTo>
                <a:lnTo>
                  <a:pt x="283" y="750"/>
                </a:lnTo>
                <a:lnTo>
                  <a:pt x="296" y="741"/>
                </a:lnTo>
                <a:lnTo>
                  <a:pt x="307" y="730"/>
                </a:lnTo>
                <a:lnTo>
                  <a:pt x="318" y="719"/>
                </a:lnTo>
                <a:lnTo>
                  <a:pt x="327" y="706"/>
                </a:lnTo>
                <a:lnTo>
                  <a:pt x="336" y="694"/>
                </a:lnTo>
                <a:lnTo>
                  <a:pt x="344" y="680"/>
                </a:lnTo>
                <a:lnTo>
                  <a:pt x="350" y="666"/>
                </a:lnTo>
                <a:lnTo>
                  <a:pt x="354" y="651"/>
                </a:lnTo>
                <a:lnTo>
                  <a:pt x="359" y="635"/>
                </a:lnTo>
                <a:lnTo>
                  <a:pt x="361" y="619"/>
                </a:lnTo>
                <a:lnTo>
                  <a:pt x="362" y="602"/>
                </a:lnTo>
                <a:lnTo>
                  <a:pt x="361" y="585"/>
                </a:lnTo>
                <a:lnTo>
                  <a:pt x="359" y="569"/>
                </a:lnTo>
                <a:lnTo>
                  <a:pt x="354" y="553"/>
                </a:lnTo>
                <a:lnTo>
                  <a:pt x="350" y="538"/>
                </a:lnTo>
                <a:lnTo>
                  <a:pt x="344" y="524"/>
                </a:lnTo>
                <a:lnTo>
                  <a:pt x="336" y="510"/>
                </a:lnTo>
                <a:lnTo>
                  <a:pt x="327" y="497"/>
                </a:lnTo>
                <a:lnTo>
                  <a:pt x="318" y="484"/>
                </a:lnTo>
                <a:lnTo>
                  <a:pt x="307" y="474"/>
                </a:lnTo>
                <a:lnTo>
                  <a:pt x="296" y="463"/>
                </a:lnTo>
                <a:lnTo>
                  <a:pt x="283" y="453"/>
                </a:lnTo>
                <a:lnTo>
                  <a:pt x="271" y="445"/>
                </a:lnTo>
                <a:lnTo>
                  <a:pt x="257" y="438"/>
                </a:lnTo>
                <a:lnTo>
                  <a:pt x="242" y="432"/>
                </a:lnTo>
                <a:lnTo>
                  <a:pt x="227" y="428"/>
                </a:lnTo>
                <a:lnTo>
                  <a:pt x="211" y="4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58" name="Freeform 3073">
            <a:extLst>
              <a:ext uri="{FF2B5EF4-FFF2-40B4-BE49-F238E27FC236}">
                <a16:creationId xmlns:a16="http://schemas.microsoft.com/office/drawing/2014/main" xmlns="" id="{5CB4139E-6206-4100-B5F7-04315F737994}"/>
              </a:ext>
            </a:extLst>
          </p:cNvPr>
          <p:cNvSpPr>
            <a:spLocks noEditPoints="1"/>
          </p:cNvSpPr>
          <p:nvPr/>
        </p:nvSpPr>
        <p:spPr bwMode="auto">
          <a:xfrm>
            <a:off x="11072558" y="1579448"/>
            <a:ext cx="506224" cy="506224"/>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70" name="Rectangle 69"/>
          <p:cNvSpPr/>
          <p:nvPr/>
        </p:nvSpPr>
        <p:spPr>
          <a:xfrm>
            <a:off x="2043952" y="2210495"/>
            <a:ext cx="2563905" cy="584775"/>
          </a:xfrm>
          <a:prstGeom prst="rect">
            <a:avLst/>
          </a:prstGeom>
        </p:spPr>
        <p:txBody>
          <a:bodyPr wrap="square">
            <a:spAutoFit/>
          </a:bodyPr>
          <a:lstStyle/>
          <a:p>
            <a:pPr marL="342900" indent="-342900"/>
            <a:r>
              <a:rPr lang="en-US" sz="3200" b="1" dirty="0" smtClean="0">
                <a:latin typeface="Times New Roman" pitchFamily="18" charset="0"/>
                <a:cs typeface="Times New Roman" pitchFamily="18" charset="0"/>
              </a:rPr>
              <a:t> Save Money</a:t>
            </a:r>
            <a:endParaRPr lang="en-US" sz="3200" b="1" dirty="0">
              <a:latin typeface="Times New Roman" pitchFamily="18" charset="0"/>
              <a:cs typeface="Times New Roman" pitchFamily="18" charset="0"/>
            </a:endParaRPr>
          </a:p>
        </p:txBody>
      </p:sp>
      <p:sp>
        <p:nvSpPr>
          <p:cNvPr id="73" name="Oval 72"/>
          <p:cNvSpPr/>
          <p:nvPr/>
        </p:nvSpPr>
        <p:spPr>
          <a:xfrm>
            <a:off x="7129463" y="1114425"/>
            <a:ext cx="3744862" cy="2923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smtClean="0">
                <a:solidFill>
                  <a:schemeClr val="tx1"/>
                </a:solidFill>
                <a:latin typeface="Times New Roman" pitchFamily="18" charset="0"/>
                <a:cs typeface="Times New Roman" pitchFamily="18" charset="0"/>
              </a:rPr>
              <a:t>Higher Quality Recruits </a:t>
            </a:r>
          </a:p>
        </p:txBody>
      </p:sp>
      <p:sp>
        <p:nvSpPr>
          <p:cNvPr id="15" name="Rectangle 14"/>
          <p:cNvSpPr/>
          <p:nvPr/>
        </p:nvSpPr>
        <p:spPr>
          <a:xfrm>
            <a:off x="2208591" y="2886548"/>
            <a:ext cx="184731" cy="369332"/>
          </a:xfrm>
          <a:prstGeom prst="rect">
            <a:avLst/>
          </a:prstGeom>
        </p:spPr>
        <p:txBody>
          <a:bodyPr wrap="none">
            <a:spAutoFit/>
          </a:bodyPr>
          <a:lstStyle/>
          <a:p>
            <a:endParaRPr lang="en-US" dirty="0">
              <a:latin typeface="Times New Roman" pitchFamily="18" charset="0"/>
              <a:cs typeface="Times New Roman" pitchFamily="18" charset="0"/>
            </a:endParaRPr>
          </a:p>
        </p:txBody>
      </p:sp>
      <p:grpSp>
        <p:nvGrpSpPr>
          <p:cNvPr id="19" name="Group 16">
            <a:extLst>
              <a:ext uri="{FF2B5EF4-FFF2-40B4-BE49-F238E27FC236}">
                <a16:creationId xmlns:a16="http://schemas.microsoft.com/office/drawing/2014/main" xmlns="" id="{0248C753-9BBD-468A-9ECD-6781974E185B}"/>
              </a:ext>
            </a:extLst>
          </p:cNvPr>
          <p:cNvGrpSpPr/>
          <p:nvPr/>
        </p:nvGrpSpPr>
        <p:grpSpPr>
          <a:xfrm>
            <a:off x="5047604" y="5574260"/>
            <a:ext cx="707738" cy="483114"/>
            <a:chOff x="1500188" y="1344613"/>
            <a:chExt cx="200025" cy="287337"/>
          </a:xfrm>
          <a:solidFill>
            <a:schemeClr val="bg1"/>
          </a:solidFill>
        </p:grpSpPr>
        <p:sp>
          <p:nvSpPr>
            <p:cNvPr id="20" name="Freeform 351">
              <a:extLst>
                <a:ext uri="{FF2B5EF4-FFF2-40B4-BE49-F238E27FC236}">
                  <a16:creationId xmlns:a16="http://schemas.microsoft.com/office/drawing/2014/main" xmlns="" id="{0CEC87ED-08BE-4CB0-9E0F-C397133BF5E3}"/>
                </a:ext>
              </a:extLst>
            </p:cNvPr>
            <p:cNvSpPr>
              <a:spLocks noEditPoints="1"/>
            </p:cNvSpPr>
            <p:nvPr/>
          </p:nvSpPr>
          <p:spPr bwMode="auto">
            <a:xfrm>
              <a:off x="1500188" y="1450975"/>
              <a:ext cx="200025" cy="180975"/>
            </a:xfrm>
            <a:custGeom>
              <a:avLst/>
              <a:gdLst>
                <a:gd name="T0" fmla="*/ 346 w 632"/>
                <a:gd name="T1" fmla="*/ 292 h 572"/>
                <a:gd name="T2" fmla="*/ 375 w 632"/>
                <a:gd name="T3" fmla="*/ 313 h 572"/>
                <a:gd name="T4" fmla="*/ 390 w 632"/>
                <a:gd name="T5" fmla="*/ 346 h 572"/>
                <a:gd name="T6" fmla="*/ 389 w 632"/>
                <a:gd name="T7" fmla="*/ 381 h 572"/>
                <a:gd name="T8" fmla="*/ 375 w 632"/>
                <a:gd name="T9" fmla="*/ 410 h 572"/>
                <a:gd name="T10" fmla="*/ 337 w 632"/>
                <a:gd name="T11" fmla="*/ 433 h 572"/>
                <a:gd name="T12" fmla="*/ 329 w 632"/>
                <a:gd name="T13" fmla="*/ 460 h 572"/>
                <a:gd name="T14" fmla="*/ 317 w 632"/>
                <a:gd name="T15" fmla="*/ 466 h 572"/>
                <a:gd name="T16" fmla="*/ 304 w 632"/>
                <a:gd name="T17" fmla="*/ 460 h 572"/>
                <a:gd name="T18" fmla="*/ 295 w 632"/>
                <a:gd name="T19" fmla="*/ 433 h 572"/>
                <a:gd name="T20" fmla="*/ 258 w 632"/>
                <a:gd name="T21" fmla="*/ 410 h 572"/>
                <a:gd name="T22" fmla="*/ 244 w 632"/>
                <a:gd name="T23" fmla="*/ 381 h 572"/>
                <a:gd name="T24" fmla="*/ 242 w 632"/>
                <a:gd name="T25" fmla="*/ 355 h 572"/>
                <a:gd name="T26" fmla="*/ 254 w 632"/>
                <a:gd name="T27" fmla="*/ 346 h 572"/>
                <a:gd name="T28" fmla="*/ 266 w 632"/>
                <a:gd name="T29" fmla="*/ 351 h 572"/>
                <a:gd name="T30" fmla="*/ 272 w 632"/>
                <a:gd name="T31" fmla="*/ 370 h 572"/>
                <a:gd name="T32" fmla="*/ 299 w 632"/>
                <a:gd name="T33" fmla="*/ 403 h 572"/>
                <a:gd name="T34" fmla="*/ 341 w 632"/>
                <a:gd name="T35" fmla="*/ 399 h 572"/>
                <a:gd name="T36" fmla="*/ 362 w 632"/>
                <a:gd name="T37" fmla="*/ 361 h 572"/>
                <a:gd name="T38" fmla="*/ 341 w 632"/>
                <a:gd name="T39" fmla="*/ 324 h 572"/>
                <a:gd name="T40" fmla="*/ 301 w 632"/>
                <a:gd name="T41" fmla="*/ 314 h 572"/>
                <a:gd name="T42" fmla="*/ 269 w 632"/>
                <a:gd name="T43" fmla="*/ 299 h 572"/>
                <a:gd name="T44" fmla="*/ 247 w 632"/>
                <a:gd name="T45" fmla="*/ 270 h 572"/>
                <a:gd name="T46" fmla="*/ 242 w 632"/>
                <a:gd name="T47" fmla="*/ 234 h 572"/>
                <a:gd name="T48" fmla="*/ 251 w 632"/>
                <a:gd name="T49" fmla="*/ 204 h 572"/>
                <a:gd name="T50" fmla="*/ 282 w 632"/>
                <a:gd name="T51" fmla="*/ 174 h 572"/>
                <a:gd name="T52" fmla="*/ 302 w 632"/>
                <a:gd name="T53" fmla="*/ 148 h 572"/>
                <a:gd name="T54" fmla="*/ 310 w 632"/>
                <a:gd name="T55" fmla="*/ 137 h 572"/>
                <a:gd name="T56" fmla="*/ 324 w 632"/>
                <a:gd name="T57" fmla="*/ 138 h 572"/>
                <a:gd name="T58" fmla="*/ 332 w 632"/>
                <a:gd name="T59" fmla="*/ 150 h 572"/>
                <a:gd name="T60" fmla="*/ 355 w 632"/>
                <a:gd name="T61" fmla="*/ 177 h 572"/>
                <a:gd name="T62" fmla="*/ 384 w 632"/>
                <a:gd name="T63" fmla="*/ 209 h 572"/>
                <a:gd name="T64" fmla="*/ 392 w 632"/>
                <a:gd name="T65" fmla="*/ 241 h 572"/>
                <a:gd name="T66" fmla="*/ 384 w 632"/>
                <a:gd name="T67" fmla="*/ 253 h 572"/>
                <a:gd name="T68" fmla="*/ 370 w 632"/>
                <a:gd name="T69" fmla="*/ 255 h 572"/>
                <a:gd name="T70" fmla="*/ 362 w 632"/>
                <a:gd name="T71" fmla="*/ 244 h 572"/>
                <a:gd name="T72" fmla="*/ 348 w 632"/>
                <a:gd name="T73" fmla="*/ 209 h 572"/>
                <a:gd name="T74" fmla="*/ 307 w 632"/>
                <a:gd name="T75" fmla="*/ 196 h 572"/>
                <a:gd name="T76" fmla="*/ 275 w 632"/>
                <a:gd name="T77" fmla="*/ 223 h 572"/>
                <a:gd name="T78" fmla="*/ 279 w 632"/>
                <a:gd name="T79" fmla="*/ 266 h 572"/>
                <a:gd name="T80" fmla="*/ 317 w 632"/>
                <a:gd name="T81" fmla="*/ 286 h 572"/>
                <a:gd name="T82" fmla="*/ 211 w 632"/>
                <a:gd name="T83" fmla="*/ 0 h 572"/>
                <a:gd name="T84" fmla="*/ 154 w 632"/>
                <a:gd name="T85" fmla="*/ 45 h 572"/>
                <a:gd name="T86" fmla="*/ 71 w 632"/>
                <a:gd name="T87" fmla="*/ 148 h 572"/>
                <a:gd name="T88" fmla="*/ 12 w 632"/>
                <a:gd name="T89" fmla="*/ 265 h 572"/>
                <a:gd name="T90" fmla="*/ 0 w 632"/>
                <a:gd name="T91" fmla="*/ 331 h 572"/>
                <a:gd name="T92" fmla="*/ 14 w 632"/>
                <a:gd name="T93" fmla="*/ 417 h 572"/>
                <a:gd name="T94" fmla="*/ 40 w 632"/>
                <a:gd name="T95" fmla="*/ 466 h 572"/>
                <a:gd name="T96" fmla="*/ 84 w 632"/>
                <a:gd name="T97" fmla="*/ 512 h 572"/>
                <a:gd name="T98" fmla="*/ 151 w 632"/>
                <a:gd name="T99" fmla="*/ 547 h 572"/>
                <a:gd name="T100" fmla="*/ 245 w 632"/>
                <a:gd name="T101" fmla="*/ 568 h 572"/>
                <a:gd name="T102" fmla="*/ 365 w 632"/>
                <a:gd name="T103" fmla="*/ 570 h 572"/>
                <a:gd name="T104" fmla="*/ 465 w 632"/>
                <a:gd name="T105" fmla="*/ 552 h 572"/>
                <a:gd name="T106" fmla="*/ 537 w 632"/>
                <a:gd name="T107" fmla="*/ 519 h 572"/>
                <a:gd name="T108" fmla="*/ 585 w 632"/>
                <a:gd name="T109" fmla="*/ 476 h 572"/>
                <a:gd name="T110" fmla="*/ 615 w 632"/>
                <a:gd name="T111" fmla="*/ 427 h 572"/>
                <a:gd name="T112" fmla="*/ 632 w 632"/>
                <a:gd name="T113" fmla="*/ 348 h 572"/>
                <a:gd name="T114" fmla="*/ 627 w 632"/>
                <a:gd name="T115" fmla="*/ 288 h 572"/>
                <a:gd name="T116" fmla="*/ 576 w 632"/>
                <a:gd name="T117" fmla="*/ 170 h 572"/>
                <a:gd name="T118" fmla="*/ 496 w 632"/>
                <a:gd name="T119" fmla="*/ 6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2" h="572">
                  <a:moveTo>
                    <a:pt x="317" y="286"/>
                  </a:moveTo>
                  <a:lnTo>
                    <a:pt x="324" y="286"/>
                  </a:lnTo>
                  <a:lnTo>
                    <a:pt x="332" y="287"/>
                  </a:lnTo>
                  <a:lnTo>
                    <a:pt x="338" y="289"/>
                  </a:lnTo>
                  <a:lnTo>
                    <a:pt x="346" y="292"/>
                  </a:lnTo>
                  <a:lnTo>
                    <a:pt x="352" y="295"/>
                  </a:lnTo>
                  <a:lnTo>
                    <a:pt x="359" y="299"/>
                  </a:lnTo>
                  <a:lnTo>
                    <a:pt x="364" y="303"/>
                  </a:lnTo>
                  <a:lnTo>
                    <a:pt x="369" y="308"/>
                  </a:lnTo>
                  <a:lnTo>
                    <a:pt x="375" y="313"/>
                  </a:lnTo>
                  <a:lnTo>
                    <a:pt x="379" y="319"/>
                  </a:lnTo>
                  <a:lnTo>
                    <a:pt x="382" y="326"/>
                  </a:lnTo>
                  <a:lnTo>
                    <a:pt x="385" y="332"/>
                  </a:lnTo>
                  <a:lnTo>
                    <a:pt x="389" y="339"/>
                  </a:lnTo>
                  <a:lnTo>
                    <a:pt x="390" y="346"/>
                  </a:lnTo>
                  <a:lnTo>
                    <a:pt x="391" y="354"/>
                  </a:lnTo>
                  <a:lnTo>
                    <a:pt x="392" y="361"/>
                  </a:lnTo>
                  <a:lnTo>
                    <a:pt x="391" y="368"/>
                  </a:lnTo>
                  <a:lnTo>
                    <a:pt x="391" y="374"/>
                  </a:lnTo>
                  <a:lnTo>
                    <a:pt x="389" y="381"/>
                  </a:lnTo>
                  <a:lnTo>
                    <a:pt x="387" y="387"/>
                  </a:lnTo>
                  <a:lnTo>
                    <a:pt x="384" y="394"/>
                  </a:lnTo>
                  <a:lnTo>
                    <a:pt x="381" y="399"/>
                  </a:lnTo>
                  <a:lnTo>
                    <a:pt x="378" y="404"/>
                  </a:lnTo>
                  <a:lnTo>
                    <a:pt x="375" y="410"/>
                  </a:lnTo>
                  <a:lnTo>
                    <a:pt x="365" y="418"/>
                  </a:lnTo>
                  <a:lnTo>
                    <a:pt x="355" y="426"/>
                  </a:lnTo>
                  <a:lnTo>
                    <a:pt x="350" y="429"/>
                  </a:lnTo>
                  <a:lnTo>
                    <a:pt x="344" y="431"/>
                  </a:lnTo>
                  <a:lnTo>
                    <a:pt x="337" y="433"/>
                  </a:lnTo>
                  <a:lnTo>
                    <a:pt x="332" y="435"/>
                  </a:lnTo>
                  <a:lnTo>
                    <a:pt x="332" y="451"/>
                  </a:lnTo>
                  <a:lnTo>
                    <a:pt x="331" y="455"/>
                  </a:lnTo>
                  <a:lnTo>
                    <a:pt x="330" y="458"/>
                  </a:lnTo>
                  <a:lnTo>
                    <a:pt x="329" y="460"/>
                  </a:lnTo>
                  <a:lnTo>
                    <a:pt x="326" y="462"/>
                  </a:lnTo>
                  <a:lnTo>
                    <a:pt x="324" y="464"/>
                  </a:lnTo>
                  <a:lnTo>
                    <a:pt x="322" y="465"/>
                  </a:lnTo>
                  <a:lnTo>
                    <a:pt x="319" y="466"/>
                  </a:lnTo>
                  <a:lnTo>
                    <a:pt x="317" y="466"/>
                  </a:lnTo>
                  <a:lnTo>
                    <a:pt x="314" y="466"/>
                  </a:lnTo>
                  <a:lnTo>
                    <a:pt x="310" y="465"/>
                  </a:lnTo>
                  <a:lnTo>
                    <a:pt x="308" y="464"/>
                  </a:lnTo>
                  <a:lnTo>
                    <a:pt x="306" y="462"/>
                  </a:lnTo>
                  <a:lnTo>
                    <a:pt x="304" y="460"/>
                  </a:lnTo>
                  <a:lnTo>
                    <a:pt x="303" y="458"/>
                  </a:lnTo>
                  <a:lnTo>
                    <a:pt x="302" y="455"/>
                  </a:lnTo>
                  <a:lnTo>
                    <a:pt x="301" y="451"/>
                  </a:lnTo>
                  <a:lnTo>
                    <a:pt x="302" y="435"/>
                  </a:lnTo>
                  <a:lnTo>
                    <a:pt x="295" y="433"/>
                  </a:lnTo>
                  <a:lnTo>
                    <a:pt x="289" y="431"/>
                  </a:lnTo>
                  <a:lnTo>
                    <a:pt x="282" y="429"/>
                  </a:lnTo>
                  <a:lnTo>
                    <a:pt x="277" y="426"/>
                  </a:lnTo>
                  <a:lnTo>
                    <a:pt x="267" y="418"/>
                  </a:lnTo>
                  <a:lnTo>
                    <a:pt x="258" y="410"/>
                  </a:lnTo>
                  <a:lnTo>
                    <a:pt x="255" y="404"/>
                  </a:lnTo>
                  <a:lnTo>
                    <a:pt x="251" y="399"/>
                  </a:lnTo>
                  <a:lnTo>
                    <a:pt x="248" y="394"/>
                  </a:lnTo>
                  <a:lnTo>
                    <a:pt x="246" y="387"/>
                  </a:lnTo>
                  <a:lnTo>
                    <a:pt x="244" y="381"/>
                  </a:lnTo>
                  <a:lnTo>
                    <a:pt x="242" y="374"/>
                  </a:lnTo>
                  <a:lnTo>
                    <a:pt x="242" y="368"/>
                  </a:lnTo>
                  <a:lnTo>
                    <a:pt x="241" y="361"/>
                  </a:lnTo>
                  <a:lnTo>
                    <a:pt x="242" y="358"/>
                  </a:lnTo>
                  <a:lnTo>
                    <a:pt x="242" y="355"/>
                  </a:lnTo>
                  <a:lnTo>
                    <a:pt x="244" y="353"/>
                  </a:lnTo>
                  <a:lnTo>
                    <a:pt x="245" y="351"/>
                  </a:lnTo>
                  <a:lnTo>
                    <a:pt x="248" y="348"/>
                  </a:lnTo>
                  <a:lnTo>
                    <a:pt x="250" y="347"/>
                  </a:lnTo>
                  <a:lnTo>
                    <a:pt x="254" y="346"/>
                  </a:lnTo>
                  <a:lnTo>
                    <a:pt x="256" y="346"/>
                  </a:lnTo>
                  <a:lnTo>
                    <a:pt x="259" y="346"/>
                  </a:lnTo>
                  <a:lnTo>
                    <a:pt x="262" y="347"/>
                  </a:lnTo>
                  <a:lnTo>
                    <a:pt x="264" y="348"/>
                  </a:lnTo>
                  <a:lnTo>
                    <a:pt x="266" y="351"/>
                  </a:lnTo>
                  <a:lnTo>
                    <a:pt x="269" y="353"/>
                  </a:lnTo>
                  <a:lnTo>
                    <a:pt x="270" y="356"/>
                  </a:lnTo>
                  <a:lnTo>
                    <a:pt x="271" y="358"/>
                  </a:lnTo>
                  <a:lnTo>
                    <a:pt x="271" y="361"/>
                  </a:lnTo>
                  <a:lnTo>
                    <a:pt x="272" y="370"/>
                  </a:lnTo>
                  <a:lnTo>
                    <a:pt x="275" y="378"/>
                  </a:lnTo>
                  <a:lnTo>
                    <a:pt x="279" y="386"/>
                  </a:lnTo>
                  <a:lnTo>
                    <a:pt x="285" y="394"/>
                  </a:lnTo>
                  <a:lnTo>
                    <a:pt x="291" y="399"/>
                  </a:lnTo>
                  <a:lnTo>
                    <a:pt x="299" y="403"/>
                  </a:lnTo>
                  <a:lnTo>
                    <a:pt x="307" y="405"/>
                  </a:lnTo>
                  <a:lnTo>
                    <a:pt x="317" y="406"/>
                  </a:lnTo>
                  <a:lnTo>
                    <a:pt x="325" y="405"/>
                  </a:lnTo>
                  <a:lnTo>
                    <a:pt x="334" y="403"/>
                  </a:lnTo>
                  <a:lnTo>
                    <a:pt x="341" y="399"/>
                  </a:lnTo>
                  <a:lnTo>
                    <a:pt x="348" y="394"/>
                  </a:lnTo>
                  <a:lnTo>
                    <a:pt x="353" y="386"/>
                  </a:lnTo>
                  <a:lnTo>
                    <a:pt x="358" y="378"/>
                  </a:lnTo>
                  <a:lnTo>
                    <a:pt x="361" y="370"/>
                  </a:lnTo>
                  <a:lnTo>
                    <a:pt x="362" y="361"/>
                  </a:lnTo>
                  <a:lnTo>
                    <a:pt x="361" y="352"/>
                  </a:lnTo>
                  <a:lnTo>
                    <a:pt x="358" y="344"/>
                  </a:lnTo>
                  <a:lnTo>
                    <a:pt x="353" y="336"/>
                  </a:lnTo>
                  <a:lnTo>
                    <a:pt x="348" y="329"/>
                  </a:lnTo>
                  <a:lnTo>
                    <a:pt x="341" y="324"/>
                  </a:lnTo>
                  <a:lnTo>
                    <a:pt x="334" y="319"/>
                  </a:lnTo>
                  <a:lnTo>
                    <a:pt x="325" y="317"/>
                  </a:lnTo>
                  <a:lnTo>
                    <a:pt x="317" y="316"/>
                  </a:lnTo>
                  <a:lnTo>
                    <a:pt x="308" y="315"/>
                  </a:lnTo>
                  <a:lnTo>
                    <a:pt x="301" y="314"/>
                  </a:lnTo>
                  <a:lnTo>
                    <a:pt x="294" y="313"/>
                  </a:lnTo>
                  <a:lnTo>
                    <a:pt x="287" y="310"/>
                  </a:lnTo>
                  <a:lnTo>
                    <a:pt x="280" y="307"/>
                  </a:lnTo>
                  <a:lnTo>
                    <a:pt x="274" y="303"/>
                  </a:lnTo>
                  <a:lnTo>
                    <a:pt x="269" y="299"/>
                  </a:lnTo>
                  <a:lnTo>
                    <a:pt x="263" y="294"/>
                  </a:lnTo>
                  <a:lnTo>
                    <a:pt x="258" y="288"/>
                  </a:lnTo>
                  <a:lnTo>
                    <a:pt x="254" y="283"/>
                  </a:lnTo>
                  <a:lnTo>
                    <a:pt x="250" y="277"/>
                  </a:lnTo>
                  <a:lnTo>
                    <a:pt x="247" y="270"/>
                  </a:lnTo>
                  <a:lnTo>
                    <a:pt x="245" y="264"/>
                  </a:lnTo>
                  <a:lnTo>
                    <a:pt x="243" y="256"/>
                  </a:lnTo>
                  <a:lnTo>
                    <a:pt x="242" y="249"/>
                  </a:lnTo>
                  <a:lnTo>
                    <a:pt x="241" y="241"/>
                  </a:lnTo>
                  <a:lnTo>
                    <a:pt x="242" y="234"/>
                  </a:lnTo>
                  <a:lnTo>
                    <a:pt x="242" y="227"/>
                  </a:lnTo>
                  <a:lnTo>
                    <a:pt x="244" y="221"/>
                  </a:lnTo>
                  <a:lnTo>
                    <a:pt x="246" y="215"/>
                  </a:lnTo>
                  <a:lnTo>
                    <a:pt x="248" y="209"/>
                  </a:lnTo>
                  <a:lnTo>
                    <a:pt x="251" y="204"/>
                  </a:lnTo>
                  <a:lnTo>
                    <a:pt x="255" y="198"/>
                  </a:lnTo>
                  <a:lnTo>
                    <a:pt x="258" y="193"/>
                  </a:lnTo>
                  <a:lnTo>
                    <a:pt x="267" y="184"/>
                  </a:lnTo>
                  <a:lnTo>
                    <a:pt x="277" y="177"/>
                  </a:lnTo>
                  <a:lnTo>
                    <a:pt x="282" y="174"/>
                  </a:lnTo>
                  <a:lnTo>
                    <a:pt x="289" y="170"/>
                  </a:lnTo>
                  <a:lnTo>
                    <a:pt x="295" y="168"/>
                  </a:lnTo>
                  <a:lnTo>
                    <a:pt x="301" y="167"/>
                  </a:lnTo>
                  <a:lnTo>
                    <a:pt x="302" y="150"/>
                  </a:lnTo>
                  <a:lnTo>
                    <a:pt x="302" y="148"/>
                  </a:lnTo>
                  <a:lnTo>
                    <a:pt x="303" y="145"/>
                  </a:lnTo>
                  <a:lnTo>
                    <a:pt x="304" y="143"/>
                  </a:lnTo>
                  <a:lnTo>
                    <a:pt x="306" y="140"/>
                  </a:lnTo>
                  <a:lnTo>
                    <a:pt x="308" y="138"/>
                  </a:lnTo>
                  <a:lnTo>
                    <a:pt x="310" y="137"/>
                  </a:lnTo>
                  <a:lnTo>
                    <a:pt x="314" y="136"/>
                  </a:lnTo>
                  <a:lnTo>
                    <a:pt x="317" y="135"/>
                  </a:lnTo>
                  <a:lnTo>
                    <a:pt x="319" y="136"/>
                  </a:lnTo>
                  <a:lnTo>
                    <a:pt x="322" y="137"/>
                  </a:lnTo>
                  <a:lnTo>
                    <a:pt x="324" y="138"/>
                  </a:lnTo>
                  <a:lnTo>
                    <a:pt x="326" y="140"/>
                  </a:lnTo>
                  <a:lnTo>
                    <a:pt x="329" y="143"/>
                  </a:lnTo>
                  <a:lnTo>
                    <a:pt x="330" y="145"/>
                  </a:lnTo>
                  <a:lnTo>
                    <a:pt x="331" y="148"/>
                  </a:lnTo>
                  <a:lnTo>
                    <a:pt x="332" y="150"/>
                  </a:lnTo>
                  <a:lnTo>
                    <a:pt x="332" y="167"/>
                  </a:lnTo>
                  <a:lnTo>
                    <a:pt x="337" y="168"/>
                  </a:lnTo>
                  <a:lnTo>
                    <a:pt x="344" y="170"/>
                  </a:lnTo>
                  <a:lnTo>
                    <a:pt x="350" y="174"/>
                  </a:lnTo>
                  <a:lnTo>
                    <a:pt x="355" y="177"/>
                  </a:lnTo>
                  <a:lnTo>
                    <a:pt x="365" y="184"/>
                  </a:lnTo>
                  <a:lnTo>
                    <a:pt x="375" y="193"/>
                  </a:lnTo>
                  <a:lnTo>
                    <a:pt x="378" y="198"/>
                  </a:lnTo>
                  <a:lnTo>
                    <a:pt x="381" y="204"/>
                  </a:lnTo>
                  <a:lnTo>
                    <a:pt x="384" y="209"/>
                  </a:lnTo>
                  <a:lnTo>
                    <a:pt x="387" y="215"/>
                  </a:lnTo>
                  <a:lnTo>
                    <a:pt x="389" y="221"/>
                  </a:lnTo>
                  <a:lnTo>
                    <a:pt x="391" y="227"/>
                  </a:lnTo>
                  <a:lnTo>
                    <a:pt x="391" y="234"/>
                  </a:lnTo>
                  <a:lnTo>
                    <a:pt x="392" y="241"/>
                  </a:lnTo>
                  <a:lnTo>
                    <a:pt x="391" y="243"/>
                  </a:lnTo>
                  <a:lnTo>
                    <a:pt x="391" y="247"/>
                  </a:lnTo>
                  <a:lnTo>
                    <a:pt x="389" y="250"/>
                  </a:lnTo>
                  <a:lnTo>
                    <a:pt x="388" y="252"/>
                  </a:lnTo>
                  <a:lnTo>
                    <a:pt x="384" y="253"/>
                  </a:lnTo>
                  <a:lnTo>
                    <a:pt x="382" y="255"/>
                  </a:lnTo>
                  <a:lnTo>
                    <a:pt x="379" y="255"/>
                  </a:lnTo>
                  <a:lnTo>
                    <a:pt x="377" y="256"/>
                  </a:lnTo>
                  <a:lnTo>
                    <a:pt x="374" y="255"/>
                  </a:lnTo>
                  <a:lnTo>
                    <a:pt x="370" y="255"/>
                  </a:lnTo>
                  <a:lnTo>
                    <a:pt x="368" y="253"/>
                  </a:lnTo>
                  <a:lnTo>
                    <a:pt x="366" y="252"/>
                  </a:lnTo>
                  <a:lnTo>
                    <a:pt x="364" y="250"/>
                  </a:lnTo>
                  <a:lnTo>
                    <a:pt x="363" y="247"/>
                  </a:lnTo>
                  <a:lnTo>
                    <a:pt x="362" y="244"/>
                  </a:lnTo>
                  <a:lnTo>
                    <a:pt x="362" y="241"/>
                  </a:lnTo>
                  <a:lnTo>
                    <a:pt x="361" y="232"/>
                  </a:lnTo>
                  <a:lnTo>
                    <a:pt x="358" y="223"/>
                  </a:lnTo>
                  <a:lnTo>
                    <a:pt x="353" y="215"/>
                  </a:lnTo>
                  <a:lnTo>
                    <a:pt x="348" y="209"/>
                  </a:lnTo>
                  <a:lnTo>
                    <a:pt x="341" y="204"/>
                  </a:lnTo>
                  <a:lnTo>
                    <a:pt x="334" y="199"/>
                  </a:lnTo>
                  <a:lnTo>
                    <a:pt x="325" y="196"/>
                  </a:lnTo>
                  <a:lnTo>
                    <a:pt x="317" y="196"/>
                  </a:lnTo>
                  <a:lnTo>
                    <a:pt x="307" y="196"/>
                  </a:lnTo>
                  <a:lnTo>
                    <a:pt x="299" y="199"/>
                  </a:lnTo>
                  <a:lnTo>
                    <a:pt x="291" y="204"/>
                  </a:lnTo>
                  <a:lnTo>
                    <a:pt x="285" y="209"/>
                  </a:lnTo>
                  <a:lnTo>
                    <a:pt x="279" y="215"/>
                  </a:lnTo>
                  <a:lnTo>
                    <a:pt x="275" y="223"/>
                  </a:lnTo>
                  <a:lnTo>
                    <a:pt x="272" y="232"/>
                  </a:lnTo>
                  <a:lnTo>
                    <a:pt x="271" y="241"/>
                  </a:lnTo>
                  <a:lnTo>
                    <a:pt x="272" y="250"/>
                  </a:lnTo>
                  <a:lnTo>
                    <a:pt x="275" y="258"/>
                  </a:lnTo>
                  <a:lnTo>
                    <a:pt x="279" y="266"/>
                  </a:lnTo>
                  <a:lnTo>
                    <a:pt x="285" y="272"/>
                  </a:lnTo>
                  <a:lnTo>
                    <a:pt x="291" y="279"/>
                  </a:lnTo>
                  <a:lnTo>
                    <a:pt x="299" y="282"/>
                  </a:lnTo>
                  <a:lnTo>
                    <a:pt x="307" y="285"/>
                  </a:lnTo>
                  <a:lnTo>
                    <a:pt x="317" y="286"/>
                  </a:lnTo>
                  <a:lnTo>
                    <a:pt x="317" y="286"/>
                  </a:lnTo>
                  <a:close/>
                  <a:moveTo>
                    <a:pt x="430" y="3"/>
                  </a:moveTo>
                  <a:lnTo>
                    <a:pt x="426" y="1"/>
                  </a:lnTo>
                  <a:lnTo>
                    <a:pt x="422" y="0"/>
                  </a:lnTo>
                  <a:lnTo>
                    <a:pt x="211" y="0"/>
                  </a:lnTo>
                  <a:lnTo>
                    <a:pt x="206" y="1"/>
                  </a:lnTo>
                  <a:lnTo>
                    <a:pt x="202" y="3"/>
                  </a:lnTo>
                  <a:lnTo>
                    <a:pt x="187" y="15"/>
                  </a:lnTo>
                  <a:lnTo>
                    <a:pt x="170" y="29"/>
                  </a:lnTo>
                  <a:lnTo>
                    <a:pt x="154" y="45"/>
                  </a:lnTo>
                  <a:lnTo>
                    <a:pt x="137" y="63"/>
                  </a:lnTo>
                  <a:lnTo>
                    <a:pt x="119" y="82"/>
                  </a:lnTo>
                  <a:lnTo>
                    <a:pt x="103" y="103"/>
                  </a:lnTo>
                  <a:lnTo>
                    <a:pt x="86" y="125"/>
                  </a:lnTo>
                  <a:lnTo>
                    <a:pt x="71" y="148"/>
                  </a:lnTo>
                  <a:lnTo>
                    <a:pt x="56" y="170"/>
                  </a:lnTo>
                  <a:lnTo>
                    <a:pt x="43" y="194"/>
                  </a:lnTo>
                  <a:lnTo>
                    <a:pt x="30" y="218"/>
                  </a:lnTo>
                  <a:lnTo>
                    <a:pt x="21" y="241"/>
                  </a:lnTo>
                  <a:lnTo>
                    <a:pt x="12" y="265"/>
                  </a:lnTo>
                  <a:lnTo>
                    <a:pt x="6" y="288"/>
                  </a:lnTo>
                  <a:lnTo>
                    <a:pt x="4" y="299"/>
                  </a:lnTo>
                  <a:lnTo>
                    <a:pt x="1" y="310"/>
                  </a:lnTo>
                  <a:lnTo>
                    <a:pt x="0" y="321"/>
                  </a:lnTo>
                  <a:lnTo>
                    <a:pt x="0" y="331"/>
                  </a:lnTo>
                  <a:lnTo>
                    <a:pt x="0" y="348"/>
                  </a:lnTo>
                  <a:lnTo>
                    <a:pt x="3" y="368"/>
                  </a:lnTo>
                  <a:lnTo>
                    <a:pt x="6" y="387"/>
                  </a:lnTo>
                  <a:lnTo>
                    <a:pt x="11" y="406"/>
                  </a:lnTo>
                  <a:lnTo>
                    <a:pt x="14" y="417"/>
                  </a:lnTo>
                  <a:lnTo>
                    <a:pt x="19" y="427"/>
                  </a:lnTo>
                  <a:lnTo>
                    <a:pt x="23" y="436"/>
                  </a:lnTo>
                  <a:lnTo>
                    <a:pt x="27" y="447"/>
                  </a:lnTo>
                  <a:lnTo>
                    <a:pt x="34" y="457"/>
                  </a:lnTo>
                  <a:lnTo>
                    <a:pt x="40" y="466"/>
                  </a:lnTo>
                  <a:lnTo>
                    <a:pt x="48" y="476"/>
                  </a:lnTo>
                  <a:lnTo>
                    <a:pt x="55" y="486"/>
                  </a:lnTo>
                  <a:lnTo>
                    <a:pt x="64" y="494"/>
                  </a:lnTo>
                  <a:lnTo>
                    <a:pt x="73" y="503"/>
                  </a:lnTo>
                  <a:lnTo>
                    <a:pt x="84" y="512"/>
                  </a:lnTo>
                  <a:lnTo>
                    <a:pt x="96" y="519"/>
                  </a:lnTo>
                  <a:lnTo>
                    <a:pt x="108" y="528"/>
                  </a:lnTo>
                  <a:lnTo>
                    <a:pt x="122" y="534"/>
                  </a:lnTo>
                  <a:lnTo>
                    <a:pt x="136" y="540"/>
                  </a:lnTo>
                  <a:lnTo>
                    <a:pt x="151" y="547"/>
                  </a:lnTo>
                  <a:lnTo>
                    <a:pt x="168" y="552"/>
                  </a:lnTo>
                  <a:lnTo>
                    <a:pt x="185" y="558"/>
                  </a:lnTo>
                  <a:lnTo>
                    <a:pt x="204" y="562"/>
                  </a:lnTo>
                  <a:lnTo>
                    <a:pt x="223" y="565"/>
                  </a:lnTo>
                  <a:lnTo>
                    <a:pt x="245" y="568"/>
                  </a:lnTo>
                  <a:lnTo>
                    <a:pt x="267" y="570"/>
                  </a:lnTo>
                  <a:lnTo>
                    <a:pt x="291" y="572"/>
                  </a:lnTo>
                  <a:lnTo>
                    <a:pt x="317" y="572"/>
                  </a:lnTo>
                  <a:lnTo>
                    <a:pt x="341" y="572"/>
                  </a:lnTo>
                  <a:lnTo>
                    <a:pt x="365" y="570"/>
                  </a:lnTo>
                  <a:lnTo>
                    <a:pt x="388" y="568"/>
                  </a:lnTo>
                  <a:lnTo>
                    <a:pt x="409" y="565"/>
                  </a:lnTo>
                  <a:lnTo>
                    <a:pt x="428" y="562"/>
                  </a:lnTo>
                  <a:lnTo>
                    <a:pt x="448" y="558"/>
                  </a:lnTo>
                  <a:lnTo>
                    <a:pt x="465" y="552"/>
                  </a:lnTo>
                  <a:lnTo>
                    <a:pt x="482" y="547"/>
                  </a:lnTo>
                  <a:lnTo>
                    <a:pt x="497" y="540"/>
                  </a:lnTo>
                  <a:lnTo>
                    <a:pt x="512" y="534"/>
                  </a:lnTo>
                  <a:lnTo>
                    <a:pt x="525" y="528"/>
                  </a:lnTo>
                  <a:lnTo>
                    <a:pt x="537" y="519"/>
                  </a:lnTo>
                  <a:lnTo>
                    <a:pt x="548" y="512"/>
                  </a:lnTo>
                  <a:lnTo>
                    <a:pt x="559" y="503"/>
                  </a:lnTo>
                  <a:lnTo>
                    <a:pt x="569" y="494"/>
                  </a:lnTo>
                  <a:lnTo>
                    <a:pt x="577" y="486"/>
                  </a:lnTo>
                  <a:lnTo>
                    <a:pt x="585" y="476"/>
                  </a:lnTo>
                  <a:lnTo>
                    <a:pt x="592" y="466"/>
                  </a:lnTo>
                  <a:lnTo>
                    <a:pt x="599" y="457"/>
                  </a:lnTo>
                  <a:lnTo>
                    <a:pt x="605" y="447"/>
                  </a:lnTo>
                  <a:lnTo>
                    <a:pt x="610" y="436"/>
                  </a:lnTo>
                  <a:lnTo>
                    <a:pt x="615" y="427"/>
                  </a:lnTo>
                  <a:lnTo>
                    <a:pt x="618" y="417"/>
                  </a:lnTo>
                  <a:lnTo>
                    <a:pt x="621" y="406"/>
                  </a:lnTo>
                  <a:lnTo>
                    <a:pt x="627" y="387"/>
                  </a:lnTo>
                  <a:lnTo>
                    <a:pt x="630" y="368"/>
                  </a:lnTo>
                  <a:lnTo>
                    <a:pt x="632" y="348"/>
                  </a:lnTo>
                  <a:lnTo>
                    <a:pt x="632" y="331"/>
                  </a:lnTo>
                  <a:lnTo>
                    <a:pt x="632" y="321"/>
                  </a:lnTo>
                  <a:lnTo>
                    <a:pt x="631" y="310"/>
                  </a:lnTo>
                  <a:lnTo>
                    <a:pt x="629" y="299"/>
                  </a:lnTo>
                  <a:lnTo>
                    <a:pt x="627" y="288"/>
                  </a:lnTo>
                  <a:lnTo>
                    <a:pt x="620" y="265"/>
                  </a:lnTo>
                  <a:lnTo>
                    <a:pt x="612" y="241"/>
                  </a:lnTo>
                  <a:lnTo>
                    <a:pt x="602" y="218"/>
                  </a:lnTo>
                  <a:lnTo>
                    <a:pt x="589" y="194"/>
                  </a:lnTo>
                  <a:lnTo>
                    <a:pt x="576" y="170"/>
                  </a:lnTo>
                  <a:lnTo>
                    <a:pt x="561" y="148"/>
                  </a:lnTo>
                  <a:lnTo>
                    <a:pt x="546" y="125"/>
                  </a:lnTo>
                  <a:lnTo>
                    <a:pt x="530" y="103"/>
                  </a:lnTo>
                  <a:lnTo>
                    <a:pt x="513" y="82"/>
                  </a:lnTo>
                  <a:lnTo>
                    <a:pt x="496" y="63"/>
                  </a:lnTo>
                  <a:lnTo>
                    <a:pt x="479" y="45"/>
                  </a:lnTo>
                  <a:lnTo>
                    <a:pt x="463" y="29"/>
                  </a:lnTo>
                  <a:lnTo>
                    <a:pt x="445" y="15"/>
                  </a:lnTo>
                  <a:lnTo>
                    <a:pt x="43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1" name="Freeform 352">
              <a:extLst>
                <a:ext uri="{FF2B5EF4-FFF2-40B4-BE49-F238E27FC236}">
                  <a16:creationId xmlns:a16="http://schemas.microsoft.com/office/drawing/2014/main" xmlns="" id="{4F5BD5EB-65EB-4070-B81E-1495D3718EEA}"/>
                </a:ext>
              </a:extLst>
            </p:cNvPr>
            <p:cNvSpPr>
              <a:spLocks/>
            </p:cNvSpPr>
            <p:nvPr/>
          </p:nvSpPr>
          <p:spPr bwMode="auto">
            <a:xfrm>
              <a:off x="1562100" y="1431925"/>
              <a:ext cx="76200" cy="9525"/>
            </a:xfrm>
            <a:custGeom>
              <a:avLst/>
              <a:gdLst>
                <a:gd name="T0" fmla="*/ 15 w 241"/>
                <a:gd name="T1" fmla="*/ 0 h 30"/>
                <a:gd name="T2" fmla="*/ 11 w 241"/>
                <a:gd name="T3" fmla="*/ 0 h 30"/>
                <a:gd name="T4" fmla="*/ 9 w 241"/>
                <a:gd name="T5" fmla="*/ 1 h 30"/>
                <a:gd name="T6" fmla="*/ 6 w 241"/>
                <a:gd name="T7" fmla="*/ 2 h 30"/>
                <a:gd name="T8" fmla="*/ 4 w 241"/>
                <a:gd name="T9" fmla="*/ 4 h 30"/>
                <a:gd name="T10" fmla="*/ 3 w 241"/>
                <a:gd name="T11" fmla="*/ 6 h 30"/>
                <a:gd name="T12" fmla="*/ 1 w 241"/>
                <a:gd name="T13" fmla="*/ 9 h 30"/>
                <a:gd name="T14" fmla="*/ 1 w 241"/>
                <a:gd name="T15" fmla="*/ 12 h 30"/>
                <a:gd name="T16" fmla="*/ 0 w 241"/>
                <a:gd name="T17" fmla="*/ 15 h 30"/>
                <a:gd name="T18" fmla="*/ 1 w 241"/>
                <a:gd name="T19" fmla="*/ 18 h 30"/>
                <a:gd name="T20" fmla="*/ 1 w 241"/>
                <a:gd name="T21" fmla="*/ 20 h 30"/>
                <a:gd name="T22" fmla="*/ 3 w 241"/>
                <a:gd name="T23" fmla="*/ 23 h 30"/>
                <a:gd name="T24" fmla="*/ 4 w 241"/>
                <a:gd name="T25" fmla="*/ 26 h 30"/>
                <a:gd name="T26" fmla="*/ 6 w 241"/>
                <a:gd name="T27" fmla="*/ 28 h 30"/>
                <a:gd name="T28" fmla="*/ 9 w 241"/>
                <a:gd name="T29" fmla="*/ 29 h 30"/>
                <a:gd name="T30" fmla="*/ 11 w 241"/>
                <a:gd name="T31" fmla="*/ 30 h 30"/>
                <a:gd name="T32" fmla="*/ 15 w 241"/>
                <a:gd name="T33" fmla="*/ 30 h 30"/>
                <a:gd name="T34" fmla="*/ 226 w 241"/>
                <a:gd name="T35" fmla="*/ 30 h 30"/>
                <a:gd name="T36" fmla="*/ 229 w 241"/>
                <a:gd name="T37" fmla="*/ 30 h 30"/>
                <a:gd name="T38" fmla="*/ 231 w 241"/>
                <a:gd name="T39" fmla="*/ 29 h 30"/>
                <a:gd name="T40" fmla="*/ 234 w 241"/>
                <a:gd name="T41" fmla="*/ 28 h 30"/>
                <a:gd name="T42" fmla="*/ 237 w 241"/>
                <a:gd name="T43" fmla="*/ 26 h 30"/>
                <a:gd name="T44" fmla="*/ 238 w 241"/>
                <a:gd name="T45" fmla="*/ 23 h 30"/>
                <a:gd name="T46" fmla="*/ 240 w 241"/>
                <a:gd name="T47" fmla="*/ 20 h 30"/>
                <a:gd name="T48" fmla="*/ 241 w 241"/>
                <a:gd name="T49" fmla="*/ 18 h 30"/>
                <a:gd name="T50" fmla="*/ 241 w 241"/>
                <a:gd name="T51" fmla="*/ 15 h 30"/>
                <a:gd name="T52" fmla="*/ 241 w 241"/>
                <a:gd name="T53" fmla="*/ 12 h 30"/>
                <a:gd name="T54" fmla="*/ 240 w 241"/>
                <a:gd name="T55" fmla="*/ 9 h 30"/>
                <a:gd name="T56" fmla="*/ 238 w 241"/>
                <a:gd name="T57" fmla="*/ 6 h 30"/>
                <a:gd name="T58" fmla="*/ 237 w 241"/>
                <a:gd name="T59" fmla="*/ 4 h 30"/>
                <a:gd name="T60" fmla="*/ 234 w 241"/>
                <a:gd name="T61" fmla="*/ 2 h 30"/>
                <a:gd name="T62" fmla="*/ 231 w 241"/>
                <a:gd name="T63" fmla="*/ 1 h 30"/>
                <a:gd name="T64" fmla="*/ 229 w 241"/>
                <a:gd name="T65" fmla="*/ 0 h 30"/>
                <a:gd name="T66" fmla="*/ 226 w 241"/>
                <a:gd name="T67" fmla="*/ 0 h 30"/>
                <a:gd name="T68" fmla="*/ 15 w 24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1" h="30">
                  <a:moveTo>
                    <a:pt x="15" y="0"/>
                  </a:moveTo>
                  <a:lnTo>
                    <a:pt x="11" y="0"/>
                  </a:lnTo>
                  <a:lnTo>
                    <a:pt x="9" y="1"/>
                  </a:lnTo>
                  <a:lnTo>
                    <a:pt x="6" y="2"/>
                  </a:lnTo>
                  <a:lnTo>
                    <a:pt x="4" y="4"/>
                  </a:lnTo>
                  <a:lnTo>
                    <a:pt x="3" y="6"/>
                  </a:lnTo>
                  <a:lnTo>
                    <a:pt x="1" y="9"/>
                  </a:lnTo>
                  <a:lnTo>
                    <a:pt x="1" y="12"/>
                  </a:lnTo>
                  <a:lnTo>
                    <a:pt x="0" y="15"/>
                  </a:lnTo>
                  <a:lnTo>
                    <a:pt x="1" y="18"/>
                  </a:lnTo>
                  <a:lnTo>
                    <a:pt x="1" y="20"/>
                  </a:lnTo>
                  <a:lnTo>
                    <a:pt x="3" y="23"/>
                  </a:lnTo>
                  <a:lnTo>
                    <a:pt x="4" y="26"/>
                  </a:lnTo>
                  <a:lnTo>
                    <a:pt x="6" y="28"/>
                  </a:lnTo>
                  <a:lnTo>
                    <a:pt x="9" y="29"/>
                  </a:lnTo>
                  <a:lnTo>
                    <a:pt x="11" y="30"/>
                  </a:lnTo>
                  <a:lnTo>
                    <a:pt x="15" y="30"/>
                  </a:lnTo>
                  <a:lnTo>
                    <a:pt x="226" y="30"/>
                  </a:lnTo>
                  <a:lnTo>
                    <a:pt x="229" y="30"/>
                  </a:lnTo>
                  <a:lnTo>
                    <a:pt x="231" y="29"/>
                  </a:lnTo>
                  <a:lnTo>
                    <a:pt x="234" y="28"/>
                  </a:lnTo>
                  <a:lnTo>
                    <a:pt x="237" y="26"/>
                  </a:lnTo>
                  <a:lnTo>
                    <a:pt x="238" y="23"/>
                  </a:lnTo>
                  <a:lnTo>
                    <a:pt x="240" y="20"/>
                  </a:lnTo>
                  <a:lnTo>
                    <a:pt x="241" y="18"/>
                  </a:lnTo>
                  <a:lnTo>
                    <a:pt x="241" y="15"/>
                  </a:lnTo>
                  <a:lnTo>
                    <a:pt x="241" y="12"/>
                  </a:lnTo>
                  <a:lnTo>
                    <a:pt x="240" y="9"/>
                  </a:lnTo>
                  <a:lnTo>
                    <a:pt x="238" y="6"/>
                  </a:lnTo>
                  <a:lnTo>
                    <a:pt x="237" y="4"/>
                  </a:lnTo>
                  <a:lnTo>
                    <a:pt x="234" y="2"/>
                  </a:lnTo>
                  <a:lnTo>
                    <a:pt x="231" y="1"/>
                  </a:lnTo>
                  <a:lnTo>
                    <a:pt x="229" y="0"/>
                  </a:lnTo>
                  <a:lnTo>
                    <a:pt x="226" y="0"/>
                  </a:lnTo>
                  <a:lnTo>
                    <a:pt x="1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2" name="Freeform 353">
              <a:extLst>
                <a:ext uri="{FF2B5EF4-FFF2-40B4-BE49-F238E27FC236}">
                  <a16:creationId xmlns:a16="http://schemas.microsoft.com/office/drawing/2014/main" xmlns="" id="{E632D826-9E90-443B-8AAD-27D6049E0C0B}"/>
                </a:ext>
              </a:extLst>
            </p:cNvPr>
            <p:cNvSpPr>
              <a:spLocks/>
            </p:cNvSpPr>
            <p:nvPr/>
          </p:nvSpPr>
          <p:spPr bwMode="auto">
            <a:xfrm>
              <a:off x="1543050" y="1344613"/>
              <a:ext cx="114300" cy="77788"/>
            </a:xfrm>
            <a:custGeom>
              <a:avLst/>
              <a:gdLst>
                <a:gd name="T0" fmla="*/ 76 w 361"/>
                <a:gd name="T1" fmla="*/ 229 h 241"/>
                <a:gd name="T2" fmla="*/ 78 w 361"/>
                <a:gd name="T3" fmla="*/ 234 h 241"/>
                <a:gd name="T4" fmla="*/ 81 w 361"/>
                <a:gd name="T5" fmla="*/ 239 h 241"/>
                <a:gd name="T6" fmla="*/ 86 w 361"/>
                <a:gd name="T7" fmla="*/ 241 h 241"/>
                <a:gd name="T8" fmla="*/ 271 w 361"/>
                <a:gd name="T9" fmla="*/ 241 h 241"/>
                <a:gd name="T10" fmla="*/ 276 w 361"/>
                <a:gd name="T11" fmla="*/ 240 h 241"/>
                <a:gd name="T12" fmla="*/ 282 w 361"/>
                <a:gd name="T13" fmla="*/ 236 h 241"/>
                <a:gd name="T14" fmla="*/ 285 w 361"/>
                <a:gd name="T15" fmla="*/ 231 h 241"/>
                <a:gd name="T16" fmla="*/ 286 w 361"/>
                <a:gd name="T17" fmla="*/ 226 h 241"/>
                <a:gd name="T18" fmla="*/ 289 w 361"/>
                <a:gd name="T19" fmla="*/ 199 h 241"/>
                <a:gd name="T20" fmla="*/ 297 w 361"/>
                <a:gd name="T21" fmla="*/ 172 h 241"/>
                <a:gd name="T22" fmla="*/ 308 w 361"/>
                <a:gd name="T23" fmla="*/ 146 h 241"/>
                <a:gd name="T24" fmla="*/ 321 w 361"/>
                <a:gd name="T25" fmla="*/ 122 h 241"/>
                <a:gd name="T26" fmla="*/ 358 w 361"/>
                <a:gd name="T27" fmla="*/ 69 h 241"/>
                <a:gd name="T28" fmla="*/ 361 w 361"/>
                <a:gd name="T29" fmla="*/ 61 h 241"/>
                <a:gd name="T30" fmla="*/ 358 w 361"/>
                <a:gd name="T31" fmla="*/ 51 h 241"/>
                <a:gd name="T32" fmla="*/ 350 w 361"/>
                <a:gd name="T33" fmla="*/ 46 h 241"/>
                <a:gd name="T34" fmla="*/ 341 w 361"/>
                <a:gd name="T35" fmla="*/ 46 h 241"/>
                <a:gd name="T36" fmla="*/ 194 w 361"/>
                <a:gd name="T37" fmla="*/ 8 h 241"/>
                <a:gd name="T38" fmla="*/ 188 w 361"/>
                <a:gd name="T39" fmla="*/ 3 h 241"/>
                <a:gd name="T40" fmla="*/ 180 w 361"/>
                <a:gd name="T41" fmla="*/ 0 h 241"/>
                <a:gd name="T42" fmla="*/ 172 w 361"/>
                <a:gd name="T43" fmla="*/ 3 h 241"/>
                <a:gd name="T44" fmla="*/ 167 w 361"/>
                <a:gd name="T45" fmla="*/ 8 h 241"/>
                <a:gd name="T46" fmla="*/ 20 w 361"/>
                <a:gd name="T47" fmla="*/ 46 h 241"/>
                <a:gd name="T48" fmla="*/ 10 w 361"/>
                <a:gd name="T49" fmla="*/ 46 h 241"/>
                <a:gd name="T50" fmla="*/ 3 w 361"/>
                <a:gd name="T51" fmla="*/ 51 h 241"/>
                <a:gd name="T52" fmla="*/ 0 w 361"/>
                <a:gd name="T53" fmla="*/ 61 h 241"/>
                <a:gd name="T54" fmla="*/ 3 w 361"/>
                <a:gd name="T55" fmla="*/ 69 h 241"/>
                <a:gd name="T56" fmla="*/ 39 w 361"/>
                <a:gd name="T57" fmla="*/ 122 h 241"/>
                <a:gd name="T58" fmla="*/ 52 w 361"/>
                <a:gd name="T59" fmla="*/ 146 h 241"/>
                <a:gd name="T60" fmla="*/ 64 w 361"/>
                <a:gd name="T61" fmla="*/ 172 h 241"/>
                <a:gd name="T62" fmla="*/ 71 w 361"/>
                <a:gd name="T63" fmla="*/ 199 h 241"/>
                <a:gd name="T64" fmla="*/ 75 w 361"/>
                <a:gd name="T65" fmla="*/ 22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241">
                  <a:moveTo>
                    <a:pt x="75" y="226"/>
                  </a:moveTo>
                  <a:lnTo>
                    <a:pt x="76" y="229"/>
                  </a:lnTo>
                  <a:lnTo>
                    <a:pt x="76" y="231"/>
                  </a:lnTo>
                  <a:lnTo>
                    <a:pt x="78" y="234"/>
                  </a:lnTo>
                  <a:lnTo>
                    <a:pt x="79" y="236"/>
                  </a:lnTo>
                  <a:lnTo>
                    <a:pt x="81" y="239"/>
                  </a:lnTo>
                  <a:lnTo>
                    <a:pt x="84" y="240"/>
                  </a:lnTo>
                  <a:lnTo>
                    <a:pt x="86" y="241"/>
                  </a:lnTo>
                  <a:lnTo>
                    <a:pt x="90" y="241"/>
                  </a:lnTo>
                  <a:lnTo>
                    <a:pt x="271" y="241"/>
                  </a:lnTo>
                  <a:lnTo>
                    <a:pt x="274" y="241"/>
                  </a:lnTo>
                  <a:lnTo>
                    <a:pt x="276" y="240"/>
                  </a:lnTo>
                  <a:lnTo>
                    <a:pt x="279" y="238"/>
                  </a:lnTo>
                  <a:lnTo>
                    <a:pt x="282" y="236"/>
                  </a:lnTo>
                  <a:lnTo>
                    <a:pt x="283" y="234"/>
                  </a:lnTo>
                  <a:lnTo>
                    <a:pt x="285" y="231"/>
                  </a:lnTo>
                  <a:lnTo>
                    <a:pt x="285" y="229"/>
                  </a:lnTo>
                  <a:lnTo>
                    <a:pt x="286" y="226"/>
                  </a:lnTo>
                  <a:lnTo>
                    <a:pt x="287" y="213"/>
                  </a:lnTo>
                  <a:lnTo>
                    <a:pt x="289" y="199"/>
                  </a:lnTo>
                  <a:lnTo>
                    <a:pt x="292" y="186"/>
                  </a:lnTo>
                  <a:lnTo>
                    <a:pt x="297" y="172"/>
                  </a:lnTo>
                  <a:lnTo>
                    <a:pt x="302" y="159"/>
                  </a:lnTo>
                  <a:lnTo>
                    <a:pt x="308" y="146"/>
                  </a:lnTo>
                  <a:lnTo>
                    <a:pt x="315" y="133"/>
                  </a:lnTo>
                  <a:lnTo>
                    <a:pt x="321" y="122"/>
                  </a:lnTo>
                  <a:lnTo>
                    <a:pt x="346" y="84"/>
                  </a:lnTo>
                  <a:lnTo>
                    <a:pt x="358" y="69"/>
                  </a:lnTo>
                  <a:lnTo>
                    <a:pt x="360" y="65"/>
                  </a:lnTo>
                  <a:lnTo>
                    <a:pt x="361" y="61"/>
                  </a:lnTo>
                  <a:lnTo>
                    <a:pt x="360" y="56"/>
                  </a:lnTo>
                  <a:lnTo>
                    <a:pt x="358" y="51"/>
                  </a:lnTo>
                  <a:lnTo>
                    <a:pt x="355" y="48"/>
                  </a:lnTo>
                  <a:lnTo>
                    <a:pt x="350" y="46"/>
                  </a:lnTo>
                  <a:lnTo>
                    <a:pt x="346" y="44"/>
                  </a:lnTo>
                  <a:lnTo>
                    <a:pt x="341" y="46"/>
                  </a:lnTo>
                  <a:lnTo>
                    <a:pt x="233" y="86"/>
                  </a:lnTo>
                  <a:lnTo>
                    <a:pt x="194" y="8"/>
                  </a:lnTo>
                  <a:lnTo>
                    <a:pt x="192" y="5"/>
                  </a:lnTo>
                  <a:lnTo>
                    <a:pt x="188" y="3"/>
                  </a:lnTo>
                  <a:lnTo>
                    <a:pt x="184" y="0"/>
                  </a:lnTo>
                  <a:lnTo>
                    <a:pt x="180" y="0"/>
                  </a:lnTo>
                  <a:lnTo>
                    <a:pt x="177" y="0"/>
                  </a:lnTo>
                  <a:lnTo>
                    <a:pt x="172" y="3"/>
                  </a:lnTo>
                  <a:lnTo>
                    <a:pt x="169" y="5"/>
                  </a:lnTo>
                  <a:lnTo>
                    <a:pt x="167" y="8"/>
                  </a:lnTo>
                  <a:lnTo>
                    <a:pt x="128" y="86"/>
                  </a:lnTo>
                  <a:lnTo>
                    <a:pt x="20" y="46"/>
                  </a:lnTo>
                  <a:lnTo>
                    <a:pt x="15" y="44"/>
                  </a:lnTo>
                  <a:lnTo>
                    <a:pt x="10" y="46"/>
                  </a:lnTo>
                  <a:lnTo>
                    <a:pt x="6" y="48"/>
                  </a:lnTo>
                  <a:lnTo>
                    <a:pt x="3" y="51"/>
                  </a:lnTo>
                  <a:lnTo>
                    <a:pt x="1" y="56"/>
                  </a:lnTo>
                  <a:lnTo>
                    <a:pt x="0" y="61"/>
                  </a:lnTo>
                  <a:lnTo>
                    <a:pt x="1" y="65"/>
                  </a:lnTo>
                  <a:lnTo>
                    <a:pt x="3" y="69"/>
                  </a:lnTo>
                  <a:lnTo>
                    <a:pt x="15" y="84"/>
                  </a:lnTo>
                  <a:lnTo>
                    <a:pt x="39" y="122"/>
                  </a:lnTo>
                  <a:lnTo>
                    <a:pt x="46" y="133"/>
                  </a:lnTo>
                  <a:lnTo>
                    <a:pt x="52" y="146"/>
                  </a:lnTo>
                  <a:lnTo>
                    <a:pt x="59" y="159"/>
                  </a:lnTo>
                  <a:lnTo>
                    <a:pt x="64" y="172"/>
                  </a:lnTo>
                  <a:lnTo>
                    <a:pt x="68" y="186"/>
                  </a:lnTo>
                  <a:lnTo>
                    <a:pt x="71" y="199"/>
                  </a:lnTo>
                  <a:lnTo>
                    <a:pt x="75" y="213"/>
                  </a:lnTo>
                  <a:lnTo>
                    <a:pt x="75" y="226"/>
                  </a:lnTo>
                  <a:lnTo>
                    <a:pt x="75" y="2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grpSp>
      <p:sp>
        <p:nvSpPr>
          <p:cNvPr id="25" name="Oval 24">
            <a:extLst>
              <a:ext uri="{FF2B5EF4-FFF2-40B4-BE49-F238E27FC236}">
                <a16:creationId xmlns="" xmlns:a16="http://schemas.microsoft.com/office/drawing/2014/main" id="{036A50FF-BE0C-413C-9C28-25976BE45733}"/>
              </a:ext>
            </a:extLst>
          </p:cNvPr>
          <p:cNvSpPr/>
          <p:nvPr/>
        </p:nvSpPr>
        <p:spPr>
          <a:xfrm>
            <a:off x="9871680" y="2614382"/>
            <a:ext cx="912723" cy="9127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 xmlns:a16="http://schemas.microsoft.com/office/drawing/2014/main" id="{4FF238F6-9B4C-4C69-AAB0-EB738F38E158}"/>
              </a:ext>
            </a:extLst>
          </p:cNvPr>
          <p:cNvGrpSpPr/>
          <p:nvPr/>
        </p:nvGrpSpPr>
        <p:grpSpPr>
          <a:xfrm>
            <a:off x="10143954" y="2885596"/>
            <a:ext cx="368189" cy="370272"/>
            <a:chOff x="6450011" y="5349879"/>
            <a:chExt cx="279401" cy="280984"/>
          </a:xfrm>
          <a:solidFill>
            <a:schemeClr val="accent1">
              <a:lumMod val="75000"/>
            </a:schemeClr>
          </a:solidFill>
        </p:grpSpPr>
        <p:sp>
          <p:nvSpPr>
            <p:cNvPr id="27" name="Freeform 3673">
              <a:extLst>
                <a:ext uri="{FF2B5EF4-FFF2-40B4-BE49-F238E27FC236}">
                  <a16:creationId xmlns="" xmlns:a16="http://schemas.microsoft.com/office/drawing/2014/main" id="{9A520C00-24EA-4D08-BAFC-70CB343A59E0}"/>
                </a:ext>
              </a:extLst>
            </p:cNvPr>
            <p:cNvSpPr>
              <a:spLocks/>
            </p:cNvSpPr>
            <p:nvPr/>
          </p:nvSpPr>
          <p:spPr bwMode="auto">
            <a:xfrm>
              <a:off x="6450011" y="5349879"/>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74">
              <a:extLst>
                <a:ext uri="{FF2B5EF4-FFF2-40B4-BE49-F238E27FC236}">
                  <a16:creationId xmlns="" xmlns:a16="http://schemas.microsoft.com/office/drawing/2014/main" id="{92549085-FAF5-440C-B998-EA033A3D5F2D}"/>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Oval 28">
            <a:extLst>
              <a:ext uri="{FF2B5EF4-FFF2-40B4-BE49-F238E27FC236}">
                <a16:creationId xmlns="" xmlns:a16="http://schemas.microsoft.com/office/drawing/2014/main" id="{192F95E6-07A2-4AA2-BE3E-D85EFDBDC2BF}"/>
              </a:ext>
            </a:extLst>
          </p:cNvPr>
          <p:cNvSpPr/>
          <p:nvPr/>
        </p:nvSpPr>
        <p:spPr>
          <a:xfrm>
            <a:off x="1946181" y="2873103"/>
            <a:ext cx="912723" cy="9127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 xmlns:a16="http://schemas.microsoft.com/office/drawing/2014/main" id="{B0BDE9F3-BBB7-4A77-A8C9-D5C4148A5F28}"/>
              </a:ext>
            </a:extLst>
          </p:cNvPr>
          <p:cNvGrpSpPr/>
          <p:nvPr/>
        </p:nvGrpSpPr>
        <p:grpSpPr>
          <a:xfrm>
            <a:off x="2201313" y="3138240"/>
            <a:ext cx="402460" cy="382448"/>
            <a:chOff x="5465763" y="1358900"/>
            <a:chExt cx="287337" cy="273050"/>
          </a:xfrm>
          <a:solidFill>
            <a:schemeClr val="accent1"/>
          </a:solidFill>
        </p:grpSpPr>
        <p:sp>
          <p:nvSpPr>
            <p:cNvPr id="31" name="Freeform 567">
              <a:extLst>
                <a:ext uri="{FF2B5EF4-FFF2-40B4-BE49-F238E27FC236}">
                  <a16:creationId xmlns="" xmlns:a16="http://schemas.microsoft.com/office/drawing/2014/main" id="{5B7B0FCC-03F7-4BB1-A484-376B80BB2B12}"/>
                </a:ext>
              </a:extLst>
            </p:cNvPr>
            <p:cNvSpPr>
              <a:spLocks noEditPoints="1"/>
            </p:cNvSpPr>
            <p:nvPr/>
          </p:nvSpPr>
          <p:spPr bwMode="auto">
            <a:xfrm>
              <a:off x="5586413" y="1446213"/>
              <a:ext cx="76200" cy="76200"/>
            </a:xfrm>
            <a:custGeom>
              <a:avLst/>
              <a:gdLst>
                <a:gd name="T0" fmla="*/ 106 w 241"/>
                <a:gd name="T1" fmla="*/ 72 h 241"/>
                <a:gd name="T2" fmla="*/ 108 w 241"/>
                <a:gd name="T3" fmla="*/ 66 h 241"/>
                <a:gd name="T4" fmla="*/ 112 w 241"/>
                <a:gd name="T5" fmla="*/ 63 h 241"/>
                <a:gd name="T6" fmla="*/ 117 w 241"/>
                <a:gd name="T7" fmla="*/ 61 h 241"/>
                <a:gd name="T8" fmla="*/ 124 w 241"/>
                <a:gd name="T9" fmla="*/ 60 h 241"/>
                <a:gd name="T10" fmla="*/ 129 w 241"/>
                <a:gd name="T11" fmla="*/ 63 h 241"/>
                <a:gd name="T12" fmla="*/ 133 w 241"/>
                <a:gd name="T13" fmla="*/ 66 h 241"/>
                <a:gd name="T14" fmla="*/ 136 w 241"/>
                <a:gd name="T15" fmla="*/ 72 h 241"/>
                <a:gd name="T16" fmla="*/ 136 w 241"/>
                <a:gd name="T17" fmla="*/ 165 h 241"/>
                <a:gd name="T18" fmla="*/ 134 w 241"/>
                <a:gd name="T19" fmla="*/ 171 h 241"/>
                <a:gd name="T20" fmla="*/ 131 w 241"/>
                <a:gd name="T21" fmla="*/ 176 h 241"/>
                <a:gd name="T22" fmla="*/ 126 w 241"/>
                <a:gd name="T23" fmla="*/ 179 h 241"/>
                <a:gd name="T24" fmla="*/ 121 w 241"/>
                <a:gd name="T25" fmla="*/ 180 h 241"/>
                <a:gd name="T26" fmla="*/ 115 w 241"/>
                <a:gd name="T27" fmla="*/ 179 h 241"/>
                <a:gd name="T28" fmla="*/ 110 w 241"/>
                <a:gd name="T29" fmla="*/ 176 h 241"/>
                <a:gd name="T30" fmla="*/ 107 w 241"/>
                <a:gd name="T31" fmla="*/ 171 h 241"/>
                <a:gd name="T32" fmla="*/ 106 w 241"/>
                <a:gd name="T33" fmla="*/ 165 h 241"/>
                <a:gd name="T34" fmla="*/ 121 w 241"/>
                <a:gd name="T35" fmla="*/ 241 h 241"/>
                <a:gd name="T36" fmla="*/ 145 w 241"/>
                <a:gd name="T37" fmla="*/ 238 h 241"/>
                <a:gd name="T38" fmla="*/ 168 w 241"/>
                <a:gd name="T39" fmla="*/ 232 h 241"/>
                <a:gd name="T40" fmla="*/ 188 w 241"/>
                <a:gd name="T41" fmla="*/ 220 h 241"/>
                <a:gd name="T42" fmla="*/ 205 w 241"/>
                <a:gd name="T43" fmla="*/ 206 h 241"/>
                <a:gd name="T44" fmla="*/ 220 w 241"/>
                <a:gd name="T45" fmla="*/ 188 h 241"/>
                <a:gd name="T46" fmla="*/ 231 w 241"/>
                <a:gd name="T47" fmla="*/ 167 h 241"/>
                <a:gd name="T48" fmla="*/ 238 w 241"/>
                <a:gd name="T49" fmla="*/ 145 h 241"/>
                <a:gd name="T50" fmla="*/ 241 w 241"/>
                <a:gd name="T51" fmla="*/ 120 h 241"/>
                <a:gd name="T52" fmla="*/ 238 w 241"/>
                <a:gd name="T53" fmla="*/ 96 h 241"/>
                <a:gd name="T54" fmla="*/ 231 w 241"/>
                <a:gd name="T55" fmla="*/ 74 h 241"/>
                <a:gd name="T56" fmla="*/ 220 w 241"/>
                <a:gd name="T57" fmla="*/ 53 h 241"/>
                <a:gd name="T58" fmla="*/ 205 w 241"/>
                <a:gd name="T59" fmla="*/ 35 h 241"/>
                <a:gd name="T60" fmla="*/ 188 w 241"/>
                <a:gd name="T61" fmla="*/ 20 h 241"/>
                <a:gd name="T62" fmla="*/ 168 w 241"/>
                <a:gd name="T63" fmla="*/ 9 h 241"/>
                <a:gd name="T64" fmla="*/ 145 w 241"/>
                <a:gd name="T65" fmla="*/ 2 h 241"/>
                <a:gd name="T66" fmla="*/ 121 w 241"/>
                <a:gd name="T67" fmla="*/ 0 h 241"/>
                <a:gd name="T68" fmla="*/ 96 w 241"/>
                <a:gd name="T69" fmla="*/ 2 h 241"/>
                <a:gd name="T70" fmla="*/ 73 w 241"/>
                <a:gd name="T71" fmla="*/ 9 h 241"/>
                <a:gd name="T72" fmla="*/ 53 w 241"/>
                <a:gd name="T73" fmla="*/ 20 h 241"/>
                <a:gd name="T74" fmla="*/ 36 w 241"/>
                <a:gd name="T75" fmla="*/ 35 h 241"/>
                <a:gd name="T76" fmla="*/ 21 w 241"/>
                <a:gd name="T77" fmla="*/ 53 h 241"/>
                <a:gd name="T78" fmla="*/ 10 w 241"/>
                <a:gd name="T79" fmla="*/ 74 h 241"/>
                <a:gd name="T80" fmla="*/ 3 w 241"/>
                <a:gd name="T81" fmla="*/ 96 h 241"/>
                <a:gd name="T82" fmla="*/ 0 w 241"/>
                <a:gd name="T83" fmla="*/ 120 h 241"/>
                <a:gd name="T84" fmla="*/ 3 w 241"/>
                <a:gd name="T85" fmla="*/ 145 h 241"/>
                <a:gd name="T86" fmla="*/ 10 w 241"/>
                <a:gd name="T87" fmla="*/ 167 h 241"/>
                <a:gd name="T88" fmla="*/ 21 w 241"/>
                <a:gd name="T89" fmla="*/ 188 h 241"/>
                <a:gd name="T90" fmla="*/ 36 w 241"/>
                <a:gd name="T91" fmla="*/ 206 h 241"/>
                <a:gd name="T92" fmla="*/ 53 w 241"/>
                <a:gd name="T93" fmla="*/ 220 h 241"/>
                <a:gd name="T94" fmla="*/ 73 w 241"/>
                <a:gd name="T95" fmla="*/ 232 h 241"/>
                <a:gd name="T96" fmla="*/ 96 w 241"/>
                <a:gd name="T97" fmla="*/ 238 h 241"/>
                <a:gd name="T98" fmla="*/ 121 w 241"/>
                <a:gd name="T9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 h="241">
                  <a:moveTo>
                    <a:pt x="106" y="75"/>
                  </a:moveTo>
                  <a:lnTo>
                    <a:pt x="106" y="72"/>
                  </a:lnTo>
                  <a:lnTo>
                    <a:pt x="107" y="70"/>
                  </a:lnTo>
                  <a:lnTo>
                    <a:pt x="108" y="66"/>
                  </a:lnTo>
                  <a:lnTo>
                    <a:pt x="110" y="64"/>
                  </a:lnTo>
                  <a:lnTo>
                    <a:pt x="112" y="63"/>
                  </a:lnTo>
                  <a:lnTo>
                    <a:pt x="115" y="61"/>
                  </a:lnTo>
                  <a:lnTo>
                    <a:pt x="117" y="61"/>
                  </a:lnTo>
                  <a:lnTo>
                    <a:pt x="121" y="60"/>
                  </a:lnTo>
                  <a:lnTo>
                    <a:pt x="124" y="60"/>
                  </a:lnTo>
                  <a:lnTo>
                    <a:pt x="126" y="61"/>
                  </a:lnTo>
                  <a:lnTo>
                    <a:pt x="129" y="63"/>
                  </a:lnTo>
                  <a:lnTo>
                    <a:pt x="131" y="64"/>
                  </a:lnTo>
                  <a:lnTo>
                    <a:pt x="133" y="66"/>
                  </a:lnTo>
                  <a:lnTo>
                    <a:pt x="134" y="70"/>
                  </a:lnTo>
                  <a:lnTo>
                    <a:pt x="136" y="72"/>
                  </a:lnTo>
                  <a:lnTo>
                    <a:pt x="136" y="75"/>
                  </a:lnTo>
                  <a:lnTo>
                    <a:pt x="136" y="165"/>
                  </a:lnTo>
                  <a:lnTo>
                    <a:pt x="136" y="168"/>
                  </a:lnTo>
                  <a:lnTo>
                    <a:pt x="134" y="171"/>
                  </a:lnTo>
                  <a:lnTo>
                    <a:pt x="133" y="174"/>
                  </a:lnTo>
                  <a:lnTo>
                    <a:pt x="131" y="176"/>
                  </a:lnTo>
                  <a:lnTo>
                    <a:pt x="129" y="178"/>
                  </a:lnTo>
                  <a:lnTo>
                    <a:pt x="126" y="179"/>
                  </a:lnTo>
                  <a:lnTo>
                    <a:pt x="124" y="180"/>
                  </a:lnTo>
                  <a:lnTo>
                    <a:pt x="121" y="180"/>
                  </a:lnTo>
                  <a:lnTo>
                    <a:pt x="117" y="180"/>
                  </a:lnTo>
                  <a:lnTo>
                    <a:pt x="115" y="179"/>
                  </a:lnTo>
                  <a:lnTo>
                    <a:pt x="112" y="178"/>
                  </a:lnTo>
                  <a:lnTo>
                    <a:pt x="110" y="176"/>
                  </a:lnTo>
                  <a:lnTo>
                    <a:pt x="108" y="174"/>
                  </a:lnTo>
                  <a:lnTo>
                    <a:pt x="107" y="171"/>
                  </a:lnTo>
                  <a:lnTo>
                    <a:pt x="106" y="168"/>
                  </a:lnTo>
                  <a:lnTo>
                    <a:pt x="106" y="165"/>
                  </a:lnTo>
                  <a:lnTo>
                    <a:pt x="106" y="75"/>
                  </a:lnTo>
                  <a:close/>
                  <a:moveTo>
                    <a:pt x="121" y="241"/>
                  </a:moveTo>
                  <a:lnTo>
                    <a:pt x="132" y="240"/>
                  </a:lnTo>
                  <a:lnTo>
                    <a:pt x="145" y="238"/>
                  </a:lnTo>
                  <a:lnTo>
                    <a:pt x="156" y="236"/>
                  </a:lnTo>
                  <a:lnTo>
                    <a:pt x="168" y="232"/>
                  </a:lnTo>
                  <a:lnTo>
                    <a:pt x="177" y="226"/>
                  </a:lnTo>
                  <a:lnTo>
                    <a:pt x="188" y="220"/>
                  </a:lnTo>
                  <a:lnTo>
                    <a:pt x="197" y="213"/>
                  </a:lnTo>
                  <a:lnTo>
                    <a:pt x="205" y="206"/>
                  </a:lnTo>
                  <a:lnTo>
                    <a:pt x="214" y="197"/>
                  </a:lnTo>
                  <a:lnTo>
                    <a:pt x="220" y="188"/>
                  </a:lnTo>
                  <a:lnTo>
                    <a:pt x="227" y="178"/>
                  </a:lnTo>
                  <a:lnTo>
                    <a:pt x="231" y="167"/>
                  </a:lnTo>
                  <a:lnTo>
                    <a:pt x="235" y="156"/>
                  </a:lnTo>
                  <a:lnTo>
                    <a:pt x="238" y="145"/>
                  </a:lnTo>
                  <a:lnTo>
                    <a:pt x="241" y="133"/>
                  </a:lnTo>
                  <a:lnTo>
                    <a:pt x="241" y="120"/>
                  </a:lnTo>
                  <a:lnTo>
                    <a:pt x="241" y="108"/>
                  </a:lnTo>
                  <a:lnTo>
                    <a:pt x="238" y="96"/>
                  </a:lnTo>
                  <a:lnTo>
                    <a:pt x="235" y="85"/>
                  </a:lnTo>
                  <a:lnTo>
                    <a:pt x="231" y="74"/>
                  </a:lnTo>
                  <a:lnTo>
                    <a:pt x="227" y="63"/>
                  </a:lnTo>
                  <a:lnTo>
                    <a:pt x="220" y="53"/>
                  </a:lnTo>
                  <a:lnTo>
                    <a:pt x="214" y="44"/>
                  </a:lnTo>
                  <a:lnTo>
                    <a:pt x="205" y="35"/>
                  </a:lnTo>
                  <a:lnTo>
                    <a:pt x="197" y="28"/>
                  </a:lnTo>
                  <a:lnTo>
                    <a:pt x="188" y="20"/>
                  </a:lnTo>
                  <a:lnTo>
                    <a:pt x="177" y="15"/>
                  </a:lnTo>
                  <a:lnTo>
                    <a:pt x="168" y="9"/>
                  </a:lnTo>
                  <a:lnTo>
                    <a:pt x="156" y="5"/>
                  </a:lnTo>
                  <a:lnTo>
                    <a:pt x="145" y="2"/>
                  </a:lnTo>
                  <a:lnTo>
                    <a:pt x="132" y="1"/>
                  </a:lnTo>
                  <a:lnTo>
                    <a:pt x="121" y="0"/>
                  </a:lnTo>
                  <a:lnTo>
                    <a:pt x="109" y="1"/>
                  </a:lnTo>
                  <a:lnTo>
                    <a:pt x="96" y="2"/>
                  </a:lnTo>
                  <a:lnTo>
                    <a:pt x="85" y="5"/>
                  </a:lnTo>
                  <a:lnTo>
                    <a:pt x="73" y="9"/>
                  </a:lnTo>
                  <a:lnTo>
                    <a:pt x="64" y="15"/>
                  </a:lnTo>
                  <a:lnTo>
                    <a:pt x="53" y="20"/>
                  </a:lnTo>
                  <a:lnTo>
                    <a:pt x="44" y="28"/>
                  </a:lnTo>
                  <a:lnTo>
                    <a:pt x="36" y="35"/>
                  </a:lnTo>
                  <a:lnTo>
                    <a:pt x="27" y="44"/>
                  </a:lnTo>
                  <a:lnTo>
                    <a:pt x="21" y="53"/>
                  </a:lnTo>
                  <a:lnTo>
                    <a:pt x="14" y="63"/>
                  </a:lnTo>
                  <a:lnTo>
                    <a:pt x="10" y="74"/>
                  </a:lnTo>
                  <a:lnTo>
                    <a:pt x="6" y="85"/>
                  </a:lnTo>
                  <a:lnTo>
                    <a:pt x="3" y="96"/>
                  </a:lnTo>
                  <a:lnTo>
                    <a:pt x="0" y="108"/>
                  </a:lnTo>
                  <a:lnTo>
                    <a:pt x="0" y="120"/>
                  </a:lnTo>
                  <a:lnTo>
                    <a:pt x="0" y="133"/>
                  </a:lnTo>
                  <a:lnTo>
                    <a:pt x="3" y="145"/>
                  </a:lnTo>
                  <a:lnTo>
                    <a:pt x="6" y="156"/>
                  </a:lnTo>
                  <a:lnTo>
                    <a:pt x="10" y="167"/>
                  </a:lnTo>
                  <a:lnTo>
                    <a:pt x="14" y="178"/>
                  </a:lnTo>
                  <a:lnTo>
                    <a:pt x="21" y="188"/>
                  </a:lnTo>
                  <a:lnTo>
                    <a:pt x="27" y="197"/>
                  </a:lnTo>
                  <a:lnTo>
                    <a:pt x="36" y="206"/>
                  </a:lnTo>
                  <a:lnTo>
                    <a:pt x="44" y="213"/>
                  </a:lnTo>
                  <a:lnTo>
                    <a:pt x="53" y="220"/>
                  </a:lnTo>
                  <a:lnTo>
                    <a:pt x="64" y="226"/>
                  </a:lnTo>
                  <a:lnTo>
                    <a:pt x="73" y="232"/>
                  </a:lnTo>
                  <a:lnTo>
                    <a:pt x="85" y="236"/>
                  </a:lnTo>
                  <a:lnTo>
                    <a:pt x="96" y="238"/>
                  </a:lnTo>
                  <a:lnTo>
                    <a:pt x="109" y="240"/>
                  </a:lnTo>
                  <a:lnTo>
                    <a:pt x="121" y="2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68">
              <a:extLst>
                <a:ext uri="{FF2B5EF4-FFF2-40B4-BE49-F238E27FC236}">
                  <a16:creationId xmlns="" xmlns:a16="http://schemas.microsoft.com/office/drawing/2014/main" id="{1D649B5A-D963-48F0-993A-6F1C11BC000F}"/>
                </a:ext>
              </a:extLst>
            </p:cNvPr>
            <p:cNvSpPr>
              <a:spLocks noEditPoints="1"/>
            </p:cNvSpPr>
            <p:nvPr/>
          </p:nvSpPr>
          <p:spPr bwMode="auto">
            <a:xfrm>
              <a:off x="5643563" y="1358900"/>
              <a:ext cx="76200" cy="77788"/>
            </a:xfrm>
            <a:custGeom>
              <a:avLst/>
              <a:gdLst>
                <a:gd name="T0" fmla="*/ 106 w 241"/>
                <a:gd name="T1" fmla="*/ 73 h 242"/>
                <a:gd name="T2" fmla="*/ 108 w 241"/>
                <a:gd name="T3" fmla="*/ 68 h 242"/>
                <a:gd name="T4" fmla="*/ 112 w 241"/>
                <a:gd name="T5" fmla="*/ 64 h 242"/>
                <a:gd name="T6" fmla="*/ 118 w 241"/>
                <a:gd name="T7" fmla="*/ 62 h 242"/>
                <a:gd name="T8" fmla="*/ 123 w 241"/>
                <a:gd name="T9" fmla="*/ 62 h 242"/>
                <a:gd name="T10" fmla="*/ 128 w 241"/>
                <a:gd name="T11" fmla="*/ 64 h 242"/>
                <a:gd name="T12" fmla="*/ 133 w 241"/>
                <a:gd name="T13" fmla="*/ 68 h 242"/>
                <a:gd name="T14" fmla="*/ 135 w 241"/>
                <a:gd name="T15" fmla="*/ 73 h 242"/>
                <a:gd name="T16" fmla="*/ 135 w 241"/>
                <a:gd name="T17" fmla="*/ 167 h 242"/>
                <a:gd name="T18" fmla="*/ 134 w 241"/>
                <a:gd name="T19" fmla="*/ 172 h 242"/>
                <a:gd name="T20" fmla="*/ 130 w 241"/>
                <a:gd name="T21" fmla="*/ 177 h 242"/>
                <a:gd name="T22" fmla="*/ 126 w 241"/>
                <a:gd name="T23" fmla="*/ 181 h 242"/>
                <a:gd name="T24" fmla="*/ 120 w 241"/>
                <a:gd name="T25" fmla="*/ 182 h 242"/>
                <a:gd name="T26" fmla="*/ 114 w 241"/>
                <a:gd name="T27" fmla="*/ 181 h 242"/>
                <a:gd name="T28" fmla="*/ 110 w 241"/>
                <a:gd name="T29" fmla="*/ 177 h 242"/>
                <a:gd name="T30" fmla="*/ 107 w 241"/>
                <a:gd name="T31" fmla="*/ 172 h 242"/>
                <a:gd name="T32" fmla="*/ 105 w 241"/>
                <a:gd name="T33" fmla="*/ 167 h 242"/>
                <a:gd name="T34" fmla="*/ 120 w 241"/>
                <a:gd name="T35" fmla="*/ 242 h 242"/>
                <a:gd name="T36" fmla="*/ 144 w 241"/>
                <a:gd name="T37" fmla="*/ 240 h 242"/>
                <a:gd name="T38" fmla="*/ 167 w 241"/>
                <a:gd name="T39" fmla="*/ 232 h 242"/>
                <a:gd name="T40" fmla="*/ 187 w 241"/>
                <a:gd name="T41" fmla="*/ 221 h 242"/>
                <a:gd name="T42" fmla="*/ 206 w 241"/>
                <a:gd name="T43" fmla="*/ 206 h 242"/>
                <a:gd name="T44" fmla="*/ 221 w 241"/>
                <a:gd name="T45" fmla="*/ 188 h 242"/>
                <a:gd name="T46" fmla="*/ 231 w 241"/>
                <a:gd name="T47" fmla="*/ 168 h 242"/>
                <a:gd name="T48" fmla="*/ 238 w 241"/>
                <a:gd name="T49" fmla="*/ 145 h 242"/>
                <a:gd name="T50" fmla="*/ 241 w 241"/>
                <a:gd name="T51" fmla="*/ 122 h 242"/>
                <a:gd name="T52" fmla="*/ 238 w 241"/>
                <a:gd name="T53" fmla="*/ 97 h 242"/>
                <a:gd name="T54" fmla="*/ 231 w 241"/>
                <a:gd name="T55" fmla="*/ 74 h 242"/>
                <a:gd name="T56" fmla="*/ 221 w 241"/>
                <a:gd name="T57" fmla="*/ 54 h 242"/>
                <a:gd name="T58" fmla="*/ 206 w 241"/>
                <a:gd name="T59" fmla="*/ 36 h 242"/>
                <a:gd name="T60" fmla="*/ 187 w 241"/>
                <a:gd name="T61" fmla="*/ 22 h 242"/>
                <a:gd name="T62" fmla="*/ 167 w 241"/>
                <a:gd name="T63" fmla="*/ 10 h 242"/>
                <a:gd name="T64" fmla="*/ 144 w 241"/>
                <a:gd name="T65" fmla="*/ 4 h 242"/>
                <a:gd name="T66" fmla="*/ 120 w 241"/>
                <a:gd name="T67" fmla="*/ 0 h 242"/>
                <a:gd name="T68" fmla="*/ 96 w 241"/>
                <a:gd name="T69" fmla="*/ 4 h 242"/>
                <a:gd name="T70" fmla="*/ 74 w 241"/>
                <a:gd name="T71" fmla="*/ 10 h 242"/>
                <a:gd name="T72" fmla="*/ 53 w 241"/>
                <a:gd name="T73" fmla="*/ 22 h 242"/>
                <a:gd name="T74" fmla="*/ 35 w 241"/>
                <a:gd name="T75" fmla="*/ 36 h 242"/>
                <a:gd name="T76" fmla="*/ 20 w 241"/>
                <a:gd name="T77" fmla="*/ 54 h 242"/>
                <a:gd name="T78" fmla="*/ 9 w 241"/>
                <a:gd name="T79" fmla="*/ 74 h 242"/>
                <a:gd name="T80" fmla="*/ 2 w 241"/>
                <a:gd name="T81" fmla="*/ 97 h 242"/>
                <a:gd name="T82" fmla="*/ 0 w 241"/>
                <a:gd name="T83" fmla="*/ 122 h 242"/>
                <a:gd name="T84" fmla="*/ 2 w 241"/>
                <a:gd name="T85" fmla="*/ 145 h 242"/>
                <a:gd name="T86" fmla="*/ 9 w 241"/>
                <a:gd name="T87" fmla="*/ 168 h 242"/>
                <a:gd name="T88" fmla="*/ 20 w 241"/>
                <a:gd name="T89" fmla="*/ 188 h 242"/>
                <a:gd name="T90" fmla="*/ 35 w 241"/>
                <a:gd name="T91" fmla="*/ 206 h 242"/>
                <a:gd name="T92" fmla="*/ 53 w 241"/>
                <a:gd name="T93" fmla="*/ 221 h 242"/>
                <a:gd name="T94" fmla="*/ 74 w 241"/>
                <a:gd name="T95" fmla="*/ 232 h 242"/>
                <a:gd name="T96" fmla="*/ 96 w 241"/>
                <a:gd name="T97" fmla="*/ 240 h 242"/>
                <a:gd name="T98" fmla="*/ 120 w 241"/>
                <a:gd name="T9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 h="242">
                  <a:moveTo>
                    <a:pt x="105" y="77"/>
                  </a:moveTo>
                  <a:lnTo>
                    <a:pt x="106" y="73"/>
                  </a:lnTo>
                  <a:lnTo>
                    <a:pt x="107" y="70"/>
                  </a:lnTo>
                  <a:lnTo>
                    <a:pt x="108" y="68"/>
                  </a:lnTo>
                  <a:lnTo>
                    <a:pt x="110" y="66"/>
                  </a:lnTo>
                  <a:lnTo>
                    <a:pt x="112" y="64"/>
                  </a:lnTo>
                  <a:lnTo>
                    <a:pt x="114" y="63"/>
                  </a:lnTo>
                  <a:lnTo>
                    <a:pt x="118" y="62"/>
                  </a:lnTo>
                  <a:lnTo>
                    <a:pt x="120" y="62"/>
                  </a:lnTo>
                  <a:lnTo>
                    <a:pt x="123" y="62"/>
                  </a:lnTo>
                  <a:lnTo>
                    <a:pt x="126" y="63"/>
                  </a:lnTo>
                  <a:lnTo>
                    <a:pt x="128" y="64"/>
                  </a:lnTo>
                  <a:lnTo>
                    <a:pt x="130" y="66"/>
                  </a:lnTo>
                  <a:lnTo>
                    <a:pt x="133" y="68"/>
                  </a:lnTo>
                  <a:lnTo>
                    <a:pt x="134" y="70"/>
                  </a:lnTo>
                  <a:lnTo>
                    <a:pt x="135" y="73"/>
                  </a:lnTo>
                  <a:lnTo>
                    <a:pt x="135" y="77"/>
                  </a:lnTo>
                  <a:lnTo>
                    <a:pt x="135" y="167"/>
                  </a:lnTo>
                  <a:lnTo>
                    <a:pt x="135" y="170"/>
                  </a:lnTo>
                  <a:lnTo>
                    <a:pt x="134" y="172"/>
                  </a:lnTo>
                  <a:lnTo>
                    <a:pt x="133" y="175"/>
                  </a:lnTo>
                  <a:lnTo>
                    <a:pt x="130" y="177"/>
                  </a:lnTo>
                  <a:lnTo>
                    <a:pt x="128" y="178"/>
                  </a:lnTo>
                  <a:lnTo>
                    <a:pt x="126" y="181"/>
                  </a:lnTo>
                  <a:lnTo>
                    <a:pt x="123" y="182"/>
                  </a:lnTo>
                  <a:lnTo>
                    <a:pt x="120" y="182"/>
                  </a:lnTo>
                  <a:lnTo>
                    <a:pt x="118" y="182"/>
                  </a:lnTo>
                  <a:lnTo>
                    <a:pt x="114" y="181"/>
                  </a:lnTo>
                  <a:lnTo>
                    <a:pt x="112" y="178"/>
                  </a:lnTo>
                  <a:lnTo>
                    <a:pt x="110" y="177"/>
                  </a:lnTo>
                  <a:lnTo>
                    <a:pt x="108" y="175"/>
                  </a:lnTo>
                  <a:lnTo>
                    <a:pt x="107" y="172"/>
                  </a:lnTo>
                  <a:lnTo>
                    <a:pt x="106" y="170"/>
                  </a:lnTo>
                  <a:lnTo>
                    <a:pt x="105" y="167"/>
                  </a:lnTo>
                  <a:lnTo>
                    <a:pt x="105" y="77"/>
                  </a:lnTo>
                  <a:close/>
                  <a:moveTo>
                    <a:pt x="120" y="242"/>
                  </a:moveTo>
                  <a:lnTo>
                    <a:pt x="133" y="241"/>
                  </a:lnTo>
                  <a:lnTo>
                    <a:pt x="144" y="240"/>
                  </a:lnTo>
                  <a:lnTo>
                    <a:pt x="156" y="236"/>
                  </a:lnTo>
                  <a:lnTo>
                    <a:pt x="167" y="232"/>
                  </a:lnTo>
                  <a:lnTo>
                    <a:pt x="178" y="227"/>
                  </a:lnTo>
                  <a:lnTo>
                    <a:pt x="187" y="221"/>
                  </a:lnTo>
                  <a:lnTo>
                    <a:pt x="197" y="214"/>
                  </a:lnTo>
                  <a:lnTo>
                    <a:pt x="206" y="206"/>
                  </a:lnTo>
                  <a:lnTo>
                    <a:pt x="213" y="198"/>
                  </a:lnTo>
                  <a:lnTo>
                    <a:pt x="221" y="188"/>
                  </a:lnTo>
                  <a:lnTo>
                    <a:pt x="226" y="178"/>
                  </a:lnTo>
                  <a:lnTo>
                    <a:pt x="231" y="168"/>
                  </a:lnTo>
                  <a:lnTo>
                    <a:pt x="236" y="157"/>
                  </a:lnTo>
                  <a:lnTo>
                    <a:pt x="238" y="145"/>
                  </a:lnTo>
                  <a:lnTo>
                    <a:pt x="240" y="133"/>
                  </a:lnTo>
                  <a:lnTo>
                    <a:pt x="241" y="122"/>
                  </a:lnTo>
                  <a:lnTo>
                    <a:pt x="240" y="109"/>
                  </a:lnTo>
                  <a:lnTo>
                    <a:pt x="238" y="97"/>
                  </a:lnTo>
                  <a:lnTo>
                    <a:pt x="236" y="85"/>
                  </a:lnTo>
                  <a:lnTo>
                    <a:pt x="231" y="74"/>
                  </a:lnTo>
                  <a:lnTo>
                    <a:pt x="226" y="64"/>
                  </a:lnTo>
                  <a:lnTo>
                    <a:pt x="221" y="54"/>
                  </a:lnTo>
                  <a:lnTo>
                    <a:pt x="213" y="44"/>
                  </a:lnTo>
                  <a:lnTo>
                    <a:pt x="206" y="36"/>
                  </a:lnTo>
                  <a:lnTo>
                    <a:pt x="197" y="28"/>
                  </a:lnTo>
                  <a:lnTo>
                    <a:pt x="187" y="22"/>
                  </a:lnTo>
                  <a:lnTo>
                    <a:pt x="178" y="15"/>
                  </a:lnTo>
                  <a:lnTo>
                    <a:pt x="167" y="10"/>
                  </a:lnTo>
                  <a:lnTo>
                    <a:pt x="156" y="7"/>
                  </a:lnTo>
                  <a:lnTo>
                    <a:pt x="144" y="4"/>
                  </a:lnTo>
                  <a:lnTo>
                    <a:pt x="133" y="2"/>
                  </a:lnTo>
                  <a:lnTo>
                    <a:pt x="120" y="0"/>
                  </a:lnTo>
                  <a:lnTo>
                    <a:pt x="108" y="2"/>
                  </a:lnTo>
                  <a:lnTo>
                    <a:pt x="96" y="4"/>
                  </a:lnTo>
                  <a:lnTo>
                    <a:pt x="84" y="6"/>
                  </a:lnTo>
                  <a:lnTo>
                    <a:pt x="74" y="10"/>
                  </a:lnTo>
                  <a:lnTo>
                    <a:pt x="63" y="15"/>
                  </a:lnTo>
                  <a:lnTo>
                    <a:pt x="53" y="22"/>
                  </a:lnTo>
                  <a:lnTo>
                    <a:pt x="44" y="28"/>
                  </a:lnTo>
                  <a:lnTo>
                    <a:pt x="35" y="36"/>
                  </a:lnTo>
                  <a:lnTo>
                    <a:pt x="27" y="44"/>
                  </a:lnTo>
                  <a:lnTo>
                    <a:pt x="20" y="54"/>
                  </a:lnTo>
                  <a:lnTo>
                    <a:pt x="15" y="64"/>
                  </a:lnTo>
                  <a:lnTo>
                    <a:pt x="9" y="74"/>
                  </a:lnTo>
                  <a:lnTo>
                    <a:pt x="5" y="85"/>
                  </a:lnTo>
                  <a:lnTo>
                    <a:pt x="2" y="97"/>
                  </a:lnTo>
                  <a:lnTo>
                    <a:pt x="1" y="109"/>
                  </a:lnTo>
                  <a:lnTo>
                    <a:pt x="0" y="122"/>
                  </a:lnTo>
                  <a:lnTo>
                    <a:pt x="1" y="133"/>
                  </a:lnTo>
                  <a:lnTo>
                    <a:pt x="2" y="145"/>
                  </a:lnTo>
                  <a:lnTo>
                    <a:pt x="5" y="157"/>
                  </a:lnTo>
                  <a:lnTo>
                    <a:pt x="9" y="168"/>
                  </a:lnTo>
                  <a:lnTo>
                    <a:pt x="15" y="178"/>
                  </a:lnTo>
                  <a:lnTo>
                    <a:pt x="20" y="188"/>
                  </a:lnTo>
                  <a:lnTo>
                    <a:pt x="27" y="198"/>
                  </a:lnTo>
                  <a:lnTo>
                    <a:pt x="35" y="206"/>
                  </a:lnTo>
                  <a:lnTo>
                    <a:pt x="44" y="214"/>
                  </a:lnTo>
                  <a:lnTo>
                    <a:pt x="53" y="221"/>
                  </a:lnTo>
                  <a:lnTo>
                    <a:pt x="63" y="227"/>
                  </a:lnTo>
                  <a:lnTo>
                    <a:pt x="74" y="232"/>
                  </a:lnTo>
                  <a:lnTo>
                    <a:pt x="84" y="236"/>
                  </a:lnTo>
                  <a:lnTo>
                    <a:pt x="96" y="240"/>
                  </a:lnTo>
                  <a:lnTo>
                    <a:pt x="108" y="241"/>
                  </a:lnTo>
                  <a:lnTo>
                    <a:pt x="120" y="2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69">
              <a:extLst>
                <a:ext uri="{FF2B5EF4-FFF2-40B4-BE49-F238E27FC236}">
                  <a16:creationId xmlns="" xmlns:a16="http://schemas.microsoft.com/office/drawing/2014/main" id="{2DF481AC-0D57-4B23-8A0C-3A7128D51CF1}"/>
                </a:ext>
              </a:extLst>
            </p:cNvPr>
            <p:cNvSpPr>
              <a:spLocks/>
            </p:cNvSpPr>
            <p:nvPr/>
          </p:nvSpPr>
          <p:spPr bwMode="auto">
            <a:xfrm>
              <a:off x="5465763" y="1517650"/>
              <a:ext cx="57150" cy="95250"/>
            </a:xfrm>
            <a:custGeom>
              <a:avLst/>
              <a:gdLst>
                <a:gd name="T0" fmla="*/ 165 w 180"/>
                <a:gd name="T1" fmla="*/ 0 h 302"/>
                <a:gd name="T2" fmla="*/ 15 w 180"/>
                <a:gd name="T3" fmla="*/ 0 h 302"/>
                <a:gd name="T4" fmla="*/ 12 w 180"/>
                <a:gd name="T5" fmla="*/ 0 h 302"/>
                <a:gd name="T6" fmla="*/ 9 w 180"/>
                <a:gd name="T7" fmla="*/ 1 h 302"/>
                <a:gd name="T8" fmla="*/ 6 w 180"/>
                <a:gd name="T9" fmla="*/ 2 h 302"/>
                <a:gd name="T10" fmla="*/ 4 w 180"/>
                <a:gd name="T11" fmla="*/ 4 h 302"/>
                <a:gd name="T12" fmla="*/ 2 w 180"/>
                <a:gd name="T13" fmla="*/ 7 h 302"/>
                <a:gd name="T14" fmla="*/ 1 w 180"/>
                <a:gd name="T15" fmla="*/ 9 h 302"/>
                <a:gd name="T16" fmla="*/ 0 w 180"/>
                <a:gd name="T17" fmla="*/ 12 h 302"/>
                <a:gd name="T18" fmla="*/ 0 w 180"/>
                <a:gd name="T19" fmla="*/ 15 h 302"/>
                <a:gd name="T20" fmla="*/ 0 w 180"/>
                <a:gd name="T21" fmla="*/ 287 h 302"/>
                <a:gd name="T22" fmla="*/ 0 w 180"/>
                <a:gd name="T23" fmla="*/ 289 h 302"/>
                <a:gd name="T24" fmla="*/ 1 w 180"/>
                <a:gd name="T25" fmla="*/ 292 h 302"/>
                <a:gd name="T26" fmla="*/ 2 w 180"/>
                <a:gd name="T27" fmla="*/ 294 h 302"/>
                <a:gd name="T28" fmla="*/ 4 w 180"/>
                <a:gd name="T29" fmla="*/ 296 h 302"/>
                <a:gd name="T30" fmla="*/ 6 w 180"/>
                <a:gd name="T31" fmla="*/ 298 h 302"/>
                <a:gd name="T32" fmla="*/ 9 w 180"/>
                <a:gd name="T33" fmla="*/ 299 h 302"/>
                <a:gd name="T34" fmla="*/ 12 w 180"/>
                <a:gd name="T35" fmla="*/ 301 h 302"/>
                <a:gd name="T36" fmla="*/ 15 w 180"/>
                <a:gd name="T37" fmla="*/ 302 h 302"/>
                <a:gd name="T38" fmla="*/ 165 w 180"/>
                <a:gd name="T39" fmla="*/ 302 h 302"/>
                <a:gd name="T40" fmla="*/ 168 w 180"/>
                <a:gd name="T41" fmla="*/ 301 h 302"/>
                <a:gd name="T42" fmla="*/ 172 w 180"/>
                <a:gd name="T43" fmla="*/ 299 h 302"/>
                <a:gd name="T44" fmla="*/ 174 w 180"/>
                <a:gd name="T45" fmla="*/ 298 h 302"/>
                <a:gd name="T46" fmla="*/ 176 w 180"/>
                <a:gd name="T47" fmla="*/ 296 h 302"/>
                <a:gd name="T48" fmla="*/ 178 w 180"/>
                <a:gd name="T49" fmla="*/ 294 h 302"/>
                <a:gd name="T50" fmla="*/ 179 w 180"/>
                <a:gd name="T51" fmla="*/ 292 h 302"/>
                <a:gd name="T52" fmla="*/ 180 w 180"/>
                <a:gd name="T53" fmla="*/ 289 h 302"/>
                <a:gd name="T54" fmla="*/ 180 w 180"/>
                <a:gd name="T55" fmla="*/ 287 h 302"/>
                <a:gd name="T56" fmla="*/ 180 w 180"/>
                <a:gd name="T57" fmla="*/ 15 h 302"/>
                <a:gd name="T58" fmla="*/ 180 w 180"/>
                <a:gd name="T59" fmla="*/ 12 h 302"/>
                <a:gd name="T60" fmla="*/ 179 w 180"/>
                <a:gd name="T61" fmla="*/ 9 h 302"/>
                <a:gd name="T62" fmla="*/ 178 w 180"/>
                <a:gd name="T63" fmla="*/ 7 h 302"/>
                <a:gd name="T64" fmla="*/ 176 w 180"/>
                <a:gd name="T65" fmla="*/ 4 h 302"/>
                <a:gd name="T66" fmla="*/ 174 w 180"/>
                <a:gd name="T67" fmla="*/ 2 h 302"/>
                <a:gd name="T68" fmla="*/ 172 w 180"/>
                <a:gd name="T69" fmla="*/ 1 h 302"/>
                <a:gd name="T70" fmla="*/ 168 w 180"/>
                <a:gd name="T71" fmla="*/ 0 h 302"/>
                <a:gd name="T72" fmla="*/ 165 w 180"/>
                <a:gd name="T7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302">
                  <a:moveTo>
                    <a:pt x="165" y="0"/>
                  </a:moveTo>
                  <a:lnTo>
                    <a:pt x="15" y="0"/>
                  </a:lnTo>
                  <a:lnTo>
                    <a:pt x="12" y="0"/>
                  </a:lnTo>
                  <a:lnTo>
                    <a:pt x="9" y="1"/>
                  </a:lnTo>
                  <a:lnTo>
                    <a:pt x="6" y="2"/>
                  </a:lnTo>
                  <a:lnTo>
                    <a:pt x="4" y="4"/>
                  </a:lnTo>
                  <a:lnTo>
                    <a:pt x="2" y="7"/>
                  </a:lnTo>
                  <a:lnTo>
                    <a:pt x="1" y="9"/>
                  </a:lnTo>
                  <a:lnTo>
                    <a:pt x="0" y="12"/>
                  </a:lnTo>
                  <a:lnTo>
                    <a:pt x="0" y="15"/>
                  </a:lnTo>
                  <a:lnTo>
                    <a:pt x="0" y="287"/>
                  </a:lnTo>
                  <a:lnTo>
                    <a:pt x="0" y="289"/>
                  </a:lnTo>
                  <a:lnTo>
                    <a:pt x="1" y="292"/>
                  </a:lnTo>
                  <a:lnTo>
                    <a:pt x="2" y="294"/>
                  </a:lnTo>
                  <a:lnTo>
                    <a:pt x="4" y="296"/>
                  </a:lnTo>
                  <a:lnTo>
                    <a:pt x="6" y="298"/>
                  </a:lnTo>
                  <a:lnTo>
                    <a:pt x="9" y="299"/>
                  </a:lnTo>
                  <a:lnTo>
                    <a:pt x="12" y="301"/>
                  </a:lnTo>
                  <a:lnTo>
                    <a:pt x="15" y="302"/>
                  </a:lnTo>
                  <a:lnTo>
                    <a:pt x="165" y="302"/>
                  </a:lnTo>
                  <a:lnTo>
                    <a:pt x="168" y="301"/>
                  </a:lnTo>
                  <a:lnTo>
                    <a:pt x="172" y="299"/>
                  </a:lnTo>
                  <a:lnTo>
                    <a:pt x="174" y="298"/>
                  </a:lnTo>
                  <a:lnTo>
                    <a:pt x="176" y="296"/>
                  </a:lnTo>
                  <a:lnTo>
                    <a:pt x="178" y="294"/>
                  </a:lnTo>
                  <a:lnTo>
                    <a:pt x="179" y="292"/>
                  </a:lnTo>
                  <a:lnTo>
                    <a:pt x="180" y="289"/>
                  </a:lnTo>
                  <a:lnTo>
                    <a:pt x="180" y="287"/>
                  </a:lnTo>
                  <a:lnTo>
                    <a:pt x="180" y="15"/>
                  </a:lnTo>
                  <a:lnTo>
                    <a:pt x="180" y="12"/>
                  </a:lnTo>
                  <a:lnTo>
                    <a:pt x="179" y="9"/>
                  </a:lnTo>
                  <a:lnTo>
                    <a:pt x="178" y="7"/>
                  </a:lnTo>
                  <a:lnTo>
                    <a:pt x="176" y="4"/>
                  </a:lnTo>
                  <a:lnTo>
                    <a:pt x="174" y="2"/>
                  </a:lnTo>
                  <a:lnTo>
                    <a:pt x="172" y="1"/>
                  </a:lnTo>
                  <a:lnTo>
                    <a:pt x="168" y="0"/>
                  </a:lnTo>
                  <a:lnTo>
                    <a:pt x="16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70">
              <a:extLst>
                <a:ext uri="{FF2B5EF4-FFF2-40B4-BE49-F238E27FC236}">
                  <a16:creationId xmlns="" xmlns:a16="http://schemas.microsoft.com/office/drawing/2014/main" id="{8BB2EAE5-D34D-4808-BA20-C884B267CD60}"/>
                </a:ext>
              </a:extLst>
            </p:cNvPr>
            <p:cNvSpPr>
              <a:spLocks/>
            </p:cNvSpPr>
            <p:nvPr/>
          </p:nvSpPr>
          <p:spPr bwMode="auto">
            <a:xfrm>
              <a:off x="5527675" y="1527175"/>
              <a:ext cx="225425" cy="104775"/>
            </a:xfrm>
            <a:custGeom>
              <a:avLst/>
              <a:gdLst>
                <a:gd name="T0" fmla="*/ 688 w 708"/>
                <a:gd name="T1" fmla="*/ 110 h 331"/>
                <a:gd name="T2" fmla="*/ 665 w 708"/>
                <a:gd name="T3" fmla="*/ 95 h 331"/>
                <a:gd name="T4" fmla="*/ 644 w 708"/>
                <a:gd name="T5" fmla="*/ 87 h 331"/>
                <a:gd name="T6" fmla="*/ 622 w 708"/>
                <a:gd name="T7" fmla="*/ 85 h 331"/>
                <a:gd name="T8" fmla="*/ 583 w 708"/>
                <a:gd name="T9" fmla="*/ 91 h 331"/>
                <a:gd name="T10" fmla="*/ 502 w 708"/>
                <a:gd name="T11" fmla="*/ 137 h 331"/>
                <a:gd name="T12" fmla="*/ 486 w 708"/>
                <a:gd name="T13" fmla="*/ 162 h 331"/>
                <a:gd name="T14" fmla="*/ 468 w 708"/>
                <a:gd name="T15" fmla="*/ 175 h 331"/>
                <a:gd name="T16" fmla="*/ 445 w 708"/>
                <a:gd name="T17" fmla="*/ 180 h 331"/>
                <a:gd name="T18" fmla="*/ 226 w 708"/>
                <a:gd name="T19" fmla="*/ 180 h 331"/>
                <a:gd name="T20" fmla="*/ 218 w 708"/>
                <a:gd name="T21" fmla="*/ 178 h 331"/>
                <a:gd name="T22" fmla="*/ 213 w 708"/>
                <a:gd name="T23" fmla="*/ 172 h 331"/>
                <a:gd name="T24" fmla="*/ 211 w 708"/>
                <a:gd name="T25" fmla="*/ 162 h 331"/>
                <a:gd name="T26" fmla="*/ 216 w 708"/>
                <a:gd name="T27" fmla="*/ 155 h 331"/>
                <a:gd name="T28" fmla="*/ 223 w 708"/>
                <a:gd name="T29" fmla="*/ 151 h 331"/>
                <a:gd name="T30" fmla="*/ 437 w 708"/>
                <a:gd name="T31" fmla="*/ 150 h 331"/>
                <a:gd name="T32" fmla="*/ 461 w 708"/>
                <a:gd name="T33" fmla="*/ 143 h 331"/>
                <a:gd name="T34" fmla="*/ 475 w 708"/>
                <a:gd name="T35" fmla="*/ 122 h 331"/>
                <a:gd name="T36" fmla="*/ 478 w 708"/>
                <a:gd name="T37" fmla="*/ 102 h 331"/>
                <a:gd name="T38" fmla="*/ 470 w 708"/>
                <a:gd name="T39" fmla="*/ 84 h 331"/>
                <a:gd name="T40" fmla="*/ 451 w 708"/>
                <a:gd name="T41" fmla="*/ 67 h 331"/>
                <a:gd name="T42" fmla="*/ 422 w 708"/>
                <a:gd name="T43" fmla="*/ 60 h 331"/>
                <a:gd name="T44" fmla="*/ 389 w 708"/>
                <a:gd name="T45" fmla="*/ 60 h 331"/>
                <a:gd name="T46" fmla="*/ 365 w 708"/>
                <a:gd name="T47" fmla="*/ 60 h 331"/>
                <a:gd name="T48" fmla="*/ 339 w 708"/>
                <a:gd name="T49" fmla="*/ 60 h 331"/>
                <a:gd name="T50" fmla="*/ 307 w 708"/>
                <a:gd name="T51" fmla="*/ 60 h 331"/>
                <a:gd name="T52" fmla="*/ 246 w 708"/>
                <a:gd name="T53" fmla="*/ 24 h 331"/>
                <a:gd name="T54" fmla="*/ 181 w 708"/>
                <a:gd name="T55" fmla="*/ 3 h 331"/>
                <a:gd name="T56" fmla="*/ 15 w 708"/>
                <a:gd name="T57" fmla="*/ 0 h 331"/>
                <a:gd name="T58" fmla="*/ 8 w 708"/>
                <a:gd name="T59" fmla="*/ 2 h 331"/>
                <a:gd name="T60" fmla="*/ 1 w 708"/>
                <a:gd name="T61" fmla="*/ 10 h 331"/>
                <a:gd name="T62" fmla="*/ 0 w 708"/>
                <a:gd name="T63" fmla="*/ 223 h 331"/>
                <a:gd name="T64" fmla="*/ 7 w 708"/>
                <a:gd name="T65" fmla="*/ 236 h 331"/>
                <a:gd name="T66" fmla="*/ 90 w 708"/>
                <a:gd name="T67" fmla="*/ 265 h 331"/>
                <a:gd name="T68" fmla="*/ 205 w 708"/>
                <a:gd name="T69" fmla="*/ 306 h 331"/>
                <a:gd name="T70" fmla="*/ 281 w 708"/>
                <a:gd name="T71" fmla="*/ 328 h 331"/>
                <a:gd name="T72" fmla="*/ 321 w 708"/>
                <a:gd name="T73" fmla="*/ 331 h 331"/>
                <a:gd name="T74" fmla="*/ 348 w 708"/>
                <a:gd name="T75" fmla="*/ 326 h 331"/>
                <a:gd name="T76" fmla="*/ 408 w 708"/>
                <a:gd name="T77" fmla="*/ 303 h 331"/>
                <a:gd name="T78" fmla="*/ 494 w 708"/>
                <a:gd name="T79" fmla="*/ 258 h 331"/>
                <a:gd name="T80" fmla="*/ 557 w 708"/>
                <a:gd name="T81" fmla="*/ 223 h 331"/>
                <a:gd name="T82" fmla="*/ 636 w 708"/>
                <a:gd name="T83" fmla="*/ 181 h 331"/>
                <a:gd name="T84" fmla="*/ 703 w 708"/>
                <a:gd name="T85" fmla="*/ 147 h 331"/>
                <a:gd name="T86" fmla="*/ 708 w 708"/>
                <a:gd name="T87" fmla="*/ 139 h 331"/>
                <a:gd name="T88" fmla="*/ 706 w 708"/>
                <a:gd name="T89" fmla="*/ 1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8" h="331">
                  <a:moveTo>
                    <a:pt x="704" y="125"/>
                  </a:moveTo>
                  <a:lnTo>
                    <a:pt x="695" y="117"/>
                  </a:lnTo>
                  <a:lnTo>
                    <a:pt x="688" y="110"/>
                  </a:lnTo>
                  <a:lnTo>
                    <a:pt x="680" y="104"/>
                  </a:lnTo>
                  <a:lnTo>
                    <a:pt x="673" y="99"/>
                  </a:lnTo>
                  <a:lnTo>
                    <a:pt x="665" y="95"/>
                  </a:lnTo>
                  <a:lnTo>
                    <a:pt x="658" y="91"/>
                  </a:lnTo>
                  <a:lnTo>
                    <a:pt x="650" y="89"/>
                  </a:lnTo>
                  <a:lnTo>
                    <a:pt x="644" y="87"/>
                  </a:lnTo>
                  <a:lnTo>
                    <a:pt x="636" y="85"/>
                  </a:lnTo>
                  <a:lnTo>
                    <a:pt x="629" y="85"/>
                  </a:lnTo>
                  <a:lnTo>
                    <a:pt x="622" y="85"/>
                  </a:lnTo>
                  <a:lnTo>
                    <a:pt x="615" y="85"/>
                  </a:lnTo>
                  <a:lnTo>
                    <a:pt x="599" y="88"/>
                  </a:lnTo>
                  <a:lnTo>
                    <a:pt x="583" y="91"/>
                  </a:lnTo>
                  <a:lnTo>
                    <a:pt x="507" y="115"/>
                  </a:lnTo>
                  <a:lnTo>
                    <a:pt x="505" y="127"/>
                  </a:lnTo>
                  <a:lnTo>
                    <a:pt x="502" y="137"/>
                  </a:lnTo>
                  <a:lnTo>
                    <a:pt x="497" y="147"/>
                  </a:lnTo>
                  <a:lnTo>
                    <a:pt x="491" y="157"/>
                  </a:lnTo>
                  <a:lnTo>
                    <a:pt x="486" y="162"/>
                  </a:lnTo>
                  <a:lnTo>
                    <a:pt x="480" y="166"/>
                  </a:lnTo>
                  <a:lnTo>
                    <a:pt x="474" y="171"/>
                  </a:lnTo>
                  <a:lnTo>
                    <a:pt x="468" y="175"/>
                  </a:lnTo>
                  <a:lnTo>
                    <a:pt x="460" y="177"/>
                  </a:lnTo>
                  <a:lnTo>
                    <a:pt x="453" y="179"/>
                  </a:lnTo>
                  <a:lnTo>
                    <a:pt x="445" y="180"/>
                  </a:lnTo>
                  <a:lnTo>
                    <a:pt x="437" y="180"/>
                  </a:lnTo>
                  <a:lnTo>
                    <a:pt x="422" y="180"/>
                  </a:lnTo>
                  <a:lnTo>
                    <a:pt x="226" y="180"/>
                  </a:lnTo>
                  <a:lnTo>
                    <a:pt x="223" y="180"/>
                  </a:lnTo>
                  <a:lnTo>
                    <a:pt x="220" y="179"/>
                  </a:lnTo>
                  <a:lnTo>
                    <a:pt x="218" y="178"/>
                  </a:lnTo>
                  <a:lnTo>
                    <a:pt x="216" y="176"/>
                  </a:lnTo>
                  <a:lnTo>
                    <a:pt x="214" y="174"/>
                  </a:lnTo>
                  <a:lnTo>
                    <a:pt x="213" y="172"/>
                  </a:lnTo>
                  <a:lnTo>
                    <a:pt x="211" y="169"/>
                  </a:lnTo>
                  <a:lnTo>
                    <a:pt x="211" y="165"/>
                  </a:lnTo>
                  <a:lnTo>
                    <a:pt x="211" y="162"/>
                  </a:lnTo>
                  <a:lnTo>
                    <a:pt x="213" y="160"/>
                  </a:lnTo>
                  <a:lnTo>
                    <a:pt x="214" y="157"/>
                  </a:lnTo>
                  <a:lnTo>
                    <a:pt x="216" y="155"/>
                  </a:lnTo>
                  <a:lnTo>
                    <a:pt x="218" y="154"/>
                  </a:lnTo>
                  <a:lnTo>
                    <a:pt x="220" y="151"/>
                  </a:lnTo>
                  <a:lnTo>
                    <a:pt x="223" y="151"/>
                  </a:lnTo>
                  <a:lnTo>
                    <a:pt x="226" y="150"/>
                  </a:lnTo>
                  <a:lnTo>
                    <a:pt x="422" y="150"/>
                  </a:lnTo>
                  <a:lnTo>
                    <a:pt x="437" y="150"/>
                  </a:lnTo>
                  <a:lnTo>
                    <a:pt x="446" y="149"/>
                  </a:lnTo>
                  <a:lnTo>
                    <a:pt x="455" y="147"/>
                  </a:lnTo>
                  <a:lnTo>
                    <a:pt x="461" y="143"/>
                  </a:lnTo>
                  <a:lnTo>
                    <a:pt x="468" y="137"/>
                  </a:lnTo>
                  <a:lnTo>
                    <a:pt x="472" y="130"/>
                  </a:lnTo>
                  <a:lnTo>
                    <a:pt x="475" y="122"/>
                  </a:lnTo>
                  <a:lnTo>
                    <a:pt x="477" y="114"/>
                  </a:lnTo>
                  <a:lnTo>
                    <a:pt x="478" y="105"/>
                  </a:lnTo>
                  <a:lnTo>
                    <a:pt x="478" y="102"/>
                  </a:lnTo>
                  <a:lnTo>
                    <a:pt x="478" y="98"/>
                  </a:lnTo>
                  <a:lnTo>
                    <a:pt x="474" y="90"/>
                  </a:lnTo>
                  <a:lnTo>
                    <a:pt x="470" y="84"/>
                  </a:lnTo>
                  <a:lnTo>
                    <a:pt x="465" y="76"/>
                  </a:lnTo>
                  <a:lnTo>
                    <a:pt x="458" y="71"/>
                  </a:lnTo>
                  <a:lnTo>
                    <a:pt x="451" y="67"/>
                  </a:lnTo>
                  <a:lnTo>
                    <a:pt x="442" y="63"/>
                  </a:lnTo>
                  <a:lnTo>
                    <a:pt x="432" y="61"/>
                  </a:lnTo>
                  <a:lnTo>
                    <a:pt x="422" y="60"/>
                  </a:lnTo>
                  <a:lnTo>
                    <a:pt x="410" y="60"/>
                  </a:lnTo>
                  <a:lnTo>
                    <a:pt x="399" y="60"/>
                  </a:lnTo>
                  <a:lnTo>
                    <a:pt x="389" y="60"/>
                  </a:lnTo>
                  <a:lnTo>
                    <a:pt x="381" y="60"/>
                  </a:lnTo>
                  <a:lnTo>
                    <a:pt x="373" y="60"/>
                  </a:lnTo>
                  <a:lnTo>
                    <a:pt x="365" y="60"/>
                  </a:lnTo>
                  <a:lnTo>
                    <a:pt x="356" y="60"/>
                  </a:lnTo>
                  <a:lnTo>
                    <a:pt x="349" y="60"/>
                  </a:lnTo>
                  <a:lnTo>
                    <a:pt x="339" y="60"/>
                  </a:lnTo>
                  <a:lnTo>
                    <a:pt x="330" y="60"/>
                  </a:lnTo>
                  <a:lnTo>
                    <a:pt x="320" y="60"/>
                  </a:lnTo>
                  <a:lnTo>
                    <a:pt x="307" y="60"/>
                  </a:lnTo>
                  <a:lnTo>
                    <a:pt x="288" y="46"/>
                  </a:lnTo>
                  <a:lnTo>
                    <a:pt x="267" y="33"/>
                  </a:lnTo>
                  <a:lnTo>
                    <a:pt x="246" y="24"/>
                  </a:lnTo>
                  <a:lnTo>
                    <a:pt x="225" y="15"/>
                  </a:lnTo>
                  <a:lnTo>
                    <a:pt x="204" y="9"/>
                  </a:lnTo>
                  <a:lnTo>
                    <a:pt x="181" y="3"/>
                  </a:lnTo>
                  <a:lnTo>
                    <a:pt x="159" y="1"/>
                  </a:lnTo>
                  <a:lnTo>
                    <a:pt x="136" y="0"/>
                  </a:lnTo>
                  <a:lnTo>
                    <a:pt x="15" y="0"/>
                  </a:lnTo>
                  <a:lnTo>
                    <a:pt x="13" y="0"/>
                  </a:lnTo>
                  <a:lnTo>
                    <a:pt x="10" y="1"/>
                  </a:lnTo>
                  <a:lnTo>
                    <a:pt x="8" y="2"/>
                  </a:lnTo>
                  <a:lnTo>
                    <a:pt x="4" y="4"/>
                  </a:lnTo>
                  <a:lnTo>
                    <a:pt x="3" y="7"/>
                  </a:lnTo>
                  <a:lnTo>
                    <a:pt x="1" y="10"/>
                  </a:lnTo>
                  <a:lnTo>
                    <a:pt x="1" y="12"/>
                  </a:lnTo>
                  <a:lnTo>
                    <a:pt x="0" y="15"/>
                  </a:lnTo>
                  <a:lnTo>
                    <a:pt x="0" y="223"/>
                  </a:lnTo>
                  <a:lnTo>
                    <a:pt x="1" y="229"/>
                  </a:lnTo>
                  <a:lnTo>
                    <a:pt x="3" y="232"/>
                  </a:lnTo>
                  <a:lnTo>
                    <a:pt x="7" y="236"/>
                  </a:lnTo>
                  <a:lnTo>
                    <a:pt x="11" y="238"/>
                  </a:lnTo>
                  <a:lnTo>
                    <a:pt x="53" y="252"/>
                  </a:lnTo>
                  <a:lnTo>
                    <a:pt x="90" y="265"/>
                  </a:lnTo>
                  <a:lnTo>
                    <a:pt x="123" y="277"/>
                  </a:lnTo>
                  <a:lnTo>
                    <a:pt x="154" y="288"/>
                  </a:lnTo>
                  <a:lnTo>
                    <a:pt x="205" y="306"/>
                  </a:lnTo>
                  <a:lnTo>
                    <a:pt x="247" y="320"/>
                  </a:lnTo>
                  <a:lnTo>
                    <a:pt x="264" y="325"/>
                  </a:lnTo>
                  <a:lnTo>
                    <a:pt x="281" y="328"/>
                  </a:lnTo>
                  <a:lnTo>
                    <a:pt x="296" y="331"/>
                  </a:lnTo>
                  <a:lnTo>
                    <a:pt x="311" y="331"/>
                  </a:lnTo>
                  <a:lnTo>
                    <a:pt x="321" y="331"/>
                  </a:lnTo>
                  <a:lnTo>
                    <a:pt x="329" y="329"/>
                  </a:lnTo>
                  <a:lnTo>
                    <a:pt x="338" y="328"/>
                  </a:lnTo>
                  <a:lnTo>
                    <a:pt x="348" y="326"/>
                  </a:lnTo>
                  <a:lnTo>
                    <a:pt x="366" y="321"/>
                  </a:lnTo>
                  <a:lnTo>
                    <a:pt x="386" y="313"/>
                  </a:lnTo>
                  <a:lnTo>
                    <a:pt x="408" y="303"/>
                  </a:lnTo>
                  <a:lnTo>
                    <a:pt x="433" y="291"/>
                  </a:lnTo>
                  <a:lnTo>
                    <a:pt x="461" y="276"/>
                  </a:lnTo>
                  <a:lnTo>
                    <a:pt x="494" y="258"/>
                  </a:lnTo>
                  <a:lnTo>
                    <a:pt x="513" y="247"/>
                  </a:lnTo>
                  <a:lnTo>
                    <a:pt x="533" y="236"/>
                  </a:lnTo>
                  <a:lnTo>
                    <a:pt x="557" y="223"/>
                  </a:lnTo>
                  <a:lnTo>
                    <a:pt x="581" y="210"/>
                  </a:lnTo>
                  <a:lnTo>
                    <a:pt x="607" y="196"/>
                  </a:lnTo>
                  <a:lnTo>
                    <a:pt x="636" y="181"/>
                  </a:lnTo>
                  <a:lnTo>
                    <a:pt x="667" y="165"/>
                  </a:lnTo>
                  <a:lnTo>
                    <a:pt x="699" y="149"/>
                  </a:lnTo>
                  <a:lnTo>
                    <a:pt x="703" y="147"/>
                  </a:lnTo>
                  <a:lnTo>
                    <a:pt x="705" y="145"/>
                  </a:lnTo>
                  <a:lnTo>
                    <a:pt x="707" y="142"/>
                  </a:lnTo>
                  <a:lnTo>
                    <a:pt x="708" y="139"/>
                  </a:lnTo>
                  <a:lnTo>
                    <a:pt x="708" y="134"/>
                  </a:lnTo>
                  <a:lnTo>
                    <a:pt x="707" y="131"/>
                  </a:lnTo>
                  <a:lnTo>
                    <a:pt x="706" y="128"/>
                  </a:lnTo>
                  <a:lnTo>
                    <a:pt x="704" y="125"/>
                  </a:lnTo>
                  <a:lnTo>
                    <a:pt x="704" y="1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1017928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141D334-8434-4AF3-8014-473FA6D366EC}"/>
              </a:ext>
            </a:extLst>
          </p:cNvPr>
          <p:cNvSpPr/>
          <p:nvPr/>
        </p:nvSpPr>
        <p:spPr>
          <a:xfrm rot="16200000" flipH="1">
            <a:off x="10441858" y="-393288"/>
            <a:ext cx="1351937" cy="214835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sp>
        <p:nvSpPr>
          <p:cNvPr id="6" name="Right Triangle 5">
            <a:extLst>
              <a:ext uri="{FF2B5EF4-FFF2-40B4-BE49-F238E27FC236}">
                <a16:creationId xmlns:a16="http://schemas.microsoft.com/office/drawing/2014/main" xmlns="" id="{4FAA3927-C37E-494D-8BDF-527955E5174E}"/>
              </a:ext>
            </a:extLst>
          </p:cNvPr>
          <p:cNvSpPr/>
          <p:nvPr/>
        </p:nvSpPr>
        <p:spPr>
          <a:xfrm rot="5400000" flipH="1">
            <a:off x="0" y="5372100"/>
            <a:ext cx="1485900" cy="148590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sp>
        <p:nvSpPr>
          <p:cNvPr id="10" name="Oval 9">
            <a:extLst>
              <a:ext uri="{FF2B5EF4-FFF2-40B4-BE49-F238E27FC236}">
                <a16:creationId xmlns:a16="http://schemas.microsoft.com/office/drawing/2014/main" xmlns="" id="{E5136183-B734-41E1-977A-B373EB471047}"/>
              </a:ext>
            </a:extLst>
          </p:cNvPr>
          <p:cNvSpPr/>
          <p:nvPr/>
        </p:nvSpPr>
        <p:spPr>
          <a:xfrm>
            <a:off x="457200" y="1374043"/>
            <a:ext cx="4079631" cy="3179351"/>
          </a:xfrm>
          <a:prstGeom prst="ellipse">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itchFamily="18" charset="0"/>
              <a:cs typeface="Times New Roman" pitchFamily="18" charset="0"/>
            </a:endParaRPr>
          </a:p>
        </p:txBody>
      </p:sp>
      <p:sp>
        <p:nvSpPr>
          <p:cNvPr id="12" name="Oval 11">
            <a:extLst>
              <a:ext uri="{FF2B5EF4-FFF2-40B4-BE49-F238E27FC236}">
                <a16:creationId xmlns:a16="http://schemas.microsoft.com/office/drawing/2014/main" xmlns="" id="{E5798C75-AD49-4FB7-A232-42E7A278DE7D}"/>
              </a:ext>
            </a:extLst>
          </p:cNvPr>
          <p:cNvSpPr/>
          <p:nvPr/>
        </p:nvSpPr>
        <p:spPr>
          <a:xfrm>
            <a:off x="3260687" y="1109588"/>
            <a:ext cx="1600200" cy="1600200"/>
          </a:xfrm>
          <a:prstGeom prst="ellipse">
            <a:avLst/>
          </a:prstGeom>
          <a:solidFill>
            <a:schemeClr val="accent3">
              <a:lumMod val="40000"/>
              <a:lumOff val="6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itchFamily="18" charset="0"/>
              <a:cs typeface="Times New Roman" pitchFamily="18" charset="0"/>
            </a:endParaRPr>
          </a:p>
        </p:txBody>
      </p:sp>
      <p:grpSp>
        <p:nvGrpSpPr>
          <p:cNvPr id="2" name="Group 16">
            <a:extLst>
              <a:ext uri="{FF2B5EF4-FFF2-40B4-BE49-F238E27FC236}">
                <a16:creationId xmlns:a16="http://schemas.microsoft.com/office/drawing/2014/main" xmlns="" id="{0248C753-9BBD-468A-9ECD-6781974E185B}"/>
              </a:ext>
            </a:extLst>
          </p:cNvPr>
          <p:cNvGrpSpPr/>
          <p:nvPr/>
        </p:nvGrpSpPr>
        <p:grpSpPr>
          <a:xfrm>
            <a:off x="3935979" y="1611860"/>
            <a:ext cx="336312" cy="483114"/>
            <a:chOff x="1500188" y="1344613"/>
            <a:chExt cx="200025" cy="287337"/>
          </a:xfrm>
          <a:solidFill>
            <a:schemeClr val="bg1"/>
          </a:solidFill>
        </p:grpSpPr>
        <p:sp>
          <p:nvSpPr>
            <p:cNvPr id="18" name="Freeform 351">
              <a:extLst>
                <a:ext uri="{FF2B5EF4-FFF2-40B4-BE49-F238E27FC236}">
                  <a16:creationId xmlns:a16="http://schemas.microsoft.com/office/drawing/2014/main" xmlns="" id="{0CEC87ED-08BE-4CB0-9E0F-C397133BF5E3}"/>
                </a:ext>
              </a:extLst>
            </p:cNvPr>
            <p:cNvSpPr>
              <a:spLocks noEditPoints="1"/>
            </p:cNvSpPr>
            <p:nvPr/>
          </p:nvSpPr>
          <p:spPr bwMode="auto">
            <a:xfrm>
              <a:off x="1500188" y="1450975"/>
              <a:ext cx="200025" cy="180975"/>
            </a:xfrm>
            <a:custGeom>
              <a:avLst/>
              <a:gdLst>
                <a:gd name="T0" fmla="*/ 346 w 632"/>
                <a:gd name="T1" fmla="*/ 292 h 572"/>
                <a:gd name="T2" fmla="*/ 375 w 632"/>
                <a:gd name="T3" fmla="*/ 313 h 572"/>
                <a:gd name="T4" fmla="*/ 390 w 632"/>
                <a:gd name="T5" fmla="*/ 346 h 572"/>
                <a:gd name="T6" fmla="*/ 389 w 632"/>
                <a:gd name="T7" fmla="*/ 381 h 572"/>
                <a:gd name="T8" fmla="*/ 375 w 632"/>
                <a:gd name="T9" fmla="*/ 410 h 572"/>
                <a:gd name="T10" fmla="*/ 337 w 632"/>
                <a:gd name="T11" fmla="*/ 433 h 572"/>
                <a:gd name="T12" fmla="*/ 329 w 632"/>
                <a:gd name="T13" fmla="*/ 460 h 572"/>
                <a:gd name="T14" fmla="*/ 317 w 632"/>
                <a:gd name="T15" fmla="*/ 466 h 572"/>
                <a:gd name="T16" fmla="*/ 304 w 632"/>
                <a:gd name="T17" fmla="*/ 460 h 572"/>
                <a:gd name="T18" fmla="*/ 295 w 632"/>
                <a:gd name="T19" fmla="*/ 433 h 572"/>
                <a:gd name="T20" fmla="*/ 258 w 632"/>
                <a:gd name="T21" fmla="*/ 410 h 572"/>
                <a:gd name="T22" fmla="*/ 244 w 632"/>
                <a:gd name="T23" fmla="*/ 381 h 572"/>
                <a:gd name="T24" fmla="*/ 242 w 632"/>
                <a:gd name="T25" fmla="*/ 355 h 572"/>
                <a:gd name="T26" fmla="*/ 254 w 632"/>
                <a:gd name="T27" fmla="*/ 346 h 572"/>
                <a:gd name="T28" fmla="*/ 266 w 632"/>
                <a:gd name="T29" fmla="*/ 351 h 572"/>
                <a:gd name="T30" fmla="*/ 272 w 632"/>
                <a:gd name="T31" fmla="*/ 370 h 572"/>
                <a:gd name="T32" fmla="*/ 299 w 632"/>
                <a:gd name="T33" fmla="*/ 403 h 572"/>
                <a:gd name="T34" fmla="*/ 341 w 632"/>
                <a:gd name="T35" fmla="*/ 399 h 572"/>
                <a:gd name="T36" fmla="*/ 362 w 632"/>
                <a:gd name="T37" fmla="*/ 361 h 572"/>
                <a:gd name="T38" fmla="*/ 341 w 632"/>
                <a:gd name="T39" fmla="*/ 324 h 572"/>
                <a:gd name="T40" fmla="*/ 301 w 632"/>
                <a:gd name="T41" fmla="*/ 314 h 572"/>
                <a:gd name="T42" fmla="*/ 269 w 632"/>
                <a:gd name="T43" fmla="*/ 299 h 572"/>
                <a:gd name="T44" fmla="*/ 247 w 632"/>
                <a:gd name="T45" fmla="*/ 270 h 572"/>
                <a:gd name="T46" fmla="*/ 242 w 632"/>
                <a:gd name="T47" fmla="*/ 234 h 572"/>
                <a:gd name="T48" fmla="*/ 251 w 632"/>
                <a:gd name="T49" fmla="*/ 204 h 572"/>
                <a:gd name="T50" fmla="*/ 282 w 632"/>
                <a:gd name="T51" fmla="*/ 174 h 572"/>
                <a:gd name="T52" fmla="*/ 302 w 632"/>
                <a:gd name="T53" fmla="*/ 148 h 572"/>
                <a:gd name="T54" fmla="*/ 310 w 632"/>
                <a:gd name="T55" fmla="*/ 137 h 572"/>
                <a:gd name="T56" fmla="*/ 324 w 632"/>
                <a:gd name="T57" fmla="*/ 138 h 572"/>
                <a:gd name="T58" fmla="*/ 332 w 632"/>
                <a:gd name="T59" fmla="*/ 150 h 572"/>
                <a:gd name="T60" fmla="*/ 355 w 632"/>
                <a:gd name="T61" fmla="*/ 177 h 572"/>
                <a:gd name="T62" fmla="*/ 384 w 632"/>
                <a:gd name="T63" fmla="*/ 209 h 572"/>
                <a:gd name="T64" fmla="*/ 392 w 632"/>
                <a:gd name="T65" fmla="*/ 241 h 572"/>
                <a:gd name="T66" fmla="*/ 384 w 632"/>
                <a:gd name="T67" fmla="*/ 253 h 572"/>
                <a:gd name="T68" fmla="*/ 370 w 632"/>
                <a:gd name="T69" fmla="*/ 255 h 572"/>
                <a:gd name="T70" fmla="*/ 362 w 632"/>
                <a:gd name="T71" fmla="*/ 244 h 572"/>
                <a:gd name="T72" fmla="*/ 348 w 632"/>
                <a:gd name="T73" fmla="*/ 209 h 572"/>
                <a:gd name="T74" fmla="*/ 307 w 632"/>
                <a:gd name="T75" fmla="*/ 196 h 572"/>
                <a:gd name="T76" fmla="*/ 275 w 632"/>
                <a:gd name="T77" fmla="*/ 223 h 572"/>
                <a:gd name="T78" fmla="*/ 279 w 632"/>
                <a:gd name="T79" fmla="*/ 266 h 572"/>
                <a:gd name="T80" fmla="*/ 317 w 632"/>
                <a:gd name="T81" fmla="*/ 286 h 572"/>
                <a:gd name="T82" fmla="*/ 211 w 632"/>
                <a:gd name="T83" fmla="*/ 0 h 572"/>
                <a:gd name="T84" fmla="*/ 154 w 632"/>
                <a:gd name="T85" fmla="*/ 45 h 572"/>
                <a:gd name="T86" fmla="*/ 71 w 632"/>
                <a:gd name="T87" fmla="*/ 148 h 572"/>
                <a:gd name="T88" fmla="*/ 12 w 632"/>
                <a:gd name="T89" fmla="*/ 265 h 572"/>
                <a:gd name="T90" fmla="*/ 0 w 632"/>
                <a:gd name="T91" fmla="*/ 331 h 572"/>
                <a:gd name="T92" fmla="*/ 14 w 632"/>
                <a:gd name="T93" fmla="*/ 417 h 572"/>
                <a:gd name="T94" fmla="*/ 40 w 632"/>
                <a:gd name="T95" fmla="*/ 466 h 572"/>
                <a:gd name="T96" fmla="*/ 84 w 632"/>
                <a:gd name="T97" fmla="*/ 512 h 572"/>
                <a:gd name="T98" fmla="*/ 151 w 632"/>
                <a:gd name="T99" fmla="*/ 547 h 572"/>
                <a:gd name="T100" fmla="*/ 245 w 632"/>
                <a:gd name="T101" fmla="*/ 568 h 572"/>
                <a:gd name="T102" fmla="*/ 365 w 632"/>
                <a:gd name="T103" fmla="*/ 570 h 572"/>
                <a:gd name="T104" fmla="*/ 465 w 632"/>
                <a:gd name="T105" fmla="*/ 552 h 572"/>
                <a:gd name="T106" fmla="*/ 537 w 632"/>
                <a:gd name="T107" fmla="*/ 519 h 572"/>
                <a:gd name="T108" fmla="*/ 585 w 632"/>
                <a:gd name="T109" fmla="*/ 476 h 572"/>
                <a:gd name="T110" fmla="*/ 615 w 632"/>
                <a:gd name="T111" fmla="*/ 427 h 572"/>
                <a:gd name="T112" fmla="*/ 632 w 632"/>
                <a:gd name="T113" fmla="*/ 348 h 572"/>
                <a:gd name="T114" fmla="*/ 627 w 632"/>
                <a:gd name="T115" fmla="*/ 288 h 572"/>
                <a:gd name="T116" fmla="*/ 576 w 632"/>
                <a:gd name="T117" fmla="*/ 170 h 572"/>
                <a:gd name="T118" fmla="*/ 496 w 632"/>
                <a:gd name="T119" fmla="*/ 6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2" h="572">
                  <a:moveTo>
                    <a:pt x="317" y="286"/>
                  </a:moveTo>
                  <a:lnTo>
                    <a:pt x="324" y="286"/>
                  </a:lnTo>
                  <a:lnTo>
                    <a:pt x="332" y="287"/>
                  </a:lnTo>
                  <a:lnTo>
                    <a:pt x="338" y="289"/>
                  </a:lnTo>
                  <a:lnTo>
                    <a:pt x="346" y="292"/>
                  </a:lnTo>
                  <a:lnTo>
                    <a:pt x="352" y="295"/>
                  </a:lnTo>
                  <a:lnTo>
                    <a:pt x="359" y="299"/>
                  </a:lnTo>
                  <a:lnTo>
                    <a:pt x="364" y="303"/>
                  </a:lnTo>
                  <a:lnTo>
                    <a:pt x="369" y="308"/>
                  </a:lnTo>
                  <a:lnTo>
                    <a:pt x="375" y="313"/>
                  </a:lnTo>
                  <a:lnTo>
                    <a:pt x="379" y="319"/>
                  </a:lnTo>
                  <a:lnTo>
                    <a:pt x="382" y="326"/>
                  </a:lnTo>
                  <a:lnTo>
                    <a:pt x="385" y="332"/>
                  </a:lnTo>
                  <a:lnTo>
                    <a:pt x="389" y="339"/>
                  </a:lnTo>
                  <a:lnTo>
                    <a:pt x="390" y="346"/>
                  </a:lnTo>
                  <a:lnTo>
                    <a:pt x="391" y="354"/>
                  </a:lnTo>
                  <a:lnTo>
                    <a:pt x="392" y="361"/>
                  </a:lnTo>
                  <a:lnTo>
                    <a:pt x="391" y="368"/>
                  </a:lnTo>
                  <a:lnTo>
                    <a:pt x="391" y="374"/>
                  </a:lnTo>
                  <a:lnTo>
                    <a:pt x="389" y="381"/>
                  </a:lnTo>
                  <a:lnTo>
                    <a:pt x="387" y="387"/>
                  </a:lnTo>
                  <a:lnTo>
                    <a:pt x="384" y="394"/>
                  </a:lnTo>
                  <a:lnTo>
                    <a:pt x="381" y="399"/>
                  </a:lnTo>
                  <a:lnTo>
                    <a:pt x="378" y="404"/>
                  </a:lnTo>
                  <a:lnTo>
                    <a:pt x="375" y="410"/>
                  </a:lnTo>
                  <a:lnTo>
                    <a:pt x="365" y="418"/>
                  </a:lnTo>
                  <a:lnTo>
                    <a:pt x="355" y="426"/>
                  </a:lnTo>
                  <a:lnTo>
                    <a:pt x="350" y="429"/>
                  </a:lnTo>
                  <a:lnTo>
                    <a:pt x="344" y="431"/>
                  </a:lnTo>
                  <a:lnTo>
                    <a:pt x="337" y="433"/>
                  </a:lnTo>
                  <a:lnTo>
                    <a:pt x="332" y="435"/>
                  </a:lnTo>
                  <a:lnTo>
                    <a:pt x="332" y="451"/>
                  </a:lnTo>
                  <a:lnTo>
                    <a:pt x="331" y="455"/>
                  </a:lnTo>
                  <a:lnTo>
                    <a:pt x="330" y="458"/>
                  </a:lnTo>
                  <a:lnTo>
                    <a:pt x="329" y="460"/>
                  </a:lnTo>
                  <a:lnTo>
                    <a:pt x="326" y="462"/>
                  </a:lnTo>
                  <a:lnTo>
                    <a:pt x="324" y="464"/>
                  </a:lnTo>
                  <a:lnTo>
                    <a:pt x="322" y="465"/>
                  </a:lnTo>
                  <a:lnTo>
                    <a:pt x="319" y="466"/>
                  </a:lnTo>
                  <a:lnTo>
                    <a:pt x="317" y="466"/>
                  </a:lnTo>
                  <a:lnTo>
                    <a:pt x="314" y="466"/>
                  </a:lnTo>
                  <a:lnTo>
                    <a:pt x="310" y="465"/>
                  </a:lnTo>
                  <a:lnTo>
                    <a:pt x="308" y="464"/>
                  </a:lnTo>
                  <a:lnTo>
                    <a:pt x="306" y="462"/>
                  </a:lnTo>
                  <a:lnTo>
                    <a:pt x="304" y="460"/>
                  </a:lnTo>
                  <a:lnTo>
                    <a:pt x="303" y="458"/>
                  </a:lnTo>
                  <a:lnTo>
                    <a:pt x="302" y="455"/>
                  </a:lnTo>
                  <a:lnTo>
                    <a:pt x="301" y="451"/>
                  </a:lnTo>
                  <a:lnTo>
                    <a:pt x="302" y="435"/>
                  </a:lnTo>
                  <a:lnTo>
                    <a:pt x="295" y="433"/>
                  </a:lnTo>
                  <a:lnTo>
                    <a:pt x="289" y="431"/>
                  </a:lnTo>
                  <a:lnTo>
                    <a:pt x="282" y="429"/>
                  </a:lnTo>
                  <a:lnTo>
                    <a:pt x="277" y="426"/>
                  </a:lnTo>
                  <a:lnTo>
                    <a:pt x="267" y="418"/>
                  </a:lnTo>
                  <a:lnTo>
                    <a:pt x="258" y="410"/>
                  </a:lnTo>
                  <a:lnTo>
                    <a:pt x="255" y="404"/>
                  </a:lnTo>
                  <a:lnTo>
                    <a:pt x="251" y="399"/>
                  </a:lnTo>
                  <a:lnTo>
                    <a:pt x="248" y="394"/>
                  </a:lnTo>
                  <a:lnTo>
                    <a:pt x="246" y="387"/>
                  </a:lnTo>
                  <a:lnTo>
                    <a:pt x="244" y="381"/>
                  </a:lnTo>
                  <a:lnTo>
                    <a:pt x="242" y="374"/>
                  </a:lnTo>
                  <a:lnTo>
                    <a:pt x="242" y="368"/>
                  </a:lnTo>
                  <a:lnTo>
                    <a:pt x="241" y="361"/>
                  </a:lnTo>
                  <a:lnTo>
                    <a:pt x="242" y="358"/>
                  </a:lnTo>
                  <a:lnTo>
                    <a:pt x="242" y="355"/>
                  </a:lnTo>
                  <a:lnTo>
                    <a:pt x="244" y="353"/>
                  </a:lnTo>
                  <a:lnTo>
                    <a:pt x="245" y="351"/>
                  </a:lnTo>
                  <a:lnTo>
                    <a:pt x="248" y="348"/>
                  </a:lnTo>
                  <a:lnTo>
                    <a:pt x="250" y="347"/>
                  </a:lnTo>
                  <a:lnTo>
                    <a:pt x="254" y="346"/>
                  </a:lnTo>
                  <a:lnTo>
                    <a:pt x="256" y="346"/>
                  </a:lnTo>
                  <a:lnTo>
                    <a:pt x="259" y="346"/>
                  </a:lnTo>
                  <a:lnTo>
                    <a:pt x="262" y="347"/>
                  </a:lnTo>
                  <a:lnTo>
                    <a:pt x="264" y="348"/>
                  </a:lnTo>
                  <a:lnTo>
                    <a:pt x="266" y="351"/>
                  </a:lnTo>
                  <a:lnTo>
                    <a:pt x="269" y="353"/>
                  </a:lnTo>
                  <a:lnTo>
                    <a:pt x="270" y="356"/>
                  </a:lnTo>
                  <a:lnTo>
                    <a:pt x="271" y="358"/>
                  </a:lnTo>
                  <a:lnTo>
                    <a:pt x="271" y="361"/>
                  </a:lnTo>
                  <a:lnTo>
                    <a:pt x="272" y="370"/>
                  </a:lnTo>
                  <a:lnTo>
                    <a:pt x="275" y="378"/>
                  </a:lnTo>
                  <a:lnTo>
                    <a:pt x="279" y="386"/>
                  </a:lnTo>
                  <a:lnTo>
                    <a:pt x="285" y="394"/>
                  </a:lnTo>
                  <a:lnTo>
                    <a:pt x="291" y="399"/>
                  </a:lnTo>
                  <a:lnTo>
                    <a:pt x="299" y="403"/>
                  </a:lnTo>
                  <a:lnTo>
                    <a:pt x="307" y="405"/>
                  </a:lnTo>
                  <a:lnTo>
                    <a:pt x="317" y="406"/>
                  </a:lnTo>
                  <a:lnTo>
                    <a:pt x="325" y="405"/>
                  </a:lnTo>
                  <a:lnTo>
                    <a:pt x="334" y="403"/>
                  </a:lnTo>
                  <a:lnTo>
                    <a:pt x="341" y="399"/>
                  </a:lnTo>
                  <a:lnTo>
                    <a:pt x="348" y="394"/>
                  </a:lnTo>
                  <a:lnTo>
                    <a:pt x="353" y="386"/>
                  </a:lnTo>
                  <a:lnTo>
                    <a:pt x="358" y="378"/>
                  </a:lnTo>
                  <a:lnTo>
                    <a:pt x="361" y="370"/>
                  </a:lnTo>
                  <a:lnTo>
                    <a:pt x="362" y="361"/>
                  </a:lnTo>
                  <a:lnTo>
                    <a:pt x="361" y="352"/>
                  </a:lnTo>
                  <a:lnTo>
                    <a:pt x="358" y="344"/>
                  </a:lnTo>
                  <a:lnTo>
                    <a:pt x="353" y="336"/>
                  </a:lnTo>
                  <a:lnTo>
                    <a:pt x="348" y="329"/>
                  </a:lnTo>
                  <a:lnTo>
                    <a:pt x="341" y="324"/>
                  </a:lnTo>
                  <a:lnTo>
                    <a:pt x="334" y="319"/>
                  </a:lnTo>
                  <a:lnTo>
                    <a:pt x="325" y="317"/>
                  </a:lnTo>
                  <a:lnTo>
                    <a:pt x="317" y="316"/>
                  </a:lnTo>
                  <a:lnTo>
                    <a:pt x="308" y="315"/>
                  </a:lnTo>
                  <a:lnTo>
                    <a:pt x="301" y="314"/>
                  </a:lnTo>
                  <a:lnTo>
                    <a:pt x="294" y="313"/>
                  </a:lnTo>
                  <a:lnTo>
                    <a:pt x="287" y="310"/>
                  </a:lnTo>
                  <a:lnTo>
                    <a:pt x="280" y="307"/>
                  </a:lnTo>
                  <a:lnTo>
                    <a:pt x="274" y="303"/>
                  </a:lnTo>
                  <a:lnTo>
                    <a:pt x="269" y="299"/>
                  </a:lnTo>
                  <a:lnTo>
                    <a:pt x="263" y="294"/>
                  </a:lnTo>
                  <a:lnTo>
                    <a:pt x="258" y="288"/>
                  </a:lnTo>
                  <a:lnTo>
                    <a:pt x="254" y="283"/>
                  </a:lnTo>
                  <a:lnTo>
                    <a:pt x="250" y="277"/>
                  </a:lnTo>
                  <a:lnTo>
                    <a:pt x="247" y="270"/>
                  </a:lnTo>
                  <a:lnTo>
                    <a:pt x="245" y="264"/>
                  </a:lnTo>
                  <a:lnTo>
                    <a:pt x="243" y="256"/>
                  </a:lnTo>
                  <a:lnTo>
                    <a:pt x="242" y="249"/>
                  </a:lnTo>
                  <a:lnTo>
                    <a:pt x="241" y="241"/>
                  </a:lnTo>
                  <a:lnTo>
                    <a:pt x="242" y="234"/>
                  </a:lnTo>
                  <a:lnTo>
                    <a:pt x="242" y="227"/>
                  </a:lnTo>
                  <a:lnTo>
                    <a:pt x="244" y="221"/>
                  </a:lnTo>
                  <a:lnTo>
                    <a:pt x="246" y="215"/>
                  </a:lnTo>
                  <a:lnTo>
                    <a:pt x="248" y="209"/>
                  </a:lnTo>
                  <a:lnTo>
                    <a:pt x="251" y="204"/>
                  </a:lnTo>
                  <a:lnTo>
                    <a:pt x="255" y="198"/>
                  </a:lnTo>
                  <a:lnTo>
                    <a:pt x="258" y="193"/>
                  </a:lnTo>
                  <a:lnTo>
                    <a:pt x="267" y="184"/>
                  </a:lnTo>
                  <a:lnTo>
                    <a:pt x="277" y="177"/>
                  </a:lnTo>
                  <a:lnTo>
                    <a:pt x="282" y="174"/>
                  </a:lnTo>
                  <a:lnTo>
                    <a:pt x="289" y="170"/>
                  </a:lnTo>
                  <a:lnTo>
                    <a:pt x="295" y="168"/>
                  </a:lnTo>
                  <a:lnTo>
                    <a:pt x="301" y="167"/>
                  </a:lnTo>
                  <a:lnTo>
                    <a:pt x="302" y="150"/>
                  </a:lnTo>
                  <a:lnTo>
                    <a:pt x="302" y="148"/>
                  </a:lnTo>
                  <a:lnTo>
                    <a:pt x="303" y="145"/>
                  </a:lnTo>
                  <a:lnTo>
                    <a:pt x="304" y="143"/>
                  </a:lnTo>
                  <a:lnTo>
                    <a:pt x="306" y="140"/>
                  </a:lnTo>
                  <a:lnTo>
                    <a:pt x="308" y="138"/>
                  </a:lnTo>
                  <a:lnTo>
                    <a:pt x="310" y="137"/>
                  </a:lnTo>
                  <a:lnTo>
                    <a:pt x="314" y="136"/>
                  </a:lnTo>
                  <a:lnTo>
                    <a:pt x="317" y="135"/>
                  </a:lnTo>
                  <a:lnTo>
                    <a:pt x="319" y="136"/>
                  </a:lnTo>
                  <a:lnTo>
                    <a:pt x="322" y="137"/>
                  </a:lnTo>
                  <a:lnTo>
                    <a:pt x="324" y="138"/>
                  </a:lnTo>
                  <a:lnTo>
                    <a:pt x="326" y="140"/>
                  </a:lnTo>
                  <a:lnTo>
                    <a:pt x="329" y="143"/>
                  </a:lnTo>
                  <a:lnTo>
                    <a:pt x="330" y="145"/>
                  </a:lnTo>
                  <a:lnTo>
                    <a:pt x="331" y="148"/>
                  </a:lnTo>
                  <a:lnTo>
                    <a:pt x="332" y="150"/>
                  </a:lnTo>
                  <a:lnTo>
                    <a:pt x="332" y="167"/>
                  </a:lnTo>
                  <a:lnTo>
                    <a:pt x="337" y="168"/>
                  </a:lnTo>
                  <a:lnTo>
                    <a:pt x="344" y="170"/>
                  </a:lnTo>
                  <a:lnTo>
                    <a:pt x="350" y="174"/>
                  </a:lnTo>
                  <a:lnTo>
                    <a:pt x="355" y="177"/>
                  </a:lnTo>
                  <a:lnTo>
                    <a:pt x="365" y="184"/>
                  </a:lnTo>
                  <a:lnTo>
                    <a:pt x="375" y="193"/>
                  </a:lnTo>
                  <a:lnTo>
                    <a:pt x="378" y="198"/>
                  </a:lnTo>
                  <a:lnTo>
                    <a:pt x="381" y="204"/>
                  </a:lnTo>
                  <a:lnTo>
                    <a:pt x="384" y="209"/>
                  </a:lnTo>
                  <a:lnTo>
                    <a:pt x="387" y="215"/>
                  </a:lnTo>
                  <a:lnTo>
                    <a:pt x="389" y="221"/>
                  </a:lnTo>
                  <a:lnTo>
                    <a:pt x="391" y="227"/>
                  </a:lnTo>
                  <a:lnTo>
                    <a:pt x="391" y="234"/>
                  </a:lnTo>
                  <a:lnTo>
                    <a:pt x="392" y="241"/>
                  </a:lnTo>
                  <a:lnTo>
                    <a:pt x="391" y="243"/>
                  </a:lnTo>
                  <a:lnTo>
                    <a:pt x="391" y="247"/>
                  </a:lnTo>
                  <a:lnTo>
                    <a:pt x="389" y="250"/>
                  </a:lnTo>
                  <a:lnTo>
                    <a:pt x="388" y="252"/>
                  </a:lnTo>
                  <a:lnTo>
                    <a:pt x="384" y="253"/>
                  </a:lnTo>
                  <a:lnTo>
                    <a:pt x="382" y="255"/>
                  </a:lnTo>
                  <a:lnTo>
                    <a:pt x="379" y="255"/>
                  </a:lnTo>
                  <a:lnTo>
                    <a:pt x="377" y="256"/>
                  </a:lnTo>
                  <a:lnTo>
                    <a:pt x="374" y="255"/>
                  </a:lnTo>
                  <a:lnTo>
                    <a:pt x="370" y="255"/>
                  </a:lnTo>
                  <a:lnTo>
                    <a:pt x="368" y="253"/>
                  </a:lnTo>
                  <a:lnTo>
                    <a:pt x="366" y="252"/>
                  </a:lnTo>
                  <a:lnTo>
                    <a:pt x="364" y="250"/>
                  </a:lnTo>
                  <a:lnTo>
                    <a:pt x="363" y="247"/>
                  </a:lnTo>
                  <a:lnTo>
                    <a:pt x="362" y="244"/>
                  </a:lnTo>
                  <a:lnTo>
                    <a:pt x="362" y="241"/>
                  </a:lnTo>
                  <a:lnTo>
                    <a:pt x="361" y="232"/>
                  </a:lnTo>
                  <a:lnTo>
                    <a:pt x="358" y="223"/>
                  </a:lnTo>
                  <a:lnTo>
                    <a:pt x="353" y="215"/>
                  </a:lnTo>
                  <a:lnTo>
                    <a:pt x="348" y="209"/>
                  </a:lnTo>
                  <a:lnTo>
                    <a:pt x="341" y="204"/>
                  </a:lnTo>
                  <a:lnTo>
                    <a:pt x="334" y="199"/>
                  </a:lnTo>
                  <a:lnTo>
                    <a:pt x="325" y="196"/>
                  </a:lnTo>
                  <a:lnTo>
                    <a:pt x="317" y="196"/>
                  </a:lnTo>
                  <a:lnTo>
                    <a:pt x="307" y="196"/>
                  </a:lnTo>
                  <a:lnTo>
                    <a:pt x="299" y="199"/>
                  </a:lnTo>
                  <a:lnTo>
                    <a:pt x="291" y="204"/>
                  </a:lnTo>
                  <a:lnTo>
                    <a:pt x="285" y="209"/>
                  </a:lnTo>
                  <a:lnTo>
                    <a:pt x="279" y="215"/>
                  </a:lnTo>
                  <a:lnTo>
                    <a:pt x="275" y="223"/>
                  </a:lnTo>
                  <a:lnTo>
                    <a:pt x="272" y="232"/>
                  </a:lnTo>
                  <a:lnTo>
                    <a:pt x="271" y="241"/>
                  </a:lnTo>
                  <a:lnTo>
                    <a:pt x="272" y="250"/>
                  </a:lnTo>
                  <a:lnTo>
                    <a:pt x="275" y="258"/>
                  </a:lnTo>
                  <a:lnTo>
                    <a:pt x="279" y="266"/>
                  </a:lnTo>
                  <a:lnTo>
                    <a:pt x="285" y="272"/>
                  </a:lnTo>
                  <a:lnTo>
                    <a:pt x="291" y="279"/>
                  </a:lnTo>
                  <a:lnTo>
                    <a:pt x="299" y="282"/>
                  </a:lnTo>
                  <a:lnTo>
                    <a:pt x="307" y="285"/>
                  </a:lnTo>
                  <a:lnTo>
                    <a:pt x="317" y="286"/>
                  </a:lnTo>
                  <a:lnTo>
                    <a:pt x="317" y="286"/>
                  </a:lnTo>
                  <a:close/>
                  <a:moveTo>
                    <a:pt x="430" y="3"/>
                  </a:moveTo>
                  <a:lnTo>
                    <a:pt x="426" y="1"/>
                  </a:lnTo>
                  <a:lnTo>
                    <a:pt x="422" y="0"/>
                  </a:lnTo>
                  <a:lnTo>
                    <a:pt x="211" y="0"/>
                  </a:lnTo>
                  <a:lnTo>
                    <a:pt x="206" y="1"/>
                  </a:lnTo>
                  <a:lnTo>
                    <a:pt x="202" y="3"/>
                  </a:lnTo>
                  <a:lnTo>
                    <a:pt x="187" y="15"/>
                  </a:lnTo>
                  <a:lnTo>
                    <a:pt x="170" y="29"/>
                  </a:lnTo>
                  <a:lnTo>
                    <a:pt x="154" y="45"/>
                  </a:lnTo>
                  <a:lnTo>
                    <a:pt x="137" y="63"/>
                  </a:lnTo>
                  <a:lnTo>
                    <a:pt x="119" y="82"/>
                  </a:lnTo>
                  <a:lnTo>
                    <a:pt x="103" y="103"/>
                  </a:lnTo>
                  <a:lnTo>
                    <a:pt x="86" y="125"/>
                  </a:lnTo>
                  <a:lnTo>
                    <a:pt x="71" y="148"/>
                  </a:lnTo>
                  <a:lnTo>
                    <a:pt x="56" y="170"/>
                  </a:lnTo>
                  <a:lnTo>
                    <a:pt x="43" y="194"/>
                  </a:lnTo>
                  <a:lnTo>
                    <a:pt x="30" y="218"/>
                  </a:lnTo>
                  <a:lnTo>
                    <a:pt x="21" y="241"/>
                  </a:lnTo>
                  <a:lnTo>
                    <a:pt x="12" y="265"/>
                  </a:lnTo>
                  <a:lnTo>
                    <a:pt x="6" y="288"/>
                  </a:lnTo>
                  <a:lnTo>
                    <a:pt x="4" y="299"/>
                  </a:lnTo>
                  <a:lnTo>
                    <a:pt x="1" y="310"/>
                  </a:lnTo>
                  <a:lnTo>
                    <a:pt x="0" y="321"/>
                  </a:lnTo>
                  <a:lnTo>
                    <a:pt x="0" y="331"/>
                  </a:lnTo>
                  <a:lnTo>
                    <a:pt x="0" y="348"/>
                  </a:lnTo>
                  <a:lnTo>
                    <a:pt x="3" y="368"/>
                  </a:lnTo>
                  <a:lnTo>
                    <a:pt x="6" y="387"/>
                  </a:lnTo>
                  <a:lnTo>
                    <a:pt x="11" y="406"/>
                  </a:lnTo>
                  <a:lnTo>
                    <a:pt x="14" y="417"/>
                  </a:lnTo>
                  <a:lnTo>
                    <a:pt x="19" y="427"/>
                  </a:lnTo>
                  <a:lnTo>
                    <a:pt x="23" y="436"/>
                  </a:lnTo>
                  <a:lnTo>
                    <a:pt x="27" y="447"/>
                  </a:lnTo>
                  <a:lnTo>
                    <a:pt x="34" y="457"/>
                  </a:lnTo>
                  <a:lnTo>
                    <a:pt x="40" y="466"/>
                  </a:lnTo>
                  <a:lnTo>
                    <a:pt x="48" y="476"/>
                  </a:lnTo>
                  <a:lnTo>
                    <a:pt x="55" y="486"/>
                  </a:lnTo>
                  <a:lnTo>
                    <a:pt x="64" y="494"/>
                  </a:lnTo>
                  <a:lnTo>
                    <a:pt x="73" y="503"/>
                  </a:lnTo>
                  <a:lnTo>
                    <a:pt x="84" y="512"/>
                  </a:lnTo>
                  <a:lnTo>
                    <a:pt x="96" y="519"/>
                  </a:lnTo>
                  <a:lnTo>
                    <a:pt x="108" y="528"/>
                  </a:lnTo>
                  <a:lnTo>
                    <a:pt x="122" y="534"/>
                  </a:lnTo>
                  <a:lnTo>
                    <a:pt x="136" y="540"/>
                  </a:lnTo>
                  <a:lnTo>
                    <a:pt x="151" y="547"/>
                  </a:lnTo>
                  <a:lnTo>
                    <a:pt x="168" y="552"/>
                  </a:lnTo>
                  <a:lnTo>
                    <a:pt x="185" y="558"/>
                  </a:lnTo>
                  <a:lnTo>
                    <a:pt x="204" y="562"/>
                  </a:lnTo>
                  <a:lnTo>
                    <a:pt x="223" y="565"/>
                  </a:lnTo>
                  <a:lnTo>
                    <a:pt x="245" y="568"/>
                  </a:lnTo>
                  <a:lnTo>
                    <a:pt x="267" y="570"/>
                  </a:lnTo>
                  <a:lnTo>
                    <a:pt x="291" y="572"/>
                  </a:lnTo>
                  <a:lnTo>
                    <a:pt x="317" y="572"/>
                  </a:lnTo>
                  <a:lnTo>
                    <a:pt x="341" y="572"/>
                  </a:lnTo>
                  <a:lnTo>
                    <a:pt x="365" y="570"/>
                  </a:lnTo>
                  <a:lnTo>
                    <a:pt x="388" y="568"/>
                  </a:lnTo>
                  <a:lnTo>
                    <a:pt x="409" y="565"/>
                  </a:lnTo>
                  <a:lnTo>
                    <a:pt x="428" y="562"/>
                  </a:lnTo>
                  <a:lnTo>
                    <a:pt x="448" y="558"/>
                  </a:lnTo>
                  <a:lnTo>
                    <a:pt x="465" y="552"/>
                  </a:lnTo>
                  <a:lnTo>
                    <a:pt x="482" y="547"/>
                  </a:lnTo>
                  <a:lnTo>
                    <a:pt x="497" y="540"/>
                  </a:lnTo>
                  <a:lnTo>
                    <a:pt x="512" y="534"/>
                  </a:lnTo>
                  <a:lnTo>
                    <a:pt x="525" y="528"/>
                  </a:lnTo>
                  <a:lnTo>
                    <a:pt x="537" y="519"/>
                  </a:lnTo>
                  <a:lnTo>
                    <a:pt x="548" y="512"/>
                  </a:lnTo>
                  <a:lnTo>
                    <a:pt x="559" y="503"/>
                  </a:lnTo>
                  <a:lnTo>
                    <a:pt x="569" y="494"/>
                  </a:lnTo>
                  <a:lnTo>
                    <a:pt x="577" y="486"/>
                  </a:lnTo>
                  <a:lnTo>
                    <a:pt x="585" y="476"/>
                  </a:lnTo>
                  <a:lnTo>
                    <a:pt x="592" y="466"/>
                  </a:lnTo>
                  <a:lnTo>
                    <a:pt x="599" y="457"/>
                  </a:lnTo>
                  <a:lnTo>
                    <a:pt x="605" y="447"/>
                  </a:lnTo>
                  <a:lnTo>
                    <a:pt x="610" y="436"/>
                  </a:lnTo>
                  <a:lnTo>
                    <a:pt x="615" y="427"/>
                  </a:lnTo>
                  <a:lnTo>
                    <a:pt x="618" y="417"/>
                  </a:lnTo>
                  <a:lnTo>
                    <a:pt x="621" y="406"/>
                  </a:lnTo>
                  <a:lnTo>
                    <a:pt x="627" y="387"/>
                  </a:lnTo>
                  <a:lnTo>
                    <a:pt x="630" y="368"/>
                  </a:lnTo>
                  <a:lnTo>
                    <a:pt x="632" y="348"/>
                  </a:lnTo>
                  <a:lnTo>
                    <a:pt x="632" y="331"/>
                  </a:lnTo>
                  <a:lnTo>
                    <a:pt x="632" y="321"/>
                  </a:lnTo>
                  <a:lnTo>
                    <a:pt x="631" y="310"/>
                  </a:lnTo>
                  <a:lnTo>
                    <a:pt x="629" y="299"/>
                  </a:lnTo>
                  <a:lnTo>
                    <a:pt x="627" y="288"/>
                  </a:lnTo>
                  <a:lnTo>
                    <a:pt x="620" y="265"/>
                  </a:lnTo>
                  <a:lnTo>
                    <a:pt x="612" y="241"/>
                  </a:lnTo>
                  <a:lnTo>
                    <a:pt x="602" y="218"/>
                  </a:lnTo>
                  <a:lnTo>
                    <a:pt x="589" y="194"/>
                  </a:lnTo>
                  <a:lnTo>
                    <a:pt x="576" y="170"/>
                  </a:lnTo>
                  <a:lnTo>
                    <a:pt x="561" y="148"/>
                  </a:lnTo>
                  <a:lnTo>
                    <a:pt x="546" y="125"/>
                  </a:lnTo>
                  <a:lnTo>
                    <a:pt x="530" y="103"/>
                  </a:lnTo>
                  <a:lnTo>
                    <a:pt x="513" y="82"/>
                  </a:lnTo>
                  <a:lnTo>
                    <a:pt x="496" y="63"/>
                  </a:lnTo>
                  <a:lnTo>
                    <a:pt x="479" y="45"/>
                  </a:lnTo>
                  <a:lnTo>
                    <a:pt x="463" y="29"/>
                  </a:lnTo>
                  <a:lnTo>
                    <a:pt x="445" y="15"/>
                  </a:lnTo>
                  <a:lnTo>
                    <a:pt x="43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9" name="Freeform 352">
              <a:extLst>
                <a:ext uri="{FF2B5EF4-FFF2-40B4-BE49-F238E27FC236}">
                  <a16:creationId xmlns:a16="http://schemas.microsoft.com/office/drawing/2014/main" xmlns="" id="{4F5BD5EB-65EB-4070-B81E-1495D3718EEA}"/>
                </a:ext>
              </a:extLst>
            </p:cNvPr>
            <p:cNvSpPr>
              <a:spLocks/>
            </p:cNvSpPr>
            <p:nvPr/>
          </p:nvSpPr>
          <p:spPr bwMode="auto">
            <a:xfrm>
              <a:off x="1562100" y="1431925"/>
              <a:ext cx="76200" cy="9525"/>
            </a:xfrm>
            <a:custGeom>
              <a:avLst/>
              <a:gdLst>
                <a:gd name="T0" fmla="*/ 15 w 241"/>
                <a:gd name="T1" fmla="*/ 0 h 30"/>
                <a:gd name="T2" fmla="*/ 11 w 241"/>
                <a:gd name="T3" fmla="*/ 0 h 30"/>
                <a:gd name="T4" fmla="*/ 9 w 241"/>
                <a:gd name="T5" fmla="*/ 1 h 30"/>
                <a:gd name="T6" fmla="*/ 6 w 241"/>
                <a:gd name="T7" fmla="*/ 2 h 30"/>
                <a:gd name="T8" fmla="*/ 4 w 241"/>
                <a:gd name="T9" fmla="*/ 4 h 30"/>
                <a:gd name="T10" fmla="*/ 3 w 241"/>
                <a:gd name="T11" fmla="*/ 6 h 30"/>
                <a:gd name="T12" fmla="*/ 1 w 241"/>
                <a:gd name="T13" fmla="*/ 9 h 30"/>
                <a:gd name="T14" fmla="*/ 1 w 241"/>
                <a:gd name="T15" fmla="*/ 12 h 30"/>
                <a:gd name="T16" fmla="*/ 0 w 241"/>
                <a:gd name="T17" fmla="*/ 15 h 30"/>
                <a:gd name="T18" fmla="*/ 1 w 241"/>
                <a:gd name="T19" fmla="*/ 18 h 30"/>
                <a:gd name="T20" fmla="*/ 1 w 241"/>
                <a:gd name="T21" fmla="*/ 20 h 30"/>
                <a:gd name="T22" fmla="*/ 3 w 241"/>
                <a:gd name="T23" fmla="*/ 23 h 30"/>
                <a:gd name="T24" fmla="*/ 4 w 241"/>
                <a:gd name="T25" fmla="*/ 26 h 30"/>
                <a:gd name="T26" fmla="*/ 6 w 241"/>
                <a:gd name="T27" fmla="*/ 28 h 30"/>
                <a:gd name="T28" fmla="*/ 9 w 241"/>
                <a:gd name="T29" fmla="*/ 29 h 30"/>
                <a:gd name="T30" fmla="*/ 11 w 241"/>
                <a:gd name="T31" fmla="*/ 30 h 30"/>
                <a:gd name="T32" fmla="*/ 15 w 241"/>
                <a:gd name="T33" fmla="*/ 30 h 30"/>
                <a:gd name="T34" fmla="*/ 226 w 241"/>
                <a:gd name="T35" fmla="*/ 30 h 30"/>
                <a:gd name="T36" fmla="*/ 229 w 241"/>
                <a:gd name="T37" fmla="*/ 30 h 30"/>
                <a:gd name="T38" fmla="*/ 231 w 241"/>
                <a:gd name="T39" fmla="*/ 29 h 30"/>
                <a:gd name="T40" fmla="*/ 234 w 241"/>
                <a:gd name="T41" fmla="*/ 28 h 30"/>
                <a:gd name="T42" fmla="*/ 237 w 241"/>
                <a:gd name="T43" fmla="*/ 26 h 30"/>
                <a:gd name="T44" fmla="*/ 238 w 241"/>
                <a:gd name="T45" fmla="*/ 23 h 30"/>
                <a:gd name="T46" fmla="*/ 240 w 241"/>
                <a:gd name="T47" fmla="*/ 20 h 30"/>
                <a:gd name="T48" fmla="*/ 241 w 241"/>
                <a:gd name="T49" fmla="*/ 18 h 30"/>
                <a:gd name="T50" fmla="*/ 241 w 241"/>
                <a:gd name="T51" fmla="*/ 15 h 30"/>
                <a:gd name="T52" fmla="*/ 241 w 241"/>
                <a:gd name="T53" fmla="*/ 12 h 30"/>
                <a:gd name="T54" fmla="*/ 240 w 241"/>
                <a:gd name="T55" fmla="*/ 9 h 30"/>
                <a:gd name="T56" fmla="*/ 238 w 241"/>
                <a:gd name="T57" fmla="*/ 6 h 30"/>
                <a:gd name="T58" fmla="*/ 237 w 241"/>
                <a:gd name="T59" fmla="*/ 4 h 30"/>
                <a:gd name="T60" fmla="*/ 234 w 241"/>
                <a:gd name="T61" fmla="*/ 2 h 30"/>
                <a:gd name="T62" fmla="*/ 231 w 241"/>
                <a:gd name="T63" fmla="*/ 1 h 30"/>
                <a:gd name="T64" fmla="*/ 229 w 241"/>
                <a:gd name="T65" fmla="*/ 0 h 30"/>
                <a:gd name="T66" fmla="*/ 226 w 241"/>
                <a:gd name="T67" fmla="*/ 0 h 30"/>
                <a:gd name="T68" fmla="*/ 15 w 24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1" h="30">
                  <a:moveTo>
                    <a:pt x="15" y="0"/>
                  </a:moveTo>
                  <a:lnTo>
                    <a:pt x="11" y="0"/>
                  </a:lnTo>
                  <a:lnTo>
                    <a:pt x="9" y="1"/>
                  </a:lnTo>
                  <a:lnTo>
                    <a:pt x="6" y="2"/>
                  </a:lnTo>
                  <a:lnTo>
                    <a:pt x="4" y="4"/>
                  </a:lnTo>
                  <a:lnTo>
                    <a:pt x="3" y="6"/>
                  </a:lnTo>
                  <a:lnTo>
                    <a:pt x="1" y="9"/>
                  </a:lnTo>
                  <a:lnTo>
                    <a:pt x="1" y="12"/>
                  </a:lnTo>
                  <a:lnTo>
                    <a:pt x="0" y="15"/>
                  </a:lnTo>
                  <a:lnTo>
                    <a:pt x="1" y="18"/>
                  </a:lnTo>
                  <a:lnTo>
                    <a:pt x="1" y="20"/>
                  </a:lnTo>
                  <a:lnTo>
                    <a:pt x="3" y="23"/>
                  </a:lnTo>
                  <a:lnTo>
                    <a:pt x="4" y="26"/>
                  </a:lnTo>
                  <a:lnTo>
                    <a:pt x="6" y="28"/>
                  </a:lnTo>
                  <a:lnTo>
                    <a:pt x="9" y="29"/>
                  </a:lnTo>
                  <a:lnTo>
                    <a:pt x="11" y="30"/>
                  </a:lnTo>
                  <a:lnTo>
                    <a:pt x="15" y="30"/>
                  </a:lnTo>
                  <a:lnTo>
                    <a:pt x="226" y="30"/>
                  </a:lnTo>
                  <a:lnTo>
                    <a:pt x="229" y="30"/>
                  </a:lnTo>
                  <a:lnTo>
                    <a:pt x="231" y="29"/>
                  </a:lnTo>
                  <a:lnTo>
                    <a:pt x="234" y="28"/>
                  </a:lnTo>
                  <a:lnTo>
                    <a:pt x="237" y="26"/>
                  </a:lnTo>
                  <a:lnTo>
                    <a:pt x="238" y="23"/>
                  </a:lnTo>
                  <a:lnTo>
                    <a:pt x="240" y="20"/>
                  </a:lnTo>
                  <a:lnTo>
                    <a:pt x="241" y="18"/>
                  </a:lnTo>
                  <a:lnTo>
                    <a:pt x="241" y="15"/>
                  </a:lnTo>
                  <a:lnTo>
                    <a:pt x="241" y="12"/>
                  </a:lnTo>
                  <a:lnTo>
                    <a:pt x="240" y="9"/>
                  </a:lnTo>
                  <a:lnTo>
                    <a:pt x="238" y="6"/>
                  </a:lnTo>
                  <a:lnTo>
                    <a:pt x="237" y="4"/>
                  </a:lnTo>
                  <a:lnTo>
                    <a:pt x="234" y="2"/>
                  </a:lnTo>
                  <a:lnTo>
                    <a:pt x="231" y="1"/>
                  </a:lnTo>
                  <a:lnTo>
                    <a:pt x="229" y="0"/>
                  </a:lnTo>
                  <a:lnTo>
                    <a:pt x="226" y="0"/>
                  </a:lnTo>
                  <a:lnTo>
                    <a:pt x="1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0" name="Freeform 353">
              <a:extLst>
                <a:ext uri="{FF2B5EF4-FFF2-40B4-BE49-F238E27FC236}">
                  <a16:creationId xmlns:a16="http://schemas.microsoft.com/office/drawing/2014/main" xmlns="" id="{E632D826-9E90-443B-8AAD-27D6049E0C0B}"/>
                </a:ext>
              </a:extLst>
            </p:cNvPr>
            <p:cNvSpPr>
              <a:spLocks/>
            </p:cNvSpPr>
            <p:nvPr/>
          </p:nvSpPr>
          <p:spPr bwMode="auto">
            <a:xfrm>
              <a:off x="1543050" y="1344613"/>
              <a:ext cx="114300" cy="77788"/>
            </a:xfrm>
            <a:custGeom>
              <a:avLst/>
              <a:gdLst>
                <a:gd name="T0" fmla="*/ 76 w 361"/>
                <a:gd name="T1" fmla="*/ 229 h 241"/>
                <a:gd name="T2" fmla="*/ 78 w 361"/>
                <a:gd name="T3" fmla="*/ 234 h 241"/>
                <a:gd name="T4" fmla="*/ 81 w 361"/>
                <a:gd name="T5" fmla="*/ 239 h 241"/>
                <a:gd name="T6" fmla="*/ 86 w 361"/>
                <a:gd name="T7" fmla="*/ 241 h 241"/>
                <a:gd name="T8" fmla="*/ 271 w 361"/>
                <a:gd name="T9" fmla="*/ 241 h 241"/>
                <a:gd name="T10" fmla="*/ 276 w 361"/>
                <a:gd name="T11" fmla="*/ 240 h 241"/>
                <a:gd name="T12" fmla="*/ 282 w 361"/>
                <a:gd name="T13" fmla="*/ 236 h 241"/>
                <a:gd name="T14" fmla="*/ 285 w 361"/>
                <a:gd name="T15" fmla="*/ 231 h 241"/>
                <a:gd name="T16" fmla="*/ 286 w 361"/>
                <a:gd name="T17" fmla="*/ 226 h 241"/>
                <a:gd name="T18" fmla="*/ 289 w 361"/>
                <a:gd name="T19" fmla="*/ 199 h 241"/>
                <a:gd name="T20" fmla="*/ 297 w 361"/>
                <a:gd name="T21" fmla="*/ 172 h 241"/>
                <a:gd name="T22" fmla="*/ 308 w 361"/>
                <a:gd name="T23" fmla="*/ 146 h 241"/>
                <a:gd name="T24" fmla="*/ 321 w 361"/>
                <a:gd name="T25" fmla="*/ 122 h 241"/>
                <a:gd name="T26" fmla="*/ 358 w 361"/>
                <a:gd name="T27" fmla="*/ 69 h 241"/>
                <a:gd name="T28" fmla="*/ 361 w 361"/>
                <a:gd name="T29" fmla="*/ 61 h 241"/>
                <a:gd name="T30" fmla="*/ 358 w 361"/>
                <a:gd name="T31" fmla="*/ 51 h 241"/>
                <a:gd name="T32" fmla="*/ 350 w 361"/>
                <a:gd name="T33" fmla="*/ 46 h 241"/>
                <a:gd name="T34" fmla="*/ 341 w 361"/>
                <a:gd name="T35" fmla="*/ 46 h 241"/>
                <a:gd name="T36" fmla="*/ 194 w 361"/>
                <a:gd name="T37" fmla="*/ 8 h 241"/>
                <a:gd name="T38" fmla="*/ 188 w 361"/>
                <a:gd name="T39" fmla="*/ 3 h 241"/>
                <a:gd name="T40" fmla="*/ 180 w 361"/>
                <a:gd name="T41" fmla="*/ 0 h 241"/>
                <a:gd name="T42" fmla="*/ 172 w 361"/>
                <a:gd name="T43" fmla="*/ 3 h 241"/>
                <a:gd name="T44" fmla="*/ 167 w 361"/>
                <a:gd name="T45" fmla="*/ 8 h 241"/>
                <a:gd name="T46" fmla="*/ 20 w 361"/>
                <a:gd name="T47" fmla="*/ 46 h 241"/>
                <a:gd name="T48" fmla="*/ 10 w 361"/>
                <a:gd name="T49" fmla="*/ 46 h 241"/>
                <a:gd name="T50" fmla="*/ 3 w 361"/>
                <a:gd name="T51" fmla="*/ 51 h 241"/>
                <a:gd name="T52" fmla="*/ 0 w 361"/>
                <a:gd name="T53" fmla="*/ 61 h 241"/>
                <a:gd name="T54" fmla="*/ 3 w 361"/>
                <a:gd name="T55" fmla="*/ 69 h 241"/>
                <a:gd name="T56" fmla="*/ 39 w 361"/>
                <a:gd name="T57" fmla="*/ 122 h 241"/>
                <a:gd name="T58" fmla="*/ 52 w 361"/>
                <a:gd name="T59" fmla="*/ 146 h 241"/>
                <a:gd name="T60" fmla="*/ 64 w 361"/>
                <a:gd name="T61" fmla="*/ 172 h 241"/>
                <a:gd name="T62" fmla="*/ 71 w 361"/>
                <a:gd name="T63" fmla="*/ 199 h 241"/>
                <a:gd name="T64" fmla="*/ 75 w 361"/>
                <a:gd name="T65" fmla="*/ 22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241">
                  <a:moveTo>
                    <a:pt x="75" y="226"/>
                  </a:moveTo>
                  <a:lnTo>
                    <a:pt x="76" y="229"/>
                  </a:lnTo>
                  <a:lnTo>
                    <a:pt x="76" y="231"/>
                  </a:lnTo>
                  <a:lnTo>
                    <a:pt x="78" y="234"/>
                  </a:lnTo>
                  <a:lnTo>
                    <a:pt x="79" y="236"/>
                  </a:lnTo>
                  <a:lnTo>
                    <a:pt x="81" y="239"/>
                  </a:lnTo>
                  <a:lnTo>
                    <a:pt x="84" y="240"/>
                  </a:lnTo>
                  <a:lnTo>
                    <a:pt x="86" y="241"/>
                  </a:lnTo>
                  <a:lnTo>
                    <a:pt x="90" y="241"/>
                  </a:lnTo>
                  <a:lnTo>
                    <a:pt x="271" y="241"/>
                  </a:lnTo>
                  <a:lnTo>
                    <a:pt x="274" y="241"/>
                  </a:lnTo>
                  <a:lnTo>
                    <a:pt x="276" y="240"/>
                  </a:lnTo>
                  <a:lnTo>
                    <a:pt x="279" y="238"/>
                  </a:lnTo>
                  <a:lnTo>
                    <a:pt x="282" y="236"/>
                  </a:lnTo>
                  <a:lnTo>
                    <a:pt x="283" y="234"/>
                  </a:lnTo>
                  <a:lnTo>
                    <a:pt x="285" y="231"/>
                  </a:lnTo>
                  <a:lnTo>
                    <a:pt x="285" y="229"/>
                  </a:lnTo>
                  <a:lnTo>
                    <a:pt x="286" y="226"/>
                  </a:lnTo>
                  <a:lnTo>
                    <a:pt x="287" y="213"/>
                  </a:lnTo>
                  <a:lnTo>
                    <a:pt x="289" y="199"/>
                  </a:lnTo>
                  <a:lnTo>
                    <a:pt x="292" y="186"/>
                  </a:lnTo>
                  <a:lnTo>
                    <a:pt x="297" y="172"/>
                  </a:lnTo>
                  <a:lnTo>
                    <a:pt x="302" y="159"/>
                  </a:lnTo>
                  <a:lnTo>
                    <a:pt x="308" y="146"/>
                  </a:lnTo>
                  <a:lnTo>
                    <a:pt x="315" y="133"/>
                  </a:lnTo>
                  <a:lnTo>
                    <a:pt x="321" y="122"/>
                  </a:lnTo>
                  <a:lnTo>
                    <a:pt x="346" y="84"/>
                  </a:lnTo>
                  <a:lnTo>
                    <a:pt x="358" y="69"/>
                  </a:lnTo>
                  <a:lnTo>
                    <a:pt x="360" y="65"/>
                  </a:lnTo>
                  <a:lnTo>
                    <a:pt x="361" y="61"/>
                  </a:lnTo>
                  <a:lnTo>
                    <a:pt x="360" y="56"/>
                  </a:lnTo>
                  <a:lnTo>
                    <a:pt x="358" y="51"/>
                  </a:lnTo>
                  <a:lnTo>
                    <a:pt x="355" y="48"/>
                  </a:lnTo>
                  <a:lnTo>
                    <a:pt x="350" y="46"/>
                  </a:lnTo>
                  <a:lnTo>
                    <a:pt x="346" y="44"/>
                  </a:lnTo>
                  <a:lnTo>
                    <a:pt x="341" y="46"/>
                  </a:lnTo>
                  <a:lnTo>
                    <a:pt x="233" y="86"/>
                  </a:lnTo>
                  <a:lnTo>
                    <a:pt x="194" y="8"/>
                  </a:lnTo>
                  <a:lnTo>
                    <a:pt x="192" y="5"/>
                  </a:lnTo>
                  <a:lnTo>
                    <a:pt x="188" y="3"/>
                  </a:lnTo>
                  <a:lnTo>
                    <a:pt x="184" y="0"/>
                  </a:lnTo>
                  <a:lnTo>
                    <a:pt x="180" y="0"/>
                  </a:lnTo>
                  <a:lnTo>
                    <a:pt x="177" y="0"/>
                  </a:lnTo>
                  <a:lnTo>
                    <a:pt x="172" y="3"/>
                  </a:lnTo>
                  <a:lnTo>
                    <a:pt x="169" y="5"/>
                  </a:lnTo>
                  <a:lnTo>
                    <a:pt x="167" y="8"/>
                  </a:lnTo>
                  <a:lnTo>
                    <a:pt x="128" y="86"/>
                  </a:lnTo>
                  <a:lnTo>
                    <a:pt x="20" y="46"/>
                  </a:lnTo>
                  <a:lnTo>
                    <a:pt x="15" y="44"/>
                  </a:lnTo>
                  <a:lnTo>
                    <a:pt x="10" y="46"/>
                  </a:lnTo>
                  <a:lnTo>
                    <a:pt x="6" y="48"/>
                  </a:lnTo>
                  <a:lnTo>
                    <a:pt x="3" y="51"/>
                  </a:lnTo>
                  <a:lnTo>
                    <a:pt x="1" y="56"/>
                  </a:lnTo>
                  <a:lnTo>
                    <a:pt x="0" y="61"/>
                  </a:lnTo>
                  <a:lnTo>
                    <a:pt x="1" y="65"/>
                  </a:lnTo>
                  <a:lnTo>
                    <a:pt x="3" y="69"/>
                  </a:lnTo>
                  <a:lnTo>
                    <a:pt x="15" y="84"/>
                  </a:lnTo>
                  <a:lnTo>
                    <a:pt x="39" y="122"/>
                  </a:lnTo>
                  <a:lnTo>
                    <a:pt x="46" y="133"/>
                  </a:lnTo>
                  <a:lnTo>
                    <a:pt x="52" y="146"/>
                  </a:lnTo>
                  <a:lnTo>
                    <a:pt x="59" y="159"/>
                  </a:lnTo>
                  <a:lnTo>
                    <a:pt x="64" y="172"/>
                  </a:lnTo>
                  <a:lnTo>
                    <a:pt x="68" y="186"/>
                  </a:lnTo>
                  <a:lnTo>
                    <a:pt x="71" y="199"/>
                  </a:lnTo>
                  <a:lnTo>
                    <a:pt x="75" y="213"/>
                  </a:lnTo>
                  <a:lnTo>
                    <a:pt x="75" y="226"/>
                  </a:lnTo>
                  <a:lnTo>
                    <a:pt x="75" y="2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grpSp>
      <p:sp>
        <p:nvSpPr>
          <p:cNvPr id="24" name="Rectangle 23"/>
          <p:cNvSpPr/>
          <p:nvPr/>
        </p:nvSpPr>
        <p:spPr>
          <a:xfrm>
            <a:off x="1237910" y="2452713"/>
            <a:ext cx="2309457" cy="1077218"/>
          </a:xfrm>
          <a:prstGeom prst="rect">
            <a:avLst/>
          </a:prstGeom>
        </p:spPr>
        <p:txBody>
          <a:bodyPr wrap="square">
            <a:spAutoFit/>
          </a:bodyPr>
          <a:lstStyle/>
          <a:p>
            <a:pPr algn="ctr"/>
            <a:r>
              <a:rPr lang="en-US" sz="20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Green Customers</a:t>
            </a:r>
            <a:endParaRPr lang="en-US" sz="3200"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xmlns="" id="{D575CD53-6108-481A-A31F-305A2B59F755}"/>
              </a:ext>
            </a:extLst>
          </p:cNvPr>
          <p:cNvSpPr txBox="1"/>
          <p:nvPr/>
        </p:nvSpPr>
        <p:spPr>
          <a:xfrm>
            <a:off x="690563" y="314325"/>
            <a:ext cx="10808351" cy="615553"/>
          </a:xfrm>
          <a:prstGeom prst="rect">
            <a:avLst/>
          </a:prstGeom>
          <a:noFill/>
        </p:spPr>
        <p:txBody>
          <a:bodyPr wrap="square" lIns="0" tIns="0" rIns="0" bIns="0" rtlCol="0" anchor="t">
            <a:spAutoFit/>
          </a:bodyPr>
          <a:lstStyle/>
          <a:p>
            <a:r>
              <a:rPr lang="en-US" sz="4000" b="1" dirty="0" smtClean="0">
                <a:latin typeface="Times New Roman" pitchFamily="18" charset="0"/>
                <a:cs typeface="Times New Roman" pitchFamily="18" charset="0"/>
              </a:rPr>
              <a:t>Benefits to Business Continue..</a:t>
            </a:r>
            <a:endParaRPr lang="en-US" sz="4000" b="1" dirty="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fld id="{8104C915-17D6-486A-86EC-048CBE10C825}" type="slidenum">
              <a:rPr lang="en-US" smtClean="0"/>
              <a:pPr/>
              <a:t>7</a:t>
            </a:fld>
            <a:endParaRPr lang="en-US"/>
          </a:p>
        </p:txBody>
      </p:sp>
      <p:graphicFrame>
        <p:nvGraphicFramePr>
          <p:cNvPr id="15" name="Chart 14"/>
          <p:cNvGraphicFramePr/>
          <p:nvPr/>
        </p:nvGraphicFramePr>
        <p:xfrm>
          <a:off x="5703939" y="2057400"/>
          <a:ext cx="6197549" cy="4512211"/>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7678208" y="6202918"/>
            <a:ext cx="2729209" cy="369332"/>
          </a:xfrm>
          <a:prstGeom prst="rect">
            <a:avLst/>
          </a:prstGeom>
        </p:spPr>
        <p:txBody>
          <a:bodyPr wrap="none">
            <a:spAutoFit/>
          </a:bodyPr>
          <a:lstStyle/>
          <a:p>
            <a:r>
              <a:rPr lang="en-US" b="1" dirty="0" smtClean="0">
                <a:latin typeface="Times New Roman" pitchFamily="18" charset="0"/>
                <a:cs typeface="Times New Roman" pitchFamily="18" charset="0"/>
              </a:rPr>
              <a:t>Source</a:t>
            </a:r>
            <a:r>
              <a:rPr lang="en-US" dirty="0" smtClean="0">
                <a:latin typeface="Times New Roman" pitchFamily="18" charset="0"/>
                <a:cs typeface="Times New Roman" pitchFamily="18" charset="0"/>
              </a:rPr>
              <a:t> - (Townsend, 2018)</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07530066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D575CD53-6108-481A-A31F-305A2B59F755}"/>
              </a:ext>
            </a:extLst>
          </p:cNvPr>
          <p:cNvSpPr txBox="1"/>
          <p:nvPr/>
        </p:nvSpPr>
        <p:spPr>
          <a:xfrm>
            <a:off x="690563" y="314325"/>
            <a:ext cx="10808351" cy="615553"/>
          </a:xfrm>
          <a:prstGeom prst="rect">
            <a:avLst/>
          </a:prstGeom>
          <a:noFill/>
        </p:spPr>
        <p:txBody>
          <a:bodyPr wrap="square" lIns="0" tIns="0" rIns="0" bIns="0" rtlCol="0" anchor="t">
            <a:spAutoFit/>
          </a:bodyPr>
          <a:lstStyle/>
          <a:p>
            <a:r>
              <a:rPr lang="en-US" sz="4000" b="1" dirty="0" smtClean="0">
                <a:latin typeface="Times New Roman" pitchFamily="18" charset="0"/>
                <a:cs typeface="Times New Roman" pitchFamily="18" charset="0"/>
              </a:rPr>
              <a:t>Benefits Continue…</a:t>
            </a: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
        <p:nvSpPr>
          <p:cNvPr id="89" name="TextBox 88">
            <a:extLst>
              <a:ext uri="{FF2B5EF4-FFF2-40B4-BE49-F238E27FC236}">
                <a16:creationId xmlns:a16="http://schemas.microsoft.com/office/drawing/2014/main" xmlns="" id="{BFC654B8-714C-4749-896F-E800EB636866}"/>
              </a:ext>
            </a:extLst>
          </p:cNvPr>
          <p:cNvSpPr txBox="1"/>
          <p:nvPr/>
        </p:nvSpPr>
        <p:spPr>
          <a:xfrm>
            <a:off x="562707" y="1599069"/>
            <a:ext cx="3756075" cy="1908215"/>
          </a:xfrm>
          <a:prstGeom prst="rect">
            <a:avLst/>
          </a:prstGeom>
          <a:noFill/>
        </p:spPr>
        <p:txBody>
          <a:bodyPr wrap="square" lIns="0" tIns="0" rIns="0" bIns="0" rtlCol="0">
            <a:spAutoFit/>
          </a:bodyPr>
          <a:lstStyle/>
          <a:p>
            <a:pPr>
              <a:buNone/>
            </a:pPr>
            <a:r>
              <a:rPr lang="en-US" sz="2800" b="1" dirty="0" smtClean="0">
                <a:latin typeface="Times New Roman" pitchFamily="18" charset="0"/>
                <a:cs typeface="Times New Roman" pitchFamily="18" charset="0"/>
              </a:rPr>
              <a:t>Protect environment</a:t>
            </a:r>
            <a:r>
              <a:rPr lang="en-US" sz="2800" dirty="0" smtClean="0">
                <a:latin typeface="Times New Roman" pitchFamily="18" charset="0"/>
                <a:cs typeface="Times New Roman" pitchFamily="18" charset="0"/>
              </a:rPr>
              <a:t>:</a:t>
            </a:r>
          </a:p>
          <a:p>
            <a:pPr lvl="0">
              <a:buFont typeface="Arial" pitchFamily="34" charset="0"/>
              <a:buChar char="•"/>
            </a:pPr>
            <a:r>
              <a:rPr lang="en-US" sz="2400" dirty="0" smtClean="0">
                <a:latin typeface="Times New Roman" pitchFamily="18" charset="0"/>
                <a:cs typeface="Times New Roman" pitchFamily="18" charset="0"/>
              </a:rPr>
              <a:t>Saves Energy</a:t>
            </a:r>
          </a:p>
          <a:p>
            <a:pPr lvl="0">
              <a:buFont typeface="Arial" pitchFamily="34" charset="0"/>
              <a:buChar char="•"/>
            </a:pPr>
            <a:r>
              <a:rPr lang="en-US" sz="2400" dirty="0" smtClean="0">
                <a:latin typeface="Times New Roman" pitchFamily="18" charset="0"/>
                <a:cs typeface="Times New Roman" pitchFamily="18" charset="0"/>
              </a:rPr>
              <a:t>Diverts More Waste from  landfill</a:t>
            </a:r>
          </a:p>
          <a:p>
            <a:pPr lvl="0">
              <a:buFont typeface="Arial" pitchFamily="34" charset="0"/>
              <a:buChar char="•"/>
            </a:pPr>
            <a:r>
              <a:rPr lang="en-US" sz="2400" dirty="0" smtClean="0">
                <a:latin typeface="Times New Roman" pitchFamily="18" charset="0"/>
                <a:cs typeface="Times New Roman" pitchFamily="18" charset="0"/>
              </a:rPr>
              <a:t>Prevents Global warming</a:t>
            </a:r>
          </a:p>
        </p:txBody>
      </p:sp>
      <p:sp>
        <p:nvSpPr>
          <p:cNvPr id="30" name="Slide Number Placeholder 29"/>
          <p:cNvSpPr>
            <a:spLocks noGrp="1"/>
          </p:cNvSpPr>
          <p:nvPr>
            <p:ph type="sldNum" sz="quarter" idx="12"/>
          </p:nvPr>
        </p:nvSpPr>
        <p:spPr/>
        <p:txBody>
          <a:bodyPr/>
          <a:lstStyle/>
          <a:p>
            <a:fld id="{8104C915-17D6-486A-86EC-048CBE10C825}" type="slidenum">
              <a:rPr lang="en-US" smtClean="0"/>
              <a:pPr/>
              <a:t>8</a:t>
            </a:fld>
            <a:endParaRPr lang="en-US"/>
          </a:p>
        </p:txBody>
      </p:sp>
      <p:pic>
        <p:nvPicPr>
          <p:cNvPr id="1026" name="Picture 2" descr="C:\Users\GOD\Desktop\90007e730107e76a2dbcf729c124add3.jpg"/>
          <p:cNvPicPr>
            <a:picLocks noChangeAspect="1" noChangeArrowheads="1"/>
          </p:cNvPicPr>
          <p:nvPr/>
        </p:nvPicPr>
        <p:blipFill>
          <a:blip r:embed="rId3"/>
          <a:srcRect/>
          <a:stretch>
            <a:fillRect/>
          </a:stretch>
        </p:blipFill>
        <p:spPr bwMode="auto">
          <a:xfrm>
            <a:off x="7429124" y="705345"/>
            <a:ext cx="3757990" cy="3552329"/>
          </a:xfrm>
          <a:prstGeom prst="rect">
            <a:avLst/>
          </a:prstGeom>
          <a:ln>
            <a:noFill/>
          </a:ln>
          <a:effectLst>
            <a:softEdge rad="112500"/>
          </a:effectLst>
        </p:spPr>
      </p:pic>
      <p:sp>
        <p:nvSpPr>
          <p:cNvPr id="9" name="Rectangle 8"/>
          <p:cNvSpPr/>
          <p:nvPr/>
        </p:nvSpPr>
        <p:spPr>
          <a:xfrm>
            <a:off x="8806026" y="315396"/>
            <a:ext cx="1180772" cy="369332"/>
          </a:xfrm>
          <a:prstGeom prst="rect">
            <a:avLst/>
          </a:prstGeom>
        </p:spPr>
        <p:txBody>
          <a:bodyPr wrap="none">
            <a:spAutoFit/>
          </a:bodyPr>
          <a:lstStyle/>
          <a:p>
            <a:r>
              <a:rPr lang="en-US" b="1" dirty="0" smtClean="0">
                <a:latin typeface="Times New Roman" pitchFamily="18" charset="0"/>
                <a:cs typeface="Times New Roman" pitchFamily="18" charset="0"/>
              </a:rPr>
              <a:t>Figure 1.5</a:t>
            </a:r>
            <a:endParaRPr lang="en-US" dirty="0"/>
          </a:p>
        </p:txBody>
      </p:sp>
      <p:sp>
        <p:nvSpPr>
          <p:cNvPr id="10" name="Rectangle 9"/>
          <p:cNvSpPr/>
          <p:nvPr/>
        </p:nvSpPr>
        <p:spPr>
          <a:xfrm>
            <a:off x="7973521" y="4030146"/>
            <a:ext cx="3732704" cy="369332"/>
          </a:xfrm>
          <a:prstGeom prst="rect">
            <a:avLst/>
          </a:prstGeom>
        </p:spPr>
        <p:txBody>
          <a:bodyPr wrap="square">
            <a:spAutoFit/>
          </a:bodyPr>
          <a:lstStyle/>
          <a:p>
            <a:r>
              <a:rPr lang="en-US" dirty="0" smtClean="0"/>
              <a:t> </a:t>
            </a:r>
            <a:r>
              <a:rPr lang="en-US" dirty="0" smtClean="0">
                <a:latin typeface="Times New Roman" pitchFamily="18" charset="0"/>
                <a:cs typeface="Times New Roman" pitchFamily="18" charset="0"/>
              </a:rPr>
              <a:t>Source -(Save Energy 4U, n.d.)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685793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D575CD53-6108-481A-A31F-305A2B59F755}"/>
              </a:ext>
            </a:extLst>
          </p:cNvPr>
          <p:cNvSpPr txBox="1"/>
          <p:nvPr/>
        </p:nvSpPr>
        <p:spPr>
          <a:xfrm>
            <a:off x="690563" y="314325"/>
            <a:ext cx="10808351" cy="615553"/>
          </a:xfrm>
          <a:prstGeom prst="rect">
            <a:avLst/>
          </a:prstGeom>
          <a:noFill/>
        </p:spPr>
        <p:txBody>
          <a:bodyPr wrap="square" lIns="0" tIns="0" rIns="0" bIns="0" rtlCol="0" anchor="t">
            <a:spAutoFit/>
          </a:bodyPr>
          <a:lstStyle/>
          <a:p>
            <a:r>
              <a:rPr lang="en-US" sz="4000" b="1" dirty="0" smtClean="0">
                <a:latin typeface="Times New Roman" pitchFamily="18" charset="0"/>
                <a:cs typeface="Times New Roman" pitchFamily="18" charset="0"/>
              </a:rPr>
              <a:t>Budget</a:t>
            </a:r>
            <a:r>
              <a:rPr lang="en-US" sz="4000" dirty="0" smtClean="0">
                <a:latin typeface="+mj-lt"/>
              </a:rPr>
              <a:t> </a:t>
            </a:r>
            <a:endParaRPr lang="en-US" sz="4000" dirty="0">
              <a:latin typeface="+mj-lt"/>
            </a:endParaRPr>
          </a:p>
        </p:txBody>
      </p:sp>
      <p:sp>
        <p:nvSpPr>
          <p:cNvPr id="7" name="Slide Number Placeholder 6">
            <a:extLst>
              <a:ext uri="{FF2B5EF4-FFF2-40B4-BE49-F238E27FC236}">
                <a16:creationId xmlns:a16="http://schemas.microsoft.com/office/drawing/2014/main" xmlns="" id="{62E62710-286F-4B00-9BF4-C4E48604ED0D}"/>
              </a:ext>
            </a:extLst>
          </p:cNvPr>
          <p:cNvSpPr>
            <a:spLocks noGrp="1"/>
          </p:cNvSpPr>
          <p:nvPr>
            <p:ph type="sldNum" sz="quarter" idx="12"/>
          </p:nvPr>
        </p:nvSpPr>
        <p:spPr/>
        <p:txBody>
          <a:bodyPr/>
          <a:lstStyle/>
          <a:p>
            <a:fld id="{8104C915-17D6-486A-86EC-048CBE10C825}" type="slidenum">
              <a:rPr lang="en-US" smtClean="0"/>
              <a:pPr/>
              <a:t>9</a:t>
            </a:fld>
            <a:endParaRPr lang="en-US"/>
          </a:p>
        </p:txBody>
      </p:sp>
      <p:grpSp>
        <p:nvGrpSpPr>
          <p:cNvPr id="65" name="Group 64">
            <a:extLst>
              <a:ext uri="{FF2B5EF4-FFF2-40B4-BE49-F238E27FC236}">
                <a16:creationId xmlns:a16="http://schemas.microsoft.com/office/drawing/2014/main" xmlns="" id="{9B946657-FF9B-45CD-BD89-C30003057554}"/>
              </a:ext>
            </a:extLst>
          </p:cNvPr>
          <p:cNvGrpSpPr/>
          <p:nvPr/>
        </p:nvGrpSpPr>
        <p:grpSpPr>
          <a:xfrm>
            <a:off x="6971879" y="5281396"/>
            <a:ext cx="185737" cy="285750"/>
            <a:chOff x="7666038" y="5922963"/>
            <a:chExt cx="185737" cy="285750"/>
          </a:xfrm>
          <a:solidFill>
            <a:schemeClr val="bg1"/>
          </a:solidFill>
        </p:grpSpPr>
        <p:sp>
          <p:nvSpPr>
            <p:cNvPr id="66" name="Freeform 3584">
              <a:extLst>
                <a:ext uri="{FF2B5EF4-FFF2-40B4-BE49-F238E27FC236}">
                  <a16:creationId xmlns:a16="http://schemas.microsoft.com/office/drawing/2014/main" xmlns="" id="{0DA3CCBE-7AEC-4476-BE14-5E2527C71A0E}"/>
                </a:ext>
              </a:extLst>
            </p:cNvPr>
            <p:cNvSpPr>
              <a:spLocks/>
            </p:cNvSpPr>
            <p:nvPr/>
          </p:nvSpPr>
          <p:spPr bwMode="auto">
            <a:xfrm>
              <a:off x="7689850" y="5922963"/>
              <a:ext cx="95250" cy="95250"/>
            </a:xfrm>
            <a:custGeom>
              <a:avLst/>
              <a:gdLst>
                <a:gd name="T0" fmla="*/ 133 w 240"/>
                <a:gd name="T1" fmla="*/ 239 h 240"/>
                <a:gd name="T2" fmla="*/ 156 w 240"/>
                <a:gd name="T3" fmla="*/ 235 h 240"/>
                <a:gd name="T4" fmla="*/ 177 w 240"/>
                <a:gd name="T5" fmla="*/ 226 h 240"/>
                <a:gd name="T6" fmla="*/ 197 w 240"/>
                <a:gd name="T7" fmla="*/ 212 h 240"/>
                <a:gd name="T8" fmla="*/ 213 w 240"/>
                <a:gd name="T9" fmla="*/ 196 h 240"/>
                <a:gd name="T10" fmla="*/ 226 w 240"/>
                <a:gd name="T11" fmla="*/ 177 h 240"/>
                <a:gd name="T12" fmla="*/ 235 w 240"/>
                <a:gd name="T13" fmla="*/ 155 h 240"/>
                <a:gd name="T14" fmla="*/ 240 w 240"/>
                <a:gd name="T15" fmla="*/ 132 h 240"/>
                <a:gd name="T16" fmla="*/ 240 w 240"/>
                <a:gd name="T17" fmla="*/ 108 h 240"/>
                <a:gd name="T18" fmla="*/ 235 w 240"/>
                <a:gd name="T19" fmla="*/ 83 h 240"/>
                <a:gd name="T20" fmla="*/ 226 w 240"/>
                <a:gd name="T21" fmla="*/ 63 h 240"/>
                <a:gd name="T22" fmla="*/ 213 w 240"/>
                <a:gd name="T23" fmla="*/ 43 h 240"/>
                <a:gd name="T24" fmla="*/ 197 w 240"/>
                <a:gd name="T25" fmla="*/ 27 h 240"/>
                <a:gd name="T26" fmla="*/ 177 w 240"/>
                <a:gd name="T27" fmla="*/ 14 h 240"/>
                <a:gd name="T28" fmla="*/ 156 w 240"/>
                <a:gd name="T29" fmla="*/ 5 h 240"/>
                <a:gd name="T30" fmla="*/ 133 w 240"/>
                <a:gd name="T31" fmla="*/ 0 h 240"/>
                <a:gd name="T32" fmla="*/ 108 w 240"/>
                <a:gd name="T33" fmla="*/ 0 h 240"/>
                <a:gd name="T34" fmla="*/ 85 w 240"/>
                <a:gd name="T35" fmla="*/ 5 h 240"/>
                <a:gd name="T36" fmla="*/ 63 w 240"/>
                <a:gd name="T37" fmla="*/ 14 h 240"/>
                <a:gd name="T38" fmla="*/ 44 w 240"/>
                <a:gd name="T39" fmla="*/ 27 h 240"/>
                <a:gd name="T40" fmla="*/ 27 w 240"/>
                <a:gd name="T41" fmla="*/ 43 h 240"/>
                <a:gd name="T42" fmla="*/ 14 w 240"/>
                <a:gd name="T43" fmla="*/ 63 h 240"/>
                <a:gd name="T44" fmla="*/ 5 w 240"/>
                <a:gd name="T45" fmla="*/ 83 h 240"/>
                <a:gd name="T46" fmla="*/ 0 w 240"/>
                <a:gd name="T47" fmla="*/ 108 h 240"/>
                <a:gd name="T48" fmla="*/ 0 w 240"/>
                <a:gd name="T49" fmla="*/ 132 h 240"/>
                <a:gd name="T50" fmla="*/ 5 w 240"/>
                <a:gd name="T51" fmla="*/ 155 h 240"/>
                <a:gd name="T52" fmla="*/ 14 w 240"/>
                <a:gd name="T53" fmla="*/ 177 h 240"/>
                <a:gd name="T54" fmla="*/ 27 w 240"/>
                <a:gd name="T55" fmla="*/ 196 h 240"/>
                <a:gd name="T56" fmla="*/ 44 w 240"/>
                <a:gd name="T57" fmla="*/ 212 h 240"/>
                <a:gd name="T58" fmla="*/ 63 w 240"/>
                <a:gd name="T59" fmla="*/ 226 h 240"/>
                <a:gd name="T60" fmla="*/ 85 w 240"/>
                <a:gd name="T61" fmla="*/ 235 h 240"/>
                <a:gd name="T62" fmla="*/ 108 w 240"/>
                <a:gd name="T63" fmla="*/ 23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4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585">
              <a:extLst>
                <a:ext uri="{FF2B5EF4-FFF2-40B4-BE49-F238E27FC236}">
                  <a16:creationId xmlns:a16="http://schemas.microsoft.com/office/drawing/2014/main" xmlns="" id="{6F789699-7E36-47F2-8815-F2D141F97B04}"/>
                </a:ext>
              </a:extLst>
            </p:cNvPr>
            <p:cNvSpPr>
              <a:spLocks/>
            </p:cNvSpPr>
            <p:nvPr/>
          </p:nvSpPr>
          <p:spPr bwMode="auto">
            <a:xfrm>
              <a:off x="7666038" y="6027738"/>
              <a:ext cx="142875" cy="180975"/>
            </a:xfrm>
            <a:custGeom>
              <a:avLst/>
              <a:gdLst>
                <a:gd name="T0" fmla="*/ 361 w 361"/>
                <a:gd name="T1" fmla="*/ 0 h 456"/>
                <a:gd name="T2" fmla="*/ 200 w 361"/>
                <a:gd name="T3" fmla="*/ 0 h 456"/>
                <a:gd name="T4" fmla="*/ 216 w 361"/>
                <a:gd name="T5" fmla="*/ 202 h 456"/>
                <a:gd name="T6" fmla="*/ 214 w 361"/>
                <a:gd name="T7" fmla="*/ 204 h 456"/>
                <a:gd name="T8" fmla="*/ 213 w 361"/>
                <a:gd name="T9" fmla="*/ 206 h 456"/>
                <a:gd name="T10" fmla="*/ 184 w 361"/>
                <a:gd name="T11" fmla="*/ 237 h 456"/>
                <a:gd name="T12" fmla="*/ 181 w 361"/>
                <a:gd name="T13" fmla="*/ 238 h 456"/>
                <a:gd name="T14" fmla="*/ 178 w 361"/>
                <a:gd name="T15" fmla="*/ 238 h 456"/>
                <a:gd name="T16" fmla="*/ 177 w 361"/>
                <a:gd name="T17" fmla="*/ 238 h 456"/>
                <a:gd name="T18" fmla="*/ 175 w 361"/>
                <a:gd name="T19" fmla="*/ 237 h 456"/>
                <a:gd name="T20" fmla="*/ 144 w 361"/>
                <a:gd name="T21" fmla="*/ 206 h 456"/>
                <a:gd name="T22" fmla="*/ 142 w 361"/>
                <a:gd name="T23" fmla="*/ 204 h 456"/>
                <a:gd name="T24" fmla="*/ 142 w 361"/>
                <a:gd name="T25" fmla="*/ 202 h 456"/>
                <a:gd name="T26" fmla="*/ 158 w 361"/>
                <a:gd name="T27" fmla="*/ 0 h 456"/>
                <a:gd name="T28" fmla="*/ 0 w 361"/>
                <a:gd name="T29" fmla="*/ 0 h 456"/>
                <a:gd name="T30" fmla="*/ 0 w 361"/>
                <a:gd name="T31" fmla="*/ 12 h 456"/>
                <a:gd name="T32" fmla="*/ 1 w 361"/>
                <a:gd name="T33" fmla="*/ 36 h 456"/>
                <a:gd name="T34" fmla="*/ 2 w 361"/>
                <a:gd name="T35" fmla="*/ 59 h 456"/>
                <a:gd name="T36" fmla="*/ 6 w 361"/>
                <a:gd name="T37" fmla="*/ 81 h 456"/>
                <a:gd name="T38" fmla="*/ 10 w 361"/>
                <a:gd name="T39" fmla="*/ 102 h 456"/>
                <a:gd name="T40" fmla="*/ 15 w 361"/>
                <a:gd name="T41" fmla="*/ 121 h 456"/>
                <a:gd name="T42" fmla="*/ 20 w 361"/>
                <a:gd name="T43" fmla="*/ 139 h 456"/>
                <a:gd name="T44" fmla="*/ 28 w 361"/>
                <a:gd name="T45" fmla="*/ 157 h 456"/>
                <a:gd name="T46" fmla="*/ 35 w 361"/>
                <a:gd name="T47" fmla="*/ 172 h 456"/>
                <a:gd name="T48" fmla="*/ 44 w 361"/>
                <a:gd name="T49" fmla="*/ 188 h 456"/>
                <a:gd name="T50" fmla="*/ 51 w 361"/>
                <a:gd name="T51" fmla="*/ 201 h 456"/>
                <a:gd name="T52" fmla="*/ 60 w 361"/>
                <a:gd name="T53" fmla="*/ 213 h 456"/>
                <a:gd name="T54" fmla="*/ 69 w 361"/>
                <a:gd name="T55" fmla="*/ 225 h 456"/>
                <a:gd name="T56" fmla="*/ 80 w 361"/>
                <a:gd name="T57" fmla="*/ 235 h 456"/>
                <a:gd name="T58" fmla="*/ 89 w 361"/>
                <a:gd name="T59" fmla="*/ 244 h 456"/>
                <a:gd name="T60" fmla="*/ 99 w 361"/>
                <a:gd name="T61" fmla="*/ 252 h 456"/>
                <a:gd name="T62" fmla="*/ 108 w 361"/>
                <a:gd name="T63" fmla="*/ 258 h 456"/>
                <a:gd name="T64" fmla="*/ 108 w 361"/>
                <a:gd name="T65" fmla="*/ 456 h 456"/>
                <a:gd name="T66" fmla="*/ 253 w 361"/>
                <a:gd name="T67" fmla="*/ 456 h 456"/>
                <a:gd name="T68" fmla="*/ 253 w 361"/>
                <a:gd name="T69" fmla="*/ 258 h 456"/>
                <a:gd name="T70" fmla="*/ 262 w 361"/>
                <a:gd name="T71" fmla="*/ 252 h 456"/>
                <a:gd name="T72" fmla="*/ 272 w 361"/>
                <a:gd name="T73" fmla="*/ 244 h 456"/>
                <a:gd name="T74" fmla="*/ 281 w 361"/>
                <a:gd name="T75" fmla="*/ 235 h 456"/>
                <a:gd name="T76" fmla="*/ 291 w 361"/>
                <a:gd name="T77" fmla="*/ 225 h 456"/>
                <a:gd name="T78" fmla="*/ 300 w 361"/>
                <a:gd name="T79" fmla="*/ 213 h 456"/>
                <a:gd name="T80" fmla="*/ 309 w 361"/>
                <a:gd name="T81" fmla="*/ 201 h 456"/>
                <a:gd name="T82" fmla="*/ 318 w 361"/>
                <a:gd name="T83" fmla="*/ 188 h 456"/>
                <a:gd name="T84" fmla="*/ 326 w 361"/>
                <a:gd name="T85" fmla="*/ 172 h 456"/>
                <a:gd name="T86" fmla="*/ 334 w 361"/>
                <a:gd name="T87" fmla="*/ 157 h 456"/>
                <a:gd name="T88" fmla="*/ 340 w 361"/>
                <a:gd name="T89" fmla="*/ 139 h 456"/>
                <a:gd name="T90" fmla="*/ 345 w 361"/>
                <a:gd name="T91" fmla="*/ 121 h 456"/>
                <a:gd name="T92" fmla="*/ 351 w 361"/>
                <a:gd name="T93" fmla="*/ 102 h 456"/>
                <a:gd name="T94" fmla="*/ 356 w 361"/>
                <a:gd name="T95" fmla="*/ 81 h 456"/>
                <a:gd name="T96" fmla="*/ 358 w 361"/>
                <a:gd name="T97" fmla="*/ 59 h 456"/>
                <a:gd name="T98" fmla="*/ 359 w 361"/>
                <a:gd name="T99" fmla="*/ 36 h 456"/>
                <a:gd name="T100" fmla="*/ 361 w 361"/>
                <a:gd name="T101" fmla="*/ 12 h 456"/>
                <a:gd name="T102" fmla="*/ 361 w 361"/>
                <a:gd name="T10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1" h="456">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586">
              <a:extLst>
                <a:ext uri="{FF2B5EF4-FFF2-40B4-BE49-F238E27FC236}">
                  <a16:creationId xmlns:a16="http://schemas.microsoft.com/office/drawing/2014/main" xmlns="" id="{CE31EB4A-1CE9-4027-A17B-BC0EF803CEBB}"/>
                </a:ext>
              </a:extLst>
            </p:cNvPr>
            <p:cNvSpPr>
              <a:spLocks/>
            </p:cNvSpPr>
            <p:nvPr/>
          </p:nvSpPr>
          <p:spPr bwMode="auto">
            <a:xfrm>
              <a:off x="7804150" y="6103938"/>
              <a:ext cx="47625" cy="104775"/>
            </a:xfrm>
            <a:custGeom>
              <a:avLst/>
              <a:gdLst>
                <a:gd name="T0" fmla="*/ 72 w 120"/>
                <a:gd name="T1" fmla="*/ 24 h 264"/>
                <a:gd name="T2" fmla="*/ 72 w 120"/>
                <a:gd name="T3" fmla="*/ 0 h 264"/>
                <a:gd name="T4" fmla="*/ 48 w 120"/>
                <a:gd name="T5" fmla="*/ 0 h 264"/>
                <a:gd name="T6" fmla="*/ 48 w 120"/>
                <a:gd name="T7" fmla="*/ 24 h 264"/>
                <a:gd name="T8" fmla="*/ 0 w 120"/>
                <a:gd name="T9" fmla="*/ 24 h 264"/>
                <a:gd name="T10" fmla="*/ 0 w 120"/>
                <a:gd name="T11" fmla="*/ 264 h 264"/>
                <a:gd name="T12" fmla="*/ 120 w 120"/>
                <a:gd name="T13" fmla="*/ 264 h 264"/>
                <a:gd name="T14" fmla="*/ 120 w 120"/>
                <a:gd name="T15" fmla="*/ 24 h 264"/>
                <a:gd name="T16" fmla="*/ 72 w 120"/>
                <a:gd name="T17" fmla="*/ 2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264">
                  <a:moveTo>
                    <a:pt x="72" y="24"/>
                  </a:moveTo>
                  <a:lnTo>
                    <a:pt x="72" y="0"/>
                  </a:lnTo>
                  <a:lnTo>
                    <a:pt x="48" y="0"/>
                  </a:lnTo>
                  <a:lnTo>
                    <a:pt x="48" y="24"/>
                  </a:lnTo>
                  <a:lnTo>
                    <a:pt x="0" y="24"/>
                  </a:lnTo>
                  <a:lnTo>
                    <a:pt x="0" y="264"/>
                  </a:lnTo>
                  <a:lnTo>
                    <a:pt x="120" y="264"/>
                  </a:lnTo>
                  <a:lnTo>
                    <a:pt x="120" y="24"/>
                  </a:lnTo>
                  <a:lnTo>
                    <a:pt x="72"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9" name="Freeform 391">
            <a:extLst>
              <a:ext uri="{FF2B5EF4-FFF2-40B4-BE49-F238E27FC236}">
                <a16:creationId xmlns:a16="http://schemas.microsoft.com/office/drawing/2014/main" xmlns="" id="{D9EFD648-63C5-402B-A178-446B67944BD1}"/>
              </a:ext>
            </a:extLst>
          </p:cNvPr>
          <p:cNvSpPr>
            <a:spLocks noEditPoints="1"/>
          </p:cNvSpPr>
          <p:nvPr/>
        </p:nvSpPr>
        <p:spPr bwMode="auto">
          <a:xfrm>
            <a:off x="9483547" y="5279808"/>
            <a:ext cx="287338" cy="287338"/>
          </a:xfrm>
          <a:custGeom>
            <a:avLst/>
            <a:gdLst>
              <a:gd name="T0" fmla="*/ 515 w 903"/>
              <a:gd name="T1" fmla="*/ 619 h 904"/>
              <a:gd name="T2" fmla="*/ 486 w 903"/>
              <a:gd name="T3" fmla="*/ 580 h 904"/>
              <a:gd name="T4" fmla="*/ 488 w 903"/>
              <a:gd name="T5" fmla="*/ 528 h 904"/>
              <a:gd name="T6" fmla="*/ 521 w 903"/>
              <a:gd name="T7" fmla="*/ 491 h 904"/>
              <a:gd name="T8" fmla="*/ 573 w 903"/>
              <a:gd name="T9" fmla="*/ 483 h 904"/>
              <a:gd name="T10" fmla="*/ 616 w 903"/>
              <a:gd name="T11" fmla="*/ 509 h 904"/>
              <a:gd name="T12" fmla="*/ 633 w 903"/>
              <a:gd name="T13" fmla="*/ 557 h 904"/>
              <a:gd name="T14" fmla="*/ 616 w 903"/>
              <a:gd name="T15" fmla="*/ 604 h 904"/>
              <a:gd name="T16" fmla="*/ 573 w 903"/>
              <a:gd name="T17" fmla="*/ 631 h 904"/>
              <a:gd name="T18" fmla="*/ 305 w 903"/>
              <a:gd name="T19" fmla="*/ 617 h 904"/>
              <a:gd name="T20" fmla="*/ 288 w 903"/>
              <a:gd name="T21" fmla="*/ 608 h 904"/>
              <a:gd name="T22" fmla="*/ 592 w 903"/>
              <a:gd name="T23" fmla="*/ 290 h 904"/>
              <a:gd name="T24" fmla="*/ 610 w 903"/>
              <a:gd name="T25" fmla="*/ 289 h 904"/>
              <a:gd name="T26" fmla="*/ 617 w 903"/>
              <a:gd name="T27" fmla="*/ 307 h 904"/>
              <a:gd name="T28" fmla="*/ 275 w 903"/>
              <a:gd name="T29" fmla="*/ 324 h 904"/>
              <a:gd name="T30" fmla="*/ 305 w 903"/>
              <a:gd name="T31" fmla="*/ 284 h 904"/>
              <a:gd name="T32" fmla="*/ 354 w 903"/>
              <a:gd name="T33" fmla="*/ 272 h 904"/>
              <a:gd name="T34" fmla="*/ 400 w 903"/>
              <a:gd name="T35" fmla="*/ 293 h 904"/>
              <a:gd name="T36" fmla="*/ 422 w 903"/>
              <a:gd name="T37" fmla="*/ 338 h 904"/>
              <a:gd name="T38" fmla="*/ 409 w 903"/>
              <a:gd name="T39" fmla="*/ 389 h 904"/>
              <a:gd name="T40" fmla="*/ 369 w 903"/>
              <a:gd name="T41" fmla="*/ 418 h 904"/>
              <a:gd name="T42" fmla="*/ 318 w 903"/>
              <a:gd name="T43" fmla="*/ 416 h 904"/>
              <a:gd name="T44" fmla="*/ 280 w 903"/>
              <a:gd name="T45" fmla="*/ 382 h 904"/>
              <a:gd name="T46" fmla="*/ 903 w 903"/>
              <a:gd name="T47" fmla="*/ 452 h 904"/>
              <a:gd name="T48" fmla="*/ 866 w 903"/>
              <a:gd name="T49" fmla="*/ 378 h 904"/>
              <a:gd name="T50" fmla="*/ 875 w 903"/>
              <a:gd name="T51" fmla="*/ 303 h 904"/>
              <a:gd name="T52" fmla="*/ 829 w 903"/>
              <a:gd name="T53" fmla="*/ 234 h 904"/>
              <a:gd name="T54" fmla="*/ 795 w 903"/>
              <a:gd name="T55" fmla="*/ 175 h 904"/>
              <a:gd name="T56" fmla="*/ 750 w 903"/>
              <a:gd name="T57" fmla="*/ 116 h 904"/>
              <a:gd name="T58" fmla="*/ 680 w 903"/>
              <a:gd name="T59" fmla="*/ 110 h 904"/>
              <a:gd name="T60" fmla="*/ 636 w 903"/>
              <a:gd name="T61" fmla="*/ 40 h 904"/>
              <a:gd name="T62" fmla="*/ 552 w 903"/>
              <a:gd name="T63" fmla="*/ 36 h 904"/>
              <a:gd name="T64" fmla="*/ 488 w 903"/>
              <a:gd name="T65" fmla="*/ 8 h 904"/>
              <a:gd name="T66" fmla="*/ 404 w 903"/>
              <a:gd name="T67" fmla="*/ 13 h 904"/>
              <a:gd name="T68" fmla="*/ 340 w 903"/>
              <a:gd name="T69" fmla="*/ 32 h 904"/>
              <a:gd name="T70" fmla="*/ 257 w 903"/>
              <a:gd name="T71" fmla="*/ 47 h 904"/>
              <a:gd name="T72" fmla="*/ 210 w 903"/>
              <a:gd name="T73" fmla="*/ 107 h 904"/>
              <a:gd name="T74" fmla="*/ 146 w 903"/>
              <a:gd name="T75" fmla="*/ 121 h 904"/>
              <a:gd name="T76" fmla="*/ 106 w 903"/>
              <a:gd name="T77" fmla="*/ 187 h 904"/>
              <a:gd name="T78" fmla="*/ 64 w 903"/>
              <a:gd name="T79" fmla="*/ 241 h 904"/>
              <a:gd name="T80" fmla="*/ 28 w 903"/>
              <a:gd name="T81" fmla="*/ 316 h 904"/>
              <a:gd name="T82" fmla="*/ 29 w 903"/>
              <a:gd name="T83" fmla="*/ 386 h 904"/>
              <a:gd name="T84" fmla="*/ 1 w 903"/>
              <a:gd name="T85" fmla="*/ 464 h 904"/>
              <a:gd name="T86" fmla="*/ 48 w 903"/>
              <a:gd name="T87" fmla="*/ 531 h 904"/>
              <a:gd name="T88" fmla="*/ 30 w 903"/>
              <a:gd name="T89" fmla="*/ 613 h 904"/>
              <a:gd name="T90" fmla="*/ 86 w 903"/>
              <a:gd name="T91" fmla="*/ 674 h 904"/>
              <a:gd name="T92" fmla="*/ 113 w 903"/>
              <a:gd name="T93" fmla="*/ 740 h 904"/>
              <a:gd name="T94" fmla="*/ 162 w 903"/>
              <a:gd name="T95" fmla="*/ 791 h 904"/>
              <a:gd name="T96" fmla="*/ 225 w 903"/>
              <a:gd name="T97" fmla="*/ 806 h 904"/>
              <a:gd name="T98" fmla="*/ 279 w 903"/>
              <a:gd name="T99" fmla="*/ 869 h 904"/>
              <a:gd name="T100" fmla="*/ 362 w 903"/>
              <a:gd name="T101" fmla="*/ 862 h 904"/>
              <a:gd name="T102" fmla="*/ 427 w 903"/>
              <a:gd name="T103" fmla="*/ 900 h 904"/>
              <a:gd name="T104" fmla="*/ 510 w 903"/>
              <a:gd name="T105" fmla="*/ 883 h 904"/>
              <a:gd name="T106" fmla="*/ 576 w 903"/>
              <a:gd name="T107" fmla="*/ 875 h 904"/>
              <a:gd name="T108" fmla="*/ 655 w 903"/>
              <a:gd name="T109" fmla="*/ 848 h 904"/>
              <a:gd name="T110" fmla="*/ 707 w 903"/>
              <a:gd name="T111" fmla="*/ 797 h 904"/>
              <a:gd name="T112" fmla="*/ 765 w 903"/>
              <a:gd name="T113" fmla="*/ 777 h 904"/>
              <a:gd name="T114" fmla="*/ 798 w 903"/>
              <a:gd name="T115" fmla="*/ 704 h 904"/>
              <a:gd name="T116" fmla="*/ 848 w 903"/>
              <a:gd name="T117" fmla="*/ 655 h 904"/>
              <a:gd name="T118" fmla="*/ 875 w 903"/>
              <a:gd name="T119" fmla="*/ 575 h 904"/>
              <a:gd name="T120" fmla="*/ 883 w 903"/>
              <a:gd name="T121" fmla="*/ 5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4">
                <a:moveTo>
                  <a:pt x="558" y="632"/>
                </a:moveTo>
                <a:lnTo>
                  <a:pt x="549" y="632"/>
                </a:lnTo>
                <a:lnTo>
                  <a:pt x="542" y="631"/>
                </a:lnTo>
                <a:lnTo>
                  <a:pt x="535" y="629"/>
                </a:lnTo>
                <a:lnTo>
                  <a:pt x="528" y="627"/>
                </a:lnTo>
                <a:lnTo>
                  <a:pt x="521" y="624"/>
                </a:lnTo>
                <a:lnTo>
                  <a:pt x="515" y="619"/>
                </a:lnTo>
                <a:lnTo>
                  <a:pt x="510" y="615"/>
                </a:lnTo>
                <a:lnTo>
                  <a:pt x="504" y="610"/>
                </a:lnTo>
                <a:lnTo>
                  <a:pt x="499" y="604"/>
                </a:lnTo>
                <a:lnTo>
                  <a:pt x="495" y="599"/>
                </a:lnTo>
                <a:lnTo>
                  <a:pt x="491" y="593"/>
                </a:lnTo>
                <a:lnTo>
                  <a:pt x="488" y="586"/>
                </a:lnTo>
                <a:lnTo>
                  <a:pt x="486" y="580"/>
                </a:lnTo>
                <a:lnTo>
                  <a:pt x="484" y="572"/>
                </a:lnTo>
                <a:lnTo>
                  <a:pt x="483" y="565"/>
                </a:lnTo>
                <a:lnTo>
                  <a:pt x="482" y="557"/>
                </a:lnTo>
                <a:lnTo>
                  <a:pt x="483" y="550"/>
                </a:lnTo>
                <a:lnTo>
                  <a:pt x="484" y="542"/>
                </a:lnTo>
                <a:lnTo>
                  <a:pt x="486" y="535"/>
                </a:lnTo>
                <a:lnTo>
                  <a:pt x="488" y="528"/>
                </a:lnTo>
                <a:lnTo>
                  <a:pt x="491" y="521"/>
                </a:lnTo>
                <a:lnTo>
                  <a:pt x="495" y="515"/>
                </a:lnTo>
                <a:lnTo>
                  <a:pt x="499" y="509"/>
                </a:lnTo>
                <a:lnTo>
                  <a:pt x="504" y="504"/>
                </a:lnTo>
                <a:lnTo>
                  <a:pt x="510" y="499"/>
                </a:lnTo>
                <a:lnTo>
                  <a:pt x="515" y="495"/>
                </a:lnTo>
                <a:lnTo>
                  <a:pt x="521" y="491"/>
                </a:lnTo>
                <a:lnTo>
                  <a:pt x="528" y="487"/>
                </a:lnTo>
                <a:lnTo>
                  <a:pt x="535" y="485"/>
                </a:lnTo>
                <a:lnTo>
                  <a:pt x="542" y="483"/>
                </a:lnTo>
                <a:lnTo>
                  <a:pt x="549" y="482"/>
                </a:lnTo>
                <a:lnTo>
                  <a:pt x="558" y="482"/>
                </a:lnTo>
                <a:lnTo>
                  <a:pt x="565" y="482"/>
                </a:lnTo>
                <a:lnTo>
                  <a:pt x="573" y="483"/>
                </a:lnTo>
                <a:lnTo>
                  <a:pt x="579" y="485"/>
                </a:lnTo>
                <a:lnTo>
                  <a:pt x="587" y="487"/>
                </a:lnTo>
                <a:lnTo>
                  <a:pt x="593" y="491"/>
                </a:lnTo>
                <a:lnTo>
                  <a:pt x="600" y="495"/>
                </a:lnTo>
                <a:lnTo>
                  <a:pt x="605" y="499"/>
                </a:lnTo>
                <a:lnTo>
                  <a:pt x="610" y="504"/>
                </a:lnTo>
                <a:lnTo>
                  <a:pt x="616" y="509"/>
                </a:lnTo>
                <a:lnTo>
                  <a:pt x="620" y="515"/>
                </a:lnTo>
                <a:lnTo>
                  <a:pt x="623" y="521"/>
                </a:lnTo>
                <a:lnTo>
                  <a:pt x="626" y="528"/>
                </a:lnTo>
                <a:lnTo>
                  <a:pt x="630" y="535"/>
                </a:lnTo>
                <a:lnTo>
                  <a:pt x="631" y="542"/>
                </a:lnTo>
                <a:lnTo>
                  <a:pt x="632" y="550"/>
                </a:lnTo>
                <a:lnTo>
                  <a:pt x="633" y="557"/>
                </a:lnTo>
                <a:lnTo>
                  <a:pt x="632" y="565"/>
                </a:lnTo>
                <a:lnTo>
                  <a:pt x="631" y="572"/>
                </a:lnTo>
                <a:lnTo>
                  <a:pt x="630" y="580"/>
                </a:lnTo>
                <a:lnTo>
                  <a:pt x="626" y="586"/>
                </a:lnTo>
                <a:lnTo>
                  <a:pt x="623" y="593"/>
                </a:lnTo>
                <a:lnTo>
                  <a:pt x="620" y="599"/>
                </a:lnTo>
                <a:lnTo>
                  <a:pt x="616" y="604"/>
                </a:lnTo>
                <a:lnTo>
                  <a:pt x="610" y="610"/>
                </a:lnTo>
                <a:lnTo>
                  <a:pt x="605" y="615"/>
                </a:lnTo>
                <a:lnTo>
                  <a:pt x="600" y="619"/>
                </a:lnTo>
                <a:lnTo>
                  <a:pt x="593" y="624"/>
                </a:lnTo>
                <a:lnTo>
                  <a:pt x="587" y="627"/>
                </a:lnTo>
                <a:lnTo>
                  <a:pt x="579" y="629"/>
                </a:lnTo>
                <a:lnTo>
                  <a:pt x="573" y="631"/>
                </a:lnTo>
                <a:lnTo>
                  <a:pt x="565" y="632"/>
                </a:lnTo>
                <a:lnTo>
                  <a:pt x="558" y="632"/>
                </a:lnTo>
                <a:lnTo>
                  <a:pt x="558" y="632"/>
                </a:lnTo>
                <a:close/>
                <a:moveTo>
                  <a:pt x="312" y="613"/>
                </a:moveTo>
                <a:lnTo>
                  <a:pt x="310" y="615"/>
                </a:lnTo>
                <a:lnTo>
                  <a:pt x="307" y="616"/>
                </a:lnTo>
                <a:lnTo>
                  <a:pt x="305" y="617"/>
                </a:lnTo>
                <a:lnTo>
                  <a:pt x="301" y="617"/>
                </a:lnTo>
                <a:lnTo>
                  <a:pt x="298" y="617"/>
                </a:lnTo>
                <a:lnTo>
                  <a:pt x="296" y="616"/>
                </a:lnTo>
                <a:lnTo>
                  <a:pt x="293" y="615"/>
                </a:lnTo>
                <a:lnTo>
                  <a:pt x="291" y="613"/>
                </a:lnTo>
                <a:lnTo>
                  <a:pt x="289" y="611"/>
                </a:lnTo>
                <a:lnTo>
                  <a:pt x="288" y="608"/>
                </a:lnTo>
                <a:lnTo>
                  <a:pt x="286" y="605"/>
                </a:lnTo>
                <a:lnTo>
                  <a:pt x="286" y="602"/>
                </a:lnTo>
                <a:lnTo>
                  <a:pt x="286" y="599"/>
                </a:lnTo>
                <a:lnTo>
                  <a:pt x="288" y="597"/>
                </a:lnTo>
                <a:lnTo>
                  <a:pt x="289" y="594"/>
                </a:lnTo>
                <a:lnTo>
                  <a:pt x="291" y="591"/>
                </a:lnTo>
                <a:lnTo>
                  <a:pt x="592" y="290"/>
                </a:lnTo>
                <a:lnTo>
                  <a:pt x="594" y="289"/>
                </a:lnTo>
                <a:lnTo>
                  <a:pt x="596" y="287"/>
                </a:lnTo>
                <a:lnTo>
                  <a:pt x="600" y="286"/>
                </a:lnTo>
                <a:lnTo>
                  <a:pt x="603" y="286"/>
                </a:lnTo>
                <a:lnTo>
                  <a:pt x="605" y="286"/>
                </a:lnTo>
                <a:lnTo>
                  <a:pt x="608" y="287"/>
                </a:lnTo>
                <a:lnTo>
                  <a:pt x="610" y="289"/>
                </a:lnTo>
                <a:lnTo>
                  <a:pt x="614" y="290"/>
                </a:lnTo>
                <a:lnTo>
                  <a:pt x="615" y="293"/>
                </a:lnTo>
                <a:lnTo>
                  <a:pt x="617" y="295"/>
                </a:lnTo>
                <a:lnTo>
                  <a:pt x="617" y="299"/>
                </a:lnTo>
                <a:lnTo>
                  <a:pt x="618" y="301"/>
                </a:lnTo>
                <a:lnTo>
                  <a:pt x="617" y="304"/>
                </a:lnTo>
                <a:lnTo>
                  <a:pt x="617" y="307"/>
                </a:lnTo>
                <a:lnTo>
                  <a:pt x="615" y="309"/>
                </a:lnTo>
                <a:lnTo>
                  <a:pt x="614" y="312"/>
                </a:lnTo>
                <a:lnTo>
                  <a:pt x="312" y="613"/>
                </a:lnTo>
                <a:close/>
                <a:moveTo>
                  <a:pt x="271" y="346"/>
                </a:moveTo>
                <a:lnTo>
                  <a:pt x="271" y="338"/>
                </a:lnTo>
                <a:lnTo>
                  <a:pt x="273" y="331"/>
                </a:lnTo>
                <a:lnTo>
                  <a:pt x="275" y="324"/>
                </a:lnTo>
                <a:lnTo>
                  <a:pt x="277" y="317"/>
                </a:lnTo>
                <a:lnTo>
                  <a:pt x="280" y="310"/>
                </a:lnTo>
                <a:lnTo>
                  <a:pt x="284" y="304"/>
                </a:lnTo>
                <a:lnTo>
                  <a:pt x="289" y="299"/>
                </a:lnTo>
                <a:lnTo>
                  <a:pt x="293" y="293"/>
                </a:lnTo>
                <a:lnTo>
                  <a:pt x="298" y="288"/>
                </a:lnTo>
                <a:lnTo>
                  <a:pt x="305" y="284"/>
                </a:lnTo>
                <a:lnTo>
                  <a:pt x="311" y="280"/>
                </a:lnTo>
                <a:lnTo>
                  <a:pt x="318" y="277"/>
                </a:lnTo>
                <a:lnTo>
                  <a:pt x="324" y="274"/>
                </a:lnTo>
                <a:lnTo>
                  <a:pt x="331" y="273"/>
                </a:lnTo>
                <a:lnTo>
                  <a:pt x="339" y="272"/>
                </a:lnTo>
                <a:lnTo>
                  <a:pt x="347" y="271"/>
                </a:lnTo>
                <a:lnTo>
                  <a:pt x="354" y="272"/>
                </a:lnTo>
                <a:lnTo>
                  <a:pt x="362" y="273"/>
                </a:lnTo>
                <a:lnTo>
                  <a:pt x="369" y="274"/>
                </a:lnTo>
                <a:lnTo>
                  <a:pt x="375" y="277"/>
                </a:lnTo>
                <a:lnTo>
                  <a:pt x="382" y="280"/>
                </a:lnTo>
                <a:lnTo>
                  <a:pt x="388" y="284"/>
                </a:lnTo>
                <a:lnTo>
                  <a:pt x="395" y="288"/>
                </a:lnTo>
                <a:lnTo>
                  <a:pt x="400" y="293"/>
                </a:lnTo>
                <a:lnTo>
                  <a:pt x="404" y="299"/>
                </a:lnTo>
                <a:lnTo>
                  <a:pt x="409" y="304"/>
                </a:lnTo>
                <a:lnTo>
                  <a:pt x="413" y="310"/>
                </a:lnTo>
                <a:lnTo>
                  <a:pt x="416" y="317"/>
                </a:lnTo>
                <a:lnTo>
                  <a:pt x="418" y="324"/>
                </a:lnTo>
                <a:lnTo>
                  <a:pt x="421" y="331"/>
                </a:lnTo>
                <a:lnTo>
                  <a:pt x="422" y="338"/>
                </a:lnTo>
                <a:lnTo>
                  <a:pt x="422" y="346"/>
                </a:lnTo>
                <a:lnTo>
                  <a:pt x="422" y="354"/>
                </a:lnTo>
                <a:lnTo>
                  <a:pt x="421" y="362"/>
                </a:lnTo>
                <a:lnTo>
                  <a:pt x="418" y="368"/>
                </a:lnTo>
                <a:lnTo>
                  <a:pt x="416" y="376"/>
                </a:lnTo>
                <a:lnTo>
                  <a:pt x="413" y="382"/>
                </a:lnTo>
                <a:lnTo>
                  <a:pt x="409" y="389"/>
                </a:lnTo>
                <a:lnTo>
                  <a:pt x="404" y="394"/>
                </a:lnTo>
                <a:lnTo>
                  <a:pt x="400" y="399"/>
                </a:lnTo>
                <a:lnTo>
                  <a:pt x="395" y="405"/>
                </a:lnTo>
                <a:lnTo>
                  <a:pt x="388" y="409"/>
                </a:lnTo>
                <a:lnTo>
                  <a:pt x="382" y="412"/>
                </a:lnTo>
                <a:lnTo>
                  <a:pt x="375" y="416"/>
                </a:lnTo>
                <a:lnTo>
                  <a:pt x="369" y="418"/>
                </a:lnTo>
                <a:lnTo>
                  <a:pt x="362" y="420"/>
                </a:lnTo>
                <a:lnTo>
                  <a:pt x="354" y="421"/>
                </a:lnTo>
                <a:lnTo>
                  <a:pt x="347" y="422"/>
                </a:lnTo>
                <a:lnTo>
                  <a:pt x="339" y="421"/>
                </a:lnTo>
                <a:lnTo>
                  <a:pt x="331" y="420"/>
                </a:lnTo>
                <a:lnTo>
                  <a:pt x="324" y="418"/>
                </a:lnTo>
                <a:lnTo>
                  <a:pt x="318" y="416"/>
                </a:lnTo>
                <a:lnTo>
                  <a:pt x="311" y="412"/>
                </a:lnTo>
                <a:lnTo>
                  <a:pt x="305" y="409"/>
                </a:lnTo>
                <a:lnTo>
                  <a:pt x="298" y="405"/>
                </a:lnTo>
                <a:lnTo>
                  <a:pt x="293" y="399"/>
                </a:lnTo>
                <a:lnTo>
                  <a:pt x="289" y="394"/>
                </a:lnTo>
                <a:lnTo>
                  <a:pt x="284" y="389"/>
                </a:lnTo>
                <a:lnTo>
                  <a:pt x="280" y="382"/>
                </a:lnTo>
                <a:lnTo>
                  <a:pt x="277" y="376"/>
                </a:lnTo>
                <a:lnTo>
                  <a:pt x="275" y="368"/>
                </a:lnTo>
                <a:lnTo>
                  <a:pt x="273" y="362"/>
                </a:lnTo>
                <a:lnTo>
                  <a:pt x="271" y="354"/>
                </a:lnTo>
                <a:lnTo>
                  <a:pt x="271" y="346"/>
                </a:lnTo>
                <a:lnTo>
                  <a:pt x="271" y="346"/>
                </a:lnTo>
                <a:close/>
                <a:moveTo>
                  <a:pt x="903" y="452"/>
                </a:moveTo>
                <a:lnTo>
                  <a:pt x="903" y="439"/>
                </a:lnTo>
                <a:lnTo>
                  <a:pt x="900" y="426"/>
                </a:lnTo>
                <a:lnTo>
                  <a:pt x="896" y="416"/>
                </a:lnTo>
                <a:lnTo>
                  <a:pt x="890" y="405"/>
                </a:lnTo>
                <a:lnTo>
                  <a:pt x="883" y="394"/>
                </a:lnTo>
                <a:lnTo>
                  <a:pt x="875" y="386"/>
                </a:lnTo>
                <a:lnTo>
                  <a:pt x="866" y="378"/>
                </a:lnTo>
                <a:lnTo>
                  <a:pt x="855" y="372"/>
                </a:lnTo>
                <a:lnTo>
                  <a:pt x="862" y="362"/>
                </a:lnTo>
                <a:lnTo>
                  <a:pt x="868" y="351"/>
                </a:lnTo>
                <a:lnTo>
                  <a:pt x="872" y="339"/>
                </a:lnTo>
                <a:lnTo>
                  <a:pt x="875" y="328"/>
                </a:lnTo>
                <a:lnTo>
                  <a:pt x="876" y="316"/>
                </a:lnTo>
                <a:lnTo>
                  <a:pt x="875" y="303"/>
                </a:lnTo>
                <a:lnTo>
                  <a:pt x="873" y="291"/>
                </a:lnTo>
                <a:lnTo>
                  <a:pt x="869" y="279"/>
                </a:lnTo>
                <a:lnTo>
                  <a:pt x="863" y="268"/>
                </a:lnTo>
                <a:lnTo>
                  <a:pt x="857" y="258"/>
                </a:lnTo>
                <a:lnTo>
                  <a:pt x="848" y="248"/>
                </a:lnTo>
                <a:lnTo>
                  <a:pt x="839" y="241"/>
                </a:lnTo>
                <a:lnTo>
                  <a:pt x="829" y="234"/>
                </a:lnTo>
                <a:lnTo>
                  <a:pt x="817" y="229"/>
                </a:lnTo>
                <a:lnTo>
                  <a:pt x="807" y="225"/>
                </a:lnTo>
                <a:lnTo>
                  <a:pt x="794" y="224"/>
                </a:lnTo>
                <a:lnTo>
                  <a:pt x="797" y="211"/>
                </a:lnTo>
                <a:lnTo>
                  <a:pt x="798" y="199"/>
                </a:lnTo>
                <a:lnTo>
                  <a:pt x="797" y="187"/>
                </a:lnTo>
                <a:lnTo>
                  <a:pt x="795" y="175"/>
                </a:lnTo>
                <a:lnTo>
                  <a:pt x="792" y="163"/>
                </a:lnTo>
                <a:lnTo>
                  <a:pt x="786" y="153"/>
                </a:lnTo>
                <a:lnTo>
                  <a:pt x="780" y="142"/>
                </a:lnTo>
                <a:lnTo>
                  <a:pt x="771" y="132"/>
                </a:lnTo>
                <a:lnTo>
                  <a:pt x="765" y="126"/>
                </a:lnTo>
                <a:lnTo>
                  <a:pt x="757" y="121"/>
                </a:lnTo>
                <a:lnTo>
                  <a:pt x="750" y="116"/>
                </a:lnTo>
                <a:lnTo>
                  <a:pt x="742" y="113"/>
                </a:lnTo>
                <a:lnTo>
                  <a:pt x="734" y="110"/>
                </a:lnTo>
                <a:lnTo>
                  <a:pt x="725" y="108"/>
                </a:lnTo>
                <a:lnTo>
                  <a:pt x="717" y="107"/>
                </a:lnTo>
                <a:lnTo>
                  <a:pt x="707" y="106"/>
                </a:lnTo>
                <a:lnTo>
                  <a:pt x="694" y="107"/>
                </a:lnTo>
                <a:lnTo>
                  <a:pt x="680" y="110"/>
                </a:lnTo>
                <a:lnTo>
                  <a:pt x="678" y="98"/>
                </a:lnTo>
                <a:lnTo>
                  <a:pt x="675" y="86"/>
                </a:lnTo>
                <a:lnTo>
                  <a:pt x="669" y="74"/>
                </a:lnTo>
                <a:lnTo>
                  <a:pt x="663" y="65"/>
                </a:lnTo>
                <a:lnTo>
                  <a:pt x="655" y="55"/>
                </a:lnTo>
                <a:lnTo>
                  <a:pt x="647" y="48"/>
                </a:lnTo>
                <a:lnTo>
                  <a:pt x="636" y="40"/>
                </a:lnTo>
                <a:lnTo>
                  <a:pt x="624" y="35"/>
                </a:lnTo>
                <a:lnTo>
                  <a:pt x="612" y="30"/>
                </a:lnTo>
                <a:lnTo>
                  <a:pt x="601" y="28"/>
                </a:lnTo>
                <a:lnTo>
                  <a:pt x="588" y="27"/>
                </a:lnTo>
                <a:lnTo>
                  <a:pt x="576" y="28"/>
                </a:lnTo>
                <a:lnTo>
                  <a:pt x="564" y="32"/>
                </a:lnTo>
                <a:lnTo>
                  <a:pt x="552" y="36"/>
                </a:lnTo>
                <a:lnTo>
                  <a:pt x="542" y="41"/>
                </a:lnTo>
                <a:lnTo>
                  <a:pt x="532" y="49"/>
                </a:lnTo>
                <a:lnTo>
                  <a:pt x="526" y="38"/>
                </a:lnTo>
                <a:lnTo>
                  <a:pt x="518" y="28"/>
                </a:lnTo>
                <a:lnTo>
                  <a:pt x="510" y="20"/>
                </a:lnTo>
                <a:lnTo>
                  <a:pt x="499" y="13"/>
                </a:lnTo>
                <a:lnTo>
                  <a:pt x="488" y="8"/>
                </a:lnTo>
                <a:lnTo>
                  <a:pt x="476" y="4"/>
                </a:lnTo>
                <a:lnTo>
                  <a:pt x="464" y="0"/>
                </a:lnTo>
                <a:lnTo>
                  <a:pt x="452" y="0"/>
                </a:lnTo>
                <a:lnTo>
                  <a:pt x="439" y="0"/>
                </a:lnTo>
                <a:lnTo>
                  <a:pt x="427" y="4"/>
                </a:lnTo>
                <a:lnTo>
                  <a:pt x="415" y="8"/>
                </a:lnTo>
                <a:lnTo>
                  <a:pt x="404" y="13"/>
                </a:lnTo>
                <a:lnTo>
                  <a:pt x="395" y="20"/>
                </a:lnTo>
                <a:lnTo>
                  <a:pt x="386" y="28"/>
                </a:lnTo>
                <a:lnTo>
                  <a:pt x="379" y="38"/>
                </a:lnTo>
                <a:lnTo>
                  <a:pt x="371" y="49"/>
                </a:lnTo>
                <a:lnTo>
                  <a:pt x="362" y="41"/>
                </a:lnTo>
                <a:lnTo>
                  <a:pt x="351" y="36"/>
                </a:lnTo>
                <a:lnTo>
                  <a:pt x="340" y="32"/>
                </a:lnTo>
                <a:lnTo>
                  <a:pt x="327" y="28"/>
                </a:lnTo>
                <a:lnTo>
                  <a:pt x="315" y="27"/>
                </a:lnTo>
                <a:lnTo>
                  <a:pt x="304" y="28"/>
                </a:lnTo>
                <a:lnTo>
                  <a:pt x="291" y="30"/>
                </a:lnTo>
                <a:lnTo>
                  <a:pt x="279" y="35"/>
                </a:lnTo>
                <a:lnTo>
                  <a:pt x="268" y="40"/>
                </a:lnTo>
                <a:lnTo>
                  <a:pt x="257" y="47"/>
                </a:lnTo>
                <a:lnTo>
                  <a:pt x="249" y="55"/>
                </a:lnTo>
                <a:lnTo>
                  <a:pt x="240" y="65"/>
                </a:lnTo>
                <a:lnTo>
                  <a:pt x="234" y="74"/>
                </a:lnTo>
                <a:lnTo>
                  <a:pt x="229" y="86"/>
                </a:lnTo>
                <a:lnTo>
                  <a:pt x="225" y="98"/>
                </a:lnTo>
                <a:lnTo>
                  <a:pt x="223" y="110"/>
                </a:lnTo>
                <a:lnTo>
                  <a:pt x="210" y="107"/>
                </a:lnTo>
                <a:lnTo>
                  <a:pt x="196" y="106"/>
                </a:lnTo>
                <a:lnTo>
                  <a:pt x="188" y="107"/>
                </a:lnTo>
                <a:lnTo>
                  <a:pt x="179" y="108"/>
                </a:lnTo>
                <a:lnTo>
                  <a:pt x="171" y="110"/>
                </a:lnTo>
                <a:lnTo>
                  <a:pt x="162" y="113"/>
                </a:lnTo>
                <a:lnTo>
                  <a:pt x="155" y="116"/>
                </a:lnTo>
                <a:lnTo>
                  <a:pt x="146" y="121"/>
                </a:lnTo>
                <a:lnTo>
                  <a:pt x="140" y="126"/>
                </a:lnTo>
                <a:lnTo>
                  <a:pt x="133" y="132"/>
                </a:lnTo>
                <a:lnTo>
                  <a:pt x="125" y="142"/>
                </a:lnTo>
                <a:lnTo>
                  <a:pt x="117" y="153"/>
                </a:lnTo>
                <a:lnTo>
                  <a:pt x="113" y="163"/>
                </a:lnTo>
                <a:lnTo>
                  <a:pt x="108" y="175"/>
                </a:lnTo>
                <a:lnTo>
                  <a:pt x="106" y="187"/>
                </a:lnTo>
                <a:lnTo>
                  <a:pt x="106" y="199"/>
                </a:lnTo>
                <a:lnTo>
                  <a:pt x="107" y="211"/>
                </a:lnTo>
                <a:lnTo>
                  <a:pt x="109" y="224"/>
                </a:lnTo>
                <a:lnTo>
                  <a:pt x="98" y="225"/>
                </a:lnTo>
                <a:lnTo>
                  <a:pt x="86" y="229"/>
                </a:lnTo>
                <a:lnTo>
                  <a:pt x="75" y="234"/>
                </a:lnTo>
                <a:lnTo>
                  <a:pt x="64" y="241"/>
                </a:lnTo>
                <a:lnTo>
                  <a:pt x="56" y="248"/>
                </a:lnTo>
                <a:lnTo>
                  <a:pt x="47" y="258"/>
                </a:lnTo>
                <a:lnTo>
                  <a:pt x="40" y="268"/>
                </a:lnTo>
                <a:lnTo>
                  <a:pt x="34" y="279"/>
                </a:lnTo>
                <a:lnTo>
                  <a:pt x="30" y="291"/>
                </a:lnTo>
                <a:lnTo>
                  <a:pt x="28" y="303"/>
                </a:lnTo>
                <a:lnTo>
                  <a:pt x="28" y="316"/>
                </a:lnTo>
                <a:lnTo>
                  <a:pt x="29" y="328"/>
                </a:lnTo>
                <a:lnTo>
                  <a:pt x="31" y="339"/>
                </a:lnTo>
                <a:lnTo>
                  <a:pt x="35" y="351"/>
                </a:lnTo>
                <a:lnTo>
                  <a:pt x="42" y="362"/>
                </a:lnTo>
                <a:lnTo>
                  <a:pt x="48" y="372"/>
                </a:lnTo>
                <a:lnTo>
                  <a:pt x="39" y="378"/>
                </a:lnTo>
                <a:lnTo>
                  <a:pt x="29" y="386"/>
                </a:lnTo>
                <a:lnTo>
                  <a:pt x="20" y="394"/>
                </a:lnTo>
                <a:lnTo>
                  <a:pt x="14" y="405"/>
                </a:lnTo>
                <a:lnTo>
                  <a:pt x="8" y="416"/>
                </a:lnTo>
                <a:lnTo>
                  <a:pt x="3" y="427"/>
                </a:lnTo>
                <a:lnTo>
                  <a:pt x="1" y="439"/>
                </a:lnTo>
                <a:lnTo>
                  <a:pt x="0" y="452"/>
                </a:lnTo>
                <a:lnTo>
                  <a:pt x="1" y="464"/>
                </a:lnTo>
                <a:lnTo>
                  <a:pt x="3" y="477"/>
                </a:lnTo>
                <a:lnTo>
                  <a:pt x="8" y="488"/>
                </a:lnTo>
                <a:lnTo>
                  <a:pt x="14" y="499"/>
                </a:lnTo>
                <a:lnTo>
                  <a:pt x="20" y="509"/>
                </a:lnTo>
                <a:lnTo>
                  <a:pt x="29" y="517"/>
                </a:lnTo>
                <a:lnTo>
                  <a:pt x="38" y="525"/>
                </a:lnTo>
                <a:lnTo>
                  <a:pt x="48" y="531"/>
                </a:lnTo>
                <a:lnTo>
                  <a:pt x="41" y="542"/>
                </a:lnTo>
                <a:lnTo>
                  <a:pt x="35" y="553"/>
                </a:lnTo>
                <a:lnTo>
                  <a:pt x="31" y="564"/>
                </a:lnTo>
                <a:lnTo>
                  <a:pt x="29" y="575"/>
                </a:lnTo>
                <a:lnTo>
                  <a:pt x="28" y="588"/>
                </a:lnTo>
                <a:lnTo>
                  <a:pt x="28" y="600"/>
                </a:lnTo>
                <a:lnTo>
                  <a:pt x="30" y="613"/>
                </a:lnTo>
                <a:lnTo>
                  <a:pt x="34" y="625"/>
                </a:lnTo>
                <a:lnTo>
                  <a:pt x="40" y="635"/>
                </a:lnTo>
                <a:lnTo>
                  <a:pt x="47" y="646"/>
                </a:lnTo>
                <a:lnTo>
                  <a:pt x="56" y="655"/>
                </a:lnTo>
                <a:lnTo>
                  <a:pt x="64" y="663"/>
                </a:lnTo>
                <a:lnTo>
                  <a:pt x="75" y="670"/>
                </a:lnTo>
                <a:lnTo>
                  <a:pt x="86" y="674"/>
                </a:lnTo>
                <a:lnTo>
                  <a:pt x="98" y="678"/>
                </a:lnTo>
                <a:lnTo>
                  <a:pt x="109" y="681"/>
                </a:lnTo>
                <a:lnTo>
                  <a:pt x="107" y="692"/>
                </a:lnTo>
                <a:lnTo>
                  <a:pt x="106" y="704"/>
                </a:lnTo>
                <a:lnTo>
                  <a:pt x="106" y="716"/>
                </a:lnTo>
                <a:lnTo>
                  <a:pt x="108" y="729"/>
                </a:lnTo>
                <a:lnTo>
                  <a:pt x="113" y="740"/>
                </a:lnTo>
                <a:lnTo>
                  <a:pt x="118" y="751"/>
                </a:lnTo>
                <a:lnTo>
                  <a:pt x="125" y="761"/>
                </a:lnTo>
                <a:lnTo>
                  <a:pt x="133" y="771"/>
                </a:lnTo>
                <a:lnTo>
                  <a:pt x="140" y="777"/>
                </a:lnTo>
                <a:lnTo>
                  <a:pt x="147" y="782"/>
                </a:lnTo>
                <a:lnTo>
                  <a:pt x="155" y="787"/>
                </a:lnTo>
                <a:lnTo>
                  <a:pt x="162" y="791"/>
                </a:lnTo>
                <a:lnTo>
                  <a:pt x="171" y="794"/>
                </a:lnTo>
                <a:lnTo>
                  <a:pt x="179" y="796"/>
                </a:lnTo>
                <a:lnTo>
                  <a:pt x="188" y="797"/>
                </a:lnTo>
                <a:lnTo>
                  <a:pt x="196" y="797"/>
                </a:lnTo>
                <a:lnTo>
                  <a:pt x="210" y="796"/>
                </a:lnTo>
                <a:lnTo>
                  <a:pt x="223" y="793"/>
                </a:lnTo>
                <a:lnTo>
                  <a:pt x="225" y="806"/>
                </a:lnTo>
                <a:lnTo>
                  <a:pt x="229" y="818"/>
                </a:lnTo>
                <a:lnTo>
                  <a:pt x="234" y="829"/>
                </a:lnTo>
                <a:lnTo>
                  <a:pt x="240" y="838"/>
                </a:lnTo>
                <a:lnTo>
                  <a:pt x="248" y="848"/>
                </a:lnTo>
                <a:lnTo>
                  <a:pt x="257" y="856"/>
                </a:lnTo>
                <a:lnTo>
                  <a:pt x="268" y="863"/>
                </a:lnTo>
                <a:lnTo>
                  <a:pt x="279" y="869"/>
                </a:lnTo>
                <a:lnTo>
                  <a:pt x="291" y="873"/>
                </a:lnTo>
                <a:lnTo>
                  <a:pt x="304" y="875"/>
                </a:lnTo>
                <a:lnTo>
                  <a:pt x="315" y="876"/>
                </a:lnTo>
                <a:lnTo>
                  <a:pt x="327" y="875"/>
                </a:lnTo>
                <a:lnTo>
                  <a:pt x="340" y="871"/>
                </a:lnTo>
                <a:lnTo>
                  <a:pt x="351" y="868"/>
                </a:lnTo>
                <a:lnTo>
                  <a:pt x="362" y="862"/>
                </a:lnTo>
                <a:lnTo>
                  <a:pt x="371" y="855"/>
                </a:lnTo>
                <a:lnTo>
                  <a:pt x="379" y="865"/>
                </a:lnTo>
                <a:lnTo>
                  <a:pt x="386" y="875"/>
                </a:lnTo>
                <a:lnTo>
                  <a:pt x="395" y="883"/>
                </a:lnTo>
                <a:lnTo>
                  <a:pt x="404" y="890"/>
                </a:lnTo>
                <a:lnTo>
                  <a:pt x="415" y="896"/>
                </a:lnTo>
                <a:lnTo>
                  <a:pt x="427" y="900"/>
                </a:lnTo>
                <a:lnTo>
                  <a:pt x="439" y="903"/>
                </a:lnTo>
                <a:lnTo>
                  <a:pt x="452" y="904"/>
                </a:lnTo>
                <a:lnTo>
                  <a:pt x="464" y="903"/>
                </a:lnTo>
                <a:lnTo>
                  <a:pt x="476" y="899"/>
                </a:lnTo>
                <a:lnTo>
                  <a:pt x="488" y="896"/>
                </a:lnTo>
                <a:lnTo>
                  <a:pt x="499" y="890"/>
                </a:lnTo>
                <a:lnTo>
                  <a:pt x="510" y="883"/>
                </a:lnTo>
                <a:lnTo>
                  <a:pt x="518" y="875"/>
                </a:lnTo>
                <a:lnTo>
                  <a:pt x="526" y="865"/>
                </a:lnTo>
                <a:lnTo>
                  <a:pt x="532" y="855"/>
                </a:lnTo>
                <a:lnTo>
                  <a:pt x="542" y="862"/>
                </a:lnTo>
                <a:lnTo>
                  <a:pt x="552" y="868"/>
                </a:lnTo>
                <a:lnTo>
                  <a:pt x="564" y="871"/>
                </a:lnTo>
                <a:lnTo>
                  <a:pt x="576" y="875"/>
                </a:lnTo>
                <a:lnTo>
                  <a:pt x="588" y="876"/>
                </a:lnTo>
                <a:lnTo>
                  <a:pt x="601" y="875"/>
                </a:lnTo>
                <a:lnTo>
                  <a:pt x="612" y="873"/>
                </a:lnTo>
                <a:lnTo>
                  <a:pt x="624" y="869"/>
                </a:lnTo>
                <a:lnTo>
                  <a:pt x="636" y="863"/>
                </a:lnTo>
                <a:lnTo>
                  <a:pt x="647" y="856"/>
                </a:lnTo>
                <a:lnTo>
                  <a:pt x="655" y="848"/>
                </a:lnTo>
                <a:lnTo>
                  <a:pt x="663" y="838"/>
                </a:lnTo>
                <a:lnTo>
                  <a:pt x="669" y="829"/>
                </a:lnTo>
                <a:lnTo>
                  <a:pt x="675" y="818"/>
                </a:lnTo>
                <a:lnTo>
                  <a:pt x="678" y="806"/>
                </a:lnTo>
                <a:lnTo>
                  <a:pt x="680" y="793"/>
                </a:lnTo>
                <a:lnTo>
                  <a:pt x="694" y="796"/>
                </a:lnTo>
                <a:lnTo>
                  <a:pt x="707" y="797"/>
                </a:lnTo>
                <a:lnTo>
                  <a:pt x="717" y="797"/>
                </a:lnTo>
                <a:lnTo>
                  <a:pt x="725" y="796"/>
                </a:lnTo>
                <a:lnTo>
                  <a:pt x="734" y="794"/>
                </a:lnTo>
                <a:lnTo>
                  <a:pt x="742" y="791"/>
                </a:lnTo>
                <a:lnTo>
                  <a:pt x="750" y="787"/>
                </a:lnTo>
                <a:lnTo>
                  <a:pt x="757" y="782"/>
                </a:lnTo>
                <a:lnTo>
                  <a:pt x="765" y="777"/>
                </a:lnTo>
                <a:lnTo>
                  <a:pt x="771" y="771"/>
                </a:lnTo>
                <a:lnTo>
                  <a:pt x="780" y="761"/>
                </a:lnTo>
                <a:lnTo>
                  <a:pt x="786" y="751"/>
                </a:lnTo>
                <a:lnTo>
                  <a:pt x="792" y="740"/>
                </a:lnTo>
                <a:lnTo>
                  <a:pt x="795" y="729"/>
                </a:lnTo>
                <a:lnTo>
                  <a:pt x="797" y="716"/>
                </a:lnTo>
                <a:lnTo>
                  <a:pt x="798" y="704"/>
                </a:lnTo>
                <a:lnTo>
                  <a:pt x="797" y="692"/>
                </a:lnTo>
                <a:lnTo>
                  <a:pt x="794" y="681"/>
                </a:lnTo>
                <a:lnTo>
                  <a:pt x="807" y="678"/>
                </a:lnTo>
                <a:lnTo>
                  <a:pt x="817" y="674"/>
                </a:lnTo>
                <a:lnTo>
                  <a:pt x="829" y="670"/>
                </a:lnTo>
                <a:lnTo>
                  <a:pt x="839" y="663"/>
                </a:lnTo>
                <a:lnTo>
                  <a:pt x="848" y="655"/>
                </a:lnTo>
                <a:lnTo>
                  <a:pt x="857" y="646"/>
                </a:lnTo>
                <a:lnTo>
                  <a:pt x="863" y="635"/>
                </a:lnTo>
                <a:lnTo>
                  <a:pt x="869" y="625"/>
                </a:lnTo>
                <a:lnTo>
                  <a:pt x="873" y="613"/>
                </a:lnTo>
                <a:lnTo>
                  <a:pt x="875" y="600"/>
                </a:lnTo>
                <a:lnTo>
                  <a:pt x="876" y="588"/>
                </a:lnTo>
                <a:lnTo>
                  <a:pt x="875" y="575"/>
                </a:lnTo>
                <a:lnTo>
                  <a:pt x="872" y="564"/>
                </a:lnTo>
                <a:lnTo>
                  <a:pt x="868" y="553"/>
                </a:lnTo>
                <a:lnTo>
                  <a:pt x="862" y="542"/>
                </a:lnTo>
                <a:lnTo>
                  <a:pt x="855" y="531"/>
                </a:lnTo>
                <a:lnTo>
                  <a:pt x="866" y="525"/>
                </a:lnTo>
                <a:lnTo>
                  <a:pt x="875" y="517"/>
                </a:lnTo>
                <a:lnTo>
                  <a:pt x="883" y="509"/>
                </a:lnTo>
                <a:lnTo>
                  <a:pt x="890" y="499"/>
                </a:lnTo>
                <a:lnTo>
                  <a:pt x="896" y="488"/>
                </a:lnTo>
                <a:lnTo>
                  <a:pt x="900" y="477"/>
                </a:lnTo>
                <a:lnTo>
                  <a:pt x="903" y="464"/>
                </a:lnTo>
                <a:lnTo>
                  <a:pt x="903" y="45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xmlns="" id="{7154CD7E-FD9E-4244-ACAC-5B10ECB725A7}"/>
              </a:ext>
            </a:extLst>
          </p:cNvPr>
          <p:cNvGrpSpPr/>
          <p:nvPr/>
        </p:nvGrpSpPr>
        <p:grpSpPr>
          <a:xfrm>
            <a:off x="8201200" y="5317908"/>
            <a:ext cx="284163" cy="212725"/>
            <a:chOff x="7610475" y="3671888"/>
            <a:chExt cx="284163" cy="212725"/>
          </a:xfrm>
          <a:solidFill>
            <a:schemeClr val="bg1"/>
          </a:solidFill>
        </p:grpSpPr>
        <p:sp>
          <p:nvSpPr>
            <p:cNvPr id="71" name="Freeform 3248">
              <a:extLst>
                <a:ext uri="{FF2B5EF4-FFF2-40B4-BE49-F238E27FC236}">
                  <a16:creationId xmlns:a16="http://schemas.microsoft.com/office/drawing/2014/main" xmlns="" id="{502A43FC-2077-4E54-84EA-8DD28C60084A}"/>
                </a:ext>
              </a:extLst>
            </p:cNvPr>
            <p:cNvSpPr>
              <a:spLocks/>
            </p:cNvSpPr>
            <p:nvPr/>
          </p:nvSpPr>
          <p:spPr bwMode="auto">
            <a:xfrm>
              <a:off x="7843838" y="3689350"/>
              <a:ext cx="50800" cy="177800"/>
            </a:xfrm>
            <a:custGeom>
              <a:avLst/>
              <a:gdLst>
                <a:gd name="T0" fmla="*/ 20 w 162"/>
                <a:gd name="T1" fmla="*/ 1 h 559"/>
                <a:gd name="T2" fmla="*/ 15 w 162"/>
                <a:gd name="T3" fmla="*/ 0 h 559"/>
                <a:gd name="T4" fmla="*/ 9 w 162"/>
                <a:gd name="T5" fmla="*/ 1 h 559"/>
                <a:gd name="T6" fmla="*/ 4 w 162"/>
                <a:gd name="T7" fmla="*/ 4 h 559"/>
                <a:gd name="T8" fmla="*/ 1 w 162"/>
                <a:gd name="T9" fmla="*/ 10 h 559"/>
                <a:gd name="T10" fmla="*/ 0 w 162"/>
                <a:gd name="T11" fmla="*/ 15 h 559"/>
                <a:gd name="T12" fmla="*/ 2 w 162"/>
                <a:gd name="T13" fmla="*/ 22 h 559"/>
                <a:gd name="T14" fmla="*/ 5 w 162"/>
                <a:gd name="T15" fmla="*/ 26 h 559"/>
                <a:gd name="T16" fmla="*/ 21 w 162"/>
                <a:gd name="T17" fmla="*/ 38 h 559"/>
                <a:gd name="T18" fmla="*/ 47 w 162"/>
                <a:gd name="T19" fmla="*/ 60 h 559"/>
                <a:gd name="T20" fmla="*/ 70 w 162"/>
                <a:gd name="T21" fmla="*/ 86 h 559"/>
                <a:gd name="T22" fmla="*/ 90 w 162"/>
                <a:gd name="T23" fmla="*/ 116 h 559"/>
                <a:gd name="T24" fmla="*/ 107 w 162"/>
                <a:gd name="T25" fmla="*/ 149 h 559"/>
                <a:gd name="T26" fmla="*/ 118 w 162"/>
                <a:gd name="T27" fmla="*/ 183 h 559"/>
                <a:gd name="T28" fmla="*/ 127 w 162"/>
                <a:gd name="T29" fmla="*/ 221 h 559"/>
                <a:gd name="T30" fmla="*/ 131 w 162"/>
                <a:gd name="T31" fmla="*/ 259 h 559"/>
                <a:gd name="T32" fmla="*/ 131 w 162"/>
                <a:gd name="T33" fmla="*/ 299 h 559"/>
                <a:gd name="T34" fmla="*/ 127 w 162"/>
                <a:gd name="T35" fmla="*/ 337 h 559"/>
                <a:gd name="T36" fmla="*/ 118 w 162"/>
                <a:gd name="T37" fmla="*/ 375 h 559"/>
                <a:gd name="T38" fmla="*/ 107 w 162"/>
                <a:gd name="T39" fmla="*/ 410 h 559"/>
                <a:gd name="T40" fmla="*/ 90 w 162"/>
                <a:gd name="T41" fmla="*/ 442 h 559"/>
                <a:gd name="T42" fmla="*/ 70 w 162"/>
                <a:gd name="T43" fmla="*/ 472 h 559"/>
                <a:gd name="T44" fmla="*/ 47 w 162"/>
                <a:gd name="T45" fmla="*/ 499 h 559"/>
                <a:gd name="T46" fmla="*/ 21 w 162"/>
                <a:gd name="T47" fmla="*/ 521 h 559"/>
                <a:gd name="T48" fmla="*/ 5 w 162"/>
                <a:gd name="T49" fmla="*/ 533 h 559"/>
                <a:gd name="T50" fmla="*/ 2 w 162"/>
                <a:gd name="T51" fmla="*/ 537 h 559"/>
                <a:gd name="T52" fmla="*/ 0 w 162"/>
                <a:gd name="T53" fmla="*/ 543 h 559"/>
                <a:gd name="T54" fmla="*/ 1 w 162"/>
                <a:gd name="T55" fmla="*/ 549 h 559"/>
                <a:gd name="T56" fmla="*/ 5 w 162"/>
                <a:gd name="T57" fmla="*/ 554 h 559"/>
                <a:gd name="T58" fmla="*/ 11 w 162"/>
                <a:gd name="T59" fmla="*/ 558 h 559"/>
                <a:gd name="T60" fmla="*/ 19 w 162"/>
                <a:gd name="T61" fmla="*/ 558 h 559"/>
                <a:gd name="T62" fmla="*/ 39 w 162"/>
                <a:gd name="T63" fmla="*/ 545 h 559"/>
                <a:gd name="T64" fmla="*/ 68 w 162"/>
                <a:gd name="T65" fmla="*/ 520 h 559"/>
                <a:gd name="T66" fmla="*/ 94 w 162"/>
                <a:gd name="T67" fmla="*/ 491 h 559"/>
                <a:gd name="T68" fmla="*/ 115 w 162"/>
                <a:gd name="T69" fmla="*/ 458 h 559"/>
                <a:gd name="T70" fmla="*/ 133 w 162"/>
                <a:gd name="T71" fmla="*/ 423 h 559"/>
                <a:gd name="T72" fmla="*/ 147 w 162"/>
                <a:gd name="T73" fmla="*/ 384 h 559"/>
                <a:gd name="T74" fmla="*/ 157 w 162"/>
                <a:gd name="T75" fmla="*/ 344 h 559"/>
                <a:gd name="T76" fmla="*/ 161 w 162"/>
                <a:gd name="T77" fmla="*/ 301 h 559"/>
                <a:gd name="T78" fmla="*/ 161 w 162"/>
                <a:gd name="T79" fmla="*/ 257 h 559"/>
                <a:gd name="T80" fmla="*/ 157 w 162"/>
                <a:gd name="T81" fmla="*/ 215 h 559"/>
                <a:gd name="T82" fmla="*/ 147 w 162"/>
                <a:gd name="T83" fmla="*/ 175 h 559"/>
                <a:gd name="T84" fmla="*/ 133 w 162"/>
                <a:gd name="T85" fmla="*/ 136 h 559"/>
                <a:gd name="T86" fmla="*/ 115 w 162"/>
                <a:gd name="T87" fmla="*/ 100 h 559"/>
                <a:gd name="T88" fmla="*/ 94 w 162"/>
                <a:gd name="T89" fmla="*/ 68 h 559"/>
                <a:gd name="T90" fmla="*/ 68 w 162"/>
                <a:gd name="T91" fmla="*/ 38 h 559"/>
                <a:gd name="T92" fmla="*/ 39 w 162"/>
                <a:gd name="T93" fmla="*/ 13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2" h="559">
                  <a:moveTo>
                    <a:pt x="23" y="2"/>
                  </a:moveTo>
                  <a:lnTo>
                    <a:pt x="20" y="1"/>
                  </a:lnTo>
                  <a:lnTo>
                    <a:pt x="18" y="0"/>
                  </a:lnTo>
                  <a:lnTo>
                    <a:pt x="15" y="0"/>
                  </a:lnTo>
                  <a:lnTo>
                    <a:pt x="11" y="0"/>
                  </a:lnTo>
                  <a:lnTo>
                    <a:pt x="9" y="1"/>
                  </a:lnTo>
                  <a:lnTo>
                    <a:pt x="6" y="2"/>
                  </a:lnTo>
                  <a:lnTo>
                    <a:pt x="4" y="4"/>
                  </a:lnTo>
                  <a:lnTo>
                    <a:pt x="3" y="7"/>
                  </a:lnTo>
                  <a:lnTo>
                    <a:pt x="1" y="10"/>
                  </a:lnTo>
                  <a:lnTo>
                    <a:pt x="1" y="13"/>
                  </a:lnTo>
                  <a:lnTo>
                    <a:pt x="0" y="15"/>
                  </a:lnTo>
                  <a:lnTo>
                    <a:pt x="1" y="18"/>
                  </a:lnTo>
                  <a:lnTo>
                    <a:pt x="2" y="22"/>
                  </a:lnTo>
                  <a:lnTo>
                    <a:pt x="3" y="24"/>
                  </a:lnTo>
                  <a:lnTo>
                    <a:pt x="5" y="26"/>
                  </a:lnTo>
                  <a:lnTo>
                    <a:pt x="7" y="28"/>
                  </a:lnTo>
                  <a:lnTo>
                    <a:pt x="21" y="38"/>
                  </a:lnTo>
                  <a:lnTo>
                    <a:pt x="35" y="48"/>
                  </a:lnTo>
                  <a:lnTo>
                    <a:pt x="47" y="60"/>
                  </a:lnTo>
                  <a:lnTo>
                    <a:pt x="60" y="73"/>
                  </a:lnTo>
                  <a:lnTo>
                    <a:pt x="70" y="86"/>
                  </a:lnTo>
                  <a:lnTo>
                    <a:pt x="81" y="101"/>
                  </a:lnTo>
                  <a:lnTo>
                    <a:pt x="90" y="116"/>
                  </a:lnTo>
                  <a:lnTo>
                    <a:pt x="98" y="132"/>
                  </a:lnTo>
                  <a:lnTo>
                    <a:pt x="107" y="149"/>
                  </a:lnTo>
                  <a:lnTo>
                    <a:pt x="113" y="166"/>
                  </a:lnTo>
                  <a:lnTo>
                    <a:pt x="118" y="183"/>
                  </a:lnTo>
                  <a:lnTo>
                    <a:pt x="124" y="202"/>
                  </a:lnTo>
                  <a:lnTo>
                    <a:pt x="127" y="221"/>
                  </a:lnTo>
                  <a:lnTo>
                    <a:pt x="130" y="240"/>
                  </a:lnTo>
                  <a:lnTo>
                    <a:pt x="131" y="259"/>
                  </a:lnTo>
                  <a:lnTo>
                    <a:pt x="132" y="279"/>
                  </a:lnTo>
                  <a:lnTo>
                    <a:pt x="131" y="299"/>
                  </a:lnTo>
                  <a:lnTo>
                    <a:pt x="130" y="319"/>
                  </a:lnTo>
                  <a:lnTo>
                    <a:pt x="127" y="337"/>
                  </a:lnTo>
                  <a:lnTo>
                    <a:pt x="124" y="356"/>
                  </a:lnTo>
                  <a:lnTo>
                    <a:pt x="118" y="375"/>
                  </a:lnTo>
                  <a:lnTo>
                    <a:pt x="113" y="393"/>
                  </a:lnTo>
                  <a:lnTo>
                    <a:pt x="107" y="410"/>
                  </a:lnTo>
                  <a:lnTo>
                    <a:pt x="98" y="426"/>
                  </a:lnTo>
                  <a:lnTo>
                    <a:pt x="90" y="442"/>
                  </a:lnTo>
                  <a:lnTo>
                    <a:pt x="81" y="458"/>
                  </a:lnTo>
                  <a:lnTo>
                    <a:pt x="70" y="472"/>
                  </a:lnTo>
                  <a:lnTo>
                    <a:pt x="60" y="486"/>
                  </a:lnTo>
                  <a:lnTo>
                    <a:pt x="47" y="499"/>
                  </a:lnTo>
                  <a:lnTo>
                    <a:pt x="35" y="510"/>
                  </a:lnTo>
                  <a:lnTo>
                    <a:pt x="21" y="521"/>
                  </a:lnTo>
                  <a:lnTo>
                    <a:pt x="7" y="531"/>
                  </a:lnTo>
                  <a:lnTo>
                    <a:pt x="5" y="533"/>
                  </a:lnTo>
                  <a:lnTo>
                    <a:pt x="3" y="535"/>
                  </a:lnTo>
                  <a:lnTo>
                    <a:pt x="2" y="537"/>
                  </a:lnTo>
                  <a:lnTo>
                    <a:pt x="1" y="540"/>
                  </a:lnTo>
                  <a:lnTo>
                    <a:pt x="0" y="543"/>
                  </a:lnTo>
                  <a:lnTo>
                    <a:pt x="1" y="546"/>
                  </a:lnTo>
                  <a:lnTo>
                    <a:pt x="1" y="549"/>
                  </a:lnTo>
                  <a:lnTo>
                    <a:pt x="3" y="551"/>
                  </a:lnTo>
                  <a:lnTo>
                    <a:pt x="5" y="554"/>
                  </a:lnTo>
                  <a:lnTo>
                    <a:pt x="8" y="556"/>
                  </a:lnTo>
                  <a:lnTo>
                    <a:pt x="11" y="558"/>
                  </a:lnTo>
                  <a:lnTo>
                    <a:pt x="15" y="559"/>
                  </a:lnTo>
                  <a:lnTo>
                    <a:pt x="19" y="558"/>
                  </a:lnTo>
                  <a:lnTo>
                    <a:pt x="23" y="555"/>
                  </a:lnTo>
                  <a:lnTo>
                    <a:pt x="39" y="545"/>
                  </a:lnTo>
                  <a:lnTo>
                    <a:pt x="53" y="533"/>
                  </a:lnTo>
                  <a:lnTo>
                    <a:pt x="68" y="520"/>
                  </a:lnTo>
                  <a:lnTo>
                    <a:pt x="81" y="506"/>
                  </a:lnTo>
                  <a:lnTo>
                    <a:pt x="94" y="491"/>
                  </a:lnTo>
                  <a:lnTo>
                    <a:pt x="105" y="475"/>
                  </a:lnTo>
                  <a:lnTo>
                    <a:pt x="115" y="458"/>
                  </a:lnTo>
                  <a:lnTo>
                    <a:pt x="125" y="441"/>
                  </a:lnTo>
                  <a:lnTo>
                    <a:pt x="133" y="423"/>
                  </a:lnTo>
                  <a:lnTo>
                    <a:pt x="141" y="403"/>
                  </a:lnTo>
                  <a:lnTo>
                    <a:pt x="147" y="384"/>
                  </a:lnTo>
                  <a:lnTo>
                    <a:pt x="153" y="364"/>
                  </a:lnTo>
                  <a:lnTo>
                    <a:pt x="157" y="344"/>
                  </a:lnTo>
                  <a:lnTo>
                    <a:pt x="159" y="322"/>
                  </a:lnTo>
                  <a:lnTo>
                    <a:pt x="161" y="301"/>
                  </a:lnTo>
                  <a:lnTo>
                    <a:pt x="162" y="279"/>
                  </a:lnTo>
                  <a:lnTo>
                    <a:pt x="161" y="257"/>
                  </a:lnTo>
                  <a:lnTo>
                    <a:pt x="159" y="236"/>
                  </a:lnTo>
                  <a:lnTo>
                    <a:pt x="157" y="215"/>
                  </a:lnTo>
                  <a:lnTo>
                    <a:pt x="153" y="195"/>
                  </a:lnTo>
                  <a:lnTo>
                    <a:pt x="147" y="175"/>
                  </a:lnTo>
                  <a:lnTo>
                    <a:pt x="141" y="154"/>
                  </a:lnTo>
                  <a:lnTo>
                    <a:pt x="133" y="136"/>
                  </a:lnTo>
                  <a:lnTo>
                    <a:pt x="125" y="118"/>
                  </a:lnTo>
                  <a:lnTo>
                    <a:pt x="115" y="100"/>
                  </a:lnTo>
                  <a:lnTo>
                    <a:pt x="105" y="83"/>
                  </a:lnTo>
                  <a:lnTo>
                    <a:pt x="94" y="68"/>
                  </a:lnTo>
                  <a:lnTo>
                    <a:pt x="81" y="53"/>
                  </a:lnTo>
                  <a:lnTo>
                    <a:pt x="68" y="38"/>
                  </a:lnTo>
                  <a:lnTo>
                    <a:pt x="53" y="25"/>
                  </a:lnTo>
                  <a:lnTo>
                    <a:pt x="39" y="13"/>
                  </a:lnTo>
                  <a:lnTo>
                    <a:pt x="23"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49">
              <a:extLst>
                <a:ext uri="{FF2B5EF4-FFF2-40B4-BE49-F238E27FC236}">
                  <a16:creationId xmlns:a16="http://schemas.microsoft.com/office/drawing/2014/main" xmlns="" id="{DCB3DC6C-57AD-4C29-B0A3-4CC9D71B67FD}"/>
                </a:ext>
              </a:extLst>
            </p:cNvPr>
            <p:cNvSpPr>
              <a:spLocks/>
            </p:cNvSpPr>
            <p:nvPr/>
          </p:nvSpPr>
          <p:spPr bwMode="auto">
            <a:xfrm>
              <a:off x="7824788" y="3708400"/>
              <a:ext cx="46038" cy="141288"/>
            </a:xfrm>
            <a:custGeom>
              <a:avLst/>
              <a:gdLst>
                <a:gd name="T0" fmla="*/ 142 w 142"/>
                <a:gd name="T1" fmla="*/ 204 h 445"/>
                <a:gd name="T2" fmla="*/ 138 w 142"/>
                <a:gd name="T3" fmla="*/ 170 h 445"/>
                <a:gd name="T4" fmla="*/ 130 w 142"/>
                <a:gd name="T5" fmla="*/ 137 h 445"/>
                <a:gd name="T6" fmla="*/ 117 w 142"/>
                <a:gd name="T7" fmla="*/ 106 h 445"/>
                <a:gd name="T8" fmla="*/ 102 w 142"/>
                <a:gd name="T9" fmla="*/ 77 h 445"/>
                <a:gd name="T10" fmla="*/ 82 w 142"/>
                <a:gd name="T11" fmla="*/ 51 h 445"/>
                <a:gd name="T12" fmla="*/ 60 w 142"/>
                <a:gd name="T13" fmla="*/ 28 h 445"/>
                <a:gd name="T14" fmla="*/ 35 w 142"/>
                <a:gd name="T15" fmla="*/ 9 h 445"/>
                <a:gd name="T16" fmla="*/ 18 w 142"/>
                <a:gd name="T17" fmla="*/ 0 h 445"/>
                <a:gd name="T18" fmla="*/ 13 w 142"/>
                <a:gd name="T19" fmla="*/ 0 h 445"/>
                <a:gd name="T20" fmla="*/ 8 w 142"/>
                <a:gd name="T21" fmla="*/ 1 h 445"/>
                <a:gd name="T22" fmla="*/ 3 w 142"/>
                <a:gd name="T23" fmla="*/ 5 h 445"/>
                <a:gd name="T24" fmla="*/ 0 w 142"/>
                <a:gd name="T25" fmla="*/ 11 h 445"/>
                <a:gd name="T26" fmla="*/ 0 w 142"/>
                <a:gd name="T27" fmla="*/ 16 h 445"/>
                <a:gd name="T28" fmla="*/ 1 w 142"/>
                <a:gd name="T29" fmla="*/ 21 h 445"/>
                <a:gd name="T30" fmla="*/ 5 w 142"/>
                <a:gd name="T31" fmla="*/ 27 h 445"/>
                <a:gd name="T32" fmla="*/ 19 w 142"/>
                <a:gd name="T33" fmla="*/ 35 h 445"/>
                <a:gd name="T34" fmla="*/ 41 w 142"/>
                <a:gd name="T35" fmla="*/ 51 h 445"/>
                <a:gd name="T36" fmla="*/ 60 w 142"/>
                <a:gd name="T37" fmla="*/ 70 h 445"/>
                <a:gd name="T38" fmla="*/ 77 w 142"/>
                <a:gd name="T39" fmla="*/ 94 h 445"/>
                <a:gd name="T40" fmla="*/ 91 w 142"/>
                <a:gd name="T41" fmla="*/ 119 h 445"/>
                <a:gd name="T42" fmla="*/ 102 w 142"/>
                <a:gd name="T43" fmla="*/ 146 h 445"/>
                <a:gd name="T44" fmla="*/ 108 w 142"/>
                <a:gd name="T45" fmla="*/ 175 h 445"/>
                <a:gd name="T46" fmla="*/ 112 w 142"/>
                <a:gd name="T47" fmla="*/ 206 h 445"/>
                <a:gd name="T48" fmla="*/ 112 w 142"/>
                <a:gd name="T49" fmla="*/ 237 h 445"/>
                <a:gd name="T50" fmla="*/ 108 w 142"/>
                <a:gd name="T51" fmla="*/ 268 h 445"/>
                <a:gd name="T52" fmla="*/ 102 w 142"/>
                <a:gd name="T53" fmla="*/ 297 h 445"/>
                <a:gd name="T54" fmla="*/ 91 w 142"/>
                <a:gd name="T55" fmla="*/ 325 h 445"/>
                <a:gd name="T56" fmla="*/ 77 w 142"/>
                <a:gd name="T57" fmla="*/ 351 h 445"/>
                <a:gd name="T58" fmla="*/ 60 w 142"/>
                <a:gd name="T59" fmla="*/ 373 h 445"/>
                <a:gd name="T60" fmla="*/ 41 w 142"/>
                <a:gd name="T61" fmla="*/ 394 h 445"/>
                <a:gd name="T62" fmla="*/ 19 w 142"/>
                <a:gd name="T63" fmla="*/ 410 h 445"/>
                <a:gd name="T64" fmla="*/ 5 w 142"/>
                <a:gd name="T65" fmla="*/ 418 h 445"/>
                <a:gd name="T66" fmla="*/ 1 w 142"/>
                <a:gd name="T67" fmla="*/ 422 h 445"/>
                <a:gd name="T68" fmla="*/ 0 w 142"/>
                <a:gd name="T69" fmla="*/ 428 h 445"/>
                <a:gd name="T70" fmla="*/ 0 w 142"/>
                <a:gd name="T71" fmla="*/ 434 h 445"/>
                <a:gd name="T72" fmla="*/ 3 w 142"/>
                <a:gd name="T73" fmla="*/ 440 h 445"/>
                <a:gd name="T74" fmla="*/ 11 w 142"/>
                <a:gd name="T75" fmla="*/ 444 h 445"/>
                <a:gd name="T76" fmla="*/ 18 w 142"/>
                <a:gd name="T77" fmla="*/ 444 h 445"/>
                <a:gd name="T78" fmla="*/ 35 w 142"/>
                <a:gd name="T79" fmla="*/ 435 h 445"/>
                <a:gd name="T80" fmla="*/ 60 w 142"/>
                <a:gd name="T81" fmla="*/ 416 h 445"/>
                <a:gd name="T82" fmla="*/ 82 w 142"/>
                <a:gd name="T83" fmla="*/ 394 h 445"/>
                <a:gd name="T84" fmla="*/ 102 w 142"/>
                <a:gd name="T85" fmla="*/ 368 h 445"/>
                <a:gd name="T86" fmla="*/ 117 w 142"/>
                <a:gd name="T87" fmla="*/ 339 h 445"/>
                <a:gd name="T88" fmla="*/ 130 w 142"/>
                <a:gd name="T89" fmla="*/ 308 h 445"/>
                <a:gd name="T90" fmla="*/ 138 w 142"/>
                <a:gd name="T91" fmla="*/ 275 h 445"/>
                <a:gd name="T92" fmla="*/ 142 w 142"/>
                <a:gd name="T93" fmla="*/ 23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 h="445">
                  <a:moveTo>
                    <a:pt x="142" y="222"/>
                  </a:moveTo>
                  <a:lnTo>
                    <a:pt x="142" y="204"/>
                  </a:lnTo>
                  <a:lnTo>
                    <a:pt x="140" y="187"/>
                  </a:lnTo>
                  <a:lnTo>
                    <a:pt x="138" y="170"/>
                  </a:lnTo>
                  <a:lnTo>
                    <a:pt x="134" y="153"/>
                  </a:lnTo>
                  <a:lnTo>
                    <a:pt x="130" y="137"/>
                  </a:lnTo>
                  <a:lnTo>
                    <a:pt x="124" y="121"/>
                  </a:lnTo>
                  <a:lnTo>
                    <a:pt x="117" y="106"/>
                  </a:lnTo>
                  <a:lnTo>
                    <a:pt x="109" y="91"/>
                  </a:lnTo>
                  <a:lnTo>
                    <a:pt x="102" y="77"/>
                  </a:lnTo>
                  <a:lnTo>
                    <a:pt x="92" y="63"/>
                  </a:lnTo>
                  <a:lnTo>
                    <a:pt x="82" y="51"/>
                  </a:lnTo>
                  <a:lnTo>
                    <a:pt x="72" y="39"/>
                  </a:lnTo>
                  <a:lnTo>
                    <a:pt x="60" y="28"/>
                  </a:lnTo>
                  <a:lnTo>
                    <a:pt x="48" y="18"/>
                  </a:lnTo>
                  <a:lnTo>
                    <a:pt x="35" y="9"/>
                  </a:lnTo>
                  <a:lnTo>
                    <a:pt x="21" y="2"/>
                  </a:lnTo>
                  <a:lnTo>
                    <a:pt x="18" y="0"/>
                  </a:lnTo>
                  <a:lnTo>
                    <a:pt x="16" y="0"/>
                  </a:lnTo>
                  <a:lnTo>
                    <a:pt x="13" y="0"/>
                  </a:lnTo>
                  <a:lnTo>
                    <a:pt x="10" y="0"/>
                  </a:lnTo>
                  <a:lnTo>
                    <a:pt x="8" y="1"/>
                  </a:lnTo>
                  <a:lnTo>
                    <a:pt x="5" y="3"/>
                  </a:lnTo>
                  <a:lnTo>
                    <a:pt x="3" y="5"/>
                  </a:lnTo>
                  <a:lnTo>
                    <a:pt x="1" y="7"/>
                  </a:lnTo>
                  <a:lnTo>
                    <a:pt x="0" y="11"/>
                  </a:lnTo>
                  <a:lnTo>
                    <a:pt x="0" y="14"/>
                  </a:lnTo>
                  <a:lnTo>
                    <a:pt x="0" y="16"/>
                  </a:lnTo>
                  <a:lnTo>
                    <a:pt x="0" y="19"/>
                  </a:lnTo>
                  <a:lnTo>
                    <a:pt x="1" y="21"/>
                  </a:lnTo>
                  <a:lnTo>
                    <a:pt x="3" y="24"/>
                  </a:lnTo>
                  <a:lnTo>
                    <a:pt x="5" y="27"/>
                  </a:lnTo>
                  <a:lnTo>
                    <a:pt x="8" y="28"/>
                  </a:lnTo>
                  <a:lnTo>
                    <a:pt x="19" y="35"/>
                  </a:lnTo>
                  <a:lnTo>
                    <a:pt x="30" y="43"/>
                  </a:lnTo>
                  <a:lnTo>
                    <a:pt x="41" y="51"/>
                  </a:lnTo>
                  <a:lnTo>
                    <a:pt x="51" y="61"/>
                  </a:lnTo>
                  <a:lnTo>
                    <a:pt x="60" y="70"/>
                  </a:lnTo>
                  <a:lnTo>
                    <a:pt x="69" y="82"/>
                  </a:lnTo>
                  <a:lnTo>
                    <a:pt x="77" y="94"/>
                  </a:lnTo>
                  <a:lnTo>
                    <a:pt x="85" y="106"/>
                  </a:lnTo>
                  <a:lnTo>
                    <a:pt x="91" y="119"/>
                  </a:lnTo>
                  <a:lnTo>
                    <a:pt x="96" y="133"/>
                  </a:lnTo>
                  <a:lnTo>
                    <a:pt x="102" y="146"/>
                  </a:lnTo>
                  <a:lnTo>
                    <a:pt x="105" y="161"/>
                  </a:lnTo>
                  <a:lnTo>
                    <a:pt x="108" y="175"/>
                  </a:lnTo>
                  <a:lnTo>
                    <a:pt x="111" y="191"/>
                  </a:lnTo>
                  <a:lnTo>
                    <a:pt x="112" y="206"/>
                  </a:lnTo>
                  <a:lnTo>
                    <a:pt x="112" y="222"/>
                  </a:lnTo>
                  <a:lnTo>
                    <a:pt x="112" y="237"/>
                  </a:lnTo>
                  <a:lnTo>
                    <a:pt x="111" y="253"/>
                  </a:lnTo>
                  <a:lnTo>
                    <a:pt x="108" y="268"/>
                  </a:lnTo>
                  <a:lnTo>
                    <a:pt x="105" y="283"/>
                  </a:lnTo>
                  <a:lnTo>
                    <a:pt x="102" y="297"/>
                  </a:lnTo>
                  <a:lnTo>
                    <a:pt x="96" y="311"/>
                  </a:lnTo>
                  <a:lnTo>
                    <a:pt x="91" y="325"/>
                  </a:lnTo>
                  <a:lnTo>
                    <a:pt x="85" y="338"/>
                  </a:lnTo>
                  <a:lnTo>
                    <a:pt x="77" y="351"/>
                  </a:lnTo>
                  <a:lnTo>
                    <a:pt x="69" y="363"/>
                  </a:lnTo>
                  <a:lnTo>
                    <a:pt x="60" y="373"/>
                  </a:lnTo>
                  <a:lnTo>
                    <a:pt x="51" y="384"/>
                  </a:lnTo>
                  <a:lnTo>
                    <a:pt x="41" y="394"/>
                  </a:lnTo>
                  <a:lnTo>
                    <a:pt x="30" y="402"/>
                  </a:lnTo>
                  <a:lnTo>
                    <a:pt x="19" y="410"/>
                  </a:lnTo>
                  <a:lnTo>
                    <a:pt x="8" y="416"/>
                  </a:lnTo>
                  <a:lnTo>
                    <a:pt x="5" y="418"/>
                  </a:lnTo>
                  <a:lnTo>
                    <a:pt x="3" y="420"/>
                  </a:lnTo>
                  <a:lnTo>
                    <a:pt x="1" y="422"/>
                  </a:lnTo>
                  <a:lnTo>
                    <a:pt x="0" y="426"/>
                  </a:lnTo>
                  <a:lnTo>
                    <a:pt x="0" y="428"/>
                  </a:lnTo>
                  <a:lnTo>
                    <a:pt x="0" y="431"/>
                  </a:lnTo>
                  <a:lnTo>
                    <a:pt x="0" y="434"/>
                  </a:lnTo>
                  <a:lnTo>
                    <a:pt x="1" y="436"/>
                  </a:lnTo>
                  <a:lnTo>
                    <a:pt x="3" y="440"/>
                  </a:lnTo>
                  <a:lnTo>
                    <a:pt x="7" y="443"/>
                  </a:lnTo>
                  <a:lnTo>
                    <a:pt x="11" y="444"/>
                  </a:lnTo>
                  <a:lnTo>
                    <a:pt x="15" y="445"/>
                  </a:lnTo>
                  <a:lnTo>
                    <a:pt x="18" y="444"/>
                  </a:lnTo>
                  <a:lnTo>
                    <a:pt x="21" y="443"/>
                  </a:lnTo>
                  <a:lnTo>
                    <a:pt x="35" y="435"/>
                  </a:lnTo>
                  <a:lnTo>
                    <a:pt x="48" y="426"/>
                  </a:lnTo>
                  <a:lnTo>
                    <a:pt x="60" y="416"/>
                  </a:lnTo>
                  <a:lnTo>
                    <a:pt x="72" y="405"/>
                  </a:lnTo>
                  <a:lnTo>
                    <a:pt x="82" y="394"/>
                  </a:lnTo>
                  <a:lnTo>
                    <a:pt x="92" y="381"/>
                  </a:lnTo>
                  <a:lnTo>
                    <a:pt x="102" y="368"/>
                  </a:lnTo>
                  <a:lnTo>
                    <a:pt x="109" y="354"/>
                  </a:lnTo>
                  <a:lnTo>
                    <a:pt x="117" y="339"/>
                  </a:lnTo>
                  <a:lnTo>
                    <a:pt x="124" y="323"/>
                  </a:lnTo>
                  <a:lnTo>
                    <a:pt x="130" y="308"/>
                  </a:lnTo>
                  <a:lnTo>
                    <a:pt x="134" y="291"/>
                  </a:lnTo>
                  <a:lnTo>
                    <a:pt x="138" y="275"/>
                  </a:lnTo>
                  <a:lnTo>
                    <a:pt x="140" y="258"/>
                  </a:lnTo>
                  <a:lnTo>
                    <a:pt x="142" y="239"/>
                  </a:lnTo>
                  <a:lnTo>
                    <a:pt x="142" y="2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250">
              <a:extLst>
                <a:ext uri="{FF2B5EF4-FFF2-40B4-BE49-F238E27FC236}">
                  <a16:creationId xmlns:a16="http://schemas.microsoft.com/office/drawing/2014/main" xmlns="" id="{81B70DAF-34D8-4EF9-B637-07F3F5C4EE52}"/>
                </a:ext>
              </a:extLst>
            </p:cNvPr>
            <p:cNvSpPr>
              <a:spLocks/>
            </p:cNvSpPr>
            <p:nvPr/>
          </p:nvSpPr>
          <p:spPr bwMode="auto">
            <a:xfrm>
              <a:off x="7807325" y="3725863"/>
              <a:ext cx="39688" cy="104775"/>
            </a:xfrm>
            <a:custGeom>
              <a:avLst/>
              <a:gdLst>
                <a:gd name="T0" fmla="*/ 123 w 124"/>
                <a:gd name="T1" fmla="*/ 150 h 331"/>
                <a:gd name="T2" fmla="*/ 120 w 124"/>
                <a:gd name="T3" fmla="*/ 123 h 331"/>
                <a:gd name="T4" fmla="*/ 113 w 124"/>
                <a:gd name="T5" fmla="*/ 97 h 331"/>
                <a:gd name="T6" fmla="*/ 102 w 124"/>
                <a:gd name="T7" fmla="*/ 72 h 331"/>
                <a:gd name="T8" fmla="*/ 88 w 124"/>
                <a:gd name="T9" fmla="*/ 51 h 331"/>
                <a:gd name="T10" fmla="*/ 72 w 124"/>
                <a:gd name="T11" fmla="*/ 33 h 331"/>
                <a:gd name="T12" fmla="*/ 53 w 124"/>
                <a:gd name="T13" fmla="*/ 17 h 331"/>
                <a:gd name="T14" fmla="*/ 31 w 124"/>
                <a:gd name="T15" fmla="*/ 5 h 331"/>
                <a:gd name="T16" fmla="*/ 16 w 124"/>
                <a:gd name="T17" fmla="*/ 0 h 331"/>
                <a:gd name="T18" fmla="*/ 11 w 124"/>
                <a:gd name="T19" fmla="*/ 0 h 331"/>
                <a:gd name="T20" fmla="*/ 6 w 124"/>
                <a:gd name="T21" fmla="*/ 3 h 331"/>
                <a:gd name="T22" fmla="*/ 3 w 124"/>
                <a:gd name="T23" fmla="*/ 7 h 331"/>
                <a:gd name="T24" fmla="*/ 0 w 124"/>
                <a:gd name="T25" fmla="*/ 12 h 331"/>
                <a:gd name="T26" fmla="*/ 0 w 124"/>
                <a:gd name="T27" fmla="*/ 18 h 331"/>
                <a:gd name="T28" fmla="*/ 3 w 124"/>
                <a:gd name="T29" fmla="*/ 23 h 331"/>
                <a:gd name="T30" fmla="*/ 8 w 124"/>
                <a:gd name="T31" fmla="*/ 27 h 331"/>
                <a:gd name="T32" fmla="*/ 20 w 124"/>
                <a:gd name="T33" fmla="*/ 32 h 331"/>
                <a:gd name="T34" fmla="*/ 37 w 124"/>
                <a:gd name="T35" fmla="*/ 42 h 331"/>
                <a:gd name="T36" fmla="*/ 52 w 124"/>
                <a:gd name="T37" fmla="*/ 55 h 331"/>
                <a:gd name="T38" fmla="*/ 66 w 124"/>
                <a:gd name="T39" fmla="*/ 70 h 331"/>
                <a:gd name="T40" fmla="*/ 76 w 124"/>
                <a:gd name="T41" fmla="*/ 88 h 331"/>
                <a:gd name="T42" fmla="*/ 85 w 124"/>
                <a:gd name="T43" fmla="*/ 109 h 331"/>
                <a:gd name="T44" fmla="*/ 91 w 124"/>
                <a:gd name="T45" fmla="*/ 130 h 331"/>
                <a:gd name="T46" fmla="*/ 93 w 124"/>
                <a:gd name="T47" fmla="*/ 154 h 331"/>
                <a:gd name="T48" fmla="*/ 93 w 124"/>
                <a:gd name="T49" fmla="*/ 177 h 331"/>
                <a:gd name="T50" fmla="*/ 91 w 124"/>
                <a:gd name="T51" fmla="*/ 201 h 331"/>
                <a:gd name="T52" fmla="*/ 85 w 124"/>
                <a:gd name="T53" fmla="*/ 222 h 331"/>
                <a:gd name="T54" fmla="*/ 76 w 124"/>
                <a:gd name="T55" fmla="*/ 242 h 331"/>
                <a:gd name="T56" fmla="*/ 66 w 124"/>
                <a:gd name="T57" fmla="*/ 260 h 331"/>
                <a:gd name="T58" fmla="*/ 52 w 124"/>
                <a:gd name="T59" fmla="*/ 276 h 331"/>
                <a:gd name="T60" fmla="*/ 37 w 124"/>
                <a:gd name="T61" fmla="*/ 288 h 331"/>
                <a:gd name="T62" fmla="*/ 20 w 124"/>
                <a:gd name="T63" fmla="*/ 298 h 331"/>
                <a:gd name="T64" fmla="*/ 8 w 124"/>
                <a:gd name="T65" fmla="*/ 303 h 331"/>
                <a:gd name="T66" fmla="*/ 3 w 124"/>
                <a:gd name="T67" fmla="*/ 307 h 331"/>
                <a:gd name="T68" fmla="*/ 0 w 124"/>
                <a:gd name="T69" fmla="*/ 312 h 331"/>
                <a:gd name="T70" fmla="*/ 0 w 124"/>
                <a:gd name="T71" fmla="*/ 318 h 331"/>
                <a:gd name="T72" fmla="*/ 3 w 124"/>
                <a:gd name="T73" fmla="*/ 325 h 331"/>
                <a:gd name="T74" fmla="*/ 10 w 124"/>
                <a:gd name="T75" fmla="*/ 330 h 331"/>
                <a:gd name="T76" fmla="*/ 17 w 124"/>
                <a:gd name="T77" fmla="*/ 331 h 331"/>
                <a:gd name="T78" fmla="*/ 31 w 124"/>
                <a:gd name="T79" fmla="*/ 326 h 331"/>
                <a:gd name="T80" fmla="*/ 53 w 124"/>
                <a:gd name="T81" fmla="*/ 314 h 331"/>
                <a:gd name="T82" fmla="*/ 72 w 124"/>
                <a:gd name="T83" fmla="*/ 298 h 331"/>
                <a:gd name="T84" fmla="*/ 88 w 124"/>
                <a:gd name="T85" fmla="*/ 279 h 331"/>
                <a:gd name="T86" fmla="*/ 102 w 124"/>
                <a:gd name="T87" fmla="*/ 257 h 331"/>
                <a:gd name="T88" fmla="*/ 113 w 124"/>
                <a:gd name="T89" fmla="*/ 234 h 331"/>
                <a:gd name="T90" fmla="*/ 120 w 124"/>
                <a:gd name="T91" fmla="*/ 207 h 331"/>
                <a:gd name="T92" fmla="*/ 123 w 124"/>
                <a:gd name="T93" fmla="*/ 17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4" h="331">
                  <a:moveTo>
                    <a:pt x="124" y="165"/>
                  </a:moveTo>
                  <a:lnTo>
                    <a:pt x="123" y="150"/>
                  </a:lnTo>
                  <a:lnTo>
                    <a:pt x="122" y="136"/>
                  </a:lnTo>
                  <a:lnTo>
                    <a:pt x="120" y="123"/>
                  </a:lnTo>
                  <a:lnTo>
                    <a:pt x="117" y="110"/>
                  </a:lnTo>
                  <a:lnTo>
                    <a:pt x="113" y="97"/>
                  </a:lnTo>
                  <a:lnTo>
                    <a:pt x="107" y="84"/>
                  </a:lnTo>
                  <a:lnTo>
                    <a:pt x="102" y="72"/>
                  </a:lnTo>
                  <a:lnTo>
                    <a:pt x="96" y="62"/>
                  </a:lnTo>
                  <a:lnTo>
                    <a:pt x="88" y="51"/>
                  </a:lnTo>
                  <a:lnTo>
                    <a:pt x="81" y="41"/>
                  </a:lnTo>
                  <a:lnTo>
                    <a:pt x="72" y="33"/>
                  </a:lnTo>
                  <a:lnTo>
                    <a:pt x="62" y="24"/>
                  </a:lnTo>
                  <a:lnTo>
                    <a:pt x="53" y="17"/>
                  </a:lnTo>
                  <a:lnTo>
                    <a:pt x="42" y="10"/>
                  </a:lnTo>
                  <a:lnTo>
                    <a:pt x="31" y="5"/>
                  </a:lnTo>
                  <a:lnTo>
                    <a:pt x="20" y="1"/>
                  </a:lnTo>
                  <a:lnTo>
                    <a:pt x="16" y="0"/>
                  </a:lnTo>
                  <a:lnTo>
                    <a:pt x="14" y="0"/>
                  </a:lnTo>
                  <a:lnTo>
                    <a:pt x="11" y="0"/>
                  </a:lnTo>
                  <a:lnTo>
                    <a:pt x="8" y="1"/>
                  </a:lnTo>
                  <a:lnTo>
                    <a:pt x="6" y="3"/>
                  </a:lnTo>
                  <a:lnTo>
                    <a:pt x="4" y="4"/>
                  </a:lnTo>
                  <a:lnTo>
                    <a:pt x="3" y="7"/>
                  </a:lnTo>
                  <a:lnTo>
                    <a:pt x="0" y="9"/>
                  </a:lnTo>
                  <a:lnTo>
                    <a:pt x="0" y="12"/>
                  </a:lnTo>
                  <a:lnTo>
                    <a:pt x="0" y="16"/>
                  </a:lnTo>
                  <a:lnTo>
                    <a:pt x="0" y="18"/>
                  </a:lnTo>
                  <a:lnTo>
                    <a:pt x="1" y="21"/>
                  </a:lnTo>
                  <a:lnTo>
                    <a:pt x="3" y="23"/>
                  </a:lnTo>
                  <a:lnTo>
                    <a:pt x="5" y="25"/>
                  </a:lnTo>
                  <a:lnTo>
                    <a:pt x="8" y="27"/>
                  </a:lnTo>
                  <a:lnTo>
                    <a:pt x="10" y="28"/>
                  </a:lnTo>
                  <a:lnTo>
                    <a:pt x="20" y="32"/>
                  </a:lnTo>
                  <a:lnTo>
                    <a:pt x="28" y="37"/>
                  </a:lnTo>
                  <a:lnTo>
                    <a:pt x="37" y="42"/>
                  </a:lnTo>
                  <a:lnTo>
                    <a:pt x="44" y="48"/>
                  </a:lnTo>
                  <a:lnTo>
                    <a:pt x="52" y="55"/>
                  </a:lnTo>
                  <a:lnTo>
                    <a:pt x="59" y="63"/>
                  </a:lnTo>
                  <a:lnTo>
                    <a:pt x="66" y="70"/>
                  </a:lnTo>
                  <a:lnTo>
                    <a:pt x="71" y="79"/>
                  </a:lnTo>
                  <a:lnTo>
                    <a:pt x="76" y="88"/>
                  </a:lnTo>
                  <a:lnTo>
                    <a:pt x="81" y="98"/>
                  </a:lnTo>
                  <a:lnTo>
                    <a:pt x="85" y="109"/>
                  </a:lnTo>
                  <a:lnTo>
                    <a:pt x="88" y="119"/>
                  </a:lnTo>
                  <a:lnTo>
                    <a:pt x="91" y="130"/>
                  </a:lnTo>
                  <a:lnTo>
                    <a:pt x="92" y="142"/>
                  </a:lnTo>
                  <a:lnTo>
                    <a:pt x="93" y="154"/>
                  </a:lnTo>
                  <a:lnTo>
                    <a:pt x="95" y="165"/>
                  </a:lnTo>
                  <a:lnTo>
                    <a:pt x="93" y="177"/>
                  </a:lnTo>
                  <a:lnTo>
                    <a:pt x="92" y="189"/>
                  </a:lnTo>
                  <a:lnTo>
                    <a:pt x="91" y="201"/>
                  </a:lnTo>
                  <a:lnTo>
                    <a:pt x="88" y="211"/>
                  </a:lnTo>
                  <a:lnTo>
                    <a:pt x="85" y="222"/>
                  </a:lnTo>
                  <a:lnTo>
                    <a:pt x="81" y="233"/>
                  </a:lnTo>
                  <a:lnTo>
                    <a:pt x="76" y="242"/>
                  </a:lnTo>
                  <a:lnTo>
                    <a:pt x="71" y="251"/>
                  </a:lnTo>
                  <a:lnTo>
                    <a:pt x="66" y="260"/>
                  </a:lnTo>
                  <a:lnTo>
                    <a:pt x="59" y="268"/>
                  </a:lnTo>
                  <a:lnTo>
                    <a:pt x="52" y="276"/>
                  </a:lnTo>
                  <a:lnTo>
                    <a:pt x="44" y="282"/>
                  </a:lnTo>
                  <a:lnTo>
                    <a:pt x="37" y="288"/>
                  </a:lnTo>
                  <a:lnTo>
                    <a:pt x="28" y="294"/>
                  </a:lnTo>
                  <a:lnTo>
                    <a:pt x="20" y="298"/>
                  </a:lnTo>
                  <a:lnTo>
                    <a:pt x="10" y="302"/>
                  </a:lnTo>
                  <a:lnTo>
                    <a:pt x="8" y="303"/>
                  </a:lnTo>
                  <a:lnTo>
                    <a:pt x="5" y="304"/>
                  </a:lnTo>
                  <a:lnTo>
                    <a:pt x="3" y="307"/>
                  </a:lnTo>
                  <a:lnTo>
                    <a:pt x="1" y="310"/>
                  </a:lnTo>
                  <a:lnTo>
                    <a:pt x="0" y="312"/>
                  </a:lnTo>
                  <a:lnTo>
                    <a:pt x="0" y="315"/>
                  </a:lnTo>
                  <a:lnTo>
                    <a:pt x="0" y="318"/>
                  </a:lnTo>
                  <a:lnTo>
                    <a:pt x="0" y="320"/>
                  </a:lnTo>
                  <a:lnTo>
                    <a:pt x="3" y="325"/>
                  </a:lnTo>
                  <a:lnTo>
                    <a:pt x="7" y="328"/>
                  </a:lnTo>
                  <a:lnTo>
                    <a:pt x="10" y="330"/>
                  </a:lnTo>
                  <a:lnTo>
                    <a:pt x="15" y="331"/>
                  </a:lnTo>
                  <a:lnTo>
                    <a:pt x="17" y="331"/>
                  </a:lnTo>
                  <a:lnTo>
                    <a:pt x="20" y="330"/>
                  </a:lnTo>
                  <a:lnTo>
                    <a:pt x="31" y="326"/>
                  </a:lnTo>
                  <a:lnTo>
                    <a:pt x="42" y="320"/>
                  </a:lnTo>
                  <a:lnTo>
                    <a:pt x="53" y="314"/>
                  </a:lnTo>
                  <a:lnTo>
                    <a:pt x="62" y="307"/>
                  </a:lnTo>
                  <a:lnTo>
                    <a:pt x="72" y="298"/>
                  </a:lnTo>
                  <a:lnTo>
                    <a:pt x="81" y="289"/>
                  </a:lnTo>
                  <a:lnTo>
                    <a:pt x="88" y="279"/>
                  </a:lnTo>
                  <a:lnTo>
                    <a:pt x="96" y="269"/>
                  </a:lnTo>
                  <a:lnTo>
                    <a:pt x="102" y="257"/>
                  </a:lnTo>
                  <a:lnTo>
                    <a:pt x="107" y="246"/>
                  </a:lnTo>
                  <a:lnTo>
                    <a:pt x="113" y="234"/>
                  </a:lnTo>
                  <a:lnTo>
                    <a:pt x="117" y="221"/>
                  </a:lnTo>
                  <a:lnTo>
                    <a:pt x="120" y="207"/>
                  </a:lnTo>
                  <a:lnTo>
                    <a:pt x="122" y="193"/>
                  </a:lnTo>
                  <a:lnTo>
                    <a:pt x="123" y="179"/>
                  </a:lnTo>
                  <a:lnTo>
                    <a:pt x="124" y="16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51">
              <a:extLst>
                <a:ext uri="{FF2B5EF4-FFF2-40B4-BE49-F238E27FC236}">
                  <a16:creationId xmlns:a16="http://schemas.microsoft.com/office/drawing/2014/main" xmlns="" id="{5A66BB1E-FCB7-4CCB-9E4F-BE38331D7667}"/>
                </a:ext>
              </a:extLst>
            </p:cNvPr>
            <p:cNvSpPr>
              <a:spLocks/>
            </p:cNvSpPr>
            <p:nvPr/>
          </p:nvSpPr>
          <p:spPr bwMode="auto">
            <a:xfrm>
              <a:off x="7610475" y="3671888"/>
              <a:ext cx="160338" cy="212725"/>
            </a:xfrm>
            <a:custGeom>
              <a:avLst/>
              <a:gdLst>
                <a:gd name="T0" fmla="*/ 470 w 508"/>
                <a:gd name="T1" fmla="*/ 1 h 671"/>
                <a:gd name="T2" fmla="*/ 423 w 508"/>
                <a:gd name="T3" fmla="*/ 9 h 671"/>
                <a:gd name="T4" fmla="*/ 378 w 508"/>
                <a:gd name="T5" fmla="*/ 23 h 671"/>
                <a:gd name="T6" fmla="*/ 335 w 508"/>
                <a:gd name="T7" fmla="*/ 43 h 671"/>
                <a:gd name="T8" fmla="*/ 293 w 508"/>
                <a:gd name="T9" fmla="*/ 69 h 671"/>
                <a:gd name="T10" fmla="*/ 255 w 508"/>
                <a:gd name="T11" fmla="*/ 99 h 671"/>
                <a:gd name="T12" fmla="*/ 222 w 508"/>
                <a:gd name="T13" fmla="*/ 134 h 671"/>
                <a:gd name="T14" fmla="*/ 195 w 508"/>
                <a:gd name="T15" fmla="*/ 173 h 671"/>
                <a:gd name="T16" fmla="*/ 104 w 508"/>
                <a:gd name="T17" fmla="*/ 193 h 671"/>
                <a:gd name="T18" fmla="*/ 82 w 508"/>
                <a:gd name="T19" fmla="*/ 195 h 671"/>
                <a:gd name="T20" fmla="*/ 62 w 508"/>
                <a:gd name="T21" fmla="*/ 204 h 671"/>
                <a:gd name="T22" fmla="*/ 44 w 508"/>
                <a:gd name="T23" fmla="*/ 215 h 671"/>
                <a:gd name="T24" fmla="*/ 29 w 508"/>
                <a:gd name="T25" fmla="*/ 230 h 671"/>
                <a:gd name="T26" fmla="*/ 16 w 508"/>
                <a:gd name="T27" fmla="*/ 250 h 671"/>
                <a:gd name="T28" fmla="*/ 7 w 508"/>
                <a:gd name="T29" fmla="*/ 269 h 671"/>
                <a:gd name="T30" fmla="*/ 2 w 508"/>
                <a:gd name="T31" fmla="*/ 290 h 671"/>
                <a:gd name="T32" fmla="*/ 0 w 508"/>
                <a:gd name="T33" fmla="*/ 313 h 671"/>
                <a:gd name="T34" fmla="*/ 0 w 508"/>
                <a:gd name="T35" fmla="*/ 394 h 671"/>
                <a:gd name="T36" fmla="*/ 4 w 508"/>
                <a:gd name="T37" fmla="*/ 415 h 671"/>
                <a:gd name="T38" fmla="*/ 12 w 508"/>
                <a:gd name="T39" fmla="*/ 435 h 671"/>
                <a:gd name="T40" fmla="*/ 24 w 508"/>
                <a:gd name="T41" fmla="*/ 452 h 671"/>
                <a:gd name="T42" fmla="*/ 39 w 508"/>
                <a:gd name="T43" fmla="*/ 467 h 671"/>
                <a:gd name="T44" fmla="*/ 56 w 508"/>
                <a:gd name="T45" fmla="*/ 479 h 671"/>
                <a:gd name="T46" fmla="*/ 77 w 508"/>
                <a:gd name="T47" fmla="*/ 487 h 671"/>
                <a:gd name="T48" fmla="*/ 98 w 508"/>
                <a:gd name="T49" fmla="*/ 491 h 671"/>
                <a:gd name="T50" fmla="*/ 185 w 508"/>
                <a:gd name="T51" fmla="*/ 491 h 671"/>
                <a:gd name="T52" fmla="*/ 207 w 508"/>
                <a:gd name="T53" fmla="*/ 530 h 671"/>
                <a:gd name="T54" fmla="*/ 237 w 508"/>
                <a:gd name="T55" fmla="*/ 564 h 671"/>
                <a:gd name="T56" fmla="*/ 271 w 508"/>
                <a:gd name="T57" fmla="*/ 594 h 671"/>
                <a:gd name="T58" fmla="*/ 310 w 508"/>
                <a:gd name="T59" fmla="*/ 621 h 671"/>
                <a:gd name="T60" fmla="*/ 353 w 508"/>
                <a:gd name="T61" fmla="*/ 642 h 671"/>
                <a:gd name="T62" fmla="*/ 398 w 508"/>
                <a:gd name="T63" fmla="*/ 658 h 671"/>
                <a:gd name="T64" fmla="*/ 445 w 508"/>
                <a:gd name="T65" fmla="*/ 668 h 671"/>
                <a:gd name="T66" fmla="*/ 493 w 508"/>
                <a:gd name="T67" fmla="*/ 671 h 671"/>
                <a:gd name="T68" fmla="*/ 499 w 508"/>
                <a:gd name="T69" fmla="*/ 670 h 671"/>
                <a:gd name="T70" fmla="*/ 504 w 508"/>
                <a:gd name="T71" fmla="*/ 667 h 671"/>
                <a:gd name="T72" fmla="*/ 507 w 508"/>
                <a:gd name="T73" fmla="*/ 663 h 671"/>
                <a:gd name="T74" fmla="*/ 508 w 508"/>
                <a:gd name="T75" fmla="*/ 656 h 671"/>
                <a:gd name="T76" fmla="*/ 508 w 508"/>
                <a:gd name="T77" fmla="*/ 12 h 671"/>
                <a:gd name="T78" fmla="*/ 506 w 508"/>
                <a:gd name="T79" fmla="*/ 7 h 671"/>
                <a:gd name="T80" fmla="*/ 501 w 508"/>
                <a:gd name="T81" fmla="*/ 3 h 671"/>
                <a:gd name="T82" fmla="*/ 496 w 508"/>
                <a:gd name="T8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8" h="671">
                  <a:moveTo>
                    <a:pt x="493" y="0"/>
                  </a:moveTo>
                  <a:lnTo>
                    <a:pt x="470" y="1"/>
                  </a:lnTo>
                  <a:lnTo>
                    <a:pt x="447" y="4"/>
                  </a:lnTo>
                  <a:lnTo>
                    <a:pt x="423" y="9"/>
                  </a:lnTo>
                  <a:lnTo>
                    <a:pt x="401" y="14"/>
                  </a:lnTo>
                  <a:lnTo>
                    <a:pt x="378" y="23"/>
                  </a:lnTo>
                  <a:lnTo>
                    <a:pt x="356" y="33"/>
                  </a:lnTo>
                  <a:lnTo>
                    <a:pt x="335" y="43"/>
                  </a:lnTo>
                  <a:lnTo>
                    <a:pt x="313" y="55"/>
                  </a:lnTo>
                  <a:lnTo>
                    <a:pt x="293" y="69"/>
                  </a:lnTo>
                  <a:lnTo>
                    <a:pt x="274" y="84"/>
                  </a:lnTo>
                  <a:lnTo>
                    <a:pt x="255" y="99"/>
                  </a:lnTo>
                  <a:lnTo>
                    <a:pt x="238" y="116"/>
                  </a:lnTo>
                  <a:lnTo>
                    <a:pt x="222" y="134"/>
                  </a:lnTo>
                  <a:lnTo>
                    <a:pt x="208" y="152"/>
                  </a:lnTo>
                  <a:lnTo>
                    <a:pt x="195" y="173"/>
                  </a:lnTo>
                  <a:lnTo>
                    <a:pt x="185" y="193"/>
                  </a:lnTo>
                  <a:lnTo>
                    <a:pt x="104" y="193"/>
                  </a:lnTo>
                  <a:lnTo>
                    <a:pt x="93" y="193"/>
                  </a:lnTo>
                  <a:lnTo>
                    <a:pt x="82" y="195"/>
                  </a:lnTo>
                  <a:lnTo>
                    <a:pt x="71" y="199"/>
                  </a:lnTo>
                  <a:lnTo>
                    <a:pt x="62" y="204"/>
                  </a:lnTo>
                  <a:lnTo>
                    <a:pt x="52" y="209"/>
                  </a:lnTo>
                  <a:lnTo>
                    <a:pt x="44" y="215"/>
                  </a:lnTo>
                  <a:lnTo>
                    <a:pt x="36" y="223"/>
                  </a:lnTo>
                  <a:lnTo>
                    <a:pt x="29" y="230"/>
                  </a:lnTo>
                  <a:lnTo>
                    <a:pt x="22" y="240"/>
                  </a:lnTo>
                  <a:lnTo>
                    <a:pt x="16" y="250"/>
                  </a:lnTo>
                  <a:lnTo>
                    <a:pt x="11" y="259"/>
                  </a:lnTo>
                  <a:lnTo>
                    <a:pt x="7" y="269"/>
                  </a:lnTo>
                  <a:lnTo>
                    <a:pt x="4" y="280"/>
                  </a:lnTo>
                  <a:lnTo>
                    <a:pt x="2" y="290"/>
                  </a:lnTo>
                  <a:lnTo>
                    <a:pt x="0" y="302"/>
                  </a:lnTo>
                  <a:lnTo>
                    <a:pt x="0" y="313"/>
                  </a:lnTo>
                  <a:lnTo>
                    <a:pt x="0" y="382"/>
                  </a:lnTo>
                  <a:lnTo>
                    <a:pt x="0" y="394"/>
                  </a:lnTo>
                  <a:lnTo>
                    <a:pt x="2" y="405"/>
                  </a:lnTo>
                  <a:lnTo>
                    <a:pt x="4" y="415"/>
                  </a:lnTo>
                  <a:lnTo>
                    <a:pt x="8" y="425"/>
                  </a:lnTo>
                  <a:lnTo>
                    <a:pt x="12" y="435"/>
                  </a:lnTo>
                  <a:lnTo>
                    <a:pt x="18" y="443"/>
                  </a:lnTo>
                  <a:lnTo>
                    <a:pt x="24" y="452"/>
                  </a:lnTo>
                  <a:lnTo>
                    <a:pt x="32" y="459"/>
                  </a:lnTo>
                  <a:lnTo>
                    <a:pt x="39" y="467"/>
                  </a:lnTo>
                  <a:lnTo>
                    <a:pt x="48" y="473"/>
                  </a:lnTo>
                  <a:lnTo>
                    <a:pt x="56" y="479"/>
                  </a:lnTo>
                  <a:lnTo>
                    <a:pt x="66" y="483"/>
                  </a:lnTo>
                  <a:lnTo>
                    <a:pt x="77" y="487"/>
                  </a:lnTo>
                  <a:lnTo>
                    <a:pt x="86" y="489"/>
                  </a:lnTo>
                  <a:lnTo>
                    <a:pt x="98" y="491"/>
                  </a:lnTo>
                  <a:lnTo>
                    <a:pt x="109" y="491"/>
                  </a:lnTo>
                  <a:lnTo>
                    <a:pt x="185" y="491"/>
                  </a:lnTo>
                  <a:lnTo>
                    <a:pt x="195" y="511"/>
                  </a:lnTo>
                  <a:lnTo>
                    <a:pt x="207" y="530"/>
                  </a:lnTo>
                  <a:lnTo>
                    <a:pt x="221" y="547"/>
                  </a:lnTo>
                  <a:lnTo>
                    <a:pt x="237" y="564"/>
                  </a:lnTo>
                  <a:lnTo>
                    <a:pt x="253" y="580"/>
                  </a:lnTo>
                  <a:lnTo>
                    <a:pt x="271" y="594"/>
                  </a:lnTo>
                  <a:lnTo>
                    <a:pt x="291" y="608"/>
                  </a:lnTo>
                  <a:lnTo>
                    <a:pt x="310" y="621"/>
                  </a:lnTo>
                  <a:lnTo>
                    <a:pt x="331" y="633"/>
                  </a:lnTo>
                  <a:lnTo>
                    <a:pt x="353" y="642"/>
                  </a:lnTo>
                  <a:lnTo>
                    <a:pt x="375" y="651"/>
                  </a:lnTo>
                  <a:lnTo>
                    <a:pt x="398" y="658"/>
                  </a:lnTo>
                  <a:lnTo>
                    <a:pt x="421" y="664"/>
                  </a:lnTo>
                  <a:lnTo>
                    <a:pt x="445" y="668"/>
                  </a:lnTo>
                  <a:lnTo>
                    <a:pt x="469" y="670"/>
                  </a:lnTo>
                  <a:lnTo>
                    <a:pt x="493" y="671"/>
                  </a:lnTo>
                  <a:lnTo>
                    <a:pt x="496" y="671"/>
                  </a:lnTo>
                  <a:lnTo>
                    <a:pt x="499" y="670"/>
                  </a:lnTo>
                  <a:lnTo>
                    <a:pt x="501" y="669"/>
                  </a:lnTo>
                  <a:lnTo>
                    <a:pt x="504" y="667"/>
                  </a:lnTo>
                  <a:lnTo>
                    <a:pt x="506" y="665"/>
                  </a:lnTo>
                  <a:lnTo>
                    <a:pt x="507" y="663"/>
                  </a:lnTo>
                  <a:lnTo>
                    <a:pt x="508" y="659"/>
                  </a:lnTo>
                  <a:lnTo>
                    <a:pt x="508" y="656"/>
                  </a:lnTo>
                  <a:lnTo>
                    <a:pt x="508" y="15"/>
                  </a:lnTo>
                  <a:lnTo>
                    <a:pt x="508" y="12"/>
                  </a:lnTo>
                  <a:lnTo>
                    <a:pt x="507" y="9"/>
                  </a:lnTo>
                  <a:lnTo>
                    <a:pt x="506" y="7"/>
                  </a:lnTo>
                  <a:lnTo>
                    <a:pt x="504" y="5"/>
                  </a:lnTo>
                  <a:lnTo>
                    <a:pt x="501" y="3"/>
                  </a:lnTo>
                  <a:lnTo>
                    <a:pt x="499" y="1"/>
                  </a:lnTo>
                  <a:lnTo>
                    <a:pt x="496" y="0"/>
                  </a:lnTo>
                  <a:lnTo>
                    <a:pt x="4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Rectangle 48"/>
          <p:cNvSpPr/>
          <p:nvPr/>
        </p:nvSpPr>
        <p:spPr>
          <a:xfrm>
            <a:off x="722065" y="1548580"/>
            <a:ext cx="4295337" cy="1200329"/>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15 million dollars.</a:t>
            </a:r>
          </a:p>
          <a:p>
            <a:pPr>
              <a:buFont typeface="Arial" pitchFamily="34" charset="0"/>
              <a:buChar char="•"/>
            </a:pPr>
            <a:r>
              <a:rPr lang="en-US" sz="2400" dirty="0" smtClean="0">
                <a:latin typeface="Times New Roman" pitchFamily="18" charset="0"/>
                <a:cs typeface="Times New Roman" pitchFamily="18" charset="0"/>
              </a:rPr>
              <a:t>Decreases the corporate and shareholder earnings.</a:t>
            </a:r>
            <a:endParaRPr lang="en-US" sz="2400" dirty="0">
              <a:latin typeface="Times New Roman" pitchFamily="18" charset="0"/>
              <a:cs typeface="Times New Roman" pitchFamily="18" charset="0"/>
            </a:endParaRPr>
          </a:p>
        </p:txBody>
      </p:sp>
      <p:grpSp>
        <p:nvGrpSpPr>
          <p:cNvPr id="53" name="Group 52">
            <a:extLst>
              <a:ext uri="{FF2B5EF4-FFF2-40B4-BE49-F238E27FC236}">
                <a16:creationId xmlns:a16="http://schemas.microsoft.com/office/drawing/2014/main" xmlns="" id="{E9738651-02F4-4649-8AE7-2E5CBF61784D}"/>
              </a:ext>
            </a:extLst>
          </p:cNvPr>
          <p:cNvGrpSpPr/>
          <p:nvPr/>
        </p:nvGrpSpPr>
        <p:grpSpPr>
          <a:xfrm>
            <a:off x="5510678" y="1220260"/>
            <a:ext cx="6482735" cy="3938956"/>
            <a:chOff x="1150938" y="1417637"/>
            <a:chExt cx="6889301" cy="3495676"/>
          </a:xfrm>
        </p:grpSpPr>
        <p:sp>
          <p:nvSpPr>
            <p:cNvPr id="57" name="Oval 5">
              <a:extLst>
                <a:ext uri="{FF2B5EF4-FFF2-40B4-BE49-F238E27FC236}">
                  <a16:creationId xmlns:a16="http://schemas.microsoft.com/office/drawing/2014/main" xmlns="" id="{705626B2-548B-491E-9541-6845DC7660DC}"/>
                </a:ext>
              </a:extLst>
            </p:cNvPr>
            <p:cNvSpPr>
              <a:spLocks noChangeArrowheads="1"/>
            </p:cNvSpPr>
            <p:nvPr/>
          </p:nvSpPr>
          <p:spPr bwMode="auto">
            <a:xfrm>
              <a:off x="3630074" y="3439739"/>
              <a:ext cx="975805" cy="973884"/>
            </a:xfrm>
            <a:prstGeom prst="ellipse">
              <a:avLst/>
            </a:prstGeom>
            <a:solidFill>
              <a:schemeClr val="accent1">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7">
              <a:extLst>
                <a:ext uri="{FF2B5EF4-FFF2-40B4-BE49-F238E27FC236}">
                  <a16:creationId xmlns:a16="http://schemas.microsoft.com/office/drawing/2014/main" xmlns="" id="{C92A7406-85C3-49AE-AA28-A1F88CBB8C9F}"/>
                </a:ext>
              </a:extLst>
            </p:cNvPr>
            <p:cNvSpPr>
              <a:spLocks noChangeArrowheads="1"/>
            </p:cNvSpPr>
            <p:nvPr/>
          </p:nvSpPr>
          <p:spPr bwMode="auto">
            <a:xfrm>
              <a:off x="5506499" y="1913819"/>
              <a:ext cx="975805" cy="977726"/>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3">
              <a:extLst>
                <a:ext uri="{FF2B5EF4-FFF2-40B4-BE49-F238E27FC236}">
                  <a16:creationId xmlns:a16="http://schemas.microsoft.com/office/drawing/2014/main" xmlns="" id="{D0EC10B8-D9C5-4677-8802-89920C7BD877}"/>
                </a:ext>
              </a:extLst>
            </p:cNvPr>
            <p:cNvSpPr>
              <a:spLocks noChangeArrowheads="1"/>
            </p:cNvSpPr>
            <p:nvPr/>
          </p:nvSpPr>
          <p:spPr bwMode="auto">
            <a:xfrm>
              <a:off x="1791915" y="1913819"/>
              <a:ext cx="973884" cy="977726"/>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7">
              <a:extLst>
                <a:ext uri="{FF2B5EF4-FFF2-40B4-BE49-F238E27FC236}">
                  <a16:creationId xmlns:a16="http://schemas.microsoft.com/office/drawing/2014/main" xmlns="" id="{821064D5-EA1D-49A6-8EE8-154669E7A2CF}"/>
                </a:ext>
              </a:extLst>
            </p:cNvPr>
            <p:cNvSpPr>
              <a:spLocks/>
            </p:cNvSpPr>
            <p:nvPr/>
          </p:nvSpPr>
          <p:spPr bwMode="auto">
            <a:xfrm>
              <a:off x="4881563" y="1417637"/>
              <a:ext cx="2432050" cy="1971675"/>
            </a:xfrm>
            <a:custGeom>
              <a:avLst/>
              <a:gdLst>
                <a:gd name="T0" fmla="*/ 928 w 1015"/>
                <a:gd name="T1" fmla="*/ 541 h 823"/>
                <a:gd name="T2" fmla="*/ 928 w 1015"/>
                <a:gd name="T3" fmla="*/ 456 h 823"/>
                <a:gd name="T4" fmla="*/ 790 w 1015"/>
                <a:gd name="T5" fmla="*/ 133 h 823"/>
                <a:gd name="T6" fmla="*/ 464 w 1015"/>
                <a:gd name="T7" fmla="*/ 0 h 823"/>
                <a:gd name="T8" fmla="*/ 0 w 1015"/>
                <a:gd name="T9" fmla="*/ 464 h 823"/>
                <a:gd name="T10" fmla="*/ 0 w 1015"/>
                <a:gd name="T11" fmla="*/ 724 h 823"/>
                <a:gd name="T12" fmla="*/ 73 w 1015"/>
                <a:gd name="T13" fmla="*/ 597 h 823"/>
                <a:gd name="T14" fmla="*/ 152 w 1015"/>
                <a:gd name="T15" fmla="*/ 735 h 823"/>
                <a:gd name="T16" fmla="*/ 152 w 1015"/>
                <a:gd name="T17" fmla="*/ 464 h 823"/>
                <a:gd name="T18" fmla="*/ 464 w 1015"/>
                <a:gd name="T19" fmla="*/ 152 h 823"/>
                <a:gd name="T20" fmla="*/ 683 w 1015"/>
                <a:gd name="T21" fmla="*/ 242 h 823"/>
                <a:gd name="T22" fmla="*/ 776 w 1015"/>
                <a:gd name="T23" fmla="*/ 458 h 823"/>
                <a:gd name="T24" fmla="*/ 776 w 1015"/>
                <a:gd name="T25" fmla="*/ 541 h 823"/>
                <a:gd name="T26" fmla="*/ 689 w 1015"/>
                <a:gd name="T27" fmla="*/ 541 h 823"/>
                <a:gd name="T28" fmla="*/ 852 w 1015"/>
                <a:gd name="T29" fmla="*/ 823 h 823"/>
                <a:gd name="T30" fmla="*/ 1015 w 1015"/>
                <a:gd name="T31" fmla="*/ 541 h 823"/>
                <a:gd name="T32" fmla="*/ 928 w 1015"/>
                <a:gd name="T33" fmla="*/ 541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823">
                  <a:moveTo>
                    <a:pt x="928" y="541"/>
                  </a:moveTo>
                  <a:cubicBezTo>
                    <a:pt x="928" y="456"/>
                    <a:pt x="928" y="456"/>
                    <a:pt x="928" y="456"/>
                  </a:cubicBezTo>
                  <a:cubicBezTo>
                    <a:pt x="926" y="334"/>
                    <a:pt x="877" y="219"/>
                    <a:pt x="790" y="133"/>
                  </a:cubicBezTo>
                  <a:cubicBezTo>
                    <a:pt x="702" y="47"/>
                    <a:pt x="587" y="0"/>
                    <a:pt x="464" y="0"/>
                  </a:cubicBezTo>
                  <a:cubicBezTo>
                    <a:pt x="208" y="0"/>
                    <a:pt x="0" y="208"/>
                    <a:pt x="0" y="464"/>
                  </a:cubicBezTo>
                  <a:cubicBezTo>
                    <a:pt x="0" y="724"/>
                    <a:pt x="0" y="724"/>
                    <a:pt x="0" y="724"/>
                  </a:cubicBezTo>
                  <a:cubicBezTo>
                    <a:pt x="73" y="597"/>
                    <a:pt x="73" y="597"/>
                    <a:pt x="73" y="597"/>
                  </a:cubicBezTo>
                  <a:cubicBezTo>
                    <a:pt x="152" y="735"/>
                    <a:pt x="152" y="735"/>
                    <a:pt x="152" y="735"/>
                  </a:cubicBezTo>
                  <a:cubicBezTo>
                    <a:pt x="152" y="464"/>
                    <a:pt x="152" y="464"/>
                    <a:pt x="152" y="464"/>
                  </a:cubicBezTo>
                  <a:cubicBezTo>
                    <a:pt x="152" y="292"/>
                    <a:pt x="292" y="152"/>
                    <a:pt x="464" y="152"/>
                  </a:cubicBezTo>
                  <a:cubicBezTo>
                    <a:pt x="546" y="152"/>
                    <a:pt x="624" y="184"/>
                    <a:pt x="683" y="242"/>
                  </a:cubicBezTo>
                  <a:cubicBezTo>
                    <a:pt x="741" y="299"/>
                    <a:pt x="774" y="376"/>
                    <a:pt x="776" y="458"/>
                  </a:cubicBezTo>
                  <a:cubicBezTo>
                    <a:pt x="776" y="541"/>
                    <a:pt x="776" y="541"/>
                    <a:pt x="776" y="541"/>
                  </a:cubicBezTo>
                  <a:cubicBezTo>
                    <a:pt x="689" y="541"/>
                    <a:pt x="689" y="541"/>
                    <a:pt x="689" y="541"/>
                  </a:cubicBezTo>
                  <a:cubicBezTo>
                    <a:pt x="852" y="823"/>
                    <a:pt x="852" y="823"/>
                    <a:pt x="852" y="823"/>
                  </a:cubicBezTo>
                  <a:cubicBezTo>
                    <a:pt x="1015" y="541"/>
                    <a:pt x="1015" y="541"/>
                    <a:pt x="1015" y="541"/>
                  </a:cubicBezTo>
                  <a:lnTo>
                    <a:pt x="928" y="54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8">
              <a:extLst>
                <a:ext uri="{FF2B5EF4-FFF2-40B4-BE49-F238E27FC236}">
                  <a16:creationId xmlns:a16="http://schemas.microsoft.com/office/drawing/2014/main" xmlns="" id="{EB9F1141-2C9C-41D3-B4EF-8468DC6F8F92}"/>
                </a:ext>
              </a:extLst>
            </p:cNvPr>
            <p:cNvSpPr>
              <a:spLocks/>
            </p:cNvSpPr>
            <p:nvPr/>
          </p:nvSpPr>
          <p:spPr bwMode="auto">
            <a:xfrm>
              <a:off x="3014663" y="2941638"/>
              <a:ext cx="2432050" cy="1971675"/>
            </a:xfrm>
            <a:custGeom>
              <a:avLst/>
              <a:gdLst>
                <a:gd name="T0" fmla="*/ 852 w 1015"/>
                <a:gd name="T1" fmla="*/ 0 h 823"/>
                <a:gd name="T2" fmla="*/ 689 w 1015"/>
                <a:gd name="T3" fmla="*/ 282 h 823"/>
                <a:gd name="T4" fmla="*/ 776 w 1015"/>
                <a:gd name="T5" fmla="*/ 282 h 823"/>
                <a:gd name="T6" fmla="*/ 776 w 1015"/>
                <a:gd name="T7" fmla="*/ 365 h 823"/>
                <a:gd name="T8" fmla="*/ 682 w 1015"/>
                <a:gd name="T9" fmla="*/ 581 h 823"/>
                <a:gd name="T10" fmla="*/ 464 w 1015"/>
                <a:gd name="T11" fmla="*/ 670 h 823"/>
                <a:gd name="T12" fmla="*/ 152 w 1015"/>
                <a:gd name="T13" fmla="*/ 358 h 823"/>
                <a:gd name="T14" fmla="*/ 152 w 1015"/>
                <a:gd name="T15" fmla="*/ 90 h 823"/>
                <a:gd name="T16" fmla="*/ 74 w 1015"/>
                <a:gd name="T17" fmla="*/ 225 h 823"/>
                <a:gd name="T18" fmla="*/ 0 w 1015"/>
                <a:gd name="T19" fmla="*/ 96 h 823"/>
                <a:gd name="T20" fmla="*/ 0 w 1015"/>
                <a:gd name="T21" fmla="*/ 358 h 823"/>
                <a:gd name="T22" fmla="*/ 464 w 1015"/>
                <a:gd name="T23" fmla="*/ 823 h 823"/>
                <a:gd name="T24" fmla="*/ 789 w 1015"/>
                <a:gd name="T25" fmla="*/ 690 h 823"/>
                <a:gd name="T26" fmla="*/ 928 w 1015"/>
                <a:gd name="T27" fmla="*/ 367 h 823"/>
                <a:gd name="T28" fmla="*/ 928 w 1015"/>
                <a:gd name="T29" fmla="*/ 282 h 823"/>
                <a:gd name="T30" fmla="*/ 1015 w 1015"/>
                <a:gd name="T31" fmla="*/ 282 h 823"/>
                <a:gd name="T32" fmla="*/ 852 w 1015"/>
                <a:gd name="T33"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823">
                  <a:moveTo>
                    <a:pt x="852" y="0"/>
                  </a:moveTo>
                  <a:cubicBezTo>
                    <a:pt x="689" y="282"/>
                    <a:pt x="689" y="282"/>
                    <a:pt x="689" y="282"/>
                  </a:cubicBezTo>
                  <a:cubicBezTo>
                    <a:pt x="776" y="282"/>
                    <a:pt x="776" y="282"/>
                    <a:pt x="776" y="282"/>
                  </a:cubicBezTo>
                  <a:cubicBezTo>
                    <a:pt x="776" y="365"/>
                    <a:pt x="776" y="365"/>
                    <a:pt x="776" y="365"/>
                  </a:cubicBezTo>
                  <a:cubicBezTo>
                    <a:pt x="774" y="447"/>
                    <a:pt x="741" y="523"/>
                    <a:pt x="682" y="581"/>
                  </a:cubicBezTo>
                  <a:cubicBezTo>
                    <a:pt x="624" y="639"/>
                    <a:pt x="546" y="670"/>
                    <a:pt x="464" y="670"/>
                  </a:cubicBezTo>
                  <a:cubicBezTo>
                    <a:pt x="292" y="670"/>
                    <a:pt x="152" y="530"/>
                    <a:pt x="152" y="358"/>
                  </a:cubicBezTo>
                  <a:cubicBezTo>
                    <a:pt x="152" y="90"/>
                    <a:pt x="152" y="90"/>
                    <a:pt x="152" y="90"/>
                  </a:cubicBezTo>
                  <a:cubicBezTo>
                    <a:pt x="74" y="225"/>
                    <a:pt x="74" y="225"/>
                    <a:pt x="74" y="225"/>
                  </a:cubicBezTo>
                  <a:cubicBezTo>
                    <a:pt x="0" y="96"/>
                    <a:pt x="0" y="96"/>
                    <a:pt x="0" y="96"/>
                  </a:cubicBezTo>
                  <a:cubicBezTo>
                    <a:pt x="0" y="358"/>
                    <a:pt x="0" y="358"/>
                    <a:pt x="0" y="358"/>
                  </a:cubicBezTo>
                  <a:cubicBezTo>
                    <a:pt x="0" y="614"/>
                    <a:pt x="208" y="823"/>
                    <a:pt x="464" y="823"/>
                  </a:cubicBezTo>
                  <a:cubicBezTo>
                    <a:pt x="586" y="823"/>
                    <a:pt x="702" y="775"/>
                    <a:pt x="789" y="690"/>
                  </a:cubicBezTo>
                  <a:cubicBezTo>
                    <a:pt x="877" y="604"/>
                    <a:pt x="926" y="489"/>
                    <a:pt x="928" y="367"/>
                  </a:cubicBezTo>
                  <a:cubicBezTo>
                    <a:pt x="928" y="282"/>
                    <a:pt x="928" y="282"/>
                    <a:pt x="928" y="282"/>
                  </a:cubicBezTo>
                  <a:cubicBezTo>
                    <a:pt x="1015" y="282"/>
                    <a:pt x="1015" y="282"/>
                    <a:pt x="1015" y="282"/>
                  </a:cubicBezTo>
                  <a:lnTo>
                    <a:pt x="852" y="0"/>
                  </a:lnTo>
                  <a:close/>
                </a:path>
              </a:pathLst>
            </a:custGeom>
            <a:solidFill>
              <a:schemeClr val="accent1">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9">
              <a:extLst>
                <a:ext uri="{FF2B5EF4-FFF2-40B4-BE49-F238E27FC236}">
                  <a16:creationId xmlns:a16="http://schemas.microsoft.com/office/drawing/2014/main" xmlns="" id="{F1A48963-2C96-47F8-A253-D41E27FFC0CF}"/>
                </a:ext>
              </a:extLst>
            </p:cNvPr>
            <p:cNvSpPr>
              <a:spLocks/>
            </p:cNvSpPr>
            <p:nvPr/>
          </p:nvSpPr>
          <p:spPr bwMode="auto">
            <a:xfrm>
              <a:off x="1150938" y="1417637"/>
              <a:ext cx="2432050" cy="1995488"/>
            </a:xfrm>
            <a:custGeom>
              <a:avLst/>
              <a:gdLst>
                <a:gd name="T0" fmla="*/ 1015 w 1015"/>
                <a:gd name="T1" fmla="*/ 541 h 833"/>
                <a:gd name="T2" fmla="*/ 928 w 1015"/>
                <a:gd name="T3" fmla="*/ 541 h 833"/>
                <a:gd name="T4" fmla="*/ 928 w 1015"/>
                <a:gd name="T5" fmla="*/ 456 h 833"/>
                <a:gd name="T6" fmla="*/ 790 w 1015"/>
                <a:gd name="T7" fmla="*/ 133 h 833"/>
                <a:gd name="T8" fmla="*/ 464 w 1015"/>
                <a:gd name="T9" fmla="*/ 0 h 833"/>
                <a:gd name="T10" fmla="*/ 0 w 1015"/>
                <a:gd name="T11" fmla="*/ 464 h 833"/>
                <a:gd name="T12" fmla="*/ 0 w 1015"/>
                <a:gd name="T13" fmla="*/ 833 h 833"/>
                <a:gd name="T14" fmla="*/ 152 w 1015"/>
                <a:gd name="T15" fmla="*/ 833 h 833"/>
                <a:gd name="T16" fmla="*/ 152 w 1015"/>
                <a:gd name="T17" fmla="*/ 464 h 833"/>
                <a:gd name="T18" fmla="*/ 464 w 1015"/>
                <a:gd name="T19" fmla="*/ 152 h 833"/>
                <a:gd name="T20" fmla="*/ 683 w 1015"/>
                <a:gd name="T21" fmla="*/ 242 h 833"/>
                <a:gd name="T22" fmla="*/ 776 w 1015"/>
                <a:gd name="T23" fmla="*/ 458 h 833"/>
                <a:gd name="T24" fmla="*/ 776 w 1015"/>
                <a:gd name="T25" fmla="*/ 541 h 833"/>
                <a:gd name="T26" fmla="*/ 689 w 1015"/>
                <a:gd name="T27" fmla="*/ 541 h 833"/>
                <a:gd name="T28" fmla="*/ 852 w 1015"/>
                <a:gd name="T29" fmla="*/ 823 h 833"/>
                <a:gd name="T30" fmla="*/ 1015 w 1015"/>
                <a:gd name="T31" fmla="*/ 541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5" h="833">
                  <a:moveTo>
                    <a:pt x="1015" y="541"/>
                  </a:moveTo>
                  <a:cubicBezTo>
                    <a:pt x="928" y="541"/>
                    <a:pt x="928" y="541"/>
                    <a:pt x="928" y="541"/>
                  </a:cubicBezTo>
                  <a:cubicBezTo>
                    <a:pt x="928" y="456"/>
                    <a:pt x="928" y="456"/>
                    <a:pt x="928" y="456"/>
                  </a:cubicBezTo>
                  <a:cubicBezTo>
                    <a:pt x="926" y="334"/>
                    <a:pt x="877" y="219"/>
                    <a:pt x="790" y="133"/>
                  </a:cubicBezTo>
                  <a:cubicBezTo>
                    <a:pt x="702" y="47"/>
                    <a:pt x="587" y="0"/>
                    <a:pt x="464" y="0"/>
                  </a:cubicBezTo>
                  <a:cubicBezTo>
                    <a:pt x="208" y="0"/>
                    <a:pt x="0" y="208"/>
                    <a:pt x="0" y="464"/>
                  </a:cubicBezTo>
                  <a:cubicBezTo>
                    <a:pt x="0" y="833"/>
                    <a:pt x="0" y="833"/>
                    <a:pt x="0" y="833"/>
                  </a:cubicBezTo>
                  <a:cubicBezTo>
                    <a:pt x="152" y="833"/>
                    <a:pt x="152" y="833"/>
                    <a:pt x="152" y="833"/>
                  </a:cubicBezTo>
                  <a:cubicBezTo>
                    <a:pt x="152" y="464"/>
                    <a:pt x="152" y="464"/>
                    <a:pt x="152" y="464"/>
                  </a:cubicBezTo>
                  <a:cubicBezTo>
                    <a:pt x="152" y="292"/>
                    <a:pt x="292" y="152"/>
                    <a:pt x="464" y="152"/>
                  </a:cubicBezTo>
                  <a:cubicBezTo>
                    <a:pt x="547" y="152"/>
                    <a:pt x="624" y="184"/>
                    <a:pt x="683" y="242"/>
                  </a:cubicBezTo>
                  <a:cubicBezTo>
                    <a:pt x="741" y="299"/>
                    <a:pt x="774" y="376"/>
                    <a:pt x="776" y="458"/>
                  </a:cubicBezTo>
                  <a:cubicBezTo>
                    <a:pt x="776" y="541"/>
                    <a:pt x="776" y="541"/>
                    <a:pt x="776" y="541"/>
                  </a:cubicBezTo>
                  <a:cubicBezTo>
                    <a:pt x="689" y="541"/>
                    <a:pt x="689" y="541"/>
                    <a:pt x="689" y="541"/>
                  </a:cubicBezTo>
                  <a:cubicBezTo>
                    <a:pt x="852" y="823"/>
                    <a:pt x="852" y="823"/>
                    <a:pt x="852" y="823"/>
                  </a:cubicBezTo>
                  <a:lnTo>
                    <a:pt x="1015" y="5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TextBox 79">
              <a:extLst>
                <a:ext uri="{FF2B5EF4-FFF2-40B4-BE49-F238E27FC236}">
                  <a16:creationId xmlns:a16="http://schemas.microsoft.com/office/drawing/2014/main" xmlns="" id="{1DC38031-C222-4565-AD96-F73F66F814E8}"/>
                </a:ext>
              </a:extLst>
            </p:cNvPr>
            <p:cNvSpPr txBox="1"/>
            <p:nvPr/>
          </p:nvSpPr>
          <p:spPr>
            <a:xfrm>
              <a:off x="1588294" y="3026507"/>
              <a:ext cx="1381125" cy="223083"/>
            </a:xfrm>
            <a:prstGeom prst="rect">
              <a:avLst/>
            </a:prstGeom>
            <a:noFill/>
          </p:spPr>
          <p:txBody>
            <a:bodyPr wrap="square" lIns="0" tIns="0" rIns="0" bIns="0" rtlCol="0" anchor="t">
              <a:spAutoFit/>
            </a:bodyPr>
            <a:lstStyle/>
            <a:p>
              <a:pPr algn="ctr"/>
              <a:r>
                <a:rPr lang="en-US" sz="1600" b="1" dirty="0">
                  <a:latin typeface="Times New Roman" pitchFamily="18" charset="0"/>
                  <a:cs typeface="Times New Roman" pitchFamily="18" charset="0"/>
                </a:rPr>
                <a:t>PLANET</a:t>
              </a:r>
            </a:p>
          </p:txBody>
        </p:sp>
        <p:sp>
          <p:nvSpPr>
            <p:cNvPr id="81" name="TextBox 80">
              <a:extLst>
                <a:ext uri="{FF2B5EF4-FFF2-40B4-BE49-F238E27FC236}">
                  <a16:creationId xmlns:a16="http://schemas.microsoft.com/office/drawing/2014/main" xmlns="" id="{84BF9BC9-0E4E-442A-9A7E-7BE9F969B416}"/>
                </a:ext>
              </a:extLst>
            </p:cNvPr>
            <p:cNvSpPr txBox="1"/>
            <p:nvPr/>
          </p:nvSpPr>
          <p:spPr>
            <a:xfrm>
              <a:off x="5303838" y="3026507"/>
              <a:ext cx="1381125" cy="204855"/>
            </a:xfrm>
            <a:prstGeom prst="rect">
              <a:avLst/>
            </a:prstGeom>
            <a:noFill/>
          </p:spPr>
          <p:txBody>
            <a:bodyPr wrap="square" lIns="0" tIns="0" rIns="0" bIns="0" rtlCol="0" anchor="t">
              <a:spAutoFit/>
            </a:bodyPr>
            <a:lstStyle/>
            <a:p>
              <a:pPr algn="ctr"/>
              <a:r>
                <a:rPr lang="en-US" sz="1500" b="1" dirty="0">
                  <a:latin typeface="Times New Roman" pitchFamily="18" charset="0"/>
                  <a:cs typeface="Times New Roman" pitchFamily="18" charset="0"/>
                </a:rPr>
                <a:t>PROSPERITY</a:t>
              </a:r>
            </a:p>
          </p:txBody>
        </p:sp>
        <p:sp>
          <p:nvSpPr>
            <p:cNvPr id="82" name="TextBox 81">
              <a:extLst>
                <a:ext uri="{FF2B5EF4-FFF2-40B4-BE49-F238E27FC236}">
                  <a16:creationId xmlns:a16="http://schemas.microsoft.com/office/drawing/2014/main" xmlns="" id="{607FBA46-02CA-46F3-899D-E75AF1865C42}"/>
                </a:ext>
              </a:extLst>
            </p:cNvPr>
            <p:cNvSpPr txBox="1"/>
            <p:nvPr/>
          </p:nvSpPr>
          <p:spPr>
            <a:xfrm>
              <a:off x="3427413" y="3026507"/>
              <a:ext cx="1381125" cy="223083"/>
            </a:xfrm>
            <a:prstGeom prst="rect">
              <a:avLst/>
            </a:prstGeom>
            <a:noFill/>
          </p:spPr>
          <p:txBody>
            <a:bodyPr wrap="square" lIns="0" tIns="0" rIns="0" bIns="0" rtlCol="0" anchor="t">
              <a:spAutoFit/>
            </a:bodyPr>
            <a:lstStyle/>
            <a:p>
              <a:pPr algn="ctr"/>
              <a:r>
                <a:rPr lang="en-US" sz="1600" b="1" dirty="0">
                  <a:latin typeface="Times New Roman" pitchFamily="18" charset="0"/>
                  <a:cs typeface="Times New Roman" pitchFamily="18" charset="0"/>
                </a:rPr>
                <a:t>PEOPLE</a:t>
              </a:r>
            </a:p>
          </p:txBody>
        </p:sp>
        <p:sp>
          <p:nvSpPr>
            <p:cNvPr id="83" name="Freeform 2563">
              <a:extLst>
                <a:ext uri="{FF2B5EF4-FFF2-40B4-BE49-F238E27FC236}">
                  <a16:creationId xmlns:a16="http://schemas.microsoft.com/office/drawing/2014/main" xmlns="" id="{968B4965-52F4-4FE9-A4D0-43FEF1BB5B30}"/>
                </a:ext>
              </a:extLst>
            </p:cNvPr>
            <p:cNvSpPr>
              <a:spLocks/>
            </p:cNvSpPr>
            <p:nvPr/>
          </p:nvSpPr>
          <p:spPr bwMode="auto">
            <a:xfrm>
              <a:off x="2068511" y="2192336"/>
              <a:ext cx="420692" cy="420692"/>
            </a:xfrm>
            <a:custGeom>
              <a:avLst/>
              <a:gdLst>
                <a:gd name="T0" fmla="*/ 778 w 901"/>
                <a:gd name="T1" fmla="*/ 173 h 901"/>
                <a:gd name="T2" fmla="*/ 751 w 901"/>
                <a:gd name="T3" fmla="*/ 234 h 901"/>
                <a:gd name="T4" fmla="*/ 691 w 901"/>
                <a:gd name="T5" fmla="*/ 292 h 901"/>
                <a:gd name="T6" fmla="*/ 610 w 901"/>
                <a:gd name="T7" fmla="*/ 300 h 901"/>
                <a:gd name="T8" fmla="*/ 553 w 901"/>
                <a:gd name="T9" fmla="*/ 325 h 901"/>
                <a:gd name="T10" fmla="*/ 544 w 901"/>
                <a:gd name="T11" fmla="*/ 337 h 901"/>
                <a:gd name="T12" fmla="*/ 566 w 901"/>
                <a:gd name="T13" fmla="*/ 361 h 901"/>
                <a:gd name="T14" fmla="*/ 596 w 901"/>
                <a:gd name="T15" fmla="*/ 420 h 901"/>
                <a:gd name="T16" fmla="*/ 644 w 901"/>
                <a:gd name="T17" fmla="*/ 417 h 901"/>
                <a:gd name="T18" fmla="*/ 650 w 901"/>
                <a:gd name="T19" fmla="*/ 448 h 901"/>
                <a:gd name="T20" fmla="*/ 601 w 901"/>
                <a:gd name="T21" fmla="*/ 521 h 901"/>
                <a:gd name="T22" fmla="*/ 565 w 901"/>
                <a:gd name="T23" fmla="*/ 568 h 901"/>
                <a:gd name="T24" fmla="*/ 587 w 901"/>
                <a:gd name="T25" fmla="*/ 593 h 901"/>
                <a:gd name="T26" fmla="*/ 588 w 901"/>
                <a:gd name="T27" fmla="*/ 616 h 901"/>
                <a:gd name="T28" fmla="*/ 531 w 901"/>
                <a:gd name="T29" fmla="*/ 657 h 901"/>
                <a:gd name="T30" fmla="*/ 517 w 901"/>
                <a:gd name="T31" fmla="*/ 703 h 901"/>
                <a:gd name="T32" fmla="*/ 467 w 901"/>
                <a:gd name="T33" fmla="*/ 746 h 901"/>
                <a:gd name="T34" fmla="*/ 409 w 901"/>
                <a:gd name="T35" fmla="*/ 753 h 901"/>
                <a:gd name="T36" fmla="*/ 369 w 901"/>
                <a:gd name="T37" fmla="*/ 697 h 901"/>
                <a:gd name="T38" fmla="*/ 362 w 901"/>
                <a:gd name="T39" fmla="*/ 638 h 901"/>
                <a:gd name="T40" fmla="*/ 373 w 901"/>
                <a:gd name="T41" fmla="*/ 595 h 901"/>
                <a:gd name="T42" fmla="*/ 336 w 901"/>
                <a:gd name="T43" fmla="*/ 532 h 901"/>
                <a:gd name="T44" fmla="*/ 309 w 901"/>
                <a:gd name="T45" fmla="*/ 491 h 901"/>
                <a:gd name="T46" fmla="*/ 244 w 901"/>
                <a:gd name="T47" fmla="*/ 488 h 901"/>
                <a:gd name="T48" fmla="*/ 185 w 901"/>
                <a:gd name="T49" fmla="*/ 471 h 901"/>
                <a:gd name="T50" fmla="*/ 167 w 901"/>
                <a:gd name="T51" fmla="*/ 416 h 901"/>
                <a:gd name="T52" fmla="*/ 175 w 901"/>
                <a:gd name="T53" fmla="*/ 357 h 901"/>
                <a:gd name="T54" fmla="*/ 211 w 901"/>
                <a:gd name="T55" fmla="*/ 288 h 901"/>
                <a:gd name="T56" fmla="*/ 253 w 901"/>
                <a:gd name="T57" fmla="*/ 263 h 901"/>
                <a:gd name="T58" fmla="*/ 325 w 901"/>
                <a:gd name="T59" fmla="*/ 258 h 901"/>
                <a:gd name="T60" fmla="*/ 353 w 901"/>
                <a:gd name="T61" fmla="*/ 272 h 901"/>
                <a:gd name="T62" fmla="*/ 381 w 901"/>
                <a:gd name="T63" fmla="*/ 294 h 901"/>
                <a:gd name="T64" fmla="*/ 473 w 901"/>
                <a:gd name="T65" fmla="*/ 285 h 901"/>
                <a:gd name="T66" fmla="*/ 510 w 901"/>
                <a:gd name="T67" fmla="*/ 185 h 901"/>
                <a:gd name="T68" fmla="*/ 492 w 901"/>
                <a:gd name="T69" fmla="*/ 165 h 901"/>
                <a:gd name="T70" fmla="*/ 455 w 901"/>
                <a:gd name="T71" fmla="*/ 175 h 901"/>
                <a:gd name="T72" fmla="*/ 425 w 901"/>
                <a:gd name="T73" fmla="*/ 160 h 901"/>
                <a:gd name="T74" fmla="*/ 413 w 901"/>
                <a:gd name="T75" fmla="*/ 124 h 901"/>
                <a:gd name="T76" fmla="*/ 430 w 901"/>
                <a:gd name="T77" fmla="*/ 93 h 901"/>
                <a:gd name="T78" fmla="*/ 510 w 901"/>
                <a:gd name="T79" fmla="*/ 51 h 901"/>
                <a:gd name="T80" fmla="*/ 608 w 901"/>
                <a:gd name="T81" fmla="*/ 31 h 901"/>
                <a:gd name="T82" fmla="*/ 514 w 901"/>
                <a:gd name="T83" fmla="*/ 5 h 901"/>
                <a:gd name="T84" fmla="*/ 382 w 901"/>
                <a:gd name="T85" fmla="*/ 6 h 901"/>
                <a:gd name="T86" fmla="*/ 255 w 901"/>
                <a:gd name="T87" fmla="*/ 44 h 901"/>
                <a:gd name="T88" fmla="*/ 147 w 901"/>
                <a:gd name="T89" fmla="*/ 118 h 901"/>
                <a:gd name="T90" fmla="*/ 65 w 901"/>
                <a:gd name="T91" fmla="*/ 217 h 901"/>
                <a:gd name="T92" fmla="*/ 14 w 901"/>
                <a:gd name="T93" fmla="*/ 338 h 901"/>
                <a:gd name="T94" fmla="*/ 1 w 901"/>
                <a:gd name="T95" fmla="*/ 474 h 901"/>
                <a:gd name="T96" fmla="*/ 27 w 901"/>
                <a:gd name="T97" fmla="*/ 606 h 901"/>
                <a:gd name="T98" fmla="*/ 90 w 901"/>
                <a:gd name="T99" fmla="*/ 720 h 901"/>
                <a:gd name="T100" fmla="*/ 182 w 901"/>
                <a:gd name="T101" fmla="*/ 812 h 901"/>
                <a:gd name="T102" fmla="*/ 296 w 901"/>
                <a:gd name="T103" fmla="*/ 874 h 901"/>
                <a:gd name="T104" fmla="*/ 427 w 901"/>
                <a:gd name="T105" fmla="*/ 901 h 901"/>
                <a:gd name="T106" fmla="*/ 563 w 901"/>
                <a:gd name="T107" fmla="*/ 886 h 901"/>
                <a:gd name="T108" fmla="*/ 684 w 901"/>
                <a:gd name="T109" fmla="*/ 836 h 901"/>
                <a:gd name="T110" fmla="*/ 784 w 901"/>
                <a:gd name="T111" fmla="*/ 753 h 901"/>
                <a:gd name="T112" fmla="*/ 857 w 901"/>
                <a:gd name="T113" fmla="*/ 645 h 901"/>
                <a:gd name="T114" fmla="*/ 896 w 901"/>
                <a:gd name="T115" fmla="*/ 519 h 901"/>
                <a:gd name="T116" fmla="*/ 896 w 901"/>
                <a:gd name="T117" fmla="*/ 386 h 901"/>
                <a:gd name="T118" fmla="*/ 860 w 901"/>
                <a:gd name="T119" fmla="*/ 264 h 901"/>
                <a:gd name="T120" fmla="*/ 794 w 901"/>
                <a:gd name="T121" fmla="*/ 1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901">
                  <a:moveTo>
                    <a:pt x="781" y="144"/>
                  </a:moveTo>
                  <a:lnTo>
                    <a:pt x="781" y="148"/>
                  </a:lnTo>
                  <a:lnTo>
                    <a:pt x="781" y="150"/>
                  </a:lnTo>
                  <a:lnTo>
                    <a:pt x="781" y="158"/>
                  </a:lnTo>
                  <a:lnTo>
                    <a:pt x="779" y="165"/>
                  </a:lnTo>
                  <a:lnTo>
                    <a:pt x="778" y="173"/>
                  </a:lnTo>
                  <a:lnTo>
                    <a:pt x="775" y="183"/>
                  </a:lnTo>
                  <a:lnTo>
                    <a:pt x="772" y="192"/>
                  </a:lnTo>
                  <a:lnTo>
                    <a:pt x="768" y="203"/>
                  </a:lnTo>
                  <a:lnTo>
                    <a:pt x="763" y="213"/>
                  </a:lnTo>
                  <a:lnTo>
                    <a:pt x="757" y="224"/>
                  </a:lnTo>
                  <a:lnTo>
                    <a:pt x="751" y="234"/>
                  </a:lnTo>
                  <a:lnTo>
                    <a:pt x="744" y="245"/>
                  </a:lnTo>
                  <a:lnTo>
                    <a:pt x="735" y="255"/>
                  </a:lnTo>
                  <a:lnTo>
                    <a:pt x="725" y="264"/>
                  </a:lnTo>
                  <a:lnTo>
                    <a:pt x="716" y="274"/>
                  </a:lnTo>
                  <a:lnTo>
                    <a:pt x="703" y="283"/>
                  </a:lnTo>
                  <a:lnTo>
                    <a:pt x="691" y="292"/>
                  </a:lnTo>
                  <a:lnTo>
                    <a:pt x="678" y="300"/>
                  </a:lnTo>
                  <a:lnTo>
                    <a:pt x="664" y="296"/>
                  </a:lnTo>
                  <a:lnTo>
                    <a:pt x="650" y="295"/>
                  </a:lnTo>
                  <a:lnTo>
                    <a:pt x="636" y="295"/>
                  </a:lnTo>
                  <a:lnTo>
                    <a:pt x="622" y="297"/>
                  </a:lnTo>
                  <a:lnTo>
                    <a:pt x="610" y="300"/>
                  </a:lnTo>
                  <a:lnTo>
                    <a:pt x="598" y="303"/>
                  </a:lnTo>
                  <a:lnTo>
                    <a:pt x="587" y="306"/>
                  </a:lnTo>
                  <a:lnTo>
                    <a:pt x="576" y="311"/>
                  </a:lnTo>
                  <a:lnTo>
                    <a:pt x="567" y="315"/>
                  </a:lnTo>
                  <a:lnTo>
                    <a:pt x="559" y="321"/>
                  </a:lnTo>
                  <a:lnTo>
                    <a:pt x="553" y="325"/>
                  </a:lnTo>
                  <a:lnTo>
                    <a:pt x="547" y="328"/>
                  </a:lnTo>
                  <a:lnTo>
                    <a:pt x="544" y="332"/>
                  </a:lnTo>
                  <a:lnTo>
                    <a:pt x="543" y="335"/>
                  </a:lnTo>
                  <a:lnTo>
                    <a:pt x="543" y="336"/>
                  </a:lnTo>
                  <a:lnTo>
                    <a:pt x="543" y="336"/>
                  </a:lnTo>
                  <a:lnTo>
                    <a:pt x="544" y="337"/>
                  </a:lnTo>
                  <a:lnTo>
                    <a:pt x="545" y="337"/>
                  </a:lnTo>
                  <a:lnTo>
                    <a:pt x="548" y="338"/>
                  </a:lnTo>
                  <a:lnTo>
                    <a:pt x="553" y="340"/>
                  </a:lnTo>
                  <a:lnTo>
                    <a:pt x="556" y="344"/>
                  </a:lnTo>
                  <a:lnTo>
                    <a:pt x="559" y="349"/>
                  </a:lnTo>
                  <a:lnTo>
                    <a:pt x="566" y="361"/>
                  </a:lnTo>
                  <a:lnTo>
                    <a:pt x="571" y="375"/>
                  </a:lnTo>
                  <a:lnTo>
                    <a:pt x="580" y="401"/>
                  </a:lnTo>
                  <a:lnTo>
                    <a:pt x="583" y="413"/>
                  </a:lnTo>
                  <a:lnTo>
                    <a:pt x="587" y="416"/>
                  </a:lnTo>
                  <a:lnTo>
                    <a:pt x="591" y="419"/>
                  </a:lnTo>
                  <a:lnTo>
                    <a:pt x="596" y="420"/>
                  </a:lnTo>
                  <a:lnTo>
                    <a:pt x="600" y="421"/>
                  </a:lnTo>
                  <a:lnTo>
                    <a:pt x="610" y="421"/>
                  </a:lnTo>
                  <a:lnTo>
                    <a:pt x="619" y="420"/>
                  </a:lnTo>
                  <a:lnTo>
                    <a:pt x="634" y="415"/>
                  </a:lnTo>
                  <a:lnTo>
                    <a:pt x="640" y="413"/>
                  </a:lnTo>
                  <a:lnTo>
                    <a:pt x="644" y="417"/>
                  </a:lnTo>
                  <a:lnTo>
                    <a:pt x="647" y="422"/>
                  </a:lnTo>
                  <a:lnTo>
                    <a:pt x="650" y="427"/>
                  </a:lnTo>
                  <a:lnTo>
                    <a:pt x="651" y="432"/>
                  </a:lnTo>
                  <a:lnTo>
                    <a:pt x="651" y="437"/>
                  </a:lnTo>
                  <a:lnTo>
                    <a:pt x="651" y="443"/>
                  </a:lnTo>
                  <a:lnTo>
                    <a:pt x="650" y="448"/>
                  </a:lnTo>
                  <a:lnTo>
                    <a:pt x="648" y="454"/>
                  </a:lnTo>
                  <a:lnTo>
                    <a:pt x="643" y="465"/>
                  </a:lnTo>
                  <a:lnTo>
                    <a:pt x="636" y="477"/>
                  </a:lnTo>
                  <a:lnTo>
                    <a:pt x="629" y="488"/>
                  </a:lnTo>
                  <a:lnTo>
                    <a:pt x="620" y="499"/>
                  </a:lnTo>
                  <a:lnTo>
                    <a:pt x="601" y="521"/>
                  </a:lnTo>
                  <a:lnTo>
                    <a:pt x="582" y="540"/>
                  </a:lnTo>
                  <a:lnTo>
                    <a:pt x="576" y="547"/>
                  </a:lnTo>
                  <a:lnTo>
                    <a:pt x="569" y="554"/>
                  </a:lnTo>
                  <a:lnTo>
                    <a:pt x="566" y="559"/>
                  </a:lnTo>
                  <a:lnTo>
                    <a:pt x="565" y="564"/>
                  </a:lnTo>
                  <a:lnTo>
                    <a:pt x="565" y="568"/>
                  </a:lnTo>
                  <a:lnTo>
                    <a:pt x="566" y="572"/>
                  </a:lnTo>
                  <a:lnTo>
                    <a:pt x="568" y="574"/>
                  </a:lnTo>
                  <a:lnTo>
                    <a:pt x="571" y="577"/>
                  </a:lnTo>
                  <a:lnTo>
                    <a:pt x="578" y="584"/>
                  </a:lnTo>
                  <a:lnTo>
                    <a:pt x="585" y="589"/>
                  </a:lnTo>
                  <a:lnTo>
                    <a:pt x="587" y="593"/>
                  </a:lnTo>
                  <a:lnTo>
                    <a:pt x="590" y="596"/>
                  </a:lnTo>
                  <a:lnTo>
                    <a:pt x="591" y="599"/>
                  </a:lnTo>
                  <a:lnTo>
                    <a:pt x="592" y="602"/>
                  </a:lnTo>
                  <a:lnTo>
                    <a:pt x="592" y="607"/>
                  </a:lnTo>
                  <a:lnTo>
                    <a:pt x="590" y="611"/>
                  </a:lnTo>
                  <a:lnTo>
                    <a:pt x="588" y="616"/>
                  </a:lnTo>
                  <a:lnTo>
                    <a:pt x="583" y="621"/>
                  </a:lnTo>
                  <a:lnTo>
                    <a:pt x="572" y="631"/>
                  </a:lnTo>
                  <a:lnTo>
                    <a:pt x="563" y="639"/>
                  </a:lnTo>
                  <a:lnTo>
                    <a:pt x="553" y="645"/>
                  </a:lnTo>
                  <a:lnTo>
                    <a:pt x="544" y="651"/>
                  </a:lnTo>
                  <a:lnTo>
                    <a:pt x="531" y="657"/>
                  </a:lnTo>
                  <a:lnTo>
                    <a:pt x="526" y="659"/>
                  </a:lnTo>
                  <a:lnTo>
                    <a:pt x="526" y="667"/>
                  </a:lnTo>
                  <a:lnTo>
                    <a:pt x="525" y="676"/>
                  </a:lnTo>
                  <a:lnTo>
                    <a:pt x="524" y="683"/>
                  </a:lnTo>
                  <a:lnTo>
                    <a:pt x="522" y="690"/>
                  </a:lnTo>
                  <a:lnTo>
                    <a:pt x="517" y="703"/>
                  </a:lnTo>
                  <a:lnTo>
                    <a:pt x="511" y="714"/>
                  </a:lnTo>
                  <a:lnTo>
                    <a:pt x="504" y="722"/>
                  </a:lnTo>
                  <a:lnTo>
                    <a:pt x="495" y="730"/>
                  </a:lnTo>
                  <a:lnTo>
                    <a:pt x="487" y="737"/>
                  </a:lnTo>
                  <a:lnTo>
                    <a:pt x="477" y="742"/>
                  </a:lnTo>
                  <a:lnTo>
                    <a:pt x="467" y="746"/>
                  </a:lnTo>
                  <a:lnTo>
                    <a:pt x="457" y="749"/>
                  </a:lnTo>
                  <a:lnTo>
                    <a:pt x="447" y="751"/>
                  </a:lnTo>
                  <a:lnTo>
                    <a:pt x="438" y="752"/>
                  </a:lnTo>
                  <a:lnTo>
                    <a:pt x="423" y="753"/>
                  </a:lnTo>
                  <a:lnTo>
                    <a:pt x="413" y="753"/>
                  </a:lnTo>
                  <a:lnTo>
                    <a:pt x="409" y="753"/>
                  </a:lnTo>
                  <a:lnTo>
                    <a:pt x="405" y="750"/>
                  </a:lnTo>
                  <a:lnTo>
                    <a:pt x="401" y="747"/>
                  </a:lnTo>
                  <a:lnTo>
                    <a:pt x="396" y="741"/>
                  </a:lnTo>
                  <a:lnTo>
                    <a:pt x="386" y="729"/>
                  </a:lnTo>
                  <a:lnTo>
                    <a:pt x="378" y="714"/>
                  </a:lnTo>
                  <a:lnTo>
                    <a:pt x="369" y="697"/>
                  </a:lnTo>
                  <a:lnTo>
                    <a:pt x="362" y="682"/>
                  </a:lnTo>
                  <a:lnTo>
                    <a:pt x="358" y="668"/>
                  </a:lnTo>
                  <a:lnTo>
                    <a:pt x="356" y="659"/>
                  </a:lnTo>
                  <a:lnTo>
                    <a:pt x="357" y="652"/>
                  </a:lnTo>
                  <a:lnTo>
                    <a:pt x="359" y="645"/>
                  </a:lnTo>
                  <a:lnTo>
                    <a:pt x="362" y="638"/>
                  </a:lnTo>
                  <a:lnTo>
                    <a:pt x="365" y="631"/>
                  </a:lnTo>
                  <a:lnTo>
                    <a:pt x="369" y="623"/>
                  </a:lnTo>
                  <a:lnTo>
                    <a:pt x="372" y="617"/>
                  </a:lnTo>
                  <a:lnTo>
                    <a:pt x="374" y="609"/>
                  </a:lnTo>
                  <a:lnTo>
                    <a:pt x="375" y="602"/>
                  </a:lnTo>
                  <a:lnTo>
                    <a:pt x="373" y="595"/>
                  </a:lnTo>
                  <a:lnTo>
                    <a:pt x="369" y="586"/>
                  </a:lnTo>
                  <a:lnTo>
                    <a:pt x="363" y="576"/>
                  </a:lnTo>
                  <a:lnTo>
                    <a:pt x="356" y="567"/>
                  </a:lnTo>
                  <a:lnTo>
                    <a:pt x="342" y="552"/>
                  </a:lnTo>
                  <a:lnTo>
                    <a:pt x="337" y="545"/>
                  </a:lnTo>
                  <a:lnTo>
                    <a:pt x="336" y="532"/>
                  </a:lnTo>
                  <a:lnTo>
                    <a:pt x="335" y="521"/>
                  </a:lnTo>
                  <a:lnTo>
                    <a:pt x="331" y="512"/>
                  </a:lnTo>
                  <a:lnTo>
                    <a:pt x="327" y="504"/>
                  </a:lnTo>
                  <a:lnTo>
                    <a:pt x="323" y="499"/>
                  </a:lnTo>
                  <a:lnTo>
                    <a:pt x="316" y="495"/>
                  </a:lnTo>
                  <a:lnTo>
                    <a:pt x="309" y="491"/>
                  </a:lnTo>
                  <a:lnTo>
                    <a:pt x="302" y="489"/>
                  </a:lnTo>
                  <a:lnTo>
                    <a:pt x="293" y="487"/>
                  </a:lnTo>
                  <a:lnTo>
                    <a:pt x="284" y="487"/>
                  </a:lnTo>
                  <a:lnTo>
                    <a:pt x="275" y="487"/>
                  </a:lnTo>
                  <a:lnTo>
                    <a:pt x="265" y="487"/>
                  </a:lnTo>
                  <a:lnTo>
                    <a:pt x="244" y="488"/>
                  </a:lnTo>
                  <a:lnTo>
                    <a:pt x="223" y="489"/>
                  </a:lnTo>
                  <a:lnTo>
                    <a:pt x="214" y="488"/>
                  </a:lnTo>
                  <a:lnTo>
                    <a:pt x="205" y="486"/>
                  </a:lnTo>
                  <a:lnTo>
                    <a:pt x="197" y="481"/>
                  </a:lnTo>
                  <a:lnTo>
                    <a:pt x="190" y="477"/>
                  </a:lnTo>
                  <a:lnTo>
                    <a:pt x="185" y="471"/>
                  </a:lnTo>
                  <a:lnTo>
                    <a:pt x="180" y="465"/>
                  </a:lnTo>
                  <a:lnTo>
                    <a:pt x="177" y="458"/>
                  </a:lnTo>
                  <a:lnTo>
                    <a:pt x="174" y="450"/>
                  </a:lnTo>
                  <a:lnTo>
                    <a:pt x="169" y="437"/>
                  </a:lnTo>
                  <a:lnTo>
                    <a:pt x="167" y="425"/>
                  </a:lnTo>
                  <a:lnTo>
                    <a:pt x="167" y="416"/>
                  </a:lnTo>
                  <a:lnTo>
                    <a:pt x="166" y="413"/>
                  </a:lnTo>
                  <a:lnTo>
                    <a:pt x="167" y="408"/>
                  </a:lnTo>
                  <a:lnTo>
                    <a:pt x="168" y="392"/>
                  </a:lnTo>
                  <a:lnTo>
                    <a:pt x="169" y="381"/>
                  </a:lnTo>
                  <a:lnTo>
                    <a:pt x="172" y="370"/>
                  </a:lnTo>
                  <a:lnTo>
                    <a:pt x="175" y="357"/>
                  </a:lnTo>
                  <a:lnTo>
                    <a:pt x="178" y="344"/>
                  </a:lnTo>
                  <a:lnTo>
                    <a:pt x="184" y="330"/>
                  </a:lnTo>
                  <a:lnTo>
                    <a:pt x="189" y="317"/>
                  </a:lnTo>
                  <a:lnTo>
                    <a:pt x="197" y="305"/>
                  </a:lnTo>
                  <a:lnTo>
                    <a:pt x="207" y="293"/>
                  </a:lnTo>
                  <a:lnTo>
                    <a:pt x="211" y="288"/>
                  </a:lnTo>
                  <a:lnTo>
                    <a:pt x="218" y="282"/>
                  </a:lnTo>
                  <a:lnTo>
                    <a:pt x="223" y="278"/>
                  </a:lnTo>
                  <a:lnTo>
                    <a:pt x="230" y="273"/>
                  </a:lnTo>
                  <a:lnTo>
                    <a:pt x="237" y="270"/>
                  </a:lnTo>
                  <a:lnTo>
                    <a:pt x="244" y="267"/>
                  </a:lnTo>
                  <a:lnTo>
                    <a:pt x="253" y="263"/>
                  </a:lnTo>
                  <a:lnTo>
                    <a:pt x="261" y="261"/>
                  </a:lnTo>
                  <a:lnTo>
                    <a:pt x="277" y="259"/>
                  </a:lnTo>
                  <a:lnTo>
                    <a:pt x="293" y="257"/>
                  </a:lnTo>
                  <a:lnTo>
                    <a:pt x="305" y="256"/>
                  </a:lnTo>
                  <a:lnTo>
                    <a:pt x="316" y="257"/>
                  </a:lnTo>
                  <a:lnTo>
                    <a:pt x="325" y="258"/>
                  </a:lnTo>
                  <a:lnTo>
                    <a:pt x="332" y="259"/>
                  </a:lnTo>
                  <a:lnTo>
                    <a:pt x="339" y="261"/>
                  </a:lnTo>
                  <a:lnTo>
                    <a:pt x="345" y="263"/>
                  </a:lnTo>
                  <a:lnTo>
                    <a:pt x="348" y="267"/>
                  </a:lnTo>
                  <a:lnTo>
                    <a:pt x="351" y="269"/>
                  </a:lnTo>
                  <a:lnTo>
                    <a:pt x="353" y="272"/>
                  </a:lnTo>
                  <a:lnTo>
                    <a:pt x="354" y="274"/>
                  </a:lnTo>
                  <a:lnTo>
                    <a:pt x="356" y="279"/>
                  </a:lnTo>
                  <a:lnTo>
                    <a:pt x="356" y="280"/>
                  </a:lnTo>
                  <a:lnTo>
                    <a:pt x="363" y="286"/>
                  </a:lnTo>
                  <a:lnTo>
                    <a:pt x="372" y="291"/>
                  </a:lnTo>
                  <a:lnTo>
                    <a:pt x="381" y="294"/>
                  </a:lnTo>
                  <a:lnTo>
                    <a:pt x="390" y="296"/>
                  </a:lnTo>
                  <a:lnTo>
                    <a:pt x="401" y="297"/>
                  </a:lnTo>
                  <a:lnTo>
                    <a:pt x="411" y="297"/>
                  </a:lnTo>
                  <a:lnTo>
                    <a:pt x="421" y="296"/>
                  </a:lnTo>
                  <a:lnTo>
                    <a:pt x="432" y="294"/>
                  </a:lnTo>
                  <a:lnTo>
                    <a:pt x="473" y="285"/>
                  </a:lnTo>
                  <a:lnTo>
                    <a:pt x="507" y="280"/>
                  </a:lnTo>
                  <a:lnTo>
                    <a:pt x="510" y="260"/>
                  </a:lnTo>
                  <a:lnTo>
                    <a:pt x="512" y="216"/>
                  </a:lnTo>
                  <a:lnTo>
                    <a:pt x="512" y="205"/>
                  </a:lnTo>
                  <a:lnTo>
                    <a:pt x="511" y="194"/>
                  </a:lnTo>
                  <a:lnTo>
                    <a:pt x="510" y="185"/>
                  </a:lnTo>
                  <a:lnTo>
                    <a:pt x="507" y="176"/>
                  </a:lnTo>
                  <a:lnTo>
                    <a:pt x="504" y="170"/>
                  </a:lnTo>
                  <a:lnTo>
                    <a:pt x="500" y="166"/>
                  </a:lnTo>
                  <a:lnTo>
                    <a:pt x="498" y="165"/>
                  </a:lnTo>
                  <a:lnTo>
                    <a:pt x="495" y="165"/>
                  </a:lnTo>
                  <a:lnTo>
                    <a:pt x="492" y="165"/>
                  </a:lnTo>
                  <a:lnTo>
                    <a:pt x="489" y="166"/>
                  </a:lnTo>
                  <a:lnTo>
                    <a:pt x="481" y="170"/>
                  </a:lnTo>
                  <a:lnTo>
                    <a:pt x="474" y="172"/>
                  </a:lnTo>
                  <a:lnTo>
                    <a:pt x="468" y="174"/>
                  </a:lnTo>
                  <a:lnTo>
                    <a:pt x="461" y="175"/>
                  </a:lnTo>
                  <a:lnTo>
                    <a:pt x="455" y="175"/>
                  </a:lnTo>
                  <a:lnTo>
                    <a:pt x="449" y="174"/>
                  </a:lnTo>
                  <a:lnTo>
                    <a:pt x="444" y="173"/>
                  </a:lnTo>
                  <a:lnTo>
                    <a:pt x="438" y="171"/>
                  </a:lnTo>
                  <a:lnTo>
                    <a:pt x="433" y="168"/>
                  </a:lnTo>
                  <a:lnTo>
                    <a:pt x="428" y="164"/>
                  </a:lnTo>
                  <a:lnTo>
                    <a:pt x="425" y="160"/>
                  </a:lnTo>
                  <a:lnTo>
                    <a:pt x="421" y="155"/>
                  </a:lnTo>
                  <a:lnTo>
                    <a:pt x="418" y="150"/>
                  </a:lnTo>
                  <a:lnTo>
                    <a:pt x="416" y="143"/>
                  </a:lnTo>
                  <a:lnTo>
                    <a:pt x="414" y="137"/>
                  </a:lnTo>
                  <a:lnTo>
                    <a:pt x="413" y="129"/>
                  </a:lnTo>
                  <a:lnTo>
                    <a:pt x="413" y="124"/>
                  </a:lnTo>
                  <a:lnTo>
                    <a:pt x="414" y="118"/>
                  </a:lnTo>
                  <a:lnTo>
                    <a:pt x="415" y="112"/>
                  </a:lnTo>
                  <a:lnTo>
                    <a:pt x="418" y="108"/>
                  </a:lnTo>
                  <a:lnTo>
                    <a:pt x="422" y="103"/>
                  </a:lnTo>
                  <a:lnTo>
                    <a:pt x="425" y="98"/>
                  </a:lnTo>
                  <a:lnTo>
                    <a:pt x="430" y="93"/>
                  </a:lnTo>
                  <a:lnTo>
                    <a:pt x="436" y="88"/>
                  </a:lnTo>
                  <a:lnTo>
                    <a:pt x="448" y="79"/>
                  </a:lnTo>
                  <a:lnTo>
                    <a:pt x="462" y="72"/>
                  </a:lnTo>
                  <a:lnTo>
                    <a:pt x="477" y="64"/>
                  </a:lnTo>
                  <a:lnTo>
                    <a:pt x="493" y="57"/>
                  </a:lnTo>
                  <a:lnTo>
                    <a:pt x="510" y="51"/>
                  </a:lnTo>
                  <a:lnTo>
                    <a:pt x="526" y="45"/>
                  </a:lnTo>
                  <a:lnTo>
                    <a:pt x="543" y="41"/>
                  </a:lnTo>
                  <a:lnTo>
                    <a:pt x="558" y="38"/>
                  </a:lnTo>
                  <a:lnTo>
                    <a:pt x="583" y="32"/>
                  </a:lnTo>
                  <a:lnTo>
                    <a:pt x="601" y="30"/>
                  </a:lnTo>
                  <a:lnTo>
                    <a:pt x="608" y="31"/>
                  </a:lnTo>
                  <a:lnTo>
                    <a:pt x="614" y="31"/>
                  </a:lnTo>
                  <a:lnTo>
                    <a:pt x="594" y="24"/>
                  </a:lnTo>
                  <a:lnTo>
                    <a:pt x="575" y="18"/>
                  </a:lnTo>
                  <a:lnTo>
                    <a:pt x="555" y="12"/>
                  </a:lnTo>
                  <a:lnTo>
                    <a:pt x="535" y="8"/>
                  </a:lnTo>
                  <a:lnTo>
                    <a:pt x="514" y="5"/>
                  </a:lnTo>
                  <a:lnTo>
                    <a:pt x="493" y="2"/>
                  </a:lnTo>
                  <a:lnTo>
                    <a:pt x="472" y="1"/>
                  </a:lnTo>
                  <a:lnTo>
                    <a:pt x="450" y="0"/>
                  </a:lnTo>
                  <a:lnTo>
                    <a:pt x="427" y="1"/>
                  </a:lnTo>
                  <a:lnTo>
                    <a:pt x="405" y="2"/>
                  </a:lnTo>
                  <a:lnTo>
                    <a:pt x="382" y="6"/>
                  </a:lnTo>
                  <a:lnTo>
                    <a:pt x="360" y="9"/>
                  </a:lnTo>
                  <a:lnTo>
                    <a:pt x="338" y="15"/>
                  </a:lnTo>
                  <a:lnTo>
                    <a:pt x="317" y="21"/>
                  </a:lnTo>
                  <a:lnTo>
                    <a:pt x="296" y="28"/>
                  </a:lnTo>
                  <a:lnTo>
                    <a:pt x="275" y="35"/>
                  </a:lnTo>
                  <a:lnTo>
                    <a:pt x="255" y="44"/>
                  </a:lnTo>
                  <a:lnTo>
                    <a:pt x="236" y="55"/>
                  </a:lnTo>
                  <a:lnTo>
                    <a:pt x="217" y="65"/>
                  </a:lnTo>
                  <a:lnTo>
                    <a:pt x="199" y="77"/>
                  </a:lnTo>
                  <a:lnTo>
                    <a:pt x="182" y="89"/>
                  </a:lnTo>
                  <a:lnTo>
                    <a:pt x="164" y="104"/>
                  </a:lnTo>
                  <a:lnTo>
                    <a:pt x="147" y="118"/>
                  </a:lnTo>
                  <a:lnTo>
                    <a:pt x="132" y="132"/>
                  </a:lnTo>
                  <a:lnTo>
                    <a:pt x="118" y="148"/>
                  </a:lnTo>
                  <a:lnTo>
                    <a:pt x="103" y="164"/>
                  </a:lnTo>
                  <a:lnTo>
                    <a:pt x="90" y="182"/>
                  </a:lnTo>
                  <a:lnTo>
                    <a:pt x="77" y="199"/>
                  </a:lnTo>
                  <a:lnTo>
                    <a:pt x="65" y="217"/>
                  </a:lnTo>
                  <a:lnTo>
                    <a:pt x="55" y="236"/>
                  </a:lnTo>
                  <a:lnTo>
                    <a:pt x="45" y="256"/>
                  </a:lnTo>
                  <a:lnTo>
                    <a:pt x="35" y="275"/>
                  </a:lnTo>
                  <a:lnTo>
                    <a:pt x="27" y="296"/>
                  </a:lnTo>
                  <a:lnTo>
                    <a:pt x="21" y="317"/>
                  </a:lnTo>
                  <a:lnTo>
                    <a:pt x="14" y="338"/>
                  </a:lnTo>
                  <a:lnTo>
                    <a:pt x="9" y="360"/>
                  </a:lnTo>
                  <a:lnTo>
                    <a:pt x="5" y="382"/>
                  </a:lnTo>
                  <a:lnTo>
                    <a:pt x="2" y="404"/>
                  </a:lnTo>
                  <a:lnTo>
                    <a:pt x="1" y="427"/>
                  </a:lnTo>
                  <a:lnTo>
                    <a:pt x="0" y="450"/>
                  </a:lnTo>
                  <a:lnTo>
                    <a:pt x="1" y="474"/>
                  </a:lnTo>
                  <a:lnTo>
                    <a:pt x="2" y="497"/>
                  </a:lnTo>
                  <a:lnTo>
                    <a:pt x="5" y="519"/>
                  </a:lnTo>
                  <a:lnTo>
                    <a:pt x="10" y="542"/>
                  </a:lnTo>
                  <a:lnTo>
                    <a:pt x="14" y="563"/>
                  </a:lnTo>
                  <a:lnTo>
                    <a:pt x="21" y="585"/>
                  </a:lnTo>
                  <a:lnTo>
                    <a:pt x="27" y="606"/>
                  </a:lnTo>
                  <a:lnTo>
                    <a:pt x="35" y="626"/>
                  </a:lnTo>
                  <a:lnTo>
                    <a:pt x="45" y="645"/>
                  </a:lnTo>
                  <a:lnTo>
                    <a:pt x="55" y="665"/>
                  </a:lnTo>
                  <a:lnTo>
                    <a:pt x="65" y="684"/>
                  </a:lnTo>
                  <a:lnTo>
                    <a:pt x="77" y="703"/>
                  </a:lnTo>
                  <a:lnTo>
                    <a:pt x="90" y="720"/>
                  </a:lnTo>
                  <a:lnTo>
                    <a:pt x="103" y="737"/>
                  </a:lnTo>
                  <a:lnTo>
                    <a:pt x="118" y="753"/>
                  </a:lnTo>
                  <a:lnTo>
                    <a:pt x="132" y="769"/>
                  </a:lnTo>
                  <a:lnTo>
                    <a:pt x="147" y="784"/>
                  </a:lnTo>
                  <a:lnTo>
                    <a:pt x="164" y="798"/>
                  </a:lnTo>
                  <a:lnTo>
                    <a:pt x="182" y="812"/>
                  </a:lnTo>
                  <a:lnTo>
                    <a:pt x="199" y="824"/>
                  </a:lnTo>
                  <a:lnTo>
                    <a:pt x="217" y="836"/>
                  </a:lnTo>
                  <a:lnTo>
                    <a:pt x="236" y="847"/>
                  </a:lnTo>
                  <a:lnTo>
                    <a:pt x="255" y="857"/>
                  </a:lnTo>
                  <a:lnTo>
                    <a:pt x="275" y="866"/>
                  </a:lnTo>
                  <a:lnTo>
                    <a:pt x="296" y="874"/>
                  </a:lnTo>
                  <a:lnTo>
                    <a:pt x="317" y="881"/>
                  </a:lnTo>
                  <a:lnTo>
                    <a:pt x="338" y="886"/>
                  </a:lnTo>
                  <a:lnTo>
                    <a:pt x="360" y="892"/>
                  </a:lnTo>
                  <a:lnTo>
                    <a:pt x="382" y="896"/>
                  </a:lnTo>
                  <a:lnTo>
                    <a:pt x="405" y="899"/>
                  </a:lnTo>
                  <a:lnTo>
                    <a:pt x="427" y="901"/>
                  </a:lnTo>
                  <a:lnTo>
                    <a:pt x="450" y="901"/>
                  </a:lnTo>
                  <a:lnTo>
                    <a:pt x="473" y="901"/>
                  </a:lnTo>
                  <a:lnTo>
                    <a:pt x="496" y="899"/>
                  </a:lnTo>
                  <a:lnTo>
                    <a:pt x="520" y="896"/>
                  </a:lnTo>
                  <a:lnTo>
                    <a:pt x="542" y="892"/>
                  </a:lnTo>
                  <a:lnTo>
                    <a:pt x="563" y="886"/>
                  </a:lnTo>
                  <a:lnTo>
                    <a:pt x="585" y="881"/>
                  </a:lnTo>
                  <a:lnTo>
                    <a:pt x="605" y="874"/>
                  </a:lnTo>
                  <a:lnTo>
                    <a:pt x="625" y="866"/>
                  </a:lnTo>
                  <a:lnTo>
                    <a:pt x="646" y="857"/>
                  </a:lnTo>
                  <a:lnTo>
                    <a:pt x="665" y="847"/>
                  </a:lnTo>
                  <a:lnTo>
                    <a:pt x="684" y="836"/>
                  </a:lnTo>
                  <a:lnTo>
                    <a:pt x="702" y="824"/>
                  </a:lnTo>
                  <a:lnTo>
                    <a:pt x="720" y="812"/>
                  </a:lnTo>
                  <a:lnTo>
                    <a:pt x="737" y="798"/>
                  </a:lnTo>
                  <a:lnTo>
                    <a:pt x="753" y="784"/>
                  </a:lnTo>
                  <a:lnTo>
                    <a:pt x="768" y="769"/>
                  </a:lnTo>
                  <a:lnTo>
                    <a:pt x="784" y="753"/>
                  </a:lnTo>
                  <a:lnTo>
                    <a:pt x="798" y="737"/>
                  </a:lnTo>
                  <a:lnTo>
                    <a:pt x="811" y="720"/>
                  </a:lnTo>
                  <a:lnTo>
                    <a:pt x="823" y="703"/>
                  </a:lnTo>
                  <a:lnTo>
                    <a:pt x="836" y="684"/>
                  </a:lnTo>
                  <a:lnTo>
                    <a:pt x="847" y="665"/>
                  </a:lnTo>
                  <a:lnTo>
                    <a:pt x="857" y="645"/>
                  </a:lnTo>
                  <a:lnTo>
                    <a:pt x="865" y="626"/>
                  </a:lnTo>
                  <a:lnTo>
                    <a:pt x="874" y="606"/>
                  </a:lnTo>
                  <a:lnTo>
                    <a:pt x="881" y="585"/>
                  </a:lnTo>
                  <a:lnTo>
                    <a:pt x="887" y="563"/>
                  </a:lnTo>
                  <a:lnTo>
                    <a:pt x="892" y="542"/>
                  </a:lnTo>
                  <a:lnTo>
                    <a:pt x="896" y="519"/>
                  </a:lnTo>
                  <a:lnTo>
                    <a:pt x="898" y="497"/>
                  </a:lnTo>
                  <a:lnTo>
                    <a:pt x="901" y="474"/>
                  </a:lnTo>
                  <a:lnTo>
                    <a:pt x="901" y="450"/>
                  </a:lnTo>
                  <a:lnTo>
                    <a:pt x="901" y="428"/>
                  </a:lnTo>
                  <a:lnTo>
                    <a:pt x="899" y="406"/>
                  </a:lnTo>
                  <a:lnTo>
                    <a:pt x="896" y="386"/>
                  </a:lnTo>
                  <a:lnTo>
                    <a:pt x="893" y="365"/>
                  </a:lnTo>
                  <a:lnTo>
                    <a:pt x="888" y="344"/>
                  </a:lnTo>
                  <a:lnTo>
                    <a:pt x="883" y="323"/>
                  </a:lnTo>
                  <a:lnTo>
                    <a:pt x="876" y="303"/>
                  </a:lnTo>
                  <a:lnTo>
                    <a:pt x="869" y="283"/>
                  </a:lnTo>
                  <a:lnTo>
                    <a:pt x="860" y="264"/>
                  </a:lnTo>
                  <a:lnTo>
                    <a:pt x="851" y="246"/>
                  </a:lnTo>
                  <a:lnTo>
                    <a:pt x="841" y="227"/>
                  </a:lnTo>
                  <a:lnTo>
                    <a:pt x="830" y="209"/>
                  </a:lnTo>
                  <a:lnTo>
                    <a:pt x="819" y="192"/>
                  </a:lnTo>
                  <a:lnTo>
                    <a:pt x="807" y="175"/>
                  </a:lnTo>
                  <a:lnTo>
                    <a:pt x="794" y="160"/>
                  </a:lnTo>
                  <a:lnTo>
                    <a:pt x="781" y="144"/>
                  </a:lnTo>
                  <a:lnTo>
                    <a:pt x="781" y="14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84" name="Group 95">
              <a:extLst>
                <a:ext uri="{FF2B5EF4-FFF2-40B4-BE49-F238E27FC236}">
                  <a16:creationId xmlns:a16="http://schemas.microsoft.com/office/drawing/2014/main" xmlns="" id="{18F43441-415F-425E-B8E7-FD231E540D30}"/>
                </a:ext>
              </a:extLst>
            </p:cNvPr>
            <p:cNvGrpSpPr/>
            <p:nvPr/>
          </p:nvGrpSpPr>
          <p:grpSpPr>
            <a:xfrm>
              <a:off x="3912279" y="3720964"/>
              <a:ext cx="411395" cy="411395"/>
              <a:chOff x="11606213" y="5354638"/>
              <a:chExt cx="280987" cy="280988"/>
            </a:xfrm>
            <a:solidFill>
              <a:schemeClr val="bg1"/>
            </a:solidFill>
          </p:grpSpPr>
          <p:sp>
            <p:nvSpPr>
              <p:cNvPr id="87" name="Freeform 3448">
                <a:extLst>
                  <a:ext uri="{FF2B5EF4-FFF2-40B4-BE49-F238E27FC236}">
                    <a16:creationId xmlns:a16="http://schemas.microsoft.com/office/drawing/2014/main" xmlns="" id="{E094B64C-FF8E-405D-BF8A-528CA558684E}"/>
                  </a:ext>
                </a:extLst>
              </p:cNvPr>
              <p:cNvSpPr>
                <a:spLocks/>
              </p:cNvSpPr>
              <p:nvPr/>
            </p:nvSpPr>
            <p:spPr bwMode="auto">
              <a:xfrm>
                <a:off x="11606213" y="5392738"/>
                <a:ext cx="128587" cy="90488"/>
              </a:xfrm>
              <a:custGeom>
                <a:avLst/>
                <a:gdLst>
                  <a:gd name="T0" fmla="*/ 325 w 325"/>
                  <a:gd name="T1" fmla="*/ 206 h 230"/>
                  <a:gd name="T2" fmla="*/ 324 w 325"/>
                  <a:gd name="T3" fmla="*/ 197 h 230"/>
                  <a:gd name="T4" fmla="*/ 321 w 325"/>
                  <a:gd name="T5" fmla="*/ 189 h 230"/>
                  <a:gd name="T6" fmla="*/ 319 w 325"/>
                  <a:gd name="T7" fmla="*/ 181 h 230"/>
                  <a:gd name="T8" fmla="*/ 315 w 325"/>
                  <a:gd name="T9" fmla="*/ 173 h 230"/>
                  <a:gd name="T10" fmla="*/ 310 w 325"/>
                  <a:gd name="T11" fmla="*/ 167 h 230"/>
                  <a:gd name="T12" fmla="*/ 303 w 325"/>
                  <a:gd name="T13" fmla="*/ 162 h 230"/>
                  <a:gd name="T14" fmla="*/ 297 w 325"/>
                  <a:gd name="T15" fmla="*/ 158 h 230"/>
                  <a:gd name="T16" fmla="*/ 289 w 325"/>
                  <a:gd name="T17" fmla="*/ 154 h 230"/>
                  <a:gd name="T18" fmla="*/ 216 w 325"/>
                  <a:gd name="T19" fmla="*/ 136 h 230"/>
                  <a:gd name="T20" fmla="*/ 216 w 325"/>
                  <a:gd name="T21" fmla="*/ 112 h 230"/>
                  <a:gd name="T22" fmla="*/ 226 w 325"/>
                  <a:gd name="T23" fmla="*/ 104 h 230"/>
                  <a:gd name="T24" fmla="*/ 236 w 325"/>
                  <a:gd name="T25" fmla="*/ 95 h 230"/>
                  <a:gd name="T26" fmla="*/ 244 w 325"/>
                  <a:gd name="T27" fmla="*/ 85 h 230"/>
                  <a:gd name="T28" fmla="*/ 252 w 325"/>
                  <a:gd name="T29" fmla="*/ 73 h 230"/>
                  <a:gd name="T30" fmla="*/ 258 w 325"/>
                  <a:gd name="T31" fmla="*/ 60 h 230"/>
                  <a:gd name="T32" fmla="*/ 262 w 325"/>
                  <a:gd name="T33" fmla="*/ 48 h 230"/>
                  <a:gd name="T34" fmla="*/ 265 w 325"/>
                  <a:gd name="T35" fmla="*/ 33 h 230"/>
                  <a:gd name="T36" fmla="*/ 266 w 325"/>
                  <a:gd name="T37" fmla="*/ 19 h 230"/>
                  <a:gd name="T38" fmla="*/ 254 w 325"/>
                  <a:gd name="T39" fmla="*/ 22 h 230"/>
                  <a:gd name="T40" fmla="*/ 243 w 325"/>
                  <a:gd name="T41" fmla="*/ 22 h 230"/>
                  <a:gd name="T42" fmla="*/ 234 w 325"/>
                  <a:gd name="T43" fmla="*/ 22 h 230"/>
                  <a:gd name="T44" fmla="*/ 225 w 325"/>
                  <a:gd name="T45" fmla="*/ 21 h 230"/>
                  <a:gd name="T46" fmla="*/ 209 w 325"/>
                  <a:gd name="T47" fmla="*/ 18 h 230"/>
                  <a:gd name="T48" fmla="*/ 197 w 325"/>
                  <a:gd name="T49" fmla="*/ 13 h 230"/>
                  <a:gd name="T50" fmla="*/ 186 w 325"/>
                  <a:gd name="T51" fmla="*/ 8 h 230"/>
                  <a:gd name="T52" fmla="*/ 177 w 325"/>
                  <a:gd name="T53" fmla="*/ 0 h 230"/>
                  <a:gd name="T54" fmla="*/ 171 w 325"/>
                  <a:gd name="T55" fmla="*/ 4 h 230"/>
                  <a:gd name="T56" fmla="*/ 163 w 325"/>
                  <a:gd name="T57" fmla="*/ 6 h 230"/>
                  <a:gd name="T58" fmla="*/ 157 w 325"/>
                  <a:gd name="T59" fmla="*/ 10 h 230"/>
                  <a:gd name="T60" fmla="*/ 149 w 325"/>
                  <a:gd name="T61" fmla="*/ 12 h 230"/>
                  <a:gd name="T62" fmla="*/ 134 w 325"/>
                  <a:gd name="T63" fmla="*/ 14 h 230"/>
                  <a:gd name="T64" fmla="*/ 117 w 325"/>
                  <a:gd name="T65" fmla="*/ 15 h 230"/>
                  <a:gd name="T66" fmla="*/ 102 w 325"/>
                  <a:gd name="T67" fmla="*/ 15 h 230"/>
                  <a:gd name="T68" fmla="*/ 87 w 325"/>
                  <a:gd name="T69" fmla="*/ 13 h 230"/>
                  <a:gd name="T70" fmla="*/ 73 w 325"/>
                  <a:gd name="T71" fmla="*/ 9 h 230"/>
                  <a:gd name="T72" fmla="*/ 62 w 325"/>
                  <a:gd name="T73" fmla="*/ 4 h 230"/>
                  <a:gd name="T74" fmla="*/ 60 w 325"/>
                  <a:gd name="T75" fmla="*/ 10 h 230"/>
                  <a:gd name="T76" fmla="*/ 60 w 325"/>
                  <a:gd name="T77" fmla="*/ 17 h 230"/>
                  <a:gd name="T78" fmla="*/ 62 w 325"/>
                  <a:gd name="T79" fmla="*/ 31 h 230"/>
                  <a:gd name="T80" fmla="*/ 64 w 325"/>
                  <a:gd name="T81" fmla="*/ 45 h 230"/>
                  <a:gd name="T82" fmla="*/ 68 w 325"/>
                  <a:gd name="T83" fmla="*/ 58 h 230"/>
                  <a:gd name="T84" fmla="*/ 73 w 325"/>
                  <a:gd name="T85" fmla="*/ 71 h 230"/>
                  <a:gd name="T86" fmla="*/ 81 w 325"/>
                  <a:gd name="T87" fmla="*/ 82 h 230"/>
                  <a:gd name="T88" fmla="*/ 89 w 325"/>
                  <a:gd name="T89" fmla="*/ 93 h 230"/>
                  <a:gd name="T90" fmla="*/ 98 w 325"/>
                  <a:gd name="T91" fmla="*/ 102 h 230"/>
                  <a:gd name="T92" fmla="*/ 108 w 325"/>
                  <a:gd name="T93" fmla="*/ 109 h 230"/>
                  <a:gd name="T94" fmla="*/ 108 w 325"/>
                  <a:gd name="T95" fmla="*/ 136 h 230"/>
                  <a:gd name="T96" fmla="*/ 37 w 325"/>
                  <a:gd name="T97" fmla="*/ 155 h 230"/>
                  <a:gd name="T98" fmla="*/ 30 w 325"/>
                  <a:gd name="T99" fmla="*/ 158 h 230"/>
                  <a:gd name="T100" fmla="*/ 23 w 325"/>
                  <a:gd name="T101" fmla="*/ 162 h 230"/>
                  <a:gd name="T102" fmla="*/ 17 w 325"/>
                  <a:gd name="T103" fmla="*/ 167 h 230"/>
                  <a:gd name="T104" fmla="*/ 10 w 325"/>
                  <a:gd name="T105" fmla="*/ 173 h 230"/>
                  <a:gd name="T106" fmla="*/ 7 w 325"/>
                  <a:gd name="T107" fmla="*/ 181 h 230"/>
                  <a:gd name="T108" fmla="*/ 3 w 325"/>
                  <a:gd name="T109" fmla="*/ 189 h 230"/>
                  <a:gd name="T110" fmla="*/ 0 w 325"/>
                  <a:gd name="T111" fmla="*/ 197 h 230"/>
                  <a:gd name="T112" fmla="*/ 0 w 325"/>
                  <a:gd name="T113" fmla="*/ 206 h 230"/>
                  <a:gd name="T114" fmla="*/ 0 w 325"/>
                  <a:gd name="T115" fmla="*/ 230 h 230"/>
                  <a:gd name="T116" fmla="*/ 325 w 325"/>
                  <a:gd name="T117" fmla="*/ 230 h 230"/>
                  <a:gd name="T118" fmla="*/ 325 w 325"/>
                  <a:gd name="T119" fmla="*/ 20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5" h="23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449">
                <a:extLst>
                  <a:ext uri="{FF2B5EF4-FFF2-40B4-BE49-F238E27FC236}">
                    <a16:creationId xmlns:a16="http://schemas.microsoft.com/office/drawing/2014/main" xmlns="" id="{F949108D-0744-47C3-BC81-E05D868C9631}"/>
                  </a:ext>
                </a:extLst>
              </p:cNvPr>
              <p:cNvSpPr>
                <a:spLocks/>
              </p:cNvSpPr>
              <p:nvPr/>
            </p:nvSpPr>
            <p:spPr bwMode="auto">
              <a:xfrm>
                <a:off x="11631613" y="5354638"/>
                <a:ext cx="79375" cy="36513"/>
              </a:xfrm>
              <a:custGeom>
                <a:avLst/>
                <a:gdLst>
                  <a:gd name="T0" fmla="*/ 104 w 199"/>
                  <a:gd name="T1" fmla="*/ 69 h 92"/>
                  <a:gd name="T2" fmla="*/ 109 w 199"/>
                  <a:gd name="T3" fmla="*/ 67 h 92"/>
                  <a:gd name="T4" fmla="*/ 114 w 199"/>
                  <a:gd name="T5" fmla="*/ 66 h 92"/>
                  <a:gd name="T6" fmla="*/ 116 w 199"/>
                  <a:gd name="T7" fmla="*/ 67 h 92"/>
                  <a:gd name="T8" fmla="*/ 119 w 199"/>
                  <a:gd name="T9" fmla="*/ 68 h 92"/>
                  <a:gd name="T10" fmla="*/ 122 w 199"/>
                  <a:gd name="T11" fmla="*/ 69 h 92"/>
                  <a:gd name="T12" fmla="*/ 123 w 199"/>
                  <a:gd name="T13" fmla="*/ 72 h 92"/>
                  <a:gd name="T14" fmla="*/ 125 w 199"/>
                  <a:gd name="T15" fmla="*/ 76 h 92"/>
                  <a:gd name="T16" fmla="*/ 129 w 199"/>
                  <a:gd name="T17" fmla="*/ 78 h 92"/>
                  <a:gd name="T18" fmla="*/ 133 w 199"/>
                  <a:gd name="T19" fmla="*/ 82 h 92"/>
                  <a:gd name="T20" fmla="*/ 137 w 199"/>
                  <a:gd name="T21" fmla="*/ 85 h 92"/>
                  <a:gd name="T22" fmla="*/ 149 w 199"/>
                  <a:gd name="T23" fmla="*/ 89 h 92"/>
                  <a:gd name="T24" fmla="*/ 161 w 199"/>
                  <a:gd name="T25" fmla="*/ 92 h 92"/>
                  <a:gd name="T26" fmla="*/ 173 w 199"/>
                  <a:gd name="T27" fmla="*/ 92 h 92"/>
                  <a:gd name="T28" fmla="*/ 183 w 199"/>
                  <a:gd name="T29" fmla="*/ 92 h 92"/>
                  <a:gd name="T30" fmla="*/ 192 w 199"/>
                  <a:gd name="T31" fmla="*/ 91 h 92"/>
                  <a:gd name="T32" fmla="*/ 199 w 199"/>
                  <a:gd name="T33" fmla="*/ 90 h 92"/>
                  <a:gd name="T34" fmla="*/ 196 w 199"/>
                  <a:gd name="T35" fmla="*/ 80 h 92"/>
                  <a:gd name="T36" fmla="*/ 194 w 199"/>
                  <a:gd name="T37" fmla="*/ 71 h 92"/>
                  <a:gd name="T38" fmla="*/ 190 w 199"/>
                  <a:gd name="T39" fmla="*/ 63 h 92"/>
                  <a:gd name="T40" fmla="*/ 186 w 199"/>
                  <a:gd name="T41" fmla="*/ 54 h 92"/>
                  <a:gd name="T42" fmla="*/ 181 w 199"/>
                  <a:gd name="T43" fmla="*/ 46 h 92"/>
                  <a:gd name="T44" fmla="*/ 176 w 199"/>
                  <a:gd name="T45" fmla="*/ 39 h 92"/>
                  <a:gd name="T46" fmla="*/ 169 w 199"/>
                  <a:gd name="T47" fmla="*/ 32 h 92"/>
                  <a:gd name="T48" fmla="*/ 163 w 199"/>
                  <a:gd name="T49" fmla="*/ 26 h 92"/>
                  <a:gd name="T50" fmla="*/ 156 w 199"/>
                  <a:gd name="T51" fmla="*/ 21 h 92"/>
                  <a:gd name="T52" fmla="*/ 149 w 199"/>
                  <a:gd name="T53" fmla="*/ 15 h 92"/>
                  <a:gd name="T54" fmla="*/ 141 w 199"/>
                  <a:gd name="T55" fmla="*/ 10 h 92"/>
                  <a:gd name="T56" fmla="*/ 133 w 199"/>
                  <a:gd name="T57" fmla="*/ 6 h 92"/>
                  <a:gd name="T58" fmla="*/ 124 w 199"/>
                  <a:gd name="T59" fmla="*/ 4 h 92"/>
                  <a:gd name="T60" fmla="*/ 115 w 199"/>
                  <a:gd name="T61" fmla="*/ 1 h 92"/>
                  <a:gd name="T62" fmla="*/ 106 w 199"/>
                  <a:gd name="T63" fmla="*/ 0 h 92"/>
                  <a:gd name="T64" fmla="*/ 97 w 199"/>
                  <a:gd name="T65" fmla="*/ 0 h 92"/>
                  <a:gd name="T66" fmla="*/ 89 w 199"/>
                  <a:gd name="T67" fmla="*/ 0 h 92"/>
                  <a:gd name="T68" fmla="*/ 81 w 199"/>
                  <a:gd name="T69" fmla="*/ 1 h 92"/>
                  <a:gd name="T70" fmla="*/ 73 w 199"/>
                  <a:gd name="T71" fmla="*/ 4 h 92"/>
                  <a:gd name="T72" fmla="*/ 65 w 199"/>
                  <a:gd name="T73" fmla="*/ 5 h 92"/>
                  <a:gd name="T74" fmla="*/ 57 w 199"/>
                  <a:gd name="T75" fmla="*/ 9 h 92"/>
                  <a:gd name="T76" fmla="*/ 51 w 199"/>
                  <a:gd name="T77" fmla="*/ 13 h 92"/>
                  <a:gd name="T78" fmla="*/ 43 w 199"/>
                  <a:gd name="T79" fmla="*/ 17 h 92"/>
                  <a:gd name="T80" fmla="*/ 37 w 199"/>
                  <a:gd name="T81" fmla="*/ 22 h 92"/>
                  <a:gd name="T82" fmla="*/ 25 w 199"/>
                  <a:gd name="T83" fmla="*/ 32 h 92"/>
                  <a:gd name="T84" fmla="*/ 15 w 199"/>
                  <a:gd name="T85" fmla="*/ 45 h 92"/>
                  <a:gd name="T86" fmla="*/ 6 w 199"/>
                  <a:gd name="T87" fmla="*/ 60 h 92"/>
                  <a:gd name="T88" fmla="*/ 0 w 199"/>
                  <a:gd name="T89" fmla="*/ 76 h 92"/>
                  <a:gd name="T90" fmla="*/ 1 w 199"/>
                  <a:gd name="T91" fmla="*/ 75 h 92"/>
                  <a:gd name="T92" fmla="*/ 10 w 199"/>
                  <a:gd name="T93" fmla="*/ 80 h 92"/>
                  <a:gd name="T94" fmla="*/ 21 w 199"/>
                  <a:gd name="T95" fmla="*/ 84 h 92"/>
                  <a:gd name="T96" fmla="*/ 36 w 199"/>
                  <a:gd name="T97" fmla="*/ 86 h 92"/>
                  <a:gd name="T98" fmla="*/ 50 w 199"/>
                  <a:gd name="T99" fmla="*/ 87 h 92"/>
                  <a:gd name="T100" fmla="*/ 65 w 199"/>
                  <a:gd name="T101" fmla="*/ 86 h 92"/>
                  <a:gd name="T102" fmla="*/ 79 w 199"/>
                  <a:gd name="T103" fmla="*/ 84 h 92"/>
                  <a:gd name="T104" fmla="*/ 87 w 199"/>
                  <a:gd name="T105" fmla="*/ 81 h 92"/>
                  <a:gd name="T106" fmla="*/ 93 w 199"/>
                  <a:gd name="T107" fmla="*/ 77 h 92"/>
                  <a:gd name="T108" fmla="*/ 98 w 199"/>
                  <a:gd name="T109" fmla="*/ 75 h 92"/>
                  <a:gd name="T110" fmla="*/ 104 w 199"/>
                  <a:gd name="T111"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92">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50">
                <a:extLst>
                  <a:ext uri="{FF2B5EF4-FFF2-40B4-BE49-F238E27FC236}">
                    <a16:creationId xmlns:a16="http://schemas.microsoft.com/office/drawing/2014/main" xmlns="" id="{6F154F1F-B1E6-4076-83E3-BDAD82C733EA}"/>
                  </a:ext>
                </a:extLst>
              </p:cNvPr>
              <p:cNvSpPr>
                <a:spLocks/>
              </p:cNvSpPr>
              <p:nvPr/>
            </p:nvSpPr>
            <p:spPr bwMode="auto">
              <a:xfrm>
                <a:off x="11758613" y="5392738"/>
                <a:ext cx="128587" cy="90488"/>
              </a:xfrm>
              <a:custGeom>
                <a:avLst/>
                <a:gdLst>
                  <a:gd name="T0" fmla="*/ 289 w 325"/>
                  <a:gd name="T1" fmla="*/ 154 h 230"/>
                  <a:gd name="T2" fmla="*/ 217 w 325"/>
                  <a:gd name="T3" fmla="*/ 136 h 230"/>
                  <a:gd name="T4" fmla="*/ 217 w 325"/>
                  <a:gd name="T5" fmla="*/ 112 h 230"/>
                  <a:gd name="T6" fmla="*/ 227 w 325"/>
                  <a:gd name="T7" fmla="*/ 104 h 230"/>
                  <a:gd name="T8" fmla="*/ 236 w 325"/>
                  <a:gd name="T9" fmla="*/ 95 h 230"/>
                  <a:gd name="T10" fmla="*/ 245 w 325"/>
                  <a:gd name="T11" fmla="*/ 85 h 230"/>
                  <a:gd name="T12" fmla="*/ 252 w 325"/>
                  <a:gd name="T13" fmla="*/ 73 h 230"/>
                  <a:gd name="T14" fmla="*/ 258 w 325"/>
                  <a:gd name="T15" fmla="*/ 60 h 230"/>
                  <a:gd name="T16" fmla="*/ 263 w 325"/>
                  <a:gd name="T17" fmla="*/ 48 h 230"/>
                  <a:gd name="T18" fmla="*/ 266 w 325"/>
                  <a:gd name="T19" fmla="*/ 33 h 230"/>
                  <a:gd name="T20" fmla="*/ 267 w 325"/>
                  <a:gd name="T21" fmla="*/ 19 h 230"/>
                  <a:gd name="T22" fmla="*/ 256 w 325"/>
                  <a:gd name="T23" fmla="*/ 22 h 230"/>
                  <a:gd name="T24" fmla="*/ 243 w 325"/>
                  <a:gd name="T25" fmla="*/ 22 h 230"/>
                  <a:gd name="T26" fmla="*/ 234 w 325"/>
                  <a:gd name="T27" fmla="*/ 22 h 230"/>
                  <a:gd name="T28" fmla="*/ 225 w 325"/>
                  <a:gd name="T29" fmla="*/ 21 h 230"/>
                  <a:gd name="T30" fmla="*/ 211 w 325"/>
                  <a:gd name="T31" fmla="*/ 18 h 230"/>
                  <a:gd name="T32" fmla="*/ 198 w 325"/>
                  <a:gd name="T33" fmla="*/ 13 h 230"/>
                  <a:gd name="T34" fmla="*/ 186 w 325"/>
                  <a:gd name="T35" fmla="*/ 8 h 230"/>
                  <a:gd name="T36" fmla="*/ 177 w 325"/>
                  <a:gd name="T37" fmla="*/ 0 h 230"/>
                  <a:gd name="T38" fmla="*/ 171 w 325"/>
                  <a:gd name="T39" fmla="*/ 4 h 230"/>
                  <a:gd name="T40" fmla="*/ 164 w 325"/>
                  <a:gd name="T41" fmla="*/ 6 h 230"/>
                  <a:gd name="T42" fmla="*/ 157 w 325"/>
                  <a:gd name="T43" fmla="*/ 10 h 230"/>
                  <a:gd name="T44" fmla="*/ 149 w 325"/>
                  <a:gd name="T45" fmla="*/ 12 h 230"/>
                  <a:gd name="T46" fmla="*/ 134 w 325"/>
                  <a:gd name="T47" fmla="*/ 14 h 230"/>
                  <a:gd name="T48" fmla="*/ 118 w 325"/>
                  <a:gd name="T49" fmla="*/ 15 h 230"/>
                  <a:gd name="T50" fmla="*/ 103 w 325"/>
                  <a:gd name="T51" fmla="*/ 15 h 230"/>
                  <a:gd name="T52" fmla="*/ 87 w 325"/>
                  <a:gd name="T53" fmla="*/ 13 h 230"/>
                  <a:gd name="T54" fmla="*/ 73 w 325"/>
                  <a:gd name="T55" fmla="*/ 9 h 230"/>
                  <a:gd name="T56" fmla="*/ 62 w 325"/>
                  <a:gd name="T57" fmla="*/ 4 h 230"/>
                  <a:gd name="T58" fmla="*/ 62 w 325"/>
                  <a:gd name="T59" fmla="*/ 10 h 230"/>
                  <a:gd name="T60" fmla="*/ 60 w 325"/>
                  <a:gd name="T61" fmla="*/ 17 h 230"/>
                  <a:gd name="T62" fmla="*/ 62 w 325"/>
                  <a:gd name="T63" fmla="*/ 31 h 230"/>
                  <a:gd name="T64" fmla="*/ 64 w 325"/>
                  <a:gd name="T65" fmla="*/ 45 h 230"/>
                  <a:gd name="T66" fmla="*/ 68 w 325"/>
                  <a:gd name="T67" fmla="*/ 58 h 230"/>
                  <a:gd name="T68" fmla="*/ 75 w 325"/>
                  <a:gd name="T69" fmla="*/ 71 h 230"/>
                  <a:gd name="T70" fmla="*/ 81 w 325"/>
                  <a:gd name="T71" fmla="*/ 82 h 230"/>
                  <a:gd name="T72" fmla="*/ 89 w 325"/>
                  <a:gd name="T73" fmla="*/ 93 h 230"/>
                  <a:gd name="T74" fmla="*/ 99 w 325"/>
                  <a:gd name="T75" fmla="*/ 102 h 230"/>
                  <a:gd name="T76" fmla="*/ 109 w 325"/>
                  <a:gd name="T77" fmla="*/ 109 h 230"/>
                  <a:gd name="T78" fmla="*/ 109 w 325"/>
                  <a:gd name="T79" fmla="*/ 136 h 230"/>
                  <a:gd name="T80" fmla="*/ 39 w 325"/>
                  <a:gd name="T81" fmla="*/ 155 h 230"/>
                  <a:gd name="T82" fmla="*/ 31 w 325"/>
                  <a:gd name="T83" fmla="*/ 158 h 230"/>
                  <a:gd name="T84" fmla="*/ 23 w 325"/>
                  <a:gd name="T85" fmla="*/ 162 h 230"/>
                  <a:gd name="T86" fmla="*/ 17 w 325"/>
                  <a:gd name="T87" fmla="*/ 167 h 230"/>
                  <a:gd name="T88" fmla="*/ 12 w 325"/>
                  <a:gd name="T89" fmla="*/ 173 h 230"/>
                  <a:gd name="T90" fmla="*/ 7 w 325"/>
                  <a:gd name="T91" fmla="*/ 181 h 230"/>
                  <a:gd name="T92" fmla="*/ 4 w 325"/>
                  <a:gd name="T93" fmla="*/ 189 h 230"/>
                  <a:gd name="T94" fmla="*/ 1 w 325"/>
                  <a:gd name="T95" fmla="*/ 197 h 230"/>
                  <a:gd name="T96" fmla="*/ 0 w 325"/>
                  <a:gd name="T97" fmla="*/ 206 h 230"/>
                  <a:gd name="T98" fmla="*/ 0 w 325"/>
                  <a:gd name="T99" fmla="*/ 230 h 230"/>
                  <a:gd name="T100" fmla="*/ 325 w 325"/>
                  <a:gd name="T101" fmla="*/ 230 h 230"/>
                  <a:gd name="T102" fmla="*/ 325 w 325"/>
                  <a:gd name="T103" fmla="*/ 206 h 230"/>
                  <a:gd name="T104" fmla="*/ 324 w 325"/>
                  <a:gd name="T105" fmla="*/ 197 h 230"/>
                  <a:gd name="T106" fmla="*/ 322 w 325"/>
                  <a:gd name="T107" fmla="*/ 189 h 230"/>
                  <a:gd name="T108" fmla="*/ 319 w 325"/>
                  <a:gd name="T109" fmla="*/ 181 h 230"/>
                  <a:gd name="T110" fmla="*/ 315 w 325"/>
                  <a:gd name="T111" fmla="*/ 173 h 230"/>
                  <a:gd name="T112" fmla="*/ 310 w 325"/>
                  <a:gd name="T113" fmla="*/ 167 h 230"/>
                  <a:gd name="T114" fmla="*/ 303 w 325"/>
                  <a:gd name="T115" fmla="*/ 162 h 230"/>
                  <a:gd name="T116" fmla="*/ 297 w 325"/>
                  <a:gd name="T117" fmla="*/ 158 h 230"/>
                  <a:gd name="T118" fmla="*/ 289 w 325"/>
                  <a:gd name="T119" fmla="*/ 15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5" h="23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51">
                <a:extLst>
                  <a:ext uri="{FF2B5EF4-FFF2-40B4-BE49-F238E27FC236}">
                    <a16:creationId xmlns:a16="http://schemas.microsoft.com/office/drawing/2014/main" xmlns="" id="{13FCB2F9-45A8-4E99-B7C0-2269B712673A}"/>
                  </a:ext>
                </a:extLst>
              </p:cNvPr>
              <p:cNvSpPr>
                <a:spLocks/>
              </p:cNvSpPr>
              <p:nvPr/>
            </p:nvSpPr>
            <p:spPr bwMode="auto">
              <a:xfrm>
                <a:off x="11784013" y="5354638"/>
                <a:ext cx="79375" cy="36513"/>
              </a:xfrm>
              <a:custGeom>
                <a:avLst/>
                <a:gdLst>
                  <a:gd name="T0" fmla="*/ 104 w 198"/>
                  <a:gd name="T1" fmla="*/ 69 h 92"/>
                  <a:gd name="T2" fmla="*/ 109 w 198"/>
                  <a:gd name="T3" fmla="*/ 67 h 92"/>
                  <a:gd name="T4" fmla="*/ 114 w 198"/>
                  <a:gd name="T5" fmla="*/ 66 h 92"/>
                  <a:gd name="T6" fmla="*/ 117 w 198"/>
                  <a:gd name="T7" fmla="*/ 67 h 92"/>
                  <a:gd name="T8" fmla="*/ 119 w 198"/>
                  <a:gd name="T9" fmla="*/ 68 h 92"/>
                  <a:gd name="T10" fmla="*/ 121 w 198"/>
                  <a:gd name="T11" fmla="*/ 69 h 92"/>
                  <a:gd name="T12" fmla="*/ 123 w 198"/>
                  <a:gd name="T13" fmla="*/ 72 h 92"/>
                  <a:gd name="T14" fmla="*/ 126 w 198"/>
                  <a:gd name="T15" fmla="*/ 76 h 92"/>
                  <a:gd name="T16" fmla="*/ 128 w 198"/>
                  <a:gd name="T17" fmla="*/ 78 h 92"/>
                  <a:gd name="T18" fmla="*/ 132 w 198"/>
                  <a:gd name="T19" fmla="*/ 82 h 92"/>
                  <a:gd name="T20" fmla="*/ 137 w 198"/>
                  <a:gd name="T21" fmla="*/ 85 h 92"/>
                  <a:gd name="T22" fmla="*/ 148 w 198"/>
                  <a:gd name="T23" fmla="*/ 89 h 92"/>
                  <a:gd name="T24" fmla="*/ 162 w 198"/>
                  <a:gd name="T25" fmla="*/ 92 h 92"/>
                  <a:gd name="T26" fmla="*/ 173 w 198"/>
                  <a:gd name="T27" fmla="*/ 92 h 92"/>
                  <a:gd name="T28" fmla="*/ 184 w 198"/>
                  <a:gd name="T29" fmla="*/ 92 h 92"/>
                  <a:gd name="T30" fmla="*/ 191 w 198"/>
                  <a:gd name="T31" fmla="*/ 91 h 92"/>
                  <a:gd name="T32" fmla="*/ 198 w 198"/>
                  <a:gd name="T33" fmla="*/ 90 h 92"/>
                  <a:gd name="T34" fmla="*/ 196 w 198"/>
                  <a:gd name="T35" fmla="*/ 80 h 92"/>
                  <a:gd name="T36" fmla="*/ 193 w 198"/>
                  <a:gd name="T37" fmla="*/ 71 h 92"/>
                  <a:gd name="T38" fmla="*/ 190 w 198"/>
                  <a:gd name="T39" fmla="*/ 63 h 92"/>
                  <a:gd name="T40" fmla="*/ 185 w 198"/>
                  <a:gd name="T41" fmla="*/ 54 h 92"/>
                  <a:gd name="T42" fmla="*/ 181 w 198"/>
                  <a:gd name="T43" fmla="*/ 46 h 92"/>
                  <a:gd name="T44" fmla="*/ 175 w 198"/>
                  <a:gd name="T45" fmla="*/ 39 h 92"/>
                  <a:gd name="T46" fmla="*/ 169 w 198"/>
                  <a:gd name="T47" fmla="*/ 32 h 92"/>
                  <a:gd name="T48" fmla="*/ 163 w 198"/>
                  <a:gd name="T49" fmla="*/ 26 h 92"/>
                  <a:gd name="T50" fmla="*/ 155 w 198"/>
                  <a:gd name="T51" fmla="*/ 21 h 92"/>
                  <a:gd name="T52" fmla="*/ 149 w 198"/>
                  <a:gd name="T53" fmla="*/ 15 h 92"/>
                  <a:gd name="T54" fmla="*/ 141 w 198"/>
                  <a:gd name="T55" fmla="*/ 10 h 92"/>
                  <a:gd name="T56" fmla="*/ 132 w 198"/>
                  <a:gd name="T57" fmla="*/ 6 h 92"/>
                  <a:gd name="T58" fmla="*/ 124 w 198"/>
                  <a:gd name="T59" fmla="*/ 4 h 92"/>
                  <a:gd name="T60" fmla="*/ 115 w 198"/>
                  <a:gd name="T61" fmla="*/ 1 h 92"/>
                  <a:gd name="T62" fmla="*/ 106 w 198"/>
                  <a:gd name="T63" fmla="*/ 0 h 92"/>
                  <a:gd name="T64" fmla="*/ 97 w 198"/>
                  <a:gd name="T65" fmla="*/ 0 h 92"/>
                  <a:gd name="T66" fmla="*/ 88 w 198"/>
                  <a:gd name="T67" fmla="*/ 0 h 92"/>
                  <a:gd name="T68" fmla="*/ 81 w 198"/>
                  <a:gd name="T69" fmla="*/ 1 h 92"/>
                  <a:gd name="T70" fmla="*/ 73 w 198"/>
                  <a:gd name="T71" fmla="*/ 4 h 92"/>
                  <a:gd name="T72" fmla="*/ 64 w 198"/>
                  <a:gd name="T73" fmla="*/ 5 h 92"/>
                  <a:gd name="T74" fmla="*/ 58 w 198"/>
                  <a:gd name="T75" fmla="*/ 9 h 92"/>
                  <a:gd name="T76" fmla="*/ 50 w 198"/>
                  <a:gd name="T77" fmla="*/ 13 h 92"/>
                  <a:gd name="T78" fmla="*/ 44 w 198"/>
                  <a:gd name="T79" fmla="*/ 17 h 92"/>
                  <a:gd name="T80" fmla="*/ 37 w 198"/>
                  <a:gd name="T81" fmla="*/ 22 h 92"/>
                  <a:gd name="T82" fmla="*/ 24 w 198"/>
                  <a:gd name="T83" fmla="*/ 32 h 92"/>
                  <a:gd name="T84" fmla="*/ 14 w 198"/>
                  <a:gd name="T85" fmla="*/ 45 h 92"/>
                  <a:gd name="T86" fmla="*/ 6 w 198"/>
                  <a:gd name="T87" fmla="*/ 60 h 92"/>
                  <a:gd name="T88" fmla="*/ 0 w 198"/>
                  <a:gd name="T89" fmla="*/ 76 h 92"/>
                  <a:gd name="T90" fmla="*/ 1 w 198"/>
                  <a:gd name="T91" fmla="*/ 75 h 92"/>
                  <a:gd name="T92" fmla="*/ 10 w 198"/>
                  <a:gd name="T93" fmla="*/ 80 h 92"/>
                  <a:gd name="T94" fmla="*/ 22 w 198"/>
                  <a:gd name="T95" fmla="*/ 84 h 92"/>
                  <a:gd name="T96" fmla="*/ 35 w 198"/>
                  <a:gd name="T97" fmla="*/ 86 h 92"/>
                  <a:gd name="T98" fmla="*/ 50 w 198"/>
                  <a:gd name="T99" fmla="*/ 87 h 92"/>
                  <a:gd name="T100" fmla="*/ 64 w 198"/>
                  <a:gd name="T101" fmla="*/ 86 h 92"/>
                  <a:gd name="T102" fmla="*/ 79 w 198"/>
                  <a:gd name="T103" fmla="*/ 84 h 92"/>
                  <a:gd name="T104" fmla="*/ 86 w 198"/>
                  <a:gd name="T105" fmla="*/ 81 h 92"/>
                  <a:gd name="T106" fmla="*/ 92 w 198"/>
                  <a:gd name="T107" fmla="*/ 77 h 92"/>
                  <a:gd name="T108" fmla="*/ 99 w 198"/>
                  <a:gd name="T109" fmla="*/ 75 h 92"/>
                  <a:gd name="T110" fmla="*/ 104 w 198"/>
                  <a:gd name="T111"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92">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452">
                <a:extLst>
                  <a:ext uri="{FF2B5EF4-FFF2-40B4-BE49-F238E27FC236}">
                    <a16:creationId xmlns:a16="http://schemas.microsoft.com/office/drawing/2014/main" xmlns="" id="{2B0B0156-F3F8-432C-904E-02DCD2763258}"/>
                  </a:ext>
                </a:extLst>
              </p:cNvPr>
              <p:cNvSpPr>
                <a:spLocks/>
              </p:cNvSpPr>
              <p:nvPr/>
            </p:nvSpPr>
            <p:spPr bwMode="auto">
              <a:xfrm>
                <a:off x="11703050" y="5507038"/>
                <a:ext cx="79375" cy="36513"/>
              </a:xfrm>
              <a:custGeom>
                <a:avLst/>
                <a:gdLst>
                  <a:gd name="T0" fmla="*/ 0 w 197"/>
                  <a:gd name="T1" fmla="*/ 75 h 93"/>
                  <a:gd name="T2" fmla="*/ 0 w 197"/>
                  <a:gd name="T3" fmla="*/ 74 h 93"/>
                  <a:gd name="T4" fmla="*/ 9 w 197"/>
                  <a:gd name="T5" fmla="*/ 79 h 93"/>
                  <a:gd name="T6" fmla="*/ 22 w 197"/>
                  <a:gd name="T7" fmla="*/ 82 h 93"/>
                  <a:gd name="T8" fmla="*/ 34 w 197"/>
                  <a:gd name="T9" fmla="*/ 85 h 93"/>
                  <a:gd name="T10" fmla="*/ 50 w 197"/>
                  <a:gd name="T11" fmla="*/ 86 h 93"/>
                  <a:gd name="T12" fmla="*/ 64 w 197"/>
                  <a:gd name="T13" fmla="*/ 86 h 93"/>
                  <a:gd name="T14" fmla="*/ 79 w 197"/>
                  <a:gd name="T15" fmla="*/ 82 h 93"/>
                  <a:gd name="T16" fmla="*/ 86 w 197"/>
                  <a:gd name="T17" fmla="*/ 80 h 93"/>
                  <a:gd name="T18" fmla="*/ 92 w 197"/>
                  <a:gd name="T19" fmla="*/ 77 h 93"/>
                  <a:gd name="T20" fmla="*/ 99 w 197"/>
                  <a:gd name="T21" fmla="*/ 74 h 93"/>
                  <a:gd name="T22" fmla="*/ 104 w 197"/>
                  <a:gd name="T23" fmla="*/ 68 h 93"/>
                  <a:gd name="T24" fmla="*/ 108 w 197"/>
                  <a:gd name="T25" fmla="*/ 66 h 93"/>
                  <a:gd name="T26" fmla="*/ 114 w 197"/>
                  <a:gd name="T27" fmla="*/ 66 h 93"/>
                  <a:gd name="T28" fmla="*/ 117 w 197"/>
                  <a:gd name="T29" fmla="*/ 66 h 93"/>
                  <a:gd name="T30" fmla="*/ 119 w 197"/>
                  <a:gd name="T31" fmla="*/ 67 h 93"/>
                  <a:gd name="T32" fmla="*/ 120 w 197"/>
                  <a:gd name="T33" fmla="*/ 70 h 93"/>
                  <a:gd name="T34" fmla="*/ 123 w 197"/>
                  <a:gd name="T35" fmla="*/ 72 h 93"/>
                  <a:gd name="T36" fmla="*/ 124 w 197"/>
                  <a:gd name="T37" fmla="*/ 75 h 93"/>
                  <a:gd name="T38" fmla="*/ 128 w 197"/>
                  <a:gd name="T39" fmla="*/ 79 h 93"/>
                  <a:gd name="T40" fmla="*/ 132 w 197"/>
                  <a:gd name="T41" fmla="*/ 81 h 93"/>
                  <a:gd name="T42" fmla="*/ 137 w 197"/>
                  <a:gd name="T43" fmla="*/ 84 h 93"/>
                  <a:gd name="T44" fmla="*/ 147 w 197"/>
                  <a:gd name="T45" fmla="*/ 89 h 93"/>
                  <a:gd name="T46" fmla="*/ 161 w 197"/>
                  <a:gd name="T47" fmla="*/ 91 h 93"/>
                  <a:gd name="T48" fmla="*/ 173 w 197"/>
                  <a:gd name="T49" fmla="*/ 93 h 93"/>
                  <a:gd name="T50" fmla="*/ 183 w 197"/>
                  <a:gd name="T51" fmla="*/ 93 h 93"/>
                  <a:gd name="T52" fmla="*/ 191 w 197"/>
                  <a:gd name="T53" fmla="*/ 91 h 93"/>
                  <a:gd name="T54" fmla="*/ 197 w 197"/>
                  <a:gd name="T55" fmla="*/ 89 h 93"/>
                  <a:gd name="T56" fmla="*/ 196 w 197"/>
                  <a:gd name="T57" fmla="*/ 80 h 93"/>
                  <a:gd name="T58" fmla="*/ 192 w 197"/>
                  <a:gd name="T59" fmla="*/ 71 h 93"/>
                  <a:gd name="T60" fmla="*/ 190 w 197"/>
                  <a:gd name="T61" fmla="*/ 62 h 93"/>
                  <a:gd name="T62" fmla="*/ 185 w 197"/>
                  <a:gd name="T63" fmla="*/ 54 h 93"/>
                  <a:gd name="T64" fmla="*/ 181 w 197"/>
                  <a:gd name="T65" fmla="*/ 45 h 93"/>
                  <a:gd name="T66" fmla="*/ 174 w 197"/>
                  <a:gd name="T67" fmla="*/ 39 h 93"/>
                  <a:gd name="T68" fmla="*/ 169 w 197"/>
                  <a:gd name="T69" fmla="*/ 31 h 93"/>
                  <a:gd name="T70" fmla="*/ 163 w 197"/>
                  <a:gd name="T71" fmla="*/ 26 h 93"/>
                  <a:gd name="T72" fmla="*/ 155 w 197"/>
                  <a:gd name="T73" fmla="*/ 20 h 93"/>
                  <a:gd name="T74" fmla="*/ 149 w 197"/>
                  <a:gd name="T75" fmla="*/ 14 h 93"/>
                  <a:gd name="T76" fmla="*/ 141 w 197"/>
                  <a:gd name="T77" fmla="*/ 11 h 93"/>
                  <a:gd name="T78" fmla="*/ 132 w 197"/>
                  <a:gd name="T79" fmla="*/ 7 h 93"/>
                  <a:gd name="T80" fmla="*/ 124 w 197"/>
                  <a:gd name="T81" fmla="*/ 4 h 93"/>
                  <a:gd name="T82" fmla="*/ 115 w 197"/>
                  <a:gd name="T83" fmla="*/ 2 h 93"/>
                  <a:gd name="T84" fmla="*/ 106 w 197"/>
                  <a:gd name="T85" fmla="*/ 0 h 93"/>
                  <a:gd name="T86" fmla="*/ 97 w 197"/>
                  <a:gd name="T87" fmla="*/ 0 h 93"/>
                  <a:gd name="T88" fmla="*/ 88 w 197"/>
                  <a:gd name="T89" fmla="*/ 0 h 93"/>
                  <a:gd name="T90" fmla="*/ 81 w 197"/>
                  <a:gd name="T91" fmla="*/ 2 h 93"/>
                  <a:gd name="T92" fmla="*/ 72 w 197"/>
                  <a:gd name="T93" fmla="*/ 3 h 93"/>
                  <a:gd name="T94" fmla="*/ 64 w 197"/>
                  <a:gd name="T95" fmla="*/ 5 h 93"/>
                  <a:gd name="T96" fmla="*/ 57 w 197"/>
                  <a:gd name="T97" fmla="*/ 8 h 93"/>
                  <a:gd name="T98" fmla="*/ 50 w 197"/>
                  <a:gd name="T99" fmla="*/ 12 h 93"/>
                  <a:gd name="T100" fmla="*/ 43 w 197"/>
                  <a:gd name="T101" fmla="*/ 16 h 93"/>
                  <a:gd name="T102" fmla="*/ 36 w 197"/>
                  <a:gd name="T103" fmla="*/ 21 h 93"/>
                  <a:gd name="T104" fmla="*/ 24 w 197"/>
                  <a:gd name="T105" fmla="*/ 32 h 93"/>
                  <a:gd name="T106" fmla="*/ 14 w 197"/>
                  <a:gd name="T107" fmla="*/ 45 h 93"/>
                  <a:gd name="T108" fmla="*/ 6 w 197"/>
                  <a:gd name="T109" fmla="*/ 59 h 93"/>
                  <a:gd name="T110" fmla="*/ 0 w 197"/>
                  <a:gd name="T111"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 h="93">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53">
                <a:extLst>
                  <a:ext uri="{FF2B5EF4-FFF2-40B4-BE49-F238E27FC236}">
                    <a16:creationId xmlns:a16="http://schemas.microsoft.com/office/drawing/2014/main" xmlns="" id="{AD14C3B7-8501-4930-9F67-79D665316D53}"/>
                  </a:ext>
                </a:extLst>
              </p:cNvPr>
              <p:cNvSpPr>
                <a:spLocks/>
              </p:cNvSpPr>
              <p:nvPr/>
            </p:nvSpPr>
            <p:spPr bwMode="auto">
              <a:xfrm>
                <a:off x="11677650" y="5545138"/>
                <a:ext cx="128587" cy="90488"/>
              </a:xfrm>
              <a:custGeom>
                <a:avLst/>
                <a:gdLst>
                  <a:gd name="T0" fmla="*/ 289 w 325"/>
                  <a:gd name="T1" fmla="*/ 155 h 230"/>
                  <a:gd name="T2" fmla="*/ 217 w 325"/>
                  <a:gd name="T3" fmla="*/ 136 h 230"/>
                  <a:gd name="T4" fmla="*/ 217 w 325"/>
                  <a:gd name="T5" fmla="*/ 112 h 230"/>
                  <a:gd name="T6" fmla="*/ 227 w 325"/>
                  <a:gd name="T7" fmla="*/ 104 h 230"/>
                  <a:gd name="T8" fmla="*/ 236 w 325"/>
                  <a:gd name="T9" fmla="*/ 95 h 230"/>
                  <a:gd name="T10" fmla="*/ 245 w 325"/>
                  <a:gd name="T11" fmla="*/ 85 h 230"/>
                  <a:gd name="T12" fmla="*/ 252 w 325"/>
                  <a:gd name="T13" fmla="*/ 73 h 230"/>
                  <a:gd name="T14" fmla="*/ 258 w 325"/>
                  <a:gd name="T15" fmla="*/ 62 h 230"/>
                  <a:gd name="T16" fmla="*/ 262 w 325"/>
                  <a:gd name="T17" fmla="*/ 48 h 230"/>
                  <a:gd name="T18" fmla="*/ 266 w 325"/>
                  <a:gd name="T19" fmla="*/ 35 h 230"/>
                  <a:gd name="T20" fmla="*/ 267 w 325"/>
                  <a:gd name="T21" fmla="*/ 21 h 230"/>
                  <a:gd name="T22" fmla="*/ 255 w 325"/>
                  <a:gd name="T23" fmla="*/ 22 h 230"/>
                  <a:gd name="T24" fmla="*/ 243 w 325"/>
                  <a:gd name="T25" fmla="*/ 23 h 230"/>
                  <a:gd name="T26" fmla="*/ 234 w 325"/>
                  <a:gd name="T27" fmla="*/ 22 h 230"/>
                  <a:gd name="T28" fmla="*/ 225 w 325"/>
                  <a:gd name="T29" fmla="*/ 22 h 230"/>
                  <a:gd name="T30" fmla="*/ 211 w 325"/>
                  <a:gd name="T31" fmla="*/ 18 h 230"/>
                  <a:gd name="T32" fmla="*/ 198 w 325"/>
                  <a:gd name="T33" fmla="*/ 14 h 230"/>
                  <a:gd name="T34" fmla="*/ 186 w 325"/>
                  <a:gd name="T35" fmla="*/ 8 h 230"/>
                  <a:gd name="T36" fmla="*/ 177 w 325"/>
                  <a:gd name="T37" fmla="*/ 0 h 230"/>
                  <a:gd name="T38" fmla="*/ 171 w 325"/>
                  <a:gd name="T39" fmla="*/ 4 h 230"/>
                  <a:gd name="T40" fmla="*/ 164 w 325"/>
                  <a:gd name="T41" fmla="*/ 8 h 230"/>
                  <a:gd name="T42" fmla="*/ 157 w 325"/>
                  <a:gd name="T43" fmla="*/ 10 h 230"/>
                  <a:gd name="T44" fmla="*/ 149 w 325"/>
                  <a:gd name="T45" fmla="*/ 13 h 230"/>
                  <a:gd name="T46" fmla="*/ 133 w 325"/>
                  <a:gd name="T47" fmla="*/ 15 h 230"/>
                  <a:gd name="T48" fmla="*/ 118 w 325"/>
                  <a:gd name="T49" fmla="*/ 17 h 230"/>
                  <a:gd name="T50" fmla="*/ 103 w 325"/>
                  <a:gd name="T51" fmla="*/ 15 h 230"/>
                  <a:gd name="T52" fmla="*/ 87 w 325"/>
                  <a:gd name="T53" fmla="*/ 13 h 230"/>
                  <a:gd name="T54" fmla="*/ 73 w 325"/>
                  <a:gd name="T55" fmla="*/ 9 h 230"/>
                  <a:gd name="T56" fmla="*/ 62 w 325"/>
                  <a:gd name="T57" fmla="*/ 4 h 230"/>
                  <a:gd name="T58" fmla="*/ 62 w 325"/>
                  <a:gd name="T59" fmla="*/ 10 h 230"/>
                  <a:gd name="T60" fmla="*/ 60 w 325"/>
                  <a:gd name="T61" fmla="*/ 17 h 230"/>
                  <a:gd name="T62" fmla="*/ 62 w 325"/>
                  <a:gd name="T63" fmla="*/ 31 h 230"/>
                  <a:gd name="T64" fmla="*/ 64 w 325"/>
                  <a:gd name="T65" fmla="*/ 45 h 230"/>
                  <a:gd name="T66" fmla="*/ 68 w 325"/>
                  <a:gd name="T67" fmla="*/ 58 h 230"/>
                  <a:gd name="T68" fmla="*/ 74 w 325"/>
                  <a:gd name="T69" fmla="*/ 71 h 230"/>
                  <a:gd name="T70" fmla="*/ 81 w 325"/>
                  <a:gd name="T71" fmla="*/ 82 h 230"/>
                  <a:gd name="T72" fmla="*/ 89 w 325"/>
                  <a:gd name="T73" fmla="*/ 93 h 230"/>
                  <a:gd name="T74" fmla="*/ 97 w 325"/>
                  <a:gd name="T75" fmla="*/ 103 h 230"/>
                  <a:gd name="T76" fmla="*/ 108 w 325"/>
                  <a:gd name="T77" fmla="*/ 111 h 230"/>
                  <a:gd name="T78" fmla="*/ 108 w 325"/>
                  <a:gd name="T79" fmla="*/ 136 h 230"/>
                  <a:gd name="T80" fmla="*/ 38 w 325"/>
                  <a:gd name="T81" fmla="*/ 155 h 230"/>
                  <a:gd name="T82" fmla="*/ 31 w 325"/>
                  <a:gd name="T83" fmla="*/ 158 h 230"/>
                  <a:gd name="T84" fmla="*/ 23 w 325"/>
                  <a:gd name="T85" fmla="*/ 163 h 230"/>
                  <a:gd name="T86" fmla="*/ 17 w 325"/>
                  <a:gd name="T87" fmla="*/ 168 h 230"/>
                  <a:gd name="T88" fmla="*/ 11 w 325"/>
                  <a:gd name="T89" fmla="*/ 175 h 230"/>
                  <a:gd name="T90" fmla="*/ 6 w 325"/>
                  <a:gd name="T91" fmla="*/ 181 h 230"/>
                  <a:gd name="T92" fmla="*/ 4 w 325"/>
                  <a:gd name="T93" fmla="*/ 189 h 230"/>
                  <a:gd name="T94" fmla="*/ 1 w 325"/>
                  <a:gd name="T95" fmla="*/ 198 h 230"/>
                  <a:gd name="T96" fmla="*/ 0 w 325"/>
                  <a:gd name="T97" fmla="*/ 206 h 230"/>
                  <a:gd name="T98" fmla="*/ 0 w 325"/>
                  <a:gd name="T99" fmla="*/ 230 h 230"/>
                  <a:gd name="T100" fmla="*/ 325 w 325"/>
                  <a:gd name="T101" fmla="*/ 230 h 230"/>
                  <a:gd name="T102" fmla="*/ 325 w 325"/>
                  <a:gd name="T103" fmla="*/ 206 h 230"/>
                  <a:gd name="T104" fmla="*/ 324 w 325"/>
                  <a:gd name="T105" fmla="*/ 198 h 230"/>
                  <a:gd name="T106" fmla="*/ 322 w 325"/>
                  <a:gd name="T107" fmla="*/ 189 h 230"/>
                  <a:gd name="T108" fmla="*/ 318 w 325"/>
                  <a:gd name="T109" fmla="*/ 181 h 230"/>
                  <a:gd name="T110" fmla="*/ 315 w 325"/>
                  <a:gd name="T111" fmla="*/ 175 h 230"/>
                  <a:gd name="T112" fmla="*/ 309 w 325"/>
                  <a:gd name="T113" fmla="*/ 168 h 230"/>
                  <a:gd name="T114" fmla="*/ 303 w 325"/>
                  <a:gd name="T115" fmla="*/ 162 h 230"/>
                  <a:gd name="T116" fmla="*/ 297 w 325"/>
                  <a:gd name="T117" fmla="*/ 158 h 230"/>
                  <a:gd name="T118" fmla="*/ 289 w 325"/>
                  <a:gd name="T119" fmla="*/ 15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5" h="23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454">
                <a:extLst>
                  <a:ext uri="{FF2B5EF4-FFF2-40B4-BE49-F238E27FC236}">
                    <a16:creationId xmlns:a16="http://schemas.microsoft.com/office/drawing/2014/main" xmlns="" id="{061D1E28-9B17-45DD-A1A2-27B3B3C0AFA0}"/>
                  </a:ext>
                </a:extLst>
              </p:cNvPr>
              <p:cNvSpPr>
                <a:spLocks/>
              </p:cNvSpPr>
              <p:nvPr/>
            </p:nvSpPr>
            <p:spPr bwMode="auto">
              <a:xfrm>
                <a:off x="11642725" y="5494338"/>
                <a:ext cx="39687" cy="39688"/>
              </a:xfrm>
              <a:custGeom>
                <a:avLst/>
                <a:gdLst>
                  <a:gd name="T0" fmla="*/ 96 w 100"/>
                  <a:gd name="T1" fmla="*/ 96 h 100"/>
                  <a:gd name="T2" fmla="*/ 99 w 100"/>
                  <a:gd name="T3" fmla="*/ 92 h 100"/>
                  <a:gd name="T4" fmla="*/ 100 w 100"/>
                  <a:gd name="T5" fmla="*/ 87 h 100"/>
                  <a:gd name="T6" fmla="*/ 99 w 100"/>
                  <a:gd name="T7" fmla="*/ 83 h 100"/>
                  <a:gd name="T8" fmla="*/ 96 w 100"/>
                  <a:gd name="T9" fmla="*/ 80 h 100"/>
                  <a:gd name="T10" fmla="*/ 20 w 100"/>
                  <a:gd name="T11" fmla="*/ 4 h 100"/>
                  <a:gd name="T12" fmla="*/ 17 w 100"/>
                  <a:gd name="T13" fmla="*/ 1 h 100"/>
                  <a:gd name="T14" fmla="*/ 11 w 100"/>
                  <a:gd name="T15" fmla="*/ 0 h 100"/>
                  <a:gd name="T16" fmla="*/ 8 w 100"/>
                  <a:gd name="T17" fmla="*/ 1 h 100"/>
                  <a:gd name="T18" fmla="*/ 4 w 100"/>
                  <a:gd name="T19" fmla="*/ 4 h 100"/>
                  <a:gd name="T20" fmla="*/ 1 w 100"/>
                  <a:gd name="T21" fmla="*/ 8 h 100"/>
                  <a:gd name="T22" fmla="*/ 0 w 100"/>
                  <a:gd name="T23" fmla="*/ 11 h 100"/>
                  <a:gd name="T24" fmla="*/ 1 w 100"/>
                  <a:gd name="T25" fmla="*/ 17 h 100"/>
                  <a:gd name="T26" fmla="*/ 4 w 100"/>
                  <a:gd name="T27" fmla="*/ 20 h 100"/>
                  <a:gd name="T28" fmla="*/ 79 w 100"/>
                  <a:gd name="T29" fmla="*/ 96 h 100"/>
                  <a:gd name="T30" fmla="*/ 83 w 100"/>
                  <a:gd name="T31" fmla="*/ 99 h 100"/>
                  <a:gd name="T32" fmla="*/ 87 w 100"/>
                  <a:gd name="T33" fmla="*/ 100 h 100"/>
                  <a:gd name="T34" fmla="*/ 92 w 100"/>
                  <a:gd name="T35" fmla="*/ 99 h 100"/>
                  <a:gd name="T36" fmla="*/ 96 w 100"/>
                  <a:gd name="T37" fmla="*/ 9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0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455">
                <a:extLst>
                  <a:ext uri="{FF2B5EF4-FFF2-40B4-BE49-F238E27FC236}">
                    <a16:creationId xmlns:a16="http://schemas.microsoft.com/office/drawing/2014/main" xmlns="" id="{AB7A25F2-E79B-4903-A07C-F68141CFB24A}"/>
                  </a:ext>
                </a:extLst>
              </p:cNvPr>
              <p:cNvSpPr>
                <a:spLocks/>
              </p:cNvSpPr>
              <p:nvPr/>
            </p:nvSpPr>
            <p:spPr bwMode="auto">
              <a:xfrm>
                <a:off x="11806238" y="5494338"/>
                <a:ext cx="38100" cy="39688"/>
              </a:xfrm>
              <a:custGeom>
                <a:avLst/>
                <a:gdLst>
                  <a:gd name="T0" fmla="*/ 78 w 98"/>
                  <a:gd name="T1" fmla="*/ 4 h 100"/>
                  <a:gd name="T2" fmla="*/ 2 w 98"/>
                  <a:gd name="T3" fmla="*/ 80 h 100"/>
                  <a:gd name="T4" fmla="*/ 0 w 98"/>
                  <a:gd name="T5" fmla="*/ 83 h 100"/>
                  <a:gd name="T6" fmla="*/ 0 w 98"/>
                  <a:gd name="T7" fmla="*/ 87 h 100"/>
                  <a:gd name="T8" fmla="*/ 0 w 98"/>
                  <a:gd name="T9" fmla="*/ 92 h 100"/>
                  <a:gd name="T10" fmla="*/ 2 w 98"/>
                  <a:gd name="T11" fmla="*/ 96 h 100"/>
                  <a:gd name="T12" fmla="*/ 7 w 98"/>
                  <a:gd name="T13" fmla="*/ 99 h 100"/>
                  <a:gd name="T14" fmla="*/ 11 w 98"/>
                  <a:gd name="T15" fmla="*/ 100 h 100"/>
                  <a:gd name="T16" fmla="*/ 16 w 98"/>
                  <a:gd name="T17" fmla="*/ 99 h 100"/>
                  <a:gd name="T18" fmla="*/ 20 w 98"/>
                  <a:gd name="T19" fmla="*/ 96 h 100"/>
                  <a:gd name="T20" fmla="*/ 96 w 98"/>
                  <a:gd name="T21" fmla="*/ 20 h 100"/>
                  <a:gd name="T22" fmla="*/ 98 w 98"/>
                  <a:gd name="T23" fmla="*/ 17 h 100"/>
                  <a:gd name="T24" fmla="*/ 98 w 98"/>
                  <a:gd name="T25" fmla="*/ 11 h 100"/>
                  <a:gd name="T26" fmla="*/ 98 w 98"/>
                  <a:gd name="T27" fmla="*/ 8 h 100"/>
                  <a:gd name="T28" fmla="*/ 96 w 98"/>
                  <a:gd name="T29" fmla="*/ 4 h 100"/>
                  <a:gd name="T30" fmla="*/ 92 w 98"/>
                  <a:gd name="T31" fmla="*/ 1 h 100"/>
                  <a:gd name="T32" fmla="*/ 87 w 98"/>
                  <a:gd name="T33" fmla="*/ 0 h 100"/>
                  <a:gd name="T34" fmla="*/ 83 w 98"/>
                  <a:gd name="T35" fmla="*/ 1 h 100"/>
                  <a:gd name="T36" fmla="*/ 78 w 98"/>
                  <a:gd name="T37" fmla="*/ 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00">
                    <a:moveTo>
                      <a:pt x="78" y="4"/>
                    </a:moveTo>
                    <a:lnTo>
                      <a:pt x="2" y="80"/>
                    </a:lnTo>
                    <a:lnTo>
                      <a:pt x="0" y="83"/>
                    </a:lnTo>
                    <a:lnTo>
                      <a:pt x="0" y="87"/>
                    </a:lnTo>
                    <a:lnTo>
                      <a:pt x="0" y="92"/>
                    </a:lnTo>
                    <a:lnTo>
                      <a:pt x="2" y="96"/>
                    </a:lnTo>
                    <a:lnTo>
                      <a:pt x="7" y="99"/>
                    </a:lnTo>
                    <a:lnTo>
                      <a:pt x="11" y="100"/>
                    </a:lnTo>
                    <a:lnTo>
                      <a:pt x="16" y="99"/>
                    </a:lnTo>
                    <a:lnTo>
                      <a:pt x="20" y="96"/>
                    </a:lnTo>
                    <a:lnTo>
                      <a:pt x="96" y="20"/>
                    </a:lnTo>
                    <a:lnTo>
                      <a:pt x="98" y="17"/>
                    </a:lnTo>
                    <a:lnTo>
                      <a:pt x="98" y="11"/>
                    </a:lnTo>
                    <a:lnTo>
                      <a:pt x="98" y="8"/>
                    </a:lnTo>
                    <a:lnTo>
                      <a:pt x="96" y="4"/>
                    </a:lnTo>
                    <a:lnTo>
                      <a:pt x="92" y="1"/>
                    </a:lnTo>
                    <a:lnTo>
                      <a:pt x="87" y="0"/>
                    </a:lnTo>
                    <a:lnTo>
                      <a:pt x="83" y="1"/>
                    </a:lnTo>
                    <a:lnTo>
                      <a:pt x="78"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5" name="Freeform 302">
              <a:extLst>
                <a:ext uri="{FF2B5EF4-FFF2-40B4-BE49-F238E27FC236}">
                  <a16:creationId xmlns:a16="http://schemas.microsoft.com/office/drawing/2014/main" xmlns="" id="{445CF568-8041-4828-8801-AFFCD5EF1409}"/>
                </a:ext>
              </a:extLst>
            </p:cNvPr>
            <p:cNvSpPr>
              <a:spLocks/>
            </p:cNvSpPr>
            <p:nvPr/>
          </p:nvSpPr>
          <p:spPr bwMode="auto">
            <a:xfrm>
              <a:off x="5785217" y="2262064"/>
              <a:ext cx="418367" cy="28123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2203">
              <a:extLst>
                <a:ext uri="{FF2B5EF4-FFF2-40B4-BE49-F238E27FC236}">
                  <a16:creationId xmlns:a16="http://schemas.microsoft.com/office/drawing/2014/main" xmlns="" id="{D903385B-E1BB-4F5A-B590-C5103EFDB82F}"/>
                </a:ext>
              </a:extLst>
            </p:cNvPr>
            <p:cNvSpPr>
              <a:spLocks noEditPoints="1"/>
            </p:cNvSpPr>
            <p:nvPr/>
          </p:nvSpPr>
          <p:spPr bwMode="auto">
            <a:xfrm>
              <a:off x="7647438" y="3802333"/>
              <a:ext cx="392801" cy="248696"/>
            </a:xfrm>
            <a:custGeom>
              <a:avLst/>
              <a:gdLst>
                <a:gd name="T0" fmla="*/ 431 w 842"/>
                <a:gd name="T1" fmla="*/ 311 h 536"/>
                <a:gd name="T2" fmla="*/ 392 w 842"/>
                <a:gd name="T3" fmla="*/ 318 h 536"/>
                <a:gd name="T4" fmla="*/ 361 w 842"/>
                <a:gd name="T5" fmla="*/ 277 h 536"/>
                <a:gd name="T6" fmla="*/ 312 w 842"/>
                <a:gd name="T7" fmla="*/ 229 h 536"/>
                <a:gd name="T8" fmla="*/ 530 w 842"/>
                <a:gd name="T9" fmla="*/ 229 h 536"/>
                <a:gd name="T10" fmla="*/ 481 w 842"/>
                <a:gd name="T11" fmla="*/ 277 h 536"/>
                <a:gd name="T12" fmla="*/ 826 w 842"/>
                <a:gd name="T13" fmla="*/ 355 h 536"/>
                <a:gd name="T14" fmla="*/ 770 w 842"/>
                <a:gd name="T15" fmla="*/ 310 h 536"/>
                <a:gd name="T16" fmla="*/ 738 w 842"/>
                <a:gd name="T17" fmla="*/ 260 h 536"/>
                <a:gd name="T18" fmla="*/ 691 w 842"/>
                <a:gd name="T19" fmla="*/ 223 h 536"/>
                <a:gd name="T20" fmla="*/ 632 w 842"/>
                <a:gd name="T21" fmla="*/ 206 h 536"/>
                <a:gd name="T22" fmla="*/ 451 w 842"/>
                <a:gd name="T23" fmla="*/ 134 h 536"/>
                <a:gd name="T24" fmla="*/ 648 w 842"/>
                <a:gd name="T25" fmla="*/ 30 h 536"/>
                <a:gd name="T26" fmla="*/ 674 w 842"/>
                <a:gd name="T27" fmla="*/ 41 h 536"/>
                <a:gd name="T28" fmla="*/ 693 w 842"/>
                <a:gd name="T29" fmla="*/ 55 h 536"/>
                <a:gd name="T30" fmla="*/ 707 w 842"/>
                <a:gd name="T31" fmla="*/ 38 h 536"/>
                <a:gd name="T32" fmla="*/ 691 w 842"/>
                <a:gd name="T33" fmla="*/ 16 h 536"/>
                <a:gd name="T34" fmla="*/ 668 w 842"/>
                <a:gd name="T35" fmla="*/ 2 h 536"/>
                <a:gd name="T36" fmla="*/ 621 w 842"/>
                <a:gd name="T37" fmla="*/ 6 h 536"/>
                <a:gd name="T38" fmla="*/ 221 w 842"/>
                <a:gd name="T39" fmla="*/ 6 h 536"/>
                <a:gd name="T40" fmla="*/ 174 w 842"/>
                <a:gd name="T41" fmla="*/ 2 h 536"/>
                <a:gd name="T42" fmla="*/ 150 w 842"/>
                <a:gd name="T43" fmla="*/ 16 h 536"/>
                <a:gd name="T44" fmla="*/ 135 w 842"/>
                <a:gd name="T45" fmla="*/ 38 h 536"/>
                <a:gd name="T46" fmla="*/ 149 w 842"/>
                <a:gd name="T47" fmla="*/ 55 h 536"/>
                <a:gd name="T48" fmla="*/ 168 w 842"/>
                <a:gd name="T49" fmla="*/ 41 h 536"/>
                <a:gd name="T50" fmla="*/ 194 w 842"/>
                <a:gd name="T51" fmla="*/ 30 h 536"/>
                <a:gd name="T52" fmla="*/ 390 w 842"/>
                <a:gd name="T53" fmla="*/ 134 h 536"/>
                <a:gd name="T54" fmla="*/ 210 w 842"/>
                <a:gd name="T55" fmla="*/ 206 h 536"/>
                <a:gd name="T56" fmla="*/ 151 w 842"/>
                <a:gd name="T57" fmla="*/ 223 h 536"/>
                <a:gd name="T58" fmla="*/ 103 w 842"/>
                <a:gd name="T59" fmla="*/ 260 h 536"/>
                <a:gd name="T60" fmla="*/ 72 w 842"/>
                <a:gd name="T61" fmla="*/ 310 h 536"/>
                <a:gd name="T62" fmla="*/ 14 w 842"/>
                <a:gd name="T63" fmla="*/ 355 h 536"/>
                <a:gd name="T64" fmla="*/ 0 w 842"/>
                <a:gd name="T65" fmla="*/ 371 h 536"/>
                <a:gd name="T66" fmla="*/ 14 w 842"/>
                <a:gd name="T67" fmla="*/ 386 h 536"/>
                <a:gd name="T68" fmla="*/ 72 w 842"/>
                <a:gd name="T69" fmla="*/ 431 h 536"/>
                <a:gd name="T70" fmla="*/ 103 w 842"/>
                <a:gd name="T71" fmla="*/ 482 h 536"/>
                <a:gd name="T72" fmla="*/ 151 w 842"/>
                <a:gd name="T73" fmla="*/ 517 h 536"/>
                <a:gd name="T74" fmla="*/ 210 w 842"/>
                <a:gd name="T75" fmla="*/ 535 h 536"/>
                <a:gd name="T76" fmla="*/ 274 w 842"/>
                <a:gd name="T77" fmla="*/ 528 h 536"/>
                <a:gd name="T78" fmla="*/ 331 w 842"/>
                <a:gd name="T79" fmla="*/ 498 h 536"/>
                <a:gd name="T80" fmla="*/ 371 w 842"/>
                <a:gd name="T81" fmla="*/ 449 h 536"/>
                <a:gd name="T82" fmla="*/ 390 w 842"/>
                <a:gd name="T83" fmla="*/ 387 h 536"/>
                <a:gd name="T84" fmla="*/ 396 w 842"/>
                <a:gd name="T85" fmla="*/ 354 h 536"/>
                <a:gd name="T86" fmla="*/ 415 w 842"/>
                <a:gd name="T87" fmla="*/ 340 h 536"/>
                <a:gd name="T88" fmla="*/ 438 w 842"/>
                <a:gd name="T89" fmla="*/ 345 h 536"/>
                <a:gd name="T90" fmla="*/ 450 w 842"/>
                <a:gd name="T91" fmla="*/ 365 h 536"/>
                <a:gd name="T92" fmla="*/ 459 w 842"/>
                <a:gd name="T93" fmla="*/ 420 h 536"/>
                <a:gd name="T94" fmla="*/ 489 w 842"/>
                <a:gd name="T95" fmla="*/ 476 h 536"/>
                <a:gd name="T96" fmla="*/ 537 w 842"/>
                <a:gd name="T97" fmla="*/ 516 h 536"/>
                <a:gd name="T98" fmla="*/ 599 w 842"/>
                <a:gd name="T99" fmla="*/ 535 h 536"/>
                <a:gd name="T100" fmla="*/ 663 w 842"/>
                <a:gd name="T101" fmla="*/ 530 h 536"/>
                <a:gd name="T102" fmla="*/ 717 w 842"/>
                <a:gd name="T103" fmla="*/ 502 h 536"/>
                <a:gd name="T104" fmla="*/ 757 w 842"/>
                <a:gd name="T105" fmla="*/ 458 h 536"/>
                <a:gd name="T106" fmla="*/ 779 w 842"/>
                <a:gd name="T107" fmla="*/ 401 h 536"/>
                <a:gd name="T108" fmla="*/ 837 w 842"/>
                <a:gd name="T109" fmla="*/ 381 h 536"/>
                <a:gd name="T110" fmla="*/ 837 w 842"/>
                <a:gd name="T111" fmla="*/ 36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2" h="536">
                  <a:moveTo>
                    <a:pt x="458" y="323"/>
                  </a:moveTo>
                  <a:lnTo>
                    <a:pt x="450" y="318"/>
                  </a:lnTo>
                  <a:lnTo>
                    <a:pt x="440" y="314"/>
                  </a:lnTo>
                  <a:lnTo>
                    <a:pt x="431" y="311"/>
                  </a:lnTo>
                  <a:lnTo>
                    <a:pt x="421" y="310"/>
                  </a:lnTo>
                  <a:lnTo>
                    <a:pt x="411" y="311"/>
                  </a:lnTo>
                  <a:lnTo>
                    <a:pt x="401" y="314"/>
                  </a:lnTo>
                  <a:lnTo>
                    <a:pt x="392" y="318"/>
                  </a:lnTo>
                  <a:lnTo>
                    <a:pt x="384" y="323"/>
                  </a:lnTo>
                  <a:lnTo>
                    <a:pt x="378" y="307"/>
                  </a:lnTo>
                  <a:lnTo>
                    <a:pt x="371" y="292"/>
                  </a:lnTo>
                  <a:lnTo>
                    <a:pt x="361" y="277"/>
                  </a:lnTo>
                  <a:lnTo>
                    <a:pt x="351" y="263"/>
                  </a:lnTo>
                  <a:lnTo>
                    <a:pt x="339" y="251"/>
                  </a:lnTo>
                  <a:lnTo>
                    <a:pt x="326" y="239"/>
                  </a:lnTo>
                  <a:lnTo>
                    <a:pt x="312" y="229"/>
                  </a:lnTo>
                  <a:lnTo>
                    <a:pt x="296" y="222"/>
                  </a:lnTo>
                  <a:lnTo>
                    <a:pt x="421" y="152"/>
                  </a:lnTo>
                  <a:lnTo>
                    <a:pt x="544" y="222"/>
                  </a:lnTo>
                  <a:lnTo>
                    <a:pt x="530" y="229"/>
                  </a:lnTo>
                  <a:lnTo>
                    <a:pt x="515" y="239"/>
                  </a:lnTo>
                  <a:lnTo>
                    <a:pt x="503" y="251"/>
                  </a:lnTo>
                  <a:lnTo>
                    <a:pt x="491" y="263"/>
                  </a:lnTo>
                  <a:lnTo>
                    <a:pt x="481" y="277"/>
                  </a:lnTo>
                  <a:lnTo>
                    <a:pt x="471" y="292"/>
                  </a:lnTo>
                  <a:lnTo>
                    <a:pt x="464" y="307"/>
                  </a:lnTo>
                  <a:lnTo>
                    <a:pt x="458" y="323"/>
                  </a:lnTo>
                  <a:close/>
                  <a:moveTo>
                    <a:pt x="826" y="355"/>
                  </a:moveTo>
                  <a:lnTo>
                    <a:pt x="781" y="355"/>
                  </a:lnTo>
                  <a:lnTo>
                    <a:pt x="779" y="340"/>
                  </a:lnTo>
                  <a:lnTo>
                    <a:pt x="775" y="324"/>
                  </a:lnTo>
                  <a:lnTo>
                    <a:pt x="770" y="310"/>
                  </a:lnTo>
                  <a:lnTo>
                    <a:pt x="764" y="296"/>
                  </a:lnTo>
                  <a:lnTo>
                    <a:pt x="757" y="283"/>
                  </a:lnTo>
                  <a:lnTo>
                    <a:pt x="748" y="271"/>
                  </a:lnTo>
                  <a:lnTo>
                    <a:pt x="738" y="260"/>
                  </a:lnTo>
                  <a:lnTo>
                    <a:pt x="729" y="249"/>
                  </a:lnTo>
                  <a:lnTo>
                    <a:pt x="717" y="239"/>
                  </a:lnTo>
                  <a:lnTo>
                    <a:pt x="704" y="230"/>
                  </a:lnTo>
                  <a:lnTo>
                    <a:pt x="691" y="223"/>
                  </a:lnTo>
                  <a:lnTo>
                    <a:pt x="677" y="217"/>
                  </a:lnTo>
                  <a:lnTo>
                    <a:pt x="663" y="212"/>
                  </a:lnTo>
                  <a:lnTo>
                    <a:pt x="648" y="208"/>
                  </a:lnTo>
                  <a:lnTo>
                    <a:pt x="632" y="206"/>
                  </a:lnTo>
                  <a:lnTo>
                    <a:pt x="616" y="205"/>
                  </a:lnTo>
                  <a:lnTo>
                    <a:pt x="599" y="206"/>
                  </a:lnTo>
                  <a:lnTo>
                    <a:pt x="583" y="208"/>
                  </a:lnTo>
                  <a:lnTo>
                    <a:pt x="451" y="134"/>
                  </a:lnTo>
                  <a:lnTo>
                    <a:pt x="624" y="38"/>
                  </a:lnTo>
                  <a:lnTo>
                    <a:pt x="632" y="34"/>
                  </a:lnTo>
                  <a:lnTo>
                    <a:pt x="640" y="31"/>
                  </a:lnTo>
                  <a:lnTo>
                    <a:pt x="648" y="30"/>
                  </a:lnTo>
                  <a:lnTo>
                    <a:pt x="655" y="30"/>
                  </a:lnTo>
                  <a:lnTo>
                    <a:pt x="663" y="33"/>
                  </a:lnTo>
                  <a:lnTo>
                    <a:pt x="669" y="36"/>
                  </a:lnTo>
                  <a:lnTo>
                    <a:pt x="674" y="41"/>
                  </a:lnTo>
                  <a:lnTo>
                    <a:pt x="679" y="47"/>
                  </a:lnTo>
                  <a:lnTo>
                    <a:pt x="682" y="51"/>
                  </a:lnTo>
                  <a:lnTo>
                    <a:pt x="687" y="55"/>
                  </a:lnTo>
                  <a:lnTo>
                    <a:pt x="693" y="55"/>
                  </a:lnTo>
                  <a:lnTo>
                    <a:pt x="699" y="52"/>
                  </a:lnTo>
                  <a:lnTo>
                    <a:pt x="703" y="48"/>
                  </a:lnTo>
                  <a:lnTo>
                    <a:pt x="707" y="44"/>
                  </a:lnTo>
                  <a:lnTo>
                    <a:pt x="707" y="38"/>
                  </a:lnTo>
                  <a:lnTo>
                    <a:pt x="704" y="33"/>
                  </a:lnTo>
                  <a:lnTo>
                    <a:pt x="701" y="27"/>
                  </a:lnTo>
                  <a:lnTo>
                    <a:pt x="696" y="20"/>
                  </a:lnTo>
                  <a:lnTo>
                    <a:pt x="691" y="16"/>
                  </a:lnTo>
                  <a:lnTo>
                    <a:pt x="686" y="12"/>
                  </a:lnTo>
                  <a:lnTo>
                    <a:pt x="680" y="8"/>
                  </a:lnTo>
                  <a:lnTo>
                    <a:pt x="674" y="5"/>
                  </a:lnTo>
                  <a:lnTo>
                    <a:pt x="668" y="2"/>
                  </a:lnTo>
                  <a:lnTo>
                    <a:pt x="660" y="1"/>
                  </a:lnTo>
                  <a:lnTo>
                    <a:pt x="648" y="0"/>
                  </a:lnTo>
                  <a:lnTo>
                    <a:pt x="635" y="2"/>
                  </a:lnTo>
                  <a:lnTo>
                    <a:pt x="621" y="6"/>
                  </a:lnTo>
                  <a:lnTo>
                    <a:pt x="609" y="12"/>
                  </a:lnTo>
                  <a:lnTo>
                    <a:pt x="421" y="117"/>
                  </a:lnTo>
                  <a:lnTo>
                    <a:pt x="233" y="12"/>
                  </a:lnTo>
                  <a:lnTo>
                    <a:pt x="221" y="6"/>
                  </a:lnTo>
                  <a:lnTo>
                    <a:pt x="207" y="2"/>
                  </a:lnTo>
                  <a:lnTo>
                    <a:pt x="194" y="0"/>
                  </a:lnTo>
                  <a:lnTo>
                    <a:pt x="180" y="1"/>
                  </a:lnTo>
                  <a:lnTo>
                    <a:pt x="174" y="2"/>
                  </a:lnTo>
                  <a:lnTo>
                    <a:pt x="168" y="5"/>
                  </a:lnTo>
                  <a:lnTo>
                    <a:pt x="162" y="8"/>
                  </a:lnTo>
                  <a:lnTo>
                    <a:pt x="156" y="12"/>
                  </a:lnTo>
                  <a:lnTo>
                    <a:pt x="150" y="16"/>
                  </a:lnTo>
                  <a:lnTo>
                    <a:pt x="145" y="20"/>
                  </a:lnTo>
                  <a:lnTo>
                    <a:pt x="141" y="27"/>
                  </a:lnTo>
                  <a:lnTo>
                    <a:pt x="138" y="33"/>
                  </a:lnTo>
                  <a:lnTo>
                    <a:pt x="135" y="38"/>
                  </a:lnTo>
                  <a:lnTo>
                    <a:pt x="135" y="44"/>
                  </a:lnTo>
                  <a:lnTo>
                    <a:pt x="138" y="48"/>
                  </a:lnTo>
                  <a:lnTo>
                    <a:pt x="142" y="52"/>
                  </a:lnTo>
                  <a:lnTo>
                    <a:pt x="149" y="55"/>
                  </a:lnTo>
                  <a:lnTo>
                    <a:pt x="153" y="55"/>
                  </a:lnTo>
                  <a:lnTo>
                    <a:pt x="160" y="51"/>
                  </a:lnTo>
                  <a:lnTo>
                    <a:pt x="163" y="47"/>
                  </a:lnTo>
                  <a:lnTo>
                    <a:pt x="168" y="41"/>
                  </a:lnTo>
                  <a:lnTo>
                    <a:pt x="173" y="36"/>
                  </a:lnTo>
                  <a:lnTo>
                    <a:pt x="179" y="33"/>
                  </a:lnTo>
                  <a:lnTo>
                    <a:pt x="186" y="30"/>
                  </a:lnTo>
                  <a:lnTo>
                    <a:pt x="194" y="30"/>
                  </a:lnTo>
                  <a:lnTo>
                    <a:pt x="202" y="31"/>
                  </a:lnTo>
                  <a:lnTo>
                    <a:pt x="210" y="34"/>
                  </a:lnTo>
                  <a:lnTo>
                    <a:pt x="218" y="38"/>
                  </a:lnTo>
                  <a:lnTo>
                    <a:pt x="390" y="134"/>
                  </a:lnTo>
                  <a:lnTo>
                    <a:pt x="258" y="208"/>
                  </a:lnTo>
                  <a:lnTo>
                    <a:pt x="243" y="206"/>
                  </a:lnTo>
                  <a:lnTo>
                    <a:pt x="225" y="205"/>
                  </a:lnTo>
                  <a:lnTo>
                    <a:pt x="210" y="206"/>
                  </a:lnTo>
                  <a:lnTo>
                    <a:pt x="194" y="208"/>
                  </a:lnTo>
                  <a:lnTo>
                    <a:pt x="179" y="212"/>
                  </a:lnTo>
                  <a:lnTo>
                    <a:pt x="164" y="217"/>
                  </a:lnTo>
                  <a:lnTo>
                    <a:pt x="151" y="223"/>
                  </a:lnTo>
                  <a:lnTo>
                    <a:pt x="138" y="230"/>
                  </a:lnTo>
                  <a:lnTo>
                    <a:pt x="125" y="239"/>
                  </a:lnTo>
                  <a:lnTo>
                    <a:pt x="113" y="249"/>
                  </a:lnTo>
                  <a:lnTo>
                    <a:pt x="103" y="260"/>
                  </a:lnTo>
                  <a:lnTo>
                    <a:pt x="94" y="271"/>
                  </a:lnTo>
                  <a:lnTo>
                    <a:pt x="85" y="283"/>
                  </a:lnTo>
                  <a:lnTo>
                    <a:pt x="78" y="296"/>
                  </a:lnTo>
                  <a:lnTo>
                    <a:pt x="72" y="310"/>
                  </a:lnTo>
                  <a:lnTo>
                    <a:pt x="67" y="324"/>
                  </a:lnTo>
                  <a:lnTo>
                    <a:pt x="63" y="340"/>
                  </a:lnTo>
                  <a:lnTo>
                    <a:pt x="61" y="355"/>
                  </a:lnTo>
                  <a:lnTo>
                    <a:pt x="14" y="355"/>
                  </a:lnTo>
                  <a:lnTo>
                    <a:pt x="9" y="356"/>
                  </a:lnTo>
                  <a:lnTo>
                    <a:pt x="4" y="360"/>
                  </a:lnTo>
                  <a:lnTo>
                    <a:pt x="1" y="365"/>
                  </a:lnTo>
                  <a:lnTo>
                    <a:pt x="0" y="371"/>
                  </a:lnTo>
                  <a:lnTo>
                    <a:pt x="1" y="376"/>
                  </a:lnTo>
                  <a:lnTo>
                    <a:pt x="4" y="381"/>
                  </a:lnTo>
                  <a:lnTo>
                    <a:pt x="9" y="384"/>
                  </a:lnTo>
                  <a:lnTo>
                    <a:pt x="14" y="386"/>
                  </a:lnTo>
                  <a:lnTo>
                    <a:pt x="61" y="386"/>
                  </a:lnTo>
                  <a:lnTo>
                    <a:pt x="63" y="401"/>
                  </a:lnTo>
                  <a:lnTo>
                    <a:pt x="67" y="416"/>
                  </a:lnTo>
                  <a:lnTo>
                    <a:pt x="72" y="431"/>
                  </a:lnTo>
                  <a:lnTo>
                    <a:pt x="78" y="444"/>
                  </a:lnTo>
                  <a:lnTo>
                    <a:pt x="85" y="458"/>
                  </a:lnTo>
                  <a:lnTo>
                    <a:pt x="94" y="470"/>
                  </a:lnTo>
                  <a:lnTo>
                    <a:pt x="103" y="482"/>
                  </a:lnTo>
                  <a:lnTo>
                    <a:pt x="113" y="492"/>
                  </a:lnTo>
                  <a:lnTo>
                    <a:pt x="125" y="502"/>
                  </a:lnTo>
                  <a:lnTo>
                    <a:pt x="138" y="510"/>
                  </a:lnTo>
                  <a:lnTo>
                    <a:pt x="151" y="517"/>
                  </a:lnTo>
                  <a:lnTo>
                    <a:pt x="164" y="525"/>
                  </a:lnTo>
                  <a:lnTo>
                    <a:pt x="179" y="530"/>
                  </a:lnTo>
                  <a:lnTo>
                    <a:pt x="194" y="533"/>
                  </a:lnTo>
                  <a:lnTo>
                    <a:pt x="210" y="535"/>
                  </a:lnTo>
                  <a:lnTo>
                    <a:pt x="225" y="536"/>
                  </a:lnTo>
                  <a:lnTo>
                    <a:pt x="243" y="535"/>
                  </a:lnTo>
                  <a:lnTo>
                    <a:pt x="258" y="532"/>
                  </a:lnTo>
                  <a:lnTo>
                    <a:pt x="274" y="528"/>
                  </a:lnTo>
                  <a:lnTo>
                    <a:pt x="289" y="522"/>
                  </a:lnTo>
                  <a:lnTo>
                    <a:pt x="304" y="516"/>
                  </a:lnTo>
                  <a:lnTo>
                    <a:pt x="318" y="508"/>
                  </a:lnTo>
                  <a:lnTo>
                    <a:pt x="331" y="498"/>
                  </a:lnTo>
                  <a:lnTo>
                    <a:pt x="343" y="487"/>
                  </a:lnTo>
                  <a:lnTo>
                    <a:pt x="353" y="476"/>
                  </a:lnTo>
                  <a:lnTo>
                    <a:pt x="362" y="462"/>
                  </a:lnTo>
                  <a:lnTo>
                    <a:pt x="371" y="449"/>
                  </a:lnTo>
                  <a:lnTo>
                    <a:pt x="378" y="434"/>
                  </a:lnTo>
                  <a:lnTo>
                    <a:pt x="383" y="420"/>
                  </a:lnTo>
                  <a:lnTo>
                    <a:pt x="388" y="404"/>
                  </a:lnTo>
                  <a:lnTo>
                    <a:pt x="390" y="387"/>
                  </a:lnTo>
                  <a:lnTo>
                    <a:pt x="390" y="371"/>
                  </a:lnTo>
                  <a:lnTo>
                    <a:pt x="392" y="365"/>
                  </a:lnTo>
                  <a:lnTo>
                    <a:pt x="393" y="359"/>
                  </a:lnTo>
                  <a:lnTo>
                    <a:pt x="396" y="354"/>
                  </a:lnTo>
                  <a:lnTo>
                    <a:pt x="400" y="349"/>
                  </a:lnTo>
                  <a:lnTo>
                    <a:pt x="404" y="345"/>
                  </a:lnTo>
                  <a:lnTo>
                    <a:pt x="409" y="343"/>
                  </a:lnTo>
                  <a:lnTo>
                    <a:pt x="415" y="340"/>
                  </a:lnTo>
                  <a:lnTo>
                    <a:pt x="421" y="340"/>
                  </a:lnTo>
                  <a:lnTo>
                    <a:pt x="427" y="340"/>
                  </a:lnTo>
                  <a:lnTo>
                    <a:pt x="433" y="343"/>
                  </a:lnTo>
                  <a:lnTo>
                    <a:pt x="438" y="345"/>
                  </a:lnTo>
                  <a:lnTo>
                    <a:pt x="442" y="349"/>
                  </a:lnTo>
                  <a:lnTo>
                    <a:pt x="445" y="354"/>
                  </a:lnTo>
                  <a:lnTo>
                    <a:pt x="449" y="359"/>
                  </a:lnTo>
                  <a:lnTo>
                    <a:pt x="450" y="365"/>
                  </a:lnTo>
                  <a:lnTo>
                    <a:pt x="451" y="371"/>
                  </a:lnTo>
                  <a:lnTo>
                    <a:pt x="451" y="387"/>
                  </a:lnTo>
                  <a:lnTo>
                    <a:pt x="454" y="404"/>
                  </a:lnTo>
                  <a:lnTo>
                    <a:pt x="459" y="420"/>
                  </a:lnTo>
                  <a:lnTo>
                    <a:pt x="464" y="434"/>
                  </a:lnTo>
                  <a:lnTo>
                    <a:pt x="471" y="449"/>
                  </a:lnTo>
                  <a:lnTo>
                    <a:pt x="480" y="462"/>
                  </a:lnTo>
                  <a:lnTo>
                    <a:pt x="489" y="476"/>
                  </a:lnTo>
                  <a:lnTo>
                    <a:pt x="499" y="487"/>
                  </a:lnTo>
                  <a:lnTo>
                    <a:pt x="511" y="498"/>
                  </a:lnTo>
                  <a:lnTo>
                    <a:pt x="524" y="508"/>
                  </a:lnTo>
                  <a:lnTo>
                    <a:pt x="537" y="516"/>
                  </a:lnTo>
                  <a:lnTo>
                    <a:pt x="552" y="522"/>
                  </a:lnTo>
                  <a:lnTo>
                    <a:pt x="567" y="528"/>
                  </a:lnTo>
                  <a:lnTo>
                    <a:pt x="583" y="532"/>
                  </a:lnTo>
                  <a:lnTo>
                    <a:pt x="599" y="535"/>
                  </a:lnTo>
                  <a:lnTo>
                    <a:pt x="616" y="536"/>
                  </a:lnTo>
                  <a:lnTo>
                    <a:pt x="632" y="535"/>
                  </a:lnTo>
                  <a:lnTo>
                    <a:pt x="648" y="533"/>
                  </a:lnTo>
                  <a:lnTo>
                    <a:pt x="663" y="530"/>
                  </a:lnTo>
                  <a:lnTo>
                    <a:pt x="677" y="525"/>
                  </a:lnTo>
                  <a:lnTo>
                    <a:pt x="691" y="517"/>
                  </a:lnTo>
                  <a:lnTo>
                    <a:pt x="704" y="510"/>
                  </a:lnTo>
                  <a:lnTo>
                    <a:pt x="717" y="502"/>
                  </a:lnTo>
                  <a:lnTo>
                    <a:pt x="729" y="492"/>
                  </a:lnTo>
                  <a:lnTo>
                    <a:pt x="738" y="482"/>
                  </a:lnTo>
                  <a:lnTo>
                    <a:pt x="748" y="470"/>
                  </a:lnTo>
                  <a:lnTo>
                    <a:pt x="757" y="458"/>
                  </a:lnTo>
                  <a:lnTo>
                    <a:pt x="764" y="444"/>
                  </a:lnTo>
                  <a:lnTo>
                    <a:pt x="770" y="431"/>
                  </a:lnTo>
                  <a:lnTo>
                    <a:pt x="775" y="416"/>
                  </a:lnTo>
                  <a:lnTo>
                    <a:pt x="779" y="401"/>
                  </a:lnTo>
                  <a:lnTo>
                    <a:pt x="781" y="386"/>
                  </a:lnTo>
                  <a:lnTo>
                    <a:pt x="826" y="386"/>
                  </a:lnTo>
                  <a:lnTo>
                    <a:pt x="833" y="384"/>
                  </a:lnTo>
                  <a:lnTo>
                    <a:pt x="837" y="381"/>
                  </a:lnTo>
                  <a:lnTo>
                    <a:pt x="841" y="376"/>
                  </a:lnTo>
                  <a:lnTo>
                    <a:pt x="842" y="371"/>
                  </a:lnTo>
                  <a:lnTo>
                    <a:pt x="841" y="365"/>
                  </a:lnTo>
                  <a:lnTo>
                    <a:pt x="837" y="360"/>
                  </a:lnTo>
                  <a:lnTo>
                    <a:pt x="833" y="356"/>
                  </a:lnTo>
                  <a:lnTo>
                    <a:pt x="826" y="35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0" name="Oval 39">
            <a:extLst>
              <a:ext uri="{FF2B5EF4-FFF2-40B4-BE49-F238E27FC236}">
                <a16:creationId xmlns="" xmlns:a16="http://schemas.microsoft.com/office/drawing/2014/main" id="{192F95E6-07A2-4AA2-BE3E-D85EFDBDC2BF}"/>
              </a:ext>
            </a:extLst>
          </p:cNvPr>
          <p:cNvSpPr/>
          <p:nvPr/>
        </p:nvSpPr>
        <p:spPr>
          <a:xfrm>
            <a:off x="5639639" y="4558468"/>
            <a:ext cx="912723" cy="9127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998635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86">
      <a:dk1>
        <a:srgbClr val="000000"/>
      </a:dk1>
      <a:lt1>
        <a:srgbClr val="FFFFFF"/>
      </a:lt1>
      <a:dk2>
        <a:srgbClr val="000000"/>
      </a:dk2>
      <a:lt2>
        <a:srgbClr val="808080"/>
      </a:lt2>
      <a:accent1>
        <a:srgbClr val="BBE0E3"/>
      </a:accent1>
      <a:accent2>
        <a:srgbClr val="333399"/>
      </a:accent2>
      <a:accent3>
        <a:srgbClr val="B01B2E"/>
      </a:accent3>
      <a:accent4>
        <a:srgbClr val="000000"/>
      </a:accent4>
      <a:accent5>
        <a:srgbClr val="DAEDEF"/>
      </a:accent5>
      <a:accent6>
        <a:srgbClr val="2D2D8A"/>
      </a:accent6>
      <a:hlink>
        <a:srgbClr val="009999"/>
      </a:hlink>
      <a:folHlink>
        <a:srgbClr val="99CC00"/>
      </a:folHlink>
    </a:clrScheme>
    <a:fontScheme name="Modern 03">
      <a:majorFont>
        <a:latin typeface="Segoe U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859</Words>
  <Application>Microsoft Macintosh PowerPoint</Application>
  <PresentationFormat>Custom</PresentationFormat>
  <Paragraphs>146</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GOD</cp:lastModifiedBy>
  <cp:revision>125</cp:revision>
  <dcterms:created xsi:type="dcterms:W3CDTF">2018-05-07T03:42:01Z</dcterms:created>
  <dcterms:modified xsi:type="dcterms:W3CDTF">2021-03-22T02:33:08Z</dcterms:modified>
  <cp:category/>
</cp:coreProperties>
</file>