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70" r:id="rId6"/>
    <p:sldId id="271" r:id="rId7"/>
    <p:sldId id="263" r:id="rId8"/>
    <p:sldId id="266" r:id="rId9"/>
    <p:sldId id="259" r:id="rId10"/>
    <p:sldId id="264" r:id="rId11"/>
    <p:sldId id="261" r:id="rId12"/>
    <p:sldId id="268" r:id="rId13"/>
    <p:sldId id="265" r:id="rId14"/>
    <p:sldId id="269" r:id="rId15"/>
    <p:sldId id="262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75" d="100"/>
          <a:sy n="75" d="100"/>
        </p:scale>
        <p:origin x="94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3351-0C42-45D1-1650-A531E355D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1D51C-C4AA-0040-45DE-93DCC8E22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B1E83-649B-F3E7-F8C6-0DEE694C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8ADF3-8F30-3B6B-647C-322BEDC1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E062-73D9-8C13-D4AE-DD4120A0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CCBA-FE16-E320-50E3-6C2DEB3C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F14D2-FAF8-B066-E6D1-F40DFEC65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19A5-676B-89CB-7292-8B499849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C72E5-C0D9-D3D9-E21C-F9A233BB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9AC5-F5A3-C65B-FB66-4D8B4491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E4D1C-487F-8968-71A2-30C1AAC1A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3AA43-6EF7-FE93-227E-212CE6491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00E9-525A-760C-9132-BD13E82E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F8A5-D609-E67A-A59D-05116BC4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5E7B6-5593-4737-AD90-6C099385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E223-1FE3-093B-0120-2440B5B5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D574-3369-4C42-B842-BBFABE22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D68B0-75F2-7E2E-AC2B-9A711C85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C8847-6876-4863-EB63-3A51DB2B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BC794-0D67-020C-7D59-D69D5022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7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CBC0-0AC5-18DD-C262-F549B4B6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346CD-A7E3-410F-0C29-35FEFA10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47C6C-8D48-C9B1-5944-838B1700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2037C-E444-C427-E06B-63CB89FD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E504-A2D8-2F93-8047-26926F74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3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5EFC-C031-2904-3A44-F2D080F2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E3B6-2B32-C42F-7213-3E5A37E89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6F804-B810-DAF9-7627-6EA1240AB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BF787-56F3-F9DD-775E-474DEF0C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7BF90-9CE2-A0E8-AE72-5086FCCA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90D31-2B5B-6030-C21D-6AFDF346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F875-4185-4470-6725-B71D8D8D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D640B-A62B-0EC4-7CE0-CF2945329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78867-B933-2563-3BDB-B388FF0DA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D0BAB-8E94-7693-25E8-46F0C7D4D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42B4E-9EB7-F391-5C1B-50D6E7ABA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0AA72-E819-1283-E089-A7C2407C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CDD7C-A4ED-5A16-252F-E21EEF5B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10A1E-FA03-0D1A-0183-B8802392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0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3122-939C-691B-F3B7-9418F2B1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72E02-20AC-7DC5-914D-5D4AE12A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EF642-F5AE-5197-3E3D-DC439C68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D2DD-85A1-91A7-81F1-C213CB74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2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62B1F-B2BE-15C2-ED77-D76EE6D1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CFA81-3DA7-9ED7-24CE-D6444E5E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46EFC-37D6-345E-E48E-CA7A855F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BB4A-A9D8-F459-C02E-813F5B9D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7CFF-E38F-3928-6374-29D5B385E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A51F2-6FB0-E153-B1AF-DCBCF8D31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9B3AA-C68D-2E5C-6A21-3B8D8596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85970-FA83-6E44-5C5C-8708832D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0D216-0BEC-EA59-3310-76617DA4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8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22A1-0025-491E-C7FE-4AA003E0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BE9AC-A069-3C1D-5921-456921DEE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31C84-AB7A-E814-7972-1CA5C3EAD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4E995-8C17-C32F-F9E7-D019243B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FA5E8-B9CC-F4DF-FB8F-05EAA21E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CB15B-F03F-C4F1-1FEF-29F2D5B7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7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EE789-54E1-C32E-B0D6-58B91A43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9403B-4196-A34D-0D5E-60DBADF1E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8D9D-04C3-055C-9E1C-055FBDC6D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94BFB-2BB5-28C8-A6A6-57E67CF02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853F7-4862-8890-D6ED-F3CEF3A40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red and blue rectangle with black background&#10;&#10;Description automatically generated">
            <a:extLst>
              <a:ext uri="{FF2B5EF4-FFF2-40B4-BE49-F238E27FC236}">
                <a16:creationId xmlns:a16="http://schemas.microsoft.com/office/drawing/2014/main" id="{37FA8541-7B59-95E4-5424-9DBC3CE38D0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461" y="6414647"/>
            <a:ext cx="732739" cy="427431"/>
          </a:xfrm>
          <a:prstGeom prst="rect">
            <a:avLst/>
          </a:prstGeom>
        </p:spPr>
      </p:pic>
      <p:pic>
        <p:nvPicPr>
          <p:cNvPr id="8" name="Picture 7" descr="A black and orange logo&#10;&#10;Description automatically generated">
            <a:extLst>
              <a:ext uri="{FF2B5EF4-FFF2-40B4-BE49-F238E27FC236}">
                <a16:creationId xmlns:a16="http://schemas.microsoft.com/office/drawing/2014/main" id="{4A575889-4E4C-EC4D-DA00-14B2ED71A84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28972" y="6350274"/>
            <a:ext cx="894900" cy="503382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19AF06B6-EE74-98C9-D3A2-032AD1D3152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011286" y="6449850"/>
            <a:ext cx="1127941" cy="26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7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rudhi00/BoBAssist-Bank-of-Baroda-Hackathon-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7;p2">
            <a:extLst>
              <a:ext uri="{FF2B5EF4-FFF2-40B4-BE49-F238E27FC236}">
                <a16:creationId xmlns:a16="http://schemas.microsoft.com/office/drawing/2014/main" id="{2CB2BB52-A170-8EFC-CC28-CD72B97393E1}"/>
              </a:ext>
            </a:extLst>
          </p:cNvPr>
          <p:cNvSpPr txBox="1">
            <a:spLocks/>
          </p:cNvSpPr>
          <p:nvPr/>
        </p:nvSpPr>
        <p:spPr>
          <a:xfrm>
            <a:off x="2879834" y="2847920"/>
            <a:ext cx="6432331" cy="57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Challenge: Customer Service</a:t>
            </a:r>
            <a:br>
              <a:rPr lang="en" sz="32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Bank of Baroda Hackathon 2024</a:t>
            </a: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A84C1-7E0B-8EEB-A3B6-1FF5B539E40D}"/>
              </a:ext>
            </a:extLst>
          </p:cNvPr>
          <p:cNvSpPr txBox="1"/>
          <p:nvPr/>
        </p:nvSpPr>
        <p:spPr>
          <a:xfrm>
            <a:off x="639662" y="4210665"/>
            <a:ext cx="8672503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Your Team Name : </a:t>
            </a:r>
            <a:r>
              <a:rPr lang="en-US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WeBuild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Your team bio : </a:t>
            </a:r>
          </a:p>
          <a:p>
            <a:r>
              <a:rPr lang="en-US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Samrudhi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Shete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 (BTECH –PASSED 2024 BATCH – PLACED AT CAPGEMINI ),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Saurabh Kumar (BTECH –PASSED 2024 BATCH – PLACED AT Tata Technology),</a:t>
            </a:r>
          </a:p>
          <a:p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Date : 30 June 2024</a:t>
            </a:r>
          </a:p>
        </p:txBody>
      </p:sp>
    </p:spTree>
    <p:extLst>
      <p:ext uri="{BB962C8B-B14F-4D97-AF65-F5344CB8AC3E}">
        <p14:creationId xmlns:p14="http://schemas.microsoft.com/office/powerpoint/2010/main" val="244827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Potential and Relevance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241041" y="805550"/>
            <a:ext cx="11709918" cy="5270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Following these approaches, </a:t>
            </a:r>
            <a:r>
              <a:rPr lang="en-US" sz="1600" b="1" dirty="0" err="1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BoBAssist</a:t>
            </a: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addresses key business applications effectively, making a significant impact on the business side:</a:t>
            </a: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400"/>
              <a:buAutoNum type="arabicPeriod"/>
            </a:pP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Enhanced Customer Satisfaction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</a:t>
            </a:r>
            <a:r>
              <a:rPr lang="en-US" sz="1600" dirty="0" err="1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BobAssist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will provide immediate and tailored responses to customer inquiries, enhancing their experience and loyalty which will further </a:t>
            </a: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leads to long-term customer retention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400"/>
              <a:buAutoNum type="arabicPeriod"/>
            </a:pP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Cost Reduction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Automation reduces the need for a large customer support team, leading to significant savings on staffing costs. And By minimizing the need for manual intervention, the </a:t>
            </a:r>
            <a:r>
              <a:rPr lang="en-US" sz="1600" u="sng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bank can lower operational expenses related to customer support.</a:t>
            </a: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400"/>
              <a:buAutoNum type="arabicPeriod"/>
            </a:pP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Personalized Marketing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</a:t>
            </a:r>
            <a:r>
              <a:rPr lang="en-US" sz="1600" dirty="0" err="1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BoBAssist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will able to </a:t>
            </a:r>
            <a:r>
              <a:rPr lang="en-US" sz="1600" i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analyze customer data </a:t>
            </a:r>
            <a:r>
              <a:rPr lang="en-US" sz="1600" u="sng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to provide personalized product and service recommendations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, enhancing the relevance of marketing efforts. And </a:t>
            </a: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Personalized marketing drives higher engagement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, leading to </a:t>
            </a:r>
            <a:r>
              <a:rPr lang="en-US" sz="1600" u="sng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increased cross-selling and upselling opportunities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, and ultimately boosting sales.</a:t>
            </a: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400"/>
              <a:buAutoNum type="arabicPeriod"/>
            </a:pP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Data-Driven Insights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Analyzing interactions with </a:t>
            </a:r>
            <a:r>
              <a:rPr lang="en-US" sz="1600" dirty="0" err="1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BoBAssist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will provides valuable insights into customer behavior, preferences, and pain </a:t>
            </a:r>
            <a:r>
              <a:rPr lang="en-US" sz="1600" dirty="0" err="1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points.These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insights can inform strategic decisions, helping the bank to refine its products, services, and marketing strategies.</a:t>
            </a: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400"/>
              <a:buAutoNum type="arabicPeriod"/>
            </a:pPr>
            <a:endParaRPr lang="en-US" sz="1600" dirty="0"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9727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Differentiators &amp; Adoption Plan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233680" y="1151300"/>
            <a:ext cx="11684000" cy="4934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Our solution approach(BobAssist) &amp; the features it will enriched with makes us </a:t>
            </a:r>
            <a:r>
              <a:rPr lang="en-IN" sz="1600" u="sng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key differentiators </a:t>
            </a: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and its able to deal with the existing model limitation, our </a:t>
            </a:r>
            <a:r>
              <a:rPr lang="en-IN" sz="1600" u="sng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user understanding research </a:t>
            </a: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helped us to </a:t>
            </a:r>
            <a:r>
              <a:rPr lang="en-IN" sz="1600" u="sng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identify the right approach &amp; features for BobAssist</a:t>
            </a: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. </a:t>
            </a:r>
            <a:r>
              <a:rPr lang="en-IN" sz="1600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By implementing these features we will able to </a:t>
            </a:r>
            <a:r>
              <a:rPr lang="en-IN" sz="1600" u="sng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deal with large number of customer queries </a:t>
            </a:r>
            <a:r>
              <a:rPr lang="en-IN" sz="1600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at a single time and able to provide quick and real-time chat communication.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highlight>
                  <a:srgbClr val="FFFFFF"/>
                </a:highlight>
              </a:rPr>
              <a:t>Adoption Strategy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highlight>
                  <a:srgbClr val="FFFFFF"/>
                </a:highlight>
              </a:rPr>
              <a:t>Targeted Marketing Campaigns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highlight>
                  <a:srgbClr val="FFFFFF"/>
                </a:highlight>
              </a:rPr>
              <a:t>Partnerships and Collaborations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highlight>
                  <a:srgbClr val="FFFFFF"/>
                </a:highlight>
              </a:rPr>
              <a:t>Free Trials and Demonstrations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highlight>
                  <a:srgbClr val="FFFFFF"/>
                </a:highlight>
              </a:rPr>
              <a:t>Customer Success Stories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highlight>
                  <a:srgbClr val="FFFFFF"/>
                </a:highlight>
              </a:rPr>
              <a:t>Comprehensive Training and Support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highlight>
                  <a:srgbClr val="FFFFFF"/>
                </a:highlight>
              </a:rPr>
              <a:t>Competitive Pricing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highlight>
                  <a:srgbClr val="FFFFFF"/>
                </a:highlight>
              </a:rPr>
              <a:t>Community Engagement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74843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Scalability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132080" y="805550"/>
            <a:ext cx="11775440" cy="5574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en-IN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Following these approach, 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BoBAssist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can effectively scale to accommodate growth without compromising performance:</a:t>
            </a:r>
            <a:endParaRPr lang="en-IN" sz="1600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400"/>
              <a:buAutoNum type="arabicPeriod"/>
            </a:pPr>
            <a:r>
              <a:rPr lang="en-IN" sz="1600" b="1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System Architecture and Scalability</a:t>
            </a:r>
            <a:r>
              <a:rPr lang="en-IN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Break down the chatbot system into independent, </a:t>
            </a:r>
            <a:r>
              <a:rPr lang="en-US" sz="1600" u="sng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modular microservices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(e.g., authentication, NLP processing, query handling, feedback management).</a:t>
            </a:r>
            <a:r>
              <a:rPr lang="en-IN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And utilize Azure’s scalable cloud infrastructure to host and manage microservices. </a:t>
            </a: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400"/>
              <a:buAutoNum type="arabicPeriod"/>
            </a:pPr>
            <a:r>
              <a:rPr lang="en-US" sz="1600" b="1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NLP Model Optimization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Use advanced NLP models and continually </a:t>
            </a:r>
            <a:r>
              <a:rPr lang="en-US" sz="1600" u="sng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train them on updated datasets to improve accuracy and response time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and deploy these models using </a:t>
            </a:r>
            <a:r>
              <a:rPr lang="en-US" sz="1600" i="1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Machine Learning Services 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to ensure they are accessible and can scale based on real-time demand.</a:t>
            </a: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400"/>
              <a:buAutoNum type="arabicPeriod"/>
            </a:pPr>
            <a:r>
              <a:rPr lang="en-US" sz="1600" b="1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Real-Time Data Processing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Implement an </a:t>
            </a:r>
            <a:r>
              <a:rPr lang="en-US" sz="1600" u="sng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event-driven architecture 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with tools like </a:t>
            </a:r>
            <a:r>
              <a:rPr lang="en-US" sz="1600" i="1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Event Hubs or Kafka 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for real-time data processing and communication between services. And utilize </a:t>
            </a:r>
            <a:r>
              <a:rPr lang="en-US" sz="1600" i="1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in-memory databases like Redis 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for caching frequently accessed data to </a:t>
            </a:r>
            <a:r>
              <a:rPr lang="en-US" sz="1600" u="sng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reduce latency and improve real-time response times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400"/>
              <a:buAutoNum type="arabicPeriod"/>
            </a:pPr>
            <a:r>
              <a:rPr lang="en-IN" sz="1600" b="1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Personalized Recommendations</a:t>
            </a:r>
            <a:r>
              <a:rPr lang="en-IN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Use machine learning algorithms to analyse user data (account activity, savings goals, investments, demographics, credit usage) and generate personalized recommendations and implement a feedback loop to refine algorithms based on user interactions and feedback.</a:t>
            </a: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400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Integration and Deployment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Use CI/CD pipelines to automate the testing and deployment process. Tools like Azure DevOps can help streamline this process.</a:t>
            </a: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25185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Ease of Deployment and Maintenance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268014" y="1130980"/>
            <a:ext cx="11700466" cy="4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buClr>
                <a:srgbClr val="000000"/>
              </a:buClr>
              <a:buSzPts val="1400"/>
            </a:pPr>
            <a:r>
              <a:rPr lang="en-IN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Implementation and </a:t>
            </a:r>
            <a:r>
              <a:rPr lang="en-IN" sz="1600" dirty="0" err="1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maintainenance</a:t>
            </a:r>
            <a:r>
              <a:rPr lang="en-IN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of our solution, BobAssist, p</a:t>
            </a:r>
            <a:r>
              <a:rPr lang="en-US" sz="1600" dirty="0" err="1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rovides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long-term value with minimal complexity.</a:t>
            </a:r>
            <a:endParaRPr lang="en-IN" sz="1600" dirty="0"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342900" lvl="0" indent="-342900">
              <a:lnSpc>
                <a:spcPct val="200000"/>
              </a:lnSpc>
              <a:buClr>
                <a:srgbClr val="000000"/>
              </a:buClr>
              <a:buSzPts val="1400"/>
              <a:buAutoNum type="arabicPeriod"/>
            </a:pPr>
            <a:r>
              <a:rPr lang="en-IN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User-Friendly Integration</a:t>
            </a:r>
            <a:r>
              <a:rPr lang="en-IN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It will easily integrated with existing customer service platforms using standardized APIs and integration process ensures minimal disruption to ongoing operations.  </a:t>
            </a:r>
          </a:p>
          <a:p>
            <a:pPr marL="342900" lvl="0" indent="-342900">
              <a:lnSpc>
                <a:spcPct val="200000"/>
              </a:lnSpc>
              <a:buClr>
                <a:srgbClr val="000000"/>
              </a:buClr>
              <a:buSzPts val="1400"/>
              <a:buAutoNum type="arabicPeriod"/>
            </a:pPr>
            <a:r>
              <a:rPr lang="en-IN" sz="1600" b="1" u="none" strike="noStrike" cap="none" dirty="0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Scalable Architecture</a:t>
            </a:r>
            <a:r>
              <a:rPr lang="en-IN" sz="1600" u="none" strike="noStrike" cap="none" dirty="0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Built with a modular architecture, allowing easy scaling and customization as per business needs and leveraging azure cloud services for scalable and flexible deployment.</a:t>
            </a:r>
          </a:p>
          <a:p>
            <a:pPr marL="342900" lvl="0" indent="-342900">
              <a:lnSpc>
                <a:spcPct val="200000"/>
              </a:lnSpc>
              <a:buClr>
                <a:srgbClr val="000000"/>
              </a:buClr>
              <a:buSzPts val="1400"/>
              <a:buAutoNum type="arabicPeriod"/>
            </a:pP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Pre-Trained Models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It utilizes pre-trained NLP models that require minimal tuning to start delivering value and allows further training with specific data to enhance performance for unique use cases.</a:t>
            </a:r>
          </a:p>
          <a:p>
            <a:pPr marL="342900" lvl="0" indent="-342900">
              <a:lnSpc>
                <a:spcPct val="200000"/>
              </a:lnSpc>
              <a:buClr>
                <a:srgbClr val="000000"/>
              </a:buClr>
              <a:buSzPts val="1400"/>
              <a:buAutoNum type="arabicPeriod"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4347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Security Considerations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233680" y="1151300"/>
            <a:ext cx="11744960" cy="455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200000"/>
              </a:lnSpc>
              <a:buClr>
                <a:srgbClr val="000000"/>
              </a:buClr>
              <a:buSzPts val="1400"/>
            </a:pPr>
            <a:r>
              <a:rPr lang="en-US" sz="1600" b="1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To ensure the security and integrity of our solution, we will implement following security measures: </a:t>
            </a:r>
          </a:p>
          <a:p>
            <a:pPr marL="342900" lvl="0" indent="-342900" algn="just">
              <a:lnSpc>
                <a:spcPct val="20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Data Encryption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To ensure data security utilize </a:t>
            </a:r>
            <a:r>
              <a:rPr lang="en-US" sz="1600" u="sng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SSL/TLS protocols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to encrypt data between users and servers. and </a:t>
            </a:r>
            <a:r>
              <a:rPr lang="en-US" sz="1600" u="sng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AES-256 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encryption for storing sensitive information.</a:t>
            </a:r>
          </a:p>
          <a:p>
            <a:pPr marL="342900" lvl="0" indent="-342900" algn="just">
              <a:lnSpc>
                <a:spcPct val="20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Authentication and Authorization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A Multi-Factor Authentication (MFA) adds an extra layer of security by requiring multiple forms of verification. And Role-Based Access Control (RBAC) which limits access to sensitive data based on user roles and permissions.</a:t>
            </a:r>
          </a:p>
          <a:p>
            <a:pPr marL="342900" lvl="0" indent="-342900" algn="just">
              <a:lnSpc>
                <a:spcPct val="20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Secure API Integration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OAuth 2.0 will ensures secure authentication for accessing bank APIs.</a:t>
            </a:r>
          </a:p>
          <a:p>
            <a:pPr marL="342900" lvl="0" indent="-342900" algn="just">
              <a:lnSpc>
                <a:spcPct val="20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Data Integrity Checks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Utilizing cryptographic hashing to ensure data integrity and detect any unauthorized modifications and conducting regular data backups to prevent data loss and ensure recovery in case of an incident. </a:t>
            </a:r>
          </a:p>
          <a:p>
            <a:pPr marL="342900" lvl="0" indent="-342900">
              <a:buClr>
                <a:srgbClr val="000000"/>
              </a:buClr>
              <a:buSzPts val="1400"/>
              <a:buFont typeface="+mj-lt"/>
              <a:buAutoNum type="arabicPeriod"/>
            </a:pP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39128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11477297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 Repository Link &amp; supporting diagrams, screenshots, if any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314959" y="1070020"/>
            <a:ext cx="11477297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1" u="none" strike="noStrike" cap="none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GitHub Repo link:</a:t>
            </a:r>
          </a:p>
          <a:p>
            <a:pPr lvl="0">
              <a:buClr>
                <a:srgbClr val="000000"/>
              </a:buClr>
              <a:buSzPts val="1400"/>
            </a:pPr>
            <a:r>
              <a:rPr lang="en-IN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  <a:hlinkClick r:id="rId2"/>
              </a:rPr>
              <a:t>https://github.com/Samrudhi00/BoBAssist-Bank-of-Baroda-Hackathon-</a:t>
            </a:r>
            <a:r>
              <a:rPr lang="en-IN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</a:t>
            </a:r>
          </a:p>
          <a:p>
            <a:pPr lvl="0">
              <a:buClr>
                <a:srgbClr val="000000"/>
              </a:buClr>
              <a:buSzPts val="1400"/>
            </a:pP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lvl="0">
              <a:buClr>
                <a:srgbClr val="000000"/>
              </a:buClr>
              <a:buSzPts val="1400"/>
            </a:pPr>
            <a:r>
              <a:rPr lang="en-IN" sz="1600" u="none" strike="noStrike" cap="none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All the necessary diagrams are uploaded on above </a:t>
            </a:r>
            <a:r>
              <a:rPr lang="en-IN" sz="1600" u="none" strike="noStrike" cap="none" dirty="0" err="1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github</a:t>
            </a:r>
            <a:r>
              <a:rPr lang="en-IN" sz="1600" u="none" strike="noStrike" cap="none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repository.</a:t>
            </a:r>
          </a:p>
        </p:txBody>
      </p:sp>
    </p:spTree>
    <p:extLst>
      <p:ext uri="{BB962C8B-B14F-4D97-AF65-F5344CB8AC3E}">
        <p14:creationId xmlns:p14="http://schemas.microsoft.com/office/powerpoint/2010/main" val="2616631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89;p9">
            <a:extLst>
              <a:ext uri="{FF2B5EF4-FFF2-40B4-BE49-F238E27FC236}">
                <a16:creationId xmlns:a16="http://schemas.microsoft.com/office/drawing/2014/main" id="{DC942967-4136-9C83-3D0B-68D40767EDAB}"/>
              </a:ext>
            </a:extLst>
          </p:cNvPr>
          <p:cNvSpPr txBox="1">
            <a:spLocks/>
          </p:cNvSpPr>
          <p:nvPr/>
        </p:nvSpPr>
        <p:spPr>
          <a:xfrm>
            <a:off x="408614" y="2948556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IN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Google Shape;390;p9">
            <a:extLst>
              <a:ext uri="{FF2B5EF4-FFF2-40B4-BE49-F238E27FC236}">
                <a16:creationId xmlns:a16="http://schemas.microsoft.com/office/drawing/2014/main" id="{C0A98992-7D9F-A384-1D8D-1A105D95D0FF}"/>
              </a:ext>
            </a:extLst>
          </p:cNvPr>
          <p:cNvSpPr txBox="1">
            <a:spLocks/>
          </p:cNvSpPr>
          <p:nvPr/>
        </p:nvSpPr>
        <p:spPr>
          <a:xfrm>
            <a:off x="501491" y="3775956"/>
            <a:ext cx="4559100" cy="1100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IN" sz="16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Samrudhi</a:t>
            </a:r>
            <a:r>
              <a:rPr lang="en-IN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16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Shete</a:t>
            </a:r>
            <a:endParaRPr lang="en-IN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IN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Saurabh Kumar</a:t>
            </a:r>
          </a:p>
        </p:txBody>
      </p:sp>
    </p:spTree>
    <p:extLst>
      <p:ext uri="{BB962C8B-B14F-4D97-AF65-F5344CB8AC3E}">
        <p14:creationId xmlns:p14="http://schemas.microsoft.com/office/powerpoint/2010/main" val="45251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471" y="249215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 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265471" y="1401215"/>
            <a:ext cx="11808542" cy="4813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Why did </a:t>
            </a:r>
            <a:r>
              <a:rPr lang="en" b="1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we</a:t>
            </a:r>
            <a:r>
              <a:rPr lang="en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decide</a:t>
            </a:r>
            <a:r>
              <a:rPr lang="en-US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d</a:t>
            </a:r>
            <a:r>
              <a:rPr lang="en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to solve this Problem statement?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600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lvl="0" indent="-285750" algn="just">
              <a:lnSpc>
                <a:spcPct val="150000"/>
              </a:lnSpc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Massive Impact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</a:t>
            </a:r>
            <a:r>
              <a:rPr lang="en-US" sz="1600" i="1" u="sng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Generative AI technologies 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will make it possible for us to, simultaneously, </a:t>
            </a: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try and address 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the customer service </a:t>
            </a: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needs of hundreds of millions of people 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with a view to changing how customer support across the globe is given.</a:t>
            </a:r>
          </a:p>
          <a:p>
            <a:pPr marL="285750" lvl="0" indent="-285750" algn="just">
              <a:lnSpc>
                <a:spcPct val="150000"/>
              </a:lnSpc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Current Limitations of Existing Solutions: 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Existing customer service solutions are often </a:t>
            </a: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inadequate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, offering </a:t>
            </a: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limited interactivity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and failing to meet the dynamic needs of users. With our approach, this constraints can be overcome thereby providing a more </a:t>
            </a:r>
            <a:r>
              <a:rPr lang="en-US" sz="1600" i="1" u="sng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complete and sensitive support system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Personalization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Generative AI can offer </a:t>
            </a: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individual responses 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that suits each customer’s need which will, in turn improve </a:t>
            </a:r>
            <a:r>
              <a:rPr lang="en-US" sz="1600" i="1" u="sng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customer experience and satisfaction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Proactive Support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Generative AI can </a:t>
            </a: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predict the behavior of customers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based on data analysis unlike focusing on issues after they have already occurred.</a:t>
            </a:r>
          </a:p>
          <a:p>
            <a:pPr marL="285750" lvl="0" indent="-285750" algn="just">
              <a:lnSpc>
                <a:spcPct val="150000"/>
              </a:lnSpc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Scalability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When compared to human agents, artificial intelligence can answer almost </a:t>
            </a:r>
            <a:r>
              <a:rPr lang="en-US" sz="1600" b="1" i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an unlimited number of inquiries at once irrespective of how numerous requests are made 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ensuring uninterrupted and dependable service levels any time.</a:t>
            </a:r>
          </a:p>
          <a:p>
            <a:pPr lvl="0">
              <a:buClr>
                <a:srgbClr val="000000"/>
              </a:buClr>
              <a:buSzPts val="1400"/>
            </a:pPr>
            <a:endParaRPr lang="en-US" sz="1600" dirty="0"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1C74E9-3E90-431D-A47E-57C24F84C4AC}"/>
              </a:ext>
            </a:extLst>
          </p:cNvPr>
          <p:cNvSpPr/>
          <p:nvPr/>
        </p:nvSpPr>
        <p:spPr>
          <a:xfrm>
            <a:off x="265471" y="825215"/>
            <a:ext cx="116610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/>
              <a:t>Customer Service: </a:t>
            </a:r>
            <a:r>
              <a:rPr lang="en-US" sz="1600" dirty="0"/>
              <a:t>To enhance the customer service experience by leveraging generative AI technologies to provide personalized, efficient, and proactive support across multiple channels.</a:t>
            </a:r>
          </a:p>
        </p:txBody>
      </p:sp>
    </p:spTree>
    <p:extLst>
      <p:ext uri="{BB962C8B-B14F-4D97-AF65-F5344CB8AC3E}">
        <p14:creationId xmlns:p14="http://schemas.microsoft.com/office/powerpoint/2010/main" val="275513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Existing Model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213360" y="887140"/>
            <a:ext cx="11795760" cy="522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200000"/>
              </a:lnSpc>
              <a:buClr>
                <a:srgbClr val="000000"/>
              </a:buClr>
              <a:buSzPts val="1400"/>
            </a:pP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The existing chat support model of Bank of Baroda has many limitations we addressed through our research:</a:t>
            </a:r>
          </a:p>
          <a:p>
            <a:pPr marL="342900" lvl="0" indent="-342900" algn="just">
              <a:lnSpc>
                <a:spcPct val="200000"/>
              </a:lnSpc>
              <a:buClr>
                <a:srgbClr val="000000"/>
              </a:buClr>
              <a:buSzPts val="1400"/>
              <a:buAutoNum type="arabicPeriod"/>
            </a:pP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Lack of Real-Time Chat Support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Existing model has no instant assistance for customer queries, leading to delayed resolutions and the absence of real-time interaction reduces customer satisfaction and engagement. </a:t>
            </a:r>
          </a:p>
          <a:p>
            <a:pPr marL="342900" lvl="0" indent="-342900" algn="just">
              <a:lnSpc>
                <a:spcPct val="200000"/>
              </a:lnSpc>
              <a:buClr>
                <a:srgbClr val="000000"/>
              </a:buClr>
              <a:buSzPts val="1400"/>
              <a:buAutoNum type="arabicPeriod"/>
            </a:pP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Inadequate FAQ System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It provides generic responses that fail to address individual customer needs. Users must sift through a list of questions, making it difficult and time-consuming to find specific answers.</a:t>
            </a:r>
          </a:p>
          <a:p>
            <a:pPr marL="342900" lvl="0" indent="-342900" algn="just">
              <a:lnSpc>
                <a:spcPct val="200000"/>
              </a:lnSpc>
              <a:buClr>
                <a:srgbClr val="000000"/>
              </a:buClr>
              <a:buSzPts val="1400"/>
              <a:buAutoNum type="arabicPeriod"/>
            </a:pP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Lack of Personalization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Utilizes basic AI or rule-based systems that cannot offer tailored responses and customers receive standard replies that do not consider their unique profiles or previous interactions.</a:t>
            </a:r>
          </a:p>
          <a:p>
            <a:pPr marL="342900" lvl="0" indent="-342900" algn="just">
              <a:lnSpc>
                <a:spcPct val="200000"/>
              </a:lnSpc>
              <a:buClr>
                <a:srgbClr val="000000"/>
              </a:buClr>
              <a:buSzPts val="1400"/>
              <a:buAutoNum type="arabicPeriod"/>
            </a:pP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Customer Experience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Customers experience frustration due to the time-consuming keyword-based search for FAQs.</a:t>
            </a:r>
          </a:p>
          <a:p>
            <a:pPr marL="342900" lvl="0" indent="-342900" algn="just">
              <a:lnSpc>
                <a:spcPct val="200000"/>
              </a:lnSpc>
              <a:buClr>
                <a:srgbClr val="000000"/>
              </a:buClr>
              <a:buSzPts val="1400"/>
              <a:buAutoNum type="arabicPeriod"/>
            </a:pP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Scalability Issues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Struggles to manage and respond to a large number of inquiries efficiently.</a:t>
            </a:r>
          </a:p>
          <a:p>
            <a:pPr lvl="0">
              <a:buClr>
                <a:srgbClr val="000000"/>
              </a:buClr>
              <a:buSzPts val="1400"/>
            </a:pPr>
            <a:endParaRPr lang="en-US" sz="1600" dirty="0"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5785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880" y="23971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410546" y="1020671"/>
            <a:ext cx="11234057" cy="515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ts val="1400"/>
            </a:pP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Introducing </a:t>
            </a:r>
            <a:r>
              <a:rPr lang="en-US" sz="1600" b="1" dirty="0" err="1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BoBAssist</a:t>
            </a: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– a automated chatbot with personalized assistance in real-time 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, an advanced AI solution designed to elevate customer service through automation, personalization, and continuous improvement.</a:t>
            </a:r>
          </a:p>
          <a:p>
            <a:pPr lvl="0">
              <a:buClr>
                <a:srgbClr val="000000"/>
              </a:buClr>
              <a:buSzPts val="1400"/>
            </a:pPr>
            <a:endParaRPr lang="en-US" sz="1600" dirty="0"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342900" lvl="0" indent="-342900">
              <a:lnSpc>
                <a:spcPct val="15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An </a:t>
            </a:r>
            <a:r>
              <a:rPr lang="en-US" sz="1600" b="1" u="sng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automated customer chat support</a:t>
            </a:r>
            <a:r>
              <a:rPr lang="en-US" sz="1600" u="sng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which will provide instant real-time communication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addressing </a:t>
            </a:r>
            <a:r>
              <a:rPr lang="en-US" sz="1600" i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customers intent, sentiment, entity by utilizing NLP models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to train the chat support and integrating framework to design the chatbot frontend.</a:t>
            </a:r>
          </a:p>
          <a:p>
            <a:pPr marL="342900" lvl="0" indent="-342900">
              <a:lnSpc>
                <a:spcPct val="15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Customers will receive </a:t>
            </a:r>
            <a:r>
              <a:rPr lang="en-US" sz="1600" b="1" u="sng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personalized assistance 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on their queries that are tailored to their </a:t>
            </a:r>
            <a:r>
              <a:rPr lang="en-US" sz="1600" u="sng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logged-in profiles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. By seamlessly </a:t>
            </a:r>
            <a:r>
              <a:rPr lang="en-US" sz="1600" u="sng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integrating with customer accounts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, the system </a:t>
            </a:r>
            <a:r>
              <a:rPr lang="en-US" sz="1600" i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enhances navigation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, providing a more intuitive and customized </a:t>
            </a:r>
            <a:r>
              <a:rPr lang="en-US" sz="1600" i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user experience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.</a:t>
            </a:r>
          </a:p>
          <a:p>
            <a:pPr marL="342900" lvl="0" indent="-342900">
              <a:lnSpc>
                <a:spcPct val="15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 </a:t>
            </a:r>
            <a:r>
              <a:rPr lang="en-US" sz="1600" b="1" u="sng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one-click query suggestions 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will be available to everyone </a:t>
            </a:r>
            <a:r>
              <a:rPr lang="en-US" sz="1600" u="sng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based on FAQs and frequent queries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receives by bank employee from their customer, it will result in </a:t>
            </a:r>
            <a:r>
              <a:rPr lang="en-US" sz="1600" i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quickly resolving numbers of queries in real-time instantly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.</a:t>
            </a:r>
          </a:p>
          <a:p>
            <a:pPr marL="342900" lvl="0" indent="-342900">
              <a:lnSpc>
                <a:spcPct val="15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 </a:t>
            </a:r>
            <a:r>
              <a:rPr lang="en-US" sz="1600" b="1" u="sng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Personalized recommendations 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will be </a:t>
            </a:r>
            <a:r>
              <a:rPr lang="en-US" sz="1600" u="sng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provided to user on their bank account 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considering the various </a:t>
            </a:r>
            <a:r>
              <a:rPr lang="en-US" sz="1600" i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parameters 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like as account activity, saving goals, investment, demographic, credit usage etc. </a:t>
            </a:r>
          </a:p>
          <a:p>
            <a:pPr marL="342900" lvl="0" indent="-342900">
              <a:lnSpc>
                <a:spcPct val="15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 </a:t>
            </a:r>
            <a:r>
              <a:rPr lang="en-US" sz="1600" b="1" u="sng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feedback management system 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to collects and integrates customer feedback, leveraging user input to continuously improve its services. This iterative process ensures that customer needs and preferences are promptly addressed, fostering a responsive and customer-centric support environment.</a:t>
            </a:r>
          </a:p>
          <a:p>
            <a:pPr marL="342900" lvl="0" indent="-342900">
              <a:buClr>
                <a:srgbClr val="000000"/>
              </a:buClr>
              <a:buSzPts val="1400"/>
              <a:buFont typeface="+mj-lt"/>
              <a:buAutoNum type="arabicPeriod"/>
            </a:pPr>
            <a:endParaRPr lang="en-US" sz="1600" dirty="0"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342900" lvl="0" indent="-342900">
              <a:buClr>
                <a:srgbClr val="000000"/>
              </a:buClr>
              <a:buSzPts val="1400"/>
              <a:buFont typeface="+mj-lt"/>
              <a:buAutoNum type="arabicPeriod"/>
            </a:pPr>
            <a:endParaRPr lang="en-US" sz="1600" dirty="0"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342900" lvl="0" indent="-342900">
              <a:buClr>
                <a:srgbClr val="000000"/>
              </a:buClr>
              <a:buSzPts val="1400"/>
              <a:buFont typeface="+mj-lt"/>
              <a:buAutoNum type="arabicPeriod"/>
            </a:pPr>
            <a:endParaRPr lang="en-US" sz="1600" dirty="0"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3837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880" y="23971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Methodology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410547" y="1020671"/>
            <a:ext cx="4110654" cy="515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ts val="1400"/>
            </a:pP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This architectural diagram depicts the methodology for </a:t>
            </a:r>
            <a:r>
              <a:rPr lang="en-US" sz="1600" dirty="0" err="1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BobAssist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, highlighting the necessary steps which will be considered to develop </a:t>
            </a:r>
            <a:r>
              <a:rPr lang="en-US" sz="1600" dirty="0" err="1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BobAssist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– an automated chat support. This Methodology highlighting the process:</a:t>
            </a:r>
          </a:p>
          <a:p>
            <a:pPr marL="342900" lvl="0" indent="-342900">
              <a:buClr>
                <a:srgbClr val="000000"/>
              </a:buClr>
              <a:buSzPts val="1400"/>
              <a:buAutoNum type="arabicPeriod"/>
            </a:pP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Data collection &amp; preprocessing</a:t>
            </a:r>
          </a:p>
          <a:p>
            <a:pPr marL="342900" lvl="0" indent="-342900">
              <a:buClr>
                <a:srgbClr val="000000"/>
              </a:buClr>
              <a:buSzPts val="1400"/>
              <a:buAutoNum type="arabicPeriod"/>
            </a:pP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NLP Model Training &amp; Testing</a:t>
            </a:r>
            <a:endParaRPr lang="en-US" sz="1600" dirty="0"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342900" lvl="0" indent="-342900">
              <a:buClr>
                <a:srgbClr val="000000"/>
              </a:buClr>
              <a:buSzPts val="1400"/>
              <a:buAutoNum type="arabicPeriod"/>
            </a:pP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Chatbot Modeling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</a:t>
            </a:r>
            <a:r>
              <a:rPr lang="en-US" sz="1600" dirty="0" err="1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BobAssist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will use the Microsoft Bot Framework to design and develop the chatbot.</a:t>
            </a:r>
          </a:p>
          <a:p>
            <a:pPr marL="342900" lvl="0" indent="-342900">
              <a:buClr>
                <a:srgbClr val="000000"/>
              </a:buClr>
              <a:buSzPts val="1400"/>
              <a:buAutoNum type="arabicPeriod"/>
            </a:pP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Chatbot Integration with frontend </a:t>
            </a:r>
          </a:p>
          <a:p>
            <a:pPr marL="342900" lvl="0" indent="-342900">
              <a:buClr>
                <a:srgbClr val="000000"/>
              </a:buClr>
              <a:buSzPts val="1400"/>
              <a:buAutoNum type="arabicPeriod"/>
            </a:pP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Data storage in </a:t>
            </a: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data lake storage</a:t>
            </a:r>
          </a:p>
          <a:p>
            <a:pPr marL="342900" lvl="0" indent="-342900">
              <a:buClr>
                <a:srgbClr val="000000"/>
              </a:buClr>
              <a:buSzPts val="1400"/>
              <a:buAutoNum type="arabicPeriod"/>
            </a:pP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Backend Development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Implement backend services and integrate with bank APIs using NodeJS and </a:t>
            </a:r>
            <a:r>
              <a:rPr lang="en-US" sz="1600" dirty="0" err="1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ExpressJS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.</a:t>
            </a:r>
          </a:p>
          <a:p>
            <a:pPr marL="342900" lvl="0" indent="-342900">
              <a:buClr>
                <a:srgbClr val="000000"/>
              </a:buClr>
              <a:buSzPts val="1400"/>
              <a:buAutoNum type="arabicPeriod"/>
            </a:pP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Cloud Integration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Set up Azure services for scalable storage and processing.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D3A5EB-69C0-4FF1-87BA-1D0EDE509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033" y="815710"/>
            <a:ext cx="6724928" cy="5561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B8F313-1DB3-4264-8738-5AA756F78EC9}"/>
              </a:ext>
            </a:extLst>
          </p:cNvPr>
          <p:cNvSpPr txBox="1"/>
          <p:nvPr/>
        </p:nvSpPr>
        <p:spPr>
          <a:xfrm>
            <a:off x="9672320" y="5445760"/>
            <a:ext cx="2397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Fig: </a:t>
            </a:r>
            <a:r>
              <a:rPr lang="en-US" sz="1600" b="1" dirty="0" err="1"/>
              <a:t>BobAssist</a:t>
            </a:r>
            <a:r>
              <a:rPr lang="en-US" sz="1600" b="1" dirty="0"/>
              <a:t>  Architectural Diagram</a:t>
            </a:r>
          </a:p>
        </p:txBody>
      </p:sp>
    </p:spTree>
    <p:extLst>
      <p:ext uri="{BB962C8B-B14F-4D97-AF65-F5344CB8AC3E}">
        <p14:creationId xmlns:p14="http://schemas.microsoft.com/office/powerpoint/2010/main" val="44948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880" y="23971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Approach: Flow Chart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8F313-1DB3-4264-8738-5AA756F78EC9}"/>
              </a:ext>
            </a:extLst>
          </p:cNvPr>
          <p:cNvSpPr txBox="1"/>
          <p:nvPr/>
        </p:nvSpPr>
        <p:spPr>
          <a:xfrm>
            <a:off x="9945535" y="5090160"/>
            <a:ext cx="2397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Fig: User-Chatbot Interaction 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46054D-52B2-4A7D-A10D-B09B388D1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59" t="1874" r="2790" b="9539"/>
          <a:stretch/>
        </p:blipFill>
        <p:spPr>
          <a:xfrm>
            <a:off x="7793420" y="239710"/>
            <a:ext cx="2152115" cy="6268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691C37-33E6-4A65-B99B-C1B3FEED3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1" y="1280160"/>
            <a:ext cx="7381943" cy="400716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DA90FC3-6974-4CA9-98D7-77E9FDAA77CD}"/>
              </a:ext>
            </a:extLst>
          </p:cNvPr>
          <p:cNvSpPr/>
          <p:nvPr/>
        </p:nvSpPr>
        <p:spPr>
          <a:xfrm>
            <a:off x="2501453" y="5490269"/>
            <a:ext cx="2522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Fig: </a:t>
            </a:r>
            <a:r>
              <a:rPr lang="en-US" b="1" dirty="0" err="1"/>
              <a:t>BobAssist</a:t>
            </a:r>
            <a:r>
              <a:rPr lang="en-US" b="1" dirty="0"/>
              <a:t> flow chart</a:t>
            </a:r>
          </a:p>
        </p:txBody>
      </p:sp>
    </p:spTree>
    <p:extLst>
      <p:ext uri="{BB962C8B-B14F-4D97-AF65-F5344CB8AC3E}">
        <p14:creationId xmlns:p14="http://schemas.microsoft.com/office/powerpoint/2010/main" val="338362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Uniqueness of Approach and Solution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132080" y="1069710"/>
            <a:ext cx="11785600" cy="429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en-US" sz="1600" dirty="0">
                <a:solidFill>
                  <a:srgbClr val="222222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Our solution offers five unique features &amp; approach:</a:t>
            </a: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400"/>
              <a:buAutoNum type="arabicPeriod"/>
            </a:pPr>
            <a:r>
              <a:rPr lang="en-US" sz="1600" b="1" dirty="0">
                <a:solidFill>
                  <a:srgbClr val="222222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One-Click Query Suggestions</a:t>
            </a:r>
            <a:r>
              <a:rPr lang="en-US" sz="1600" dirty="0">
                <a:solidFill>
                  <a:srgbClr val="222222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An one-click query suggestions based on FAQs, </a:t>
            </a:r>
            <a:r>
              <a:rPr lang="en-US" sz="1600" u="sng" dirty="0">
                <a:solidFill>
                  <a:srgbClr val="222222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resolving common issues instantly</a:t>
            </a:r>
            <a:r>
              <a:rPr lang="en-US" sz="1600" dirty="0">
                <a:solidFill>
                  <a:srgbClr val="222222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400"/>
              <a:buAutoNum type="arabicPeriod"/>
            </a:pPr>
            <a:r>
              <a:rPr lang="en-US" sz="1600" b="1" dirty="0">
                <a:solidFill>
                  <a:srgbClr val="222222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Real-Time Response</a:t>
            </a:r>
            <a:r>
              <a:rPr lang="en-US" sz="1600" dirty="0">
                <a:solidFill>
                  <a:srgbClr val="222222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It will deliver </a:t>
            </a:r>
            <a:r>
              <a:rPr lang="en-US" sz="1600" b="1" dirty="0">
                <a:solidFill>
                  <a:srgbClr val="222222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immediate responses</a:t>
            </a:r>
            <a:r>
              <a:rPr lang="en-US" sz="1600" dirty="0">
                <a:solidFill>
                  <a:srgbClr val="222222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to customer inquiries and provides </a:t>
            </a:r>
            <a:r>
              <a:rPr lang="en-US" sz="1600" u="sng" dirty="0">
                <a:solidFill>
                  <a:srgbClr val="222222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proactive solutions</a:t>
            </a:r>
            <a:r>
              <a:rPr lang="en-US" sz="1600" dirty="0">
                <a:solidFill>
                  <a:srgbClr val="222222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, reducing the need for follow-up queries.</a:t>
            </a: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400"/>
              <a:buAutoNum type="arabicPeriod"/>
            </a:pPr>
            <a:r>
              <a:rPr lang="en-US" sz="1600" b="1" dirty="0">
                <a:solidFill>
                  <a:srgbClr val="222222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NLP model training</a:t>
            </a:r>
            <a:r>
              <a:rPr lang="en-US" sz="1600" dirty="0">
                <a:solidFill>
                  <a:srgbClr val="222222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A continuous improvement will be made utilizing NLP model to train the chat service and ensure the </a:t>
            </a:r>
            <a:r>
              <a:rPr lang="en-US" sz="1600" u="sng" dirty="0">
                <a:solidFill>
                  <a:srgbClr val="222222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chatbot stays current with language trends and customer needs</a:t>
            </a:r>
            <a:r>
              <a:rPr lang="en-US" sz="1600" dirty="0">
                <a:solidFill>
                  <a:srgbClr val="222222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400"/>
              <a:buAutoNum type="arabicPeriod"/>
            </a:pPr>
            <a:r>
              <a:rPr lang="en-US" sz="1600" b="1" dirty="0">
                <a:solidFill>
                  <a:srgbClr val="222222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Integrated Login and Navigation</a:t>
            </a:r>
            <a:r>
              <a:rPr lang="en-US" sz="1600" dirty="0">
                <a:solidFill>
                  <a:srgbClr val="222222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It will </a:t>
            </a:r>
            <a:r>
              <a:rPr lang="en-US" sz="1600" u="sng" dirty="0">
                <a:solidFill>
                  <a:srgbClr val="222222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allows customers to log in directly to their bank profiles </a:t>
            </a:r>
            <a:r>
              <a:rPr lang="en-US" sz="1600" dirty="0">
                <a:solidFill>
                  <a:srgbClr val="222222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through the chat interface, ensuring secure access. And provides an intuitive user experience with seamless navigation to personalized account information.</a:t>
            </a: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400"/>
              <a:buAutoNum type="arabicPeriod"/>
            </a:pPr>
            <a:r>
              <a:rPr lang="en-US" sz="1600" b="1" dirty="0">
                <a:solidFill>
                  <a:srgbClr val="222222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Robust Security Measures</a:t>
            </a:r>
            <a:r>
              <a:rPr lang="en-US" sz="1600" dirty="0">
                <a:solidFill>
                  <a:srgbClr val="222222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Implements </a:t>
            </a:r>
            <a:r>
              <a:rPr lang="en-US" sz="1600" u="sng" dirty="0">
                <a:solidFill>
                  <a:srgbClr val="222222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strong security protocols to protect customer data</a:t>
            </a:r>
            <a:r>
              <a:rPr lang="en-US" sz="1600" dirty="0">
                <a:solidFill>
                  <a:srgbClr val="222222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and ensure compliance with privacy regulations.</a:t>
            </a:r>
          </a:p>
        </p:txBody>
      </p:sp>
    </p:spTree>
    <p:extLst>
      <p:ext uri="{BB962C8B-B14F-4D97-AF65-F5344CB8AC3E}">
        <p14:creationId xmlns:p14="http://schemas.microsoft.com/office/powerpoint/2010/main" val="300575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User Experience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352446" y="988740"/>
            <a:ext cx="11514434" cy="4253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BoBAssist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will significantly improves the user experience, making interactions more efficient, personalized, and secure, due to following reasons: </a:t>
            </a: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IN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Instant Responses</a:t>
            </a: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IN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Personalized Interactions</a:t>
            </a: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IN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Multi-Channel Availability</a:t>
            </a: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IN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Proactive Assistance</a:t>
            </a: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IN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Easy Access to Information</a:t>
            </a: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IN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24/7 Availability</a:t>
            </a: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IN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Seamless Integration</a:t>
            </a: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IN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Enhanced Security</a:t>
            </a:r>
          </a:p>
        </p:txBody>
      </p:sp>
    </p:spTree>
    <p:extLst>
      <p:ext uri="{BB962C8B-B14F-4D97-AF65-F5344CB8AC3E}">
        <p14:creationId xmlns:p14="http://schemas.microsoft.com/office/powerpoint/2010/main" val="291032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014" y="2803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 or resources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268014" y="856350"/>
            <a:ext cx="4944066" cy="549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buClr>
                <a:srgbClr val="000000"/>
              </a:buClr>
              <a:buSzPts val="1400"/>
            </a:pP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Few of azure resources we will be utilizing to build </a:t>
            </a:r>
            <a:r>
              <a:rPr lang="en-US" sz="1600" b="1" dirty="0" err="1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BobAssist</a:t>
            </a: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</a:t>
            </a:r>
          </a:p>
          <a:p>
            <a:pPr lvl="0" algn="just">
              <a:buClr>
                <a:srgbClr val="000000"/>
              </a:buClr>
              <a:buSzPts val="1400"/>
            </a:pPr>
            <a:endParaRPr lang="en-US" sz="1600" b="1" dirty="0"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342900" lvl="0" indent="-342900" algn="just"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Bot Service</a:t>
            </a:r>
          </a:p>
          <a:p>
            <a:pPr marL="342900" lvl="0" indent="-342900" algn="just"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Machine Learning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</a:t>
            </a: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Create and deploy machine learning models, enabling personalized recommendations based on customer data.</a:t>
            </a:r>
          </a:p>
          <a:p>
            <a:pPr marL="342900" lvl="0" indent="-342900" algn="just"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Cognitive Services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Integrate AI capabilities such as natural language understanding and sentiment analysis for enhanced customer  interactions.</a:t>
            </a:r>
          </a:p>
          <a:p>
            <a:pPr marL="342900" lvl="0" indent="-342900" algn="just"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Data Lake Storage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Securely store and analyze large volumes of customer interaction data for insights and reporting.</a:t>
            </a:r>
          </a:p>
          <a:p>
            <a:pPr marL="342900" lvl="0" indent="-342900" algn="just"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DevOps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Facilitate agile development, CI/CD pipelines, and collaboration for efficient deployment and updates of </a:t>
            </a:r>
            <a:r>
              <a:rPr lang="en-US" sz="1600" dirty="0" err="1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BoBAssist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.</a:t>
            </a:r>
          </a:p>
          <a:p>
            <a:pPr marL="342900" lvl="0" indent="-342900" algn="just"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Active Directory 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(Azure AD): Manage identities and provide secure access to </a:t>
            </a:r>
            <a:r>
              <a:rPr lang="en-US" sz="1600" dirty="0" err="1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BoBAssist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applications and services with single sign-on capabilities.</a:t>
            </a:r>
          </a:p>
          <a:p>
            <a:pPr marL="342900" lvl="0" indent="-342900" algn="just"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1600" b="1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Security Center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C8F6F9-B6B0-4047-AE17-DBE3FB7D8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240" y="1011340"/>
            <a:ext cx="6370320" cy="4444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C966D4-05DC-4C07-8252-2C3BEC0BF2A9}"/>
              </a:ext>
            </a:extLst>
          </p:cNvPr>
          <p:cNvSpPr txBox="1"/>
          <p:nvPr/>
        </p:nvSpPr>
        <p:spPr>
          <a:xfrm>
            <a:off x="6553200" y="5610909"/>
            <a:ext cx="529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Mind map diagram – Depicting technology utilization for </a:t>
            </a:r>
            <a:r>
              <a:rPr lang="en-US" dirty="0" err="1"/>
              <a:t>BobAssist</a:t>
            </a:r>
            <a:r>
              <a:rPr lang="en-US" dirty="0"/>
              <a:t>, highlighting each steps.</a:t>
            </a:r>
          </a:p>
        </p:txBody>
      </p:sp>
    </p:spTree>
    <p:extLst>
      <p:ext uri="{BB962C8B-B14F-4D97-AF65-F5344CB8AC3E}">
        <p14:creationId xmlns:p14="http://schemas.microsoft.com/office/powerpoint/2010/main" val="267121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70338C0-1D5D-400E-A055-25940D5169F3}">
  <we:reference id="wa200003964" version="1.0.0.0" store="en-US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3731</TotalTime>
  <Words>1865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Lato</vt:lpstr>
      <vt:lpstr>Segoe UI</vt:lpstr>
      <vt:lpstr>Wingdings</vt:lpstr>
      <vt:lpstr>Office Theme</vt:lpstr>
      <vt:lpstr>PowerPoint Presentation</vt:lpstr>
      <vt:lpstr>Problem Statement </vt:lpstr>
      <vt:lpstr>Existing Model</vt:lpstr>
      <vt:lpstr>Our Solution</vt:lpstr>
      <vt:lpstr>Methodology</vt:lpstr>
      <vt:lpstr>Approach: Flow Chart</vt:lpstr>
      <vt:lpstr>Uniqueness of Approach and Solution </vt:lpstr>
      <vt:lpstr>User Experience</vt:lpstr>
      <vt:lpstr>Tools or resources</vt:lpstr>
      <vt:lpstr>Business Potential and Relevance </vt:lpstr>
      <vt:lpstr>Key Differentiators &amp; Adoption Plan</vt:lpstr>
      <vt:lpstr>Scalability</vt:lpstr>
      <vt:lpstr>Ease of Deployment and Maintenance</vt:lpstr>
      <vt:lpstr>Security Considerations</vt:lpstr>
      <vt:lpstr>GitHub Repository Link &amp; supporting diagrams, screenshots, if any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Rohit</dc:creator>
  <cp:lastModifiedBy>Saurabh Kumar</cp:lastModifiedBy>
  <cp:revision>46</cp:revision>
  <dcterms:created xsi:type="dcterms:W3CDTF">2024-06-09T08:34:46Z</dcterms:created>
  <dcterms:modified xsi:type="dcterms:W3CDTF">2024-06-30T13:04:47Z</dcterms:modified>
</cp:coreProperties>
</file>