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1" r:id="rId7"/>
    <p:sldId id="268" r:id="rId8"/>
    <p:sldId id="260" r:id="rId9"/>
    <p:sldId id="261" r:id="rId10"/>
    <p:sldId id="270" r:id="rId11"/>
    <p:sldId id="269" r:id="rId12"/>
    <p:sldId id="262" r:id="rId13"/>
    <p:sldId id="272" r:id="rId14"/>
    <p:sldId id="273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CEE5-5679-CD65-7C49-0E7A8DA2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595F-1E16-1E5F-0437-6F31A3B60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23E2-2EC5-0B09-7E19-1F4C4FD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8F94-FF2E-04A2-186A-5785F4A8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8719-C497-051E-A873-90733867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3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2B14-A853-1454-0D2C-E2DE513D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9D09E-5ABD-0443-C4D7-42C72D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54DF-F73D-8829-65D5-1EE1FF9B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F830-ABDE-4294-A41D-50550EA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34F3-1B38-9A54-E7F7-B63FE882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CF161-5217-CC9F-9A7E-6CEFB7E3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5DC29-8508-C384-CE45-56E55BF2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CA99-7378-9083-1B44-C0C94C55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BD9A-5FA5-0BA0-B519-BCE4C2A8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C553-EFF2-34C0-B16A-C7DE5363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A8CD-59F7-6505-EC04-D256D0AA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73D4-8A53-6FA8-334D-91EFF153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14FE-2E10-B463-B141-F01276A8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D29-9E22-22CA-8F78-9EB88675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8A02-1F60-F867-4E51-8CD66CEB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F3D6-A3E0-14A0-CF27-1B272195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85CF-F11C-49D3-F251-FD9E9BB5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CB8F-0C4B-8180-BB80-20E1BE08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C1B2-7EB4-FAC8-88C4-19743799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0995-B592-FC35-492F-AE1BDA81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4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D6F5-D016-F42D-7A5C-227866B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141-CE0B-807A-FE2D-37FFFFDC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B031B-8A62-DFB9-6C7A-ECC8E7AD4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A5CA-6978-D88F-586B-3F8CD55A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0855B-61D3-E0A2-5429-2F69FF7A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3F328-E82B-3C05-E4BD-B92F034F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5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598D-3969-4251-F09B-FC04FDCD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8F33-EDB6-3DF8-CAA4-CA74015C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3C29-F131-8CDF-E226-2B8A8FFA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8EA1-329C-FF54-725B-42848ECE0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B9CE7-05F1-B9DB-FBEE-F16F4EF7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3C1BC-5216-5711-10AC-7DBBDB98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91FC9-0853-6524-ECDA-EBE03E86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27E8E-4E52-C1AC-FFF3-DE0AAA4C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E6C-9E4A-A3F6-0463-EDBFDC06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77B2-2479-CE53-1074-E8269DBC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2C80-658A-5936-8F10-73064DC7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57C18-E02B-8CD1-2EF7-49BBF4BC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7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0F0BC-14B7-ADB0-9B76-22BE4D6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6C2EF-CB7A-7CAA-4BD4-881458A6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E8900-D05C-47CA-1193-C8F1ADA1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0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0228-9752-7815-C3FA-87913A06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DC3A-ADF8-DCEA-69FB-8DAC3F21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DE2C-120B-D669-59E7-F1372E7E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5A001-F1D9-9E0A-6E7A-C3B04C54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7823-BB85-960F-FB86-2A57A6B8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B3705-61F1-E710-4BB3-94F082D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5710-D9FD-6BC4-61A7-31954683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FAFEB-6C5A-07CE-DB67-231A0607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E1364-332F-9DF7-A896-158E472ED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6FD4-5D46-5F91-A58D-5E48EBF5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7ADA-4E03-4A41-84A2-DE4DA4D5089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69196-B30B-D816-CEA5-0810F094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0274-8319-1561-068A-78BA1671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3B5-51BD-489F-AEEE-D566CC02D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3C37-C6D8-0A9B-7589-CBCD8CA4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0383" y="6492875"/>
            <a:ext cx="771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53B5-51BD-489F-AEEE-D566CC02D6A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C48C3-9847-EE6C-87AE-78F4FC764E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" y="265098"/>
            <a:ext cx="1438923" cy="831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81BD6-EE91-A377-CE27-09FB9ED93ED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46" y="136525"/>
            <a:ext cx="1974542" cy="7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F86031-458B-7149-FB91-F1A5C2FA5095}"/>
              </a:ext>
            </a:extLst>
          </p:cNvPr>
          <p:cNvSpPr txBox="1">
            <a:spLocks/>
          </p:cNvSpPr>
          <p:nvPr/>
        </p:nvSpPr>
        <p:spPr>
          <a:xfrm>
            <a:off x="1091381" y="1384639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ISDM CDSSI Hackathon</a:t>
            </a:r>
          </a:p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Code 4 Change</a:t>
            </a:r>
          </a:p>
          <a:p>
            <a:br>
              <a:rPr lang="en-IN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229F1-AAA8-9440-7967-AB05DCA51D75}"/>
              </a:ext>
            </a:extLst>
          </p:cNvPr>
          <p:cNvSpPr txBox="1"/>
          <p:nvPr/>
        </p:nvSpPr>
        <p:spPr>
          <a:xfrm>
            <a:off x="1285695" y="3297813"/>
            <a:ext cx="9669772" cy="182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    :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EmpowerHer Finance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Financial Vulnerability of    	                 Women-headed households </a:t>
            </a:r>
            <a:r>
              <a:rPr lang="en-US" sz="24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 Rural India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Name: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Bharati Vidyapeeth’s College of Engineering for Women, Pune </a:t>
            </a:r>
            <a:endParaRPr lang="en-IN" sz="2400" dirty="0"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TOOLS AND TECHNOLOGIES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518474" y="1845006"/>
            <a:ext cx="11994037" cy="28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and Frameworks: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scikit-learn:Used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implementing machine learning algorithms and model evaluation.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pandas:Utilized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manipulation and preprocessing.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numpy:Essential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numerical computations and array operations.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&amp;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seaborn:Used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visualization (e.g., plots, charts, histograms).</a:t>
            </a:r>
          </a:p>
        </p:txBody>
      </p:sp>
    </p:spTree>
    <p:extLst>
      <p:ext uri="{BB962C8B-B14F-4D97-AF65-F5344CB8AC3E}">
        <p14:creationId xmlns:p14="http://schemas.microsoft.com/office/powerpoint/2010/main" val="39145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TOOLS AND TECHNOLOGIES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518474" y="1845006"/>
            <a:ext cx="11994037" cy="333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Utilized: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Ensemble learning method known for its robustness and effectiveness in classification tasks.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Linear model used for binary classification tasks, providing interpretable results.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Bayes: Probabilistic classifier based on Bayes' theorem, suitable for text classification and simple models.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 (SVM): Effective for both classification and regression tasks, particularly useful for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202332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FINDINGS AND RESULTS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420319" y="1994376"/>
            <a:ext cx="4669055" cy="28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u="sng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85% accuracy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78% accuracy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Bayes: 72% accuracy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SVM: 80%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994E-5DF6-EE84-D472-FAC914B028D6}"/>
              </a:ext>
            </a:extLst>
          </p:cNvPr>
          <p:cNvSpPr txBox="1"/>
          <p:nvPr/>
        </p:nvSpPr>
        <p:spPr>
          <a:xfrm>
            <a:off x="5375320" y="2021470"/>
            <a:ext cx="618744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sng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Findings:</a:t>
            </a:r>
            <a:endParaRPr lang="en-US" sz="2000" u="sng" dirty="0">
              <a:solidFill>
                <a:srgbClr val="0D0D0D"/>
              </a:solidFill>
              <a:latin typeface="Aptos Display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Identified significant factors contributing to financial vulnerability in women-headed households.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Discovered correlations between education levels, household income, and access to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72027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FINDINGS AND RESULTS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A6999-EACB-0AD8-CBA1-E15B726B3DDE}"/>
              </a:ext>
            </a:extLst>
          </p:cNvPr>
          <p:cNvSpPr txBox="1"/>
          <p:nvPr/>
        </p:nvSpPr>
        <p:spPr>
          <a:xfrm>
            <a:off x="2579213" y="1722939"/>
            <a:ext cx="703357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a financial vulnerability index for Indian women-led households.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3E453-1F54-F94B-4F14-933DF6426C44}"/>
              </a:ext>
            </a:extLst>
          </p:cNvPr>
          <p:cNvSpPr txBox="1"/>
          <p:nvPr/>
        </p:nvSpPr>
        <p:spPr>
          <a:xfrm>
            <a:off x="505513" y="2277979"/>
            <a:ext cx="6094428" cy="430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Vulnerability Index (FVI):</a:t>
            </a:r>
            <a:endParaRPr lang="en-US" sz="18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developed a novel index to assess financial vulnerability in Indian women-led households.</a:t>
            </a: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FVI is calculated as the difference between total income and total expenditure.</a:t>
            </a: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FVI &gt; 0, it indicates lower financial vulnerability (labeled as "NO" for facing issues).</a:t>
            </a: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FVI ≤ 0, it signifies higher financial vulnerability (labeled as "YES" for facing issues).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D1058-7FD1-10B7-4C4C-3FBEAAA71DD0}"/>
              </a:ext>
            </a:extLst>
          </p:cNvPr>
          <p:cNvSpPr txBox="1"/>
          <p:nvPr/>
        </p:nvSpPr>
        <p:spPr>
          <a:xfrm>
            <a:off x="6825006" y="2277978"/>
            <a:ext cx="5024488" cy="321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and Application:</a:t>
            </a:r>
            <a:endParaRPr lang="en-US" sz="18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FVI provides a quantitative measure to identify households at risk and prioritize support interventions.</a:t>
            </a:r>
          </a:p>
          <a:p>
            <a:pPr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index can aid policymakers and NGOs in targeting resources effectively to empower women in rural India.</a:t>
            </a:r>
          </a:p>
        </p:txBody>
      </p:sp>
    </p:spTree>
    <p:extLst>
      <p:ext uri="{BB962C8B-B14F-4D97-AF65-F5344CB8AC3E}">
        <p14:creationId xmlns:p14="http://schemas.microsoft.com/office/powerpoint/2010/main" val="139587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FINDINGS AND RESULTS</a:t>
            </a:r>
            <a:endParaRPr lang="en-US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EB504E2-4664-C410-CDEF-14F81342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2" y="2312493"/>
            <a:ext cx="5665673" cy="453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A6999-EACB-0AD8-CBA1-E15B726B3DDE}"/>
              </a:ext>
            </a:extLst>
          </p:cNvPr>
          <p:cNvSpPr txBox="1"/>
          <p:nvPr/>
        </p:nvSpPr>
        <p:spPr>
          <a:xfrm>
            <a:off x="3048786" y="1740207"/>
            <a:ext cx="609442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financial vulnerability hotspots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021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CONCLUSION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848040" y="1714927"/>
            <a:ext cx="10495920" cy="412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analysis identified critical factors impacting financial vulnerability in women-headed households, including education levels and household income.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model demonstrated the highest accuracy in predicting financial vulnerability, enabling targeted interventions.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can play a vital role in empowering women in rural India by directing resources effectively.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financial vulnerability can inform policy decisions and interventions aimed at socio-economic empowerment.</a:t>
            </a:r>
          </a:p>
        </p:txBody>
      </p:sp>
    </p:spTree>
    <p:extLst>
      <p:ext uri="{BB962C8B-B14F-4D97-AF65-F5344CB8AC3E}">
        <p14:creationId xmlns:p14="http://schemas.microsoft.com/office/powerpoint/2010/main" val="369490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WAY FORWARD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976501" y="1948702"/>
            <a:ext cx="10807004" cy="379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analysis to include additional socioeconomic indicators for a comprehensive view.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model predictions through collaboration with local community organizations.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targeted intervention strategies based on model insights for effective support.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scalable cloud infrastructure for deploying predictive models, ensuring adaptability to varying data volumes.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model predictions into existing financial aid or support systems to enhance decision-making for vulnerable households.</a:t>
            </a:r>
          </a:p>
        </p:txBody>
      </p:sp>
    </p:spTree>
    <p:extLst>
      <p:ext uri="{BB962C8B-B14F-4D97-AF65-F5344CB8AC3E}">
        <p14:creationId xmlns:p14="http://schemas.microsoft.com/office/powerpoint/2010/main" val="194588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2798546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THANK YOU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6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1AA84E-84BF-36D5-B50C-D983FC66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80041"/>
              </p:ext>
            </p:extLst>
          </p:nvPr>
        </p:nvGraphicFramePr>
        <p:xfrm>
          <a:off x="323850" y="1928519"/>
          <a:ext cx="11544300" cy="421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1509377997"/>
                    </a:ext>
                  </a:extLst>
                </a:gridCol>
                <a:gridCol w="2108387">
                  <a:extLst>
                    <a:ext uri="{9D8B030D-6E8A-4147-A177-3AD203B41FA5}">
                      <a16:colId xmlns:a16="http://schemas.microsoft.com/office/drawing/2014/main" val="236364720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419596238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1205084653"/>
                    </a:ext>
                  </a:extLst>
                </a:gridCol>
              </a:tblGrid>
              <a:tr h="43254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effectLst/>
                        </a:rPr>
                        <a:t>Name</a:t>
                      </a: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Email Address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53858"/>
                  </a:ext>
                </a:extLst>
              </a:tr>
              <a:tr h="75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Aptos Display" panose="020B0004020202020204" pitchFamily="34" charset="0"/>
                        </a:rPr>
                        <a:t>Participant1</a:t>
                      </a:r>
                      <a:endParaRPr lang="en-IN" sz="18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Ms.   Ankita Kanawade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ptos Display" panose="020B0004020202020204" pitchFamily="34" charset="0"/>
                        </a:rPr>
                        <a:t>ankitakanawade123@gmail.com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18943"/>
                  </a:ext>
                </a:extLst>
              </a:tr>
              <a:tr h="75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Aptos Display" panose="020B0004020202020204" pitchFamily="34" charset="0"/>
                        </a:rPr>
                        <a:t>Participant 2</a:t>
                      </a:r>
                      <a:endParaRPr lang="en-IN" sz="18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Ms.   Samrudhi Shete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shetesamrudhi509@gmail.com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543"/>
                  </a:ext>
                </a:extLst>
              </a:tr>
              <a:tr h="75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Aptos Display" panose="020B0004020202020204" pitchFamily="34" charset="0"/>
                        </a:rPr>
                        <a:t>Participant 3</a:t>
                      </a:r>
                      <a:endParaRPr lang="en-IN" sz="18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Ms.  Khushi Padhar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ptos Display" panose="020B0004020202020204" pitchFamily="34" charset="0"/>
                        </a:rPr>
                        <a:t>khushipadhar2811@gmail.com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6129"/>
                  </a:ext>
                </a:extLst>
              </a:tr>
              <a:tr h="75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>
                          <a:effectLst/>
                          <a:latin typeface="Aptos Display" panose="020B0004020202020204" pitchFamily="34" charset="0"/>
                        </a:rPr>
                        <a:t>Participant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Ms.  </a:t>
                      </a: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Sanika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 Kore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ptos Display" panose="020B0004020202020204" pitchFamily="34" charset="0"/>
                        </a:rPr>
                        <a:t>Kore.sanika07@gmail.com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36981"/>
                  </a:ext>
                </a:extLst>
              </a:tr>
              <a:tr h="75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>
                          <a:effectLst/>
                          <a:latin typeface="Aptos Display" panose="020B0004020202020204" pitchFamily="34" charset="0"/>
                        </a:rPr>
                        <a:t>Participant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Ms.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Sanika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Borude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ptos Display" panose="020B0004020202020204" pitchFamily="34" charset="0"/>
                        </a:rPr>
                        <a:t>sanikaborude2003@gmail.com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0550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04501E1-FCD7-015F-2A9C-C86E122A40D1}"/>
              </a:ext>
            </a:extLst>
          </p:cNvPr>
          <p:cNvSpPr txBox="1">
            <a:spLocks/>
          </p:cNvSpPr>
          <p:nvPr/>
        </p:nvSpPr>
        <p:spPr>
          <a:xfrm>
            <a:off x="1066800" y="921475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TEAM MEMBERS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3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OUR SOLUTION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599428" y="2277979"/>
            <a:ext cx="10411079" cy="2279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accurate model for predicting financial risk in these households.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a financial vulnerability index for Indian women-led households.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financial vulnerability hotspots across India.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exploratory data analysis (EDA) for comprehensive insights.</a:t>
            </a:r>
          </a:p>
        </p:txBody>
      </p:sp>
    </p:spTree>
    <p:extLst>
      <p:ext uri="{BB962C8B-B14F-4D97-AF65-F5344CB8AC3E}">
        <p14:creationId xmlns:p14="http://schemas.microsoft.com/office/powerpoint/2010/main" val="106209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PROBLEM STATEMENT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1019666" y="1779020"/>
            <a:ext cx="10152668" cy="517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rural India, women-headed households often face significant financial challenges due to various socio-economic factors, including limited access to resources, education, and employment opportunities. The problem at hand is to predict the financial vulnerability of these households using machine learning techniques.</a:t>
            </a: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u="sng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and Background: </a:t>
            </a:r>
            <a:endParaRPr lang="en-US" sz="2000" b="1" u="sng" dirty="0">
              <a:solidFill>
                <a:srgbClr val="000000"/>
              </a:solidFill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Women in rural India often face economic challenges due to limited access to resources and financial independence.</a:t>
            </a: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Women-headed households are particularly vulnerable to poverty and lack of sustainable livelihoods.</a:t>
            </a: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5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DATA UNDERSTANDING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344905" y="2005263"/>
            <a:ext cx="4089935" cy="168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 and Structure: 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rows: 40427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columns: 218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F3699-136C-F880-1FBB-426B386346D1}"/>
              </a:ext>
            </a:extLst>
          </p:cNvPr>
          <p:cNvSpPr txBox="1"/>
          <p:nvPr/>
        </p:nvSpPr>
        <p:spPr>
          <a:xfrm>
            <a:off x="3690084" y="2005263"/>
            <a:ext cx="4089935" cy="28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Characteristics: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total_members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HaveBankACC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HUF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finanicial_Status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financial_vulnerability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1F14E-677A-A67E-67D1-3A625A86CD08}"/>
              </a:ext>
            </a:extLst>
          </p:cNvPr>
          <p:cNvSpPr txBox="1"/>
          <p:nvPr/>
        </p:nvSpPr>
        <p:spPr>
          <a:xfrm>
            <a:off x="7241004" y="2005263"/>
            <a:ext cx="4737636" cy="2946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Quality: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data consistency, accuracy, and completeness. Validated against external sources and rectified inconsistencies. Implemented rigorous data collection and validation processes.</a:t>
            </a:r>
          </a:p>
        </p:txBody>
      </p:sp>
    </p:spTree>
    <p:extLst>
      <p:ext uri="{BB962C8B-B14F-4D97-AF65-F5344CB8AC3E}">
        <p14:creationId xmlns:p14="http://schemas.microsoft.com/office/powerpoint/2010/main" val="26948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DATA UNDERSTANDING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669138" y="1902891"/>
            <a:ext cx="10853724" cy="4715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Steps: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1)Data Cleaning: Removed irrelevant columns and handled missing values through imputation or deletion.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2)Feature Engineering: Created new features by combining or transforming existing ones to improve model performance.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3)Normalization/Standardization: Scaled numerical features to ensure they have a similar range, preventing dominance by certain features.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4)Encoding Categorical Variables: Converted categorical variables into numerical format using techniques like one-hot encoding or label encoding.</a:t>
            </a:r>
          </a:p>
        </p:txBody>
      </p:sp>
    </p:spTree>
    <p:extLst>
      <p:ext uri="{BB962C8B-B14F-4D97-AF65-F5344CB8AC3E}">
        <p14:creationId xmlns:p14="http://schemas.microsoft.com/office/powerpoint/2010/main" val="396412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DATA UNDERSTANDING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344905" y="1684932"/>
            <a:ext cx="11502190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82D8-8BD7-B2B9-12A2-C46B47E4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2211250"/>
            <a:ext cx="2548337" cy="201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67C12-40A8-46E0-3498-E8221C68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8" y="2282700"/>
            <a:ext cx="1921738" cy="196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9BC53-1A4F-E7E1-E6B5-1316CD479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4464996"/>
            <a:ext cx="2429053" cy="2013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5368D-7A14-8797-355F-00E2794D3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8" y="4532716"/>
            <a:ext cx="2504079" cy="1878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6902FC-8CF1-1837-C379-2E571419E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27" y="2211250"/>
            <a:ext cx="2684668" cy="2013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F550BF-8563-9201-D6E3-1FC42990D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17" y="4532715"/>
            <a:ext cx="2504079" cy="187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E123DE-5300-63F2-E8B5-7876203E2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96" y="2211250"/>
            <a:ext cx="2509130" cy="201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1755CE-3C1F-E202-D850-B214501E1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96" y="4580022"/>
            <a:ext cx="2542406" cy="18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METHODOLOGY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344905" y="2120426"/>
            <a:ext cx="11502190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predictive model to assess financial vulnerability of women-headed households in rural India.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0783-A162-750A-6395-806B2738BC57}"/>
              </a:ext>
            </a:extLst>
          </p:cNvPr>
          <p:cNvSpPr/>
          <p:nvPr/>
        </p:nvSpPr>
        <p:spPr>
          <a:xfrm>
            <a:off x="678730" y="3638746"/>
            <a:ext cx="1753385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Preprocessing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1DEE7-B353-1788-52AF-FC1C6CBA6701}"/>
              </a:ext>
            </a:extLst>
          </p:cNvPr>
          <p:cNvCxnSpPr>
            <a:stCxn id="4" idx="3"/>
          </p:cNvCxnSpPr>
          <p:nvPr/>
        </p:nvCxnSpPr>
        <p:spPr>
          <a:xfrm>
            <a:off x="2432115" y="4001678"/>
            <a:ext cx="471506" cy="2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C158E9-688C-E6C7-A8E6-655E22E0B12F}"/>
              </a:ext>
            </a:extLst>
          </p:cNvPr>
          <p:cNvSpPr/>
          <p:nvPr/>
        </p:nvSpPr>
        <p:spPr>
          <a:xfrm>
            <a:off x="2903621" y="3638746"/>
            <a:ext cx="1753385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C84F2-27F0-2288-441F-93B0AB597CB4}"/>
              </a:ext>
            </a:extLst>
          </p:cNvPr>
          <p:cNvSpPr/>
          <p:nvPr/>
        </p:nvSpPr>
        <p:spPr>
          <a:xfrm>
            <a:off x="5128512" y="3638746"/>
            <a:ext cx="1753385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0E7D4-CE94-CF7B-9D3B-22E61FEC072C}"/>
              </a:ext>
            </a:extLst>
          </p:cNvPr>
          <p:cNvSpPr/>
          <p:nvPr/>
        </p:nvSpPr>
        <p:spPr>
          <a:xfrm>
            <a:off x="7353403" y="3638746"/>
            <a:ext cx="1753385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1A9C-2D7A-F2CE-537E-56F595A9D659}"/>
              </a:ext>
            </a:extLst>
          </p:cNvPr>
          <p:cNvSpPr/>
          <p:nvPr/>
        </p:nvSpPr>
        <p:spPr>
          <a:xfrm>
            <a:off x="9578294" y="3638746"/>
            <a:ext cx="1753385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Selection and Tuning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3C318-9E79-FEA1-F5E2-AFFB1631883D}"/>
              </a:ext>
            </a:extLst>
          </p:cNvPr>
          <p:cNvCxnSpPr/>
          <p:nvPr/>
        </p:nvCxnSpPr>
        <p:spPr>
          <a:xfrm>
            <a:off x="4657006" y="4029462"/>
            <a:ext cx="471506" cy="2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72D323-66A1-1A1B-AC14-DD601C1B0EEC}"/>
              </a:ext>
            </a:extLst>
          </p:cNvPr>
          <p:cNvCxnSpPr/>
          <p:nvPr/>
        </p:nvCxnSpPr>
        <p:spPr>
          <a:xfrm>
            <a:off x="6872636" y="4022167"/>
            <a:ext cx="471506" cy="2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DB64B-FE99-D1D7-4223-3794D5E37992}"/>
              </a:ext>
            </a:extLst>
          </p:cNvPr>
          <p:cNvCxnSpPr/>
          <p:nvPr/>
        </p:nvCxnSpPr>
        <p:spPr>
          <a:xfrm>
            <a:off x="9106788" y="4029462"/>
            <a:ext cx="471506" cy="2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F5C0D1-E3FB-868B-69BE-F4DC2F33D298}"/>
              </a:ext>
            </a:extLst>
          </p:cNvPr>
          <p:cNvSpPr txBox="1"/>
          <p:nvPr/>
        </p:nvSpPr>
        <p:spPr>
          <a:xfrm>
            <a:off x="678729" y="4601380"/>
            <a:ext cx="1753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Feature Engineering:</a:t>
            </a:r>
            <a:endParaRPr lang="en-US" sz="1200" dirty="0">
              <a:solidFill>
                <a:srgbClr val="0D0D0D"/>
              </a:solidFill>
              <a:latin typeface="Aptos Display" panose="020B0004020202020204" pitchFamily="34" charset="0"/>
            </a:endParaRPr>
          </a:p>
          <a:p>
            <a:r>
              <a:rPr lang="en-US" sz="1200" b="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Created new features like household size to income ratio.</a:t>
            </a:r>
          </a:p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Data Splitting:</a:t>
            </a:r>
            <a:endParaRPr lang="en-US" sz="1200" dirty="0">
              <a:solidFill>
                <a:srgbClr val="0D0D0D"/>
              </a:solidFill>
              <a:latin typeface="Aptos Display" panose="020B0004020202020204" pitchFamily="34" charset="0"/>
            </a:endParaRPr>
          </a:p>
          <a:p>
            <a:r>
              <a:rPr lang="en-US" sz="1200" b="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Divided dataset into training (80%) and testing (20%) sets.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B71F0-81F9-2A81-858D-994F84567756}"/>
              </a:ext>
            </a:extLst>
          </p:cNvPr>
          <p:cNvSpPr txBox="1"/>
          <p:nvPr/>
        </p:nvSpPr>
        <p:spPr>
          <a:xfrm>
            <a:off x="2903621" y="4601380"/>
            <a:ext cx="1753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Algorithm Choices: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Random Forest, Logistic Regression, Naive Bayes, SVM.</a:t>
            </a:r>
          </a:p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Evaluation Criteria: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Selected based on performance metrics (accuracy, precision, recall).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F800D-D760-EA27-9CD9-2271C0298B25}"/>
              </a:ext>
            </a:extLst>
          </p:cNvPr>
          <p:cNvSpPr txBox="1"/>
          <p:nvPr/>
        </p:nvSpPr>
        <p:spPr>
          <a:xfrm>
            <a:off x="5119251" y="4601380"/>
            <a:ext cx="1753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Feature Scaling: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Normalized numerical features for better model performance.</a:t>
            </a:r>
          </a:p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Model Training: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Trained selected algorithms using training data.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77AE9-C85F-0FE6-A0E1-2376C4A3AB1B}"/>
              </a:ext>
            </a:extLst>
          </p:cNvPr>
          <p:cNvSpPr txBox="1"/>
          <p:nvPr/>
        </p:nvSpPr>
        <p:spPr>
          <a:xfrm>
            <a:off x="7353403" y="4601380"/>
            <a:ext cx="1753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Performance Metrics: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Evaluated models on testing data using metrics like accuracy, precision, recall, and F1-score.</a:t>
            </a:r>
          </a:p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Cross-Validation: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Applied cross-validation techniques to ensure robustness of models.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F5C382-A8CF-3868-35B1-8DDFB68B7B8D}"/>
              </a:ext>
            </a:extLst>
          </p:cNvPr>
          <p:cNvSpPr txBox="1"/>
          <p:nvPr/>
        </p:nvSpPr>
        <p:spPr>
          <a:xfrm>
            <a:off x="9574077" y="4601380"/>
            <a:ext cx="17533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Hyperparameter Tuning: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Optimized model parameters using techniques like grid search.</a:t>
            </a:r>
          </a:p>
          <a:p>
            <a:r>
              <a:rPr lang="en-US" sz="12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Final Model Selection:</a:t>
            </a:r>
          </a:p>
          <a:p>
            <a:r>
              <a:rPr lang="en-US" sz="1200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</a:rPr>
              <a:t>Chose Random Forest as the best-performing model based on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24853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E9B-6BD9-496F-122A-AD114E7DEA89}"/>
              </a:ext>
            </a:extLst>
          </p:cNvPr>
          <p:cNvSpPr txBox="1">
            <a:spLocks/>
          </p:cNvSpPr>
          <p:nvPr/>
        </p:nvSpPr>
        <p:spPr>
          <a:xfrm>
            <a:off x="1066800" y="1017072"/>
            <a:ext cx="10058400" cy="1260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0D4688"/>
                </a:solidFill>
                <a:effectLst/>
                <a:latin typeface="Poppins" panose="020B0502040204020203" pitchFamily="2" charset="0"/>
              </a:rPr>
              <a:t>TOOLS AND TECHNOLOGIES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C0DB8-6555-C166-8A23-B3EE19F42C0B}"/>
              </a:ext>
            </a:extLst>
          </p:cNvPr>
          <p:cNvSpPr txBox="1"/>
          <p:nvPr/>
        </p:nvSpPr>
        <p:spPr>
          <a:xfrm>
            <a:off x="518474" y="1845006"/>
            <a:ext cx="11994037" cy="438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Python: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Choice: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for machine learning and data analysis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tasks.Rich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ecosystem of libraries for data manipulation, modeling, and visualization.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2000" b="1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sz="2000" kern="1200" dirty="0">
              <a:solidFill>
                <a:srgbClr val="0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Choice:</a:t>
            </a: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free access to GPU/TPU resources for faster model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training.Seamless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integration with Google Drive for data storage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79782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1079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Display</vt:lpstr>
      <vt:lpstr>Arial</vt:lpstr>
      <vt:lpstr>Calibri</vt:lpstr>
      <vt:lpstr>Poppins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Kanawade</dc:creator>
  <cp:lastModifiedBy>Ankita Kanawade</cp:lastModifiedBy>
  <cp:revision>4</cp:revision>
  <dcterms:created xsi:type="dcterms:W3CDTF">2024-04-02T05:31:50Z</dcterms:created>
  <dcterms:modified xsi:type="dcterms:W3CDTF">2024-04-04T21:32:56Z</dcterms:modified>
</cp:coreProperties>
</file>