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1.xml"/><Relationship Id="rId19" Type="http://schemas.openxmlformats.org/officeDocument/2006/relationships/slide" Target="slides/slide14.xml"/><Relationship Id="rId6" Type="http://schemas.openxmlformats.org/officeDocument/2006/relationships/slide" Target="slides/slide2.xml"/><Relationship Id="rId18" Type="http://schemas.openxmlformats.org/officeDocument/2006/relationships/slide" Target="slides/slide13.xml"/><Relationship Id="rId7" Type="http://schemas.openxmlformats.org/officeDocument/2006/relationships/slide" Target="slides/slide17.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 name="Google Shape;20;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g70bc42906ea4a3d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 name="Google Shape;23;g70bc42906ea4a3d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hyperlink" Target="https://replit.com/@samrudhihanmant/PASSWORD-1#main.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eplit.com/@samrudhihanmant/SHA-256#main.p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628C-FFA8-4AA0-A446-961AE75534DA}"/>
              </a:ext>
            </a:extLst>
          </p:cNvPr>
          <p:cNvSpPr>
            <a:spLocks noGrp="1"/>
          </p:cNvSpPr>
          <p:nvPr>
            <p:ph type="ctrTitle"/>
          </p:nvPr>
        </p:nvSpPr>
        <p:spPr>
          <a:xfrm>
            <a:off x="1061153" y="925690"/>
            <a:ext cx="10245725" cy="2421464"/>
          </a:xfrm>
        </p:spPr>
        <p:txBody>
          <a:bodyPr/>
          <a:lstStyle/>
          <a:p>
            <a:pPr algn="ctr"/>
            <a:r>
              <a:rPr lang="en-IN" b="1" dirty="0">
                <a:solidFill>
                  <a:srgbClr val="92D050"/>
                </a:solidFill>
                <a:latin typeface="AR JULIAN" panose="02000000000000000000" pitchFamily="2" charset="0"/>
              </a:rPr>
              <a:t>Topic name: -Difference between sha1 and sha-256 Algorithm</a:t>
            </a:r>
          </a:p>
        </p:txBody>
      </p:sp>
      <p:sp>
        <p:nvSpPr>
          <p:cNvPr id="3" name="Subtitle 2">
            <a:extLst>
              <a:ext uri="{FF2B5EF4-FFF2-40B4-BE49-F238E27FC236}">
                <a16:creationId xmlns:a16="http://schemas.microsoft.com/office/drawing/2014/main" id="{3785D4BE-7DF5-4745-907E-C5D4E514DC0C}"/>
              </a:ext>
            </a:extLst>
          </p:cNvPr>
          <p:cNvSpPr>
            <a:spLocks noGrp="1"/>
          </p:cNvSpPr>
          <p:nvPr>
            <p:ph type="subTitle" idx="1"/>
          </p:nvPr>
        </p:nvSpPr>
        <p:spPr>
          <a:xfrm>
            <a:off x="1354663" y="3451580"/>
            <a:ext cx="9952215" cy="2421464"/>
          </a:xfrm>
        </p:spPr>
        <p:txBody>
          <a:bodyPr>
            <a:normAutofit/>
          </a:bodyPr>
          <a:lstStyle/>
          <a:p>
            <a:pPr algn="ctr"/>
            <a:r>
              <a:rPr lang="en-IN" dirty="0">
                <a:solidFill>
                  <a:schemeClr val="accent5">
                    <a:lumMod val="60000"/>
                    <a:lumOff val="40000"/>
                  </a:schemeClr>
                </a:solidFill>
                <a:latin typeface="Algerian" panose="04020705040A02060702" pitchFamily="82" charset="0"/>
              </a:rPr>
              <a:t>Internal guide name: -Mrs</a:t>
            </a:r>
            <a:r>
              <a:rPr lang="en-IN" cap="none" dirty="0">
                <a:solidFill>
                  <a:schemeClr val="accent5">
                    <a:lumMod val="60000"/>
                    <a:lumOff val="40000"/>
                  </a:schemeClr>
                </a:solidFill>
                <a:latin typeface="Algerian" panose="04020705040A02060702" pitchFamily="82" charset="0"/>
              </a:rPr>
              <a:t>. </a:t>
            </a:r>
            <a:r>
              <a:rPr lang="en-IN" dirty="0">
                <a:solidFill>
                  <a:schemeClr val="accent5">
                    <a:lumMod val="60000"/>
                    <a:lumOff val="40000"/>
                  </a:schemeClr>
                </a:solidFill>
                <a:latin typeface="Algerian" panose="04020705040A02060702" pitchFamily="82" charset="0"/>
              </a:rPr>
              <a:t>Sonali Deshpande maam (hod)</a:t>
            </a:r>
          </a:p>
          <a:p>
            <a:pPr algn="ctr"/>
            <a:r>
              <a:rPr lang="en-IN" sz="2000" dirty="0">
                <a:solidFill>
                  <a:srgbClr val="FF0000"/>
                </a:solidFill>
                <a:latin typeface="AR DARLING" panose="02000000000000000000" pitchFamily="2" charset="0"/>
              </a:rPr>
              <a:t>Name: -</a:t>
            </a:r>
            <a:r>
              <a:rPr lang="en-IN" sz="2000" dirty="0">
                <a:solidFill>
                  <a:srgbClr val="FFC000"/>
                </a:solidFill>
                <a:latin typeface="AR DARLING" panose="02000000000000000000" pitchFamily="2" charset="0"/>
              </a:rPr>
              <a:t>Namrata khilari  roll no: -29</a:t>
            </a:r>
          </a:p>
          <a:p>
            <a:pPr algn="ctr"/>
            <a:r>
              <a:rPr lang="en-IN" sz="2000" dirty="0">
                <a:solidFill>
                  <a:schemeClr val="accent1">
                    <a:lumMod val="40000"/>
                    <a:lumOff val="60000"/>
                  </a:schemeClr>
                </a:solidFill>
                <a:latin typeface="AR DARLING" panose="02000000000000000000" pitchFamily="2" charset="0"/>
              </a:rPr>
              <a:t>name: -</a:t>
            </a:r>
            <a:r>
              <a:rPr lang="en-IN" sz="2000" dirty="0">
                <a:solidFill>
                  <a:srgbClr val="FFFF00"/>
                </a:solidFill>
                <a:latin typeface="AR DARLING" panose="02000000000000000000" pitchFamily="2" charset="0"/>
              </a:rPr>
              <a:t>Samrudhi patil roll no: -51 (leader)</a:t>
            </a:r>
          </a:p>
          <a:p>
            <a:pPr algn="ctr"/>
            <a:r>
              <a:rPr lang="en-IN" sz="2000" dirty="0">
                <a:solidFill>
                  <a:schemeClr val="accent2">
                    <a:lumMod val="20000"/>
                    <a:lumOff val="80000"/>
                  </a:schemeClr>
                </a:solidFill>
                <a:latin typeface="AR DARLING" panose="02000000000000000000" pitchFamily="2" charset="0"/>
              </a:rPr>
              <a:t>Name: -</a:t>
            </a:r>
            <a:r>
              <a:rPr lang="en-IN" sz="2000" dirty="0">
                <a:solidFill>
                  <a:schemeClr val="accent6">
                    <a:lumMod val="60000"/>
                    <a:lumOff val="40000"/>
                  </a:schemeClr>
                </a:solidFill>
                <a:latin typeface="AR DARLING" panose="02000000000000000000" pitchFamily="2" charset="0"/>
              </a:rPr>
              <a:t>roshani surwade roll no: -67</a:t>
            </a:r>
          </a:p>
        </p:txBody>
      </p:sp>
      <p:pic>
        <p:nvPicPr>
          <p:cNvPr id="5" name="Picture 4">
            <a:extLst>
              <a:ext uri="{FF2B5EF4-FFF2-40B4-BE49-F238E27FC236}">
                <a16:creationId xmlns:a16="http://schemas.microsoft.com/office/drawing/2014/main" id="{B84C560F-9416-429F-877D-DC854E972D5B}"/>
              </a:ext>
            </a:extLst>
          </p:cNvPr>
          <p:cNvPicPr>
            <a:picLocks noChangeAspect="1"/>
          </p:cNvPicPr>
          <p:nvPr/>
        </p:nvPicPr>
        <p:blipFill>
          <a:blip r:embed="rId2"/>
          <a:stretch>
            <a:fillRect/>
          </a:stretch>
        </p:blipFill>
        <p:spPr>
          <a:xfrm>
            <a:off x="144991" y="4751387"/>
            <a:ext cx="3333750" cy="1876425"/>
          </a:xfrm>
          <a:prstGeom prst="rect">
            <a:avLst/>
          </a:prstGeom>
        </p:spPr>
      </p:pic>
      <p:pic>
        <p:nvPicPr>
          <p:cNvPr id="7" name="Picture 6">
            <a:extLst>
              <a:ext uri="{FF2B5EF4-FFF2-40B4-BE49-F238E27FC236}">
                <a16:creationId xmlns:a16="http://schemas.microsoft.com/office/drawing/2014/main" id="{4AF50C7D-D5E1-4ED4-9CB4-69F9C4D6F19A}"/>
              </a:ext>
            </a:extLst>
          </p:cNvPr>
          <p:cNvPicPr>
            <a:picLocks noChangeAspect="1"/>
          </p:cNvPicPr>
          <p:nvPr/>
        </p:nvPicPr>
        <p:blipFill>
          <a:blip r:embed="rId3"/>
          <a:stretch>
            <a:fillRect/>
          </a:stretch>
        </p:blipFill>
        <p:spPr>
          <a:xfrm>
            <a:off x="9276291" y="4921956"/>
            <a:ext cx="2647950" cy="1638300"/>
          </a:xfrm>
          <a:prstGeom prst="rect">
            <a:avLst/>
          </a:prstGeom>
        </p:spPr>
      </p:pic>
      <p:sp>
        <p:nvSpPr>
          <p:cNvPr id="8" name="TextBox 7">
            <a:extLst>
              <a:ext uri="{FF2B5EF4-FFF2-40B4-BE49-F238E27FC236}">
                <a16:creationId xmlns:a16="http://schemas.microsoft.com/office/drawing/2014/main" id="{BFA4EA4C-C317-474A-B1A8-028D3C6E8192}"/>
              </a:ext>
            </a:extLst>
          </p:cNvPr>
          <p:cNvSpPr txBox="1"/>
          <p:nvPr/>
        </p:nvSpPr>
        <p:spPr>
          <a:xfrm>
            <a:off x="1857020" y="230188"/>
            <a:ext cx="8947500" cy="954107"/>
          </a:xfrm>
          <a:prstGeom prst="rect">
            <a:avLst/>
          </a:prstGeom>
          <a:noFill/>
        </p:spPr>
        <p:txBody>
          <a:bodyPr wrap="square" rtlCol="0">
            <a:spAutoFit/>
          </a:bodyPr>
          <a:lstStyle/>
          <a:p>
            <a:pPr algn="ctr"/>
            <a:r>
              <a:rPr lang="en-IN" sz="2800" b="1" dirty="0">
                <a:solidFill>
                  <a:schemeClr val="accent2">
                    <a:lumMod val="20000"/>
                    <a:lumOff val="80000"/>
                  </a:schemeClr>
                </a:solidFill>
                <a:latin typeface="AR JULIAN" panose="02000000000000000000" pitchFamily="2" charset="0"/>
              </a:rPr>
              <a:t>Mini Project 1B</a:t>
            </a:r>
          </a:p>
          <a:p>
            <a:pPr algn="ctr"/>
            <a:r>
              <a:rPr lang="en-IN" sz="2800" b="1" dirty="0">
                <a:solidFill>
                  <a:srgbClr val="FF0000"/>
                </a:solidFill>
                <a:latin typeface="AR JULIAN" panose="02000000000000000000" pitchFamily="2" charset="0"/>
              </a:rPr>
              <a:t>Group 6</a:t>
            </a:r>
          </a:p>
        </p:txBody>
      </p:sp>
    </p:spTree>
    <p:extLst>
      <p:ext uri="{BB962C8B-B14F-4D97-AF65-F5344CB8AC3E}">
        <p14:creationId xmlns:p14="http://schemas.microsoft.com/office/powerpoint/2010/main" val="103702035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B85B5-7C53-4C95-84D9-19780D677871}"/>
              </a:ext>
            </a:extLst>
          </p:cNvPr>
          <p:cNvSpPr txBox="1"/>
          <p:nvPr/>
        </p:nvSpPr>
        <p:spPr>
          <a:xfrm>
            <a:off x="711200" y="128108"/>
            <a:ext cx="10024533" cy="523220"/>
          </a:xfrm>
          <a:prstGeom prst="rect">
            <a:avLst/>
          </a:prstGeom>
          <a:noFill/>
        </p:spPr>
        <p:txBody>
          <a:bodyPr wrap="square" rtlCol="0">
            <a:spAutoFit/>
          </a:bodyPr>
          <a:lstStyle/>
          <a:p>
            <a:pPr algn="ctr"/>
            <a:r>
              <a:rPr lang="en-IN" sz="2800" b="1" dirty="0">
                <a:solidFill>
                  <a:srgbClr val="FFFF00"/>
                </a:solidFill>
                <a:latin typeface="AR JULIAN" panose="02000000000000000000" pitchFamily="2" charset="0"/>
              </a:rPr>
              <a:t>SHA-256 Algorithm Application: -</a:t>
            </a:r>
          </a:p>
        </p:txBody>
      </p:sp>
      <p:sp>
        <p:nvSpPr>
          <p:cNvPr id="3" name="TextBox 2">
            <a:extLst>
              <a:ext uri="{FF2B5EF4-FFF2-40B4-BE49-F238E27FC236}">
                <a16:creationId xmlns:a16="http://schemas.microsoft.com/office/drawing/2014/main" id="{D0EEDDC4-D82D-42C2-994A-5E5DADA624DC}"/>
              </a:ext>
            </a:extLst>
          </p:cNvPr>
          <p:cNvSpPr txBox="1"/>
          <p:nvPr/>
        </p:nvSpPr>
        <p:spPr>
          <a:xfrm>
            <a:off x="259644" y="820582"/>
            <a:ext cx="11932356" cy="5909310"/>
          </a:xfrm>
          <a:prstGeom prst="rect">
            <a:avLst/>
          </a:prstGeom>
          <a:noFill/>
        </p:spPr>
        <p:txBody>
          <a:bodyPr wrap="square" rtlCol="0">
            <a:spAutoFit/>
          </a:bodyPr>
          <a:lstStyle/>
          <a:p>
            <a:pPr marL="285750" indent="-285750">
              <a:buFont typeface="Arial" panose="020B0604020202020204" pitchFamily="34" charset="0"/>
              <a:buChar char="•"/>
            </a:pPr>
            <a:r>
              <a:rPr lang="en-IN" dirty="0"/>
              <a:t>The SHA-2 hash function is implemented in some widely used security applications and protocols, including TLS and SSL, PGP, SSH, S/MIME, and IPsec. </a:t>
            </a:r>
          </a:p>
          <a:p>
            <a:pPr marL="285750" indent="-285750">
              <a:buFont typeface="Arial" panose="020B0604020202020204" pitchFamily="34" charset="0"/>
              <a:buChar char="•"/>
            </a:pPr>
            <a:r>
              <a:rPr lang="en-IN" dirty="0"/>
              <a:t>SHA-256 partakes in the process of authenticating Debian software packages and in the DKIM message signing standard; SHA-512 is part of a system to authenticate archival video from the International Criminal Tribunal of the Rwandan genocide. </a:t>
            </a:r>
          </a:p>
          <a:p>
            <a:pPr marL="285750" indent="-285750">
              <a:buFont typeface="Arial" panose="020B0604020202020204" pitchFamily="34" charset="0"/>
              <a:buChar char="•"/>
            </a:pPr>
            <a:r>
              <a:rPr lang="en-IN" dirty="0"/>
              <a:t>SHA-256 and SHA-512 are proposed for use in DNSSEC. </a:t>
            </a:r>
          </a:p>
          <a:p>
            <a:pPr marL="285750" indent="-285750">
              <a:buFont typeface="Arial" panose="020B0604020202020204" pitchFamily="34" charset="0"/>
              <a:buChar char="•"/>
            </a:pPr>
            <a:r>
              <a:rPr lang="en-IN" dirty="0"/>
              <a:t>Unix and Linux vendors are moving to using 256- and 512-bit SHA-2 for secure password hashing.</a:t>
            </a:r>
          </a:p>
          <a:p>
            <a:pPr marL="285750" indent="-285750">
              <a:buFont typeface="Arial" panose="020B0604020202020204" pitchFamily="34" charset="0"/>
              <a:buChar char="•"/>
            </a:pPr>
            <a:r>
              <a:rPr lang="en-IN" dirty="0"/>
              <a:t>Several cryptocurrencies like Bitcoin use SHA-256 for verifying transactions and calculating proof of work or proof of stake. </a:t>
            </a:r>
          </a:p>
          <a:p>
            <a:pPr marL="285750" indent="-285750">
              <a:buFont typeface="Arial" panose="020B0604020202020204" pitchFamily="34" charset="0"/>
              <a:buChar char="•"/>
            </a:pPr>
            <a:r>
              <a:rPr lang="en-IN" dirty="0"/>
              <a:t>The rise of ASIC SHA-2 accelerator chips has led to the use of crypt-based proof-of-work schemes.</a:t>
            </a:r>
          </a:p>
          <a:p>
            <a:pPr marL="285750" indent="-285750">
              <a:buFont typeface="Arial" panose="020B0604020202020204" pitchFamily="34" charset="0"/>
              <a:buChar char="•"/>
            </a:pPr>
            <a:r>
              <a:rPr lang="en-IN" dirty="0"/>
              <a:t>SHA-1 and SHA-2 are the Secure Hash Algorithms required by law for use in certain U.S. Government applications, including use within other cryptographic algorithms and protocols, for the protection of sensitive unclassified information. FIPS PUB 180-1 also encouraged adoption and use of SHA-1 by private and commercial organizations. SHA-1 is being retired for most government uses; the U.S. National Institute of Standards and Technology says, "Federal agencies should stop using SHA-1 for...applications that require collision resistance as soon as practical, and must use the SHA-2 family of hash functions for these applications after 2010" (emphasis in original). NIST's directive that U.S. government agencies must stop uses of SHA-1 after 2010 was hoped to accelerate migration away from SHA-1.</a:t>
            </a:r>
          </a:p>
          <a:p>
            <a:pPr marL="285750" indent="-285750">
              <a:buFont typeface="Arial" panose="020B0604020202020204" pitchFamily="34" charset="0"/>
              <a:buChar char="•"/>
            </a:pPr>
            <a:r>
              <a:rPr lang="en-IN" dirty="0"/>
              <a:t>The SHA-2 functions were not quickly adopted initially, despite better security than SHA-1. </a:t>
            </a:r>
          </a:p>
          <a:p>
            <a:pPr marL="285750" indent="-285750">
              <a:buFont typeface="Arial" panose="020B0604020202020204" pitchFamily="34" charset="0"/>
              <a:buChar char="•"/>
            </a:pPr>
            <a:r>
              <a:rPr lang="en-IN" dirty="0"/>
              <a:t>Reasons might include lack of support for SHA-2 on systems running Windows XP SP2 or older and a lack of perceived urgency since SHA-1 collisions had not yet been found. </a:t>
            </a:r>
          </a:p>
          <a:p>
            <a:pPr marL="285750" indent="-285750">
              <a:buFont typeface="Arial" panose="020B0604020202020204" pitchFamily="34" charset="0"/>
              <a:buChar char="•"/>
            </a:pPr>
            <a:r>
              <a:rPr lang="en-IN" dirty="0"/>
              <a:t>The Google Chrome team announced a plan to make their web browser gradually stop honouring SHA-1-dependent TLS certificates over a period from late 2014 and early 2015. </a:t>
            </a:r>
          </a:p>
        </p:txBody>
      </p:sp>
    </p:spTree>
    <p:extLst>
      <p:ext uri="{BB962C8B-B14F-4D97-AF65-F5344CB8AC3E}">
        <p14:creationId xmlns:p14="http://schemas.microsoft.com/office/powerpoint/2010/main" val="18780985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CF893-8869-4568-9E19-01F9C25C858D}"/>
              </a:ext>
            </a:extLst>
          </p:cNvPr>
          <p:cNvSpPr txBox="1"/>
          <p:nvPr/>
        </p:nvSpPr>
        <p:spPr>
          <a:xfrm>
            <a:off x="632178" y="440267"/>
            <a:ext cx="1035191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Similarly, Microsoft announced that Internet Explorer and Edge would stop honouring public SHA-1-signed TLS certificates from February 2017. </a:t>
            </a:r>
          </a:p>
          <a:p>
            <a:pPr marL="285750" indent="-285750">
              <a:buFont typeface="Arial" panose="020B0604020202020204" pitchFamily="34" charset="0"/>
              <a:buChar char="•"/>
            </a:pPr>
            <a:r>
              <a:rPr lang="en-IN" dirty="0"/>
              <a:t>Mozilla disabled SHA-1 in early January 2016, but had to re-enable it temporarily via a Firefox update, after problems with web-based user interfaces of some router models and security appliances.</a:t>
            </a:r>
          </a:p>
        </p:txBody>
      </p:sp>
      <p:pic>
        <p:nvPicPr>
          <p:cNvPr id="5" name="Picture 4">
            <a:extLst>
              <a:ext uri="{FF2B5EF4-FFF2-40B4-BE49-F238E27FC236}">
                <a16:creationId xmlns:a16="http://schemas.microsoft.com/office/drawing/2014/main" id="{6E07123F-5743-4BAC-8F26-D3FDC6089283}"/>
              </a:ext>
            </a:extLst>
          </p:cNvPr>
          <p:cNvPicPr>
            <a:picLocks noChangeAspect="1"/>
          </p:cNvPicPr>
          <p:nvPr/>
        </p:nvPicPr>
        <p:blipFill>
          <a:blip r:embed="rId2"/>
          <a:stretch>
            <a:fillRect/>
          </a:stretch>
        </p:blipFill>
        <p:spPr>
          <a:xfrm>
            <a:off x="2020304" y="1912293"/>
            <a:ext cx="8354591" cy="1686160"/>
          </a:xfrm>
          <a:prstGeom prst="rect">
            <a:avLst/>
          </a:prstGeom>
        </p:spPr>
      </p:pic>
      <p:pic>
        <p:nvPicPr>
          <p:cNvPr id="8" name="Picture 7">
            <a:extLst>
              <a:ext uri="{FF2B5EF4-FFF2-40B4-BE49-F238E27FC236}">
                <a16:creationId xmlns:a16="http://schemas.microsoft.com/office/drawing/2014/main" id="{40DFE463-286F-4728-922E-203D3FF548BF}"/>
              </a:ext>
            </a:extLst>
          </p:cNvPr>
          <p:cNvPicPr>
            <a:picLocks noChangeAspect="1"/>
          </p:cNvPicPr>
          <p:nvPr/>
        </p:nvPicPr>
        <p:blipFill>
          <a:blip r:embed="rId3"/>
          <a:stretch>
            <a:fillRect/>
          </a:stretch>
        </p:blipFill>
        <p:spPr>
          <a:xfrm>
            <a:off x="2020304" y="3849341"/>
            <a:ext cx="8354591" cy="2743370"/>
          </a:xfrm>
          <a:prstGeom prst="rect">
            <a:avLst/>
          </a:prstGeom>
        </p:spPr>
      </p:pic>
    </p:spTree>
    <p:extLst>
      <p:ext uri="{BB962C8B-B14F-4D97-AF65-F5344CB8AC3E}">
        <p14:creationId xmlns:p14="http://schemas.microsoft.com/office/powerpoint/2010/main" val="143646121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FADF77-A19E-49EC-A0C8-1894D7BF1E8C}"/>
              </a:ext>
            </a:extLst>
          </p:cNvPr>
          <p:cNvSpPr txBox="1"/>
          <p:nvPr/>
        </p:nvSpPr>
        <p:spPr>
          <a:xfrm>
            <a:off x="722489" y="383822"/>
            <a:ext cx="10430933" cy="4555093"/>
          </a:xfrm>
          <a:prstGeom prst="rect">
            <a:avLst/>
          </a:prstGeom>
          <a:noFill/>
        </p:spPr>
        <p:txBody>
          <a:bodyPr wrap="square" rtlCol="0">
            <a:spAutoFit/>
          </a:bodyPr>
          <a:lstStyle/>
          <a:p>
            <a:pPr algn="ctr"/>
            <a:r>
              <a:rPr lang="en-IN" sz="2800" b="1" dirty="0">
                <a:solidFill>
                  <a:srgbClr val="FFC000"/>
                </a:solidFill>
                <a:latin typeface="AR JULIAN" panose="02000000000000000000" pitchFamily="2" charset="0"/>
              </a:rPr>
              <a:t>The SSL industry has picked SHA as its hashing algorithm for digital signatures</a:t>
            </a:r>
          </a:p>
          <a:p>
            <a:pPr marL="342900" indent="-342900">
              <a:buFont typeface="+mj-lt"/>
              <a:buAutoNum type="alphaLcPeriod"/>
            </a:pPr>
            <a:r>
              <a:rPr lang="en-IN" dirty="0"/>
              <a:t>From 2011 to 2015, SHA-1 was the primary algorithm. </a:t>
            </a:r>
          </a:p>
          <a:p>
            <a:pPr marL="342900" indent="-342900">
              <a:buFont typeface="+mj-lt"/>
              <a:buAutoNum type="alphaLcPeriod"/>
            </a:pPr>
            <a:r>
              <a:rPr lang="en-IN" dirty="0"/>
              <a:t>A growing body of research showing the weaknesses of SHA-1 prompted a revaluation. </a:t>
            </a:r>
          </a:p>
          <a:p>
            <a:pPr marL="342900" indent="-342900">
              <a:buFont typeface="+mj-lt"/>
              <a:buAutoNum type="alphaLcPeriod"/>
            </a:pPr>
            <a:r>
              <a:rPr lang="en-IN" dirty="0"/>
              <a:t>In fact, Google has even gone so far as to create a SHA-1 collision (when two pieces of disparate data create the same hash value) just to provide. </a:t>
            </a:r>
          </a:p>
          <a:p>
            <a:pPr marL="342900" indent="-342900">
              <a:buFont typeface="+mj-lt"/>
              <a:buAutoNum type="alphaLcPeriod"/>
            </a:pPr>
            <a:r>
              <a:rPr lang="en-IN" dirty="0"/>
              <a:t>So, from 2016 onward, SHA-2 is the new standard. If you are receiving an SSL/TLS certificate today it must be using that signature at a minimum.</a:t>
            </a:r>
          </a:p>
          <a:p>
            <a:pPr marL="342900" indent="-342900">
              <a:buFont typeface="+mj-lt"/>
              <a:buAutoNum type="alphaLcPeriod"/>
            </a:pPr>
            <a:r>
              <a:rPr lang="en-IN" dirty="0"/>
              <a:t>Occasionally you will see certificates using SHA-2 384-bit. </a:t>
            </a:r>
          </a:p>
          <a:p>
            <a:pPr marL="342900" indent="-342900">
              <a:buFont typeface="+mj-lt"/>
              <a:buAutoNum type="alphaLcPeriod"/>
            </a:pPr>
            <a:r>
              <a:rPr lang="en-IN" dirty="0"/>
              <a:t>You will rarely see the 224-bit variety, which is not approved for use with publicly trusted certificates, or the 512-bit variety which is less widely supported by software.</a:t>
            </a:r>
          </a:p>
          <a:p>
            <a:pPr marL="342900" indent="-342900">
              <a:buFont typeface="+mj-lt"/>
              <a:buAutoNum type="alphaLcPeriod"/>
            </a:pPr>
            <a:r>
              <a:rPr lang="en-IN" dirty="0"/>
              <a:t>SHA-2 will likely remain in use for at least five years. However, some unexpected attack against the algorithm could be discovered which would prompt an earlier transition.</a:t>
            </a:r>
          </a:p>
          <a:p>
            <a:r>
              <a:rPr lang="en-IN" dirty="0"/>
              <a:t>       Here is what A SHA-1 and SHA-2 hash of our website’s SSL Certificate looks like:</a:t>
            </a:r>
          </a:p>
          <a:p>
            <a:endParaRPr lang="en-IN" dirty="0"/>
          </a:p>
        </p:txBody>
      </p:sp>
      <p:pic>
        <p:nvPicPr>
          <p:cNvPr id="3" name="Picture 2">
            <a:extLst>
              <a:ext uri="{FF2B5EF4-FFF2-40B4-BE49-F238E27FC236}">
                <a16:creationId xmlns:a16="http://schemas.microsoft.com/office/drawing/2014/main" id="{85BF512A-493E-4EDD-8DA7-4C504ACACE19}"/>
              </a:ext>
            </a:extLst>
          </p:cNvPr>
          <p:cNvPicPr>
            <a:picLocks noChangeAspect="1"/>
          </p:cNvPicPr>
          <p:nvPr/>
        </p:nvPicPr>
        <p:blipFill>
          <a:blip r:embed="rId2"/>
          <a:stretch>
            <a:fillRect/>
          </a:stretch>
        </p:blipFill>
        <p:spPr>
          <a:xfrm>
            <a:off x="1294517" y="4770614"/>
            <a:ext cx="9286875" cy="1285875"/>
          </a:xfrm>
          <a:prstGeom prst="rect">
            <a:avLst/>
          </a:prstGeom>
        </p:spPr>
      </p:pic>
    </p:spTree>
    <p:extLst>
      <p:ext uri="{BB962C8B-B14F-4D97-AF65-F5344CB8AC3E}">
        <p14:creationId xmlns:p14="http://schemas.microsoft.com/office/powerpoint/2010/main" val="41503857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C4AFE-ADA9-4BAF-8A97-92769364B990}"/>
              </a:ext>
            </a:extLst>
          </p:cNvPr>
          <p:cNvSpPr txBox="1"/>
          <p:nvPr/>
        </p:nvSpPr>
        <p:spPr>
          <a:xfrm>
            <a:off x="361244" y="282222"/>
            <a:ext cx="11074400" cy="4801314"/>
          </a:xfrm>
          <a:prstGeom prst="rect">
            <a:avLst/>
          </a:prstGeom>
          <a:noFill/>
        </p:spPr>
        <p:txBody>
          <a:bodyPr wrap="square" rtlCol="0">
            <a:spAutoFit/>
          </a:bodyPr>
          <a:lstStyle/>
          <a:p>
            <a:pPr marL="342900" indent="-342900">
              <a:buFont typeface="+mj-lt"/>
              <a:buAutoNum type="arabicPeriod"/>
            </a:pPr>
            <a:r>
              <a:rPr lang="en-IN" dirty="0"/>
              <a:t>A larger bit hash can provide more security because there are more possible combinations.</a:t>
            </a:r>
          </a:p>
          <a:p>
            <a:pPr marL="342900" indent="-342900">
              <a:buFont typeface="+mj-lt"/>
              <a:buAutoNum type="arabicPeriod"/>
            </a:pPr>
            <a:r>
              <a:rPr lang="en-IN" dirty="0"/>
              <a:t> Remember that one of the important functions of a cryptographic hashing algorithm is that is produces unique hashes. Again, if two different values or files can produce the same hash, you create what we call a collision.</a:t>
            </a:r>
          </a:p>
          <a:p>
            <a:pPr marL="342900" indent="-342900">
              <a:buFont typeface="+mj-lt"/>
              <a:buAutoNum type="arabicPeriod"/>
            </a:pPr>
            <a:r>
              <a:rPr lang="en-IN" dirty="0"/>
              <a:t>The security of digital signatures can only be guaranteed as long as collisions do not occur. </a:t>
            </a:r>
          </a:p>
          <a:p>
            <a:pPr marL="342900" indent="-342900">
              <a:buFont typeface="+mj-lt"/>
              <a:buAutoNum type="arabicPeriod"/>
            </a:pPr>
            <a:r>
              <a:rPr lang="en-IN" dirty="0"/>
              <a:t>Collisions are extremely dangerous because they allow two files to produce the same signature, thus, when a computer checks the signature, it may appear to be valid even though that file was never actually signed.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p:txBody>
      </p:sp>
      <p:pic>
        <p:nvPicPr>
          <p:cNvPr id="3" name="Picture 2">
            <a:extLst>
              <a:ext uri="{FF2B5EF4-FFF2-40B4-BE49-F238E27FC236}">
                <a16:creationId xmlns:a16="http://schemas.microsoft.com/office/drawing/2014/main" id="{7BCAF63A-8720-4128-9FB7-BED76497E058}"/>
              </a:ext>
            </a:extLst>
          </p:cNvPr>
          <p:cNvPicPr>
            <a:picLocks noChangeAspect="1"/>
          </p:cNvPicPr>
          <p:nvPr/>
        </p:nvPicPr>
        <p:blipFill>
          <a:blip r:embed="rId2"/>
          <a:stretch>
            <a:fillRect/>
          </a:stretch>
        </p:blipFill>
        <p:spPr>
          <a:xfrm>
            <a:off x="829733" y="2311356"/>
            <a:ext cx="4425244" cy="2035705"/>
          </a:xfrm>
          <a:prstGeom prst="rect">
            <a:avLst/>
          </a:prstGeom>
        </p:spPr>
      </p:pic>
      <p:pic>
        <p:nvPicPr>
          <p:cNvPr id="5" name="Picture 4">
            <a:extLst>
              <a:ext uri="{FF2B5EF4-FFF2-40B4-BE49-F238E27FC236}">
                <a16:creationId xmlns:a16="http://schemas.microsoft.com/office/drawing/2014/main" id="{6A9110FD-853C-4130-9685-DC1525E1452C}"/>
              </a:ext>
            </a:extLst>
          </p:cNvPr>
          <p:cNvPicPr>
            <a:picLocks noChangeAspect="1"/>
          </p:cNvPicPr>
          <p:nvPr/>
        </p:nvPicPr>
        <p:blipFill>
          <a:blip r:embed="rId3"/>
          <a:stretch>
            <a:fillRect/>
          </a:stretch>
        </p:blipFill>
        <p:spPr>
          <a:xfrm>
            <a:off x="5484989" y="2181535"/>
            <a:ext cx="5715000" cy="2295349"/>
          </a:xfrm>
          <a:prstGeom prst="rect">
            <a:avLst/>
          </a:prstGeom>
        </p:spPr>
      </p:pic>
      <p:sp>
        <p:nvSpPr>
          <p:cNvPr id="6" name="TextBox 5">
            <a:extLst>
              <a:ext uri="{FF2B5EF4-FFF2-40B4-BE49-F238E27FC236}">
                <a16:creationId xmlns:a16="http://schemas.microsoft.com/office/drawing/2014/main" id="{25AB6965-BEBA-4E0E-A8E0-7BAF9B1919A2}"/>
              </a:ext>
            </a:extLst>
          </p:cNvPr>
          <p:cNvSpPr txBox="1"/>
          <p:nvPr/>
        </p:nvSpPr>
        <p:spPr>
          <a:xfrm>
            <a:off x="829733" y="4657971"/>
            <a:ext cx="10137422" cy="1754326"/>
          </a:xfrm>
          <a:prstGeom prst="rect">
            <a:avLst/>
          </a:prstGeom>
          <a:noFill/>
        </p:spPr>
        <p:txBody>
          <a:bodyPr wrap="square" rtlCol="0">
            <a:spAutoFit/>
          </a:bodyPr>
          <a:lstStyle/>
          <a:p>
            <a:pPr marL="342900" indent="-342900">
              <a:buFont typeface="+mj-lt"/>
              <a:buAutoNum type="arabicPeriod"/>
            </a:pPr>
            <a:r>
              <a:rPr lang="en-IN" dirty="0"/>
              <a:t>we found that in bit position of 2048,2047,2046,2045,2044 the probability of hash value before and after changing bits in previous position is less than 50% and from these Positions local collisions may </a:t>
            </a:r>
          </a:p>
          <a:p>
            <a:r>
              <a:rPr lang="en-IN" dirty="0"/>
              <a:t>       happen but in the proposed algorithm the probability is greater than 50%.</a:t>
            </a:r>
          </a:p>
          <a:p>
            <a:r>
              <a:rPr lang="en-IN" dirty="0"/>
              <a:t>2.   It is also clear that the security of this new algorithm is higher than SHA-256 and MD5 because even </a:t>
            </a:r>
          </a:p>
          <a:p>
            <a:r>
              <a:rPr lang="en-IN" dirty="0"/>
              <a:t>      if local collision happened in the middle of SHA second algorithm will fade it with an acceptable </a:t>
            </a:r>
          </a:p>
          <a:p>
            <a:r>
              <a:rPr lang="en-IN" dirty="0"/>
              <a:t>      diffusion so at the start of next round there are no equal states with previous round.</a:t>
            </a:r>
          </a:p>
        </p:txBody>
      </p:sp>
    </p:spTree>
    <p:extLst>
      <p:ext uri="{BB962C8B-B14F-4D97-AF65-F5344CB8AC3E}">
        <p14:creationId xmlns:p14="http://schemas.microsoft.com/office/powerpoint/2010/main" val="6648209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0BCF2-2FEF-4097-B5AB-6E9EC094F944}"/>
              </a:ext>
            </a:extLst>
          </p:cNvPr>
          <p:cNvSpPr txBox="1"/>
          <p:nvPr/>
        </p:nvSpPr>
        <p:spPr>
          <a:xfrm>
            <a:off x="801511" y="564444"/>
            <a:ext cx="10205156" cy="523220"/>
          </a:xfrm>
          <a:prstGeom prst="rect">
            <a:avLst/>
          </a:prstGeom>
          <a:noFill/>
        </p:spPr>
        <p:txBody>
          <a:bodyPr wrap="square" rtlCol="0">
            <a:spAutoFit/>
          </a:bodyPr>
          <a:lstStyle/>
          <a:p>
            <a:pPr algn="ctr"/>
            <a:r>
              <a:rPr lang="en-IN" sz="2800" b="1" dirty="0">
                <a:solidFill>
                  <a:srgbClr val="00B0F0"/>
                </a:solidFill>
                <a:latin typeface="AR JULIAN" panose="02000000000000000000" pitchFamily="2" charset="0"/>
              </a:rPr>
              <a:t>Digital Password: -</a:t>
            </a:r>
          </a:p>
        </p:txBody>
      </p:sp>
      <p:sp>
        <p:nvSpPr>
          <p:cNvPr id="3" name="TextBox 2">
            <a:extLst>
              <a:ext uri="{FF2B5EF4-FFF2-40B4-BE49-F238E27FC236}">
                <a16:creationId xmlns:a16="http://schemas.microsoft.com/office/drawing/2014/main" id="{852256E3-642A-4ED9-B2F2-D3D195FC3BAB}"/>
              </a:ext>
            </a:extLst>
          </p:cNvPr>
          <p:cNvSpPr txBox="1"/>
          <p:nvPr/>
        </p:nvSpPr>
        <p:spPr>
          <a:xfrm>
            <a:off x="1444978" y="1087664"/>
            <a:ext cx="9742311" cy="3139321"/>
          </a:xfrm>
          <a:prstGeom prst="rect">
            <a:avLst/>
          </a:prstGeom>
          <a:noFill/>
        </p:spPr>
        <p:txBody>
          <a:bodyPr wrap="square" rtlCol="0">
            <a:spAutoFit/>
          </a:bodyPr>
          <a:lstStyle/>
          <a:p>
            <a:pPr marL="342900" indent="-342900">
              <a:buFont typeface="+mj-lt"/>
              <a:buAutoNum type="alphaLcParenR"/>
            </a:pPr>
            <a:r>
              <a:rPr lang="en-IN" dirty="0"/>
              <a:t>Password verification is a particularly important application for cryptographic hashing. </a:t>
            </a:r>
          </a:p>
          <a:p>
            <a:pPr marL="342900" indent="-342900">
              <a:buFont typeface="+mj-lt"/>
              <a:buAutoNum type="alphaLcParenR"/>
            </a:pPr>
            <a:r>
              <a:rPr lang="en-IN" dirty="0"/>
              <a:t>Storing users’ passwords in a plain-text document is a recipe for disaster; any hacker that manages to access the document would discover a treasure trove of unprotected passwords.</a:t>
            </a:r>
          </a:p>
          <a:p>
            <a:pPr marL="342900" indent="-342900">
              <a:buFont typeface="+mj-lt"/>
              <a:buAutoNum type="alphaLcParenR"/>
            </a:pPr>
            <a:r>
              <a:rPr lang="en-IN" dirty="0"/>
              <a:t> That’s why it’s more secure to store the hash values of passwords instead. </a:t>
            </a:r>
          </a:p>
          <a:p>
            <a:pPr marL="342900" indent="-342900">
              <a:buFont typeface="+mj-lt"/>
              <a:buAutoNum type="alphaLcParenR"/>
            </a:pPr>
            <a:r>
              <a:rPr lang="en-IN" dirty="0"/>
              <a:t>When a user enters a password, the hash value is calculated and then compared with the table.</a:t>
            </a:r>
          </a:p>
          <a:p>
            <a:pPr marL="342900" indent="-342900">
              <a:buFont typeface="+mj-lt"/>
              <a:buAutoNum type="alphaLcParenR"/>
            </a:pPr>
            <a:r>
              <a:rPr lang="en-IN" dirty="0"/>
              <a:t> If it matches one of the saved hashes, it’s a valid password and the user can be permitted access.</a:t>
            </a:r>
          </a:p>
          <a:p>
            <a:endParaRPr lang="en-IN" dirty="0"/>
          </a:p>
          <a:p>
            <a:pPr marL="342900" indent="-342900">
              <a:buFont typeface="+mj-lt"/>
              <a:buAutoNum type="alphaLcParenR"/>
            </a:pPr>
            <a:r>
              <a:rPr lang="en-IN" dirty="0"/>
              <a:t>What role does SHA-256 hashing play in cybersecurity? SHA-256 is used in some of the most popular authentication and encryption protocols, including SSL, TLS, IPsec, SSH, and PGP.</a:t>
            </a:r>
          </a:p>
          <a:p>
            <a:pPr marL="342900" indent="-342900">
              <a:buFont typeface="+mj-lt"/>
              <a:buAutoNum type="alphaLcParenR"/>
            </a:pPr>
            <a:r>
              <a:rPr lang="en-IN" dirty="0"/>
              <a:t> In Unix and Linux, SHA-256 is used for secure password hashing. Cryptocurrencies such as Bitcoin use SHA-256 for verifying transactions.</a:t>
            </a:r>
          </a:p>
        </p:txBody>
      </p:sp>
      <p:pic>
        <p:nvPicPr>
          <p:cNvPr id="5" name="Picture 4">
            <a:extLst>
              <a:ext uri="{FF2B5EF4-FFF2-40B4-BE49-F238E27FC236}">
                <a16:creationId xmlns:a16="http://schemas.microsoft.com/office/drawing/2014/main" id="{5D607F79-DFCD-4301-95C0-EDD034819416}"/>
              </a:ext>
            </a:extLst>
          </p:cNvPr>
          <p:cNvPicPr>
            <a:picLocks noChangeAspect="1"/>
          </p:cNvPicPr>
          <p:nvPr/>
        </p:nvPicPr>
        <p:blipFill>
          <a:blip r:embed="rId2"/>
          <a:stretch>
            <a:fillRect/>
          </a:stretch>
        </p:blipFill>
        <p:spPr>
          <a:xfrm>
            <a:off x="7984770" y="4428418"/>
            <a:ext cx="3675239" cy="2280355"/>
          </a:xfrm>
          <a:prstGeom prst="rect">
            <a:avLst/>
          </a:prstGeom>
        </p:spPr>
      </p:pic>
      <p:pic>
        <p:nvPicPr>
          <p:cNvPr id="7" name="Picture 6">
            <a:extLst>
              <a:ext uri="{FF2B5EF4-FFF2-40B4-BE49-F238E27FC236}">
                <a16:creationId xmlns:a16="http://schemas.microsoft.com/office/drawing/2014/main" id="{07C558A4-CB0B-446C-8DB7-77D89668E46F}"/>
              </a:ext>
            </a:extLst>
          </p:cNvPr>
          <p:cNvPicPr>
            <a:picLocks noChangeAspect="1"/>
          </p:cNvPicPr>
          <p:nvPr/>
        </p:nvPicPr>
        <p:blipFill>
          <a:blip r:embed="rId3"/>
          <a:stretch>
            <a:fillRect/>
          </a:stretch>
        </p:blipFill>
        <p:spPr>
          <a:xfrm>
            <a:off x="3944761" y="4357511"/>
            <a:ext cx="3657601" cy="2422171"/>
          </a:xfrm>
          <a:prstGeom prst="rect">
            <a:avLst/>
          </a:prstGeom>
        </p:spPr>
      </p:pic>
      <p:sp>
        <p:nvSpPr>
          <p:cNvPr id="8" name="TextBox 7">
            <a:extLst>
              <a:ext uri="{FF2B5EF4-FFF2-40B4-BE49-F238E27FC236}">
                <a16:creationId xmlns:a16="http://schemas.microsoft.com/office/drawing/2014/main" id="{C6B3AF9D-4F6C-4A18-BF85-C295F083F9F9}"/>
              </a:ext>
            </a:extLst>
          </p:cNvPr>
          <p:cNvSpPr txBox="1"/>
          <p:nvPr/>
        </p:nvSpPr>
        <p:spPr>
          <a:xfrm>
            <a:off x="903113" y="4847006"/>
            <a:ext cx="2659240" cy="923330"/>
          </a:xfrm>
          <a:prstGeom prst="rect">
            <a:avLst/>
          </a:prstGeom>
          <a:noFill/>
        </p:spPr>
        <p:txBody>
          <a:bodyPr wrap="square" rtlCol="0">
            <a:spAutoFit/>
          </a:bodyPr>
          <a:lstStyle/>
          <a:p>
            <a:r>
              <a:rPr lang="en-IN" dirty="0">
                <a:hlinkClick r:id="rId4"/>
              </a:rPr>
              <a:t>https://replit.com/@samrudhihanmant/PASSWORD-1#main.py</a:t>
            </a:r>
            <a:endParaRPr lang="en-IN" dirty="0"/>
          </a:p>
        </p:txBody>
      </p:sp>
    </p:spTree>
    <p:extLst>
      <p:ext uri="{BB962C8B-B14F-4D97-AF65-F5344CB8AC3E}">
        <p14:creationId xmlns:p14="http://schemas.microsoft.com/office/powerpoint/2010/main" val="1420878213"/>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8F5AA3-E9DE-4AD8-AFF4-FF0565CD5D8B}"/>
              </a:ext>
            </a:extLst>
          </p:cNvPr>
          <p:cNvSpPr txBox="1"/>
          <p:nvPr/>
        </p:nvSpPr>
        <p:spPr>
          <a:xfrm>
            <a:off x="395111" y="451556"/>
            <a:ext cx="11198578" cy="3016210"/>
          </a:xfrm>
          <a:prstGeom prst="rect">
            <a:avLst/>
          </a:prstGeom>
          <a:noFill/>
        </p:spPr>
        <p:txBody>
          <a:bodyPr wrap="square" rtlCol="0">
            <a:spAutoFit/>
          </a:bodyPr>
          <a:lstStyle/>
          <a:p>
            <a:pPr algn="ctr"/>
            <a:r>
              <a:rPr lang="en-IN" sz="2800" b="1" dirty="0">
                <a:solidFill>
                  <a:srgbClr val="FFC000"/>
                </a:solidFill>
                <a:latin typeface="AR JULIAN" panose="02000000000000000000" pitchFamily="2" charset="0"/>
              </a:rPr>
              <a:t>CONCLUSIONS AND FUTURE WORK</a:t>
            </a:r>
          </a:p>
          <a:p>
            <a:pPr algn="ctr"/>
            <a:r>
              <a:rPr lang="en-IN" dirty="0"/>
              <a:t> we proposed a new secure hash algorithm based on the previous algorithms, MD5 and </a:t>
            </a:r>
          </a:p>
          <a:p>
            <a:pPr algn="ctr"/>
            <a:r>
              <a:rPr lang="en-IN" dirty="0"/>
              <a:t>SHA-256 that can be used in any message integrity or signing applications where its hash code length </a:t>
            </a:r>
          </a:p>
          <a:p>
            <a:pPr algn="ctr"/>
            <a:r>
              <a:rPr lang="en-IN" dirty="0"/>
              <a:t>is 256 bits. The complexity of the proposed hash algorithm is higher than that of SHA-256 and MD5. </a:t>
            </a:r>
          </a:p>
          <a:p>
            <a:pPr algn="ctr"/>
            <a:r>
              <a:rPr lang="en-IN" dirty="0"/>
              <a:t>The test results of the proposed algorithm show that its security is higher than that of SHA-256 and </a:t>
            </a:r>
          </a:p>
          <a:p>
            <a:pPr algn="ctr"/>
            <a:r>
              <a:rPr lang="en-IN" dirty="0"/>
              <a:t>MD5.The proposed algorithm passes the avalanche test and differential attack test with probability </a:t>
            </a:r>
          </a:p>
          <a:p>
            <a:pPr algn="ctr"/>
            <a:r>
              <a:rPr lang="en-IN" dirty="0"/>
              <a:t>greater than SHA-256.The proposed algorithm is immune to differential attack since the probability of </a:t>
            </a:r>
          </a:p>
          <a:p>
            <a:pPr algn="ctr"/>
            <a:r>
              <a:rPr lang="en-IN" dirty="0"/>
              <a:t>hash value before and after changing bits in previous position is greater than 50%.</a:t>
            </a:r>
          </a:p>
          <a:p>
            <a:pPr algn="ctr"/>
            <a:r>
              <a:rPr lang="en-IN" dirty="0"/>
              <a:t>We can extend our algorithm to have a bigger size of hash (512, 768 …) like SHAs by extending the </a:t>
            </a:r>
          </a:p>
          <a:p>
            <a:pPr algn="ctr"/>
            <a:r>
              <a:rPr lang="en-IN" dirty="0"/>
              <a:t>block size of compression functions or increasing number of them.</a:t>
            </a:r>
          </a:p>
        </p:txBody>
      </p:sp>
    </p:spTree>
    <p:extLst>
      <p:ext uri="{BB962C8B-B14F-4D97-AF65-F5344CB8AC3E}">
        <p14:creationId xmlns:p14="http://schemas.microsoft.com/office/powerpoint/2010/main" val="2683572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61BD37-240D-4E1B-BF4D-F23674CAFCFD}"/>
              </a:ext>
            </a:extLst>
          </p:cNvPr>
          <p:cNvPicPr>
            <a:picLocks noChangeAspect="1"/>
          </p:cNvPicPr>
          <p:nvPr/>
        </p:nvPicPr>
        <p:blipFill>
          <a:blip r:embed="rId2"/>
          <a:stretch>
            <a:fillRect/>
          </a:stretch>
        </p:blipFill>
        <p:spPr>
          <a:xfrm>
            <a:off x="1422400" y="660400"/>
            <a:ext cx="9764889" cy="5537200"/>
          </a:xfrm>
          <a:prstGeom prst="rect">
            <a:avLst/>
          </a:prstGeom>
        </p:spPr>
      </p:pic>
    </p:spTree>
    <p:extLst>
      <p:ext uri="{BB962C8B-B14F-4D97-AF65-F5344CB8AC3E}">
        <p14:creationId xmlns:p14="http://schemas.microsoft.com/office/powerpoint/2010/main" val="3348593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txBox="1"/>
          <p:nvPr/>
        </p:nvSpPr>
        <p:spPr>
          <a:xfrm>
            <a:off x="1069800" y="1085133"/>
            <a:ext cx="10052400" cy="608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i="1" lang="en-IN">
                <a:solidFill>
                  <a:srgbClr val="FF0000"/>
                </a:solidFill>
                <a:latin typeface="Calibri"/>
                <a:ea typeface="Calibri"/>
                <a:cs typeface="Calibri"/>
                <a:sym typeface="Calibri"/>
              </a:rPr>
              <a:t>                                                                                Problem  Statement</a:t>
            </a:r>
            <a:endParaRPr b="1" i="1">
              <a:solidFill>
                <a:srgbClr val="FF0000"/>
              </a:solidFill>
              <a:latin typeface="Calibri"/>
              <a:ea typeface="Calibri"/>
              <a:cs typeface="Calibri"/>
              <a:sym typeface="Calibri"/>
            </a:endParaRPr>
          </a:p>
          <a:p>
            <a:pPr indent="0" lvl="0" marL="0" rtl="0" algn="ctr">
              <a:spcBef>
                <a:spcPts val="0"/>
              </a:spcBef>
              <a:spcAft>
                <a:spcPts val="0"/>
              </a:spcAft>
              <a:buNone/>
            </a:pPr>
            <a:r>
              <a:t/>
            </a:r>
            <a:endParaRPr b="1" i="1">
              <a:solidFill>
                <a:srgbClr val="FF0000"/>
              </a:solidFill>
              <a:latin typeface="Calibri"/>
              <a:ea typeface="Calibri"/>
              <a:cs typeface="Calibri"/>
              <a:sym typeface="Calibri"/>
            </a:endParaRPr>
          </a:p>
        </p:txBody>
      </p:sp>
      <p:sp>
        <p:nvSpPr>
          <p:cNvPr id="26" name="Google Shape;26;p1"/>
          <p:cNvSpPr txBox="1"/>
          <p:nvPr/>
        </p:nvSpPr>
        <p:spPr>
          <a:xfrm>
            <a:off x="1219200" y="1619211"/>
            <a:ext cx="97536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
        <p:nvSpPr>
          <p:cNvPr id="27" name="Google Shape;27;p1"/>
          <p:cNvSpPr txBox="1"/>
          <p:nvPr/>
        </p:nvSpPr>
        <p:spPr>
          <a:xfrm>
            <a:off x="1219191" y="1693239"/>
            <a:ext cx="9753600" cy="208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17500" lvl="0" marL="457200" rtl="0" algn="l">
              <a:spcBef>
                <a:spcPts val="0"/>
              </a:spcBef>
              <a:spcAft>
                <a:spcPts val="0"/>
              </a:spcAft>
              <a:buSzPts val="1400"/>
              <a:buFont typeface="Calibri"/>
              <a:buChar char="●"/>
            </a:pPr>
            <a:r>
              <a:rPr lang="en-IN">
                <a:latin typeface="Calibri"/>
                <a:ea typeface="Calibri"/>
                <a:cs typeface="Calibri"/>
                <a:sym typeface="Calibri"/>
              </a:rPr>
              <a:t> In 2012, some calculations showed how breaking SHA1 is becoming feasible for those who can afford it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Google’s decision complicates things: now it’s no longer safe to use SHA1 (with Google Chrome) even during 2016.</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The news is that SHA1, a very popular hashing function, is on the  way out.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 SHA1 has also been deemed quite vulnerable to collision attacks  which is why all browsers will be removing support for </a:t>
            </a:r>
            <a:endParaRPr>
              <a:latin typeface="Calibri"/>
              <a:ea typeface="Calibri"/>
              <a:cs typeface="Calibri"/>
              <a:sym typeface="Calibri"/>
            </a:endParaRPr>
          </a:p>
          <a:p>
            <a:pPr indent="0" lvl="0" marL="457200" rtl="0" algn="l">
              <a:spcBef>
                <a:spcPts val="0"/>
              </a:spcBef>
              <a:spcAft>
                <a:spcPts val="0"/>
              </a:spcAft>
              <a:buNone/>
            </a:pPr>
            <a:r>
              <a:rPr lang="en-IN">
                <a:latin typeface="Calibri"/>
                <a:ea typeface="Calibri"/>
                <a:cs typeface="Calibri"/>
                <a:sym typeface="Calibri"/>
              </a:rPr>
              <a:t>certificates signed with SHA1 by January 2017.</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 Treat SHA1 signatures as weak and warn about them.</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SHA2 is the successor of SHA1 and is commonly used by many SSL certificate authorities.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IN">
                <a:latin typeface="Calibri"/>
                <a:ea typeface="Calibri"/>
                <a:cs typeface="Calibri"/>
                <a:sym typeface="Calibri"/>
              </a:rPr>
              <a:t>SHA256 however, is currently much more resistant to collision </a:t>
            </a:r>
            <a:endParaRPr>
              <a:latin typeface="Calibri"/>
              <a:ea typeface="Calibri"/>
              <a:cs typeface="Calibri"/>
              <a:sym typeface="Calibri"/>
            </a:endParaRPr>
          </a:p>
          <a:p>
            <a:pPr indent="0" lvl="0" marL="457200" rtl="0" algn="l">
              <a:spcBef>
                <a:spcPts val="0"/>
              </a:spcBef>
              <a:spcAft>
                <a:spcPts val="0"/>
              </a:spcAft>
              <a:buNone/>
            </a:pPr>
            <a:r>
              <a:rPr lang="en-IN">
                <a:latin typeface="Calibri"/>
                <a:ea typeface="Calibri"/>
                <a:cs typeface="Calibri"/>
                <a:sym typeface="Calibri"/>
              </a:rPr>
              <a:t>attacks as it is able to generate a longer hash which is harder to break</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462FB-A1EE-4FE4-A6EE-E9C30936EE83}"/>
              </a:ext>
            </a:extLst>
          </p:cNvPr>
          <p:cNvSpPr txBox="1"/>
          <p:nvPr/>
        </p:nvSpPr>
        <p:spPr>
          <a:xfrm>
            <a:off x="451555" y="3261722"/>
            <a:ext cx="11288889" cy="646331"/>
          </a:xfrm>
          <a:prstGeom prst="rect">
            <a:avLst/>
          </a:prstGeom>
          <a:noFill/>
        </p:spPr>
        <p:txBody>
          <a:bodyPr wrap="square" rtlCol="0">
            <a:spAutoFit/>
          </a:bodyPr>
          <a:lstStyle/>
          <a:p>
            <a:pPr algn="ctr"/>
            <a:r>
              <a:rPr lang="en-IN" sz="3600" b="1" dirty="0">
                <a:solidFill>
                  <a:schemeClr val="accent2">
                    <a:lumMod val="40000"/>
                    <a:lumOff val="60000"/>
                  </a:schemeClr>
                </a:solidFill>
                <a:latin typeface="Algerian" panose="04020705040A02060702" pitchFamily="82" charset="0"/>
              </a:rPr>
              <a:t>What is SHA Algorithm: -</a:t>
            </a:r>
          </a:p>
        </p:txBody>
      </p:sp>
      <p:sp>
        <p:nvSpPr>
          <p:cNvPr id="4" name="TextBox 3">
            <a:extLst>
              <a:ext uri="{FF2B5EF4-FFF2-40B4-BE49-F238E27FC236}">
                <a16:creationId xmlns:a16="http://schemas.microsoft.com/office/drawing/2014/main" id="{72AFB20D-3B68-4379-A23E-3F84E1C1661F}"/>
              </a:ext>
            </a:extLst>
          </p:cNvPr>
          <p:cNvSpPr txBox="1"/>
          <p:nvPr/>
        </p:nvSpPr>
        <p:spPr>
          <a:xfrm>
            <a:off x="2314222" y="259644"/>
            <a:ext cx="8489245" cy="523220"/>
          </a:xfrm>
          <a:prstGeom prst="rect">
            <a:avLst/>
          </a:prstGeom>
          <a:noFill/>
        </p:spPr>
        <p:txBody>
          <a:bodyPr wrap="square" rtlCol="0">
            <a:spAutoFit/>
          </a:bodyPr>
          <a:lstStyle/>
          <a:p>
            <a:pPr marL="457200" indent="-457200" algn="ctr">
              <a:buFont typeface="Wingdings" panose="05000000000000000000" pitchFamily="2" charset="2"/>
              <a:buChar char="q"/>
            </a:pPr>
            <a:r>
              <a:rPr lang="en-IN" sz="2800" b="1" dirty="0">
                <a:solidFill>
                  <a:schemeClr val="accent6">
                    <a:lumMod val="60000"/>
                    <a:lumOff val="40000"/>
                  </a:schemeClr>
                </a:solidFill>
                <a:latin typeface="AR JULIAN" panose="02000000000000000000" pitchFamily="2" charset="0"/>
              </a:rPr>
              <a:t>Introduction of SHA Algorithm: -</a:t>
            </a:r>
          </a:p>
        </p:txBody>
      </p:sp>
      <p:sp>
        <p:nvSpPr>
          <p:cNvPr id="5" name="TextBox 4">
            <a:extLst>
              <a:ext uri="{FF2B5EF4-FFF2-40B4-BE49-F238E27FC236}">
                <a16:creationId xmlns:a16="http://schemas.microsoft.com/office/drawing/2014/main" id="{92BD7DF6-06F3-4233-AD40-DBB9DD9F2EF3}"/>
              </a:ext>
            </a:extLst>
          </p:cNvPr>
          <p:cNvSpPr txBox="1"/>
          <p:nvPr/>
        </p:nvSpPr>
        <p:spPr>
          <a:xfrm>
            <a:off x="1952978" y="1061156"/>
            <a:ext cx="8850489" cy="2246769"/>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SHA algorithm is Secure Hash algorithm developed by the National Institute of Standards and Technology along with NSA, previously released as a Federal Information Processing Standard, later in 1995, it was named as SHA algorithm, design to modify the MD4, in other words, we can say that the SHA algorithm is the modified version of MD4. </a:t>
            </a:r>
          </a:p>
          <a:p>
            <a:pPr marL="342900" indent="-342900">
              <a:buFont typeface="Wingdings" panose="05000000000000000000" pitchFamily="2" charset="2"/>
              <a:buChar char="q"/>
            </a:pPr>
            <a:r>
              <a:rPr lang="en-IN" sz="2000" dirty="0"/>
              <a:t>SHA is designed to obtain the original message, given its message digest, and find the message producing the same message.</a:t>
            </a:r>
          </a:p>
        </p:txBody>
      </p:sp>
      <p:sp>
        <p:nvSpPr>
          <p:cNvPr id="6" name="TextBox 5">
            <a:extLst>
              <a:ext uri="{FF2B5EF4-FFF2-40B4-BE49-F238E27FC236}">
                <a16:creationId xmlns:a16="http://schemas.microsoft.com/office/drawing/2014/main" id="{77130FF9-AD16-4BEB-B9FB-B9CA3CCC7EE1}"/>
              </a:ext>
            </a:extLst>
          </p:cNvPr>
          <p:cNvSpPr txBox="1"/>
          <p:nvPr/>
        </p:nvSpPr>
        <p:spPr>
          <a:xfrm>
            <a:off x="883973" y="3781606"/>
            <a:ext cx="9742311" cy="1631216"/>
          </a:xfrm>
          <a:prstGeom prst="rect">
            <a:avLst/>
          </a:prstGeom>
          <a:noFill/>
        </p:spPr>
        <p:txBody>
          <a:bodyPr wrap="square" rtlCol="0">
            <a:spAutoFit/>
          </a:bodyPr>
          <a:lstStyle/>
          <a:p>
            <a:pPr marL="342900" indent="-342900">
              <a:buFont typeface="Wingdings" panose="05000000000000000000" pitchFamily="2" charset="2"/>
              <a:buChar char="§"/>
            </a:pPr>
            <a:r>
              <a:rPr lang="en-IN" sz="2000" dirty="0"/>
              <a:t>In the field of cryptography and crypt analytics, the SHA-1 algorithm is a crypt-formatted hash function that is used to take a smaller input and produces a string that is 160 bits, also known as 20-byte hash value long.</a:t>
            </a:r>
          </a:p>
          <a:p>
            <a:pPr marL="342900" indent="-342900">
              <a:buFont typeface="Wingdings" panose="05000000000000000000" pitchFamily="2" charset="2"/>
              <a:buChar char="§"/>
            </a:pPr>
            <a:r>
              <a:rPr lang="en-IN" sz="2000" dirty="0"/>
              <a:t> The hash value therefore generated, is known as a message digest which is typically rendered and produced as a hexadecimal number which is specifically 40 digits long.</a:t>
            </a:r>
          </a:p>
        </p:txBody>
      </p:sp>
      <p:pic>
        <p:nvPicPr>
          <p:cNvPr id="8" name="Picture 7">
            <a:extLst>
              <a:ext uri="{FF2B5EF4-FFF2-40B4-BE49-F238E27FC236}">
                <a16:creationId xmlns:a16="http://schemas.microsoft.com/office/drawing/2014/main" id="{8CA34A52-B3D1-4657-9CE7-A16AE5E00D53}"/>
              </a:ext>
            </a:extLst>
          </p:cNvPr>
          <p:cNvPicPr>
            <a:picLocks noChangeAspect="1"/>
          </p:cNvPicPr>
          <p:nvPr/>
        </p:nvPicPr>
        <p:blipFill>
          <a:blip r:embed="rId2"/>
          <a:stretch>
            <a:fillRect/>
          </a:stretch>
        </p:blipFill>
        <p:spPr>
          <a:xfrm>
            <a:off x="9060568" y="5508491"/>
            <a:ext cx="3131432" cy="1349509"/>
          </a:xfrm>
          <a:prstGeom prst="rect">
            <a:avLst/>
          </a:prstGeom>
        </p:spPr>
      </p:pic>
    </p:spTree>
    <p:extLst>
      <p:ext uri="{BB962C8B-B14F-4D97-AF65-F5344CB8AC3E}">
        <p14:creationId xmlns:p14="http://schemas.microsoft.com/office/powerpoint/2010/main" val="4179544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847958-C57A-4C61-82E4-366E41CE60B5}"/>
              </a:ext>
            </a:extLst>
          </p:cNvPr>
          <p:cNvSpPr txBox="1"/>
          <p:nvPr/>
        </p:nvSpPr>
        <p:spPr>
          <a:xfrm>
            <a:off x="1478844" y="304800"/>
            <a:ext cx="8737600" cy="646331"/>
          </a:xfrm>
          <a:prstGeom prst="rect">
            <a:avLst/>
          </a:prstGeom>
          <a:noFill/>
        </p:spPr>
        <p:txBody>
          <a:bodyPr wrap="square" rtlCol="0">
            <a:spAutoFit/>
          </a:bodyPr>
          <a:lstStyle/>
          <a:p>
            <a:pPr algn="ctr"/>
            <a:r>
              <a:rPr lang="en-IN" sz="3600" b="1" dirty="0">
                <a:solidFill>
                  <a:srgbClr val="FFC000"/>
                </a:solidFill>
                <a:latin typeface="AR JULIAN" panose="02000000000000000000" pitchFamily="2" charset="0"/>
              </a:rPr>
              <a:t>Characteristics</a:t>
            </a:r>
          </a:p>
        </p:txBody>
      </p:sp>
      <p:sp>
        <p:nvSpPr>
          <p:cNvPr id="3" name="TextBox 2">
            <a:extLst>
              <a:ext uri="{FF2B5EF4-FFF2-40B4-BE49-F238E27FC236}">
                <a16:creationId xmlns:a16="http://schemas.microsoft.com/office/drawing/2014/main" id="{2F061AE8-0659-4EFA-85E3-B1E9700A0E45}"/>
              </a:ext>
            </a:extLst>
          </p:cNvPr>
          <p:cNvSpPr txBox="1"/>
          <p:nvPr/>
        </p:nvSpPr>
        <p:spPr>
          <a:xfrm>
            <a:off x="1377244" y="951131"/>
            <a:ext cx="9505245" cy="5940088"/>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The cryptographic hash functions are utilized and used to keep and store the secured form of data by providing three different kinds of characteristics such as pre-image resistance, which is also known as the first level of image resistance, the second level of pre-image resistance and collision resistance.</a:t>
            </a:r>
          </a:p>
          <a:p>
            <a:pPr marL="342900" indent="-342900">
              <a:buFont typeface="Wingdings" panose="05000000000000000000" pitchFamily="2" charset="2"/>
              <a:buChar char="Ø"/>
            </a:pPr>
            <a:r>
              <a:rPr lang="en-IN" sz="2000" dirty="0"/>
              <a:t>The cornerstone lies in the fact that the pre-image crypt resistance technique makes it hard and more time consuming for the hacker or the attacker to find the original intended message by providing the respective hash value.</a:t>
            </a:r>
          </a:p>
          <a:p>
            <a:pPr marL="342900" indent="-342900">
              <a:buFont typeface="Wingdings" panose="05000000000000000000" pitchFamily="2" charset="2"/>
              <a:buChar char="Ø"/>
            </a:pPr>
            <a:r>
              <a:rPr lang="en-IN" sz="2000" dirty="0"/>
              <a:t>The security, therefore, is provided by the nature of a one way that has a function that is mostly the key component of the SHA algorithm. The pre-image resistance is important to clear off brute force attacks from a set of huge and powerful machines.</a:t>
            </a:r>
          </a:p>
          <a:p>
            <a:pPr marL="342900" indent="-342900">
              <a:buFont typeface="Wingdings" panose="05000000000000000000" pitchFamily="2" charset="2"/>
              <a:buChar char="Ø"/>
            </a:pPr>
            <a:r>
              <a:rPr lang="en-IN" sz="2000" dirty="0"/>
              <a:t>Similarly, the second resistance technique is applied where the attacker has to go through a hard time decoding the next error message even when the first level of the message has been decrypted. The last and most difficult to crack is the collision resistance, making it extremely hard for the attacker to find two completely different messages which hash to the same hash value.</a:t>
            </a:r>
          </a:p>
          <a:p>
            <a:pPr marL="342900" indent="-342900">
              <a:buFont typeface="Wingdings" panose="05000000000000000000" pitchFamily="2" charset="2"/>
              <a:buChar char="Ø"/>
            </a:pPr>
            <a:r>
              <a:rPr lang="en-IN" sz="2000" dirty="0"/>
              <a:t>Therefore, the ratio to the number of inputs and the outputs should be similar in fashion to comply with the pigeonhole principle. The collision resistance implies that finding two different sets of inputs that hash to the same hash is extremely difficult and therefore marks its safety.</a:t>
            </a:r>
          </a:p>
        </p:txBody>
      </p:sp>
    </p:spTree>
    <p:extLst>
      <p:ext uri="{BB962C8B-B14F-4D97-AF65-F5344CB8AC3E}">
        <p14:creationId xmlns:p14="http://schemas.microsoft.com/office/powerpoint/2010/main" val="306670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D66BE-13B0-4E0F-B997-346DDA26105B}"/>
              </a:ext>
            </a:extLst>
          </p:cNvPr>
          <p:cNvSpPr txBox="1"/>
          <p:nvPr/>
        </p:nvSpPr>
        <p:spPr>
          <a:xfrm>
            <a:off x="1512711" y="327378"/>
            <a:ext cx="8715022" cy="1138773"/>
          </a:xfrm>
          <a:prstGeom prst="rect">
            <a:avLst/>
          </a:prstGeom>
          <a:noFill/>
        </p:spPr>
        <p:txBody>
          <a:bodyPr wrap="square" rtlCol="0">
            <a:spAutoFit/>
          </a:bodyPr>
          <a:lstStyle/>
          <a:p>
            <a:pPr algn="ctr"/>
            <a:r>
              <a:rPr lang="en-IN" sz="2800" b="1" dirty="0">
                <a:solidFill>
                  <a:srgbClr val="92D050"/>
                </a:solidFill>
                <a:latin typeface="AR JULIAN" panose="02000000000000000000" pitchFamily="2" charset="0"/>
              </a:rPr>
              <a:t>Types of SHA Algorithm</a:t>
            </a:r>
          </a:p>
          <a:p>
            <a:pPr algn="ctr"/>
            <a:r>
              <a:rPr lang="en-IN" sz="2000" dirty="0"/>
              <a:t>The Different Types of SHA algorithm include the ones:</a:t>
            </a:r>
          </a:p>
          <a:p>
            <a:pPr algn="ctr"/>
            <a:endParaRPr lang="en-IN" sz="2000" dirty="0"/>
          </a:p>
        </p:txBody>
      </p:sp>
      <p:pic>
        <p:nvPicPr>
          <p:cNvPr id="3" name="Picture 2">
            <a:extLst>
              <a:ext uri="{FF2B5EF4-FFF2-40B4-BE49-F238E27FC236}">
                <a16:creationId xmlns:a16="http://schemas.microsoft.com/office/drawing/2014/main" id="{3FB1D58D-D348-43EA-9CE6-1AF8850A4B79}"/>
              </a:ext>
            </a:extLst>
          </p:cNvPr>
          <p:cNvPicPr>
            <a:picLocks noChangeAspect="1"/>
          </p:cNvPicPr>
          <p:nvPr/>
        </p:nvPicPr>
        <p:blipFill rotWithShape="1">
          <a:blip r:embed="rId2"/>
          <a:srcRect b="9175"/>
          <a:stretch/>
        </p:blipFill>
        <p:spPr>
          <a:xfrm>
            <a:off x="3633787" y="1244600"/>
            <a:ext cx="4924425" cy="3045178"/>
          </a:xfrm>
          <a:prstGeom prst="rect">
            <a:avLst/>
          </a:prstGeom>
        </p:spPr>
      </p:pic>
      <p:sp>
        <p:nvSpPr>
          <p:cNvPr id="4" name="TextBox 3">
            <a:extLst>
              <a:ext uri="{FF2B5EF4-FFF2-40B4-BE49-F238E27FC236}">
                <a16:creationId xmlns:a16="http://schemas.microsoft.com/office/drawing/2014/main" id="{4AD9C59C-ED78-461B-BC3A-3C2B16269DBD}"/>
              </a:ext>
            </a:extLst>
          </p:cNvPr>
          <p:cNvSpPr txBox="1"/>
          <p:nvPr/>
        </p:nvSpPr>
        <p:spPr>
          <a:xfrm>
            <a:off x="1512712" y="4425244"/>
            <a:ext cx="9121422" cy="1631216"/>
          </a:xfrm>
          <a:prstGeom prst="rect">
            <a:avLst/>
          </a:prstGeom>
          <a:noFill/>
        </p:spPr>
        <p:txBody>
          <a:bodyPr wrap="square" rtlCol="0">
            <a:spAutoFit/>
          </a:bodyPr>
          <a:lstStyle/>
          <a:p>
            <a:pPr algn="ctr"/>
            <a:r>
              <a:rPr lang="en-IN" sz="2800" b="1" dirty="0">
                <a:solidFill>
                  <a:srgbClr val="FFC000"/>
                </a:solidFill>
                <a:latin typeface="Algerian" panose="04020705040A02060702" pitchFamily="82" charset="0"/>
              </a:rPr>
              <a:t>1. SHA-0</a:t>
            </a:r>
          </a:p>
          <a:p>
            <a:pPr marL="285750" indent="-285750">
              <a:buFont typeface="Courier New" panose="02070309020205020404" pitchFamily="49" charset="0"/>
              <a:buChar char="o"/>
            </a:pPr>
            <a:r>
              <a:rPr lang="en-IN" dirty="0"/>
              <a:t>It is a retronym that is applied to the basic version of the year-old 160 bit or 20-byte long hash function, which was published back in 1993 with the name of the SHA algorithm. </a:t>
            </a:r>
          </a:p>
          <a:p>
            <a:pPr marL="285750" indent="-285750">
              <a:buFont typeface="Courier New" panose="02070309020205020404" pitchFamily="49" charset="0"/>
              <a:buChar char="o"/>
            </a:pPr>
            <a:r>
              <a:rPr lang="en-IN" dirty="0"/>
              <a:t>It was withdrawn very shortly after it was published due to a major flaw, and therefore SHA-1 came into the picture.</a:t>
            </a:r>
          </a:p>
        </p:txBody>
      </p:sp>
    </p:spTree>
    <p:extLst>
      <p:ext uri="{BB962C8B-B14F-4D97-AF65-F5344CB8AC3E}">
        <p14:creationId xmlns:p14="http://schemas.microsoft.com/office/powerpoint/2010/main" val="323892935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263F-1C5B-43CE-A7CB-402A57708EA8}"/>
              </a:ext>
            </a:extLst>
          </p:cNvPr>
          <p:cNvSpPr txBox="1"/>
          <p:nvPr/>
        </p:nvSpPr>
        <p:spPr>
          <a:xfrm>
            <a:off x="1072444" y="440267"/>
            <a:ext cx="10024534" cy="5078313"/>
          </a:xfrm>
          <a:prstGeom prst="rect">
            <a:avLst/>
          </a:prstGeom>
          <a:noFill/>
        </p:spPr>
        <p:txBody>
          <a:bodyPr wrap="square" rtlCol="0">
            <a:spAutoFit/>
          </a:bodyPr>
          <a:lstStyle/>
          <a:p>
            <a:pPr algn="ctr"/>
            <a:r>
              <a:rPr lang="en-IN" sz="2400" b="1" dirty="0">
                <a:solidFill>
                  <a:srgbClr val="92D050"/>
                </a:solidFill>
                <a:latin typeface="Algerian" panose="04020705040A02060702" pitchFamily="82" charset="0"/>
              </a:rPr>
              <a:t>2. SHA-1</a:t>
            </a:r>
          </a:p>
          <a:p>
            <a:pPr marL="285750" indent="-285750">
              <a:buFont typeface="Courier New" panose="02070309020205020404" pitchFamily="49" charset="0"/>
              <a:buChar char="o"/>
            </a:pPr>
            <a:r>
              <a:rPr lang="en-IN" dirty="0"/>
              <a:t>It is a 160 bit or a 20-byte long hash-based function-based encryption mechanism that is used to resemble the year-old MD5 algorithm.</a:t>
            </a:r>
          </a:p>
          <a:p>
            <a:pPr marL="285750" indent="-285750">
              <a:buFont typeface="Courier New" panose="02070309020205020404" pitchFamily="49" charset="0"/>
              <a:buChar char="o"/>
            </a:pPr>
            <a:r>
              <a:rPr lang="en-IN" dirty="0"/>
              <a:t> The particular algorithm was designed and developed by the NSA, i.e. the National Security Agency and was supposed to be part of the critical component- Digital Signature Algorithm (DSA). </a:t>
            </a:r>
          </a:p>
          <a:p>
            <a:pPr marL="285750" indent="-285750">
              <a:buFont typeface="Courier New" panose="02070309020205020404" pitchFamily="49" charset="0"/>
              <a:buChar char="o"/>
            </a:pPr>
            <a:r>
              <a:rPr lang="en-IN" dirty="0"/>
              <a:t>The weaknesses related to the cryptographic techniques were found in SHA-1; the encryption standard was later on discarded and was not much put to use.</a:t>
            </a:r>
          </a:p>
          <a:p>
            <a:endParaRPr lang="en-IN" dirty="0"/>
          </a:p>
          <a:p>
            <a:pPr algn="ctr"/>
            <a:r>
              <a:rPr lang="en-IN" sz="2400" b="1" dirty="0">
                <a:solidFill>
                  <a:schemeClr val="accent5">
                    <a:lumMod val="60000"/>
                    <a:lumOff val="40000"/>
                  </a:schemeClr>
                </a:solidFill>
                <a:latin typeface="AR JULIAN" panose="02000000000000000000" pitchFamily="2" charset="0"/>
              </a:rPr>
              <a:t>3. SHA-2</a:t>
            </a:r>
          </a:p>
          <a:p>
            <a:pPr marL="285750" indent="-285750">
              <a:buFont typeface="Courier New" panose="02070309020205020404" pitchFamily="49" charset="0"/>
              <a:buChar char="o"/>
            </a:pPr>
            <a:r>
              <a:rPr lang="en-IN" dirty="0"/>
              <a:t>This forms a family of 2 identical hash functions, which consist of differently sized block sizes which are known to be SHA-512 and SHA-256, which differ mainly in the word size. </a:t>
            </a:r>
          </a:p>
          <a:p>
            <a:pPr marL="285750" indent="-285750">
              <a:buFont typeface="Courier New" panose="02070309020205020404" pitchFamily="49" charset="0"/>
              <a:buChar char="o"/>
            </a:pPr>
            <a:r>
              <a:rPr lang="en-IN" dirty="0"/>
              <a:t>The former consists of the word value range of 32 words, whereas the latter consists of the 64-bit word value. </a:t>
            </a:r>
          </a:p>
          <a:p>
            <a:pPr marL="285750" indent="-285750">
              <a:buFont typeface="Courier New" panose="02070309020205020404" pitchFamily="49" charset="0"/>
              <a:buChar char="o"/>
            </a:pPr>
            <a:r>
              <a:rPr lang="en-IN" dirty="0"/>
              <a:t>The truncated versions of these values include SHA-224, SHA-384 and SHA-512 and SHA-224 or SHA-256.</a:t>
            </a:r>
          </a:p>
          <a:p>
            <a:endParaRPr lang="en-IN" dirty="0"/>
          </a:p>
          <a:p>
            <a:pPr algn="ctr"/>
            <a:endParaRPr lang="en-IN" sz="2400" b="1" dirty="0">
              <a:solidFill>
                <a:schemeClr val="accent6">
                  <a:lumMod val="60000"/>
                  <a:lumOff val="40000"/>
                </a:schemeClr>
              </a:solidFill>
              <a:latin typeface="AR JULIAN" panose="02000000000000000000" pitchFamily="2" charset="0"/>
            </a:endParaRPr>
          </a:p>
        </p:txBody>
      </p:sp>
      <p:pic>
        <p:nvPicPr>
          <p:cNvPr id="4" name="Picture 3">
            <a:extLst>
              <a:ext uri="{FF2B5EF4-FFF2-40B4-BE49-F238E27FC236}">
                <a16:creationId xmlns:a16="http://schemas.microsoft.com/office/drawing/2014/main" id="{B43617D7-6FAD-41FA-8806-7818C49DA3DA}"/>
              </a:ext>
            </a:extLst>
          </p:cNvPr>
          <p:cNvPicPr>
            <a:picLocks noChangeAspect="1"/>
          </p:cNvPicPr>
          <p:nvPr/>
        </p:nvPicPr>
        <p:blipFill>
          <a:blip r:embed="rId2"/>
          <a:stretch>
            <a:fillRect/>
          </a:stretch>
        </p:blipFill>
        <p:spPr>
          <a:xfrm>
            <a:off x="3138312" y="4798483"/>
            <a:ext cx="6694310" cy="1895828"/>
          </a:xfrm>
          <a:prstGeom prst="rect">
            <a:avLst/>
          </a:prstGeom>
        </p:spPr>
      </p:pic>
    </p:spTree>
    <p:extLst>
      <p:ext uri="{BB962C8B-B14F-4D97-AF65-F5344CB8AC3E}">
        <p14:creationId xmlns:p14="http://schemas.microsoft.com/office/powerpoint/2010/main" val="134063220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8BFAF1-93F8-4F8C-9441-4B864EDF8E75}"/>
              </a:ext>
            </a:extLst>
          </p:cNvPr>
          <p:cNvSpPr txBox="1"/>
          <p:nvPr/>
        </p:nvSpPr>
        <p:spPr>
          <a:xfrm>
            <a:off x="1433689" y="1275645"/>
            <a:ext cx="9821333" cy="2308324"/>
          </a:xfrm>
          <a:prstGeom prst="rect">
            <a:avLst/>
          </a:prstGeom>
          <a:noFill/>
        </p:spPr>
        <p:txBody>
          <a:bodyPr wrap="square" rtlCol="0">
            <a:spAutoFit/>
          </a:bodyPr>
          <a:lstStyle/>
          <a:p>
            <a:pPr marL="285750" indent="-285750">
              <a:buFont typeface="Courier New" panose="02070309020205020404" pitchFamily="49" charset="0"/>
              <a:buChar char="o"/>
            </a:pPr>
            <a:r>
              <a:rPr lang="en-IN" dirty="0"/>
              <a:t>This is the encryption technique being used mainly today, which makes use of the hash function named Keccak. </a:t>
            </a:r>
          </a:p>
          <a:p>
            <a:pPr marL="285750" indent="-285750">
              <a:buFont typeface="Courier New" panose="02070309020205020404" pitchFamily="49" charset="0"/>
              <a:buChar char="o"/>
            </a:pPr>
            <a:r>
              <a:rPr lang="en-IN" dirty="0"/>
              <a:t>The length supported is the same as that of SHA-2. Still, the majority of the difference lies in the fact that this one is structurally different as it is based on a wide range of random function generation, which typically supports all random permutations and thereby allowing inputting or absorbing, as it is called, any amount of data presented and outputting or squeezing the presented data.</a:t>
            </a:r>
          </a:p>
          <a:p>
            <a:pPr marL="285750" indent="-285750">
              <a:buFont typeface="Courier New" panose="02070309020205020404" pitchFamily="49" charset="0"/>
              <a:buChar char="o"/>
            </a:pPr>
            <a:r>
              <a:rPr lang="en-IN" dirty="0"/>
              <a:t> While doing all this, this acts as a pseudorandom function for all the inputs provided, which therefore leads to greater flexibility.</a:t>
            </a:r>
          </a:p>
        </p:txBody>
      </p:sp>
      <p:sp>
        <p:nvSpPr>
          <p:cNvPr id="3" name="TextBox 2">
            <a:extLst>
              <a:ext uri="{FF2B5EF4-FFF2-40B4-BE49-F238E27FC236}">
                <a16:creationId xmlns:a16="http://schemas.microsoft.com/office/drawing/2014/main" id="{7BEC48C4-B155-4D74-806F-8413FD253AC4}"/>
              </a:ext>
            </a:extLst>
          </p:cNvPr>
          <p:cNvSpPr txBox="1"/>
          <p:nvPr/>
        </p:nvSpPr>
        <p:spPr>
          <a:xfrm>
            <a:off x="1433689" y="666044"/>
            <a:ext cx="9561689" cy="523220"/>
          </a:xfrm>
          <a:prstGeom prst="rect">
            <a:avLst/>
          </a:prstGeom>
          <a:noFill/>
        </p:spPr>
        <p:txBody>
          <a:bodyPr wrap="square" rtlCol="0">
            <a:spAutoFit/>
          </a:bodyPr>
          <a:lstStyle/>
          <a:p>
            <a:pPr algn="ctr"/>
            <a:r>
              <a:rPr lang="en-IN" sz="2800" b="1" dirty="0">
                <a:solidFill>
                  <a:srgbClr val="92D050"/>
                </a:solidFill>
                <a:latin typeface="AR JULIAN" panose="02000000000000000000" pitchFamily="2" charset="0"/>
              </a:rPr>
              <a:t>4. SHA-3</a:t>
            </a:r>
          </a:p>
        </p:txBody>
      </p:sp>
      <p:sp>
        <p:nvSpPr>
          <p:cNvPr id="5" name="TextBox 4">
            <a:extLst>
              <a:ext uri="{FF2B5EF4-FFF2-40B4-BE49-F238E27FC236}">
                <a16:creationId xmlns:a16="http://schemas.microsoft.com/office/drawing/2014/main" id="{AD8ECC89-E3E4-48D9-8BC4-052CEF3E5CD2}"/>
              </a:ext>
            </a:extLst>
          </p:cNvPr>
          <p:cNvSpPr txBox="1"/>
          <p:nvPr/>
        </p:nvSpPr>
        <p:spPr>
          <a:xfrm>
            <a:off x="1089377" y="3670350"/>
            <a:ext cx="8703733" cy="369332"/>
          </a:xfrm>
          <a:prstGeom prst="rect">
            <a:avLst/>
          </a:prstGeom>
          <a:noFill/>
        </p:spPr>
        <p:txBody>
          <a:bodyPr wrap="square" rtlCol="0">
            <a:spAutoFit/>
          </a:bodyPr>
          <a:lstStyle/>
          <a:p>
            <a:r>
              <a:rPr lang="en-IN" dirty="0">
                <a:hlinkClick r:id="rId2"/>
              </a:rPr>
              <a:t>https://replit.com/@samrudhihanmant/SHA-256#main.py</a:t>
            </a:r>
            <a:endParaRPr lang="en-IN" dirty="0"/>
          </a:p>
        </p:txBody>
      </p:sp>
      <p:pic>
        <p:nvPicPr>
          <p:cNvPr id="7" name="Picture 6">
            <a:extLst>
              <a:ext uri="{FF2B5EF4-FFF2-40B4-BE49-F238E27FC236}">
                <a16:creationId xmlns:a16="http://schemas.microsoft.com/office/drawing/2014/main" id="{DE78F0A2-1FAB-4C1C-A77B-18E98AF9E5D6}"/>
              </a:ext>
            </a:extLst>
          </p:cNvPr>
          <p:cNvPicPr>
            <a:picLocks noChangeAspect="1"/>
          </p:cNvPicPr>
          <p:nvPr/>
        </p:nvPicPr>
        <p:blipFill>
          <a:blip r:embed="rId3"/>
          <a:stretch>
            <a:fillRect/>
          </a:stretch>
        </p:blipFill>
        <p:spPr>
          <a:xfrm>
            <a:off x="1572330" y="4126063"/>
            <a:ext cx="9544050" cy="2510972"/>
          </a:xfrm>
          <a:prstGeom prst="rect">
            <a:avLst/>
          </a:prstGeom>
        </p:spPr>
      </p:pic>
    </p:spTree>
    <p:extLst>
      <p:ext uri="{BB962C8B-B14F-4D97-AF65-F5344CB8AC3E}">
        <p14:creationId xmlns:p14="http://schemas.microsoft.com/office/powerpoint/2010/main" val="223839267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7BDA9-F217-48E7-B66A-E0ED021583A9}"/>
              </a:ext>
            </a:extLst>
          </p:cNvPr>
          <p:cNvSpPr txBox="1"/>
          <p:nvPr/>
        </p:nvSpPr>
        <p:spPr>
          <a:xfrm>
            <a:off x="383823" y="180622"/>
            <a:ext cx="8895644" cy="523220"/>
          </a:xfrm>
          <a:prstGeom prst="rect">
            <a:avLst/>
          </a:prstGeom>
          <a:noFill/>
        </p:spPr>
        <p:txBody>
          <a:bodyPr wrap="square" rtlCol="0">
            <a:spAutoFit/>
          </a:bodyPr>
          <a:lstStyle/>
          <a:p>
            <a:r>
              <a:rPr lang="en-IN" sz="2800" b="1" dirty="0">
                <a:latin typeface="AR JULIAN" panose="02000000000000000000" pitchFamily="2" charset="0"/>
              </a:rPr>
              <a:t>Difference Between SHA1 and SHA-256 Algorithm</a:t>
            </a:r>
          </a:p>
        </p:txBody>
      </p:sp>
      <p:pic>
        <p:nvPicPr>
          <p:cNvPr id="6" name="Picture 5">
            <a:extLst>
              <a:ext uri="{FF2B5EF4-FFF2-40B4-BE49-F238E27FC236}">
                <a16:creationId xmlns:a16="http://schemas.microsoft.com/office/drawing/2014/main" id="{E2E2F0AE-DE83-4739-9AF0-B66FD5C0D213}"/>
              </a:ext>
            </a:extLst>
          </p:cNvPr>
          <p:cNvPicPr>
            <a:picLocks noChangeAspect="1"/>
          </p:cNvPicPr>
          <p:nvPr/>
        </p:nvPicPr>
        <p:blipFill>
          <a:blip r:embed="rId2"/>
          <a:stretch>
            <a:fillRect/>
          </a:stretch>
        </p:blipFill>
        <p:spPr>
          <a:xfrm>
            <a:off x="745067" y="867065"/>
            <a:ext cx="8071555" cy="3234090"/>
          </a:xfrm>
          <a:prstGeom prst="rect">
            <a:avLst/>
          </a:prstGeom>
        </p:spPr>
      </p:pic>
      <p:pic>
        <p:nvPicPr>
          <p:cNvPr id="8" name="Picture 7">
            <a:extLst>
              <a:ext uri="{FF2B5EF4-FFF2-40B4-BE49-F238E27FC236}">
                <a16:creationId xmlns:a16="http://schemas.microsoft.com/office/drawing/2014/main" id="{C368A47C-894A-41B7-89B9-12F54A7A8F29}"/>
              </a:ext>
            </a:extLst>
          </p:cNvPr>
          <p:cNvPicPr>
            <a:picLocks noChangeAspect="1"/>
          </p:cNvPicPr>
          <p:nvPr/>
        </p:nvPicPr>
        <p:blipFill>
          <a:blip r:embed="rId3"/>
          <a:stretch>
            <a:fillRect/>
          </a:stretch>
        </p:blipFill>
        <p:spPr>
          <a:xfrm>
            <a:off x="316795" y="4390735"/>
            <a:ext cx="4514850" cy="1600200"/>
          </a:xfrm>
          <a:prstGeom prst="rect">
            <a:avLst/>
          </a:prstGeom>
        </p:spPr>
      </p:pic>
      <p:pic>
        <p:nvPicPr>
          <p:cNvPr id="10" name="Picture 9">
            <a:extLst>
              <a:ext uri="{FF2B5EF4-FFF2-40B4-BE49-F238E27FC236}">
                <a16:creationId xmlns:a16="http://schemas.microsoft.com/office/drawing/2014/main" id="{8DA4137D-1B74-4E3F-9450-7EC07C21288A}"/>
              </a:ext>
            </a:extLst>
          </p:cNvPr>
          <p:cNvPicPr>
            <a:picLocks noChangeAspect="1"/>
          </p:cNvPicPr>
          <p:nvPr/>
        </p:nvPicPr>
        <p:blipFill>
          <a:blip r:embed="rId4"/>
          <a:stretch>
            <a:fillRect/>
          </a:stretch>
        </p:blipFill>
        <p:spPr>
          <a:xfrm>
            <a:off x="5031801" y="4264378"/>
            <a:ext cx="6993908" cy="2266950"/>
          </a:xfrm>
          <a:prstGeom prst="rect">
            <a:avLst/>
          </a:prstGeom>
        </p:spPr>
      </p:pic>
      <p:pic>
        <p:nvPicPr>
          <p:cNvPr id="12" name="Picture 11">
            <a:extLst>
              <a:ext uri="{FF2B5EF4-FFF2-40B4-BE49-F238E27FC236}">
                <a16:creationId xmlns:a16="http://schemas.microsoft.com/office/drawing/2014/main" id="{F1B3E366-5A6B-42D0-8044-89E813419BB5}"/>
              </a:ext>
            </a:extLst>
          </p:cNvPr>
          <p:cNvPicPr>
            <a:picLocks noChangeAspect="1"/>
          </p:cNvPicPr>
          <p:nvPr/>
        </p:nvPicPr>
        <p:blipFill>
          <a:blip r:embed="rId5"/>
          <a:stretch>
            <a:fillRect/>
          </a:stretch>
        </p:blipFill>
        <p:spPr>
          <a:xfrm>
            <a:off x="9132711" y="993422"/>
            <a:ext cx="2857500" cy="2857500"/>
          </a:xfrm>
          <a:prstGeom prst="rect">
            <a:avLst/>
          </a:prstGeom>
        </p:spPr>
      </p:pic>
    </p:spTree>
    <p:extLst>
      <p:ext uri="{BB962C8B-B14F-4D97-AF65-F5344CB8AC3E}">
        <p14:creationId xmlns:p14="http://schemas.microsoft.com/office/powerpoint/2010/main" val="1544325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1B100-8E82-4F66-8A44-2F5066EF897D}"/>
              </a:ext>
            </a:extLst>
          </p:cNvPr>
          <p:cNvSpPr txBox="1"/>
          <p:nvPr/>
        </p:nvSpPr>
        <p:spPr>
          <a:xfrm>
            <a:off x="722489" y="327378"/>
            <a:ext cx="10961511" cy="523220"/>
          </a:xfrm>
          <a:prstGeom prst="rect">
            <a:avLst/>
          </a:prstGeom>
          <a:noFill/>
        </p:spPr>
        <p:txBody>
          <a:bodyPr wrap="square" rtlCol="0">
            <a:spAutoFit/>
          </a:bodyPr>
          <a:lstStyle/>
          <a:p>
            <a:pPr algn="ctr"/>
            <a:r>
              <a:rPr lang="en-IN" sz="2800" dirty="0">
                <a:solidFill>
                  <a:schemeClr val="accent4"/>
                </a:solidFill>
                <a:latin typeface="AR JULIAN" panose="02000000000000000000" pitchFamily="2" charset="0"/>
              </a:rPr>
              <a:t>SHA1 Algorithm Application</a:t>
            </a:r>
          </a:p>
        </p:txBody>
      </p:sp>
      <p:sp>
        <p:nvSpPr>
          <p:cNvPr id="3" name="TextBox 2">
            <a:extLst>
              <a:ext uri="{FF2B5EF4-FFF2-40B4-BE49-F238E27FC236}">
                <a16:creationId xmlns:a16="http://schemas.microsoft.com/office/drawing/2014/main" id="{3D096BA2-4A8D-4A01-9CF5-22EF692D6486}"/>
              </a:ext>
            </a:extLst>
          </p:cNvPr>
          <p:cNvSpPr txBox="1"/>
          <p:nvPr/>
        </p:nvSpPr>
        <p:spPr>
          <a:xfrm>
            <a:off x="993422" y="1095022"/>
            <a:ext cx="10329334" cy="4955203"/>
          </a:xfrm>
          <a:prstGeom prst="rect">
            <a:avLst/>
          </a:prstGeom>
          <a:noFill/>
        </p:spPr>
        <p:txBody>
          <a:bodyPr wrap="square" rtlCol="0">
            <a:spAutoFit/>
          </a:bodyPr>
          <a:lstStyle/>
          <a:p>
            <a:pPr algn="ctr"/>
            <a:r>
              <a:rPr lang="en-IN" sz="2800" b="1" dirty="0">
                <a:solidFill>
                  <a:schemeClr val="accent1"/>
                </a:solidFill>
                <a:latin typeface="AR JULIAN" panose="02000000000000000000" pitchFamily="2" charset="0"/>
              </a:rPr>
              <a:t>1. Cryptography</a:t>
            </a:r>
          </a:p>
          <a:p>
            <a:r>
              <a:rPr lang="en-IN" dirty="0"/>
              <a:t>      Further information: Cryptographic hash function § Applications</a:t>
            </a:r>
          </a:p>
          <a:p>
            <a:pPr marL="285750" indent="-285750">
              <a:buFont typeface="Wingdings" panose="05000000000000000000" pitchFamily="2" charset="2"/>
              <a:buChar char="ü"/>
            </a:pPr>
            <a:r>
              <a:rPr lang="en-IN" dirty="0"/>
              <a:t>SHA-1 forms part of several widely used security applications and protocols, including TLS and SSL, PGP, SSH, S/MIME, and IPsec. Those applications can also use MD5; both MD5 and SHA-1 are descended from MD4.</a:t>
            </a:r>
          </a:p>
          <a:p>
            <a:pPr marL="285750" indent="-285750">
              <a:buFont typeface="Wingdings" panose="05000000000000000000" pitchFamily="2" charset="2"/>
              <a:buChar char="ü"/>
            </a:pPr>
            <a:r>
              <a:rPr lang="en-IN" dirty="0"/>
              <a:t>SHA-1 and SHA-2 are the hash algorithms required by law for use in certain U.S. government applications, including use within other cryptographic algorithms and protocols, for the protection of sensitive unclassified information. FIPS PUB 180-1 also encouraged adoption and use of SHA-1 by private and commercial organizations. </a:t>
            </a:r>
          </a:p>
          <a:p>
            <a:pPr marL="285750" indent="-285750">
              <a:buFont typeface="Wingdings" panose="05000000000000000000" pitchFamily="2" charset="2"/>
              <a:buChar char="ü"/>
            </a:pPr>
            <a:r>
              <a:rPr lang="en-IN" dirty="0"/>
              <a:t>SHA-1 is being retired from most government uses; the U.S. National Institute of Standards and Technology said, "Federal agencies should stop using SHA-1 for...applications that require collision resistance as soon as practical, and must use the SHA-2 family of hash functions for these applications after 2010" (emphasis in original), though that was later relaxed to allow SHA-1 to be used for verifying old digital signatures and time stamps.</a:t>
            </a:r>
          </a:p>
          <a:p>
            <a:pPr marL="285750" indent="-285750">
              <a:buFont typeface="Wingdings" panose="05000000000000000000" pitchFamily="2" charset="2"/>
              <a:buChar char="ü"/>
            </a:pPr>
            <a:r>
              <a:rPr lang="en-IN" dirty="0"/>
              <a:t>A prime motivation for the publication of the Secure Hash Algorithm was the Digital Signature Standard, in which it is incorporated.</a:t>
            </a:r>
          </a:p>
          <a:p>
            <a:pPr marL="285750" indent="-285750">
              <a:buFont typeface="Wingdings" panose="05000000000000000000" pitchFamily="2" charset="2"/>
              <a:buChar char="ü"/>
            </a:pPr>
            <a:r>
              <a:rPr lang="en-IN" dirty="0"/>
              <a:t>The SHA hash functions have been used for the basis of the SHACAL block ciphers.</a:t>
            </a:r>
          </a:p>
        </p:txBody>
      </p:sp>
    </p:spTree>
    <p:extLst>
      <p:ext uri="{BB962C8B-B14F-4D97-AF65-F5344CB8AC3E}">
        <p14:creationId xmlns:p14="http://schemas.microsoft.com/office/powerpoint/2010/main" val="358725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01A9DC-AEA1-44D8-84C9-9D535EB5A23F}"/>
              </a:ext>
            </a:extLst>
          </p:cNvPr>
          <p:cNvSpPr txBox="1"/>
          <p:nvPr/>
        </p:nvSpPr>
        <p:spPr>
          <a:xfrm>
            <a:off x="327378" y="259645"/>
            <a:ext cx="11571111" cy="4955203"/>
          </a:xfrm>
          <a:prstGeom prst="rect">
            <a:avLst/>
          </a:prstGeom>
          <a:noFill/>
        </p:spPr>
        <p:txBody>
          <a:bodyPr wrap="square" rtlCol="0">
            <a:spAutoFit/>
          </a:bodyPr>
          <a:lstStyle/>
          <a:p>
            <a:pPr algn="ctr"/>
            <a:r>
              <a:rPr lang="en-IN" sz="2800" b="1" dirty="0">
                <a:solidFill>
                  <a:srgbClr val="92D050"/>
                </a:solidFill>
                <a:latin typeface="AR JULIAN" panose="02000000000000000000" pitchFamily="2" charset="0"/>
              </a:rPr>
              <a:t>2. Data integrity</a:t>
            </a:r>
          </a:p>
          <a:p>
            <a:r>
              <a:rPr lang="en-IN" dirty="0"/>
              <a:t>Revision control systems such as Git, Mercurial, and Monotone use SHA-1, not for security, but to identify revisions and to ensure that the data has not changed due to accidental corruption. Linus Torvalds said about Git:</a:t>
            </a:r>
          </a:p>
          <a:p>
            <a:pPr marL="285750" indent="-285750">
              <a:buFont typeface="Wingdings" panose="05000000000000000000" pitchFamily="2" charset="2"/>
              <a:buChar char="v"/>
            </a:pPr>
            <a:r>
              <a:rPr lang="en-IN" dirty="0"/>
              <a:t>If you have disk corruption, if you have DRAM corruption, if you have any kind of problems at all, Git will notice them. It's not a question of if, it's a guarantee. You can have people who try to be malicious. They won't succeed. ... Nobody has been able to break SHA-1, but the point is the SHA-1, as far as Git is concerned, isn't even a security feature. It's purely a consistency check. </a:t>
            </a:r>
          </a:p>
          <a:p>
            <a:pPr marL="285750" indent="-285750">
              <a:buFont typeface="Wingdings" panose="05000000000000000000" pitchFamily="2" charset="2"/>
              <a:buChar char="v"/>
            </a:pPr>
            <a:r>
              <a:rPr lang="en-IN" dirty="0"/>
              <a:t>The security parts are elsewhere, so a lot of people assume that since Git uses SHA-1 and SHA-1 is used for cryptographically secure stuff, they think that, Okay, it's a huge security feature. It has nothing at all to do with security, it's just the best hash you can get. ...</a:t>
            </a:r>
          </a:p>
          <a:p>
            <a:pPr marL="285750" indent="-285750">
              <a:buFont typeface="Wingdings" panose="05000000000000000000" pitchFamily="2" charset="2"/>
              <a:buChar char="v"/>
            </a:pPr>
            <a:r>
              <a:rPr lang="en-IN" dirty="0"/>
              <a:t>I guarantee you, if you put your data in Git, you can trust the fact that five years later, after it was converted from your hard disk to DVD to whatever new technology and you copied it along, five years later you can verify that the data you get back out is the exact same data you put in. ...</a:t>
            </a:r>
          </a:p>
          <a:p>
            <a:pPr marL="285750" indent="-285750">
              <a:buFont typeface="Wingdings" panose="05000000000000000000" pitchFamily="2" charset="2"/>
              <a:buChar char="v"/>
            </a:pPr>
            <a:r>
              <a:rPr lang="en-IN" dirty="0"/>
              <a:t>One of the reasons I care is for the kernel, we had a break in on one of the Bit Keeper sites where people tried to corrupt the kernel source code repositories. However Git does not require the second preimage resistance of SHA-1 as a security feature, since it will always prefer to keep the earliest version of an object in case of collision, preventing an attacker from surreptitiously overwriting files.</a:t>
            </a:r>
          </a:p>
        </p:txBody>
      </p:sp>
    </p:spTree>
    <p:extLst>
      <p:ext uri="{BB962C8B-B14F-4D97-AF65-F5344CB8AC3E}">
        <p14:creationId xmlns:p14="http://schemas.microsoft.com/office/powerpoint/2010/main" val="2958409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