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embeddedFontLst>
    <p:embeddedFont>
      <p:font typeface="Roboto Serif"/>
      <p:regular r:id="rId12"/>
      <p:bold r:id="rId13"/>
      <p:italic r:id="rId14"/>
      <p:boldItalic r:id="rId15"/>
    </p:embeddedFont>
    <p:embeddedFont>
      <p:font typeface="Roboto Serif Medium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8362FCA-B0B8-49B2-94E5-1C99B897F167}">
  <a:tblStyle styleId="{E8362FCA-B0B8-49B2-94E5-1C99B897F16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RobotoSerif-bold.fntdata"/><Relationship Id="rId12" Type="http://schemas.openxmlformats.org/officeDocument/2006/relationships/font" Target="fonts/RobotoSerif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obotoSerif-boldItalic.fntdata"/><Relationship Id="rId14" Type="http://schemas.openxmlformats.org/officeDocument/2006/relationships/font" Target="fonts/RobotoSerif-italic.fntdata"/><Relationship Id="rId17" Type="http://schemas.openxmlformats.org/officeDocument/2006/relationships/font" Target="fonts/RobotoSerifMedium-bold.fntdata"/><Relationship Id="rId16" Type="http://schemas.openxmlformats.org/officeDocument/2006/relationships/font" Target="fonts/RobotoSerifMedium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RobotoSerifMedium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SerifMedium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71d4a2c2a6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71d4a2c2a6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71d4a2c2a6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71d4a2c2a6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71d4a2c2a6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71d4a2c2a6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71d4a2c2a6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71d4a2c2a6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1ms23cs162@msrit.edu" TargetMode="External"/><Relationship Id="rId4" Type="http://schemas.openxmlformats.org/officeDocument/2006/relationships/hyperlink" Target="mailto:1ms23cs158@msrit.edu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BF4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-255350"/>
            <a:ext cx="8520600" cy="171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000">
                <a:latin typeface="Roboto Serif Medium"/>
                <a:ea typeface="Roboto Serif Medium"/>
                <a:cs typeface="Roboto Serif Medium"/>
                <a:sym typeface="Roboto Serif Medium"/>
              </a:rPr>
              <a:t>Theme : </a:t>
            </a:r>
            <a:r>
              <a:rPr lang="en" sz="4400">
                <a:latin typeface="Roboto Serif Medium"/>
                <a:ea typeface="Roboto Serif Medium"/>
                <a:cs typeface="Roboto Serif Medium"/>
                <a:sym typeface="Roboto Serif Medium"/>
              </a:rPr>
              <a:t>1</a:t>
            </a:r>
            <a:r>
              <a:rPr lang="en" sz="4000">
                <a:latin typeface="Roboto Serif Medium"/>
                <a:ea typeface="Roboto Serif Medium"/>
                <a:cs typeface="Roboto Serif Medium"/>
                <a:sym typeface="Roboto Serif Medium"/>
              </a:rPr>
              <a:t>. MultiModal AI</a:t>
            </a:r>
            <a:endParaRPr sz="4000">
              <a:latin typeface="Roboto Serif Medium"/>
              <a:ea typeface="Roboto Serif Medium"/>
              <a:cs typeface="Roboto Serif Medium"/>
              <a:sym typeface="Roboto Serif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4000">
              <a:latin typeface="Roboto Serif Medium"/>
              <a:ea typeface="Roboto Serif Medium"/>
              <a:cs typeface="Roboto Serif Medium"/>
              <a:sym typeface="Roboto Serif Medium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85054" y="2571850"/>
            <a:ext cx="8520600" cy="21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>
                <a:solidFill>
                  <a:srgbClr val="000000"/>
                </a:solidFill>
                <a:latin typeface="Roboto Serif Medium"/>
                <a:ea typeface="Roboto Serif Medium"/>
                <a:cs typeface="Roboto Serif Medium"/>
                <a:sym typeface="Roboto Serif Medium"/>
              </a:rPr>
            </a:br>
            <a:r>
              <a:rPr lang="en" sz="3000">
                <a:solidFill>
                  <a:srgbClr val="000000"/>
                </a:solidFill>
                <a:latin typeface="Roboto Serif Medium"/>
                <a:ea typeface="Roboto Serif Medium"/>
                <a:cs typeface="Roboto Serif Medium"/>
                <a:sym typeface="Roboto Serif Medium"/>
              </a:rPr>
              <a:t>Team details :</a:t>
            </a:r>
            <a:r>
              <a:rPr lang="en" sz="3000">
                <a:solidFill>
                  <a:srgbClr val="000000"/>
                </a:solidFill>
                <a:latin typeface="Roboto Serif Medium"/>
                <a:ea typeface="Roboto Serif Medium"/>
                <a:cs typeface="Roboto Serif Medium"/>
                <a:sym typeface="Roboto Serif Medium"/>
              </a:rPr>
              <a:t> TriFusion </a:t>
            </a:r>
            <a:endParaRPr sz="3000">
              <a:solidFill>
                <a:srgbClr val="000000"/>
              </a:solidFill>
              <a:latin typeface="Roboto Serif Medium"/>
              <a:ea typeface="Roboto Serif Medium"/>
              <a:cs typeface="Roboto Serif Medium"/>
              <a:sym typeface="Roboto Serif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Roboto Serif Medium"/>
              <a:ea typeface="Roboto Serif Medium"/>
              <a:cs typeface="Roboto Serif Medium"/>
              <a:sym typeface="Roboto Serif Medium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Roboto Serif Medium"/>
              <a:buAutoNum type="arabicPeriod"/>
            </a:pPr>
            <a:r>
              <a:rPr lang="en" sz="2300">
                <a:solidFill>
                  <a:srgbClr val="000000"/>
                </a:solidFill>
                <a:latin typeface="Roboto Serif Medium"/>
                <a:ea typeface="Roboto Serif Medium"/>
                <a:cs typeface="Roboto Serif Medium"/>
                <a:sym typeface="Roboto Serif Medium"/>
              </a:rPr>
              <a:t>Samrudh P		                 </a:t>
            </a:r>
            <a:r>
              <a:rPr lang="en" sz="2300">
                <a:solidFill>
                  <a:schemeClr val="hlink"/>
                </a:solidFill>
                <a:uFill>
                  <a:noFill/>
                </a:uFill>
                <a:latin typeface="Roboto Serif Medium"/>
                <a:ea typeface="Roboto Serif Medium"/>
                <a:cs typeface="Roboto Serif Medium"/>
                <a:sym typeface="Roboto Serif Medium"/>
                <a:hlinkClick r:id="rId3"/>
              </a:rPr>
              <a:t>1ms23cs162@msrit.edu</a:t>
            </a:r>
            <a:endParaRPr sz="1600">
              <a:solidFill>
                <a:srgbClr val="000000"/>
              </a:solidFill>
              <a:latin typeface="Roboto Serif Medium"/>
              <a:ea typeface="Roboto Serif Medium"/>
              <a:cs typeface="Roboto Serif Medium"/>
              <a:sym typeface="Roboto Serif Medium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Roboto Serif Medium"/>
              <a:buAutoNum type="arabicPeriod"/>
            </a:pPr>
            <a:r>
              <a:rPr lang="en" sz="2300">
                <a:solidFill>
                  <a:srgbClr val="000000"/>
                </a:solidFill>
                <a:latin typeface="Roboto Serif Medium"/>
                <a:ea typeface="Roboto Serif Medium"/>
                <a:cs typeface="Roboto Serif Medium"/>
                <a:sym typeface="Roboto Serif Medium"/>
              </a:rPr>
              <a:t>Sagar S R  			           </a:t>
            </a:r>
            <a:r>
              <a:rPr lang="en" sz="2300">
                <a:solidFill>
                  <a:schemeClr val="hlink"/>
                </a:solidFill>
                <a:uFill>
                  <a:noFill/>
                </a:uFill>
                <a:latin typeface="Roboto Serif Medium"/>
                <a:ea typeface="Roboto Serif Medium"/>
                <a:cs typeface="Roboto Serif Medium"/>
                <a:sym typeface="Roboto Serif Medium"/>
                <a:hlinkClick r:id="rId4"/>
              </a:rPr>
              <a:t>1ms23cs158@msrit.edu</a:t>
            </a:r>
            <a:endParaRPr sz="2300">
              <a:solidFill>
                <a:srgbClr val="000000"/>
              </a:solidFill>
              <a:latin typeface="Roboto Serif Medium"/>
              <a:ea typeface="Roboto Serif Medium"/>
              <a:cs typeface="Roboto Serif Medium"/>
              <a:sym typeface="Roboto Serif Medium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Roboto Serif Medium"/>
              <a:buAutoNum type="arabicPeriod"/>
            </a:pPr>
            <a:r>
              <a:rPr lang="en" sz="2300">
                <a:solidFill>
                  <a:srgbClr val="000000"/>
                </a:solidFill>
                <a:latin typeface="Roboto Serif Medium"/>
                <a:ea typeface="Roboto Serif Medium"/>
                <a:cs typeface="Roboto Serif Medium"/>
                <a:sym typeface="Roboto Serif Medium"/>
              </a:rPr>
              <a:t>Ranjita V Nayak</a:t>
            </a:r>
            <a:r>
              <a:rPr lang="en" sz="2500">
                <a:solidFill>
                  <a:srgbClr val="000000"/>
                </a:solidFill>
                <a:latin typeface="Roboto Serif Medium"/>
                <a:ea typeface="Roboto Serif Medium"/>
                <a:cs typeface="Roboto Serif Medium"/>
                <a:sym typeface="Roboto Serif Medium"/>
              </a:rPr>
              <a:t>	          </a:t>
            </a:r>
            <a:r>
              <a:rPr lang="en" sz="2300">
                <a:solidFill>
                  <a:srgbClr val="0097A7"/>
                </a:solidFill>
                <a:latin typeface="Roboto Serif Medium"/>
                <a:ea typeface="Roboto Serif Medium"/>
                <a:cs typeface="Roboto Serif Medium"/>
                <a:sym typeface="Roboto Serif Medium"/>
              </a:rPr>
              <a:t>1ms23cs150@msrit.edu</a:t>
            </a:r>
            <a:endParaRPr sz="2300">
              <a:solidFill>
                <a:srgbClr val="0097A7"/>
              </a:solidFill>
              <a:latin typeface="Roboto Serif Medium"/>
              <a:ea typeface="Roboto Serif Medium"/>
              <a:cs typeface="Roboto Serif Medium"/>
              <a:sym typeface="Roboto Serif Medium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311700" y="854650"/>
            <a:ext cx="8667300" cy="17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3300">
                <a:solidFill>
                  <a:schemeClr val="dk1"/>
                </a:solidFill>
                <a:latin typeface="Roboto Serif Medium"/>
                <a:ea typeface="Roboto Serif Medium"/>
                <a:cs typeface="Roboto Serif Medium"/>
                <a:sym typeface="Roboto Serif Medium"/>
              </a:rPr>
              <a:t>Title: </a:t>
            </a:r>
            <a:r>
              <a:rPr lang="en" sz="3300">
                <a:solidFill>
                  <a:schemeClr val="dk1"/>
                </a:solidFill>
                <a:latin typeface="Roboto Serif"/>
                <a:ea typeface="Roboto Serif"/>
                <a:cs typeface="Roboto Serif"/>
                <a:sym typeface="Roboto Serif"/>
              </a:rPr>
              <a:t>GenAI-Powered Real-Time Multimodal Anomaly Detection with Neuro-Symbolic Reasoning.</a:t>
            </a:r>
            <a:endParaRPr sz="3300">
              <a:solidFill>
                <a:schemeClr val="dk1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  <a:latin typeface="Roboto Serif Medium"/>
              <a:ea typeface="Roboto Serif Medium"/>
              <a:cs typeface="Roboto Serif Medium"/>
              <a:sym typeface="Roboto Serif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BF4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0"/>
            <a:ext cx="8520600" cy="16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latin typeface="Roboto Serif Medium"/>
                <a:ea typeface="Roboto Serif Medium"/>
                <a:cs typeface="Roboto Serif Medium"/>
                <a:sym typeface="Roboto Serif Medium"/>
              </a:rPr>
              <a:t>Problem Statement: </a:t>
            </a:r>
            <a:endParaRPr sz="3300">
              <a:latin typeface="Roboto Serif Medium"/>
              <a:ea typeface="Roboto Serif Medium"/>
              <a:cs typeface="Roboto Serif Medium"/>
              <a:sym typeface="Roboto Serif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50">
                <a:latin typeface="Roboto Serif"/>
                <a:ea typeface="Roboto Serif"/>
                <a:cs typeface="Roboto Serif"/>
                <a:sym typeface="Roboto Serif"/>
              </a:rPr>
              <a:t>Traditional AI Systems Fail at Contextual Anomaly Detection — We Built One That Doesn’t.</a:t>
            </a:r>
            <a:endParaRPr sz="1750">
              <a:latin typeface="Roboto Serif Medium"/>
              <a:ea typeface="Roboto Serif Medium"/>
              <a:cs typeface="Roboto Serif Medium"/>
              <a:sym typeface="Roboto Serif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50">
                <a:latin typeface="Roboto Serif Medium"/>
                <a:ea typeface="Roboto Serif Medium"/>
                <a:cs typeface="Roboto Serif Medium"/>
                <a:sym typeface="Roboto Serif Medium"/>
              </a:rPr>
              <a:t>Most real-world anomaly detection relies on single modality models and lacks contextual reasoning. They fail in detecting.</a:t>
            </a:r>
            <a:endParaRPr sz="1850">
              <a:latin typeface="Roboto Serif Medium"/>
              <a:ea typeface="Roboto Serif Medium"/>
              <a:cs typeface="Roboto Serif Medium"/>
              <a:sym typeface="Roboto Serif Medium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192650" y="1615800"/>
            <a:ext cx="8520600" cy="9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Font typeface="Roboto Serif Medium"/>
              <a:buChar char="●"/>
            </a:pPr>
            <a:r>
              <a:rPr lang="en" sz="1700">
                <a:solidFill>
                  <a:srgbClr val="434343"/>
                </a:solidFill>
                <a:latin typeface="Roboto Serif Medium"/>
                <a:ea typeface="Roboto Serif Medium"/>
                <a:cs typeface="Roboto Serif Medium"/>
                <a:sym typeface="Roboto Serif Medium"/>
              </a:rPr>
              <a:t>Silent or slow-motion anomalies (e.g., crawling, subtle movements) </a:t>
            </a:r>
            <a:endParaRPr sz="1700">
              <a:solidFill>
                <a:srgbClr val="434343"/>
              </a:solidFill>
              <a:latin typeface="Roboto Serif Medium"/>
              <a:ea typeface="Roboto Serif Medium"/>
              <a:cs typeface="Roboto Serif Medium"/>
              <a:sym typeface="Roboto Serif Medium"/>
            </a:endParaRPr>
          </a:p>
          <a:p>
            <a:pPr indent="-33655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Font typeface="Roboto Serif Medium"/>
              <a:buChar char="●"/>
            </a:pPr>
            <a:r>
              <a:rPr lang="en" sz="1700">
                <a:solidFill>
                  <a:srgbClr val="434343"/>
                </a:solidFill>
                <a:latin typeface="Roboto Serif Medium"/>
                <a:ea typeface="Roboto Serif Medium"/>
                <a:cs typeface="Roboto Serif Medium"/>
                <a:sym typeface="Roboto Serif Medium"/>
              </a:rPr>
              <a:t>Mismatches across modalities (e.g., tone vs. body language) </a:t>
            </a:r>
            <a:endParaRPr sz="1700">
              <a:solidFill>
                <a:srgbClr val="434343"/>
              </a:solidFill>
              <a:latin typeface="Roboto Serif Medium"/>
              <a:ea typeface="Roboto Serif Medium"/>
              <a:cs typeface="Roboto Serif Medium"/>
              <a:sym typeface="Roboto Serif Medium"/>
            </a:endParaRPr>
          </a:p>
          <a:p>
            <a:pPr indent="-336550" lvl="0" marL="4572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Font typeface="Roboto Serif Medium"/>
              <a:buChar char="●"/>
            </a:pPr>
            <a:r>
              <a:rPr lang="en" sz="1700">
                <a:solidFill>
                  <a:srgbClr val="434343"/>
                </a:solidFill>
                <a:latin typeface="Roboto Serif Medium"/>
                <a:ea typeface="Roboto Serif Medium"/>
                <a:cs typeface="Roboto Serif Medium"/>
                <a:sym typeface="Roboto Serif Medium"/>
              </a:rPr>
              <a:t>Textual misdirection or visual misinformation </a:t>
            </a:r>
            <a:endParaRPr sz="1700">
              <a:solidFill>
                <a:srgbClr val="434343"/>
              </a:solidFill>
              <a:latin typeface="Roboto Serif Medium"/>
              <a:ea typeface="Roboto Serif Medium"/>
              <a:cs typeface="Roboto Serif Medium"/>
              <a:sym typeface="Roboto Serif Medium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277400" y="2441275"/>
            <a:ext cx="8351100" cy="9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Roboto Serif Medium"/>
                <a:ea typeface="Roboto Serif Medium"/>
                <a:cs typeface="Roboto Serif Medium"/>
                <a:sym typeface="Roboto Serif Medium"/>
              </a:rPr>
              <a:t>Proposed Solution:</a:t>
            </a:r>
            <a:endParaRPr sz="3000">
              <a:solidFill>
                <a:schemeClr val="dk1"/>
              </a:solidFill>
              <a:latin typeface="Roboto Serif Medium"/>
              <a:ea typeface="Roboto Serif Medium"/>
              <a:cs typeface="Roboto Serif Medium"/>
              <a:sym typeface="Roboto Serif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latin typeface="Roboto Serif Medium"/>
                <a:ea typeface="Roboto Serif Medium"/>
                <a:cs typeface="Roboto Serif Medium"/>
                <a:sym typeface="Roboto Serif Medium"/>
              </a:rPr>
              <a:t>We built a GenAI-powered, real-time anomaly detection pipeline that: </a:t>
            </a:r>
            <a:endParaRPr sz="1700">
              <a:solidFill>
                <a:schemeClr val="dk2"/>
              </a:solidFill>
              <a:latin typeface="Roboto Serif Medium"/>
              <a:ea typeface="Roboto Serif Medium"/>
              <a:cs typeface="Roboto Serif Medium"/>
              <a:sym typeface="Roboto Serif Medium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285750" y="3178225"/>
            <a:ext cx="8572500" cy="16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Roboto Serif Medium"/>
              <a:buAutoNum type="arabicPeriod"/>
            </a:pPr>
            <a:r>
              <a:rPr lang="en" sz="1700">
                <a:solidFill>
                  <a:srgbClr val="434343"/>
                </a:solidFill>
                <a:latin typeface="Roboto Serif Medium"/>
                <a:ea typeface="Roboto Serif Medium"/>
                <a:cs typeface="Roboto Serif Medium"/>
                <a:sym typeface="Roboto Serif Medium"/>
              </a:rPr>
              <a:t>Ingests synchronized video, audio, pose, and scene text </a:t>
            </a:r>
            <a:endParaRPr sz="1700">
              <a:solidFill>
                <a:srgbClr val="434343"/>
              </a:solidFill>
              <a:latin typeface="Roboto Serif Medium"/>
              <a:ea typeface="Roboto Serif Medium"/>
              <a:cs typeface="Roboto Serif Medium"/>
              <a:sym typeface="Roboto Serif Medium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Roboto Serif Medium"/>
              <a:buAutoNum type="arabicPeriod"/>
            </a:pPr>
            <a:r>
              <a:rPr lang="en" sz="1700">
                <a:solidFill>
                  <a:srgbClr val="434343"/>
                </a:solidFill>
                <a:latin typeface="Roboto Serif Medium"/>
                <a:ea typeface="Roboto Serif Medium"/>
                <a:cs typeface="Roboto Serif Medium"/>
                <a:sym typeface="Roboto Serif Medium"/>
              </a:rPr>
              <a:t>Uses tiered processing: lightweight screening + deep GenAI reasoning </a:t>
            </a:r>
            <a:endParaRPr sz="1700">
              <a:solidFill>
                <a:srgbClr val="434343"/>
              </a:solidFill>
              <a:latin typeface="Roboto Serif Medium"/>
              <a:ea typeface="Roboto Serif Medium"/>
              <a:cs typeface="Roboto Serif Medium"/>
              <a:sym typeface="Roboto Serif Medium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Roboto Serif Medium"/>
              <a:buAutoNum type="arabicPeriod"/>
            </a:pPr>
            <a:r>
              <a:rPr lang="en" sz="1700">
                <a:solidFill>
                  <a:srgbClr val="434343"/>
                </a:solidFill>
                <a:latin typeface="Roboto Serif Medium"/>
                <a:ea typeface="Roboto Serif Medium"/>
                <a:cs typeface="Roboto Serif Medium"/>
                <a:sym typeface="Roboto Serif Medium"/>
              </a:rPr>
              <a:t>Supports early &amp; late fusion with modality control </a:t>
            </a:r>
            <a:endParaRPr sz="1700">
              <a:solidFill>
                <a:srgbClr val="434343"/>
              </a:solidFill>
              <a:latin typeface="Roboto Serif Medium"/>
              <a:ea typeface="Roboto Serif Medium"/>
              <a:cs typeface="Roboto Serif Medium"/>
              <a:sym typeface="Roboto Serif Medium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Roboto Serif Medium"/>
              <a:buAutoNum type="arabicPeriod"/>
            </a:pPr>
            <a:r>
              <a:rPr lang="en" sz="1700">
                <a:solidFill>
                  <a:srgbClr val="434343"/>
                </a:solidFill>
                <a:latin typeface="Roboto Serif Medium"/>
                <a:ea typeface="Roboto Serif Medium"/>
                <a:cs typeface="Roboto Serif Medium"/>
                <a:sym typeface="Roboto Serif Medium"/>
              </a:rPr>
              <a:t>Performs neuro-symbolic reasoning using LLMs + rules </a:t>
            </a:r>
            <a:endParaRPr sz="1700">
              <a:solidFill>
                <a:srgbClr val="434343"/>
              </a:solidFill>
              <a:latin typeface="Roboto Serif Medium"/>
              <a:ea typeface="Roboto Serif Medium"/>
              <a:cs typeface="Roboto Serif Medium"/>
              <a:sym typeface="Roboto Serif Medium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Roboto Serif Medium"/>
              <a:buAutoNum type="arabicPeriod"/>
            </a:pPr>
            <a:r>
              <a:rPr lang="en" sz="1700">
                <a:solidFill>
                  <a:srgbClr val="434343"/>
                </a:solidFill>
                <a:latin typeface="Roboto Serif Medium"/>
                <a:ea typeface="Roboto Serif Medium"/>
                <a:cs typeface="Roboto Serif Medium"/>
                <a:sym typeface="Roboto Serif Medium"/>
              </a:rPr>
              <a:t>Outputs real-time alerts with score + natural language explanation</a:t>
            </a:r>
            <a:endParaRPr sz="1700">
              <a:solidFill>
                <a:srgbClr val="434343"/>
              </a:solidFill>
              <a:latin typeface="Roboto Serif Medium"/>
              <a:ea typeface="Roboto Serif Medium"/>
              <a:cs typeface="Roboto Serif Medium"/>
              <a:sym typeface="Roboto Serif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BF4FF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-96300"/>
            <a:ext cx="8832300" cy="5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3020">
                <a:latin typeface="Roboto Serif Medium"/>
                <a:ea typeface="Roboto Serif Medium"/>
                <a:cs typeface="Roboto Serif Medium"/>
                <a:sym typeface="Roboto Serif Medium"/>
              </a:rPr>
              <a:t>Architecture Diagram </a:t>
            </a:r>
            <a:r>
              <a:rPr lang="en" sz="2920">
                <a:latin typeface="Roboto Serif Medium"/>
                <a:ea typeface="Roboto Serif Medium"/>
                <a:cs typeface="Roboto Serif Medium"/>
                <a:sym typeface="Roboto Serif Medium"/>
              </a:rPr>
              <a:t>                     </a:t>
            </a:r>
            <a:r>
              <a:rPr lang="en" sz="2020">
                <a:latin typeface="Roboto Serif Medium"/>
                <a:ea typeface="Roboto Serif Medium"/>
                <a:cs typeface="Roboto Serif Medium"/>
                <a:sym typeface="Roboto Serif Medium"/>
              </a:rPr>
              <a:t>Output format</a:t>
            </a:r>
            <a:r>
              <a:rPr lang="en" sz="1920">
                <a:latin typeface="Roboto Serif Medium"/>
                <a:ea typeface="Roboto Serif Medium"/>
                <a:cs typeface="Roboto Serif Medium"/>
                <a:sym typeface="Roboto Serif Medium"/>
              </a:rPr>
              <a:t> </a:t>
            </a:r>
            <a:r>
              <a:rPr lang="en" sz="2920">
                <a:latin typeface="Roboto Serif Medium"/>
                <a:ea typeface="Roboto Serif Medium"/>
                <a:cs typeface="Roboto Serif Medium"/>
                <a:sym typeface="Roboto Serif Medium"/>
              </a:rPr>
              <a:t>forfoformat</a:t>
            </a:r>
            <a:endParaRPr sz="2920">
              <a:latin typeface="Roboto Serif Medium"/>
              <a:ea typeface="Roboto Serif Medium"/>
              <a:cs typeface="Roboto Serif Medium"/>
              <a:sym typeface="Roboto Serif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sz="2420">
              <a:latin typeface="Roboto Serif Medium"/>
              <a:ea typeface="Roboto Serif Medium"/>
              <a:cs typeface="Roboto Serif Medium"/>
              <a:sym typeface="Roboto Serif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420">
              <a:latin typeface="Roboto Serif Medium"/>
              <a:ea typeface="Roboto Serif Medium"/>
              <a:cs typeface="Roboto Serif Medium"/>
              <a:sym typeface="Roboto Serif Medium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6217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1" name="Google Shape;71;p15" title="anomaly_detection (2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32600"/>
            <a:ext cx="6217798" cy="4669548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/>
        </p:nvSpPr>
        <p:spPr>
          <a:xfrm>
            <a:off x="6217800" y="432600"/>
            <a:ext cx="2926200" cy="4669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434343"/>
                </a:solidFill>
                <a:latin typeface="Roboto Serif"/>
                <a:ea typeface="Roboto Serif"/>
                <a:cs typeface="Roboto Serif"/>
                <a:sym typeface="Roboto Serif"/>
              </a:rPr>
              <a:t>{</a:t>
            </a:r>
            <a:endParaRPr sz="1700">
              <a:solidFill>
                <a:srgbClr val="434343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434343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434343"/>
                </a:solidFill>
                <a:latin typeface="Roboto Serif"/>
                <a:ea typeface="Roboto Serif"/>
                <a:cs typeface="Roboto Serif"/>
                <a:sym typeface="Roboto Serif"/>
              </a:rPr>
              <a:t> "</a:t>
            </a:r>
            <a:r>
              <a:rPr lang="en" sz="1700">
                <a:latin typeface="Roboto Serif"/>
                <a:ea typeface="Roboto Serif"/>
                <a:cs typeface="Roboto Serif"/>
                <a:sym typeface="Roboto Serif"/>
              </a:rPr>
              <a:t>frame_id"</a:t>
            </a:r>
            <a:r>
              <a:rPr lang="en" sz="1700">
                <a:solidFill>
                  <a:srgbClr val="434343"/>
                </a:solidFill>
                <a:latin typeface="Roboto Serif"/>
                <a:ea typeface="Roboto Serif"/>
                <a:cs typeface="Roboto Serif"/>
                <a:sym typeface="Roboto Serif"/>
              </a:rPr>
              <a:t>: "A107F",           "</a:t>
            </a:r>
            <a:r>
              <a:rPr lang="en" sz="1700">
                <a:latin typeface="Roboto Serif"/>
                <a:ea typeface="Roboto Serif"/>
                <a:cs typeface="Roboto Serif"/>
                <a:sym typeface="Roboto Serif"/>
              </a:rPr>
              <a:t>visual_score</a:t>
            </a:r>
            <a:r>
              <a:rPr lang="en" sz="1700">
                <a:solidFill>
                  <a:srgbClr val="434343"/>
                </a:solidFill>
                <a:latin typeface="Roboto Serif"/>
                <a:ea typeface="Roboto Serif"/>
                <a:cs typeface="Roboto Serif"/>
                <a:sym typeface="Roboto Serif"/>
              </a:rPr>
              <a:t>": 0.84, "</a:t>
            </a:r>
            <a:r>
              <a:rPr lang="en" sz="1700">
                <a:latin typeface="Roboto Serif"/>
                <a:ea typeface="Roboto Serif"/>
                <a:cs typeface="Roboto Serif"/>
                <a:sym typeface="Roboto Serif"/>
              </a:rPr>
              <a:t>audio_score</a:t>
            </a:r>
            <a:r>
              <a:rPr lang="en" sz="1700">
                <a:solidFill>
                  <a:srgbClr val="434343"/>
                </a:solidFill>
                <a:latin typeface="Roboto Serif"/>
                <a:ea typeface="Roboto Serif"/>
                <a:cs typeface="Roboto Serif"/>
                <a:sym typeface="Roboto Serif"/>
              </a:rPr>
              <a:t>": 0.67, "</a:t>
            </a:r>
            <a:r>
              <a:rPr lang="en" sz="1700">
                <a:latin typeface="Roboto Serif"/>
                <a:ea typeface="Roboto Serif"/>
                <a:cs typeface="Roboto Serif"/>
                <a:sym typeface="Roboto Serif"/>
              </a:rPr>
              <a:t>text_alignment_score"</a:t>
            </a:r>
            <a:r>
              <a:rPr lang="en" sz="1700">
                <a:solidFill>
                  <a:srgbClr val="434343"/>
                </a:solidFill>
                <a:latin typeface="Roboto Serif"/>
                <a:ea typeface="Roboto Serif"/>
                <a:cs typeface="Roboto Serif"/>
                <a:sym typeface="Roboto Serif"/>
              </a:rPr>
              <a:t>: 0.45, "</a:t>
            </a:r>
            <a:r>
              <a:rPr lang="en" sz="1700">
                <a:latin typeface="Roboto Serif"/>
                <a:ea typeface="Roboto Serif"/>
                <a:cs typeface="Roboto Serif"/>
                <a:sym typeface="Roboto Serif"/>
              </a:rPr>
              <a:t>multimodal_agreement</a:t>
            </a:r>
            <a:r>
              <a:rPr lang="en" sz="1700">
                <a:solidFill>
                  <a:srgbClr val="434343"/>
                </a:solidFill>
                <a:latin typeface="Roboto Serif"/>
                <a:ea typeface="Roboto Serif"/>
                <a:cs typeface="Roboto Serif"/>
                <a:sym typeface="Roboto Serif"/>
              </a:rPr>
              <a:t>": 0.71, "</a:t>
            </a:r>
            <a:r>
              <a:rPr lang="en" sz="1700">
                <a:latin typeface="Roboto Serif"/>
                <a:ea typeface="Roboto Serif"/>
                <a:cs typeface="Roboto Serif"/>
                <a:sym typeface="Roboto Serif"/>
              </a:rPr>
              <a:t>reasoning_summary</a:t>
            </a:r>
            <a:r>
              <a:rPr lang="en" sz="1700">
                <a:solidFill>
                  <a:srgbClr val="434343"/>
                </a:solidFill>
                <a:latin typeface="Roboto Serif"/>
                <a:ea typeface="Roboto Serif"/>
                <a:cs typeface="Roboto Serif"/>
                <a:sym typeface="Roboto Serif"/>
              </a:rPr>
              <a:t>":   "Unusual gathering detected outside normal hours with motion deviation.", "</a:t>
            </a:r>
            <a:r>
              <a:rPr lang="en" sz="1700">
                <a:latin typeface="Roboto Serif"/>
                <a:ea typeface="Roboto Serif"/>
                <a:cs typeface="Roboto Serif"/>
                <a:sym typeface="Roboto Serif"/>
              </a:rPr>
              <a:t>threat_severity_index</a:t>
            </a:r>
            <a:r>
              <a:rPr lang="en" sz="1700">
                <a:solidFill>
                  <a:srgbClr val="434343"/>
                </a:solidFill>
                <a:latin typeface="Roboto Serif"/>
                <a:ea typeface="Roboto Serif"/>
                <a:cs typeface="Roboto Serif"/>
                <a:sym typeface="Roboto Serif"/>
              </a:rPr>
              <a:t>": 0.89</a:t>
            </a:r>
            <a:endParaRPr sz="1700">
              <a:solidFill>
                <a:srgbClr val="434343"/>
              </a:solidFill>
              <a:latin typeface="Roboto Serif"/>
              <a:ea typeface="Roboto Serif"/>
              <a:cs typeface="Roboto Serif"/>
              <a:sym typeface="Roboto Serif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434343"/>
                </a:solidFill>
                <a:latin typeface="Roboto Serif"/>
                <a:ea typeface="Roboto Serif"/>
                <a:cs typeface="Roboto Serif"/>
                <a:sym typeface="Roboto Serif"/>
              </a:rPr>
              <a:t>}</a:t>
            </a:r>
            <a:endParaRPr sz="1700">
              <a:solidFill>
                <a:srgbClr val="434343"/>
              </a:solidFill>
              <a:latin typeface="Roboto Serif"/>
              <a:ea typeface="Roboto Serif"/>
              <a:cs typeface="Roboto Serif"/>
              <a:sym typeface="Roboto Serif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BF4FF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0"/>
            <a:ext cx="8520600" cy="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>
                <a:latin typeface="Roboto Serif Medium"/>
                <a:ea typeface="Roboto Serif Medium"/>
                <a:cs typeface="Roboto Serif Medium"/>
                <a:sym typeface="Roboto Serif Medium"/>
              </a:rPr>
              <a:t>Innovation Highlights</a:t>
            </a:r>
            <a:endParaRPr sz="3020">
              <a:latin typeface="Roboto Serif Medium"/>
              <a:ea typeface="Roboto Serif Medium"/>
              <a:cs typeface="Roboto Serif Medium"/>
              <a:sym typeface="Roboto Serif Medium"/>
            </a:endParaRPr>
          </a:p>
        </p:txBody>
      </p:sp>
      <p:graphicFrame>
        <p:nvGraphicFramePr>
          <p:cNvPr id="78" name="Google Shape;78;p16"/>
          <p:cNvGraphicFramePr/>
          <p:nvPr/>
        </p:nvGraphicFramePr>
        <p:xfrm>
          <a:off x="311700" y="552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{E8362FCA-B0B8-49B2-94E5-1C99B897F167}</a:tableStyleId>
              </a:tblPr>
              <a:tblGrid>
                <a:gridCol w="2114175"/>
                <a:gridCol w="3570950"/>
                <a:gridCol w="2605575"/>
              </a:tblGrid>
              <a:tr h="832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 Serif Medium"/>
                          <a:ea typeface="Roboto Serif Medium"/>
                          <a:cs typeface="Roboto Serif Medium"/>
                          <a:sym typeface="Roboto Serif Medium"/>
                        </a:rPr>
                        <a:t>Aspect</a:t>
                      </a:r>
                      <a:endParaRPr sz="1600">
                        <a:latin typeface="Roboto Serif Medium"/>
                        <a:ea typeface="Roboto Serif Medium"/>
                        <a:cs typeface="Roboto Serif Medium"/>
                        <a:sym typeface="Roboto Serif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 Serif Medium"/>
                          <a:ea typeface="Roboto Serif Medium"/>
                          <a:cs typeface="Roboto Serif Medium"/>
                          <a:sym typeface="Roboto Serif Medium"/>
                        </a:rPr>
                        <a:t>Our GenAI-Based System</a:t>
                      </a:r>
                      <a:endParaRPr sz="1600">
                        <a:latin typeface="Roboto Serif Medium"/>
                        <a:ea typeface="Roboto Serif Medium"/>
                        <a:cs typeface="Roboto Serif Medium"/>
                        <a:sym typeface="Roboto Serif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Roboto Serif Medium"/>
                          <a:ea typeface="Roboto Serif Medium"/>
                          <a:cs typeface="Roboto Serif Medium"/>
                          <a:sym typeface="Roboto Serif Medium"/>
                        </a:rPr>
                        <a:t>Traditional Systems</a:t>
                      </a:r>
                      <a:endParaRPr sz="1600">
                        <a:latin typeface="Roboto Serif Medium"/>
                        <a:ea typeface="Roboto Serif Medium"/>
                        <a:cs typeface="Roboto Serif Medium"/>
                        <a:sym typeface="Roboto Serif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  <a:tr h="635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Roboto Serif Medium"/>
                          <a:ea typeface="Roboto Serif Medium"/>
                          <a:cs typeface="Roboto Serif Medium"/>
                          <a:sym typeface="Roboto Serif Medium"/>
                        </a:rPr>
                        <a:t>Multimodal Intelligence</a:t>
                      </a:r>
                      <a:endParaRPr sz="1500">
                        <a:latin typeface="Roboto Serif Medium"/>
                        <a:ea typeface="Roboto Serif Medium"/>
                        <a:cs typeface="Roboto Serif Medium"/>
                        <a:sym typeface="Roboto Serif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Roboto Serif Medium"/>
                          <a:ea typeface="Roboto Serif Medium"/>
                          <a:cs typeface="Roboto Serif Medium"/>
                          <a:sym typeface="Roboto Serif Medium"/>
                        </a:rPr>
                        <a:t>Integrates video, audio, pose, and scene text in real-time</a:t>
                      </a:r>
                      <a:endParaRPr sz="1500">
                        <a:latin typeface="Roboto Serif Medium"/>
                        <a:ea typeface="Roboto Serif Medium"/>
                        <a:cs typeface="Roboto Serif Medium"/>
                        <a:sym typeface="Roboto Serif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Roboto Serif Medium"/>
                          <a:ea typeface="Roboto Serif Medium"/>
                          <a:cs typeface="Roboto Serif Medium"/>
                          <a:sym typeface="Roboto Serif Medium"/>
                        </a:rPr>
                        <a:t>Typically unimodal (video or audio only)</a:t>
                      </a:r>
                      <a:endParaRPr sz="1500">
                        <a:latin typeface="Roboto Serif Medium"/>
                        <a:ea typeface="Roboto Serif Medium"/>
                        <a:cs typeface="Roboto Serif Medium"/>
                        <a:sym typeface="Roboto Serif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57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Roboto Serif Medium"/>
                          <a:ea typeface="Roboto Serif Medium"/>
                          <a:cs typeface="Roboto Serif Medium"/>
                          <a:sym typeface="Roboto Serif Medium"/>
                        </a:rPr>
                        <a:t>Reasoning Capability</a:t>
                      </a:r>
                      <a:endParaRPr sz="1500">
                        <a:latin typeface="Roboto Serif Medium"/>
                        <a:ea typeface="Roboto Serif Medium"/>
                        <a:cs typeface="Roboto Serif Medium"/>
                        <a:sym typeface="Roboto Serif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Roboto Serif Medium"/>
                          <a:ea typeface="Roboto Serif Medium"/>
                          <a:cs typeface="Roboto Serif Medium"/>
                          <a:sym typeface="Roboto Serif Medium"/>
                        </a:rPr>
                        <a:t>LLM + symbolic rule-based contextual reasoning with explainability</a:t>
                      </a:r>
                      <a:endParaRPr sz="1500">
                        <a:latin typeface="Roboto Serif Medium"/>
                        <a:ea typeface="Roboto Serif Medium"/>
                        <a:cs typeface="Roboto Serif Medium"/>
                        <a:sym typeface="Roboto Serif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Roboto Serif Medium"/>
                          <a:ea typeface="Roboto Serif Medium"/>
                          <a:cs typeface="Roboto Serif Medium"/>
                          <a:sym typeface="Roboto Serif Medium"/>
                        </a:rPr>
                        <a:t>No reasoning or explainability</a:t>
                      </a:r>
                      <a:endParaRPr sz="1500">
                        <a:latin typeface="Roboto Serif Medium"/>
                        <a:ea typeface="Roboto Serif Medium"/>
                        <a:cs typeface="Roboto Serif Medium"/>
                        <a:sym typeface="Roboto Serif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0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Roboto Serif Medium"/>
                          <a:ea typeface="Roboto Serif Medium"/>
                          <a:cs typeface="Roboto Serif Medium"/>
                          <a:sym typeface="Roboto Serif Medium"/>
                        </a:rPr>
                        <a:t>Fusion Control</a:t>
                      </a:r>
                      <a:endParaRPr sz="1500">
                        <a:latin typeface="Roboto Serif Medium"/>
                        <a:ea typeface="Roboto Serif Medium"/>
                        <a:cs typeface="Roboto Serif Medium"/>
                        <a:sym typeface="Roboto Serif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Roboto Serif Medium"/>
                          <a:ea typeface="Roboto Serif Medium"/>
                          <a:cs typeface="Roboto Serif Medium"/>
                          <a:sym typeface="Roboto Serif Medium"/>
                        </a:rPr>
                        <a:t>Dynamic early &amp; late fusion with modality gating</a:t>
                      </a:r>
                      <a:endParaRPr sz="1500">
                        <a:latin typeface="Roboto Serif Medium"/>
                        <a:ea typeface="Roboto Serif Medium"/>
                        <a:cs typeface="Roboto Serif Medium"/>
                        <a:sym typeface="Roboto Serif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Roboto Serif Medium"/>
                          <a:ea typeface="Roboto Serif Medium"/>
                          <a:cs typeface="Roboto Serif Medium"/>
                          <a:sym typeface="Roboto Serif Medium"/>
                        </a:rPr>
                        <a:t>Static or late fusion (if any)</a:t>
                      </a:r>
                      <a:endParaRPr sz="1500">
                        <a:latin typeface="Roboto Serif Medium"/>
                        <a:ea typeface="Roboto Serif Medium"/>
                        <a:cs typeface="Roboto Serif Medium"/>
                        <a:sym typeface="Roboto Serif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9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Roboto Serif Medium"/>
                          <a:ea typeface="Roboto Serif Medium"/>
                          <a:cs typeface="Roboto Serif Medium"/>
                          <a:sym typeface="Roboto Serif Medium"/>
                        </a:rPr>
                        <a:t> Interpretability</a:t>
                      </a:r>
                      <a:endParaRPr sz="1500">
                        <a:latin typeface="Roboto Serif Medium"/>
                        <a:ea typeface="Roboto Serif Medium"/>
                        <a:cs typeface="Roboto Serif Medium"/>
                        <a:sym typeface="Roboto Serif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Roboto Serif Medium"/>
                          <a:ea typeface="Roboto Serif Medium"/>
                          <a:cs typeface="Roboto Serif Medium"/>
                          <a:sym typeface="Roboto Serif Medium"/>
                        </a:rPr>
                        <a:t>Generates natural language explanations + anomaly trace</a:t>
                      </a:r>
                      <a:endParaRPr sz="1500">
                        <a:latin typeface="Roboto Serif Medium"/>
                        <a:ea typeface="Roboto Serif Medium"/>
                        <a:cs typeface="Roboto Serif Medium"/>
                        <a:sym typeface="Roboto Serif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Roboto Serif Medium"/>
                          <a:ea typeface="Roboto Serif Medium"/>
                          <a:cs typeface="Roboto Serif Medium"/>
                          <a:sym typeface="Roboto Serif Medium"/>
                        </a:rPr>
                        <a:t>Black-box models with no transparency</a:t>
                      </a:r>
                      <a:endParaRPr sz="1500">
                        <a:latin typeface="Roboto Serif Medium"/>
                        <a:ea typeface="Roboto Serif Medium"/>
                        <a:cs typeface="Roboto Serif Medium"/>
                        <a:sym typeface="Roboto Serif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Roboto Serif Medium"/>
                          <a:ea typeface="Roboto Serif Medium"/>
                          <a:cs typeface="Roboto Serif Medium"/>
                          <a:sym typeface="Roboto Serif Medium"/>
                        </a:rPr>
                        <a:t>Responsiveness Design</a:t>
                      </a:r>
                      <a:endParaRPr sz="1500">
                        <a:latin typeface="Roboto Serif Medium"/>
                        <a:ea typeface="Roboto Serif Medium"/>
                        <a:cs typeface="Roboto Serif Medium"/>
                        <a:sym typeface="Roboto Serif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Roboto Serif Medium"/>
                          <a:ea typeface="Roboto Serif Medium"/>
                          <a:cs typeface="Roboto Serif Medium"/>
                          <a:sym typeface="Roboto Serif Medium"/>
                        </a:rPr>
                        <a:t>Two-tiered system</a:t>
                      </a:r>
                      <a:r>
                        <a:rPr lang="en" sz="1500">
                          <a:latin typeface="Roboto Serif Medium"/>
                          <a:ea typeface="Roboto Serif Medium"/>
                          <a:cs typeface="Roboto Serif Medium"/>
                          <a:sym typeface="Roboto Serif Medium"/>
                        </a:rPr>
                        <a:t>: fast pre-checks + deep GenAI processing on trigger</a:t>
                      </a:r>
                      <a:endParaRPr sz="1500">
                        <a:latin typeface="Roboto Serif Medium"/>
                        <a:ea typeface="Roboto Serif Medium"/>
                        <a:cs typeface="Roboto Serif Medium"/>
                        <a:sym typeface="Roboto Serif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latin typeface="Roboto Serif Medium"/>
                          <a:ea typeface="Roboto Serif Medium"/>
                          <a:cs typeface="Roboto Serif Medium"/>
                          <a:sym typeface="Roboto Serif Medium"/>
                        </a:rPr>
                        <a:t>Uniform heavy models → slower, less responsive</a:t>
                      </a:r>
                      <a:endParaRPr sz="1500">
                        <a:latin typeface="Roboto Serif Medium"/>
                        <a:ea typeface="Roboto Serif Medium"/>
                        <a:cs typeface="Roboto Serif Medium"/>
                        <a:sym typeface="Roboto Serif Medium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BF4FF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185100" y="74350"/>
            <a:ext cx="8647200" cy="56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20">
                <a:latin typeface="Roboto Serif Medium"/>
                <a:ea typeface="Roboto Serif Medium"/>
                <a:cs typeface="Roboto Serif Medium"/>
                <a:sym typeface="Roboto Serif Medium"/>
              </a:rPr>
              <a:t>Tools and Tech Stack</a:t>
            </a:r>
            <a:endParaRPr sz="2620">
              <a:latin typeface="Roboto Serif Medium"/>
              <a:ea typeface="Roboto Serif Medium"/>
              <a:cs typeface="Roboto Serif Medium"/>
              <a:sym typeface="Roboto Serif Medium"/>
            </a:endParaRPr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401325" y="518150"/>
            <a:ext cx="8045400" cy="20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23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95"/>
              <a:buAutoNum type="arabicPeriod"/>
            </a:pPr>
            <a:r>
              <a:rPr lang="en" sz="1595">
                <a:solidFill>
                  <a:schemeClr val="dk1"/>
                </a:solidFill>
                <a:latin typeface="Roboto Serif Medium"/>
                <a:ea typeface="Roboto Serif Medium"/>
                <a:cs typeface="Roboto Serif Medium"/>
                <a:sym typeface="Roboto Serif Medium"/>
              </a:rPr>
              <a:t>I</a:t>
            </a:r>
            <a:r>
              <a:rPr lang="en" sz="1600">
                <a:solidFill>
                  <a:schemeClr val="dk1"/>
                </a:solidFill>
                <a:latin typeface="Roboto Serif Medium"/>
                <a:ea typeface="Roboto Serif Medium"/>
                <a:cs typeface="Roboto Serif Medium"/>
                <a:sym typeface="Roboto Serif Medium"/>
              </a:rPr>
              <a:t>nput Ingestion</a:t>
            </a:r>
            <a:r>
              <a:rPr lang="en" sz="1600">
                <a:solidFill>
                  <a:srgbClr val="434343"/>
                </a:solidFill>
                <a:latin typeface="Roboto Serif Medium"/>
                <a:ea typeface="Roboto Serif Medium"/>
                <a:cs typeface="Roboto Serif Medium"/>
                <a:sym typeface="Roboto Serif Medium"/>
              </a:rPr>
              <a:t> : OpenCV, FFmpeg, WebRTC </a:t>
            </a:r>
            <a:endParaRPr sz="1600">
              <a:solidFill>
                <a:srgbClr val="434343"/>
              </a:solidFill>
              <a:latin typeface="Roboto Serif Medium"/>
              <a:ea typeface="Roboto Serif Medium"/>
              <a:cs typeface="Roboto Serif Medium"/>
              <a:sym typeface="Roboto Serif Medium"/>
            </a:endParaRPr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  <a:latin typeface="Roboto Serif Medium"/>
                <a:ea typeface="Roboto Serif Medium"/>
                <a:cs typeface="Roboto Serif Medium"/>
                <a:sym typeface="Roboto Serif Medium"/>
              </a:rPr>
              <a:t>Pose Estimation </a:t>
            </a:r>
            <a:r>
              <a:rPr lang="en" sz="1600">
                <a:solidFill>
                  <a:srgbClr val="434343"/>
                </a:solidFill>
                <a:latin typeface="Roboto Serif Medium"/>
                <a:ea typeface="Roboto Serif Medium"/>
                <a:cs typeface="Roboto Serif Medium"/>
                <a:sym typeface="Roboto Serif Medium"/>
              </a:rPr>
              <a:t>: MediaPipe BlazePose</a:t>
            </a:r>
            <a:endParaRPr sz="1600">
              <a:solidFill>
                <a:srgbClr val="434343"/>
              </a:solidFill>
              <a:latin typeface="Roboto Serif Medium"/>
              <a:ea typeface="Roboto Serif Medium"/>
              <a:cs typeface="Roboto Serif Medium"/>
              <a:sym typeface="Roboto Serif Medium"/>
            </a:endParaRPr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  <a:latin typeface="Roboto Serif Medium"/>
                <a:ea typeface="Roboto Serif Medium"/>
                <a:cs typeface="Roboto Serif Medium"/>
                <a:sym typeface="Roboto Serif Medium"/>
              </a:rPr>
              <a:t>Audio Processing</a:t>
            </a:r>
            <a:r>
              <a:rPr lang="en" sz="1600">
                <a:solidFill>
                  <a:srgbClr val="434343"/>
                </a:solidFill>
                <a:latin typeface="Roboto Serif Medium"/>
                <a:ea typeface="Roboto Serif Medium"/>
                <a:cs typeface="Roboto Serif Medium"/>
                <a:sym typeface="Roboto Serif Medium"/>
              </a:rPr>
              <a:t> : Whisper-Tiny (Tier-1), Whisper-Large (Tier-2) </a:t>
            </a:r>
            <a:endParaRPr sz="1600">
              <a:solidFill>
                <a:srgbClr val="434343"/>
              </a:solidFill>
              <a:latin typeface="Roboto Serif Medium"/>
              <a:ea typeface="Roboto Serif Medium"/>
              <a:cs typeface="Roboto Serif Medium"/>
              <a:sym typeface="Roboto Serif Medium"/>
            </a:endParaRPr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  <a:latin typeface="Roboto Serif Medium"/>
                <a:ea typeface="Roboto Serif Medium"/>
                <a:cs typeface="Roboto Serif Medium"/>
                <a:sym typeface="Roboto Serif Medium"/>
              </a:rPr>
              <a:t>Visual Understanding :</a:t>
            </a:r>
            <a:r>
              <a:rPr lang="en" sz="1600">
                <a:solidFill>
                  <a:srgbClr val="434343"/>
                </a:solidFill>
                <a:latin typeface="Roboto Serif Medium"/>
                <a:ea typeface="Roboto Serif Medium"/>
                <a:cs typeface="Roboto Serif Medium"/>
                <a:sym typeface="Roboto Serif Medium"/>
              </a:rPr>
              <a:t> TinyCLIP, MobileNet, CLIP ViT-L/14, BLIP-2 </a:t>
            </a:r>
            <a:endParaRPr sz="1600">
              <a:solidFill>
                <a:srgbClr val="434343"/>
              </a:solidFill>
              <a:latin typeface="Roboto Serif Medium"/>
              <a:ea typeface="Roboto Serif Medium"/>
              <a:cs typeface="Roboto Serif Medium"/>
              <a:sym typeface="Roboto Serif Medium"/>
            </a:endParaRPr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  <a:latin typeface="Roboto Serif Medium"/>
                <a:ea typeface="Roboto Serif Medium"/>
                <a:cs typeface="Roboto Serif Medium"/>
                <a:sym typeface="Roboto Serif Medium"/>
              </a:rPr>
              <a:t>Scene Text Parsing :</a:t>
            </a:r>
            <a:r>
              <a:rPr lang="en" sz="1600">
                <a:solidFill>
                  <a:srgbClr val="434343"/>
                </a:solidFill>
                <a:latin typeface="Roboto Serif Medium"/>
                <a:ea typeface="Roboto Serif Medium"/>
                <a:cs typeface="Roboto Serif Medium"/>
                <a:sym typeface="Roboto Serif Medium"/>
              </a:rPr>
              <a:t> Tesseract OCR, MiniLM </a:t>
            </a:r>
            <a:endParaRPr sz="1600">
              <a:solidFill>
                <a:srgbClr val="434343"/>
              </a:solidFill>
              <a:latin typeface="Roboto Serif Medium"/>
              <a:ea typeface="Roboto Serif Medium"/>
              <a:cs typeface="Roboto Serif Medium"/>
              <a:sym typeface="Roboto Serif Medium"/>
            </a:endParaRPr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  <a:latin typeface="Roboto Serif Medium"/>
                <a:ea typeface="Roboto Serif Medium"/>
                <a:cs typeface="Roboto Serif Medium"/>
                <a:sym typeface="Roboto Serif Medium"/>
              </a:rPr>
              <a:t>Reasoning Engine </a:t>
            </a:r>
            <a:r>
              <a:rPr lang="en" sz="1600">
                <a:solidFill>
                  <a:srgbClr val="434343"/>
                </a:solidFill>
                <a:latin typeface="Roboto Serif Medium"/>
                <a:ea typeface="Roboto Serif Medium"/>
                <a:cs typeface="Roboto Serif Medium"/>
                <a:sym typeface="Roboto Serif Medium"/>
              </a:rPr>
              <a:t>: GPT-4 / LLaMA3 + Symbolic Rule Engine </a:t>
            </a:r>
            <a:endParaRPr sz="1600">
              <a:solidFill>
                <a:srgbClr val="434343"/>
              </a:solidFill>
              <a:latin typeface="Roboto Serif Medium"/>
              <a:ea typeface="Roboto Serif Medium"/>
              <a:cs typeface="Roboto Serif Medium"/>
              <a:sym typeface="Roboto Serif Medium"/>
            </a:endParaRPr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  <a:latin typeface="Roboto Serif Medium"/>
                <a:ea typeface="Roboto Serif Medium"/>
                <a:cs typeface="Roboto Serif Medium"/>
                <a:sym typeface="Roboto Serif Medium"/>
              </a:rPr>
              <a:t>Backend &amp; APIs</a:t>
            </a:r>
            <a:r>
              <a:rPr lang="en" sz="1600">
                <a:solidFill>
                  <a:srgbClr val="434343"/>
                </a:solidFill>
                <a:latin typeface="Roboto Serif Medium"/>
                <a:ea typeface="Roboto Serif Medium"/>
                <a:cs typeface="Roboto Serif Medium"/>
                <a:sym typeface="Roboto Serif Medium"/>
              </a:rPr>
              <a:t> : FastAPI, Redis, MongoDB, WebSocket</a:t>
            </a:r>
            <a:endParaRPr sz="1600">
              <a:solidFill>
                <a:srgbClr val="434343"/>
              </a:solidFill>
              <a:latin typeface="Roboto Serif Medium"/>
              <a:ea typeface="Roboto Serif Medium"/>
              <a:cs typeface="Roboto Serif Medium"/>
              <a:sym typeface="Roboto Serif Medium"/>
            </a:endParaRPr>
          </a:p>
        </p:txBody>
      </p:sp>
      <p:sp>
        <p:nvSpPr>
          <p:cNvPr id="85" name="Google Shape;85;p17"/>
          <p:cNvSpPr txBox="1"/>
          <p:nvPr/>
        </p:nvSpPr>
        <p:spPr>
          <a:xfrm>
            <a:off x="185100" y="2193400"/>
            <a:ext cx="8647200" cy="5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solidFill>
                  <a:schemeClr val="dk1"/>
                </a:solidFill>
                <a:latin typeface="Roboto Serif Medium"/>
                <a:ea typeface="Roboto Serif Medium"/>
                <a:cs typeface="Roboto Serif Medium"/>
                <a:sym typeface="Roboto Serif Medium"/>
              </a:rPr>
              <a:t>Tailored for Samsung's Real-World Needs</a:t>
            </a:r>
            <a:endParaRPr sz="2600">
              <a:solidFill>
                <a:schemeClr val="dk1"/>
              </a:solidFill>
              <a:latin typeface="Roboto Serif Medium"/>
              <a:ea typeface="Roboto Serif Medium"/>
              <a:cs typeface="Roboto Serif Medium"/>
              <a:sym typeface="Roboto Serif Medium"/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401325" y="2693200"/>
            <a:ext cx="8742900" cy="21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 Serif Medium"/>
              <a:buAutoNum type="arabicPeriod"/>
            </a:pPr>
            <a:r>
              <a:rPr lang="en" sz="1600">
                <a:latin typeface="Roboto Serif Medium"/>
                <a:ea typeface="Roboto Serif Medium"/>
                <a:cs typeface="Roboto Serif Medium"/>
                <a:sym typeface="Roboto Serif Medium"/>
              </a:rPr>
              <a:t>Smart TV &amp; Surveillance Systems </a:t>
            </a:r>
            <a:r>
              <a:rPr lang="en" sz="1600">
                <a:solidFill>
                  <a:srgbClr val="434343"/>
                </a:solidFill>
                <a:latin typeface="Roboto Serif Medium"/>
                <a:ea typeface="Roboto Serif Medium"/>
                <a:cs typeface="Roboto Serif Medium"/>
                <a:sym typeface="Roboto Serif Medium"/>
              </a:rPr>
              <a:t>→ Detect silent intrusions, motionless anomalies, or</a:t>
            </a:r>
            <a:r>
              <a:rPr lang="en" sz="1600">
                <a:latin typeface="Roboto Serif Medium"/>
                <a:ea typeface="Roboto Serif Medium"/>
                <a:cs typeface="Roboto Serif Medium"/>
                <a:sym typeface="Roboto Serif Medium"/>
              </a:rPr>
              <a:t>  </a:t>
            </a:r>
            <a:r>
              <a:rPr lang="en" sz="1600">
                <a:solidFill>
                  <a:srgbClr val="434343"/>
                </a:solidFill>
                <a:latin typeface="Roboto Serif Medium"/>
                <a:ea typeface="Roboto Serif Medium"/>
                <a:cs typeface="Roboto Serif Medium"/>
                <a:sym typeface="Roboto Serif Medium"/>
              </a:rPr>
              <a:t>environmental mismatches in user surroundings.</a:t>
            </a:r>
            <a:endParaRPr sz="1600">
              <a:solidFill>
                <a:srgbClr val="434343"/>
              </a:solidFill>
              <a:latin typeface="Roboto Serif Medium"/>
              <a:ea typeface="Roboto Serif Medium"/>
              <a:cs typeface="Roboto Serif Medium"/>
              <a:sym typeface="Roboto Serif Mediu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 Serif Medium"/>
              <a:buAutoNum type="arabicPeriod"/>
            </a:pPr>
            <a:r>
              <a:rPr lang="en" sz="1600">
                <a:latin typeface="Roboto Serif Medium"/>
                <a:ea typeface="Roboto Serif Medium"/>
                <a:cs typeface="Roboto Serif Medium"/>
                <a:sym typeface="Roboto Serif Medium"/>
              </a:rPr>
              <a:t>Industrial Automation (R&amp;D Bangalore)</a:t>
            </a:r>
            <a:r>
              <a:rPr lang="en" sz="1600">
                <a:solidFill>
                  <a:srgbClr val="434343"/>
                </a:solidFill>
                <a:latin typeface="Roboto Serif Medium"/>
                <a:ea typeface="Roboto Serif Medium"/>
                <a:cs typeface="Roboto Serif Medium"/>
                <a:sym typeface="Roboto Serif Medium"/>
              </a:rPr>
              <a:t> → Auto-detect sound-visual misalignments (e.g., faulty motor sounds with normal visuals).</a:t>
            </a:r>
            <a:endParaRPr sz="1600">
              <a:solidFill>
                <a:srgbClr val="434343"/>
              </a:solidFill>
              <a:latin typeface="Roboto Serif Medium"/>
              <a:ea typeface="Roboto Serif Medium"/>
              <a:cs typeface="Roboto Serif Medium"/>
              <a:sym typeface="Roboto Serif Mediu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 Serif Medium"/>
              <a:buAutoNum type="arabicPeriod"/>
            </a:pPr>
            <a:r>
              <a:rPr lang="en" sz="1600">
                <a:latin typeface="Roboto Serif Medium"/>
                <a:ea typeface="Roboto Serif Medium"/>
                <a:cs typeface="Roboto Serif Medium"/>
                <a:sym typeface="Roboto Serif Medium"/>
              </a:rPr>
              <a:t>Training &amp; Remote Monitoring</a:t>
            </a:r>
            <a:r>
              <a:rPr lang="en" sz="1600">
                <a:solidFill>
                  <a:srgbClr val="434343"/>
                </a:solidFill>
                <a:latin typeface="Roboto Serif Medium"/>
                <a:ea typeface="Roboto Serif Medium"/>
                <a:cs typeface="Roboto Serif Medium"/>
                <a:sym typeface="Roboto Serif Medium"/>
              </a:rPr>
              <a:t>→ Detect distraction, fatigue, or behavioral anomalies in Simulations  or remote sessions.</a:t>
            </a:r>
            <a:endParaRPr sz="1600">
              <a:solidFill>
                <a:srgbClr val="434343"/>
              </a:solidFill>
              <a:latin typeface="Roboto Serif Medium"/>
              <a:ea typeface="Roboto Serif Medium"/>
              <a:cs typeface="Roboto Serif Medium"/>
              <a:sym typeface="Roboto Serif Mediu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oboto Serif Medium"/>
              <a:buAutoNum type="arabicPeriod"/>
            </a:pPr>
            <a:r>
              <a:rPr lang="en" sz="1600">
                <a:latin typeface="Roboto Serif Medium"/>
                <a:ea typeface="Roboto Serif Medium"/>
                <a:cs typeface="Roboto Serif Medium"/>
                <a:sym typeface="Roboto Serif Medium"/>
              </a:rPr>
              <a:t>Smart Home &amp; Embedded AI</a:t>
            </a:r>
            <a:r>
              <a:rPr lang="en" sz="1600">
                <a:solidFill>
                  <a:srgbClr val="434343"/>
                </a:solidFill>
                <a:latin typeface="Roboto Serif Medium"/>
                <a:ea typeface="Roboto Serif Medium"/>
                <a:cs typeface="Roboto Serif Medium"/>
                <a:sym typeface="Roboto Serif Medium"/>
              </a:rPr>
              <a:t> → Integrate lightweight anomaly detection in edge devices for proactive safety monitoring</a:t>
            </a:r>
            <a:endParaRPr sz="1600">
              <a:solidFill>
                <a:srgbClr val="434343"/>
              </a:solidFill>
              <a:latin typeface="Roboto Serif Medium"/>
              <a:ea typeface="Roboto Serif Medium"/>
              <a:cs typeface="Roboto Serif Medium"/>
              <a:sym typeface="Roboto Serif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A4C2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