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Scientific_principl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EAD2-B7D7-4521-964D-A6DC9D52922C}"/>
              </a:ext>
            </a:extLst>
          </p:cNvPr>
          <p:cNvSpPr>
            <a:spLocks noGrp="1"/>
          </p:cNvSpPr>
          <p:nvPr>
            <p:ph type="ctrTitle"/>
          </p:nvPr>
        </p:nvSpPr>
        <p:spPr/>
        <p:txBody>
          <a:bodyPr/>
          <a:lstStyle/>
          <a:p>
            <a:r>
              <a:rPr lang="en-US" dirty="0"/>
              <a:t>Civil engineer</a:t>
            </a:r>
            <a:endParaRPr lang="en-IN" dirty="0"/>
          </a:p>
        </p:txBody>
      </p:sp>
      <p:sp>
        <p:nvSpPr>
          <p:cNvPr id="3" name="Subtitle 2">
            <a:extLst>
              <a:ext uri="{FF2B5EF4-FFF2-40B4-BE49-F238E27FC236}">
                <a16:creationId xmlns:a16="http://schemas.microsoft.com/office/drawing/2014/main" id="{D5103F4F-DCE6-491B-AC61-8E2DEAAF6182}"/>
              </a:ext>
            </a:extLst>
          </p:cNvPr>
          <p:cNvSpPr>
            <a:spLocks noGrp="1"/>
          </p:cNvSpPr>
          <p:nvPr>
            <p:ph type="subTitle" idx="1"/>
          </p:nvPr>
        </p:nvSpPr>
        <p:spPr/>
        <p:txBody>
          <a:bodyPr/>
          <a:lstStyle/>
          <a:p>
            <a:r>
              <a:rPr lang="en-US" dirty="0"/>
              <a:t>By-</a:t>
            </a:r>
            <a:r>
              <a:rPr lang="en-US" dirty="0" err="1"/>
              <a:t>safwat</a:t>
            </a:r>
            <a:r>
              <a:rPr lang="en-US" dirty="0"/>
              <a:t> </a:t>
            </a:r>
            <a:r>
              <a:rPr lang="en-US" dirty="0" err="1"/>
              <a:t>rakhwan</a:t>
            </a:r>
            <a:endParaRPr lang="en-IN" dirty="0"/>
          </a:p>
        </p:txBody>
      </p:sp>
    </p:spTree>
    <p:extLst>
      <p:ext uri="{BB962C8B-B14F-4D97-AF65-F5344CB8AC3E}">
        <p14:creationId xmlns:p14="http://schemas.microsoft.com/office/powerpoint/2010/main" val="176335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US" sz="3600" b="1" dirty="0"/>
              <a:t>Construction Management</a:t>
            </a:r>
            <a:endParaRPr lang="en-IN" dirty="0"/>
          </a:p>
        </p:txBody>
      </p:sp>
      <p:sp>
        <p:nvSpPr>
          <p:cNvPr id="4" name="Rectangle 1">
            <a:extLst>
              <a:ext uri="{FF2B5EF4-FFF2-40B4-BE49-F238E27FC236}">
                <a16:creationId xmlns:a16="http://schemas.microsoft.com/office/drawing/2014/main" id="{4D114DC4-A603-49E1-A510-3C43400B4CAD}"/>
              </a:ext>
            </a:extLst>
          </p:cNvPr>
          <p:cNvSpPr>
            <a:spLocks noGrp="1" noChangeArrowheads="1"/>
          </p:cNvSpPr>
          <p:nvPr>
            <p:ph idx="1"/>
          </p:nvPr>
        </p:nvSpPr>
        <p:spPr bwMode="auto">
          <a:xfrm>
            <a:off x="1389709" y="2285571"/>
            <a:ext cx="1045574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t>Construction Management</a:t>
            </a:r>
            <a:r>
              <a:rPr lang="en-US" sz="2000" dirty="0"/>
              <a:t> involves planning, coordinating, and overseeing</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 construction projects from start to finish to ensure timely and cost-effective completion.</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It includes budgeting, scheduling, quality control, safety management, and communication among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stakeholders.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53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dirty="0"/>
              <a:t>Building materials</a:t>
            </a:r>
          </a:p>
        </p:txBody>
      </p:sp>
      <p:sp>
        <p:nvSpPr>
          <p:cNvPr id="3" name="Rectangle 1">
            <a:extLst>
              <a:ext uri="{FF2B5EF4-FFF2-40B4-BE49-F238E27FC236}">
                <a16:creationId xmlns:a16="http://schemas.microsoft.com/office/drawing/2014/main" id="{65A085ED-8359-47F3-A116-676E9E91DBDE}"/>
              </a:ext>
            </a:extLst>
          </p:cNvPr>
          <p:cNvSpPr>
            <a:spLocks noGrp="1" noChangeArrowheads="1"/>
          </p:cNvSpPr>
          <p:nvPr>
            <p:ph idx="1"/>
          </p:nvPr>
        </p:nvSpPr>
        <p:spPr bwMode="auto">
          <a:xfrm>
            <a:off x="1389063" y="1932327"/>
            <a:ext cx="1087990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Building materials</a:t>
            </a:r>
            <a:r>
              <a:rPr kumimoji="0" lang="en-US" altLang="en-US" sz="1800" b="0" i="0" u="none" strike="noStrike" cap="none" normalizeH="0" baseline="0" dirty="0">
                <a:ln>
                  <a:noFill/>
                </a:ln>
                <a:solidFill>
                  <a:schemeClr val="tx1"/>
                </a:solidFill>
                <a:effectLst/>
                <a:latin typeface="Arial" panose="020B0604020202020204" pitchFamily="34" charset="0"/>
              </a:rPr>
              <a:t> are the physical elements used in construction, such as cement, bricks, steel, wood,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aggregates.</a:t>
            </a:r>
          </a:p>
          <a:p>
            <a:pPr marL="0" indent="0"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The choice of materials affects the strength, durability, cost, and environmental impact of a structure.</a:t>
            </a:r>
          </a:p>
          <a:p>
            <a:pPr marL="0" marR="0" lvl="0" indent="0" algn="l" defTabSz="914400" rtl="0" eaLnBrk="0" fontAlgn="base" latinLnBrk="0" hangingPunct="0">
              <a:lnSpc>
                <a:spcPct val="100000"/>
              </a:lnSpc>
              <a:spcBef>
                <a:spcPct val="0"/>
              </a:spcBef>
              <a:spcAft>
                <a:spcPct val="0"/>
              </a:spcAft>
              <a:buClrTx/>
              <a:buSzTx/>
              <a:buNone/>
              <a:tabLst/>
            </a:pPr>
            <a:r>
              <a:rPr lang="en-US" dirty="0"/>
              <a:t>Effective construction management ensures the right materials are used properly for sustainable and efficient</a:t>
            </a:r>
          </a:p>
          <a:p>
            <a:pPr marL="0" marR="0" lvl="0" indent="0" algn="l" defTabSz="914400" rtl="0" eaLnBrk="0" fontAlgn="base" latinLnBrk="0" hangingPunct="0">
              <a:lnSpc>
                <a:spcPct val="100000"/>
              </a:lnSpc>
              <a:spcBef>
                <a:spcPct val="0"/>
              </a:spcBef>
              <a:spcAft>
                <a:spcPct val="0"/>
              </a:spcAft>
              <a:buClrTx/>
              <a:buSzTx/>
              <a:buNone/>
              <a:tabLst/>
            </a:pPr>
            <a:r>
              <a:rPr lang="en-US" dirty="0"/>
              <a:t>Building.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06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EAD2-B7D7-4521-964D-A6DC9D52922C}"/>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D5103F4F-DCE6-491B-AC61-8E2DEAAF6182}"/>
              </a:ext>
            </a:extLst>
          </p:cNvPr>
          <p:cNvSpPr>
            <a:spLocks noGrp="1"/>
          </p:cNvSpPr>
          <p:nvPr>
            <p:ph type="subTitle" idx="1"/>
          </p:nvPr>
        </p:nvSpPr>
        <p:spPr/>
        <p:txBody>
          <a:bodyPr/>
          <a:lstStyle/>
          <a:p>
            <a:r>
              <a:rPr lang="en-US" dirty="0"/>
              <a:t>By-</a:t>
            </a:r>
            <a:r>
              <a:rPr lang="en-US" dirty="0" err="1"/>
              <a:t>safwat</a:t>
            </a:r>
            <a:r>
              <a:rPr lang="en-US" dirty="0"/>
              <a:t> </a:t>
            </a:r>
            <a:r>
              <a:rPr lang="en-US" dirty="0" err="1"/>
              <a:t>rakhwan</a:t>
            </a:r>
            <a:endParaRPr lang="en-IN" dirty="0"/>
          </a:p>
        </p:txBody>
      </p:sp>
    </p:spTree>
    <p:extLst>
      <p:ext uri="{BB962C8B-B14F-4D97-AF65-F5344CB8AC3E}">
        <p14:creationId xmlns:p14="http://schemas.microsoft.com/office/powerpoint/2010/main" val="57602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03EA-8248-485C-A472-98DBADCD1660}"/>
              </a:ext>
            </a:extLst>
          </p:cNvPr>
          <p:cNvSpPr>
            <a:spLocks noGrp="1"/>
          </p:cNvSpPr>
          <p:nvPr>
            <p:ph type="title"/>
          </p:nvPr>
        </p:nvSpPr>
        <p:spPr/>
        <p:txBody>
          <a:bodyPr/>
          <a:lstStyle/>
          <a:p>
            <a:r>
              <a:rPr lang="en-US" dirty="0"/>
              <a:t>Subjects</a:t>
            </a:r>
            <a:endParaRPr lang="en-IN" dirty="0"/>
          </a:p>
        </p:txBody>
      </p:sp>
      <p:sp>
        <p:nvSpPr>
          <p:cNvPr id="3" name="Content Placeholder 2">
            <a:extLst>
              <a:ext uri="{FF2B5EF4-FFF2-40B4-BE49-F238E27FC236}">
                <a16:creationId xmlns:a16="http://schemas.microsoft.com/office/drawing/2014/main" id="{353F9490-F8EC-4F6E-8C4F-FA4BB2A4E7ED}"/>
              </a:ext>
            </a:extLst>
          </p:cNvPr>
          <p:cNvSpPr>
            <a:spLocks noGrp="1"/>
          </p:cNvSpPr>
          <p:nvPr>
            <p:ph idx="1"/>
          </p:nvPr>
        </p:nvSpPr>
        <p:spPr>
          <a:xfrm>
            <a:off x="685801" y="2142067"/>
            <a:ext cx="10131425" cy="3936004"/>
          </a:xfrm>
        </p:spPr>
        <p:txBody>
          <a:bodyPr>
            <a:normAutofit/>
          </a:bodyPr>
          <a:lstStyle/>
          <a:p>
            <a:r>
              <a:rPr lang="en-IN" sz="2000" b="0" i="0" dirty="0">
                <a:solidFill>
                  <a:srgbClr val="E8E8E8"/>
                </a:solidFill>
                <a:effectLst/>
                <a:latin typeface="Google Sans"/>
              </a:rPr>
              <a:t>Transportation engineering</a:t>
            </a:r>
          </a:p>
          <a:p>
            <a:r>
              <a:rPr lang="en-IN" sz="2000" b="0" i="0" dirty="0">
                <a:solidFill>
                  <a:srgbClr val="E8E8E8"/>
                </a:solidFill>
                <a:effectLst/>
                <a:latin typeface="Google Sans"/>
              </a:rPr>
              <a:t>Environmental Engineering</a:t>
            </a:r>
          </a:p>
          <a:p>
            <a:r>
              <a:rPr lang="en-IN" sz="2000" b="0" i="0" dirty="0">
                <a:solidFill>
                  <a:srgbClr val="E8E8E8"/>
                </a:solidFill>
                <a:effectLst/>
                <a:latin typeface="Google Sans"/>
              </a:rPr>
              <a:t>Surveying</a:t>
            </a:r>
          </a:p>
          <a:p>
            <a:r>
              <a:rPr lang="en-IN" sz="2000" b="0" i="0" dirty="0">
                <a:solidFill>
                  <a:srgbClr val="E8E8E8"/>
                </a:solidFill>
                <a:effectLst/>
                <a:latin typeface="Google Sans"/>
              </a:rPr>
              <a:t>Fluid mechanics</a:t>
            </a:r>
          </a:p>
          <a:p>
            <a:r>
              <a:rPr lang="en-IN" sz="2000" b="0" i="0" dirty="0">
                <a:solidFill>
                  <a:srgbClr val="E8E8E8"/>
                </a:solidFill>
                <a:effectLst/>
                <a:latin typeface="Google Sans"/>
              </a:rPr>
              <a:t>Geotechnical Engineering</a:t>
            </a:r>
          </a:p>
          <a:p>
            <a:r>
              <a:rPr lang="en-IN" sz="2000" b="0" i="0" dirty="0">
                <a:solidFill>
                  <a:srgbClr val="E8E8E8"/>
                </a:solidFill>
                <a:effectLst/>
                <a:latin typeface="Google Sans"/>
              </a:rPr>
              <a:t>Mechanics</a:t>
            </a:r>
          </a:p>
          <a:p>
            <a:r>
              <a:rPr lang="en-IN" sz="2000" b="0" i="0" dirty="0">
                <a:solidFill>
                  <a:srgbClr val="E8E8E8"/>
                </a:solidFill>
                <a:effectLst/>
                <a:latin typeface="Google Sans"/>
              </a:rPr>
              <a:t>Concrete technology</a:t>
            </a:r>
          </a:p>
          <a:p>
            <a:r>
              <a:rPr lang="en-IN" sz="2000" b="0" i="0" dirty="0">
                <a:solidFill>
                  <a:srgbClr val="E8E8E8"/>
                </a:solidFill>
                <a:effectLst/>
                <a:latin typeface="Google Sans"/>
              </a:rPr>
              <a:t>Construction Management</a:t>
            </a:r>
            <a:endParaRPr lang="en-IN" sz="2000" dirty="0">
              <a:solidFill>
                <a:srgbClr val="E8E8E8"/>
              </a:solidFill>
              <a:latin typeface="Google Sans"/>
            </a:endParaRPr>
          </a:p>
          <a:p>
            <a:r>
              <a:rPr lang="en-IN" sz="2000" b="0" i="0" dirty="0">
                <a:solidFill>
                  <a:srgbClr val="E8E8E8"/>
                </a:solidFill>
                <a:effectLst/>
                <a:latin typeface="Google Sans"/>
              </a:rPr>
              <a:t>Building material</a:t>
            </a:r>
          </a:p>
        </p:txBody>
      </p:sp>
    </p:spTree>
    <p:extLst>
      <p:ext uri="{BB962C8B-B14F-4D97-AF65-F5344CB8AC3E}">
        <p14:creationId xmlns:p14="http://schemas.microsoft.com/office/powerpoint/2010/main" val="2547165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b="0" i="0" dirty="0">
                <a:solidFill>
                  <a:srgbClr val="E8E8E8"/>
                </a:solidFill>
                <a:effectLst/>
                <a:latin typeface="Google Sans"/>
              </a:rPr>
              <a:t>Transportation engineering</a:t>
            </a:r>
            <a:endParaRPr lang="en-IN" dirty="0"/>
          </a:p>
        </p:txBody>
      </p:sp>
      <p:sp>
        <p:nvSpPr>
          <p:cNvPr id="3" name="Content Placeholder 2">
            <a:extLst>
              <a:ext uri="{FF2B5EF4-FFF2-40B4-BE49-F238E27FC236}">
                <a16:creationId xmlns:a16="http://schemas.microsoft.com/office/drawing/2014/main" id="{1989749C-F4FC-44A5-AABC-A7B23876781E}"/>
              </a:ext>
            </a:extLst>
          </p:cNvPr>
          <p:cNvSpPr>
            <a:spLocks noGrp="1"/>
          </p:cNvSpPr>
          <p:nvPr>
            <p:ph idx="1"/>
          </p:nvPr>
        </p:nvSpPr>
        <p:spPr/>
        <p:txBody>
          <a:bodyPr/>
          <a:lstStyle/>
          <a:p>
            <a:r>
              <a:rPr lang="en-US" b="1" i="0" dirty="0">
                <a:effectLst/>
                <a:latin typeface="Arial" panose="020B0604020202020204" pitchFamily="34" charset="0"/>
              </a:rPr>
              <a:t>Transportation engineering</a:t>
            </a:r>
            <a:r>
              <a:rPr lang="en-US" b="0" i="0" dirty="0">
                <a:effectLst/>
                <a:latin typeface="Arial" panose="020B0604020202020204" pitchFamily="34" charset="0"/>
              </a:rPr>
              <a:t> or </a:t>
            </a:r>
            <a:r>
              <a:rPr lang="en-US" b="1" i="0" dirty="0">
                <a:effectLst/>
                <a:latin typeface="Arial" panose="020B0604020202020204" pitchFamily="34" charset="0"/>
              </a:rPr>
              <a:t>transport engineering</a:t>
            </a:r>
            <a:r>
              <a:rPr lang="en-US" b="0" i="0" dirty="0">
                <a:effectLst/>
                <a:latin typeface="Arial" panose="020B0604020202020204" pitchFamily="34" charset="0"/>
              </a:rPr>
              <a:t> is the application of technology and </a:t>
            </a:r>
            <a:r>
              <a:rPr lang="en-US" b="0" i="0" u="none" strike="noStrike" dirty="0">
                <a:effectLst/>
                <a:latin typeface="Arial" panose="020B0604020202020204" pitchFamily="34" charset="0"/>
                <a:hlinkClick r:id="rId2" tooltip="Scientific principle">
                  <a:extLst>
                    <a:ext uri="{A12FA001-AC4F-418D-AE19-62706E023703}">
                      <ahyp:hlinkClr xmlns:ahyp="http://schemas.microsoft.com/office/drawing/2018/hyperlinkcolor" val="tx"/>
                    </a:ext>
                  </a:extLst>
                </a:hlinkClick>
              </a:rPr>
              <a:t>scientific principles</a:t>
            </a:r>
            <a:r>
              <a:rPr lang="en-US" b="0" i="0" dirty="0">
                <a:effectLst/>
                <a:latin typeface="Arial" panose="020B0604020202020204" pitchFamily="34" charset="0"/>
              </a:rPr>
              <a:t> to the planning, functional design, operation and management of facilities for any mode of transportation to provide for the safe, efficient, rapid, comfortable, convenient, economical, and environmentally compatible movement of people and goods transport.</a:t>
            </a:r>
            <a:endParaRPr lang="en-IN" dirty="0"/>
          </a:p>
        </p:txBody>
      </p:sp>
    </p:spTree>
    <p:extLst>
      <p:ext uri="{BB962C8B-B14F-4D97-AF65-F5344CB8AC3E}">
        <p14:creationId xmlns:p14="http://schemas.microsoft.com/office/powerpoint/2010/main" val="296194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sz="3600" b="0" i="0" dirty="0">
                <a:solidFill>
                  <a:srgbClr val="E8E8E8"/>
                </a:solidFill>
                <a:effectLst/>
                <a:latin typeface="Google Sans"/>
              </a:rPr>
              <a:t>Environmental Engineering</a:t>
            </a:r>
            <a:endParaRPr lang="en-IN" dirty="0"/>
          </a:p>
        </p:txBody>
      </p:sp>
      <p:sp>
        <p:nvSpPr>
          <p:cNvPr id="3" name="Content Placeholder 2">
            <a:extLst>
              <a:ext uri="{FF2B5EF4-FFF2-40B4-BE49-F238E27FC236}">
                <a16:creationId xmlns:a16="http://schemas.microsoft.com/office/drawing/2014/main" id="{1989749C-F4FC-44A5-AABC-A7B23876781E}"/>
              </a:ext>
            </a:extLst>
          </p:cNvPr>
          <p:cNvSpPr>
            <a:spLocks noGrp="1"/>
          </p:cNvSpPr>
          <p:nvPr>
            <p:ph idx="1"/>
          </p:nvPr>
        </p:nvSpPr>
        <p:spPr/>
        <p:txBody>
          <a:bodyPr/>
          <a:lstStyle/>
          <a:p>
            <a:r>
              <a:rPr lang="en-US" dirty="0"/>
              <a:t>Environmental Engineering is a branch of engineering that focuses on protecting the environment by reducing waste and pollution. It involves designing systems for water treatment, air purification, and waste management. Environmental engineers work to ensure clean drinking water, proper sanitation, and sustainable development. They help in controlling environmental hazards and improving public health. This field combines principles from biology, chemistry, and civil engineering to solve environmental problems.</a:t>
            </a:r>
            <a:endParaRPr lang="en-IN" dirty="0"/>
          </a:p>
        </p:txBody>
      </p:sp>
    </p:spTree>
    <p:extLst>
      <p:ext uri="{BB962C8B-B14F-4D97-AF65-F5344CB8AC3E}">
        <p14:creationId xmlns:p14="http://schemas.microsoft.com/office/powerpoint/2010/main" val="26545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surveying</a:t>
            </a:r>
            <a:endParaRPr lang="en-IN" dirty="0"/>
          </a:p>
        </p:txBody>
      </p:sp>
      <p:sp>
        <p:nvSpPr>
          <p:cNvPr id="4" name="Rectangle 1">
            <a:extLst>
              <a:ext uri="{FF2B5EF4-FFF2-40B4-BE49-F238E27FC236}">
                <a16:creationId xmlns:a16="http://schemas.microsoft.com/office/drawing/2014/main" id="{4D114DC4-A603-49E1-A510-3C43400B4CAD}"/>
              </a:ext>
            </a:extLst>
          </p:cNvPr>
          <p:cNvSpPr>
            <a:spLocks noGrp="1" noChangeArrowheads="1"/>
          </p:cNvSpPr>
          <p:nvPr>
            <p:ph idx="1"/>
          </p:nvPr>
        </p:nvSpPr>
        <p:spPr bwMode="auto">
          <a:xfrm>
            <a:off x="685801" y="3089471"/>
            <a:ext cx="931537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Surveying is the science of measuring land to determine distances, angles, and positions.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is used to create maps, plot boundaries, and prepare construction sites.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Surveyors use tools like theodolites, total stations, and GPS.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Accurate surveying is essential for planning roads, buildings, and other infrastructure.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plays a vital role in civil engineering, land development, and urban planning.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31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sz="3600" b="0" i="0" dirty="0">
                <a:solidFill>
                  <a:srgbClr val="E8E8E8"/>
                </a:solidFill>
                <a:effectLst/>
                <a:latin typeface="Google Sans"/>
              </a:rPr>
              <a:t>Fluid mechanics</a:t>
            </a:r>
            <a:endParaRPr lang="en-IN" dirty="0"/>
          </a:p>
        </p:txBody>
      </p:sp>
      <p:sp>
        <p:nvSpPr>
          <p:cNvPr id="4" name="Rectangle 1">
            <a:extLst>
              <a:ext uri="{FF2B5EF4-FFF2-40B4-BE49-F238E27FC236}">
                <a16:creationId xmlns:a16="http://schemas.microsoft.com/office/drawing/2014/main" id="{4D114DC4-A603-49E1-A510-3C43400B4CAD}"/>
              </a:ext>
            </a:extLst>
          </p:cNvPr>
          <p:cNvSpPr>
            <a:spLocks noGrp="1" noChangeArrowheads="1"/>
          </p:cNvSpPr>
          <p:nvPr>
            <p:ph idx="1"/>
          </p:nvPr>
        </p:nvSpPr>
        <p:spPr bwMode="auto">
          <a:xfrm>
            <a:off x="685801" y="3227972"/>
            <a:ext cx="999722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Fluid Mechanics is the study of fluids (liquids and gases) and how they move and interact with forces.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It helps in understanding concepts like pressure, flow, and resistance.</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This subject is essential in designing systems like pipelines, pumps, turbines, and water supply networks.</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It plays a vital role in civil, mechanical, and aerospace engineering.</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Fluid mechanics is divided into fluid statics (fluids at rest) and fluid dynamics (fluids in motion).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62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sz="3600" b="0" i="0" dirty="0">
                <a:solidFill>
                  <a:srgbClr val="E8E8E8"/>
                </a:solidFill>
                <a:effectLst/>
                <a:latin typeface="Google Sans"/>
              </a:rPr>
              <a:t>Geotechnical Engineering</a:t>
            </a:r>
            <a:endParaRPr lang="en-IN" dirty="0"/>
          </a:p>
        </p:txBody>
      </p:sp>
      <p:sp>
        <p:nvSpPr>
          <p:cNvPr id="4" name="Rectangle 1">
            <a:extLst>
              <a:ext uri="{FF2B5EF4-FFF2-40B4-BE49-F238E27FC236}">
                <a16:creationId xmlns:a16="http://schemas.microsoft.com/office/drawing/2014/main" id="{4D114DC4-A603-49E1-A510-3C43400B4CAD}"/>
              </a:ext>
            </a:extLst>
          </p:cNvPr>
          <p:cNvSpPr>
            <a:spLocks noGrp="1" noChangeArrowheads="1"/>
          </p:cNvSpPr>
          <p:nvPr>
            <p:ph idx="1"/>
          </p:nvPr>
        </p:nvSpPr>
        <p:spPr bwMode="auto">
          <a:xfrm>
            <a:off x="685801" y="2065867"/>
            <a:ext cx="79505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Geotechnical Engineering is the branch of engineering that deals with the behavior</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 of earth materials and the design of foundations and earth structures.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116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sz="3600" b="0" i="0" dirty="0">
                <a:solidFill>
                  <a:srgbClr val="E8E8E8"/>
                </a:solidFill>
                <a:effectLst/>
                <a:latin typeface="Google Sans"/>
              </a:rPr>
              <a:t>Mechanics</a:t>
            </a:r>
            <a:endParaRPr lang="en-IN" dirty="0"/>
          </a:p>
        </p:txBody>
      </p:sp>
      <p:sp>
        <p:nvSpPr>
          <p:cNvPr id="4" name="Rectangle 1">
            <a:extLst>
              <a:ext uri="{FF2B5EF4-FFF2-40B4-BE49-F238E27FC236}">
                <a16:creationId xmlns:a16="http://schemas.microsoft.com/office/drawing/2014/main" id="{4D114DC4-A603-49E1-A510-3C43400B4CAD}"/>
              </a:ext>
            </a:extLst>
          </p:cNvPr>
          <p:cNvSpPr>
            <a:spLocks noGrp="1" noChangeArrowheads="1"/>
          </p:cNvSpPr>
          <p:nvPr>
            <p:ph idx="1"/>
          </p:nvPr>
        </p:nvSpPr>
        <p:spPr bwMode="auto">
          <a:xfrm>
            <a:off x="685801" y="1788869"/>
            <a:ext cx="1114965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Mechanics is the branch of physics that studies the motion of objects and the forces acting on them.</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It helps us understand how and why things move or stay still.</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Mechanics is divided into two main parts: statics (study of objects at rest) and dynamics (study of objects in motion).</a:t>
            </a:r>
          </a:p>
          <a:p>
            <a:pPr marL="0" marR="0" lvl="0" indent="0" algn="l" defTabSz="914400" rtl="0" eaLnBrk="0" fontAlgn="base" latinLnBrk="0" hangingPunct="0">
              <a:lnSpc>
                <a:spcPct val="100000"/>
              </a:lnSpc>
              <a:spcBef>
                <a:spcPct val="0"/>
              </a:spcBef>
              <a:spcAft>
                <a:spcPct val="0"/>
              </a:spcAft>
              <a:buClrTx/>
              <a:buSzTx/>
              <a:buFontTx/>
              <a:buNone/>
              <a:tabLst/>
            </a:pPr>
            <a:r>
              <a:rPr lang="en-US" dirty="0"/>
              <a:t>It is fundamental in engineering for designing structures, machines, and vehicles.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026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3352-312E-40AA-A427-9A948C56C233}"/>
              </a:ext>
            </a:extLst>
          </p:cNvPr>
          <p:cNvSpPr>
            <a:spLocks noGrp="1"/>
          </p:cNvSpPr>
          <p:nvPr>
            <p:ph type="title"/>
          </p:nvPr>
        </p:nvSpPr>
        <p:spPr/>
        <p:txBody>
          <a:bodyPr/>
          <a:lstStyle/>
          <a:p>
            <a:r>
              <a:rPr lang="en-US" dirty="0"/>
              <a:t>                           </a:t>
            </a:r>
            <a:r>
              <a:rPr lang="en-IN" sz="3600" b="0" i="0" dirty="0">
                <a:solidFill>
                  <a:srgbClr val="E8E8E8"/>
                </a:solidFill>
                <a:effectLst/>
                <a:latin typeface="Google Sans"/>
              </a:rPr>
              <a:t>Concrete technology</a:t>
            </a:r>
            <a:endParaRPr lang="en-IN" dirty="0"/>
          </a:p>
        </p:txBody>
      </p:sp>
      <p:sp>
        <p:nvSpPr>
          <p:cNvPr id="4" name="Rectangle 1">
            <a:extLst>
              <a:ext uri="{FF2B5EF4-FFF2-40B4-BE49-F238E27FC236}">
                <a16:creationId xmlns:a16="http://schemas.microsoft.com/office/drawing/2014/main" id="{4D114DC4-A603-49E1-A510-3C43400B4CAD}"/>
              </a:ext>
            </a:extLst>
          </p:cNvPr>
          <p:cNvSpPr>
            <a:spLocks noGrp="1" noChangeArrowheads="1"/>
          </p:cNvSpPr>
          <p:nvPr>
            <p:ph idx="1"/>
          </p:nvPr>
        </p:nvSpPr>
        <p:spPr bwMode="auto">
          <a:xfrm>
            <a:off x="32004" y="2270618"/>
            <a:ext cx="12159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Concrete technology is the study of properties, production, and applications of concrete as a construction material.</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It focuses on mix design, durability, workability, and innovations to enhance strength and performance.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443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33</TotalTime>
  <Words>575</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Google Sans</vt:lpstr>
      <vt:lpstr>Celestial</vt:lpstr>
      <vt:lpstr>Civil engineer</vt:lpstr>
      <vt:lpstr>Subjects</vt:lpstr>
      <vt:lpstr>                     Transportation engineering</vt:lpstr>
      <vt:lpstr>                     Environmental Engineering</vt:lpstr>
      <vt:lpstr>                                      surveying</vt:lpstr>
      <vt:lpstr>                                Fluid mechanics</vt:lpstr>
      <vt:lpstr>                       Geotechnical Engineering</vt:lpstr>
      <vt:lpstr>                                     Mechanics</vt:lpstr>
      <vt:lpstr>                           Concrete technology</vt:lpstr>
      <vt:lpstr>                   Construction Management</vt:lpstr>
      <vt:lpstr>                            Building materials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engineer</dc:title>
  <dc:creator>HP</dc:creator>
  <cp:lastModifiedBy>HP</cp:lastModifiedBy>
  <cp:revision>3</cp:revision>
  <dcterms:created xsi:type="dcterms:W3CDTF">2025-05-26T16:24:59Z</dcterms:created>
  <dcterms:modified xsi:type="dcterms:W3CDTF">2025-05-27T04:47:30Z</dcterms:modified>
</cp:coreProperties>
</file>