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8" r:id="rId12"/>
    <p:sldId id="271" r:id="rId13"/>
    <p:sldId id="273" r:id="rId14"/>
    <p:sldId id="275" r:id="rId15"/>
    <p:sldId id="276" r:id="rId16"/>
    <p:sldId id="277" r:id="rId17"/>
    <p:sldId id="278"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12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7CB5DA-97B3-406F-8144-D66FA5693929}" type="datetimeFigureOut">
              <a:rPr lang="en-US" smtClean="0"/>
              <a:t>24-Sep-18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BDA5D-B863-4080-AE01-0019C88A63BC}" type="slidenum">
              <a:rPr lang="en-US" smtClean="0"/>
              <a:t>‹#›</a:t>
            </a:fld>
            <a:endParaRPr lang="en-US"/>
          </a:p>
        </p:txBody>
      </p:sp>
    </p:spTree>
    <p:extLst>
      <p:ext uri="{BB962C8B-B14F-4D97-AF65-F5344CB8AC3E}">
        <p14:creationId xmlns:p14="http://schemas.microsoft.com/office/powerpoint/2010/main" val="1177365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7CB5DA-97B3-406F-8144-D66FA5693929}" type="datetimeFigureOut">
              <a:rPr lang="en-US" smtClean="0"/>
              <a:t>24-Sep-18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BDA5D-B863-4080-AE01-0019C88A63BC}" type="slidenum">
              <a:rPr lang="en-US" smtClean="0"/>
              <a:t>‹#›</a:t>
            </a:fld>
            <a:endParaRPr lang="en-US"/>
          </a:p>
        </p:txBody>
      </p:sp>
    </p:spTree>
    <p:extLst>
      <p:ext uri="{BB962C8B-B14F-4D97-AF65-F5344CB8AC3E}">
        <p14:creationId xmlns:p14="http://schemas.microsoft.com/office/powerpoint/2010/main" val="3168757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7CB5DA-97B3-406F-8144-D66FA5693929}" type="datetimeFigureOut">
              <a:rPr lang="en-US" smtClean="0"/>
              <a:t>24-Sep-18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BDA5D-B863-4080-AE01-0019C88A63BC}" type="slidenum">
              <a:rPr lang="en-US" smtClean="0"/>
              <a:t>‹#›</a:t>
            </a:fld>
            <a:endParaRPr lang="en-US"/>
          </a:p>
        </p:txBody>
      </p:sp>
    </p:spTree>
    <p:extLst>
      <p:ext uri="{BB962C8B-B14F-4D97-AF65-F5344CB8AC3E}">
        <p14:creationId xmlns:p14="http://schemas.microsoft.com/office/powerpoint/2010/main" val="3062132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7CB5DA-97B3-406F-8144-D66FA5693929}" type="datetimeFigureOut">
              <a:rPr lang="en-US" smtClean="0"/>
              <a:t>24-Sep-18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BDA5D-B863-4080-AE01-0019C88A63BC}" type="slidenum">
              <a:rPr lang="en-US" smtClean="0"/>
              <a:t>‹#›</a:t>
            </a:fld>
            <a:endParaRPr lang="en-US"/>
          </a:p>
        </p:txBody>
      </p:sp>
    </p:spTree>
    <p:extLst>
      <p:ext uri="{BB962C8B-B14F-4D97-AF65-F5344CB8AC3E}">
        <p14:creationId xmlns:p14="http://schemas.microsoft.com/office/powerpoint/2010/main" val="3906684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7CB5DA-97B3-406F-8144-D66FA5693929}" type="datetimeFigureOut">
              <a:rPr lang="en-US" smtClean="0"/>
              <a:t>24-Sep-18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BDA5D-B863-4080-AE01-0019C88A63BC}" type="slidenum">
              <a:rPr lang="en-US" smtClean="0"/>
              <a:t>‹#›</a:t>
            </a:fld>
            <a:endParaRPr lang="en-US"/>
          </a:p>
        </p:txBody>
      </p:sp>
    </p:spTree>
    <p:extLst>
      <p:ext uri="{BB962C8B-B14F-4D97-AF65-F5344CB8AC3E}">
        <p14:creationId xmlns:p14="http://schemas.microsoft.com/office/powerpoint/2010/main" val="1617905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7CB5DA-97B3-406F-8144-D66FA5693929}" type="datetimeFigureOut">
              <a:rPr lang="en-US" smtClean="0"/>
              <a:t>24-Sep-18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3BDA5D-B863-4080-AE01-0019C88A63BC}" type="slidenum">
              <a:rPr lang="en-US" smtClean="0"/>
              <a:t>‹#›</a:t>
            </a:fld>
            <a:endParaRPr lang="en-US"/>
          </a:p>
        </p:txBody>
      </p:sp>
    </p:spTree>
    <p:extLst>
      <p:ext uri="{BB962C8B-B14F-4D97-AF65-F5344CB8AC3E}">
        <p14:creationId xmlns:p14="http://schemas.microsoft.com/office/powerpoint/2010/main" val="3962753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7CB5DA-97B3-406F-8144-D66FA5693929}" type="datetimeFigureOut">
              <a:rPr lang="en-US" smtClean="0"/>
              <a:t>24-Sep-18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3BDA5D-B863-4080-AE01-0019C88A63BC}" type="slidenum">
              <a:rPr lang="en-US" smtClean="0"/>
              <a:t>‹#›</a:t>
            </a:fld>
            <a:endParaRPr lang="en-US"/>
          </a:p>
        </p:txBody>
      </p:sp>
    </p:spTree>
    <p:extLst>
      <p:ext uri="{BB962C8B-B14F-4D97-AF65-F5344CB8AC3E}">
        <p14:creationId xmlns:p14="http://schemas.microsoft.com/office/powerpoint/2010/main" val="3151488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7CB5DA-97B3-406F-8144-D66FA5693929}" type="datetimeFigureOut">
              <a:rPr lang="en-US" smtClean="0"/>
              <a:t>24-Sep-18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3BDA5D-B863-4080-AE01-0019C88A63BC}" type="slidenum">
              <a:rPr lang="en-US" smtClean="0"/>
              <a:t>‹#›</a:t>
            </a:fld>
            <a:endParaRPr lang="en-US"/>
          </a:p>
        </p:txBody>
      </p:sp>
    </p:spTree>
    <p:extLst>
      <p:ext uri="{BB962C8B-B14F-4D97-AF65-F5344CB8AC3E}">
        <p14:creationId xmlns:p14="http://schemas.microsoft.com/office/powerpoint/2010/main" val="886464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7CB5DA-97B3-406F-8144-D66FA5693929}" type="datetimeFigureOut">
              <a:rPr lang="en-US" smtClean="0"/>
              <a:t>24-Sep-18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3BDA5D-B863-4080-AE01-0019C88A63BC}" type="slidenum">
              <a:rPr lang="en-US" smtClean="0"/>
              <a:t>‹#›</a:t>
            </a:fld>
            <a:endParaRPr lang="en-US"/>
          </a:p>
        </p:txBody>
      </p:sp>
    </p:spTree>
    <p:extLst>
      <p:ext uri="{BB962C8B-B14F-4D97-AF65-F5344CB8AC3E}">
        <p14:creationId xmlns:p14="http://schemas.microsoft.com/office/powerpoint/2010/main" val="3421606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7CB5DA-97B3-406F-8144-D66FA5693929}" type="datetimeFigureOut">
              <a:rPr lang="en-US" smtClean="0"/>
              <a:t>24-Sep-18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3BDA5D-B863-4080-AE01-0019C88A63BC}" type="slidenum">
              <a:rPr lang="en-US" smtClean="0"/>
              <a:t>‹#›</a:t>
            </a:fld>
            <a:endParaRPr lang="en-US"/>
          </a:p>
        </p:txBody>
      </p:sp>
    </p:spTree>
    <p:extLst>
      <p:ext uri="{BB962C8B-B14F-4D97-AF65-F5344CB8AC3E}">
        <p14:creationId xmlns:p14="http://schemas.microsoft.com/office/powerpoint/2010/main" val="3875131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7CB5DA-97B3-406F-8144-D66FA5693929}" type="datetimeFigureOut">
              <a:rPr lang="en-US" smtClean="0"/>
              <a:t>24-Sep-18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3BDA5D-B863-4080-AE01-0019C88A63BC}" type="slidenum">
              <a:rPr lang="en-US" smtClean="0"/>
              <a:t>‹#›</a:t>
            </a:fld>
            <a:endParaRPr lang="en-US"/>
          </a:p>
        </p:txBody>
      </p:sp>
    </p:spTree>
    <p:extLst>
      <p:ext uri="{BB962C8B-B14F-4D97-AF65-F5344CB8AC3E}">
        <p14:creationId xmlns:p14="http://schemas.microsoft.com/office/powerpoint/2010/main" val="434703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7CB5DA-97B3-406F-8144-D66FA5693929}" type="datetimeFigureOut">
              <a:rPr lang="en-US" smtClean="0"/>
              <a:t>24-Sep-18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3BDA5D-B863-4080-AE01-0019C88A63BC}" type="slidenum">
              <a:rPr lang="en-US" smtClean="0"/>
              <a:t>‹#›</a:t>
            </a:fld>
            <a:endParaRPr lang="en-US"/>
          </a:p>
        </p:txBody>
      </p:sp>
    </p:spTree>
    <p:extLst>
      <p:ext uri="{BB962C8B-B14F-4D97-AF65-F5344CB8AC3E}">
        <p14:creationId xmlns:p14="http://schemas.microsoft.com/office/powerpoint/2010/main" val="977971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mailto:info@eximbankbd.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9734312" y="0"/>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10132020" y="-46553"/>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10471044"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10756611" y="-76621"/>
            <a:ext cx="16242003" cy="6894210"/>
            <a:chOff x="0" y="-83531"/>
            <a:chExt cx="12260152" cy="6858000"/>
          </a:xfrm>
        </p:grpSpPr>
        <p:sp>
          <p:nvSpPr>
            <p:cNvPr id="22" name="Rectangle 21"/>
            <p:cNvSpPr/>
            <p:nvPr/>
          </p:nvSpPr>
          <p:spPr>
            <a:xfrm>
              <a:off x="0" y="-83531"/>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2414301"/>
              <a:ext cx="391901" cy="2584422"/>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50794" y="3563496"/>
              <a:ext cx="1930838"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1108329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18205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11441525" y="-91756"/>
            <a:ext cx="16167336" cy="6894210"/>
            <a:chOff x="1" y="0"/>
            <a:chExt cx="12203791" cy="6858000"/>
          </a:xfrm>
        </p:grpSpPr>
        <p:sp>
          <p:nvSpPr>
            <p:cNvPr id="32" name="Rectangle 3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11796858" y="-76621"/>
            <a:ext cx="16209185" cy="6894210"/>
            <a:chOff x="-28942" y="-60289"/>
            <a:chExt cx="12235381"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352994" y="3559781"/>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12297111" y="-70887"/>
            <a:ext cx="16313232" cy="6894210"/>
            <a:chOff x="1" y="0"/>
            <a:chExt cx="12192000" cy="6858000"/>
          </a:xfrm>
        </p:grpSpPr>
        <p:sp>
          <p:nvSpPr>
            <p:cNvPr id="42" name="Rectangle 4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577382" y="2454482"/>
              <a:ext cx="59378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028839" y="3547404"/>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12710309" y="-86964"/>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12990417" y="-112310"/>
            <a:ext cx="16305219" cy="6858000"/>
            <a:chOff x="-50905" y="-78067"/>
            <a:chExt cx="12250352" cy="6858000"/>
          </a:xfrm>
        </p:grpSpPr>
        <p:sp>
          <p:nvSpPr>
            <p:cNvPr id="52" name="Rectangle 51"/>
            <p:cNvSpPr/>
            <p:nvPr/>
          </p:nvSpPr>
          <p:spPr>
            <a:xfrm>
              <a:off x="-50905" y="-7806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530137" y="2467348"/>
              <a:ext cx="603980"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13381163" y="-102077"/>
            <a:ext cx="16278902" cy="6858000"/>
            <a:chOff x="1" y="0"/>
            <a:chExt cx="12230580" cy="6858000"/>
          </a:xfrm>
        </p:grpSpPr>
        <p:sp>
          <p:nvSpPr>
            <p:cNvPr id="57" name="Rectangle 5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1032238" y="3490448"/>
              <a:ext cx="1910773"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13772195" y="-106252"/>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609743" y="2519310"/>
              <a:ext cx="58225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14321957" y="-102725"/>
            <a:ext cx="16428575" cy="6900386"/>
            <a:chOff x="-1185" y="-260525"/>
            <a:chExt cx="12263442"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644793" y="2409493"/>
              <a:ext cx="546549"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1558"/>
              <a:ext cx="1406011"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14604078" y="-100195"/>
            <a:ext cx="16227552" cy="6858000"/>
            <a:chOff x="15097" y="-160264"/>
            <a:chExt cx="12192000" cy="6858000"/>
          </a:xfrm>
        </p:grpSpPr>
        <p:sp>
          <p:nvSpPr>
            <p:cNvPr id="72" name="Rectangle 71"/>
            <p:cNvSpPr/>
            <p:nvPr/>
          </p:nvSpPr>
          <p:spPr>
            <a:xfrm>
              <a:off x="15097"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1500335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15393175" y="-112310"/>
            <a:ext cx="16215304" cy="6858000"/>
            <a:chOff x="85175" y="36227"/>
            <a:chExt cx="12206885"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366446" y="3749073"/>
              <a:ext cx="1339896" cy="48655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Image</a:t>
              </a:r>
              <a:endParaRPr lang="en-US" sz="2400" b="1" dirty="0">
                <a:solidFill>
                  <a:schemeClr val="bg1"/>
                </a:solidFill>
                <a:latin typeface="Tw Cen MT" panose="020B0602020104020603" pitchFamily="34" charset="0"/>
              </a:endParaRPr>
            </a:p>
          </p:txBody>
        </p:sp>
      </p:grpSp>
      <p:sp>
        <p:nvSpPr>
          <p:cNvPr id="2" name="Rectangle 1"/>
          <p:cNvSpPr/>
          <p:nvPr/>
        </p:nvSpPr>
        <p:spPr>
          <a:xfrm>
            <a:off x="6815114" y="684014"/>
            <a:ext cx="5240898" cy="1323439"/>
          </a:xfrm>
          <a:prstGeom prst="rect">
            <a:avLst/>
          </a:prstGeom>
        </p:spPr>
        <p:txBody>
          <a:bodyPr wrap="square">
            <a:spAutoFit/>
          </a:bodyPr>
          <a:lstStyle/>
          <a:p>
            <a:pPr algn="ctr"/>
            <a:r>
              <a:rPr lang="en-US" sz="8000" dirty="0">
                <a:solidFill>
                  <a:srgbClr val="FF5969"/>
                </a:solidFill>
                <a:latin typeface="Tw Cen MT" panose="020B0602020104020603" pitchFamily="34" charset="0"/>
              </a:rPr>
              <a:t>WELCOME</a:t>
            </a:r>
          </a:p>
        </p:txBody>
      </p:sp>
      <p:sp>
        <p:nvSpPr>
          <p:cNvPr id="3" name="Rectangle 2"/>
          <p:cNvSpPr/>
          <p:nvPr/>
        </p:nvSpPr>
        <p:spPr>
          <a:xfrm>
            <a:off x="6603398" y="2007623"/>
            <a:ext cx="5531273" cy="769441"/>
          </a:xfrm>
          <a:prstGeom prst="rect">
            <a:avLst/>
          </a:prstGeom>
        </p:spPr>
        <p:txBody>
          <a:bodyPr wrap="square">
            <a:spAutoFit/>
          </a:bodyPr>
          <a:lstStyle/>
          <a:p>
            <a:pPr algn="just"/>
            <a:r>
              <a:rPr lang="en-US" sz="2200" dirty="0" smtClean="0"/>
              <a:t>Course name</a:t>
            </a:r>
            <a:r>
              <a:rPr lang="en-US" sz="2200" dirty="0"/>
              <a:t>: Business Studies for Engineers</a:t>
            </a:r>
          </a:p>
          <a:p>
            <a:pPr algn="just"/>
            <a:r>
              <a:rPr lang="en-US" sz="2200" dirty="0"/>
              <a:t>Course code: BUS 405</a:t>
            </a:r>
          </a:p>
        </p:txBody>
      </p:sp>
      <p:pic>
        <p:nvPicPr>
          <p:cNvPr id="5" name="Picture 4"/>
          <p:cNvPicPr>
            <a:picLocks noChangeAspect="1"/>
          </p:cNvPicPr>
          <p:nvPr/>
        </p:nvPicPr>
        <p:blipFill>
          <a:blip r:embed="rId2"/>
          <a:stretch>
            <a:fillRect/>
          </a:stretch>
        </p:blipFill>
        <p:spPr>
          <a:xfrm>
            <a:off x="6695637" y="2864372"/>
            <a:ext cx="5360375" cy="2025216"/>
          </a:xfrm>
          <a:prstGeom prst="rect">
            <a:avLst/>
          </a:prstGeom>
        </p:spPr>
      </p:pic>
      <p:pic>
        <p:nvPicPr>
          <p:cNvPr id="6" name="Picture 5"/>
          <p:cNvPicPr>
            <a:picLocks noChangeAspect="1"/>
          </p:cNvPicPr>
          <p:nvPr/>
        </p:nvPicPr>
        <p:blipFill>
          <a:blip r:embed="rId3"/>
          <a:stretch>
            <a:fillRect/>
          </a:stretch>
        </p:blipFill>
        <p:spPr>
          <a:xfrm>
            <a:off x="7221173" y="5593467"/>
            <a:ext cx="4426876" cy="634039"/>
          </a:xfrm>
          <a:prstGeom prst="rect">
            <a:avLst/>
          </a:prstGeom>
        </p:spPr>
      </p:pic>
    </p:spTree>
    <p:extLst>
      <p:ext uri="{BB962C8B-B14F-4D97-AF65-F5344CB8AC3E}">
        <p14:creationId xmlns:p14="http://schemas.microsoft.com/office/powerpoint/2010/main" val="1749232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3978727" y="46553"/>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4305034" y="0"/>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4609275"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4898646" y="-83318"/>
            <a:ext cx="16203405" cy="6894210"/>
            <a:chOff x="0" y="-427864"/>
            <a:chExt cx="12231017" cy="6858000"/>
          </a:xfrm>
        </p:grpSpPr>
        <p:sp>
          <p:nvSpPr>
            <p:cNvPr id="22" name="Rectangle 21"/>
            <p:cNvSpPr/>
            <p:nvPr/>
          </p:nvSpPr>
          <p:spPr>
            <a:xfrm>
              <a:off x="0" y="-4278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1929778"/>
              <a:ext cx="391901" cy="265552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06758" y="3148550"/>
              <a:ext cx="1960640"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526477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09383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5586304" y="-91756"/>
            <a:ext cx="16167336" cy="6894210"/>
            <a:chOff x="1" y="0"/>
            <a:chExt cx="12203791" cy="6858000"/>
          </a:xfrm>
        </p:grpSpPr>
        <p:sp>
          <p:nvSpPr>
            <p:cNvPr id="32" name="Rectangle 3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241394" y="-93106"/>
            <a:ext cx="10401599" cy="6935029"/>
            <a:chOff x="-28942" y="-60289"/>
            <a:chExt cx="12201205"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197714" y="3443656"/>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6375877" y="-106689"/>
            <a:ext cx="16359739" cy="6894210"/>
            <a:chOff x="1" y="-711342"/>
            <a:chExt cx="12226758" cy="6858000"/>
          </a:xfrm>
        </p:grpSpPr>
        <p:sp>
          <p:nvSpPr>
            <p:cNvPr id="42" name="Rectangle 41"/>
            <p:cNvSpPr/>
            <p:nvPr/>
          </p:nvSpPr>
          <p:spPr>
            <a:xfrm>
              <a:off x="1" y="-711342"/>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742652" y="1839109"/>
              <a:ext cx="417693"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157091" y="2808362"/>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6774580" y="-36210"/>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12990417" y="-112310"/>
            <a:ext cx="16305219" cy="6858000"/>
            <a:chOff x="-50905" y="-78067"/>
            <a:chExt cx="12250352" cy="6858000"/>
          </a:xfrm>
        </p:grpSpPr>
        <p:sp>
          <p:nvSpPr>
            <p:cNvPr id="52" name="Rectangle 51"/>
            <p:cNvSpPr/>
            <p:nvPr/>
          </p:nvSpPr>
          <p:spPr>
            <a:xfrm>
              <a:off x="-50905" y="-7806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530137" y="2467348"/>
              <a:ext cx="603980"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13381163" y="-102077"/>
            <a:ext cx="16278902" cy="6858000"/>
            <a:chOff x="1" y="0"/>
            <a:chExt cx="12230580" cy="6858000"/>
          </a:xfrm>
        </p:grpSpPr>
        <p:sp>
          <p:nvSpPr>
            <p:cNvPr id="57" name="Rectangle 5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1032238" y="3490448"/>
              <a:ext cx="1910773"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13772195" y="-106252"/>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609743" y="2519310"/>
              <a:ext cx="58225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14321957" y="-102725"/>
            <a:ext cx="16428575" cy="6900386"/>
            <a:chOff x="-1185" y="-260525"/>
            <a:chExt cx="12263442"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644793" y="2409493"/>
              <a:ext cx="546549"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1558"/>
              <a:ext cx="1406011"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14604078" y="-100195"/>
            <a:ext cx="16227552" cy="6858000"/>
            <a:chOff x="15097" y="-160264"/>
            <a:chExt cx="12192000" cy="6858000"/>
          </a:xfrm>
        </p:grpSpPr>
        <p:sp>
          <p:nvSpPr>
            <p:cNvPr id="72" name="Rectangle 71"/>
            <p:cNvSpPr/>
            <p:nvPr/>
          </p:nvSpPr>
          <p:spPr>
            <a:xfrm>
              <a:off x="15097"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1500335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15393175" y="-112310"/>
            <a:ext cx="16215304" cy="6858000"/>
            <a:chOff x="85175" y="36227"/>
            <a:chExt cx="12206885"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366446" y="3749073"/>
              <a:ext cx="1339896" cy="48655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Image</a:t>
              </a:r>
              <a:endParaRPr lang="en-US" sz="2400" b="1" dirty="0">
                <a:solidFill>
                  <a:schemeClr val="bg1"/>
                </a:solidFill>
                <a:latin typeface="Tw Cen MT" panose="020B0602020104020603" pitchFamily="34" charset="0"/>
              </a:endParaRPr>
            </a:p>
          </p:txBody>
        </p:sp>
      </p:grpSp>
      <p:sp>
        <p:nvSpPr>
          <p:cNvPr id="2" name="Rectangle 1"/>
          <p:cNvSpPr/>
          <p:nvPr/>
        </p:nvSpPr>
        <p:spPr>
          <a:xfrm>
            <a:off x="3466583" y="328855"/>
            <a:ext cx="5115462" cy="830997"/>
          </a:xfrm>
          <a:prstGeom prst="rect">
            <a:avLst/>
          </a:prstGeom>
        </p:spPr>
        <p:txBody>
          <a:bodyPr wrap="square">
            <a:spAutoFit/>
          </a:bodyPr>
          <a:lstStyle/>
          <a:p>
            <a:r>
              <a:rPr lang="en-US" sz="2400" b="1" dirty="0"/>
              <a:t>Managerial Hierarchy (management level) </a:t>
            </a:r>
            <a:r>
              <a:rPr lang="en-US" sz="2400" b="1" dirty="0" smtClean="0"/>
              <a:t>:</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6634" y="1159851"/>
            <a:ext cx="4981630" cy="5596071"/>
          </a:xfrm>
          <a:prstGeom prst="rect">
            <a:avLst/>
          </a:prstGeom>
        </p:spPr>
      </p:pic>
    </p:spTree>
    <p:extLst>
      <p:ext uri="{BB962C8B-B14F-4D97-AF65-F5344CB8AC3E}">
        <p14:creationId xmlns:p14="http://schemas.microsoft.com/office/powerpoint/2010/main" val="3181470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3978727" y="46553"/>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4305034" y="0"/>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4609275"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4898646" y="-83318"/>
            <a:ext cx="16203405" cy="6894210"/>
            <a:chOff x="0" y="-427864"/>
            <a:chExt cx="12231017" cy="6858000"/>
          </a:xfrm>
        </p:grpSpPr>
        <p:sp>
          <p:nvSpPr>
            <p:cNvPr id="22" name="Rectangle 21"/>
            <p:cNvSpPr/>
            <p:nvPr/>
          </p:nvSpPr>
          <p:spPr>
            <a:xfrm>
              <a:off x="0" y="-4278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1929778"/>
              <a:ext cx="391901" cy="265552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06758" y="3148550"/>
              <a:ext cx="1960640"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526477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09383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5586304" y="-91756"/>
            <a:ext cx="16167336" cy="6894210"/>
            <a:chOff x="1" y="0"/>
            <a:chExt cx="12203791" cy="6858000"/>
          </a:xfrm>
        </p:grpSpPr>
        <p:sp>
          <p:nvSpPr>
            <p:cNvPr id="32" name="Rectangle 3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241394" y="-93106"/>
            <a:ext cx="10401599" cy="6935029"/>
            <a:chOff x="-28942" y="-60289"/>
            <a:chExt cx="12201205"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197714" y="3443656"/>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6375877" y="-106689"/>
            <a:ext cx="16359739" cy="6894210"/>
            <a:chOff x="1" y="-711342"/>
            <a:chExt cx="12226758" cy="6858000"/>
          </a:xfrm>
        </p:grpSpPr>
        <p:sp>
          <p:nvSpPr>
            <p:cNvPr id="42" name="Rectangle 41"/>
            <p:cNvSpPr/>
            <p:nvPr/>
          </p:nvSpPr>
          <p:spPr>
            <a:xfrm>
              <a:off x="1" y="-711342"/>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742652" y="1839109"/>
              <a:ext cx="417693"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157091" y="2808362"/>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6774580" y="-36210"/>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7100887" y="-18781"/>
            <a:ext cx="16305219" cy="6858000"/>
            <a:chOff x="-50905" y="-78067"/>
            <a:chExt cx="12250352" cy="6858000"/>
          </a:xfrm>
        </p:grpSpPr>
        <p:sp>
          <p:nvSpPr>
            <p:cNvPr id="52" name="Rectangle 51"/>
            <p:cNvSpPr/>
            <p:nvPr/>
          </p:nvSpPr>
          <p:spPr>
            <a:xfrm>
              <a:off x="-50905" y="-7806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805971" y="2467348"/>
              <a:ext cx="328145"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13381163" y="-102077"/>
            <a:ext cx="16278902" cy="6858000"/>
            <a:chOff x="1" y="0"/>
            <a:chExt cx="12230580" cy="6858000"/>
          </a:xfrm>
        </p:grpSpPr>
        <p:sp>
          <p:nvSpPr>
            <p:cNvPr id="57" name="Rectangle 5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1032238" y="3490448"/>
              <a:ext cx="1910773"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13772195" y="-106252"/>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609743" y="2519310"/>
              <a:ext cx="58225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14321957" y="-102725"/>
            <a:ext cx="16428575" cy="6900386"/>
            <a:chOff x="-1185" y="-260525"/>
            <a:chExt cx="12263442"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644793" y="2409493"/>
              <a:ext cx="546549"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1558"/>
              <a:ext cx="1406011"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14604078" y="-100195"/>
            <a:ext cx="16227552" cy="6858000"/>
            <a:chOff x="15097" y="-160264"/>
            <a:chExt cx="12192000" cy="6858000"/>
          </a:xfrm>
        </p:grpSpPr>
        <p:sp>
          <p:nvSpPr>
            <p:cNvPr id="72" name="Rectangle 71"/>
            <p:cNvSpPr/>
            <p:nvPr/>
          </p:nvSpPr>
          <p:spPr>
            <a:xfrm>
              <a:off x="15097"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1500335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15393175" y="-112310"/>
            <a:ext cx="16215304" cy="6858000"/>
            <a:chOff x="85175" y="36227"/>
            <a:chExt cx="12206885"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366446" y="3749073"/>
              <a:ext cx="1339896" cy="48655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Image</a:t>
              </a:r>
              <a:endParaRPr lang="en-US" sz="2400" b="1" dirty="0">
                <a:solidFill>
                  <a:schemeClr val="bg1"/>
                </a:solidFill>
                <a:latin typeface="Tw Cen MT" panose="020B0602020104020603" pitchFamily="34" charset="0"/>
              </a:endParaRPr>
            </a:p>
          </p:txBody>
        </p:sp>
      </p:grpSp>
      <p:sp>
        <p:nvSpPr>
          <p:cNvPr id="2" name="Rectangle 1"/>
          <p:cNvSpPr/>
          <p:nvPr/>
        </p:nvSpPr>
        <p:spPr>
          <a:xfrm>
            <a:off x="3022542" y="342108"/>
            <a:ext cx="6094834" cy="830997"/>
          </a:xfrm>
          <a:prstGeom prst="rect">
            <a:avLst/>
          </a:prstGeom>
        </p:spPr>
        <p:txBody>
          <a:bodyPr wrap="square">
            <a:spAutoFit/>
          </a:bodyPr>
          <a:lstStyle/>
          <a:p>
            <a:r>
              <a:rPr lang="en-US" sz="2400" b="1" dirty="0"/>
              <a:t>Managerial Hierarchy (executive and operational level) </a:t>
            </a:r>
            <a:r>
              <a:rPr lang="en-US" sz="2400" b="1" dirty="0" smtClean="0"/>
              <a:t>:</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9526" y="1468660"/>
            <a:ext cx="5774995" cy="4640592"/>
          </a:xfrm>
          <a:prstGeom prst="rect">
            <a:avLst/>
          </a:prstGeom>
        </p:spPr>
      </p:pic>
    </p:spTree>
    <p:extLst>
      <p:ext uri="{BB962C8B-B14F-4D97-AF65-F5344CB8AC3E}">
        <p14:creationId xmlns:p14="http://schemas.microsoft.com/office/powerpoint/2010/main" val="225129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3978727" y="46553"/>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4305034" y="0"/>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4609275"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4898646" y="-83318"/>
            <a:ext cx="16203405" cy="6894210"/>
            <a:chOff x="0" y="-427864"/>
            <a:chExt cx="12231017" cy="6858000"/>
          </a:xfrm>
        </p:grpSpPr>
        <p:sp>
          <p:nvSpPr>
            <p:cNvPr id="22" name="Rectangle 21"/>
            <p:cNvSpPr/>
            <p:nvPr/>
          </p:nvSpPr>
          <p:spPr>
            <a:xfrm>
              <a:off x="0" y="-4278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1929778"/>
              <a:ext cx="391901" cy="265552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06758" y="3148550"/>
              <a:ext cx="1960640"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526477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09383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5586304" y="-91756"/>
            <a:ext cx="16167336" cy="6894210"/>
            <a:chOff x="1" y="0"/>
            <a:chExt cx="12203791" cy="6858000"/>
          </a:xfrm>
        </p:grpSpPr>
        <p:sp>
          <p:nvSpPr>
            <p:cNvPr id="32" name="Rectangle 3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241394" y="-93106"/>
            <a:ext cx="10401599" cy="6935029"/>
            <a:chOff x="-28942" y="-60289"/>
            <a:chExt cx="12201205"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197714" y="3443656"/>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6375877" y="-106689"/>
            <a:ext cx="16359739" cy="6894210"/>
            <a:chOff x="1" y="-711342"/>
            <a:chExt cx="12226758" cy="6858000"/>
          </a:xfrm>
        </p:grpSpPr>
        <p:sp>
          <p:nvSpPr>
            <p:cNvPr id="42" name="Rectangle 41"/>
            <p:cNvSpPr/>
            <p:nvPr/>
          </p:nvSpPr>
          <p:spPr>
            <a:xfrm>
              <a:off x="1" y="-711342"/>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742652" y="1839109"/>
              <a:ext cx="417693"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157091" y="2808362"/>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6774580" y="-36210"/>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7020795" y="2028"/>
            <a:ext cx="16305219" cy="6858000"/>
            <a:chOff x="-50905" y="386174"/>
            <a:chExt cx="12250352" cy="6858000"/>
          </a:xfrm>
        </p:grpSpPr>
        <p:sp>
          <p:nvSpPr>
            <p:cNvPr id="52" name="Rectangle 51"/>
            <p:cNvSpPr/>
            <p:nvPr/>
          </p:nvSpPr>
          <p:spPr>
            <a:xfrm>
              <a:off x="-50905" y="38617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805972" y="2810586"/>
              <a:ext cx="328145"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7315785" y="-56896"/>
            <a:ext cx="16278902" cy="6858000"/>
            <a:chOff x="1" y="-153056"/>
            <a:chExt cx="12230580" cy="6858000"/>
          </a:xfrm>
        </p:grpSpPr>
        <p:sp>
          <p:nvSpPr>
            <p:cNvPr id="57" name="Rectangle 56"/>
            <p:cNvSpPr/>
            <p:nvPr/>
          </p:nvSpPr>
          <p:spPr>
            <a:xfrm>
              <a:off x="1" y="-153056"/>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1032238" y="3490448"/>
              <a:ext cx="1910773"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13772195" y="-106252"/>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609743" y="2519310"/>
              <a:ext cx="58225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14321957" y="-102725"/>
            <a:ext cx="16428575" cy="6900386"/>
            <a:chOff x="-1185" y="-260525"/>
            <a:chExt cx="12263442"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644793" y="2409493"/>
              <a:ext cx="546549"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1558"/>
              <a:ext cx="1406011"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14604078" y="-100195"/>
            <a:ext cx="16227552" cy="6858000"/>
            <a:chOff x="15097" y="-160264"/>
            <a:chExt cx="12192000" cy="6858000"/>
          </a:xfrm>
        </p:grpSpPr>
        <p:sp>
          <p:nvSpPr>
            <p:cNvPr id="72" name="Rectangle 71"/>
            <p:cNvSpPr/>
            <p:nvPr/>
          </p:nvSpPr>
          <p:spPr>
            <a:xfrm>
              <a:off x="15097"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1500335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15393175" y="-112310"/>
            <a:ext cx="16215304" cy="6858000"/>
            <a:chOff x="85175" y="36227"/>
            <a:chExt cx="12206885"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366446" y="3749073"/>
              <a:ext cx="1339896" cy="48655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Image</a:t>
              </a:r>
              <a:endParaRPr lang="en-US" sz="2400" b="1" dirty="0">
                <a:solidFill>
                  <a:schemeClr val="bg1"/>
                </a:solidFill>
                <a:latin typeface="Tw Cen MT" panose="020B0602020104020603" pitchFamily="34" charset="0"/>
              </a:endParaRPr>
            </a:p>
          </p:txBody>
        </p:sp>
      </p:grpSp>
      <p:sp>
        <p:nvSpPr>
          <p:cNvPr id="2" name="Rectangle 1"/>
          <p:cNvSpPr/>
          <p:nvPr/>
        </p:nvSpPr>
        <p:spPr>
          <a:xfrm>
            <a:off x="2776888" y="368613"/>
            <a:ext cx="4046349" cy="461665"/>
          </a:xfrm>
          <a:prstGeom prst="rect">
            <a:avLst/>
          </a:prstGeom>
        </p:spPr>
        <p:txBody>
          <a:bodyPr wrap="square">
            <a:spAutoFit/>
          </a:bodyPr>
          <a:lstStyle/>
          <a:p>
            <a:r>
              <a:rPr lang="en-US" sz="2400" b="1" dirty="0"/>
              <a:t>Recruitment </a:t>
            </a:r>
            <a:r>
              <a:rPr lang="en-US" sz="2400" b="1" dirty="0" smtClean="0"/>
              <a:t>Policies:</a:t>
            </a:r>
          </a:p>
        </p:txBody>
      </p:sp>
      <p:sp>
        <p:nvSpPr>
          <p:cNvPr id="3" name="Rectangle 2"/>
          <p:cNvSpPr/>
          <p:nvPr/>
        </p:nvSpPr>
        <p:spPr>
          <a:xfrm>
            <a:off x="2756662" y="1117566"/>
            <a:ext cx="6096000" cy="3139321"/>
          </a:xfrm>
          <a:prstGeom prst="rect">
            <a:avLst/>
          </a:prstGeom>
        </p:spPr>
        <p:txBody>
          <a:bodyPr>
            <a:spAutoFit/>
          </a:bodyPr>
          <a:lstStyle/>
          <a:p>
            <a:pPr marL="285750" indent="-285750">
              <a:buFont typeface="Wingdings" panose="05000000000000000000" pitchFamily="2" charset="2"/>
              <a:buChar char="Ø"/>
            </a:pPr>
            <a:r>
              <a:rPr lang="en-US" dirty="0"/>
              <a:t>All permanent employees are hired through job circulation on </a:t>
            </a:r>
            <a:r>
              <a:rPr lang="en-US" dirty="0" smtClean="0"/>
              <a:t>newspaper</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Employees with no prior experience are aptitude </a:t>
            </a:r>
            <a:r>
              <a:rPr lang="en-US" dirty="0" smtClean="0"/>
              <a:t>tested</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Eligible applicants are </a:t>
            </a:r>
            <a:r>
              <a:rPr lang="en-US" dirty="0" smtClean="0"/>
              <a:t>interviewed</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Successful applicants are sent offer </a:t>
            </a:r>
            <a:r>
              <a:rPr lang="en-US" dirty="0" smtClean="0"/>
              <a:t>letters</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Offer letter contains all the terms of employment and organizational </a:t>
            </a:r>
            <a:r>
              <a:rPr lang="en-US" dirty="0" smtClean="0"/>
              <a:t>regulations.</a:t>
            </a:r>
            <a:endParaRPr lang="en-US" dirty="0"/>
          </a:p>
        </p:txBody>
      </p:sp>
    </p:spTree>
    <p:extLst>
      <p:ext uri="{BB962C8B-B14F-4D97-AF65-F5344CB8AC3E}">
        <p14:creationId xmlns:p14="http://schemas.microsoft.com/office/powerpoint/2010/main" val="1170185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3978727" y="46553"/>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4305034" y="0"/>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4609275"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4898646" y="-83318"/>
            <a:ext cx="16203405" cy="6894210"/>
            <a:chOff x="0" y="-427864"/>
            <a:chExt cx="12231017" cy="6858000"/>
          </a:xfrm>
        </p:grpSpPr>
        <p:sp>
          <p:nvSpPr>
            <p:cNvPr id="22" name="Rectangle 21"/>
            <p:cNvSpPr/>
            <p:nvPr/>
          </p:nvSpPr>
          <p:spPr>
            <a:xfrm>
              <a:off x="0" y="-4278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1929778"/>
              <a:ext cx="391901" cy="265552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06758" y="3148550"/>
              <a:ext cx="1960640"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526477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09383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5586304" y="-91756"/>
            <a:ext cx="16167336" cy="6894210"/>
            <a:chOff x="1" y="0"/>
            <a:chExt cx="12203791" cy="6858000"/>
          </a:xfrm>
        </p:grpSpPr>
        <p:sp>
          <p:nvSpPr>
            <p:cNvPr id="32" name="Rectangle 3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241394" y="-93106"/>
            <a:ext cx="10401599" cy="6935029"/>
            <a:chOff x="-28942" y="-60289"/>
            <a:chExt cx="12201205"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197714" y="3443656"/>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6375877" y="-106689"/>
            <a:ext cx="16359739" cy="6894210"/>
            <a:chOff x="1" y="-711342"/>
            <a:chExt cx="12226758" cy="6858000"/>
          </a:xfrm>
        </p:grpSpPr>
        <p:sp>
          <p:nvSpPr>
            <p:cNvPr id="42" name="Rectangle 41"/>
            <p:cNvSpPr/>
            <p:nvPr/>
          </p:nvSpPr>
          <p:spPr>
            <a:xfrm>
              <a:off x="1" y="-711342"/>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742652" y="1839109"/>
              <a:ext cx="417693"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157091" y="2808362"/>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6774580" y="-36210"/>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7020795" y="2028"/>
            <a:ext cx="16305219" cy="6858000"/>
            <a:chOff x="-50905" y="386174"/>
            <a:chExt cx="12250352" cy="6858000"/>
          </a:xfrm>
        </p:grpSpPr>
        <p:sp>
          <p:nvSpPr>
            <p:cNvPr id="52" name="Rectangle 51"/>
            <p:cNvSpPr/>
            <p:nvPr/>
          </p:nvSpPr>
          <p:spPr>
            <a:xfrm>
              <a:off x="-50905" y="38617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805972" y="2810586"/>
              <a:ext cx="328145"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7315785" y="-56896"/>
            <a:ext cx="16278902" cy="6858000"/>
            <a:chOff x="1" y="-153056"/>
            <a:chExt cx="12230580" cy="6858000"/>
          </a:xfrm>
        </p:grpSpPr>
        <p:sp>
          <p:nvSpPr>
            <p:cNvPr id="57" name="Rectangle 56"/>
            <p:cNvSpPr/>
            <p:nvPr/>
          </p:nvSpPr>
          <p:spPr>
            <a:xfrm>
              <a:off x="1" y="-153056"/>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1032238" y="3490448"/>
              <a:ext cx="1910773"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7737445" y="-105613"/>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609743" y="2519310"/>
              <a:ext cx="58225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14321957" y="-102725"/>
            <a:ext cx="16428575" cy="6900386"/>
            <a:chOff x="-1185" y="-260525"/>
            <a:chExt cx="12263442"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644793" y="2409493"/>
              <a:ext cx="546549"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1558"/>
              <a:ext cx="1406011"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14604078" y="-100195"/>
            <a:ext cx="16227552" cy="6858000"/>
            <a:chOff x="15097" y="-160264"/>
            <a:chExt cx="12192000" cy="6858000"/>
          </a:xfrm>
        </p:grpSpPr>
        <p:sp>
          <p:nvSpPr>
            <p:cNvPr id="72" name="Rectangle 71"/>
            <p:cNvSpPr/>
            <p:nvPr/>
          </p:nvSpPr>
          <p:spPr>
            <a:xfrm>
              <a:off x="15097"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1500335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15393175" y="-112310"/>
            <a:ext cx="16215304" cy="6858000"/>
            <a:chOff x="85175" y="36227"/>
            <a:chExt cx="12206885"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366446" y="3749073"/>
              <a:ext cx="1339896" cy="48655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Image</a:t>
              </a:r>
              <a:endParaRPr lang="en-US" sz="2400" b="1" dirty="0">
                <a:solidFill>
                  <a:schemeClr val="bg1"/>
                </a:solidFill>
                <a:latin typeface="Tw Cen MT" panose="020B0602020104020603" pitchFamily="34" charset="0"/>
              </a:endParaRPr>
            </a:p>
          </p:txBody>
        </p:sp>
      </p:grpSp>
      <p:sp>
        <p:nvSpPr>
          <p:cNvPr id="2" name="Rectangle 1"/>
          <p:cNvSpPr/>
          <p:nvPr/>
        </p:nvSpPr>
        <p:spPr>
          <a:xfrm>
            <a:off x="2603255" y="262595"/>
            <a:ext cx="4658936" cy="461665"/>
          </a:xfrm>
          <a:prstGeom prst="rect">
            <a:avLst/>
          </a:prstGeom>
        </p:spPr>
        <p:txBody>
          <a:bodyPr wrap="square">
            <a:spAutoFit/>
          </a:bodyPr>
          <a:lstStyle/>
          <a:p>
            <a:r>
              <a:rPr lang="en-US" sz="2400" b="1" dirty="0"/>
              <a:t>Orienting new employees </a:t>
            </a:r>
            <a:r>
              <a:rPr lang="en-US" sz="2400" b="1" dirty="0" smtClean="0"/>
              <a:t>:</a:t>
            </a:r>
            <a:endParaRPr lang="en-US" sz="2400" dirty="0"/>
          </a:p>
        </p:txBody>
      </p:sp>
      <p:sp>
        <p:nvSpPr>
          <p:cNvPr id="3" name="Rectangle 2"/>
          <p:cNvSpPr/>
          <p:nvPr/>
        </p:nvSpPr>
        <p:spPr>
          <a:xfrm>
            <a:off x="2250468" y="1093667"/>
            <a:ext cx="5809121" cy="5262979"/>
          </a:xfrm>
          <a:prstGeom prst="rect">
            <a:avLst/>
          </a:prstGeom>
        </p:spPr>
        <p:txBody>
          <a:bodyPr wrap="square">
            <a:spAutoFit/>
          </a:bodyPr>
          <a:lstStyle/>
          <a:p>
            <a:pPr algn="just"/>
            <a:r>
              <a:rPr lang="en-US" sz="1600" dirty="0" smtClean="0">
                <a:solidFill>
                  <a:srgbClr val="333333"/>
                </a:solidFill>
              </a:rPr>
              <a:t>They have a training &amp; research academy called EXIM </a:t>
            </a:r>
            <a:r>
              <a:rPr lang="en-US" sz="1600" dirty="0">
                <a:solidFill>
                  <a:srgbClr val="333333"/>
                </a:solidFill>
              </a:rPr>
              <a:t>Bank Training &amp; Research Academy (EBTRA</a:t>
            </a:r>
            <a:r>
              <a:rPr lang="en-US" sz="1600" dirty="0" smtClean="0">
                <a:solidFill>
                  <a:srgbClr val="333333"/>
                </a:solidFill>
              </a:rPr>
              <a:t>).In This academy they played a very important role.</a:t>
            </a:r>
            <a:r>
              <a:rPr lang="en-US" sz="1600" dirty="0">
                <a:solidFill>
                  <a:srgbClr val="333333"/>
                </a:solidFill>
              </a:rPr>
              <a:t> </a:t>
            </a:r>
            <a:r>
              <a:rPr lang="en-US" sz="1600" dirty="0" smtClean="0">
                <a:solidFill>
                  <a:srgbClr val="333333"/>
                </a:solidFill>
              </a:rPr>
              <a:t>They are oriented many ways:</a:t>
            </a:r>
          </a:p>
          <a:p>
            <a:pPr algn="just"/>
            <a:endParaRPr lang="en-US" sz="1600" dirty="0">
              <a:solidFill>
                <a:srgbClr val="333333"/>
              </a:solidFill>
            </a:endParaRPr>
          </a:p>
          <a:p>
            <a:pPr marL="285750" indent="-285750" algn="just">
              <a:buFont typeface="Wingdings" panose="05000000000000000000" pitchFamily="2" charset="2"/>
              <a:buChar char="Ø"/>
            </a:pPr>
            <a:r>
              <a:rPr lang="en-US" sz="1600" dirty="0"/>
              <a:t>To encourage growth and career development of all employees of the bank</a:t>
            </a:r>
            <a:r>
              <a:rPr lang="en-US" sz="1600" dirty="0" smtClean="0"/>
              <a:t>.</a:t>
            </a:r>
          </a:p>
          <a:p>
            <a:pPr marL="285750" indent="-285750" algn="just">
              <a:buFont typeface="Wingdings" panose="05000000000000000000" pitchFamily="2" charset="2"/>
              <a:buChar char="Ø"/>
            </a:pPr>
            <a:endParaRPr lang="en-US" sz="1600" dirty="0" smtClean="0"/>
          </a:p>
          <a:p>
            <a:pPr marL="285750" indent="-285750" algn="just">
              <a:buFont typeface="Wingdings" panose="05000000000000000000" pitchFamily="2" charset="2"/>
              <a:buChar char="Ø"/>
            </a:pPr>
            <a:r>
              <a:rPr lang="en-US" sz="1600" dirty="0"/>
              <a:t>To improve Bank's effectiveness by providing employees development on job related knowledge, skills and attitude (KSA</a:t>
            </a:r>
            <a:r>
              <a:rPr lang="en-US" sz="1600" dirty="0" smtClean="0"/>
              <a:t>).</a:t>
            </a:r>
          </a:p>
          <a:p>
            <a:pPr marL="285750" indent="-285750" algn="just">
              <a:buFont typeface="Wingdings" panose="05000000000000000000" pitchFamily="2" charset="2"/>
              <a:buChar char="Ø"/>
            </a:pPr>
            <a:endParaRPr lang="en-US" sz="1600" dirty="0"/>
          </a:p>
          <a:p>
            <a:pPr marL="285750" indent="-285750" algn="just">
              <a:buFont typeface="Wingdings" panose="05000000000000000000" pitchFamily="2" charset="2"/>
              <a:buChar char="Ø"/>
            </a:pPr>
            <a:r>
              <a:rPr lang="en-US" sz="1600" dirty="0"/>
              <a:t>To update different pertinent skill and knowledge of employees for organizational </a:t>
            </a:r>
            <a:r>
              <a:rPr lang="en-US" sz="1600" dirty="0" smtClean="0"/>
              <a:t>development.</a:t>
            </a:r>
          </a:p>
          <a:p>
            <a:pPr marL="285750" indent="-285750" algn="just">
              <a:buFont typeface="Wingdings" panose="05000000000000000000" pitchFamily="2" charset="2"/>
              <a:buChar char="Ø"/>
            </a:pPr>
            <a:endParaRPr lang="en-US" sz="1600" dirty="0" smtClean="0"/>
          </a:p>
          <a:p>
            <a:pPr marL="285750" indent="-285750" algn="just">
              <a:buFont typeface="Wingdings" panose="05000000000000000000" pitchFamily="2" charset="2"/>
              <a:buChar char="Ø"/>
            </a:pPr>
            <a:r>
              <a:rPr lang="en-US" sz="1600" dirty="0"/>
              <a:t>To demonstrate and project as market leader relating to knowledge, skill &amp; </a:t>
            </a:r>
            <a:r>
              <a:rPr lang="en-US" sz="1600" dirty="0" smtClean="0"/>
              <a:t>competencies.</a:t>
            </a:r>
          </a:p>
          <a:p>
            <a:pPr marL="285750" indent="-285750" algn="just">
              <a:buFont typeface="Wingdings" panose="05000000000000000000" pitchFamily="2" charset="2"/>
              <a:buChar char="Ø"/>
            </a:pPr>
            <a:endParaRPr lang="en-US" sz="1600" dirty="0" smtClean="0"/>
          </a:p>
          <a:p>
            <a:pPr marL="285750" indent="-285750" algn="just">
              <a:buFont typeface="Wingdings" panose="05000000000000000000" pitchFamily="2" charset="2"/>
              <a:buChar char="Ø"/>
            </a:pPr>
            <a:r>
              <a:rPr lang="en-US" sz="1600" dirty="0" smtClean="0"/>
              <a:t>To </a:t>
            </a:r>
            <a:r>
              <a:rPr lang="en-US" sz="1600" dirty="0"/>
              <a:t>generate a positive motivation for individual future growth</a:t>
            </a:r>
            <a:r>
              <a:rPr lang="en-US" sz="1600" dirty="0" smtClean="0"/>
              <a:t>.</a:t>
            </a:r>
          </a:p>
          <a:p>
            <a:pPr algn="just"/>
            <a:endParaRPr lang="en-US" sz="1600" dirty="0" smtClean="0"/>
          </a:p>
          <a:p>
            <a:pPr marL="285750" indent="-285750" algn="just">
              <a:buFont typeface="Wingdings" panose="05000000000000000000" pitchFamily="2" charset="2"/>
              <a:buChar char="Ø"/>
            </a:pPr>
            <a:r>
              <a:rPr lang="en-US" sz="1600" dirty="0" smtClean="0"/>
              <a:t>To </a:t>
            </a:r>
            <a:r>
              <a:rPr lang="en-US" sz="1600" dirty="0"/>
              <a:t>create a learning and professional culture in the </a:t>
            </a:r>
            <a:r>
              <a:rPr lang="en-US" sz="1600" dirty="0" smtClean="0"/>
              <a:t>bank.</a:t>
            </a:r>
          </a:p>
          <a:p>
            <a:pPr marL="285750" indent="-285750" algn="just">
              <a:buFont typeface="Wingdings" panose="05000000000000000000" pitchFamily="2" charset="2"/>
              <a:buChar char="Ø"/>
            </a:pPr>
            <a:endParaRPr lang="en-US" sz="1600" dirty="0" smtClean="0"/>
          </a:p>
          <a:p>
            <a:pPr marL="285750" indent="-285750" algn="just">
              <a:buFont typeface="Wingdings" panose="05000000000000000000" pitchFamily="2" charset="2"/>
              <a:buChar char="Ø"/>
            </a:pPr>
            <a:endParaRPr lang="en-US" sz="1600" dirty="0"/>
          </a:p>
        </p:txBody>
      </p:sp>
    </p:spTree>
    <p:extLst>
      <p:ext uri="{BB962C8B-B14F-4D97-AF65-F5344CB8AC3E}">
        <p14:creationId xmlns:p14="http://schemas.microsoft.com/office/powerpoint/2010/main" val="204282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3978727" y="46553"/>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4305034" y="0"/>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4609275"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4898646" y="-83318"/>
            <a:ext cx="16203405" cy="6894210"/>
            <a:chOff x="0" y="-427864"/>
            <a:chExt cx="12231017" cy="6858000"/>
          </a:xfrm>
        </p:grpSpPr>
        <p:sp>
          <p:nvSpPr>
            <p:cNvPr id="22" name="Rectangle 21"/>
            <p:cNvSpPr/>
            <p:nvPr/>
          </p:nvSpPr>
          <p:spPr>
            <a:xfrm>
              <a:off x="0" y="-4278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1929778"/>
              <a:ext cx="391901" cy="265552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06758" y="3148550"/>
              <a:ext cx="1960640"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526477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09383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5586304" y="-91756"/>
            <a:ext cx="16167336" cy="6894210"/>
            <a:chOff x="1" y="0"/>
            <a:chExt cx="12203791" cy="6858000"/>
          </a:xfrm>
        </p:grpSpPr>
        <p:sp>
          <p:nvSpPr>
            <p:cNvPr id="32" name="Rectangle 3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137937" y="-93106"/>
            <a:ext cx="10401599" cy="6935029"/>
            <a:chOff x="-28942" y="-60289"/>
            <a:chExt cx="12201205"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197714" y="3443656"/>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6375877" y="-106689"/>
            <a:ext cx="16359739" cy="6894210"/>
            <a:chOff x="1" y="-711342"/>
            <a:chExt cx="12226758" cy="6858000"/>
          </a:xfrm>
        </p:grpSpPr>
        <p:sp>
          <p:nvSpPr>
            <p:cNvPr id="42" name="Rectangle 41"/>
            <p:cNvSpPr/>
            <p:nvPr/>
          </p:nvSpPr>
          <p:spPr>
            <a:xfrm>
              <a:off x="1" y="-711342"/>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742652" y="1839109"/>
              <a:ext cx="417693"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157091" y="2808362"/>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6774580" y="-36210"/>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7020795" y="2028"/>
            <a:ext cx="16305219" cy="6858000"/>
            <a:chOff x="-50905" y="386174"/>
            <a:chExt cx="12250352" cy="6858000"/>
          </a:xfrm>
        </p:grpSpPr>
        <p:sp>
          <p:nvSpPr>
            <p:cNvPr id="52" name="Rectangle 51"/>
            <p:cNvSpPr/>
            <p:nvPr/>
          </p:nvSpPr>
          <p:spPr>
            <a:xfrm>
              <a:off x="-50905" y="38617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805972" y="2810586"/>
              <a:ext cx="328145"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7315785" y="-56896"/>
            <a:ext cx="16278902" cy="6858000"/>
            <a:chOff x="1" y="-153056"/>
            <a:chExt cx="12230580" cy="6858000"/>
          </a:xfrm>
        </p:grpSpPr>
        <p:sp>
          <p:nvSpPr>
            <p:cNvPr id="57" name="Rectangle 56"/>
            <p:cNvSpPr/>
            <p:nvPr/>
          </p:nvSpPr>
          <p:spPr>
            <a:xfrm>
              <a:off x="1" y="-153056"/>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0981004" y="3439214"/>
              <a:ext cx="2013241"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7737445" y="-105613"/>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754713" y="2519310"/>
              <a:ext cx="43728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8331203" y="46553"/>
            <a:ext cx="16426478" cy="6900386"/>
            <a:chOff x="-1185" y="-260525"/>
            <a:chExt cx="12261876"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796989" y="2409493"/>
              <a:ext cx="394353"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3124"/>
              <a:ext cx="1406011" cy="482467"/>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14604078" y="-100195"/>
            <a:ext cx="16227552" cy="6858000"/>
            <a:chOff x="15097" y="-160264"/>
            <a:chExt cx="12192000" cy="6858000"/>
          </a:xfrm>
        </p:grpSpPr>
        <p:sp>
          <p:nvSpPr>
            <p:cNvPr id="72" name="Rectangle 71"/>
            <p:cNvSpPr/>
            <p:nvPr/>
          </p:nvSpPr>
          <p:spPr>
            <a:xfrm>
              <a:off x="15097"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1500335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15393175" y="-112310"/>
            <a:ext cx="16215304" cy="6858000"/>
            <a:chOff x="85175" y="36227"/>
            <a:chExt cx="12206885"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366446" y="3749073"/>
              <a:ext cx="1339896" cy="48655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Image</a:t>
              </a:r>
              <a:endParaRPr lang="en-US" sz="2400" b="1" dirty="0">
                <a:solidFill>
                  <a:schemeClr val="bg1"/>
                </a:solidFill>
                <a:latin typeface="Tw Cen MT" panose="020B0602020104020603" pitchFamily="34" charset="0"/>
              </a:endParaRPr>
            </a:p>
          </p:txBody>
        </p:sp>
      </p:grpSp>
      <p:sp>
        <p:nvSpPr>
          <p:cNvPr id="2" name="Rectangle 1"/>
          <p:cNvSpPr/>
          <p:nvPr/>
        </p:nvSpPr>
        <p:spPr>
          <a:xfrm>
            <a:off x="2300607" y="527639"/>
            <a:ext cx="2426755" cy="461665"/>
          </a:xfrm>
          <a:prstGeom prst="rect">
            <a:avLst/>
          </a:prstGeom>
        </p:spPr>
        <p:txBody>
          <a:bodyPr wrap="none">
            <a:spAutoFit/>
          </a:bodyPr>
          <a:lstStyle/>
          <a:p>
            <a:r>
              <a:rPr lang="en-US" sz="2400" dirty="0"/>
              <a:t>Corporate Culture</a:t>
            </a:r>
          </a:p>
        </p:txBody>
      </p:sp>
      <p:sp>
        <p:nvSpPr>
          <p:cNvPr id="3" name="Rectangle 2"/>
          <p:cNvSpPr/>
          <p:nvPr/>
        </p:nvSpPr>
        <p:spPr>
          <a:xfrm>
            <a:off x="1762976" y="1086285"/>
            <a:ext cx="5711102" cy="3970318"/>
          </a:xfrm>
          <a:prstGeom prst="rect">
            <a:avLst/>
          </a:prstGeom>
        </p:spPr>
        <p:txBody>
          <a:bodyPr wrap="square">
            <a:spAutoFit/>
          </a:bodyPr>
          <a:lstStyle/>
          <a:p>
            <a:pPr marL="285750" indent="-285750">
              <a:buFont typeface="Wingdings" panose="05000000000000000000" pitchFamily="2" charset="2"/>
              <a:buChar char="Ø"/>
            </a:pPr>
            <a:r>
              <a:rPr lang="en-US" dirty="0" smtClean="0"/>
              <a:t>The </a:t>
            </a:r>
            <a:r>
              <a:rPr lang="en-US" dirty="0"/>
              <a:t>culture and values of </a:t>
            </a:r>
            <a:r>
              <a:rPr lang="en-US" dirty="0" smtClean="0"/>
              <a:t>this </a:t>
            </a:r>
            <a:r>
              <a:rPr lang="en-US" dirty="0"/>
              <a:t>bank have been proved as a source of competitive advantage for </a:t>
            </a:r>
            <a:r>
              <a:rPr lang="en-US" dirty="0" smtClean="0"/>
              <a:t>us.</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 They are </a:t>
            </a:r>
            <a:r>
              <a:rPr lang="en-US" dirty="0"/>
              <a:t>acting as a key component to establish the relationship between the bank and </a:t>
            </a:r>
            <a:r>
              <a:rPr lang="en-US" dirty="0" smtClean="0"/>
              <a:t> employees.</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  In </a:t>
            </a:r>
            <a:r>
              <a:rPr lang="en-US" dirty="0"/>
              <a:t>turn , between </a:t>
            </a:r>
            <a:r>
              <a:rPr lang="en-US" dirty="0" smtClean="0"/>
              <a:t>their </a:t>
            </a:r>
            <a:r>
              <a:rPr lang="en-US" dirty="0"/>
              <a:t>employees and our customers</a:t>
            </a:r>
            <a:r>
              <a:rPr lang="en-US" dirty="0" smtClean="0"/>
              <a:t>.</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 They are </a:t>
            </a:r>
            <a:r>
              <a:rPr lang="en-US" dirty="0"/>
              <a:t>culture and values also encourage customers and employees to join us and stay with us</a:t>
            </a:r>
            <a:r>
              <a:rPr lang="en-US" dirty="0" smtClean="0"/>
              <a:t>.</a:t>
            </a:r>
          </a:p>
          <a:p>
            <a:pPr marL="285750" indent="-285750">
              <a:buFont typeface="Wingdings" panose="05000000000000000000" pitchFamily="2" charset="2"/>
              <a:buChar char="Ø"/>
            </a:pPr>
            <a:endParaRPr lang="en-US" dirty="0">
              <a:solidFill>
                <a:srgbClr val="333333"/>
              </a:solidFill>
              <a:latin typeface="LatoRegular"/>
            </a:endParaRPr>
          </a:p>
          <a:p>
            <a:pPr marL="285750" indent="-285750">
              <a:buFont typeface="Wingdings" panose="05000000000000000000" pitchFamily="2" charset="2"/>
              <a:buChar char="Ø"/>
            </a:pPr>
            <a:r>
              <a:rPr lang="en-US" dirty="0"/>
              <a:t>EXIM Bank has also been able to improve organizational performance via improving the performance of individual </a:t>
            </a:r>
            <a:r>
              <a:rPr lang="en-US" dirty="0" smtClean="0"/>
              <a:t>contributors.</a:t>
            </a:r>
            <a:endParaRPr lang="en-US" dirty="0"/>
          </a:p>
        </p:txBody>
      </p:sp>
    </p:spTree>
    <p:extLst>
      <p:ext uri="{BB962C8B-B14F-4D97-AF65-F5344CB8AC3E}">
        <p14:creationId xmlns:p14="http://schemas.microsoft.com/office/powerpoint/2010/main" val="3066636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3978727" y="46553"/>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4305034" y="0"/>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4609275"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4898646" y="-83318"/>
            <a:ext cx="16203405" cy="6894210"/>
            <a:chOff x="0" y="-427864"/>
            <a:chExt cx="12231017" cy="6858000"/>
          </a:xfrm>
        </p:grpSpPr>
        <p:sp>
          <p:nvSpPr>
            <p:cNvPr id="22" name="Rectangle 21"/>
            <p:cNvSpPr/>
            <p:nvPr/>
          </p:nvSpPr>
          <p:spPr>
            <a:xfrm>
              <a:off x="0" y="-4278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1929778"/>
              <a:ext cx="391901" cy="265552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06758" y="3148550"/>
              <a:ext cx="1960640"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526477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09383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5586304" y="-91756"/>
            <a:ext cx="16167336" cy="6894210"/>
            <a:chOff x="1" y="0"/>
            <a:chExt cx="12203791" cy="6858000"/>
          </a:xfrm>
        </p:grpSpPr>
        <p:sp>
          <p:nvSpPr>
            <p:cNvPr id="32" name="Rectangle 3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137937" y="-93106"/>
            <a:ext cx="10401599" cy="6935029"/>
            <a:chOff x="-28942" y="-60289"/>
            <a:chExt cx="12201205"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197714" y="3443656"/>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6375877" y="-106689"/>
            <a:ext cx="16359739" cy="6894210"/>
            <a:chOff x="1" y="-711342"/>
            <a:chExt cx="12226758" cy="6858000"/>
          </a:xfrm>
        </p:grpSpPr>
        <p:sp>
          <p:nvSpPr>
            <p:cNvPr id="42" name="Rectangle 41"/>
            <p:cNvSpPr/>
            <p:nvPr/>
          </p:nvSpPr>
          <p:spPr>
            <a:xfrm>
              <a:off x="1" y="-711342"/>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742652" y="1839109"/>
              <a:ext cx="417693"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157091" y="2808362"/>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6721771" y="-36210"/>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7020795" y="2028"/>
            <a:ext cx="16305219" cy="6858000"/>
            <a:chOff x="-50905" y="386174"/>
            <a:chExt cx="12250352" cy="6858000"/>
          </a:xfrm>
        </p:grpSpPr>
        <p:sp>
          <p:nvSpPr>
            <p:cNvPr id="52" name="Rectangle 51"/>
            <p:cNvSpPr/>
            <p:nvPr/>
          </p:nvSpPr>
          <p:spPr>
            <a:xfrm>
              <a:off x="-50905" y="38617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805972" y="2810586"/>
              <a:ext cx="328145"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7315785" y="-56896"/>
            <a:ext cx="16278902" cy="6858000"/>
            <a:chOff x="1" y="-153056"/>
            <a:chExt cx="12230580" cy="6858000"/>
          </a:xfrm>
        </p:grpSpPr>
        <p:sp>
          <p:nvSpPr>
            <p:cNvPr id="57" name="Rectangle 56"/>
            <p:cNvSpPr/>
            <p:nvPr/>
          </p:nvSpPr>
          <p:spPr>
            <a:xfrm>
              <a:off x="1" y="-153056"/>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0981004" y="3439214"/>
              <a:ext cx="2013241"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7737445" y="-105613"/>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754713" y="2519310"/>
              <a:ext cx="43728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8331203" y="-86964"/>
            <a:ext cx="16426478" cy="6900386"/>
            <a:chOff x="-1185" y="-260525"/>
            <a:chExt cx="12261876"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796989" y="2409493"/>
              <a:ext cx="394353"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3124"/>
              <a:ext cx="1406011" cy="482467"/>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8593827" y="-56221"/>
            <a:ext cx="16227552" cy="6858000"/>
            <a:chOff x="14131" y="-160264"/>
            <a:chExt cx="12192000" cy="6858000"/>
          </a:xfrm>
        </p:grpSpPr>
        <p:sp>
          <p:nvSpPr>
            <p:cNvPr id="72" name="Rectangle 71"/>
            <p:cNvSpPr/>
            <p:nvPr/>
          </p:nvSpPr>
          <p:spPr>
            <a:xfrm>
              <a:off x="14131"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1500335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15423437" y="-207506"/>
            <a:ext cx="16215304" cy="6858000"/>
            <a:chOff x="85175" y="36227"/>
            <a:chExt cx="12206885"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366446" y="3749073"/>
              <a:ext cx="1339896" cy="48655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Image</a:t>
              </a:r>
              <a:endParaRPr lang="en-US" sz="2400" b="1" dirty="0">
                <a:solidFill>
                  <a:schemeClr val="bg1"/>
                </a:solidFill>
                <a:latin typeface="Tw Cen MT" panose="020B0602020104020603" pitchFamily="34" charset="0"/>
              </a:endParaRPr>
            </a:p>
          </p:txBody>
        </p:sp>
      </p:grpSp>
      <p:sp>
        <p:nvSpPr>
          <p:cNvPr id="2" name="Rectangle 1"/>
          <p:cNvSpPr/>
          <p:nvPr/>
        </p:nvSpPr>
        <p:spPr>
          <a:xfrm>
            <a:off x="1795030" y="236091"/>
            <a:ext cx="4694106" cy="461665"/>
          </a:xfrm>
          <a:prstGeom prst="rect">
            <a:avLst/>
          </a:prstGeom>
        </p:spPr>
        <p:txBody>
          <a:bodyPr wrap="none">
            <a:spAutoFit/>
          </a:bodyPr>
          <a:lstStyle/>
          <a:p>
            <a:r>
              <a:rPr lang="en-US" sz="2400" dirty="0"/>
              <a:t>Informal Culture of the Organization</a:t>
            </a:r>
          </a:p>
        </p:txBody>
      </p:sp>
      <p:sp>
        <p:nvSpPr>
          <p:cNvPr id="3" name="Rectangle 2"/>
          <p:cNvSpPr/>
          <p:nvPr/>
        </p:nvSpPr>
        <p:spPr>
          <a:xfrm>
            <a:off x="1338440" y="638292"/>
            <a:ext cx="5783495" cy="5847755"/>
          </a:xfrm>
          <a:prstGeom prst="rect">
            <a:avLst/>
          </a:prstGeom>
        </p:spPr>
        <p:txBody>
          <a:bodyPr wrap="square">
            <a:spAutoFit/>
          </a:bodyPr>
          <a:lstStyle/>
          <a:p>
            <a:pPr marL="285750" indent="-285750">
              <a:buFont typeface="Wingdings" panose="05000000000000000000" pitchFamily="2" charset="2"/>
              <a:buChar char="Ø"/>
            </a:pPr>
            <a:r>
              <a:rPr lang="en-US" dirty="0"/>
              <a:t>Many employees have their own workplace </a:t>
            </a:r>
            <a:r>
              <a:rPr lang="en-US" dirty="0" smtClean="0"/>
              <a:t>nicknames.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Birthdays are celebrated by cutting cakes and </a:t>
            </a:r>
            <a:r>
              <a:rPr lang="en-US" dirty="0" smtClean="0"/>
              <a:t>giving</a:t>
            </a:r>
          </a:p>
          <a:p>
            <a:r>
              <a:rPr lang="en-US" dirty="0" smtClean="0"/>
              <a:t> </a:t>
            </a:r>
            <a:r>
              <a:rPr lang="en-US" dirty="0"/>
              <a:t>cards both of which are sponsored by the employee’s immediate in line </a:t>
            </a:r>
            <a:r>
              <a:rPr lang="en-US" dirty="0" smtClean="0"/>
              <a:t>manager .</a:t>
            </a:r>
          </a:p>
          <a:p>
            <a:endParaRPr lang="en-US" dirty="0"/>
          </a:p>
          <a:p>
            <a:pPr marL="285750" indent="-285750">
              <a:buFont typeface="Wingdings" panose="05000000000000000000" pitchFamily="2" charset="2"/>
              <a:buChar char="Ø"/>
            </a:pPr>
            <a:r>
              <a:rPr lang="en-US" dirty="0"/>
              <a:t>“Cricket Match”, “Football Match”, “Carom Competition” are held on </a:t>
            </a:r>
            <a:r>
              <a:rPr lang="en-US" dirty="0" smtClean="0"/>
              <a:t>occasionally.</a:t>
            </a:r>
            <a:endParaRPr lang="en-US" dirty="0"/>
          </a:p>
          <a:p>
            <a:pPr marL="285750" indent="-285750">
              <a:buFont typeface="Wingdings" panose="05000000000000000000" pitchFamily="2" charset="2"/>
              <a:buChar char="Ø"/>
            </a:pPr>
            <a:r>
              <a:rPr lang="en-US" dirty="0" smtClean="0"/>
              <a:t>Annual picnic held on end of the year.</a:t>
            </a:r>
          </a:p>
          <a:p>
            <a:pPr marL="285750" indent="-285750">
              <a:buFont typeface="Wingdings" panose="05000000000000000000" pitchFamily="2" charset="2"/>
              <a:buChar char="Ø"/>
            </a:pPr>
            <a:endParaRPr lang="en-US" dirty="0"/>
          </a:p>
          <a:p>
            <a:endParaRPr lang="en-US" dirty="0" smtClean="0"/>
          </a:p>
          <a:p>
            <a:r>
              <a:rPr lang="en-US" sz="2400" dirty="0" smtClean="0"/>
              <a:t>Corporate Social Responsibilities:</a:t>
            </a:r>
          </a:p>
          <a:p>
            <a:pPr marL="285750" indent="-285750">
              <a:buFont typeface="Wingdings" panose="05000000000000000000" pitchFamily="2" charset="2"/>
              <a:buChar char="Ø"/>
            </a:pPr>
            <a:r>
              <a:rPr lang="en-US" sz="1600" dirty="0"/>
              <a:t>Healthcare </a:t>
            </a:r>
            <a:r>
              <a:rPr lang="en-US" sz="1600" dirty="0" smtClean="0"/>
              <a:t>service.</a:t>
            </a:r>
          </a:p>
          <a:p>
            <a:pPr marL="285750" indent="-285750">
              <a:buFont typeface="Wingdings" panose="05000000000000000000" pitchFamily="2" charset="2"/>
              <a:buChar char="Ø"/>
            </a:pPr>
            <a:endParaRPr lang="en-US" sz="1600" dirty="0" smtClean="0"/>
          </a:p>
          <a:p>
            <a:pPr marL="285750" indent="-285750">
              <a:buFont typeface="Wingdings" panose="05000000000000000000" pitchFamily="2" charset="2"/>
              <a:buChar char="Ø"/>
            </a:pPr>
            <a:r>
              <a:rPr lang="en-US" sz="1600" dirty="0"/>
              <a:t>Scholarship program for brilliant poor </a:t>
            </a:r>
            <a:r>
              <a:rPr lang="en-US" sz="1600" dirty="0" smtClean="0"/>
              <a:t>student.</a:t>
            </a:r>
          </a:p>
          <a:p>
            <a:pPr marL="285750" indent="-285750">
              <a:buFont typeface="Wingdings" panose="05000000000000000000" pitchFamily="2" charset="2"/>
              <a:buChar char="Ø"/>
            </a:pPr>
            <a:endParaRPr lang="en-US" sz="1600" dirty="0" smtClean="0"/>
          </a:p>
          <a:p>
            <a:pPr marL="285750" indent="-285750">
              <a:buFont typeface="Wingdings" panose="05000000000000000000" pitchFamily="2" charset="2"/>
              <a:buChar char="Ø"/>
            </a:pPr>
            <a:r>
              <a:rPr lang="en-US" sz="1600" dirty="0"/>
              <a:t>Helping people in slum </a:t>
            </a:r>
            <a:r>
              <a:rPr lang="en-US" sz="1600" dirty="0" smtClean="0"/>
              <a:t>areas.</a:t>
            </a:r>
          </a:p>
          <a:p>
            <a:pPr marL="285750" indent="-285750">
              <a:buFont typeface="Wingdings" panose="05000000000000000000" pitchFamily="2" charset="2"/>
              <a:buChar char="Ø"/>
            </a:pPr>
            <a:endParaRPr lang="en-US" sz="1600" dirty="0" smtClean="0"/>
          </a:p>
          <a:p>
            <a:pPr marL="285750" indent="-285750">
              <a:buFont typeface="Wingdings" panose="05000000000000000000" pitchFamily="2" charset="2"/>
              <a:buChar char="Ø"/>
            </a:pPr>
            <a:r>
              <a:rPr lang="en-US" sz="1600" dirty="0"/>
              <a:t>Donation to educational institutions to setup computer </a:t>
            </a:r>
            <a:r>
              <a:rPr lang="en-US" sz="1600" dirty="0" smtClean="0"/>
              <a:t>lab.</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Beautification of Dhaka </a:t>
            </a:r>
            <a:r>
              <a:rPr lang="en-US" sz="1600" dirty="0" smtClean="0"/>
              <a:t>City</a:t>
            </a:r>
            <a:r>
              <a:rPr lang="en-US" sz="2400" dirty="0" smtClean="0"/>
              <a:t>.</a:t>
            </a:r>
            <a:endParaRPr lang="en-US" sz="2400" dirty="0"/>
          </a:p>
        </p:txBody>
      </p:sp>
      <p:pic>
        <p:nvPicPr>
          <p:cNvPr id="80" name="Picture 2" descr="http://www.eximbankbd.com/images/arrow.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349" y="3807114"/>
            <a:ext cx="28575" cy="9525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3849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3978727" y="46553"/>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4305034" y="0"/>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4609275"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4898646" y="-83318"/>
            <a:ext cx="16203405" cy="6894210"/>
            <a:chOff x="0" y="-427864"/>
            <a:chExt cx="12231017" cy="6858000"/>
          </a:xfrm>
        </p:grpSpPr>
        <p:sp>
          <p:nvSpPr>
            <p:cNvPr id="22" name="Rectangle 21"/>
            <p:cNvSpPr/>
            <p:nvPr/>
          </p:nvSpPr>
          <p:spPr>
            <a:xfrm>
              <a:off x="0" y="-4278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1929778"/>
              <a:ext cx="391901" cy="265552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06758" y="3148550"/>
              <a:ext cx="1960640"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526477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09383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5586304" y="-91756"/>
            <a:ext cx="16167336" cy="6894210"/>
            <a:chOff x="1" y="0"/>
            <a:chExt cx="12203791" cy="6858000"/>
          </a:xfrm>
        </p:grpSpPr>
        <p:sp>
          <p:nvSpPr>
            <p:cNvPr id="32" name="Rectangle 3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137937" y="-93106"/>
            <a:ext cx="10401599" cy="6935029"/>
            <a:chOff x="-28942" y="-60289"/>
            <a:chExt cx="12201205"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197714" y="3443656"/>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6375877" y="-106689"/>
            <a:ext cx="16359739" cy="6894210"/>
            <a:chOff x="1" y="-711342"/>
            <a:chExt cx="12226758" cy="6858000"/>
          </a:xfrm>
        </p:grpSpPr>
        <p:sp>
          <p:nvSpPr>
            <p:cNvPr id="42" name="Rectangle 41"/>
            <p:cNvSpPr/>
            <p:nvPr/>
          </p:nvSpPr>
          <p:spPr>
            <a:xfrm>
              <a:off x="1" y="-711342"/>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742652" y="1839109"/>
              <a:ext cx="417693"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157091" y="2808362"/>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6721771" y="-36210"/>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7020795" y="2028"/>
            <a:ext cx="16305219" cy="6858000"/>
            <a:chOff x="-50905" y="386174"/>
            <a:chExt cx="12250352" cy="6858000"/>
          </a:xfrm>
        </p:grpSpPr>
        <p:sp>
          <p:nvSpPr>
            <p:cNvPr id="52" name="Rectangle 51"/>
            <p:cNvSpPr/>
            <p:nvPr/>
          </p:nvSpPr>
          <p:spPr>
            <a:xfrm>
              <a:off x="-50905" y="38617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805972" y="2810586"/>
              <a:ext cx="328145"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7315785" y="-56896"/>
            <a:ext cx="16278902" cy="6858000"/>
            <a:chOff x="1" y="-153056"/>
            <a:chExt cx="12230580" cy="6858000"/>
          </a:xfrm>
        </p:grpSpPr>
        <p:sp>
          <p:nvSpPr>
            <p:cNvPr id="57" name="Rectangle 56"/>
            <p:cNvSpPr/>
            <p:nvPr/>
          </p:nvSpPr>
          <p:spPr>
            <a:xfrm>
              <a:off x="1" y="-153056"/>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0981004" y="3439214"/>
              <a:ext cx="2013241"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7737445" y="-105613"/>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754713" y="2519310"/>
              <a:ext cx="43728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8331203" y="-86964"/>
            <a:ext cx="16426478" cy="6900386"/>
            <a:chOff x="-1185" y="-260525"/>
            <a:chExt cx="12261876"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796989" y="2409493"/>
              <a:ext cx="394353"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3124"/>
              <a:ext cx="1406011" cy="482467"/>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8670549" y="-100195"/>
            <a:ext cx="16227552" cy="6858000"/>
            <a:chOff x="14131" y="-160264"/>
            <a:chExt cx="12192000" cy="6858000"/>
          </a:xfrm>
        </p:grpSpPr>
        <p:sp>
          <p:nvSpPr>
            <p:cNvPr id="72" name="Rectangle 71"/>
            <p:cNvSpPr/>
            <p:nvPr/>
          </p:nvSpPr>
          <p:spPr>
            <a:xfrm>
              <a:off x="14131"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906389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15231516" y="-112310"/>
            <a:ext cx="16215304" cy="6858000"/>
            <a:chOff x="85175" y="36227"/>
            <a:chExt cx="12206885"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366446" y="3749073"/>
              <a:ext cx="1339896" cy="48655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Image</a:t>
              </a:r>
              <a:endParaRPr lang="en-US" sz="2400" b="1" dirty="0">
                <a:solidFill>
                  <a:schemeClr val="bg1"/>
                </a:solidFill>
                <a:latin typeface="Tw Cen MT" panose="020B0602020104020603" pitchFamily="34" charset="0"/>
              </a:endParaRPr>
            </a:p>
          </p:txBody>
        </p:sp>
      </p:grpSp>
      <p:sp>
        <p:nvSpPr>
          <p:cNvPr id="2" name="Rectangle 1"/>
          <p:cNvSpPr/>
          <p:nvPr/>
        </p:nvSpPr>
        <p:spPr>
          <a:xfrm>
            <a:off x="1263038" y="222839"/>
            <a:ext cx="3308961" cy="461665"/>
          </a:xfrm>
          <a:prstGeom prst="rect">
            <a:avLst/>
          </a:prstGeom>
        </p:spPr>
        <p:txBody>
          <a:bodyPr wrap="square">
            <a:spAutoFit/>
          </a:bodyPr>
          <a:lstStyle/>
          <a:p>
            <a:r>
              <a:rPr lang="en-US" sz="2400" b="1" dirty="0"/>
              <a:t>Employee </a:t>
            </a:r>
            <a:r>
              <a:rPr lang="en-US" sz="2400" b="1" dirty="0" smtClean="0"/>
              <a:t>Termination:</a:t>
            </a:r>
            <a:endParaRPr lang="en-US" sz="2400" dirty="0"/>
          </a:p>
        </p:txBody>
      </p:sp>
      <p:sp>
        <p:nvSpPr>
          <p:cNvPr id="3" name="Rectangle 2"/>
          <p:cNvSpPr/>
          <p:nvPr/>
        </p:nvSpPr>
        <p:spPr>
          <a:xfrm>
            <a:off x="1008465" y="1409036"/>
            <a:ext cx="6096000" cy="4001095"/>
          </a:xfrm>
          <a:prstGeom prst="rect">
            <a:avLst/>
          </a:prstGeom>
        </p:spPr>
        <p:txBody>
          <a:bodyPr>
            <a:spAutoFit/>
          </a:bodyPr>
          <a:lstStyle/>
          <a:p>
            <a:pPr marL="285750" indent="-285750">
              <a:buFont typeface="Wingdings" panose="05000000000000000000" pitchFamily="2" charset="2"/>
              <a:buChar char="Ø"/>
            </a:pPr>
            <a:r>
              <a:rPr lang="en-US" sz="1700" dirty="0"/>
              <a:t>Employees are dismissed if and only if they are known to have made a significant </a:t>
            </a:r>
            <a:r>
              <a:rPr lang="en-US" sz="1700" dirty="0" smtClean="0"/>
              <a:t>mistake.</a:t>
            </a:r>
          </a:p>
          <a:p>
            <a:pPr marL="285750" indent="-285750">
              <a:buFont typeface="Wingdings" panose="05000000000000000000" pitchFamily="2" charset="2"/>
              <a:buChar char="Ø"/>
            </a:pPr>
            <a:endParaRPr lang="en-US" sz="1700" dirty="0"/>
          </a:p>
          <a:p>
            <a:pPr marL="285750" indent="-285750">
              <a:buFont typeface="Wingdings" panose="05000000000000000000" pitchFamily="2" charset="2"/>
              <a:buChar char="Ø"/>
            </a:pPr>
            <a:r>
              <a:rPr lang="en-US" sz="1700" dirty="0"/>
              <a:t>Employees can quit their work, be terminated from work or be </a:t>
            </a:r>
            <a:r>
              <a:rPr lang="en-US" sz="1700" dirty="0" smtClean="0"/>
              <a:t>dismissed.</a:t>
            </a:r>
          </a:p>
          <a:p>
            <a:pPr marL="285750" indent="-285750">
              <a:buFont typeface="Wingdings" panose="05000000000000000000" pitchFamily="2" charset="2"/>
              <a:buChar char="Ø"/>
            </a:pPr>
            <a:endParaRPr lang="en-US" sz="1700" dirty="0"/>
          </a:p>
          <a:p>
            <a:pPr marL="285750" indent="-285750">
              <a:buFont typeface="Wingdings" panose="05000000000000000000" pitchFamily="2" charset="2"/>
              <a:buChar char="Ø"/>
            </a:pPr>
            <a:r>
              <a:rPr lang="en-US" sz="1700" dirty="0"/>
              <a:t>Informally an employee might be pressurized to quit </a:t>
            </a:r>
            <a:r>
              <a:rPr lang="en-US" sz="1700" dirty="0" smtClean="0"/>
              <a:t>his                </a:t>
            </a:r>
            <a:r>
              <a:rPr lang="en-US" sz="1700" dirty="0"/>
              <a:t>job by his superiors, if he performs </a:t>
            </a:r>
            <a:r>
              <a:rPr lang="en-US" sz="1700" dirty="0" smtClean="0"/>
              <a:t>poorly.</a:t>
            </a:r>
          </a:p>
          <a:p>
            <a:pPr marL="285750" indent="-285750">
              <a:buFont typeface="Wingdings" panose="05000000000000000000" pitchFamily="2" charset="2"/>
              <a:buChar char="Ø"/>
            </a:pPr>
            <a:endParaRPr lang="en-US" sz="1700" dirty="0"/>
          </a:p>
          <a:p>
            <a:pPr marL="285750" indent="-285750">
              <a:buFont typeface="Wingdings" panose="05000000000000000000" pitchFamily="2" charset="2"/>
              <a:buChar char="Ø"/>
            </a:pPr>
            <a:r>
              <a:rPr lang="en-US" sz="1700" dirty="0" smtClean="0"/>
              <a:t>Zero Tolerance </a:t>
            </a:r>
            <a:r>
              <a:rPr lang="en-US" sz="1700" dirty="0"/>
              <a:t>to Violence whistle Blower in the </a:t>
            </a:r>
            <a:r>
              <a:rPr lang="en-US" sz="1700" dirty="0" smtClean="0"/>
              <a:t>          workplace.</a:t>
            </a:r>
          </a:p>
          <a:p>
            <a:pPr marL="285750" indent="-285750">
              <a:buFont typeface="Wingdings" panose="05000000000000000000" pitchFamily="2" charset="2"/>
              <a:buChar char="Ø"/>
            </a:pPr>
            <a:endParaRPr lang="en-US" sz="1700" dirty="0"/>
          </a:p>
          <a:p>
            <a:pPr marL="285750" indent="-285750">
              <a:buFont typeface="Wingdings" panose="05000000000000000000" pitchFamily="2" charset="2"/>
              <a:buChar char="Ø"/>
            </a:pPr>
            <a:r>
              <a:rPr lang="en-US" sz="1600" dirty="0"/>
              <a:t>The- bank </a:t>
            </a:r>
            <a:r>
              <a:rPr lang="en-US" sz="1600" dirty="0" smtClean="0"/>
              <a:t>shall </a:t>
            </a:r>
            <a:r>
              <a:rPr lang="en-US" sz="1600" dirty="0"/>
              <a:t>not tolerate any type of</a:t>
            </a:r>
          </a:p>
          <a:p>
            <a:r>
              <a:rPr lang="en-US" sz="1600" dirty="0" smtClean="0"/>
              <a:t>harassment </a:t>
            </a:r>
            <a:r>
              <a:rPr lang="en-US" sz="1600" dirty="0"/>
              <a:t>by directors, employees, supervisors or </a:t>
            </a:r>
            <a:r>
              <a:rPr lang="en-US" sz="1600" dirty="0" smtClean="0"/>
              <a:t>others.</a:t>
            </a:r>
            <a:endParaRPr lang="en-US" sz="1700" dirty="0" smtClean="0"/>
          </a:p>
          <a:p>
            <a:pPr marL="285750" indent="-285750">
              <a:buFont typeface="Wingdings" panose="05000000000000000000" pitchFamily="2" charset="2"/>
              <a:buChar char="Ø"/>
            </a:pPr>
            <a:endParaRPr lang="en-US" dirty="0" smtClean="0"/>
          </a:p>
        </p:txBody>
      </p:sp>
    </p:spTree>
    <p:extLst>
      <p:ext uri="{BB962C8B-B14F-4D97-AF65-F5344CB8AC3E}">
        <p14:creationId xmlns:p14="http://schemas.microsoft.com/office/powerpoint/2010/main" val="1053948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3978727" y="46553"/>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4305034" y="0"/>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4609275"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4898646" y="-83318"/>
            <a:ext cx="16203405" cy="6894210"/>
            <a:chOff x="0" y="-427864"/>
            <a:chExt cx="12231017" cy="6858000"/>
          </a:xfrm>
        </p:grpSpPr>
        <p:sp>
          <p:nvSpPr>
            <p:cNvPr id="22" name="Rectangle 21"/>
            <p:cNvSpPr/>
            <p:nvPr/>
          </p:nvSpPr>
          <p:spPr>
            <a:xfrm>
              <a:off x="0" y="-4278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1929778"/>
              <a:ext cx="391901" cy="265552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06758" y="3148550"/>
              <a:ext cx="1960640"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526477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09383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5586304" y="-91756"/>
            <a:ext cx="16167336" cy="6894210"/>
            <a:chOff x="1" y="0"/>
            <a:chExt cx="12203791" cy="6858000"/>
          </a:xfrm>
        </p:grpSpPr>
        <p:sp>
          <p:nvSpPr>
            <p:cNvPr id="32" name="Rectangle 3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137937" y="-93106"/>
            <a:ext cx="10401599" cy="6935029"/>
            <a:chOff x="-28942" y="-60289"/>
            <a:chExt cx="12201205"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197714" y="3443656"/>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6375877" y="-106689"/>
            <a:ext cx="16359739" cy="6894210"/>
            <a:chOff x="1" y="-711342"/>
            <a:chExt cx="12226758" cy="6858000"/>
          </a:xfrm>
        </p:grpSpPr>
        <p:sp>
          <p:nvSpPr>
            <p:cNvPr id="42" name="Rectangle 41"/>
            <p:cNvSpPr/>
            <p:nvPr/>
          </p:nvSpPr>
          <p:spPr>
            <a:xfrm>
              <a:off x="1" y="-711342"/>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742652" y="1839109"/>
              <a:ext cx="417693"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157091" y="2808362"/>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6721771" y="-36210"/>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7020795" y="2028"/>
            <a:ext cx="16305219" cy="6858000"/>
            <a:chOff x="-50905" y="386174"/>
            <a:chExt cx="12250352" cy="6858000"/>
          </a:xfrm>
        </p:grpSpPr>
        <p:sp>
          <p:nvSpPr>
            <p:cNvPr id="52" name="Rectangle 51"/>
            <p:cNvSpPr/>
            <p:nvPr/>
          </p:nvSpPr>
          <p:spPr>
            <a:xfrm>
              <a:off x="-50905" y="38617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805972" y="2810586"/>
              <a:ext cx="328145"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7315785" y="-56896"/>
            <a:ext cx="16278902" cy="6858000"/>
            <a:chOff x="1" y="-153056"/>
            <a:chExt cx="12230580" cy="6858000"/>
          </a:xfrm>
        </p:grpSpPr>
        <p:sp>
          <p:nvSpPr>
            <p:cNvPr id="57" name="Rectangle 56"/>
            <p:cNvSpPr/>
            <p:nvPr/>
          </p:nvSpPr>
          <p:spPr>
            <a:xfrm>
              <a:off x="1" y="-153056"/>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0981004" y="3439214"/>
              <a:ext cx="2013241"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7737445" y="-105613"/>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754713" y="2519310"/>
              <a:ext cx="43728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8331203" y="-86964"/>
            <a:ext cx="16426478" cy="6900386"/>
            <a:chOff x="-1185" y="-260525"/>
            <a:chExt cx="12261876"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796989" y="2409493"/>
              <a:ext cx="394353"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3124"/>
              <a:ext cx="1406011" cy="482467"/>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8670549" y="-100195"/>
            <a:ext cx="16227552" cy="6858000"/>
            <a:chOff x="14131" y="-160264"/>
            <a:chExt cx="12192000" cy="6858000"/>
          </a:xfrm>
        </p:grpSpPr>
        <p:sp>
          <p:nvSpPr>
            <p:cNvPr id="72" name="Rectangle 71"/>
            <p:cNvSpPr/>
            <p:nvPr/>
          </p:nvSpPr>
          <p:spPr>
            <a:xfrm>
              <a:off x="14131"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906389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3818634" y="-132167"/>
            <a:ext cx="10467790" cy="6858000"/>
            <a:chOff x="85175" y="36227"/>
            <a:chExt cx="12206885"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257506" y="3742224"/>
              <a:ext cx="1339896" cy="48655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Image</a:t>
              </a:r>
              <a:endParaRPr lang="en-US" sz="2400" b="1" dirty="0">
                <a:solidFill>
                  <a:schemeClr val="bg1"/>
                </a:solidFill>
                <a:latin typeface="Tw Cen MT" panose="020B0602020104020603" pitchFamily="34" charset="0"/>
              </a:endParaRPr>
            </a:p>
          </p:txBody>
        </p:sp>
      </p:grpSp>
      <p:sp>
        <p:nvSpPr>
          <p:cNvPr id="2" name="Rectangle 1"/>
          <p:cNvSpPr/>
          <p:nvPr/>
        </p:nvSpPr>
        <p:spPr>
          <a:xfrm>
            <a:off x="451212" y="624100"/>
            <a:ext cx="4213654" cy="646331"/>
          </a:xfrm>
          <a:prstGeom prst="rect">
            <a:avLst/>
          </a:prstGeom>
        </p:spPr>
        <p:txBody>
          <a:bodyPr wrap="none">
            <a:spAutoFit/>
          </a:bodyPr>
          <a:lstStyle/>
          <a:p>
            <a:r>
              <a:rPr lang="en-US" sz="3600" b="1" dirty="0"/>
              <a:t>Images from the visit</a:t>
            </a:r>
            <a:endParaRPr lang="en-US" sz="360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6834" y="1683129"/>
            <a:ext cx="5482907" cy="3768738"/>
          </a:xfrm>
          <a:prstGeom prst="rect">
            <a:avLst/>
          </a:prstGeom>
        </p:spPr>
      </p:pic>
      <p:sp>
        <p:nvSpPr>
          <p:cNvPr id="15" name="Rectangle 14"/>
          <p:cNvSpPr/>
          <p:nvPr/>
        </p:nvSpPr>
        <p:spPr>
          <a:xfrm>
            <a:off x="886286" y="5630932"/>
            <a:ext cx="5555364" cy="923330"/>
          </a:xfrm>
          <a:prstGeom prst="rect">
            <a:avLst/>
          </a:prstGeom>
        </p:spPr>
        <p:txBody>
          <a:bodyPr wrap="square">
            <a:spAutoFit/>
          </a:bodyPr>
          <a:lstStyle/>
          <a:p>
            <a:r>
              <a:rPr lang="en-US" dirty="0" smtClean="0"/>
              <a:t>With </a:t>
            </a:r>
          </a:p>
          <a:p>
            <a:r>
              <a:rPr lang="en-US" dirty="0" smtClean="0"/>
              <a:t>Dr</a:t>
            </a:r>
            <a:r>
              <a:rPr lang="en-US" dirty="0"/>
              <a:t>. Md. </a:t>
            </a:r>
            <a:r>
              <a:rPr lang="en-US" dirty="0" err="1"/>
              <a:t>Saiful</a:t>
            </a:r>
            <a:r>
              <a:rPr lang="en-US" dirty="0"/>
              <a:t> Islam</a:t>
            </a:r>
          </a:p>
          <a:p>
            <a:r>
              <a:rPr lang="en-US" dirty="0"/>
              <a:t>Vice President &amp; Relationship </a:t>
            </a:r>
            <a:r>
              <a:rPr lang="en-US" dirty="0" smtClean="0"/>
              <a:t>Manager </a:t>
            </a:r>
            <a:endParaRPr lang="en-US" dirty="0"/>
          </a:p>
        </p:txBody>
      </p:sp>
    </p:spTree>
    <p:extLst>
      <p:ext uri="{BB962C8B-B14F-4D97-AF65-F5344CB8AC3E}">
        <p14:creationId xmlns:p14="http://schemas.microsoft.com/office/powerpoint/2010/main" val="41593301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3978727" y="46553"/>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4305034" y="0"/>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4609275"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4898646" y="-83318"/>
            <a:ext cx="16203405" cy="6894210"/>
            <a:chOff x="0" y="-427864"/>
            <a:chExt cx="12231017" cy="6858000"/>
          </a:xfrm>
        </p:grpSpPr>
        <p:sp>
          <p:nvSpPr>
            <p:cNvPr id="22" name="Rectangle 21"/>
            <p:cNvSpPr/>
            <p:nvPr/>
          </p:nvSpPr>
          <p:spPr>
            <a:xfrm>
              <a:off x="0" y="-4278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1929778"/>
              <a:ext cx="391901" cy="265552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06758" y="3148550"/>
              <a:ext cx="1960640"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526477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09383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5586304" y="-91756"/>
            <a:ext cx="16167336" cy="6894210"/>
            <a:chOff x="1" y="0"/>
            <a:chExt cx="12203791" cy="6858000"/>
          </a:xfrm>
        </p:grpSpPr>
        <p:sp>
          <p:nvSpPr>
            <p:cNvPr id="32" name="Rectangle 3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137937" y="-93106"/>
            <a:ext cx="10401599" cy="6935029"/>
            <a:chOff x="-28942" y="-60289"/>
            <a:chExt cx="12201205"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197714" y="3443656"/>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6375877" y="-106689"/>
            <a:ext cx="16359739" cy="6894210"/>
            <a:chOff x="1" y="-711342"/>
            <a:chExt cx="12226758" cy="6858000"/>
          </a:xfrm>
        </p:grpSpPr>
        <p:sp>
          <p:nvSpPr>
            <p:cNvPr id="42" name="Rectangle 41"/>
            <p:cNvSpPr/>
            <p:nvPr/>
          </p:nvSpPr>
          <p:spPr>
            <a:xfrm>
              <a:off x="1" y="-711342"/>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742652" y="1839109"/>
              <a:ext cx="417693"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157091" y="2808362"/>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6721771" y="-36210"/>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7020795" y="2028"/>
            <a:ext cx="16305219" cy="6858000"/>
            <a:chOff x="-50905" y="386174"/>
            <a:chExt cx="12250352" cy="6858000"/>
          </a:xfrm>
        </p:grpSpPr>
        <p:sp>
          <p:nvSpPr>
            <p:cNvPr id="52" name="Rectangle 51"/>
            <p:cNvSpPr/>
            <p:nvPr/>
          </p:nvSpPr>
          <p:spPr>
            <a:xfrm>
              <a:off x="-50905" y="38617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805972" y="2810586"/>
              <a:ext cx="328145"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7315785" y="-56896"/>
            <a:ext cx="16278902" cy="6858000"/>
            <a:chOff x="1" y="-153056"/>
            <a:chExt cx="12230580" cy="6858000"/>
          </a:xfrm>
        </p:grpSpPr>
        <p:sp>
          <p:nvSpPr>
            <p:cNvPr id="57" name="Rectangle 56"/>
            <p:cNvSpPr/>
            <p:nvPr/>
          </p:nvSpPr>
          <p:spPr>
            <a:xfrm>
              <a:off x="1" y="-153056"/>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0981004" y="3439214"/>
              <a:ext cx="2013241"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7737445" y="-105613"/>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754713" y="2519310"/>
              <a:ext cx="43728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8331203" y="-86964"/>
            <a:ext cx="16426478" cy="6900386"/>
            <a:chOff x="-1185" y="-260525"/>
            <a:chExt cx="12261876"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796989" y="2409493"/>
              <a:ext cx="394353"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3124"/>
              <a:ext cx="1406011" cy="482467"/>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8670549" y="-100195"/>
            <a:ext cx="16227552" cy="6858000"/>
            <a:chOff x="14131" y="-160264"/>
            <a:chExt cx="12192000" cy="6858000"/>
          </a:xfrm>
        </p:grpSpPr>
        <p:sp>
          <p:nvSpPr>
            <p:cNvPr id="72" name="Rectangle 71"/>
            <p:cNvSpPr/>
            <p:nvPr/>
          </p:nvSpPr>
          <p:spPr>
            <a:xfrm>
              <a:off x="14131"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906389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4801189" y="-106689"/>
            <a:ext cx="10501673" cy="6858000"/>
            <a:chOff x="85175" y="36227"/>
            <a:chExt cx="12246397"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428333" y="3701064"/>
              <a:ext cx="1339896" cy="466583"/>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Greeting's</a:t>
              </a:r>
              <a:endParaRPr lang="en-US" sz="2000" b="1" dirty="0">
                <a:solidFill>
                  <a:schemeClr val="bg1"/>
                </a:solidFill>
                <a:latin typeface="Tw Cen MT" panose="020B0602020104020603" pitchFamily="34" charset="0"/>
              </a:endParaRPr>
            </a:p>
          </p:txBody>
        </p:sp>
      </p:grpSp>
      <p:sp>
        <p:nvSpPr>
          <p:cNvPr id="2" name="Rectangle 1"/>
          <p:cNvSpPr/>
          <p:nvPr/>
        </p:nvSpPr>
        <p:spPr>
          <a:xfrm>
            <a:off x="-256816" y="2240019"/>
            <a:ext cx="3026520" cy="369332"/>
          </a:xfrm>
          <a:prstGeom prst="rect">
            <a:avLst/>
          </a:prstGeom>
        </p:spPr>
        <p:txBody>
          <a:bodyPr wrap="square">
            <a:spAutoFit/>
          </a:bodyPr>
          <a:lstStyle/>
          <a:p>
            <a:r>
              <a:rPr lang="en-US" dirty="0"/>
              <a:t>Thank you</a:t>
            </a:r>
          </a:p>
        </p:txBody>
      </p:sp>
      <p:grpSp>
        <p:nvGrpSpPr>
          <p:cNvPr id="70" name="Group 69"/>
          <p:cNvGrpSpPr/>
          <p:nvPr/>
        </p:nvGrpSpPr>
        <p:grpSpPr>
          <a:xfrm>
            <a:off x="-3770525" y="-119263"/>
            <a:ext cx="10501673" cy="6858000"/>
            <a:chOff x="85175" y="36227"/>
            <a:chExt cx="12246397" cy="6858000"/>
          </a:xfrm>
        </p:grpSpPr>
        <p:sp>
          <p:nvSpPr>
            <p:cNvPr id="75" name="Rectangle 74"/>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0" name="Freeform 79"/>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rot="16200000">
              <a:off x="11428333" y="3701064"/>
              <a:ext cx="1339896" cy="466583"/>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Greeting's</a:t>
              </a:r>
              <a:endParaRPr lang="en-US" sz="2000" b="1" dirty="0">
                <a:solidFill>
                  <a:schemeClr val="bg1"/>
                </a:solidFill>
                <a:latin typeface="Tw Cen MT" panose="020B0602020104020603" pitchFamily="34" charset="0"/>
              </a:endParaRPr>
            </a:p>
          </p:txBody>
        </p:sp>
      </p:grpSp>
      <p:sp>
        <p:nvSpPr>
          <p:cNvPr id="3" name="Rectangle 2"/>
          <p:cNvSpPr/>
          <p:nvPr/>
        </p:nvSpPr>
        <p:spPr>
          <a:xfrm>
            <a:off x="629771" y="2446878"/>
            <a:ext cx="1153393" cy="369332"/>
          </a:xfrm>
          <a:prstGeom prst="rect">
            <a:avLst/>
          </a:prstGeom>
        </p:spPr>
        <p:txBody>
          <a:bodyPr wrap="none">
            <a:spAutoFit/>
          </a:bodyPr>
          <a:lstStyle/>
          <a:p>
            <a:r>
              <a:rPr lang="en-US" dirty="0"/>
              <a:t>Thank you</a:t>
            </a:r>
          </a:p>
        </p:txBody>
      </p:sp>
      <p:grpSp>
        <p:nvGrpSpPr>
          <p:cNvPr id="86" name="Group 85"/>
          <p:cNvGrpSpPr/>
          <p:nvPr/>
        </p:nvGrpSpPr>
        <p:grpSpPr>
          <a:xfrm>
            <a:off x="-3718557" y="-173556"/>
            <a:ext cx="10501673" cy="6858000"/>
            <a:chOff x="85175" y="36227"/>
            <a:chExt cx="12246397" cy="6858000"/>
          </a:xfrm>
        </p:grpSpPr>
        <p:sp>
          <p:nvSpPr>
            <p:cNvPr id="87" name="Rectangle 86"/>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8" name="Freeform 87"/>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rot="16200000">
              <a:off x="11428333" y="3701064"/>
              <a:ext cx="1339896" cy="466583"/>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Greeting's</a:t>
              </a:r>
              <a:endParaRPr lang="en-US" sz="2000" b="1" dirty="0">
                <a:solidFill>
                  <a:schemeClr val="bg1"/>
                </a:solidFill>
                <a:latin typeface="Tw Cen MT" panose="020B0602020104020603" pitchFamily="34" charset="0"/>
              </a:endParaRPr>
            </a:p>
          </p:txBody>
        </p:sp>
      </p:grpSp>
      <p:sp>
        <p:nvSpPr>
          <p:cNvPr id="5" name="Rectangle 4"/>
          <p:cNvSpPr/>
          <p:nvPr/>
        </p:nvSpPr>
        <p:spPr>
          <a:xfrm>
            <a:off x="1023118" y="2237991"/>
            <a:ext cx="4486293" cy="1323439"/>
          </a:xfrm>
          <a:prstGeom prst="rect">
            <a:avLst/>
          </a:prstGeom>
        </p:spPr>
        <p:txBody>
          <a:bodyPr wrap="none">
            <a:spAutoFit/>
          </a:bodyPr>
          <a:lstStyle/>
          <a:p>
            <a:r>
              <a:rPr lang="en-US" sz="8000" dirty="0"/>
              <a:t>Thank you</a:t>
            </a:r>
          </a:p>
        </p:txBody>
      </p:sp>
    </p:spTree>
    <p:extLst>
      <p:ext uri="{BB962C8B-B14F-4D97-AF65-F5344CB8AC3E}">
        <p14:creationId xmlns:p14="http://schemas.microsoft.com/office/powerpoint/2010/main" val="625807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3978727" y="0"/>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10132020" y="-46553"/>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10471044"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10756611" y="-76621"/>
            <a:ext cx="16242003" cy="6894210"/>
            <a:chOff x="0" y="-83531"/>
            <a:chExt cx="12260152" cy="6858000"/>
          </a:xfrm>
        </p:grpSpPr>
        <p:sp>
          <p:nvSpPr>
            <p:cNvPr id="22" name="Rectangle 21"/>
            <p:cNvSpPr/>
            <p:nvPr/>
          </p:nvSpPr>
          <p:spPr>
            <a:xfrm>
              <a:off x="0" y="-83531"/>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2414301"/>
              <a:ext cx="391901" cy="2584422"/>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50794" y="3563496"/>
              <a:ext cx="1930838"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1108329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18205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11441525" y="-91756"/>
            <a:ext cx="16167336" cy="6894210"/>
            <a:chOff x="1" y="0"/>
            <a:chExt cx="12203791" cy="6858000"/>
          </a:xfrm>
        </p:grpSpPr>
        <p:sp>
          <p:nvSpPr>
            <p:cNvPr id="32" name="Rectangle 3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11796858" y="-76621"/>
            <a:ext cx="16209185" cy="6894210"/>
            <a:chOff x="-28942" y="-60289"/>
            <a:chExt cx="12235381"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352994" y="3559781"/>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12297111" y="-70887"/>
            <a:ext cx="16313232" cy="6894210"/>
            <a:chOff x="1" y="0"/>
            <a:chExt cx="12192000" cy="6858000"/>
          </a:xfrm>
        </p:grpSpPr>
        <p:sp>
          <p:nvSpPr>
            <p:cNvPr id="42" name="Rectangle 4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577382" y="2454482"/>
              <a:ext cx="59378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028839" y="3547404"/>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12710309" y="-86964"/>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12990417" y="-112310"/>
            <a:ext cx="16305219" cy="6858000"/>
            <a:chOff x="-50905" y="-78067"/>
            <a:chExt cx="12250352" cy="6858000"/>
          </a:xfrm>
        </p:grpSpPr>
        <p:sp>
          <p:nvSpPr>
            <p:cNvPr id="52" name="Rectangle 51"/>
            <p:cNvSpPr/>
            <p:nvPr/>
          </p:nvSpPr>
          <p:spPr>
            <a:xfrm>
              <a:off x="-50905" y="-7806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530137" y="2467348"/>
              <a:ext cx="603980"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13381163" y="-102077"/>
            <a:ext cx="16278902" cy="6858000"/>
            <a:chOff x="1" y="0"/>
            <a:chExt cx="12230580" cy="6858000"/>
          </a:xfrm>
        </p:grpSpPr>
        <p:sp>
          <p:nvSpPr>
            <p:cNvPr id="57" name="Rectangle 5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1032238" y="3490448"/>
              <a:ext cx="1910773"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13772195" y="-106252"/>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609743" y="2519310"/>
              <a:ext cx="58225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14321957" y="-102725"/>
            <a:ext cx="16428575" cy="6900386"/>
            <a:chOff x="-1185" y="-260525"/>
            <a:chExt cx="12263442"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644793" y="2409493"/>
              <a:ext cx="546549"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1558"/>
              <a:ext cx="1406011"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14604078" y="-100195"/>
            <a:ext cx="16227552" cy="6858000"/>
            <a:chOff x="15097" y="-160264"/>
            <a:chExt cx="12192000" cy="6858000"/>
          </a:xfrm>
        </p:grpSpPr>
        <p:sp>
          <p:nvSpPr>
            <p:cNvPr id="72" name="Rectangle 71"/>
            <p:cNvSpPr/>
            <p:nvPr/>
          </p:nvSpPr>
          <p:spPr>
            <a:xfrm>
              <a:off x="15097"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1500335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15393175" y="-112310"/>
            <a:ext cx="16215304" cy="6858000"/>
            <a:chOff x="85175" y="36227"/>
            <a:chExt cx="12206885"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366446" y="3749073"/>
              <a:ext cx="1339896" cy="48655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Image</a:t>
              </a:r>
              <a:endParaRPr lang="en-US" sz="2400" b="1" dirty="0">
                <a:solidFill>
                  <a:schemeClr val="bg1"/>
                </a:solidFill>
                <a:latin typeface="Tw Cen MT" panose="020B0602020104020603" pitchFamily="34" charset="0"/>
              </a:endParaRPr>
            </a:p>
          </p:txBody>
        </p:sp>
      </p:grpSp>
      <p:pic>
        <p:nvPicPr>
          <p:cNvPr id="3" name="Picture 2"/>
          <p:cNvPicPr>
            <a:picLocks noChangeAspect="1"/>
          </p:cNvPicPr>
          <p:nvPr/>
        </p:nvPicPr>
        <p:blipFill>
          <a:blip r:embed="rId2"/>
          <a:stretch>
            <a:fillRect/>
          </a:stretch>
        </p:blipFill>
        <p:spPr>
          <a:xfrm>
            <a:off x="6358721" y="0"/>
            <a:ext cx="5286789" cy="1547445"/>
          </a:xfrm>
          <a:prstGeom prst="rect">
            <a:avLst/>
          </a:prstGeom>
        </p:spPr>
      </p:pic>
      <p:pic>
        <p:nvPicPr>
          <p:cNvPr id="5" name="Picture 4"/>
          <p:cNvPicPr>
            <a:picLocks noChangeAspect="1"/>
          </p:cNvPicPr>
          <p:nvPr/>
        </p:nvPicPr>
        <p:blipFill>
          <a:blip r:embed="rId3"/>
          <a:stretch>
            <a:fillRect/>
          </a:stretch>
        </p:blipFill>
        <p:spPr>
          <a:xfrm>
            <a:off x="7221173" y="950939"/>
            <a:ext cx="3626001" cy="849726"/>
          </a:xfrm>
          <a:prstGeom prst="rect">
            <a:avLst/>
          </a:prstGeom>
        </p:spPr>
      </p:pic>
      <p:sp>
        <p:nvSpPr>
          <p:cNvPr id="70" name="Rectangle 69"/>
          <p:cNvSpPr/>
          <p:nvPr/>
        </p:nvSpPr>
        <p:spPr>
          <a:xfrm>
            <a:off x="6569125" y="2276039"/>
            <a:ext cx="4861109" cy="1631216"/>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prstClr val="black"/>
                </a:solidFill>
                <a:effectLst/>
                <a:uLnTx/>
                <a:uFillTx/>
              </a:rPr>
              <a:t>Supervised by-</a:t>
            </a:r>
            <a:endParaRPr kumimoji="0" lang="en-US" sz="2000" b="0" i="0" u="none" strike="noStrike" kern="0" cap="none" spc="0" normalizeH="0" baseline="0" noProof="0" dirty="0" smtClean="0">
              <a:ln>
                <a:noFill/>
              </a:ln>
              <a:solidFill>
                <a:prstClr val="black"/>
              </a:solidFill>
              <a:effectLst/>
              <a:uLnTx/>
              <a:uFillTx/>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prstClr val="black"/>
                </a:solidFill>
                <a:effectLst/>
                <a:uLnTx/>
                <a:uFillTx/>
              </a:rPr>
              <a:t>Mr. Md. </a:t>
            </a:r>
            <a:r>
              <a:rPr kumimoji="0" lang="en-US" sz="2000" b="1" i="0" u="none" strike="noStrike" kern="0" cap="none" spc="0" normalizeH="0" baseline="0" noProof="0" dirty="0" err="1" smtClean="0">
                <a:ln>
                  <a:noFill/>
                </a:ln>
                <a:solidFill>
                  <a:prstClr val="black"/>
                </a:solidFill>
                <a:effectLst/>
                <a:uLnTx/>
                <a:uFillTx/>
              </a:rPr>
              <a:t>Iftekharul</a:t>
            </a:r>
            <a:r>
              <a:rPr kumimoji="0" lang="en-US" sz="2000" b="1" i="0" u="none" strike="noStrike" kern="0" cap="none" spc="0" normalizeH="0" baseline="0" noProof="0" dirty="0" smtClean="0">
                <a:ln>
                  <a:noFill/>
                </a:ln>
                <a:solidFill>
                  <a:prstClr val="black"/>
                </a:solidFill>
                <a:effectLst/>
                <a:uLnTx/>
                <a:uFillTx/>
              </a:rPr>
              <a:t> Amin</a:t>
            </a:r>
            <a:endParaRPr kumimoji="0" lang="en-US" sz="2000" b="0" i="0" u="none" strike="noStrike" kern="0" cap="none" spc="0" normalizeH="0" baseline="0" noProof="0" dirty="0" smtClean="0">
              <a:ln>
                <a:noFill/>
              </a:ln>
              <a:solidFill>
                <a:prstClr val="black"/>
              </a:solidFill>
              <a:effectLst/>
              <a:uLnTx/>
              <a:uFillTx/>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prstClr val="black"/>
                </a:solidFill>
                <a:effectLst/>
                <a:uLnTx/>
                <a:uFillTx/>
              </a:rPr>
              <a:t>Assistant Professor</a:t>
            </a:r>
            <a:endParaRPr kumimoji="0" lang="en-US" sz="2000" b="0" i="0" u="none" strike="noStrike" kern="0" cap="none" spc="0" normalizeH="0" baseline="0" noProof="0" dirty="0" smtClean="0">
              <a:ln>
                <a:noFill/>
              </a:ln>
              <a:solidFill>
                <a:prstClr val="black"/>
              </a:solidFill>
              <a:effectLst/>
              <a:uLnTx/>
              <a:uFillTx/>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prstClr val="black"/>
                </a:solidFill>
                <a:effectLst/>
                <a:uLnTx/>
                <a:uFillTx/>
              </a:rPr>
              <a:t>Institute of Business Administration</a:t>
            </a:r>
            <a:endParaRPr kumimoji="0" lang="en-US" sz="2000" b="0" i="0" u="none" strike="noStrike" kern="0" cap="none" spc="0" normalizeH="0" baseline="0" noProof="0" dirty="0" smtClean="0">
              <a:ln>
                <a:noFill/>
              </a:ln>
              <a:solidFill>
                <a:prstClr val="black"/>
              </a:solidFill>
              <a:effectLst/>
              <a:uLnTx/>
              <a:uFillTx/>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prstClr val="black"/>
                </a:solidFill>
                <a:effectLst/>
                <a:uLnTx/>
                <a:uFillTx/>
              </a:rPr>
              <a:t>University Of Dhaka</a:t>
            </a:r>
            <a:endParaRPr kumimoji="0" lang="en-US" sz="2000" b="0" i="0" u="none" strike="noStrike" kern="0" cap="none" spc="0" normalizeH="0" baseline="0" noProof="0" dirty="0" smtClean="0">
              <a:ln>
                <a:noFill/>
              </a:ln>
              <a:solidFill>
                <a:prstClr val="black"/>
              </a:solidFill>
              <a:effectLst/>
              <a:uLnTx/>
              <a:uFillTx/>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9083" y="4654384"/>
            <a:ext cx="5264826" cy="1491375"/>
          </a:xfrm>
          <a:prstGeom prst="rect">
            <a:avLst/>
          </a:prstGeom>
        </p:spPr>
      </p:pic>
    </p:spTree>
    <p:extLst>
      <p:ext uri="{BB962C8B-B14F-4D97-AF65-F5344CB8AC3E}">
        <p14:creationId xmlns:p14="http://schemas.microsoft.com/office/powerpoint/2010/main" val="21710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3978727" y="46553"/>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4305034" y="0"/>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10471044"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10756611" y="-76621"/>
            <a:ext cx="16242003" cy="6894210"/>
            <a:chOff x="0" y="-83531"/>
            <a:chExt cx="12260152" cy="6858000"/>
          </a:xfrm>
        </p:grpSpPr>
        <p:sp>
          <p:nvSpPr>
            <p:cNvPr id="22" name="Rectangle 21"/>
            <p:cNvSpPr/>
            <p:nvPr/>
          </p:nvSpPr>
          <p:spPr>
            <a:xfrm>
              <a:off x="0" y="-83531"/>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2414301"/>
              <a:ext cx="391901" cy="2584422"/>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50794" y="3563496"/>
              <a:ext cx="1930838"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1108329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18205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11441525" y="-91756"/>
            <a:ext cx="16167336" cy="6894210"/>
            <a:chOff x="1" y="0"/>
            <a:chExt cx="12203791" cy="6858000"/>
          </a:xfrm>
        </p:grpSpPr>
        <p:sp>
          <p:nvSpPr>
            <p:cNvPr id="32" name="Rectangle 3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11796858" y="-76621"/>
            <a:ext cx="16209185" cy="6894210"/>
            <a:chOff x="-28942" y="-60289"/>
            <a:chExt cx="12235381"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352994" y="3559781"/>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12297111" y="-70887"/>
            <a:ext cx="16313232" cy="6894210"/>
            <a:chOff x="1" y="0"/>
            <a:chExt cx="12192000" cy="6858000"/>
          </a:xfrm>
        </p:grpSpPr>
        <p:sp>
          <p:nvSpPr>
            <p:cNvPr id="42" name="Rectangle 4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577382" y="2454482"/>
              <a:ext cx="59378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028839" y="3547404"/>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12710309" y="-86964"/>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12990417" y="-112310"/>
            <a:ext cx="16305219" cy="6858000"/>
            <a:chOff x="-50905" y="-78067"/>
            <a:chExt cx="12250352" cy="6858000"/>
          </a:xfrm>
        </p:grpSpPr>
        <p:sp>
          <p:nvSpPr>
            <p:cNvPr id="52" name="Rectangle 51"/>
            <p:cNvSpPr/>
            <p:nvPr/>
          </p:nvSpPr>
          <p:spPr>
            <a:xfrm>
              <a:off x="-50905" y="-7806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530137" y="2467348"/>
              <a:ext cx="603980"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13381163" y="-102077"/>
            <a:ext cx="16278902" cy="6858000"/>
            <a:chOff x="1" y="0"/>
            <a:chExt cx="12230580" cy="6858000"/>
          </a:xfrm>
        </p:grpSpPr>
        <p:sp>
          <p:nvSpPr>
            <p:cNvPr id="57" name="Rectangle 5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1032238" y="3490448"/>
              <a:ext cx="1910773"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13772195" y="-106252"/>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609743" y="2519310"/>
              <a:ext cx="58225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14321957" y="-102725"/>
            <a:ext cx="16428575" cy="6900386"/>
            <a:chOff x="-1185" y="-260525"/>
            <a:chExt cx="12263442"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644793" y="2409493"/>
              <a:ext cx="546549"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1558"/>
              <a:ext cx="1406011"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14604078" y="-100195"/>
            <a:ext cx="16227552" cy="6858000"/>
            <a:chOff x="15097" y="-160264"/>
            <a:chExt cx="12192000" cy="6858000"/>
          </a:xfrm>
        </p:grpSpPr>
        <p:sp>
          <p:nvSpPr>
            <p:cNvPr id="72" name="Rectangle 71"/>
            <p:cNvSpPr/>
            <p:nvPr/>
          </p:nvSpPr>
          <p:spPr>
            <a:xfrm>
              <a:off x="15097"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1500335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15393175" y="-112310"/>
            <a:ext cx="16215304" cy="6858000"/>
            <a:chOff x="85175" y="36227"/>
            <a:chExt cx="12206885"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366446" y="3749073"/>
              <a:ext cx="1339896" cy="48655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Image</a:t>
              </a:r>
              <a:endParaRPr lang="en-US" sz="2400" b="1" dirty="0">
                <a:solidFill>
                  <a:schemeClr val="bg1"/>
                </a:solidFill>
                <a:latin typeface="Tw Cen MT" panose="020B0602020104020603" pitchFamily="34" charset="0"/>
              </a:endParaRPr>
            </a:p>
          </p:txBody>
        </p:sp>
      </p:grpSp>
      <p:pic>
        <p:nvPicPr>
          <p:cNvPr id="2" name="Picture 1"/>
          <p:cNvPicPr>
            <a:picLocks noChangeAspect="1"/>
          </p:cNvPicPr>
          <p:nvPr/>
        </p:nvPicPr>
        <p:blipFill>
          <a:blip r:embed="rId2"/>
          <a:stretch>
            <a:fillRect/>
          </a:stretch>
        </p:blipFill>
        <p:spPr>
          <a:xfrm>
            <a:off x="5842188" y="500261"/>
            <a:ext cx="5925826" cy="745895"/>
          </a:xfrm>
          <a:prstGeom prst="rect">
            <a:avLst/>
          </a:prstGeom>
        </p:spPr>
      </p:pic>
      <p:pic>
        <p:nvPicPr>
          <p:cNvPr id="3" name="Picture 2"/>
          <p:cNvPicPr>
            <a:picLocks noChangeAspect="1"/>
          </p:cNvPicPr>
          <p:nvPr/>
        </p:nvPicPr>
        <p:blipFill>
          <a:blip r:embed="rId3"/>
          <a:stretch>
            <a:fillRect/>
          </a:stretch>
        </p:blipFill>
        <p:spPr>
          <a:xfrm>
            <a:off x="5749284" y="1516811"/>
            <a:ext cx="5569920" cy="3860587"/>
          </a:xfrm>
          <a:prstGeom prst="rect">
            <a:avLst/>
          </a:prstGeom>
        </p:spPr>
      </p:pic>
    </p:spTree>
    <p:extLst>
      <p:ext uri="{BB962C8B-B14F-4D97-AF65-F5344CB8AC3E}">
        <p14:creationId xmlns:p14="http://schemas.microsoft.com/office/powerpoint/2010/main" val="1221047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3978727" y="46553"/>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4305034" y="0"/>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4609275"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10756611" y="-76621"/>
            <a:ext cx="16242003" cy="6894210"/>
            <a:chOff x="0" y="-83531"/>
            <a:chExt cx="12260152" cy="6858000"/>
          </a:xfrm>
        </p:grpSpPr>
        <p:sp>
          <p:nvSpPr>
            <p:cNvPr id="22" name="Rectangle 21"/>
            <p:cNvSpPr/>
            <p:nvPr/>
          </p:nvSpPr>
          <p:spPr>
            <a:xfrm>
              <a:off x="0" y="-83531"/>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2414301"/>
              <a:ext cx="391901" cy="2584422"/>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50794" y="3563496"/>
              <a:ext cx="1930838"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1108329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18205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11441525" y="-91756"/>
            <a:ext cx="16167336" cy="6894210"/>
            <a:chOff x="1" y="0"/>
            <a:chExt cx="12203791" cy="6858000"/>
          </a:xfrm>
        </p:grpSpPr>
        <p:sp>
          <p:nvSpPr>
            <p:cNvPr id="32" name="Rectangle 3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11796858" y="-76621"/>
            <a:ext cx="16209185" cy="6894210"/>
            <a:chOff x="-28942" y="-60289"/>
            <a:chExt cx="12235381"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352994" y="3559781"/>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12297111" y="-70887"/>
            <a:ext cx="16313232" cy="6894210"/>
            <a:chOff x="1" y="0"/>
            <a:chExt cx="12192000" cy="6858000"/>
          </a:xfrm>
        </p:grpSpPr>
        <p:sp>
          <p:nvSpPr>
            <p:cNvPr id="42" name="Rectangle 4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577382" y="2454482"/>
              <a:ext cx="59378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028839" y="3547404"/>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12710309" y="-86964"/>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12990417" y="-112310"/>
            <a:ext cx="16305219" cy="6858000"/>
            <a:chOff x="-50905" y="-78067"/>
            <a:chExt cx="12250352" cy="6858000"/>
          </a:xfrm>
        </p:grpSpPr>
        <p:sp>
          <p:nvSpPr>
            <p:cNvPr id="52" name="Rectangle 51"/>
            <p:cNvSpPr/>
            <p:nvPr/>
          </p:nvSpPr>
          <p:spPr>
            <a:xfrm>
              <a:off x="-50905" y="-7806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530137" y="2467348"/>
              <a:ext cx="603980"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13381163" y="-102077"/>
            <a:ext cx="16278902" cy="6858000"/>
            <a:chOff x="1" y="0"/>
            <a:chExt cx="12230580" cy="6858000"/>
          </a:xfrm>
        </p:grpSpPr>
        <p:sp>
          <p:nvSpPr>
            <p:cNvPr id="57" name="Rectangle 5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1032238" y="3490448"/>
              <a:ext cx="1910773"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13772195" y="-106252"/>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609743" y="2519310"/>
              <a:ext cx="58225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14321957" y="-102725"/>
            <a:ext cx="16428575" cy="6900386"/>
            <a:chOff x="-1185" y="-260525"/>
            <a:chExt cx="12263442"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644793" y="2409493"/>
              <a:ext cx="546549"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1558"/>
              <a:ext cx="1406011"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14604078" y="-100195"/>
            <a:ext cx="16227552" cy="6858000"/>
            <a:chOff x="15097" y="-160264"/>
            <a:chExt cx="12192000" cy="6858000"/>
          </a:xfrm>
        </p:grpSpPr>
        <p:sp>
          <p:nvSpPr>
            <p:cNvPr id="72" name="Rectangle 71"/>
            <p:cNvSpPr/>
            <p:nvPr/>
          </p:nvSpPr>
          <p:spPr>
            <a:xfrm>
              <a:off x="15097"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1500335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15393175" y="-112310"/>
            <a:ext cx="16215304" cy="6858000"/>
            <a:chOff x="85175" y="36227"/>
            <a:chExt cx="12206885"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366446" y="3749073"/>
              <a:ext cx="1339896" cy="48655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Image</a:t>
              </a:r>
              <a:endParaRPr lang="en-US" sz="2400" b="1" dirty="0">
                <a:solidFill>
                  <a:schemeClr val="bg1"/>
                </a:solidFill>
                <a:latin typeface="Tw Cen MT" panose="020B0602020104020603" pitchFamily="34" charset="0"/>
              </a:endParaRPr>
            </a:p>
          </p:txBody>
        </p:sp>
      </p:grpSp>
      <p:pic>
        <p:nvPicPr>
          <p:cNvPr id="2" name="Picture 1"/>
          <p:cNvPicPr>
            <a:picLocks noChangeAspect="1"/>
          </p:cNvPicPr>
          <p:nvPr/>
        </p:nvPicPr>
        <p:blipFill>
          <a:blip r:embed="rId2"/>
          <a:stretch>
            <a:fillRect/>
          </a:stretch>
        </p:blipFill>
        <p:spPr>
          <a:xfrm>
            <a:off x="5760391" y="537348"/>
            <a:ext cx="3938357" cy="859611"/>
          </a:xfrm>
          <a:prstGeom prst="rect">
            <a:avLst/>
          </a:prstGeom>
        </p:spPr>
      </p:pic>
      <p:sp>
        <p:nvSpPr>
          <p:cNvPr id="5" name="Rectangle 4"/>
          <p:cNvSpPr/>
          <p:nvPr/>
        </p:nvSpPr>
        <p:spPr>
          <a:xfrm>
            <a:off x="5463717" y="1610347"/>
            <a:ext cx="5602703" cy="2800767"/>
          </a:xfrm>
          <a:prstGeom prst="rect">
            <a:avLst/>
          </a:prstGeom>
        </p:spPr>
        <p:txBody>
          <a:bodyPr wrap="square">
            <a:spAutoFit/>
          </a:bodyPr>
          <a:lstStyle/>
          <a:p>
            <a:pPr marL="285750" indent="-285750">
              <a:buFont typeface="Wingdings" panose="05000000000000000000" pitchFamily="2" charset="2"/>
              <a:buChar char="Ø"/>
            </a:pPr>
            <a:r>
              <a:rPr lang="en-US" sz="2200" dirty="0"/>
              <a:t>To study the organizational </a:t>
            </a:r>
            <a:r>
              <a:rPr lang="en-US" sz="2200" dirty="0" smtClean="0"/>
              <a:t>culture </a:t>
            </a:r>
          </a:p>
          <a:p>
            <a:pPr marL="285750" indent="-285750">
              <a:buFont typeface="Wingdings" panose="05000000000000000000" pitchFamily="2" charset="2"/>
              <a:buChar char="Ø"/>
            </a:pPr>
            <a:endParaRPr lang="en-US" sz="2200" dirty="0" smtClean="0"/>
          </a:p>
          <a:p>
            <a:pPr marL="285750" indent="-285750">
              <a:buFont typeface="Wingdings" panose="05000000000000000000" pitchFamily="2" charset="2"/>
              <a:buChar char="Ø"/>
            </a:pPr>
            <a:r>
              <a:rPr lang="en-US" sz="2200" dirty="0" smtClean="0"/>
              <a:t>Know </a:t>
            </a:r>
            <a:r>
              <a:rPr lang="en-US" sz="2200" dirty="0"/>
              <a:t>about the structure of an </a:t>
            </a:r>
            <a:r>
              <a:rPr lang="en-US" sz="2200" dirty="0" smtClean="0"/>
              <a:t>organization</a:t>
            </a:r>
          </a:p>
          <a:p>
            <a:pPr marL="285750" indent="-285750">
              <a:buFont typeface="Wingdings" panose="05000000000000000000" pitchFamily="2" charset="2"/>
              <a:buChar char="Ø"/>
            </a:pPr>
            <a:endParaRPr lang="en-US" sz="2200" dirty="0"/>
          </a:p>
          <a:p>
            <a:pPr marL="285750" indent="-285750">
              <a:buFont typeface="Wingdings" panose="05000000000000000000" pitchFamily="2" charset="2"/>
              <a:buChar char="Ø"/>
            </a:pPr>
            <a:r>
              <a:rPr lang="en-US" sz="2200" dirty="0"/>
              <a:t>Get an idea about the relationship between manager and </a:t>
            </a:r>
            <a:r>
              <a:rPr lang="en-US" sz="2200" dirty="0" smtClean="0"/>
              <a:t>employees</a:t>
            </a:r>
          </a:p>
          <a:p>
            <a:pPr marL="285750" indent="-285750">
              <a:buFont typeface="Wingdings" panose="05000000000000000000" pitchFamily="2" charset="2"/>
              <a:buChar char="Ø"/>
            </a:pPr>
            <a:endParaRPr lang="en-US" sz="2200" dirty="0"/>
          </a:p>
          <a:p>
            <a:pPr marL="285750" indent="-285750">
              <a:buFont typeface="Wingdings" panose="05000000000000000000" pitchFamily="2" charset="2"/>
              <a:buChar char="Ø"/>
            </a:pPr>
            <a:r>
              <a:rPr lang="en-US" sz="2200" dirty="0"/>
              <a:t>Know about environment of an organization</a:t>
            </a:r>
          </a:p>
        </p:txBody>
      </p:sp>
    </p:spTree>
    <p:extLst>
      <p:ext uri="{BB962C8B-B14F-4D97-AF65-F5344CB8AC3E}">
        <p14:creationId xmlns:p14="http://schemas.microsoft.com/office/powerpoint/2010/main" val="295943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3978727" y="46553"/>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4305034" y="0"/>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4609275"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4898646" y="-83318"/>
            <a:ext cx="16203405" cy="6894210"/>
            <a:chOff x="0" y="-427864"/>
            <a:chExt cx="12231017" cy="6858000"/>
          </a:xfrm>
        </p:grpSpPr>
        <p:sp>
          <p:nvSpPr>
            <p:cNvPr id="22" name="Rectangle 21"/>
            <p:cNvSpPr/>
            <p:nvPr/>
          </p:nvSpPr>
          <p:spPr>
            <a:xfrm>
              <a:off x="0" y="-4278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1929778"/>
              <a:ext cx="391901" cy="265552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06758" y="3148550"/>
              <a:ext cx="1960640"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1108329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18205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11441525" y="-91756"/>
            <a:ext cx="16167336" cy="6894210"/>
            <a:chOff x="1" y="0"/>
            <a:chExt cx="12203791" cy="6858000"/>
          </a:xfrm>
        </p:grpSpPr>
        <p:sp>
          <p:nvSpPr>
            <p:cNvPr id="32" name="Rectangle 3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11796858" y="-76621"/>
            <a:ext cx="16209185" cy="6894210"/>
            <a:chOff x="-28942" y="-60289"/>
            <a:chExt cx="12235381"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352994" y="3559781"/>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12297111" y="-70887"/>
            <a:ext cx="16313232" cy="6894210"/>
            <a:chOff x="1" y="0"/>
            <a:chExt cx="12192000" cy="6858000"/>
          </a:xfrm>
        </p:grpSpPr>
        <p:sp>
          <p:nvSpPr>
            <p:cNvPr id="42" name="Rectangle 4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577382" y="2454482"/>
              <a:ext cx="59378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028839" y="3547404"/>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12710309" y="-86964"/>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12990417" y="-112310"/>
            <a:ext cx="16305219" cy="6858000"/>
            <a:chOff x="-50905" y="-78067"/>
            <a:chExt cx="12250352" cy="6858000"/>
          </a:xfrm>
        </p:grpSpPr>
        <p:sp>
          <p:nvSpPr>
            <p:cNvPr id="52" name="Rectangle 51"/>
            <p:cNvSpPr/>
            <p:nvPr/>
          </p:nvSpPr>
          <p:spPr>
            <a:xfrm>
              <a:off x="-50905" y="-7806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530137" y="2467348"/>
              <a:ext cx="603980"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13381163" y="-102077"/>
            <a:ext cx="16278902" cy="6858000"/>
            <a:chOff x="1" y="0"/>
            <a:chExt cx="12230580" cy="6858000"/>
          </a:xfrm>
        </p:grpSpPr>
        <p:sp>
          <p:nvSpPr>
            <p:cNvPr id="57" name="Rectangle 5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1032238" y="3490448"/>
              <a:ext cx="1910773"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13772195" y="-106252"/>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609743" y="2519310"/>
              <a:ext cx="58225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14321957" y="-102725"/>
            <a:ext cx="16428575" cy="6900386"/>
            <a:chOff x="-1185" y="-260525"/>
            <a:chExt cx="12263442"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644793" y="2409493"/>
              <a:ext cx="546549"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1558"/>
              <a:ext cx="1406011"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14604078" y="-100195"/>
            <a:ext cx="16227552" cy="6858000"/>
            <a:chOff x="15097" y="-160264"/>
            <a:chExt cx="12192000" cy="6858000"/>
          </a:xfrm>
        </p:grpSpPr>
        <p:sp>
          <p:nvSpPr>
            <p:cNvPr id="72" name="Rectangle 71"/>
            <p:cNvSpPr/>
            <p:nvPr/>
          </p:nvSpPr>
          <p:spPr>
            <a:xfrm>
              <a:off x="15097"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1500335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15393175" y="-112310"/>
            <a:ext cx="16215304" cy="6858000"/>
            <a:chOff x="85175" y="36227"/>
            <a:chExt cx="12206885"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366446" y="3749073"/>
              <a:ext cx="1339896" cy="48655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Image</a:t>
              </a:r>
              <a:endParaRPr lang="en-US" sz="2400" b="1" dirty="0">
                <a:solidFill>
                  <a:schemeClr val="bg1"/>
                </a:solidFill>
                <a:latin typeface="Tw Cen MT" panose="020B0602020104020603" pitchFamily="34" charset="0"/>
              </a:endParaRPr>
            </a:p>
          </p:txBody>
        </p:sp>
      </p:grpSp>
      <p:sp>
        <p:nvSpPr>
          <p:cNvPr id="70" name="Rectangle 69"/>
          <p:cNvSpPr/>
          <p:nvPr/>
        </p:nvSpPr>
        <p:spPr>
          <a:xfrm>
            <a:off x="5357795" y="339418"/>
            <a:ext cx="5708095" cy="553998"/>
          </a:xfrm>
          <a:prstGeom prst="rect">
            <a:avLst/>
          </a:prstGeom>
        </p:spPr>
        <p:txBody>
          <a:bodyPr wrap="square">
            <a:spAutoFit/>
          </a:bodyPr>
          <a:lstStyle/>
          <a:p>
            <a:r>
              <a:rPr lang="en-US" sz="3000" dirty="0"/>
              <a:t>About The Organization: </a:t>
            </a:r>
            <a:r>
              <a:rPr lang="en-US" sz="3000" dirty="0" smtClean="0"/>
              <a:t>EXIM </a:t>
            </a:r>
            <a:r>
              <a:rPr lang="en-US" sz="3000" dirty="0"/>
              <a:t>Bank</a:t>
            </a:r>
          </a:p>
        </p:txBody>
      </p:sp>
      <p:sp>
        <p:nvSpPr>
          <p:cNvPr id="2" name="Rectangle 1"/>
          <p:cNvSpPr/>
          <p:nvPr/>
        </p:nvSpPr>
        <p:spPr>
          <a:xfrm>
            <a:off x="5198259" y="1028341"/>
            <a:ext cx="5630616" cy="5355312"/>
          </a:xfrm>
          <a:prstGeom prst="rect">
            <a:avLst/>
          </a:prstGeom>
        </p:spPr>
        <p:txBody>
          <a:bodyPr wrap="square">
            <a:spAutoFit/>
          </a:bodyPr>
          <a:lstStyle/>
          <a:p>
            <a:pPr marL="285750" indent="-285750">
              <a:buFont typeface="Wingdings" panose="05000000000000000000" pitchFamily="2" charset="2"/>
              <a:buChar char="Ø"/>
            </a:pPr>
            <a:r>
              <a:rPr lang="en-US" b="1" dirty="0">
                <a:solidFill>
                  <a:srgbClr val="222222"/>
                </a:solidFill>
                <a:latin typeface="Arial" panose="020B0604020202020204" pitchFamily="34" charset="0"/>
              </a:rPr>
              <a:t>Export Import Bank of Bangladesh Limited </a:t>
            </a:r>
            <a:r>
              <a:rPr lang="en-US" dirty="0"/>
              <a:t>(EXIM Bank) is one of the leading private commercial banks in Bangladesh.</a:t>
            </a:r>
          </a:p>
          <a:p>
            <a:endParaRPr lang="en-US" dirty="0"/>
          </a:p>
          <a:p>
            <a:pPr marL="285750" indent="-285750">
              <a:buFont typeface="Wingdings" panose="05000000000000000000" pitchFamily="2" charset="2"/>
              <a:buChar char="Ø"/>
            </a:pPr>
            <a:r>
              <a:rPr lang="en-US" dirty="0"/>
              <a:t>The Bank came into operation as a commercial bank on 3 August 1999 as per rules and regulations of Bangladesh Bank.</a:t>
            </a:r>
          </a:p>
          <a:p>
            <a:endParaRPr lang="en-US" dirty="0"/>
          </a:p>
          <a:p>
            <a:pPr marL="285750" indent="-285750">
              <a:buFont typeface="Wingdings" panose="05000000000000000000" pitchFamily="2" charset="2"/>
              <a:buChar char="Ø"/>
            </a:pPr>
            <a:r>
              <a:rPr lang="en-US" dirty="0"/>
              <a:t>From its establishment the bank was known as BEXIM Bank Limited.  But due to legal constraints, the bank was renamed as EXIM Bank, which stood for Export Import Bank of Bangladesh Limited.</a:t>
            </a:r>
          </a:p>
          <a:p>
            <a:endParaRPr lang="en-US" dirty="0"/>
          </a:p>
          <a:p>
            <a:pPr marL="285750" indent="-285750">
              <a:buFont typeface="Wingdings" panose="05000000000000000000" pitchFamily="2" charset="2"/>
              <a:buChar char="Ø"/>
            </a:pPr>
            <a:r>
              <a:rPr lang="en-US" dirty="0"/>
              <a:t>As of May 2018 the bank has operations across the country with 118 branches and 64 ATM booths. </a:t>
            </a:r>
          </a:p>
          <a:p>
            <a:endParaRPr lang="en-US" dirty="0"/>
          </a:p>
          <a:p>
            <a:pPr marL="285750" indent="-285750">
              <a:buFont typeface="Wingdings" panose="05000000000000000000" pitchFamily="2" charset="2"/>
              <a:buChar char="Ø"/>
            </a:pPr>
            <a:r>
              <a:rPr lang="en-US" dirty="0"/>
              <a:t>By July 2004 the bank has migrated all of its conventional banking operation into </a:t>
            </a:r>
            <a:r>
              <a:rPr lang="en-US" dirty="0" err="1"/>
              <a:t>Shariah</a:t>
            </a:r>
            <a:r>
              <a:rPr lang="en-US" dirty="0"/>
              <a:t> based Islamic banking.</a:t>
            </a:r>
          </a:p>
        </p:txBody>
      </p:sp>
    </p:spTree>
    <p:extLst>
      <p:ext uri="{BB962C8B-B14F-4D97-AF65-F5344CB8AC3E}">
        <p14:creationId xmlns:p14="http://schemas.microsoft.com/office/powerpoint/2010/main" val="797599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3978727" y="46553"/>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4305034" y="0"/>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4609275"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4898646" y="-83318"/>
            <a:ext cx="16203405" cy="6894210"/>
            <a:chOff x="0" y="-427864"/>
            <a:chExt cx="12231017" cy="6858000"/>
          </a:xfrm>
        </p:grpSpPr>
        <p:sp>
          <p:nvSpPr>
            <p:cNvPr id="22" name="Rectangle 21"/>
            <p:cNvSpPr/>
            <p:nvPr/>
          </p:nvSpPr>
          <p:spPr>
            <a:xfrm>
              <a:off x="0" y="-4278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1929778"/>
              <a:ext cx="391901" cy="265552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06758" y="3148550"/>
              <a:ext cx="1960640"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526477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09383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11441525" y="-91756"/>
            <a:ext cx="16167336" cy="6894210"/>
            <a:chOff x="1" y="0"/>
            <a:chExt cx="12203791" cy="6858000"/>
          </a:xfrm>
        </p:grpSpPr>
        <p:sp>
          <p:nvSpPr>
            <p:cNvPr id="32" name="Rectangle 3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11796858" y="-76621"/>
            <a:ext cx="16209185" cy="6894210"/>
            <a:chOff x="-28942" y="-60289"/>
            <a:chExt cx="12235381"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352994" y="3559781"/>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12297111" y="-70887"/>
            <a:ext cx="16313232" cy="6894210"/>
            <a:chOff x="1" y="0"/>
            <a:chExt cx="12192000" cy="6858000"/>
          </a:xfrm>
        </p:grpSpPr>
        <p:sp>
          <p:nvSpPr>
            <p:cNvPr id="42" name="Rectangle 4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577382" y="2454482"/>
              <a:ext cx="59378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028839" y="3547404"/>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12710309" y="-86964"/>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12990417" y="-112310"/>
            <a:ext cx="16305219" cy="6858000"/>
            <a:chOff x="-50905" y="-78067"/>
            <a:chExt cx="12250352" cy="6858000"/>
          </a:xfrm>
        </p:grpSpPr>
        <p:sp>
          <p:nvSpPr>
            <p:cNvPr id="52" name="Rectangle 51"/>
            <p:cNvSpPr/>
            <p:nvPr/>
          </p:nvSpPr>
          <p:spPr>
            <a:xfrm>
              <a:off x="-50905" y="-7806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530137" y="2467348"/>
              <a:ext cx="603980"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13381163" y="-102077"/>
            <a:ext cx="16278902" cy="6858000"/>
            <a:chOff x="1" y="0"/>
            <a:chExt cx="12230580" cy="6858000"/>
          </a:xfrm>
        </p:grpSpPr>
        <p:sp>
          <p:nvSpPr>
            <p:cNvPr id="57" name="Rectangle 5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1032238" y="3490448"/>
              <a:ext cx="1910773"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13772195" y="-106252"/>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609743" y="2519310"/>
              <a:ext cx="58225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14321957" y="-102725"/>
            <a:ext cx="16428575" cy="6900386"/>
            <a:chOff x="-1185" y="-260525"/>
            <a:chExt cx="12263442"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644793" y="2409493"/>
              <a:ext cx="546549"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1558"/>
              <a:ext cx="1406011"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14604078" y="-100195"/>
            <a:ext cx="16227552" cy="6858000"/>
            <a:chOff x="15097" y="-160264"/>
            <a:chExt cx="12192000" cy="6858000"/>
          </a:xfrm>
        </p:grpSpPr>
        <p:sp>
          <p:nvSpPr>
            <p:cNvPr id="72" name="Rectangle 71"/>
            <p:cNvSpPr/>
            <p:nvPr/>
          </p:nvSpPr>
          <p:spPr>
            <a:xfrm>
              <a:off x="15097"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1500335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15393175" y="-112310"/>
            <a:ext cx="16215304" cy="6858000"/>
            <a:chOff x="85175" y="36227"/>
            <a:chExt cx="12206885"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366446" y="3749073"/>
              <a:ext cx="1339896" cy="48655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Image</a:t>
              </a:r>
              <a:endParaRPr lang="en-US" sz="2400" b="1" dirty="0">
                <a:solidFill>
                  <a:schemeClr val="bg1"/>
                </a:solidFill>
                <a:latin typeface="Tw Cen MT" panose="020B0602020104020603" pitchFamily="34" charset="0"/>
              </a:endParaRPr>
            </a:p>
          </p:txBody>
        </p:sp>
      </p:grpSp>
      <p:sp>
        <p:nvSpPr>
          <p:cNvPr id="2" name="Rectangle 1"/>
          <p:cNvSpPr/>
          <p:nvPr/>
        </p:nvSpPr>
        <p:spPr>
          <a:xfrm>
            <a:off x="5079755" y="360457"/>
            <a:ext cx="4334133" cy="461665"/>
          </a:xfrm>
          <a:prstGeom prst="rect">
            <a:avLst/>
          </a:prstGeom>
        </p:spPr>
        <p:txBody>
          <a:bodyPr wrap="square">
            <a:spAutoFit/>
          </a:bodyPr>
          <a:lstStyle/>
          <a:p>
            <a:r>
              <a:rPr lang="en-US" sz="2400" dirty="0" smtClean="0"/>
              <a:t>EXIM </a:t>
            </a:r>
            <a:r>
              <a:rPr lang="en-US" sz="2400" dirty="0"/>
              <a:t>Bank Focuses </a:t>
            </a:r>
            <a:r>
              <a:rPr lang="en-US" sz="2400" dirty="0" smtClean="0"/>
              <a:t>On:</a:t>
            </a:r>
            <a:endParaRPr lang="en-US" sz="2400" dirty="0"/>
          </a:p>
        </p:txBody>
      </p:sp>
      <p:sp>
        <p:nvSpPr>
          <p:cNvPr id="3" name="Rectangle 2"/>
          <p:cNvSpPr/>
          <p:nvPr/>
        </p:nvSpPr>
        <p:spPr>
          <a:xfrm>
            <a:off x="4791409" y="1231619"/>
            <a:ext cx="5866304" cy="4431983"/>
          </a:xfrm>
          <a:prstGeom prst="rect">
            <a:avLst/>
          </a:prstGeom>
        </p:spPr>
        <p:txBody>
          <a:bodyPr wrap="square">
            <a:spAutoFit/>
          </a:bodyPr>
          <a:lstStyle/>
          <a:p>
            <a:pPr marL="285750" indent="-285750">
              <a:buFont typeface="Wingdings" panose="05000000000000000000" pitchFamily="2" charset="2"/>
              <a:buChar char="Ø"/>
            </a:pPr>
            <a:r>
              <a:rPr lang="en-US" sz="2000" dirty="0"/>
              <a:t>Money Laundering &amp; Terrorist Financing Prevention </a:t>
            </a:r>
            <a:r>
              <a:rPr lang="en-US" sz="2000" dirty="0" smtClean="0"/>
              <a:t>Activities.</a:t>
            </a:r>
          </a:p>
          <a:p>
            <a:pPr marL="285750" indent="-285750">
              <a:buFont typeface="Wingdings" panose="05000000000000000000" pitchFamily="2" charset="2"/>
              <a:buChar char="Ø"/>
            </a:pPr>
            <a:endParaRPr lang="en-US" sz="2000" dirty="0">
              <a:solidFill>
                <a:srgbClr val="333333"/>
              </a:solidFill>
            </a:endParaRPr>
          </a:p>
          <a:p>
            <a:pPr marL="285750" indent="-285750">
              <a:buFont typeface="Wingdings" panose="05000000000000000000" pitchFamily="2" charset="2"/>
              <a:buChar char="Ø"/>
            </a:pPr>
            <a:r>
              <a:rPr lang="fr-FR" sz="2000" dirty="0"/>
              <a:t>AML &amp; CFT Questionnaire for Correspondent Relationship</a:t>
            </a:r>
            <a:r>
              <a:rPr lang="fr-FR" sz="2000" dirty="0" smtClean="0"/>
              <a:t>.</a:t>
            </a:r>
          </a:p>
          <a:p>
            <a:pPr marL="285750" indent="-285750">
              <a:buFont typeface="Wingdings" panose="05000000000000000000" pitchFamily="2" charset="2"/>
              <a:buChar char="Ø"/>
            </a:pPr>
            <a:endParaRPr lang="fr-FR" sz="2000" dirty="0"/>
          </a:p>
          <a:p>
            <a:pPr marL="285750" indent="-285750" fontAlgn="ctr">
              <a:buFont typeface="Wingdings" panose="05000000000000000000" pitchFamily="2" charset="2"/>
              <a:buChar char="Ø"/>
            </a:pPr>
            <a:r>
              <a:rPr lang="en-US" dirty="0" err="1" smtClean="0"/>
              <a:t>Wolfsberg</a:t>
            </a:r>
            <a:r>
              <a:rPr lang="en-US" dirty="0" smtClean="0"/>
              <a:t> </a:t>
            </a:r>
            <a:r>
              <a:rPr lang="en-US" dirty="0"/>
              <a:t>Financial Crime Compliance Questionnaire (FCCQ) of EXIM Bank</a:t>
            </a:r>
            <a:r>
              <a:rPr lang="en-US" dirty="0" smtClean="0"/>
              <a:t>.</a:t>
            </a:r>
          </a:p>
          <a:p>
            <a:pPr marL="285750" indent="-285750" fontAlgn="ctr">
              <a:buFont typeface="Wingdings" panose="05000000000000000000" pitchFamily="2" charset="2"/>
              <a:buChar char="Ø"/>
            </a:pPr>
            <a:endParaRPr lang="en-US" dirty="0"/>
          </a:p>
          <a:p>
            <a:pPr marL="285750" indent="-285750" fontAlgn="ctr">
              <a:buFont typeface="Wingdings" panose="05000000000000000000" pitchFamily="2" charset="2"/>
              <a:buChar char="Ø"/>
            </a:pPr>
            <a:r>
              <a:rPr lang="en-US" dirty="0" err="1"/>
              <a:t>Wolfsberg</a:t>
            </a:r>
            <a:r>
              <a:rPr lang="en-US" dirty="0"/>
              <a:t> Correspondent Banking Due Diligence Questionnaire (CBDDQ) of EXIM Bank</a:t>
            </a:r>
            <a:r>
              <a:rPr lang="en-US" dirty="0" smtClean="0"/>
              <a:t>.</a:t>
            </a:r>
          </a:p>
          <a:p>
            <a:pPr marL="285750" indent="-285750" fontAlgn="ctr">
              <a:buFont typeface="Wingdings" panose="05000000000000000000" pitchFamily="2" charset="2"/>
              <a:buChar char="Ø"/>
            </a:pPr>
            <a:endParaRPr lang="en-US" dirty="0"/>
          </a:p>
          <a:p>
            <a:pPr marL="285750" indent="-285750" fontAlgn="ctr">
              <a:buFont typeface="Wingdings" panose="05000000000000000000" pitchFamily="2" charset="2"/>
              <a:buChar char="Ø"/>
            </a:pPr>
            <a:r>
              <a:rPr lang="en-US" dirty="0"/>
              <a:t>AML Call Report: Standard Information about EXIM Bank.</a:t>
            </a:r>
          </a:p>
          <a:p>
            <a:pPr marL="285750" indent="-285750">
              <a:buFont typeface="Wingdings" panose="05000000000000000000" pitchFamily="2" charset="2"/>
              <a:buChar char="Ø"/>
            </a:pPr>
            <a:endParaRPr lang="en-US" dirty="0">
              <a:solidFill>
                <a:srgbClr val="333333"/>
              </a:solidFill>
              <a:latin typeface="LatoRegular"/>
            </a:endParaRPr>
          </a:p>
          <a:p>
            <a:pPr marL="285750" indent="-285750">
              <a:buFont typeface="Wingdings" panose="05000000000000000000" pitchFamily="2" charset="2"/>
              <a:buChar char="Ø"/>
            </a:pPr>
            <a:endParaRPr lang="en-US" dirty="0"/>
          </a:p>
        </p:txBody>
      </p:sp>
      <p:sp>
        <p:nvSpPr>
          <p:cNvPr id="6" name="Rectangle 1"/>
          <p:cNvSpPr>
            <a:spLocks noChangeArrowheads="1"/>
          </p:cNvSpPr>
          <p:nvPr/>
        </p:nvSpPr>
        <p:spPr bwMode="auto">
          <a:xfrm>
            <a:off x="2643188" y="36814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43294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3978727" y="46553"/>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4305034" y="0"/>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4609275"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4898646" y="-83318"/>
            <a:ext cx="16203405" cy="6894210"/>
            <a:chOff x="0" y="-427864"/>
            <a:chExt cx="12231017" cy="6858000"/>
          </a:xfrm>
        </p:grpSpPr>
        <p:sp>
          <p:nvSpPr>
            <p:cNvPr id="22" name="Rectangle 21"/>
            <p:cNvSpPr/>
            <p:nvPr/>
          </p:nvSpPr>
          <p:spPr>
            <a:xfrm>
              <a:off x="0" y="-4278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1929778"/>
              <a:ext cx="391901" cy="265552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06758" y="3148550"/>
              <a:ext cx="1960640"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526477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09383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5572558" y="-103041"/>
            <a:ext cx="16167339" cy="6894210"/>
            <a:chOff x="-1" y="-65469"/>
            <a:chExt cx="12203793" cy="6858000"/>
          </a:xfrm>
        </p:grpSpPr>
        <p:sp>
          <p:nvSpPr>
            <p:cNvPr id="32" name="Rectangle 31"/>
            <p:cNvSpPr/>
            <p:nvPr/>
          </p:nvSpPr>
          <p:spPr>
            <a:xfrm>
              <a:off x="-1" y="-6546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11796858" y="-76621"/>
            <a:ext cx="16209185" cy="6894210"/>
            <a:chOff x="-28942" y="-60289"/>
            <a:chExt cx="12235381"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352994" y="3559781"/>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12297111" y="-70887"/>
            <a:ext cx="16313232" cy="6894210"/>
            <a:chOff x="1" y="0"/>
            <a:chExt cx="12192000" cy="6858000"/>
          </a:xfrm>
        </p:grpSpPr>
        <p:sp>
          <p:nvSpPr>
            <p:cNvPr id="42" name="Rectangle 4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577382" y="2454482"/>
              <a:ext cx="59378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028839" y="3547404"/>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12710309" y="-86964"/>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12990417" y="-112310"/>
            <a:ext cx="16305219" cy="6858000"/>
            <a:chOff x="-50905" y="-78067"/>
            <a:chExt cx="12250352" cy="6858000"/>
          </a:xfrm>
        </p:grpSpPr>
        <p:sp>
          <p:nvSpPr>
            <p:cNvPr id="52" name="Rectangle 51"/>
            <p:cNvSpPr/>
            <p:nvPr/>
          </p:nvSpPr>
          <p:spPr>
            <a:xfrm>
              <a:off x="-50905" y="-7806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530137" y="2467348"/>
              <a:ext cx="603980"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13381163" y="-102077"/>
            <a:ext cx="16278902" cy="6858000"/>
            <a:chOff x="1" y="0"/>
            <a:chExt cx="12230580" cy="6858000"/>
          </a:xfrm>
        </p:grpSpPr>
        <p:sp>
          <p:nvSpPr>
            <p:cNvPr id="57" name="Rectangle 5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1032238" y="3490448"/>
              <a:ext cx="1910773"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13772195" y="-106252"/>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609743" y="2519310"/>
              <a:ext cx="58225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14321957" y="-102725"/>
            <a:ext cx="16428575" cy="6900386"/>
            <a:chOff x="-1185" y="-260525"/>
            <a:chExt cx="12263442"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644793" y="2409493"/>
              <a:ext cx="546549"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1558"/>
              <a:ext cx="1406011"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14604078" y="-100195"/>
            <a:ext cx="16227552" cy="6858000"/>
            <a:chOff x="15097" y="-160264"/>
            <a:chExt cx="12192000" cy="6858000"/>
          </a:xfrm>
        </p:grpSpPr>
        <p:sp>
          <p:nvSpPr>
            <p:cNvPr id="72" name="Rectangle 71"/>
            <p:cNvSpPr/>
            <p:nvPr/>
          </p:nvSpPr>
          <p:spPr>
            <a:xfrm>
              <a:off x="15097"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1500335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15393175" y="-112310"/>
            <a:ext cx="16215304" cy="6858000"/>
            <a:chOff x="85175" y="36227"/>
            <a:chExt cx="12206885"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366446" y="3749073"/>
              <a:ext cx="1339896" cy="48655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Image</a:t>
              </a:r>
              <a:endParaRPr lang="en-US" sz="2400" b="1" dirty="0">
                <a:solidFill>
                  <a:schemeClr val="bg1"/>
                </a:solidFill>
                <a:latin typeface="Tw Cen MT" panose="020B0602020104020603" pitchFamily="34" charset="0"/>
              </a:endParaRPr>
            </a:p>
          </p:txBody>
        </p:sp>
      </p:grpSp>
      <p:sp>
        <p:nvSpPr>
          <p:cNvPr id="2" name="Rectangle 1"/>
          <p:cNvSpPr/>
          <p:nvPr/>
        </p:nvSpPr>
        <p:spPr>
          <a:xfrm>
            <a:off x="4506745" y="0"/>
            <a:ext cx="2091003" cy="461665"/>
          </a:xfrm>
          <a:prstGeom prst="rect">
            <a:avLst/>
          </a:prstGeom>
        </p:spPr>
        <p:txBody>
          <a:bodyPr wrap="square">
            <a:spAutoFit/>
          </a:bodyPr>
          <a:lstStyle/>
          <a:p>
            <a:r>
              <a:rPr lang="en-US" sz="2400" dirty="0" smtClean="0"/>
              <a:t>Mission:</a:t>
            </a:r>
            <a:endParaRPr lang="en-US" sz="2400" dirty="0"/>
          </a:p>
        </p:txBody>
      </p:sp>
      <p:sp>
        <p:nvSpPr>
          <p:cNvPr id="3" name="Rectangle 2"/>
          <p:cNvSpPr/>
          <p:nvPr/>
        </p:nvSpPr>
        <p:spPr>
          <a:xfrm>
            <a:off x="4472045" y="2784075"/>
            <a:ext cx="1205041" cy="523220"/>
          </a:xfrm>
          <a:prstGeom prst="rect">
            <a:avLst/>
          </a:prstGeom>
        </p:spPr>
        <p:txBody>
          <a:bodyPr wrap="square">
            <a:spAutoFit/>
          </a:bodyPr>
          <a:lstStyle/>
          <a:p>
            <a:r>
              <a:rPr lang="en-US" sz="2800" dirty="0" smtClean="0"/>
              <a:t>Vision:</a:t>
            </a:r>
            <a:endParaRPr lang="en-US" sz="2800" dirty="0"/>
          </a:p>
        </p:txBody>
      </p:sp>
      <p:sp>
        <p:nvSpPr>
          <p:cNvPr id="5" name="Rectangle 4"/>
          <p:cNvSpPr/>
          <p:nvPr/>
        </p:nvSpPr>
        <p:spPr>
          <a:xfrm>
            <a:off x="4468296" y="598648"/>
            <a:ext cx="5315814" cy="2585323"/>
          </a:xfrm>
          <a:prstGeom prst="rect">
            <a:avLst/>
          </a:prstGeom>
        </p:spPr>
        <p:txBody>
          <a:bodyPr wrap="none">
            <a:spAutoFit/>
          </a:bodyPr>
          <a:lstStyle/>
          <a:p>
            <a:pPr marL="285750" indent="-285750">
              <a:buFont typeface="Wingdings" panose="05000000000000000000" pitchFamily="2" charset="2"/>
              <a:buChar char="Ø"/>
            </a:pPr>
            <a:r>
              <a:rPr lang="en-US" sz="1600" dirty="0">
                <a:solidFill>
                  <a:srgbClr val="333333"/>
                </a:solidFill>
              </a:rPr>
              <a:t>The gist of our vision is "Together Towards Tomorrow</a:t>
            </a:r>
            <a:r>
              <a:rPr lang="en-US" sz="1600" dirty="0" smtClean="0">
                <a:solidFill>
                  <a:srgbClr val="333333"/>
                </a:solidFill>
              </a:rPr>
              <a:t>".</a:t>
            </a:r>
          </a:p>
          <a:p>
            <a:endParaRPr lang="en-US" sz="1600" dirty="0" smtClean="0">
              <a:solidFill>
                <a:srgbClr val="333333"/>
              </a:solidFill>
            </a:endParaRPr>
          </a:p>
          <a:p>
            <a:pPr marL="285750" indent="-285750">
              <a:buFont typeface="Wingdings" panose="05000000000000000000" pitchFamily="2" charset="2"/>
              <a:buChar char="Ø"/>
            </a:pPr>
            <a:r>
              <a:rPr lang="en-US" sz="1600" dirty="0"/>
              <a:t> </a:t>
            </a:r>
            <a:r>
              <a:rPr lang="en-US" sz="1600" dirty="0" smtClean="0"/>
              <a:t>Exim Bank </a:t>
            </a:r>
            <a:r>
              <a:rPr lang="en-US" sz="1600" dirty="0"/>
              <a:t>believes in togetherness with its customers</a:t>
            </a:r>
            <a:r>
              <a:rPr lang="en-US" sz="1600" dirty="0" smtClean="0"/>
              <a:t>,</a:t>
            </a:r>
          </a:p>
          <a:p>
            <a:r>
              <a:rPr lang="en-US" sz="1600" dirty="0" smtClean="0"/>
              <a:t> </a:t>
            </a:r>
            <a:r>
              <a:rPr lang="en-US" sz="1600" dirty="0"/>
              <a:t>in its march on the road to growth and progress with service</a:t>
            </a:r>
            <a:r>
              <a:rPr lang="en-US" sz="1600" dirty="0" smtClean="0"/>
              <a:t>.</a:t>
            </a:r>
          </a:p>
          <a:p>
            <a:endParaRPr lang="en-US" sz="1600" dirty="0" smtClean="0"/>
          </a:p>
          <a:p>
            <a:pPr marL="285750" indent="-285750">
              <a:buFont typeface="Wingdings" panose="05000000000000000000" pitchFamily="2" charset="2"/>
              <a:buChar char="Ø"/>
            </a:pPr>
            <a:r>
              <a:rPr lang="en-US" sz="1600" dirty="0" smtClean="0"/>
              <a:t> </a:t>
            </a:r>
            <a:r>
              <a:rPr lang="en-US" sz="1600" dirty="0"/>
              <a:t>To achieve the desired </a:t>
            </a:r>
            <a:r>
              <a:rPr lang="en-US" sz="1600" dirty="0" smtClean="0"/>
              <a:t>goal.</a:t>
            </a:r>
          </a:p>
          <a:p>
            <a:pPr marL="285750" indent="-285750">
              <a:buFont typeface="Wingdings" panose="05000000000000000000" pitchFamily="2" charset="2"/>
              <a:buChar char="Ø"/>
            </a:pPr>
            <a:endParaRPr lang="en-US" sz="1600" dirty="0" smtClean="0"/>
          </a:p>
          <a:p>
            <a:pPr marL="285750" indent="-285750">
              <a:buFont typeface="Wingdings" panose="05000000000000000000" pitchFamily="2" charset="2"/>
              <a:buChar char="Ø"/>
            </a:pPr>
            <a:r>
              <a:rPr lang="en-US" sz="1600" dirty="0" smtClean="0"/>
              <a:t> </a:t>
            </a:r>
            <a:r>
              <a:rPr lang="en-US" sz="1600" dirty="0"/>
              <a:t>T</a:t>
            </a:r>
            <a:r>
              <a:rPr lang="en-US" sz="1600" dirty="0" smtClean="0"/>
              <a:t>here </a:t>
            </a:r>
            <a:r>
              <a:rPr lang="en-US" sz="1600" dirty="0"/>
              <a:t>will be constant </a:t>
            </a:r>
            <a:r>
              <a:rPr lang="en-US" sz="1600" dirty="0" smtClean="0"/>
              <a:t>pursuit </a:t>
            </a:r>
            <a:r>
              <a:rPr lang="en-US" sz="1600" dirty="0"/>
              <a:t>of excellence in </a:t>
            </a:r>
            <a:r>
              <a:rPr lang="en-US" sz="1600" dirty="0" smtClean="0"/>
              <a:t>compliance</a:t>
            </a:r>
          </a:p>
          <a:p>
            <a:r>
              <a:rPr lang="en-US" sz="1600" dirty="0" smtClean="0"/>
              <a:t> </a:t>
            </a:r>
            <a:r>
              <a:rPr lang="en-US" sz="1600" dirty="0"/>
              <a:t>with the Islamic </a:t>
            </a:r>
            <a:r>
              <a:rPr lang="en-US" sz="1600" i="1" dirty="0" err="1"/>
              <a:t>Shariah</a:t>
            </a:r>
            <a:r>
              <a:rPr lang="en-US" sz="1600" dirty="0" smtClean="0"/>
              <a:t>.</a:t>
            </a:r>
          </a:p>
          <a:p>
            <a:endParaRPr lang="en-US" dirty="0" smtClean="0"/>
          </a:p>
        </p:txBody>
      </p:sp>
      <p:sp>
        <p:nvSpPr>
          <p:cNvPr id="20" name="Rectangle 19"/>
          <p:cNvSpPr/>
          <p:nvPr/>
        </p:nvSpPr>
        <p:spPr>
          <a:xfrm>
            <a:off x="4538915" y="3293108"/>
            <a:ext cx="5718555" cy="4770537"/>
          </a:xfrm>
          <a:prstGeom prst="rect">
            <a:avLst/>
          </a:prstGeom>
        </p:spPr>
        <p:txBody>
          <a:bodyPr wrap="square">
            <a:spAutoFit/>
          </a:bodyPr>
          <a:lstStyle/>
          <a:p>
            <a:pPr marL="285750" indent="-285750">
              <a:buFont typeface="Wingdings" panose="05000000000000000000" pitchFamily="2" charset="2"/>
              <a:buChar char="Ø"/>
            </a:pPr>
            <a:r>
              <a:rPr lang="en-US" sz="1600" dirty="0"/>
              <a:t>Extracting the full benefit of Islamic banking system for its </a:t>
            </a:r>
            <a:r>
              <a:rPr lang="en-US" sz="1600" dirty="0" smtClean="0"/>
              <a:t>customers.</a:t>
            </a:r>
            <a:endParaRPr lang="en-US" sz="1600" dirty="0"/>
          </a:p>
          <a:p>
            <a:pPr marL="285750" indent="-285750">
              <a:buFont typeface="Wingdings" panose="05000000000000000000" pitchFamily="2" charset="2"/>
              <a:buChar char="Ø"/>
            </a:pPr>
            <a:r>
              <a:rPr lang="en-US" sz="1600" dirty="0"/>
              <a:t>Providing with quality financial services especially in Foreign Trade</a:t>
            </a:r>
            <a:r>
              <a:rPr lang="en-US" sz="1600" dirty="0" smtClean="0"/>
              <a:t>.</a:t>
            </a:r>
            <a:endParaRPr lang="en-US" sz="1600" dirty="0"/>
          </a:p>
          <a:p>
            <a:pPr marL="285750" indent="-285750">
              <a:buFont typeface="Wingdings" panose="05000000000000000000" pitchFamily="2" charset="2"/>
              <a:buChar char="Ø"/>
            </a:pPr>
            <a:r>
              <a:rPr lang="en-US" sz="1600" dirty="0"/>
              <a:t>Maintaining and upgrading a technology-based professional banking </a:t>
            </a:r>
            <a:r>
              <a:rPr lang="en-US" sz="1600" dirty="0" smtClean="0"/>
              <a:t>environment.</a:t>
            </a:r>
          </a:p>
          <a:p>
            <a:pPr marL="285750" indent="-285750">
              <a:buFont typeface="Wingdings" panose="05000000000000000000" pitchFamily="2" charset="2"/>
              <a:buChar char="Ø"/>
            </a:pPr>
            <a:r>
              <a:rPr lang="en-US" sz="1600" dirty="0" smtClean="0"/>
              <a:t>Sound capital base.</a:t>
            </a:r>
            <a:r>
              <a:rPr lang="en-US" sz="1600" dirty="0" smtClean="0">
                <a:solidFill>
                  <a:srgbClr val="333333"/>
                </a:solidFill>
              </a:rPr>
              <a:t> </a:t>
            </a:r>
          </a:p>
          <a:p>
            <a:pPr marL="285750" indent="-285750">
              <a:buFont typeface="Wingdings" panose="05000000000000000000" pitchFamily="2" charset="2"/>
              <a:buChar char="Ø"/>
            </a:pPr>
            <a:r>
              <a:rPr lang="en-US" sz="1600" dirty="0" smtClean="0"/>
              <a:t>Maintenance </a:t>
            </a:r>
            <a:r>
              <a:rPr lang="en-US" sz="1600" dirty="0"/>
              <a:t>of corporate and business </a:t>
            </a:r>
            <a:r>
              <a:rPr lang="en-US" sz="1600" dirty="0" smtClean="0"/>
              <a:t>ethics.</a:t>
            </a:r>
          </a:p>
          <a:p>
            <a:pPr marL="285750" indent="-285750">
              <a:buFont typeface="Wingdings" panose="05000000000000000000" pitchFamily="2" charset="2"/>
              <a:buChar char="Ø"/>
            </a:pPr>
            <a:r>
              <a:rPr lang="en-US" sz="1600" dirty="0"/>
              <a:t>Ensure sustainable growth for the honorable </a:t>
            </a:r>
            <a:r>
              <a:rPr lang="en-US" sz="1600" dirty="0" smtClean="0"/>
              <a:t>stakeholders.</a:t>
            </a:r>
          </a:p>
          <a:p>
            <a:pPr marL="285750" indent="-285750" fontAlgn="ctr">
              <a:buFont typeface="Wingdings" panose="05000000000000000000" pitchFamily="2" charset="2"/>
              <a:buChar char="Ø"/>
            </a:pPr>
            <a:r>
              <a:rPr lang="en-US" sz="1600" dirty="0" smtClean="0"/>
              <a:t>Fulfillment </a:t>
            </a:r>
            <a:r>
              <a:rPr lang="en-US" sz="1600" dirty="0"/>
              <a:t>of corporate social commitments, </a:t>
            </a:r>
            <a:r>
              <a:rPr lang="en-US" sz="1600" dirty="0" smtClean="0"/>
              <a:t>and above </a:t>
            </a:r>
            <a:r>
              <a:rPr lang="en-US" sz="1600" dirty="0"/>
              <a:t>all, to add to the national </a:t>
            </a:r>
            <a:r>
              <a:rPr lang="en-US" sz="1600" dirty="0" smtClean="0"/>
              <a:t>economy.</a:t>
            </a:r>
            <a:endParaRPr lang="en-US" sz="1600" dirty="0"/>
          </a:p>
          <a:p>
            <a:pPr marL="285750" indent="-285750">
              <a:buFont typeface="Wingdings" panose="05000000000000000000" pitchFamily="2" charset="2"/>
              <a:buChar char="Ø"/>
            </a:pPr>
            <a:endParaRPr lang="en-US" sz="1600" dirty="0" smtClean="0"/>
          </a:p>
          <a:p>
            <a:pPr marL="285750" indent="-285750">
              <a:buFont typeface="Wingdings" panose="05000000000000000000" pitchFamily="2" charset="2"/>
              <a:buChar char="Ø"/>
            </a:pPr>
            <a:endParaRPr lang="en-US" sz="1600" dirty="0">
              <a:solidFill>
                <a:srgbClr val="333333"/>
              </a:solidFill>
            </a:endParaRPr>
          </a:p>
          <a:p>
            <a:pPr marL="285750" indent="-285750">
              <a:buFont typeface="Wingdings" panose="05000000000000000000" pitchFamily="2" charset="2"/>
              <a:buChar char="Ø"/>
            </a:pPr>
            <a:endParaRPr lang="en-US" sz="1600" dirty="0" smtClean="0"/>
          </a:p>
          <a:p>
            <a:pPr marL="285750" indent="-285750">
              <a:buFont typeface="Wingdings" panose="05000000000000000000" pitchFamily="2" charset="2"/>
              <a:buChar char="Ø"/>
            </a:pPr>
            <a:endParaRPr lang="en-US" sz="1600" dirty="0" smtClean="0"/>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US" sz="1600" dirty="0" smtClean="0"/>
          </a:p>
          <a:p>
            <a:pPr marL="285750" indent="-285750">
              <a:buFont typeface="Wingdings" panose="05000000000000000000" pitchFamily="2" charset="2"/>
              <a:buChar char="Ø"/>
            </a:pPr>
            <a:endParaRPr lang="en-US" sz="1600" dirty="0" smtClean="0"/>
          </a:p>
          <a:p>
            <a:pPr marL="285750" indent="-285750">
              <a:buFont typeface="Wingdings" panose="05000000000000000000" pitchFamily="2" charset="2"/>
              <a:buChar char="Ø"/>
            </a:pPr>
            <a:endParaRPr lang="en-US" sz="1600" dirty="0"/>
          </a:p>
        </p:txBody>
      </p:sp>
    </p:spTree>
    <p:extLst>
      <p:ext uri="{BB962C8B-B14F-4D97-AF65-F5344CB8AC3E}">
        <p14:creationId xmlns:p14="http://schemas.microsoft.com/office/powerpoint/2010/main" val="2338582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3978727" y="46553"/>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4305034" y="0"/>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4609275"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4898646" y="-83318"/>
            <a:ext cx="16203405" cy="6894210"/>
            <a:chOff x="0" y="-427864"/>
            <a:chExt cx="12231017" cy="6858000"/>
          </a:xfrm>
        </p:grpSpPr>
        <p:sp>
          <p:nvSpPr>
            <p:cNvPr id="22" name="Rectangle 21"/>
            <p:cNvSpPr/>
            <p:nvPr/>
          </p:nvSpPr>
          <p:spPr>
            <a:xfrm>
              <a:off x="0" y="-4278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1929778"/>
              <a:ext cx="391901" cy="265552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06758" y="3148550"/>
              <a:ext cx="1960640"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526477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09383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5586304" y="-91756"/>
            <a:ext cx="16167336" cy="6894210"/>
            <a:chOff x="1" y="0"/>
            <a:chExt cx="12203791" cy="6858000"/>
          </a:xfrm>
        </p:grpSpPr>
        <p:sp>
          <p:nvSpPr>
            <p:cNvPr id="32" name="Rectangle 3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670846" y="-76620"/>
            <a:ext cx="10940320" cy="7210604"/>
            <a:chOff x="-28942" y="-60289"/>
            <a:chExt cx="12201205"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197714" y="3443656"/>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12297111" y="-70887"/>
            <a:ext cx="16313232" cy="6894210"/>
            <a:chOff x="1" y="0"/>
            <a:chExt cx="12192000" cy="6858000"/>
          </a:xfrm>
        </p:grpSpPr>
        <p:sp>
          <p:nvSpPr>
            <p:cNvPr id="42" name="Rectangle 4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577382" y="2454482"/>
              <a:ext cx="59378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028839" y="3547404"/>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12710309" y="-86964"/>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12990417" y="-112310"/>
            <a:ext cx="16305219" cy="6858000"/>
            <a:chOff x="-50905" y="-78067"/>
            <a:chExt cx="12250352" cy="6858000"/>
          </a:xfrm>
        </p:grpSpPr>
        <p:sp>
          <p:nvSpPr>
            <p:cNvPr id="52" name="Rectangle 51"/>
            <p:cNvSpPr/>
            <p:nvPr/>
          </p:nvSpPr>
          <p:spPr>
            <a:xfrm>
              <a:off x="-50905" y="-7806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530137" y="2467348"/>
              <a:ext cx="603980"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13381163" y="-102077"/>
            <a:ext cx="16278902" cy="6858000"/>
            <a:chOff x="1" y="0"/>
            <a:chExt cx="12230580" cy="6858000"/>
          </a:xfrm>
        </p:grpSpPr>
        <p:sp>
          <p:nvSpPr>
            <p:cNvPr id="57" name="Rectangle 5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1032238" y="3490448"/>
              <a:ext cx="1910773"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13772195" y="-106252"/>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609743" y="2519310"/>
              <a:ext cx="58225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14321957" y="-102725"/>
            <a:ext cx="16428575" cy="6900386"/>
            <a:chOff x="-1185" y="-260525"/>
            <a:chExt cx="12263442"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644793" y="2409493"/>
              <a:ext cx="546549"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1558"/>
              <a:ext cx="1406011"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14604078" y="-100195"/>
            <a:ext cx="16227552" cy="6858000"/>
            <a:chOff x="15097" y="-160264"/>
            <a:chExt cx="12192000" cy="6858000"/>
          </a:xfrm>
        </p:grpSpPr>
        <p:sp>
          <p:nvSpPr>
            <p:cNvPr id="72" name="Rectangle 71"/>
            <p:cNvSpPr/>
            <p:nvPr/>
          </p:nvSpPr>
          <p:spPr>
            <a:xfrm>
              <a:off x="15097"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1500335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15393175" y="-112310"/>
            <a:ext cx="16215304" cy="6858000"/>
            <a:chOff x="85175" y="36227"/>
            <a:chExt cx="12206885"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366446" y="3749073"/>
              <a:ext cx="1339896" cy="48655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Image</a:t>
              </a:r>
              <a:endParaRPr lang="en-US" sz="2400" b="1" dirty="0">
                <a:solidFill>
                  <a:schemeClr val="bg1"/>
                </a:solidFill>
                <a:latin typeface="Tw Cen MT" panose="020B0602020104020603" pitchFamily="34" charset="0"/>
              </a:endParaRPr>
            </a:p>
          </p:txBody>
        </p:sp>
      </p:grpSp>
      <p:sp>
        <p:nvSpPr>
          <p:cNvPr id="2" name="Rectangle 1"/>
          <p:cNvSpPr/>
          <p:nvPr/>
        </p:nvSpPr>
        <p:spPr>
          <a:xfrm>
            <a:off x="5018269" y="3244334"/>
            <a:ext cx="184731" cy="369332"/>
          </a:xfrm>
          <a:prstGeom prst="rect">
            <a:avLst/>
          </a:prstGeom>
        </p:spPr>
        <p:txBody>
          <a:bodyPr wrap="none">
            <a:spAutoFit/>
          </a:bodyPr>
          <a:lstStyle/>
          <a:p>
            <a:endParaRPr lang="en-US" dirty="0"/>
          </a:p>
        </p:txBody>
      </p:sp>
      <p:sp>
        <p:nvSpPr>
          <p:cNvPr id="3" name="Rectangle 2"/>
          <p:cNvSpPr/>
          <p:nvPr/>
        </p:nvSpPr>
        <p:spPr>
          <a:xfrm>
            <a:off x="4084921" y="1382913"/>
            <a:ext cx="5644640" cy="2862322"/>
          </a:xfrm>
          <a:prstGeom prst="rect">
            <a:avLst/>
          </a:prstGeom>
        </p:spPr>
        <p:txBody>
          <a:bodyPr wrap="square">
            <a:spAutoFit/>
          </a:bodyPr>
          <a:lstStyle/>
          <a:p>
            <a:endParaRPr lang="en-US" dirty="0" smtClean="0"/>
          </a:p>
          <a:p>
            <a:endParaRPr lang="en-US" dirty="0"/>
          </a:p>
          <a:p>
            <a:r>
              <a:rPr lang="en-US" dirty="0" smtClean="0"/>
              <a:t>The </a:t>
            </a:r>
            <a:r>
              <a:rPr lang="en-US" dirty="0"/>
              <a:t>bank manages its business and operation vertically from the head office through 5 distinct types of banking </a:t>
            </a:r>
            <a:r>
              <a:rPr lang="en-US" dirty="0" smtClean="0"/>
              <a:t>:</a:t>
            </a:r>
          </a:p>
          <a:p>
            <a:endParaRPr lang="en-US" dirty="0"/>
          </a:p>
          <a:p>
            <a:pPr marL="285750" indent="-285750">
              <a:buFont typeface="Wingdings" panose="05000000000000000000" pitchFamily="2" charset="2"/>
              <a:buChar char="Ø"/>
            </a:pPr>
            <a:r>
              <a:rPr lang="en-US" dirty="0" smtClean="0"/>
              <a:t>Retail Banking</a:t>
            </a:r>
          </a:p>
          <a:p>
            <a:pPr marL="285750" indent="-285750">
              <a:buFont typeface="Wingdings" panose="05000000000000000000" pitchFamily="2" charset="2"/>
              <a:buChar char="Ø"/>
            </a:pPr>
            <a:r>
              <a:rPr lang="en-US" dirty="0" smtClean="0"/>
              <a:t>Corporate Banking</a:t>
            </a:r>
          </a:p>
          <a:p>
            <a:pPr marL="285750" indent="-285750">
              <a:buFont typeface="Wingdings" panose="05000000000000000000" pitchFamily="2" charset="2"/>
              <a:buChar char="Ø"/>
            </a:pPr>
            <a:r>
              <a:rPr lang="en-US" dirty="0" smtClean="0"/>
              <a:t>SME Banking</a:t>
            </a:r>
          </a:p>
          <a:p>
            <a:pPr marL="285750" indent="-285750">
              <a:buFont typeface="Wingdings" panose="05000000000000000000" pitchFamily="2" charset="2"/>
              <a:buChar char="Ø"/>
            </a:pPr>
            <a:r>
              <a:rPr lang="en-US" dirty="0" err="1" smtClean="0"/>
              <a:t>Agri</a:t>
            </a:r>
            <a:r>
              <a:rPr lang="en-US" dirty="0" smtClean="0"/>
              <a:t> Banking</a:t>
            </a:r>
          </a:p>
          <a:p>
            <a:pPr marL="285750" indent="-285750">
              <a:buFont typeface="Wingdings" panose="05000000000000000000" pitchFamily="2" charset="2"/>
              <a:buChar char="Ø"/>
            </a:pPr>
            <a:r>
              <a:rPr lang="en-US" dirty="0" smtClean="0"/>
              <a:t>Remittance</a:t>
            </a:r>
            <a:endParaRPr lang="en-US" dirty="0"/>
          </a:p>
        </p:txBody>
      </p:sp>
      <p:sp>
        <p:nvSpPr>
          <p:cNvPr id="5" name="Rectangle 4"/>
          <p:cNvSpPr/>
          <p:nvPr/>
        </p:nvSpPr>
        <p:spPr>
          <a:xfrm>
            <a:off x="4320362" y="530067"/>
            <a:ext cx="3329947" cy="830997"/>
          </a:xfrm>
          <a:prstGeom prst="rect">
            <a:avLst/>
          </a:prstGeom>
        </p:spPr>
        <p:txBody>
          <a:bodyPr wrap="square">
            <a:spAutoFit/>
          </a:bodyPr>
          <a:lstStyle/>
          <a:p>
            <a:endParaRPr lang="en-US" sz="2400" dirty="0" smtClean="0"/>
          </a:p>
          <a:p>
            <a:r>
              <a:rPr lang="en-US" sz="2400" dirty="0" smtClean="0"/>
              <a:t>Organizational </a:t>
            </a:r>
            <a:r>
              <a:rPr lang="en-US" sz="2400" dirty="0"/>
              <a:t>Structure</a:t>
            </a:r>
          </a:p>
        </p:txBody>
      </p:sp>
    </p:spTree>
    <p:extLst>
      <p:ext uri="{BB962C8B-B14F-4D97-AF65-F5344CB8AC3E}">
        <p14:creationId xmlns:p14="http://schemas.microsoft.com/office/powerpoint/2010/main" val="3237364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3978727" y="46553"/>
            <a:ext cx="16270570" cy="6894210"/>
            <a:chOff x="1" y="0"/>
            <a:chExt cx="12281715" cy="6858000"/>
          </a:xfrm>
        </p:grpSpPr>
        <p:sp>
          <p:nvSpPr>
            <p:cNvPr id="4" name="Rectangle 3"/>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 name="Freeform 6"/>
            <p:cNvSpPr/>
            <p:nvPr/>
          </p:nvSpPr>
          <p:spPr>
            <a:xfrm>
              <a:off x="11702049" y="2274761"/>
              <a:ext cx="489949" cy="267243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956481" y="3292895"/>
              <a:ext cx="2162591"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     About </a:t>
              </a:r>
              <a:endParaRPr lang="en-US" sz="2400" b="1" dirty="0">
                <a:solidFill>
                  <a:schemeClr val="bg1"/>
                </a:solidFill>
                <a:latin typeface="Tw Cen MT" panose="020B0602020104020603" pitchFamily="34" charset="0"/>
              </a:endParaRPr>
            </a:p>
          </p:txBody>
        </p:sp>
      </p:grpSp>
      <p:grpSp>
        <p:nvGrpSpPr>
          <p:cNvPr id="11" name="Group 10"/>
          <p:cNvGrpSpPr/>
          <p:nvPr/>
        </p:nvGrpSpPr>
        <p:grpSpPr>
          <a:xfrm>
            <a:off x="-4305034" y="0"/>
            <a:ext cx="16229113" cy="6894210"/>
            <a:chOff x="1" y="0"/>
            <a:chExt cx="12250422" cy="6858000"/>
          </a:xfrm>
        </p:grpSpPr>
        <p:sp>
          <p:nvSpPr>
            <p:cNvPr id="12" name="Rectangle 1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Freeform 12"/>
            <p:cNvSpPr/>
            <p:nvPr/>
          </p:nvSpPr>
          <p:spPr>
            <a:xfrm>
              <a:off x="11838747" y="2274761"/>
              <a:ext cx="353253"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1310476" y="3403273"/>
              <a:ext cx="1392015"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Outline</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16" name="Group 15"/>
          <p:cNvGrpSpPr/>
          <p:nvPr/>
        </p:nvGrpSpPr>
        <p:grpSpPr>
          <a:xfrm>
            <a:off x="-4609275" y="-46553"/>
            <a:ext cx="16253035" cy="6894210"/>
            <a:chOff x="1" y="0"/>
            <a:chExt cx="12268479" cy="6858000"/>
          </a:xfrm>
        </p:grpSpPr>
        <p:sp>
          <p:nvSpPr>
            <p:cNvPr id="17" name="Rectangle 1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8" name="Freeform 17"/>
            <p:cNvSpPr/>
            <p:nvPr/>
          </p:nvSpPr>
          <p:spPr>
            <a:xfrm>
              <a:off x="11915263" y="2274761"/>
              <a:ext cx="276737" cy="2765480"/>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6200000">
              <a:off x="11615914" y="3554964"/>
              <a:ext cx="956647" cy="34848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Aim </a:t>
              </a:r>
              <a:endParaRPr lang="en-US" sz="2400" b="1" dirty="0">
                <a:solidFill>
                  <a:schemeClr val="bg1"/>
                </a:solidFill>
                <a:latin typeface="Tw Cen MT" panose="020B0602020104020603" pitchFamily="34" charset="0"/>
              </a:endParaRPr>
            </a:p>
          </p:txBody>
        </p:sp>
      </p:grpSp>
      <p:grpSp>
        <p:nvGrpSpPr>
          <p:cNvPr id="21" name="Group 20"/>
          <p:cNvGrpSpPr/>
          <p:nvPr/>
        </p:nvGrpSpPr>
        <p:grpSpPr>
          <a:xfrm>
            <a:off x="-4898646" y="-83318"/>
            <a:ext cx="16203405" cy="6894210"/>
            <a:chOff x="0" y="-427864"/>
            <a:chExt cx="12231017" cy="6858000"/>
          </a:xfrm>
        </p:grpSpPr>
        <p:sp>
          <p:nvSpPr>
            <p:cNvPr id="22" name="Rectangle 21"/>
            <p:cNvSpPr/>
            <p:nvPr/>
          </p:nvSpPr>
          <p:spPr>
            <a:xfrm>
              <a:off x="0" y="-4278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3" name="Freeform 22"/>
            <p:cNvSpPr/>
            <p:nvPr/>
          </p:nvSpPr>
          <p:spPr>
            <a:xfrm>
              <a:off x="11781616" y="1929778"/>
              <a:ext cx="391901" cy="265552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16200000">
              <a:off x="11006758" y="3148550"/>
              <a:ext cx="1960640" cy="48787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rganization</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26" name="Group 25"/>
          <p:cNvGrpSpPr/>
          <p:nvPr/>
        </p:nvGrpSpPr>
        <p:grpSpPr>
          <a:xfrm>
            <a:off x="-5264772" y="-76621"/>
            <a:ext cx="16211355" cy="6894210"/>
            <a:chOff x="1" y="0"/>
            <a:chExt cx="12237017" cy="6858000"/>
          </a:xfrm>
        </p:grpSpPr>
        <p:sp>
          <p:nvSpPr>
            <p:cNvPr id="27" name="Rectangle 2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8" name="Freeform 27"/>
            <p:cNvSpPr/>
            <p:nvPr/>
          </p:nvSpPr>
          <p:spPr>
            <a:xfrm>
              <a:off x="11784533" y="2304472"/>
              <a:ext cx="407465" cy="2641014"/>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rot="16200000">
              <a:off x="11264987" y="3093838"/>
              <a:ext cx="1456184" cy="48787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Focus  </a:t>
              </a:r>
              <a:endParaRPr lang="en-US" sz="2400" b="1" dirty="0">
                <a:solidFill>
                  <a:schemeClr val="bg1"/>
                </a:solidFill>
                <a:latin typeface="Tw Cen MT" panose="020B0602020104020603" pitchFamily="34" charset="0"/>
              </a:endParaRPr>
            </a:p>
          </p:txBody>
        </p:sp>
      </p:grpSp>
      <p:grpSp>
        <p:nvGrpSpPr>
          <p:cNvPr id="31" name="Group 30"/>
          <p:cNvGrpSpPr/>
          <p:nvPr/>
        </p:nvGrpSpPr>
        <p:grpSpPr>
          <a:xfrm>
            <a:off x="-5586304" y="-91756"/>
            <a:ext cx="16167336" cy="6894210"/>
            <a:chOff x="1" y="0"/>
            <a:chExt cx="12203791" cy="6858000"/>
          </a:xfrm>
        </p:grpSpPr>
        <p:sp>
          <p:nvSpPr>
            <p:cNvPr id="32" name="Rectangle 31"/>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3" name="Freeform 32"/>
            <p:cNvSpPr/>
            <p:nvPr/>
          </p:nvSpPr>
          <p:spPr>
            <a:xfrm>
              <a:off x="11809364" y="2454482"/>
              <a:ext cx="382636"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16200000">
              <a:off x="11043167" y="3419123"/>
              <a:ext cx="2019229" cy="302020"/>
            </a:xfrm>
            <a:prstGeom prst="rect">
              <a:avLst/>
            </a:prstGeom>
            <a:noFill/>
          </p:spPr>
          <p:txBody>
            <a:bodyPr wrap="square" rtlCol="0">
              <a:spAutoFit/>
            </a:bodyPr>
            <a:lstStyle/>
            <a:p>
              <a:r>
                <a:rPr lang="en-US" sz="2000" b="1" dirty="0" smtClean="0">
                  <a:solidFill>
                    <a:schemeClr val="bg1"/>
                  </a:solidFill>
                  <a:latin typeface="Tw Cen MT" panose="020B0602020104020603" pitchFamily="34" charset="0"/>
                </a:rPr>
                <a:t>Mission &amp; Vision </a:t>
              </a:r>
              <a:endParaRPr lang="en-US" sz="2000" b="1" dirty="0">
                <a:solidFill>
                  <a:schemeClr val="bg1"/>
                </a:solidFill>
                <a:latin typeface="Tw Cen MT" panose="020B0602020104020603" pitchFamily="34" charset="0"/>
              </a:endParaRPr>
            </a:p>
          </p:txBody>
        </p:sp>
      </p:grpSp>
      <p:grpSp>
        <p:nvGrpSpPr>
          <p:cNvPr id="36" name="Group 35"/>
          <p:cNvGrpSpPr/>
          <p:nvPr/>
        </p:nvGrpSpPr>
        <p:grpSpPr>
          <a:xfrm>
            <a:off x="-241394" y="-76621"/>
            <a:ext cx="10401599" cy="6935029"/>
            <a:chOff x="-28942" y="-60289"/>
            <a:chExt cx="12201205" cy="6858000"/>
          </a:xfrm>
        </p:grpSpPr>
        <p:sp>
          <p:nvSpPr>
            <p:cNvPr id="37" name="Rectangle 36"/>
            <p:cNvSpPr/>
            <p:nvPr/>
          </p:nvSpPr>
          <p:spPr>
            <a:xfrm>
              <a:off x="-28942" y="-60289"/>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 name="Freeform 37"/>
            <p:cNvSpPr/>
            <p:nvPr/>
          </p:nvSpPr>
          <p:spPr>
            <a:xfrm>
              <a:off x="11805489" y="2394210"/>
              <a:ext cx="366774"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11197714" y="3443656"/>
              <a:ext cx="1358406" cy="348484"/>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S</a:t>
              </a:r>
              <a:r>
                <a:rPr lang="en-US" sz="2400" b="1" dirty="0" smtClean="0">
                  <a:solidFill>
                    <a:schemeClr val="bg1"/>
                  </a:solidFill>
                  <a:latin typeface="Tw Cen MT" panose="020B0602020104020603" pitchFamily="34" charset="0"/>
                </a:rPr>
                <a:t>tructure</a:t>
              </a:r>
              <a:endParaRPr lang="en-US" sz="2400" b="1" dirty="0">
                <a:solidFill>
                  <a:schemeClr val="bg1"/>
                </a:solidFill>
                <a:latin typeface="Tw Cen MT" panose="020B0602020104020603" pitchFamily="34" charset="0"/>
              </a:endParaRPr>
            </a:p>
          </p:txBody>
        </p:sp>
      </p:grpSp>
      <p:grpSp>
        <p:nvGrpSpPr>
          <p:cNvPr id="41" name="Group 40"/>
          <p:cNvGrpSpPr/>
          <p:nvPr/>
        </p:nvGrpSpPr>
        <p:grpSpPr>
          <a:xfrm>
            <a:off x="-6148954" y="-305214"/>
            <a:ext cx="16511494" cy="6958162"/>
            <a:chOff x="1" y="-711342"/>
            <a:chExt cx="12226758" cy="6858000"/>
          </a:xfrm>
        </p:grpSpPr>
        <p:sp>
          <p:nvSpPr>
            <p:cNvPr id="42" name="Rectangle 41"/>
            <p:cNvSpPr/>
            <p:nvPr/>
          </p:nvSpPr>
          <p:spPr>
            <a:xfrm>
              <a:off x="1" y="-711342"/>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3" name="Freeform 42"/>
            <p:cNvSpPr/>
            <p:nvPr/>
          </p:nvSpPr>
          <p:spPr>
            <a:xfrm>
              <a:off x="11742652" y="1839109"/>
              <a:ext cx="417693" cy="258575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rot="16200000">
              <a:off x="11157091" y="2808362"/>
              <a:ext cx="1794302" cy="345034"/>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Description</a:t>
              </a:r>
              <a:endParaRPr lang="en-US" sz="2400" b="1" dirty="0">
                <a:solidFill>
                  <a:schemeClr val="bg1"/>
                </a:solidFill>
                <a:latin typeface="Tw Cen MT" panose="020B0602020104020603" pitchFamily="34" charset="0"/>
              </a:endParaRPr>
            </a:p>
          </p:txBody>
        </p:sp>
      </p:grpSp>
      <p:grpSp>
        <p:nvGrpSpPr>
          <p:cNvPr id="46" name="Group 45"/>
          <p:cNvGrpSpPr/>
          <p:nvPr/>
        </p:nvGrpSpPr>
        <p:grpSpPr>
          <a:xfrm>
            <a:off x="-12710309" y="-86964"/>
            <a:ext cx="16334882" cy="6894210"/>
            <a:chOff x="-39775" y="-14177"/>
            <a:chExt cx="12208180" cy="6858000"/>
          </a:xfrm>
        </p:grpSpPr>
        <p:sp>
          <p:nvSpPr>
            <p:cNvPr id="47" name="Rectangle 46"/>
            <p:cNvSpPr/>
            <p:nvPr/>
          </p:nvSpPr>
          <p:spPr>
            <a:xfrm>
              <a:off x="-39775" y="-1417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48" name="Freeform 47"/>
            <p:cNvSpPr/>
            <p:nvPr/>
          </p:nvSpPr>
          <p:spPr>
            <a:xfrm>
              <a:off x="11663168" y="2490793"/>
              <a:ext cx="489057" cy="254944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rot="16200000">
              <a:off x="11226998" y="3612554"/>
              <a:ext cx="1399765" cy="483048"/>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H</a:t>
              </a:r>
              <a:r>
                <a:rPr lang="en-US" sz="2400" b="1" dirty="0" smtClean="0">
                  <a:solidFill>
                    <a:schemeClr val="bg1"/>
                  </a:solidFill>
                  <a:latin typeface="Tw Cen MT" panose="020B0602020104020603" pitchFamily="34" charset="0"/>
                </a:rPr>
                <a:t>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1" name="Group 50"/>
          <p:cNvGrpSpPr/>
          <p:nvPr/>
        </p:nvGrpSpPr>
        <p:grpSpPr>
          <a:xfrm>
            <a:off x="-12990417" y="-112310"/>
            <a:ext cx="16305219" cy="6858000"/>
            <a:chOff x="-50905" y="-78067"/>
            <a:chExt cx="12250352" cy="6858000"/>
          </a:xfrm>
        </p:grpSpPr>
        <p:sp>
          <p:nvSpPr>
            <p:cNvPr id="52" name="Rectangle 51"/>
            <p:cNvSpPr/>
            <p:nvPr/>
          </p:nvSpPr>
          <p:spPr>
            <a:xfrm>
              <a:off x="-50905" y="-7806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Freeform 52"/>
            <p:cNvSpPr/>
            <p:nvPr/>
          </p:nvSpPr>
          <p:spPr>
            <a:xfrm>
              <a:off x="11530137" y="2467348"/>
              <a:ext cx="603980" cy="2562909"/>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rot="16200000">
              <a:off x="11134429" y="3674406"/>
              <a:ext cx="1644437" cy="485598"/>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  Hierarchy</a:t>
              </a:r>
              <a:r>
                <a:rPr lang="en-US" sz="3600" b="1" dirty="0" smtClean="0">
                  <a:solidFill>
                    <a:schemeClr val="bg1"/>
                  </a:solidFill>
                  <a:latin typeface="Tw Cen MT" panose="020B0602020104020603" pitchFamily="34" charset="0"/>
                </a:rPr>
                <a:t> </a:t>
              </a:r>
              <a:endParaRPr lang="en-US" sz="3600" b="1" dirty="0">
                <a:solidFill>
                  <a:schemeClr val="bg1"/>
                </a:solidFill>
                <a:latin typeface="Tw Cen MT" panose="020B0602020104020603" pitchFamily="34" charset="0"/>
              </a:endParaRPr>
            </a:p>
          </p:txBody>
        </p:sp>
      </p:grpSp>
      <p:grpSp>
        <p:nvGrpSpPr>
          <p:cNvPr id="56" name="Group 55"/>
          <p:cNvGrpSpPr/>
          <p:nvPr/>
        </p:nvGrpSpPr>
        <p:grpSpPr>
          <a:xfrm>
            <a:off x="-13381163" y="-102077"/>
            <a:ext cx="16278902" cy="6858000"/>
            <a:chOff x="1" y="0"/>
            <a:chExt cx="12230580" cy="6858000"/>
          </a:xfrm>
        </p:grpSpPr>
        <p:sp>
          <p:nvSpPr>
            <p:cNvPr id="57" name="Rectangle 56"/>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8" name="Freeform 57"/>
            <p:cNvSpPr/>
            <p:nvPr/>
          </p:nvSpPr>
          <p:spPr>
            <a:xfrm>
              <a:off x="11722556" y="2569812"/>
              <a:ext cx="469443"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rot="16200000">
              <a:off x="11032238" y="3490448"/>
              <a:ext cx="1910773" cy="485913"/>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Recruitment</a:t>
              </a:r>
              <a:endParaRPr lang="en-US" sz="2400" b="1" dirty="0">
                <a:solidFill>
                  <a:schemeClr val="bg1"/>
                </a:solidFill>
                <a:latin typeface="Tw Cen MT" panose="020B0602020104020603" pitchFamily="34" charset="0"/>
              </a:endParaRPr>
            </a:p>
          </p:txBody>
        </p:sp>
      </p:grpSp>
      <p:grpSp>
        <p:nvGrpSpPr>
          <p:cNvPr id="61" name="Group 60"/>
          <p:cNvGrpSpPr/>
          <p:nvPr/>
        </p:nvGrpSpPr>
        <p:grpSpPr>
          <a:xfrm>
            <a:off x="-13772195" y="-106252"/>
            <a:ext cx="16227552" cy="6858000"/>
            <a:chOff x="6977" y="-96415"/>
            <a:chExt cx="12192000" cy="6858000"/>
          </a:xfrm>
        </p:grpSpPr>
        <p:sp>
          <p:nvSpPr>
            <p:cNvPr id="62" name="Rectangle 61"/>
            <p:cNvSpPr/>
            <p:nvPr/>
          </p:nvSpPr>
          <p:spPr>
            <a:xfrm>
              <a:off x="6977" y="-9641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3" name="Freeform 62"/>
            <p:cNvSpPr/>
            <p:nvPr/>
          </p:nvSpPr>
          <p:spPr>
            <a:xfrm>
              <a:off x="11609743" y="2519310"/>
              <a:ext cx="582256" cy="2521171"/>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6200000">
              <a:off x="10792565" y="3265308"/>
              <a:ext cx="2356672" cy="346856"/>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O</a:t>
              </a:r>
              <a:r>
                <a:rPr lang="en-US" sz="2400" b="1" dirty="0" smtClean="0">
                  <a:solidFill>
                    <a:schemeClr val="bg1"/>
                  </a:solidFill>
                  <a:latin typeface="Tw Cen MT" panose="020B0602020104020603" pitchFamily="34" charset="0"/>
                </a:rPr>
                <a:t>rientation</a:t>
              </a:r>
              <a:endParaRPr lang="en-US" sz="2400" b="1" dirty="0">
                <a:solidFill>
                  <a:schemeClr val="bg1"/>
                </a:solidFill>
                <a:latin typeface="Tw Cen MT" panose="020B0602020104020603" pitchFamily="34" charset="0"/>
              </a:endParaRPr>
            </a:p>
          </p:txBody>
        </p:sp>
      </p:grpSp>
      <p:grpSp>
        <p:nvGrpSpPr>
          <p:cNvPr id="66" name="Group 65"/>
          <p:cNvGrpSpPr/>
          <p:nvPr/>
        </p:nvGrpSpPr>
        <p:grpSpPr>
          <a:xfrm>
            <a:off x="-14321957" y="-102725"/>
            <a:ext cx="16428575" cy="6900386"/>
            <a:chOff x="-1185" y="-260525"/>
            <a:chExt cx="12263442" cy="6858000"/>
          </a:xfrm>
        </p:grpSpPr>
        <p:sp>
          <p:nvSpPr>
            <p:cNvPr id="67" name="Rectangle 66"/>
            <p:cNvSpPr/>
            <p:nvPr/>
          </p:nvSpPr>
          <p:spPr>
            <a:xfrm>
              <a:off x="-1185" y="-26052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8" name="Freeform 67"/>
            <p:cNvSpPr/>
            <p:nvPr/>
          </p:nvSpPr>
          <p:spPr>
            <a:xfrm>
              <a:off x="11644793" y="2409493"/>
              <a:ext cx="546549" cy="23579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1316452" y="3521558"/>
              <a:ext cx="1406011"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Culture</a:t>
              </a:r>
              <a:endParaRPr lang="en-US" sz="2400" b="1" dirty="0">
                <a:solidFill>
                  <a:schemeClr val="bg1"/>
                </a:solidFill>
                <a:latin typeface="Tw Cen MT" panose="020B0602020104020603" pitchFamily="34" charset="0"/>
              </a:endParaRPr>
            </a:p>
          </p:txBody>
        </p:sp>
      </p:grpSp>
      <p:grpSp>
        <p:nvGrpSpPr>
          <p:cNvPr id="71" name="Group 70"/>
          <p:cNvGrpSpPr/>
          <p:nvPr/>
        </p:nvGrpSpPr>
        <p:grpSpPr>
          <a:xfrm>
            <a:off x="-14604078" y="-100195"/>
            <a:ext cx="16227552" cy="6858000"/>
            <a:chOff x="15097" y="-160264"/>
            <a:chExt cx="12192000" cy="6858000"/>
          </a:xfrm>
        </p:grpSpPr>
        <p:sp>
          <p:nvSpPr>
            <p:cNvPr id="72" name="Rectangle 71"/>
            <p:cNvSpPr/>
            <p:nvPr/>
          </p:nvSpPr>
          <p:spPr>
            <a:xfrm>
              <a:off x="15097" y="-160264"/>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3" name="Freeform 72"/>
            <p:cNvSpPr/>
            <p:nvPr/>
          </p:nvSpPr>
          <p:spPr>
            <a:xfrm>
              <a:off x="11656583" y="2495318"/>
              <a:ext cx="535416" cy="2445467"/>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rot="16200000">
              <a:off x="10887931" y="3588049"/>
              <a:ext cx="2278237" cy="346856"/>
            </a:xfrm>
            <a:prstGeom prst="rect">
              <a:avLst/>
            </a:prstGeom>
            <a:noFill/>
          </p:spPr>
          <p:txBody>
            <a:bodyPr wrap="square" rtlCol="0">
              <a:spAutoFit/>
            </a:bodyPr>
            <a:lstStyle/>
            <a:p>
              <a:r>
                <a:rPr lang="en-US" sz="2400" b="1" dirty="0" smtClean="0">
                  <a:solidFill>
                    <a:schemeClr val="bg1"/>
                  </a:solidFill>
                  <a:latin typeface="Tw Cen MT" panose="020B0602020104020603" pitchFamily="34" charset="0"/>
                </a:rPr>
                <a:t>Informal Culture </a:t>
              </a:r>
              <a:endParaRPr lang="en-US" sz="2400" b="1" dirty="0">
                <a:solidFill>
                  <a:schemeClr val="bg1"/>
                </a:solidFill>
                <a:latin typeface="Tw Cen MT" panose="020B0602020104020603" pitchFamily="34" charset="0"/>
              </a:endParaRPr>
            </a:p>
          </p:txBody>
        </p:sp>
      </p:grpSp>
      <p:grpSp>
        <p:nvGrpSpPr>
          <p:cNvPr id="76" name="Group 75"/>
          <p:cNvGrpSpPr/>
          <p:nvPr/>
        </p:nvGrpSpPr>
        <p:grpSpPr>
          <a:xfrm>
            <a:off x="-15003356" y="-100195"/>
            <a:ext cx="16227552" cy="6858000"/>
            <a:chOff x="23471" y="-133485"/>
            <a:chExt cx="12192000" cy="6858000"/>
          </a:xfrm>
        </p:grpSpPr>
        <p:sp>
          <p:nvSpPr>
            <p:cNvPr id="77" name="Rectangle 76"/>
            <p:cNvSpPr/>
            <p:nvPr/>
          </p:nvSpPr>
          <p:spPr>
            <a:xfrm>
              <a:off x="23471" y="-133485"/>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8" name="Freeform 77"/>
            <p:cNvSpPr/>
            <p:nvPr/>
          </p:nvSpPr>
          <p:spPr>
            <a:xfrm>
              <a:off x="11673017" y="2494763"/>
              <a:ext cx="518983" cy="2409053"/>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rot="16200000">
              <a:off x="10736840" y="3416370"/>
              <a:ext cx="2357953" cy="48559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Termination</a:t>
              </a:r>
              <a:endParaRPr lang="en-US" sz="2400" b="1" dirty="0">
                <a:solidFill>
                  <a:schemeClr val="bg1"/>
                </a:solidFill>
                <a:latin typeface="Tw Cen MT" panose="020B0602020104020603" pitchFamily="34" charset="0"/>
              </a:endParaRPr>
            </a:p>
          </p:txBody>
        </p:sp>
      </p:grpSp>
      <p:grpSp>
        <p:nvGrpSpPr>
          <p:cNvPr id="81" name="Group 80"/>
          <p:cNvGrpSpPr/>
          <p:nvPr/>
        </p:nvGrpSpPr>
        <p:grpSpPr>
          <a:xfrm>
            <a:off x="-15393175" y="-112310"/>
            <a:ext cx="16215304" cy="6858000"/>
            <a:chOff x="85175" y="36227"/>
            <a:chExt cx="12206885" cy="6858000"/>
          </a:xfrm>
        </p:grpSpPr>
        <p:sp>
          <p:nvSpPr>
            <p:cNvPr id="82" name="Rectangle 81"/>
            <p:cNvSpPr/>
            <p:nvPr/>
          </p:nvSpPr>
          <p:spPr>
            <a:xfrm>
              <a:off x="85175" y="36227"/>
              <a:ext cx="12192000" cy="6858000"/>
            </a:xfrm>
            <a:prstGeom prst="rect">
              <a:avLst/>
            </a:prstGeom>
            <a:solidFill>
              <a:schemeClr val="accent3">
                <a:lumMod val="40000"/>
                <a:lumOff val="60000"/>
              </a:schemeClr>
            </a:solidFill>
            <a:ln>
              <a:noFill/>
            </a:ln>
            <a:effectLst>
              <a:outerShdw blurRad="215900" dist="38100" sx="101000" sy="101000" algn="ctr" rotWithShape="0">
                <a:schemeClr val="tx1">
                  <a:lumMod val="50000"/>
                  <a:lumOff val="50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3" name="Freeform 82"/>
            <p:cNvSpPr/>
            <p:nvPr/>
          </p:nvSpPr>
          <p:spPr>
            <a:xfrm>
              <a:off x="11726288" y="2779365"/>
              <a:ext cx="565772" cy="2252758"/>
            </a:xfrm>
            <a:custGeom>
              <a:avLst/>
              <a:gdLst>
                <a:gd name="connsiteX0" fmla="*/ 1667814 w 1687132"/>
                <a:gd name="connsiteY0" fmla="*/ 0 h 3181082"/>
                <a:gd name="connsiteX1" fmla="*/ 1687132 w 1687132"/>
                <a:gd name="connsiteY1" fmla="*/ 930 h 3181082"/>
                <a:gd name="connsiteX2" fmla="*/ 1687132 w 1687132"/>
                <a:gd name="connsiteY2" fmla="*/ 3180152 h 3181082"/>
                <a:gd name="connsiteX3" fmla="*/ 1667814 w 1687132"/>
                <a:gd name="connsiteY3" fmla="*/ 3181082 h 3181082"/>
                <a:gd name="connsiteX4" fmla="*/ 0 w 1687132"/>
                <a:gd name="connsiteY4" fmla="*/ 1590541 h 3181082"/>
                <a:gd name="connsiteX5" fmla="*/ 1667814 w 1687132"/>
                <a:gd name="connsiteY5" fmla="*/ 0 h 31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132" h="3181082">
                  <a:moveTo>
                    <a:pt x="1667814" y="0"/>
                  </a:moveTo>
                  <a:lnTo>
                    <a:pt x="1687132" y="930"/>
                  </a:lnTo>
                  <a:lnTo>
                    <a:pt x="1687132" y="3180152"/>
                  </a:lnTo>
                  <a:lnTo>
                    <a:pt x="1667814" y="3181082"/>
                  </a:lnTo>
                  <a:cubicBezTo>
                    <a:pt x="746706" y="3181082"/>
                    <a:pt x="0" y="2468973"/>
                    <a:pt x="0" y="1590541"/>
                  </a:cubicBezTo>
                  <a:cubicBezTo>
                    <a:pt x="0" y="712109"/>
                    <a:pt x="746706" y="0"/>
                    <a:pt x="1667814"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rot="16200000">
              <a:off x="11366446" y="3749073"/>
              <a:ext cx="1339896" cy="486558"/>
            </a:xfrm>
            <a:prstGeom prst="rect">
              <a:avLst/>
            </a:prstGeom>
            <a:noFill/>
          </p:spPr>
          <p:txBody>
            <a:bodyPr wrap="square" rtlCol="0">
              <a:spAutoFit/>
            </a:bodyPr>
            <a:lstStyle/>
            <a:p>
              <a:r>
                <a:rPr lang="en-US" sz="3600" b="1" dirty="0" smtClean="0">
                  <a:solidFill>
                    <a:schemeClr val="bg1"/>
                  </a:solidFill>
                  <a:latin typeface="Tw Cen MT" panose="020B0602020104020603" pitchFamily="34" charset="0"/>
                </a:rPr>
                <a:t>  </a:t>
              </a:r>
              <a:r>
                <a:rPr lang="en-US" sz="2400" b="1" dirty="0" smtClean="0">
                  <a:solidFill>
                    <a:schemeClr val="bg1"/>
                  </a:solidFill>
                  <a:latin typeface="Tw Cen MT" panose="020B0602020104020603" pitchFamily="34" charset="0"/>
                </a:rPr>
                <a:t>Image</a:t>
              </a:r>
              <a:endParaRPr lang="en-US" sz="2400" b="1" dirty="0">
                <a:solidFill>
                  <a:schemeClr val="bg1"/>
                </a:solidFill>
                <a:latin typeface="Tw Cen MT" panose="020B0602020104020603" pitchFamily="34" charset="0"/>
              </a:endParaRPr>
            </a:p>
          </p:txBody>
        </p:sp>
      </p:grpSp>
      <p:sp>
        <p:nvSpPr>
          <p:cNvPr id="2" name="Rectangle 1"/>
          <p:cNvSpPr/>
          <p:nvPr/>
        </p:nvSpPr>
        <p:spPr>
          <a:xfrm>
            <a:off x="4284964" y="328856"/>
            <a:ext cx="2689504" cy="461665"/>
          </a:xfrm>
          <a:prstGeom prst="rect">
            <a:avLst/>
          </a:prstGeom>
        </p:spPr>
        <p:txBody>
          <a:bodyPr wrap="square">
            <a:spAutoFit/>
          </a:bodyPr>
          <a:lstStyle/>
          <a:p>
            <a:r>
              <a:rPr lang="en-US" sz="2400" dirty="0"/>
              <a:t>Office Description </a:t>
            </a:r>
          </a:p>
        </p:txBody>
      </p:sp>
      <p:sp>
        <p:nvSpPr>
          <p:cNvPr id="5" name="Rectangle 1"/>
          <p:cNvSpPr>
            <a:spLocks noChangeArrowheads="1"/>
          </p:cNvSpPr>
          <p:nvPr/>
        </p:nvSpPr>
        <p:spPr bwMode="auto">
          <a:xfrm>
            <a:off x="4860925" y="1821717"/>
            <a:ext cx="32460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3638044" y="1160990"/>
            <a:ext cx="5251759" cy="5447645"/>
          </a:xfrm>
          <a:prstGeom prst="rect">
            <a:avLst/>
          </a:prstGeom>
        </p:spPr>
        <p:txBody>
          <a:bodyPr wrap="none">
            <a:spAutoFit/>
          </a:bodyPr>
          <a:lstStyle/>
          <a:p>
            <a:r>
              <a:rPr lang="en-US" sz="1600" b="1" dirty="0">
                <a:latin typeface="LatoRegular"/>
              </a:rPr>
              <a:t>EXPORT IMPORT BANK OF BANGLADESH </a:t>
            </a:r>
            <a:r>
              <a:rPr lang="en-US" sz="1600" b="1" dirty="0" smtClean="0">
                <a:latin typeface="LatoRegular"/>
              </a:rPr>
              <a:t>LIMITED</a:t>
            </a:r>
          </a:p>
          <a:p>
            <a:endParaRPr lang="en-US" b="1" dirty="0">
              <a:latin typeface="LatoRegular"/>
            </a:endParaRPr>
          </a:p>
          <a:p>
            <a:pPr fontAlgn="ctr"/>
            <a:r>
              <a:rPr lang="en-US" sz="1600" b="1" dirty="0"/>
              <a:t>HEAD OFFICE</a:t>
            </a:r>
            <a:endParaRPr lang="en-US" sz="1600" dirty="0"/>
          </a:p>
          <a:p>
            <a:pPr fontAlgn="ctr"/>
            <a:r>
              <a:rPr lang="en-US" sz="1600" dirty="0"/>
              <a:t>"SYMPHONY" </a:t>
            </a:r>
            <a:br>
              <a:rPr lang="en-US" sz="1600" dirty="0"/>
            </a:br>
            <a:r>
              <a:rPr lang="en-US" sz="1600" dirty="0"/>
              <a:t>Plot # SE (F): 9, Road # 142 </a:t>
            </a:r>
            <a:br>
              <a:rPr lang="en-US" sz="1600" dirty="0"/>
            </a:br>
            <a:r>
              <a:rPr lang="en-US" sz="1600" dirty="0" err="1"/>
              <a:t>Gulshan</a:t>
            </a:r>
            <a:r>
              <a:rPr lang="en-US" sz="1600" dirty="0"/>
              <a:t> Avenue, Dhaka- 1212 </a:t>
            </a:r>
            <a:br>
              <a:rPr lang="en-US" sz="1600" dirty="0"/>
            </a:br>
            <a:r>
              <a:rPr lang="en-US" sz="1600" dirty="0"/>
              <a:t>Phone: 880-2-9889370, 9889468, 9889375, </a:t>
            </a:r>
            <a:br>
              <a:rPr lang="en-US" sz="1600" dirty="0"/>
            </a:br>
            <a:r>
              <a:rPr lang="en-US" sz="1600" dirty="0"/>
              <a:t>9887025, 9889648, 9889363, 9891489 </a:t>
            </a:r>
            <a:br>
              <a:rPr lang="en-US" sz="1600" dirty="0"/>
            </a:br>
            <a:r>
              <a:rPr lang="en-US" sz="1600" dirty="0"/>
              <a:t>Fax: 880-2-9889358 </a:t>
            </a:r>
            <a:br>
              <a:rPr lang="en-US" sz="1600" dirty="0"/>
            </a:br>
            <a:r>
              <a:rPr lang="en-US" sz="1600" dirty="0"/>
              <a:t>E-mail: </a:t>
            </a:r>
            <a:r>
              <a:rPr lang="en-US" sz="1600" dirty="0" smtClean="0">
                <a:hlinkClick r:id="rId2"/>
              </a:rPr>
              <a:t>info@eximbankbd.com</a:t>
            </a:r>
            <a:endParaRPr lang="en-US" sz="1600" dirty="0" smtClean="0"/>
          </a:p>
          <a:p>
            <a:pPr fontAlgn="ctr"/>
            <a:endParaRPr lang="en-US" sz="1600" dirty="0" smtClean="0"/>
          </a:p>
          <a:p>
            <a:pPr fontAlgn="ctr"/>
            <a:r>
              <a:rPr lang="en-US" sz="2400" b="1" dirty="0" smtClean="0"/>
              <a:t>We are visiting</a:t>
            </a:r>
          </a:p>
          <a:p>
            <a:pPr fontAlgn="ctr"/>
            <a:r>
              <a:rPr lang="en-US" sz="1600" b="1" dirty="0"/>
              <a:t>IMAMGONJ BRANCH</a:t>
            </a:r>
            <a:endParaRPr lang="en-US" sz="1600" dirty="0"/>
          </a:p>
          <a:p>
            <a:pPr fontAlgn="ctr"/>
            <a:r>
              <a:rPr lang="en-US" sz="1600" b="1" dirty="0"/>
              <a:t>Address: </a:t>
            </a:r>
            <a:r>
              <a:rPr lang="en-US" sz="1600" dirty="0"/>
              <a:t>Holding # 16-17, </a:t>
            </a:r>
            <a:r>
              <a:rPr lang="en-US" sz="1600" dirty="0" err="1"/>
              <a:t>Noorani</a:t>
            </a:r>
            <a:r>
              <a:rPr lang="en-US" sz="1600" dirty="0"/>
              <a:t> Center, 1st &amp; 2nd Floor, </a:t>
            </a:r>
            <a:endParaRPr lang="en-US" sz="1600" dirty="0" smtClean="0"/>
          </a:p>
          <a:p>
            <a:pPr fontAlgn="ctr"/>
            <a:r>
              <a:rPr lang="en-US" sz="1600" dirty="0" err="1" smtClean="0"/>
              <a:t>Imamgonj</a:t>
            </a:r>
            <a:r>
              <a:rPr lang="en-US" sz="1600" dirty="0"/>
              <a:t>, </a:t>
            </a:r>
            <a:r>
              <a:rPr lang="en-US" sz="1600" dirty="0" err="1"/>
              <a:t>Chawkbazar</a:t>
            </a:r>
            <a:r>
              <a:rPr lang="en-US" sz="1600" dirty="0"/>
              <a:t> , Dhaka - 1211</a:t>
            </a:r>
          </a:p>
          <a:p>
            <a:pPr fontAlgn="ctr"/>
            <a:r>
              <a:rPr lang="en-US" sz="1600" b="1" dirty="0"/>
              <a:t>Phone: </a:t>
            </a:r>
            <a:r>
              <a:rPr lang="en-US" sz="1600" dirty="0"/>
              <a:t>02-57315528, 02-57315529, 02-57342155</a:t>
            </a:r>
          </a:p>
          <a:p>
            <a:pPr fontAlgn="ctr"/>
            <a:r>
              <a:rPr lang="en-US" sz="1600" b="1" dirty="0"/>
              <a:t>Email: </a:t>
            </a:r>
            <a:r>
              <a:rPr lang="en-US" sz="1600" dirty="0"/>
              <a:t>imamgonj@eximbankbd.com</a:t>
            </a:r>
          </a:p>
          <a:p>
            <a:pPr fontAlgn="ctr"/>
            <a:r>
              <a:rPr lang="en-US" sz="1600" b="1" dirty="0"/>
              <a:t>Fax: </a:t>
            </a:r>
            <a:r>
              <a:rPr lang="en-US" sz="1600" dirty="0"/>
              <a:t>880-2-7315530</a:t>
            </a:r>
          </a:p>
          <a:p>
            <a:pPr fontAlgn="ctr"/>
            <a:endParaRPr lang="en-US" sz="1600" dirty="0"/>
          </a:p>
          <a:p>
            <a:pPr fontAlgn="ctr"/>
            <a:endParaRPr lang="en-US" sz="1600" dirty="0"/>
          </a:p>
          <a:p>
            <a:endParaRPr lang="en-US" dirty="0"/>
          </a:p>
        </p:txBody>
      </p:sp>
    </p:spTree>
    <p:extLst>
      <p:ext uri="{BB962C8B-B14F-4D97-AF65-F5344CB8AC3E}">
        <p14:creationId xmlns:p14="http://schemas.microsoft.com/office/powerpoint/2010/main" val="2965119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TotalTime>
  <Words>1457</Words>
  <Application>Microsoft Office PowerPoint</Application>
  <PresentationFormat>Widescreen</PresentationFormat>
  <Paragraphs>740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LatoRegular</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Suborno</dc:creator>
  <cp:lastModifiedBy>Sam Suborno</cp:lastModifiedBy>
  <cp:revision>51</cp:revision>
  <dcterms:created xsi:type="dcterms:W3CDTF">2018-09-23T11:55:00Z</dcterms:created>
  <dcterms:modified xsi:type="dcterms:W3CDTF">2018-09-23T21:13:10Z</dcterms:modified>
</cp:coreProperties>
</file>