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0.svg" ContentType="image/svg+xml"/>
  <Override PartName="/ppt/media/image12.svg" ContentType="image/svg+xml"/>
  <Override PartName="/ppt/media/image18.svg" ContentType="image/svg+xml"/>
  <Override PartName="/ppt/media/image2.svg" ContentType="image/svg+xml"/>
  <Override PartName="/ppt/media/image23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5" r:id="rId13"/>
    <p:sldId id="266" r:id="rId14"/>
  </p:sldIdLst>
  <p:sldSz cx="18288000" cy="10287000"/>
  <p:notesSz cx="6858000" cy="9144000"/>
  <p:embeddedFontLst>
    <p:embeddedFont>
      <p:font typeface="Algerian" panose="04020705040A02060702" charset="0"/>
      <p:regular r:id="rId18"/>
    </p:embeddedFont>
    <p:embeddedFont>
      <p:font typeface="Broadway" panose="04040905080B02020502" charset="0"/>
      <p:regular r:id="rId19"/>
    </p:embeddedFont>
    <p:embeddedFont>
      <p:font typeface="Gadugi" panose="020B0502040204020203" pitchFamily="34" charset="0"/>
      <p:regular r:id="rId20"/>
      <p:bold r:id="rId21"/>
    </p:embeddedFont>
    <p:embeddedFont>
      <p:font typeface="Clear Sans Regular Bold" panose="020B0603030202020304"/>
      <p:regular r:id="rId22"/>
    </p:embeddedFont>
    <p:embeddedFont>
      <p:font typeface="Calibri" panose="020F050202020403020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 showGuides="1">
      <p:cViewPr varScale="1">
        <p:scale>
          <a:sx n="57" d="100"/>
          <a:sy n="57" d="100"/>
        </p:scale>
        <p:origin x="6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9.fntdata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3" Type="http://schemas.openxmlformats.org/officeDocument/2006/relationships/image" Target="../media/image21.jpeg"/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3.jpe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286000" y="2705100"/>
            <a:ext cx="5483225" cy="427926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11060"/>
              </a:lnSpc>
            </a:pPr>
            <a:r>
              <a:rPr lang="en-US" sz="6600" b="1" spc="-105" dirty="0">
                <a:solidFill>
                  <a:srgbClr val="FFFFFF"/>
                </a:solidFill>
                <a:latin typeface="Algerian" panose="04020705040A02060702" charset="0"/>
                <a:cs typeface="Algerian" panose="04020705040A02060702" charset="0"/>
              </a:rPr>
              <a:t>SOCIAL   BUZZ</a:t>
            </a:r>
            <a:r>
              <a:rPr lang="en-US" sz="5400" b="1" spc="-105" dirty="0">
                <a:solidFill>
                  <a:srgbClr val="FFFFFF"/>
                </a:solidFill>
                <a:latin typeface="Broadway" panose="04040905080B02020502" charset="0"/>
                <a:cs typeface="Broadway" panose="04040905080B02020502" charset="0"/>
              </a:rPr>
              <a:t> DATA ANALYSIS</a:t>
            </a:r>
            <a:endParaRPr lang="en-US" sz="5400" b="1" spc="-105" dirty="0">
              <a:solidFill>
                <a:srgbClr val="FFFFFF"/>
              </a:solidFill>
              <a:latin typeface="Broadway" panose="04040905080B02020502" charset="0"/>
              <a:cs typeface="Broadway" panose="04040905080B0202050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11583103" y="3851899"/>
            <a:ext cx="5677467" cy="2600849"/>
            <a:chOff x="0" y="-47625"/>
            <a:chExt cx="7569956" cy="3467798"/>
          </a:xfrm>
        </p:grpSpPr>
        <p:sp>
          <p:nvSpPr>
            <p:cNvPr id="18" name="TextBox 8"/>
            <p:cNvSpPr txBox="1"/>
            <p:nvPr/>
          </p:nvSpPr>
          <p:spPr>
            <a:xfrm>
              <a:off x="0" y="691990"/>
              <a:ext cx="7569956" cy="2728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>
                <a:lnSpc>
                  <a:spcPts val="2660"/>
                </a:lnSpc>
              </a:pPr>
              <a:r>
                <a:rPr lang="en-US" sz="1900" spc="-19" dirty="0">
                  <a:latin typeface="Gadugi" panose="020B0502040204020203" pitchFamily="34" charset="0"/>
                  <a:ea typeface="Gadugi" panose="020B0502040204020203" pitchFamily="34" charset="0"/>
                </a:rPr>
                <a:t>Food is a common theme with the top 5 categories with "Healthy Eating" ranking the highest. This may give an indication to the audience within your user base. You could use this insight to create a campaign and work with healthy eating brands to boost user engagement.</a:t>
              </a:r>
              <a:endParaRPr lang="en-US" sz="1900" spc="-19" dirty="0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19" name="TextBox 9"/>
            <p:cNvSpPr txBox="1"/>
            <p:nvPr/>
          </p:nvSpPr>
          <p:spPr>
            <a:xfrm>
              <a:off x="0" y="-47625"/>
              <a:ext cx="7569956" cy="4532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>
                <a:lnSpc>
                  <a:spcPts val="2940"/>
                </a:lnSpc>
              </a:pPr>
              <a:r>
                <a:rPr lang="en-US" sz="2100" spc="-21">
                  <a:latin typeface="Gadugi" panose="020B0502040204020203" pitchFamily="34" charset="0"/>
                  <a:ea typeface="Gadugi" panose="020B0502040204020203" pitchFamily="34" charset="0"/>
                </a:rPr>
                <a:t>INSIGHT</a:t>
              </a:r>
              <a:endParaRPr lang="en-US" sz="2100" spc="-2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</p:grpSp>
      <p:grpSp>
        <p:nvGrpSpPr>
          <p:cNvPr id="26" name="Group 11"/>
          <p:cNvGrpSpPr/>
          <p:nvPr/>
        </p:nvGrpSpPr>
        <p:grpSpPr>
          <a:xfrm>
            <a:off x="11583103" y="1580430"/>
            <a:ext cx="5677467" cy="1593457"/>
            <a:chOff x="0" y="-47625"/>
            <a:chExt cx="7569956" cy="2124610"/>
          </a:xfrm>
        </p:grpSpPr>
        <p:sp>
          <p:nvSpPr>
            <p:cNvPr id="27" name="TextBox 12"/>
            <p:cNvSpPr txBox="1"/>
            <p:nvPr/>
          </p:nvSpPr>
          <p:spPr>
            <a:xfrm>
              <a:off x="0" y="691990"/>
              <a:ext cx="7569956" cy="13849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>
                <a:lnSpc>
                  <a:spcPts val="2660"/>
                </a:lnSpc>
              </a:pPr>
              <a:r>
                <a:rPr lang="en-US" sz="1900" spc="-19" dirty="0">
                  <a:latin typeface="Gadugi" panose="020B0502040204020203" pitchFamily="34" charset="0"/>
                  <a:ea typeface="Gadugi" panose="020B0502040204020203" pitchFamily="34" charset="0"/>
                </a:rPr>
                <a:t>Animals and science are the two most popular categories of content, showing that people enjoy "real-life" and "factual" content the most.</a:t>
              </a:r>
              <a:endParaRPr lang="en-US" sz="1900" spc="-19" dirty="0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28" name="TextBox 13"/>
            <p:cNvSpPr txBox="1"/>
            <p:nvPr/>
          </p:nvSpPr>
          <p:spPr>
            <a:xfrm>
              <a:off x="0" y="-47625"/>
              <a:ext cx="7569956" cy="4532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>
                <a:lnSpc>
                  <a:spcPts val="2940"/>
                </a:lnSpc>
              </a:pPr>
              <a:r>
                <a:rPr lang="en-US" sz="2100" spc="-21">
                  <a:latin typeface="Gadugi" panose="020B0502040204020203" pitchFamily="34" charset="0"/>
                  <a:ea typeface="Gadugi" panose="020B0502040204020203" pitchFamily="34" charset="0"/>
                </a:rPr>
                <a:t>ANALYSIS</a:t>
              </a:r>
              <a:endParaRPr lang="en-US" sz="2100" spc="-2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</p:grpSp>
      <p:sp>
        <p:nvSpPr>
          <p:cNvPr id="29" name="TextBox 15"/>
          <p:cNvSpPr txBox="1"/>
          <p:nvPr/>
        </p:nvSpPr>
        <p:spPr>
          <a:xfrm>
            <a:off x="11583103" y="7519579"/>
            <a:ext cx="5677467" cy="1362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2660"/>
              </a:lnSpc>
            </a:pPr>
            <a:r>
              <a:rPr lang="en-US" sz="1900" spc="-19" dirty="0">
                <a:latin typeface="Gadugi" panose="020B0502040204020203" pitchFamily="34" charset="0"/>
                <a:ea typeface="Gadugi" panose="020B0502040204020203" pitchFamily="34" charset="0"/>
              </a:rPr>
              <a:t>This ad-hoc analysis is insightful, but it's time to take this analysis into large scale production for real-time understanding of your business. We can show you how to do this.   </a:t>
            </a:r>
            <a:endParaRPr lang="en-US" sz="1900" spc="-19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30" name="TextBox 16"/>
          <p:cNvSpPr txBox="1"/>
          <p:nvPr/>
        </p:nvSpPr>
        <p:spPr>
          <a:xfrm>
            <a:off x="11583103" y="6964868"/>
            <a:ext cx="5677467" cy="344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2940"/>
              </a:lnSpc>
            </a:pPr>
            <a:r>
              <a:rPr lang="en-US" sz="2100" spc="-21" dirty="0">
                <a:latin typeface="Gadugi" panose="020B0502040204020203" pitchFamily="34" charset="0"/>
                <a:ea typeface="Gadugi" panose="020B0502040204020203" pitchFamily="34" charset="0"/>
              </a:rPr>
              <a:t>NEXT STEPS</a:t>
            </a:r>
            <a:endParaRPr lang="en-US" sz="2100" spc="-21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  <a:endParaRPr lang="en-US" sz="2600" spc="-26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  <a:endPara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9083675" y="3135630"/>
            <a:ext cx="6308725" cy="33743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2660"/>
              </a:lnSpc>
            </a:pPr>
            <a:r>
              <a:rPr lang="en-US" spc="-19" dirty="0">
                <a:latin typeface="Gadugi" panose="020B0502040204020203" pitchFamily="34" charset="0"/>
                <a:ea typeface="Gadugi" panose="020B0502040204020203" pitchFamily="34" charset="0"/>
                <a:sym typeface="+mn-ea"/>
              </a:rPr>
              <a:t>Social Buzz is a fast growing technology unicorn that need to adapt quickly to it's global scale. Accenture has begun a 3 month POC focusing on these tasks:</a:t>
            </a:r>
            <a:endParaRPr lang="en-US" spc="-19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>
              <a:lnSpc>
                <a:spcPts val="2660"/>
              </a:lnSpc>
            </a:pPr>
            <a:endParaRPr lang="en-US" spc="-19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410210" lvl="1" indent="-205105">
              <a:lnSpc>
                <a:spcPts val="2660"/>
              </a:lnSpc>
              <a:buFont typeface="Arial" panose="020B0604020202020204"/>
              <a:buChar char="•"/>
            </a:pPr>
            <a:r>
              <a:rPr lang="en-US" spc="-19" dirty="0">
                <a:latin typeface="Gadugi" panose="020B0502040204020203" pitchFamily="34" charset="0"/>
                <a:ea typeface="Gadugi" panose="020B0502040204020203" pitchFamily="34" charset="0"/>
                <a:sym typeface="+mn-ea"/>
              </a:rPr>
              <a:t>An audit of Social Buzz's big data practice</a:t>
            </a:r>
            <a:endParaRPr lang="en-US" spc="-19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410210" lvl="1" indent="-205105">
              <a:lnSpc>
                <a:spcPts val="2660"/>
              </a:lnSpc>
              <a:buFont typeface="Arial" panose="020B0604020202020204"/>
              <a:buChar char="•"/>
            </a:pPr>
            <a:r>
              <a:rPr lang="en-US" spc="-19" dirty="0">
                <a:latin typeface="Gadugi" panose="020B0502040204020203" pitchFamily="34" charset="0"/>
                <a:ea typeface="Gadugi" panose="020B0502040204020203" pitchFamily="34" charset="0"/>
                <a:sym typeface="+mn-ea"/>
              </a:rPr>
              <a:t>Recommendations for a successful IPO</a:t>
            </a:r>
            <a:endParaRPr lang="en-US" spc="-19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410210" lvl="1" indent="-205105">
              <a:lnSpc>
                <a:spcPts val="2660"/>
              </a:lnSpc>
              <a:buFont typeface="Arial" panose="020B0604020202020204"/>
              <a:buChar char="•"/>
            </a:pPr>
            <a:r>
              <a:rPr lang="en-US" spc="-19" dirty="0">
                <a:latin typeface="Gadugi" panose="020B0502040204020203" pitchFamily="34" charset="0"/>
                <a:ea typeface="Gadugi" panose="020B0502040204020203" pitchFamily="34" charset="0"/>
                <a:sym typeface="+mn-ea"/>
              </a:rPr>
              <a:t>Analysis to find Social Buzz's top 5 most popular categories of content </a:t>
            </a:r>
            <a:endParaRPr lang="en-US" spc="-19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endParaRPr lang="en-AU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>
              <a:solidFill>
                <a:schemeClr val="tx2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0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Problems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473835" y="6286500"/>
            <a:ext cx="7041515" cy="1723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chemeClr val="accent5"/>
                </a:solidFill>
                <a:highlight>
                  <a:srgbClr val="FFFF00"/>
                </a:highlight>
                <a:sym typeface="+mn-ea"/>
              </a:rPr>
              <a:t>Data Complexity:</a:t>
            </a:r>
            <a:endParaRPr lang="en-US" sz="3200">
              <a:solidFill>
                <a:schemeClr val="accent5"/>
              </a:solidFill>
              <a:highlight>
                <a:srgbClr val="FFFF00"/>
              </a:highlight>
              <a:sym typeface="+mn-ea"/>
            </a:endParaRP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u="sng" spc="-32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36,500,000</a:t>
            </a:r>
            <a:r>
              <a:rPr lang="en-US" sz="3200" spc="-32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pieces of content per year!</a:t>
            </a:r>
            <a:endParaRPr lang="en-US" sz="3200" spc="-32" dirty="0">
              <a:solidFill>
                <a:srgbClr val="FFFFFF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>
              <a:lnSpc>
                <a:spcPts val="4480"/>
              </a:lnSpc>
              <a:spcBef>
                <a:spcPct val="0"/>
              </a:spcBef>
            </a:pPr>
            <a:endParaRPr lang="en-US" sz="3200" spc="-32" dirty="0">
              <a:solidFill>
                <a:srgbClr val="FFFFFF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449070" y="5086350"/>
            <a:ext cx="8208645" cy="1148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>
              <a:lnSpc>
                <a:spcPts val="4480"/>
              </a:lnSpc>
            </a:pPr>
            <a:r>
              <a:rPr lang="en-US" sz="3200">
                <a:solidFill>
                  <a:schemeClr val="accent5"/>
                </a:solidFill>
                <a:highlight>
                  <a:srgbClr val="FFFF00"/>
                </a:highlight>
                <a:sym typeface="+mn-ea"/>
              </a:rPr>
              <a:t>Scaling Challanges:</a:t>
            </a:r>
            <a:endParaRPr lang="en-US" sz="3200">
              <a:solidFill>
                <a:schemeClr val="accent5"/>
              </a:solidFill>
              <a:highlight>
                <a:srgbClr val="FFFF00"/>
              </a:highlight>
            </a:endParaRPr>
          </a:p>
          <a:p>
            <a:pPr>
              <a:lnSpc>
                <a:spcPts val="4480"/>
              </a:lnSpc>
            </a:pPr>
            <a:r>
              <a:rPr lang="en-US" sz="3200" spc="-32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Over </a:t>
            </a:r>
            <a:r>
              <a:rPr lang="en-US" sz="3200" u="sng" spc="-32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100000</a:t>
            </a:r>
            <a:r>
              <a:rPr lang="en-US" sz="3200" spc="-32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posts per day</a:t>
            </a:r>
            <a:endParaRPr lang="en-US" sz="3200" spc="-32" dirty="0">
              <a:solidFill>
                <a:srgbClr val="FFFFFF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1473835" y="7553325"/>
            <a:ext cx="8208645" cy="1148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>
              <a:lnSpc>
                <a:spcPts val="4480"/>
              </a:lnSpc>
            </a:pPr>
            <a:r>
              <a:rPr lang="en-US" sz="3200">
                <a:solidFill>
                  <a:schemeClr val="accent5"/>
                </a:solidFill>
                <a:highlight>
                  <a:srgbClr val="FFFF00"/>
                </a:highlight>
                <a:sym typeface="+mn-ea"/>
              </a:rPr>
              <a:t>Resources Constraints:</a:t>
            </a:r>
            <a:endParaRPr lang="en-US" sz="3200">
              <a:solidFill>
                <a:schemeClr val="accent5"/>
              </a:solidFill>
              <a:highlight>
                <a:srgbClr val="FFFF00"/>
              </a:highlight>
            </a:endParaRPr>
          </a:p>
          <a:p>
            <a:pPr>
              <a:lnSpc>
                <a:spcPts val="4480"/>
              </a:lnSpc>
            </a:pPr>
            <a:r>
              <a:rPr lang="en-US" sz="3200" spc="-32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Only 200 tech staffs</a:t>
            </a:r>
            <a:endParaRPr lang="en-US" sz="3200" spc="-32" dirty="0">
              <a:solidFill>
                <a:srgbClr val="FFFFFF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27" name="TextBox 23"/>
          <p:cNvSpPr txBox="1"/>
          <p:nvPr/>
        </p:nvSpPr>
        <p:spPr>
          <a:xfrm>
            <a:off x="1473835" y="8834120"/>
            <a:ext cx="8208645" cy="1148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>
              <a:lnSpc>
                <a:spcPts val="4480"/>
              </a:lnSpc>
            </a:pPr>
            <a:r>
              <a:rPr lang="en-US" sz="3200">
                <a:solidFill>
                  <a:schemeClr val="accent5"/>
                </a:solidFill>
                <a:highlight>
                  <a:srgbClr val="FFFF00"/>
                </a:highlight>
                <a:sym typeface="+mn-ea"/>
              </a:rPr>
              <a:t>IPO Preparation:</a:t>
            </a:r>
            <a:endParaRPr lang="en-US" sz="3200">
              <a:solidFill>
                <a:schemeClr val="accent5"/>
              </a:solidFill>
              <a:highlight>
                <a:srgbClr val="FFFF00"/>
              </a:highlight>
            </a:endParaRPr>
          </a:p>
          <a:p>
            <a:pPr>
              <a:lnSpc>
                <a:spcPts val="4480"/>
              </a:lnSpc>
            </a:pPr>
            <a:r>
              <a:rPr lang="en-US" sz="3200" spc="-32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Completion of an IPO next Year</a:t>
            </a:r>
            <a:endParaRPr lang="en-US" sz="3200" spc="-32" dirty="0">
              <a:solidFill>
                <a:srgbClr val="FFFFFF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4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0" name="Freeform 30"/>
          <p:cNvSpPr/>
          <p:nvPr/>
        </p:nvSpPr>
        <p:spPr>
          <a:xfrm>
            <a:off x="11443335" y="6953250"/>
            <a:ext cx="2122805" cy="2122805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32" name="Group 32"/>
          <p:cNvGrpSpPr/>
          <p:nvPr/>
        </p:nvGrpSpPr>
        <p:grpSpPr>
          <a:xfrm>
            <a:off x="14510148" y="1621508"/>
            <a:ext cx="2616047" cy="1151958"/>
            <a:chOff x="0" y="-47625"/>
            <a:chExt cx="3488063" cy="1535945"/>
          </a:xfrm>
        </p:grpSpPr>
        <p:sp>
          <p:nvSpPr>
            <p:cNvPr id="33" name="TextBox 33"/>
            <p:cNvSpPr txBox="1"/>
            <p:nvPr/>
          </p:nvSpPr>
          <p:spPr>
            <a:xfrm>
              <a:off x="0" y="564990"/>
              <a:ext cx="3488063" cy="9233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>
                <a:lnSpc>
                  <a:spcPts val="2660"/>
                </a:lnSpc>
              </a:pPr>
              <a:r>
                <a:rPr lang="en-US" sz="1900" spc="-19">
                  <a:latin typeface="Gadugi" panose="020B0502040204020203" pitchFamily="34" charset="0"/>
                  <a:ea typeface="Gadugi" panose="020B0502040204020203" pitchFamily="34" charset="0"/>
                </a:rPr>
                <a:t>Chief Technology Architect</a:t>
              </a:r>
              <a:endParaRPr lang="en-US" sz="1900" spc="-19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47625"/>
              <a:ext cx="3488063" cy="495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>
                <a:lnSpc>
                  <a:spcPts val="2940"/>
                </a:lnSpc>
              </a:pPr>
              <a:r>
                <a:rPr lang="en-US" sz="2100" spc="-21" dirty="0">
                  <a:latin typeface="Gadugi" panose="020B0502040204020203" pitchFamily="34" charset="0"/>
                  <a:ea typeface="Gadugi" panose="020B0502040204020203" pitchFamily="34" charset="0"/>
                </a:rPr>
                <a:t>ANDREW FLEMING</a:t>
              </a:r>
              <a:endParaRPr lang="en-US" sz="2100" spc="-21" dirty="0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</p:grpSp>
      <p:grpSp>
        <p:nvGrpSpPr>
          <p:cNvPr id="38" name="Group 35"/>
          <p:cNvGrpSpPr/>
          <p:nvPr/>
        </p:nvGrpSpPr>
        <p:grpSpPr>
          <a:xfrm>
            <a:off x="14510148" y="4741024"/>
            <a:ext cx="2616047" cy="805710"/>
            <a:chOff x="0" y="-47625"/>
            <a:chExt cx="3488063" cy="1074279"/>
          </a:xfrm>
        </p:grpSpPr>
        <p:sp>
          <p:nvSpPr>
            <p:cNvPr id="39" name="TextBox 36"/>
            <p:cNvSpPr txBox="1"/>
            <p:nvPr/>
          </p:nvSpPr>
          <p:spPr>
            <a:xfrm>
              <a:off x="0" y="564989"/>
              <a:ext cx="3488063" cy="461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>
                <a:lnSpc>
                  <a:spcPts val="2660"/>
                </a:lnSpc>
              </a:pPr>
              <a:r>
                <a:rPr lang="en-US" sz="1900" spc="-19">
                  <a:latin typeface="Gadugi" panose="020B0502040204020203" pitchFamily="34" charset="0"/>
                  <a:ea typeface="Gadugi" panose="020B0502040204020203" pitchFamily="34" charset="0"/>
                </a:rPr>
                <a:t>Senior Principal</a:t>
              </a:r>
              <a:endParaRPr lang="en-US" sz="1900" spc="-19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40" name="TextBox 37"/>
            <p:cNvSpPr txBox="1"/>
            <p:nvPr/>
          </p:nvSpPr>
          <p:spPr>
            <a:xfrm>
              <a:off x="0" y="-47625"/>
              <a:ext cx="3488063" cy="4958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>
                <a:lnSpc>
                  <a:spcPts val="2940"/>
                </a:lnSpc>
              </a:pPr>
              <a:r>
                <a:rPr lang="en-US" sz="2100" spc="-21">
                  <a:latin typeface="Gadugi" panose="020B0502040204020203" pitchFamily="34" charset="0"/>
                  <a:ea typeface="Gadugi" panose="020B0502040204020203" pitchFamily="34" charset="0"/>
                </a:rPr>
                <a:t>MARCUS ROMPTON</a:t>
              </a:r>
              <a:endParaRPr lang="en-US" sz="2100" spc="-2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</p:grpSp>
      <p:pic>
        <p:nvPicPr>
          <p:cNvPr id="42" name="Picture 41" descr="without sun-photoaidcom-croppe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6990" y="6989445"/>
            <a:ext cx="2042795" cy="2042795"/>
          </a:xfrm>
          <a:prstGeom prst="rect">
            <a:avLst/>
          </a:prstGeom>
        </p:spPr>
      </p:pic>
      <p:grpSp>
        <p:nvGrpSpPr>
          <p:cNvPr id="43" name="Group 38"/>
          <p:cNvGrpSpPr/>
          <p:nvPr/>
        </p:nvGrpSpPr>
        <p:grpSpPr>
          <a:xfrm>
            <a:off x="14510148" y="7692240"/>
            <a:ext cx="2616047" cy="774355"/>
            <a:chOff x="0" y="-47625"/>
            <a:chExt cx="3488063" cy="1032473"/>
          </a:xfrm>
        </p:grpSpPr>
        <p:sp>
          <p:nvSpPr>
            <p:cNvPr id="44" name="TextBox 39"/>
            <p:cNvSpPr txBox="1"/>
            <p:nvPr/>
          </p:nvSpPr>
          <p:spPr>
            <a:xfrm>
              <a:off x="0" y="564989"/>
              <a:ext cx="3488063" cy="4198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>
                <a:lnSpc>
                  <a:spcPts val="2660"/>
                </a:lnSpc>
              </a:pPr>
              <a:r>
                <a:rPr lang="en-US" sz="1900" spc="-19">
                  <a:latin typeface="Gadugi" panose="020B0502040204020203" pitchFamily="34" charset="0"/>
                  <a:ea typeface="Gadugi" panose="020B0502040204020203" pitchFamily="34" charset="0"/>
                </a:rPr>
                <a:t>Data Analyst</a:t>
              </a:r>
              <a:endParaRPr lang="en-US" sz="1900" spc="-19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  <p:sp>
          <p:nvSpPr>
            <p:cNvPr id="45" name="TextBox 40"/>
            <p:cNvSpPr txBox="1"/>
            <p:nvPr/>
          </p:nvSpPr>
          <p:spPr>
            <a:xfrm>
              <a:off x="0" y="-47625"/>
              <a:ext cx="3488063" cy="5020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>
                <a:lnSpc>
                  <a:spcPts val="2940"/>
                </a:lnSpc>
              </a:pPr>
              <a:r>
                <a:rPr lang="en-US" sz="2100" spc="-21">
                  <a:latin typeface="Gadugi" panose="020B0502040204020203" pitchFamily="34" charset="0"/>
                  <a:ea typeface="Gadugi" panose="020B0502040204020203" pitchFamily="34" charset="0"/>
                </a:rPr>
                <a:t>SAMRAT SAHA</a:t>
              </a:r>
              <a:endParaRPr lang="en-US" sz="2100" spc="-21">
                <a:latin typeface="Gadugi" panose="020B0502040204020203" pitchFamily="34" charset="0"/>
                <a:ea typeface="Gadugi" panose="020B0502040204020203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1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2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>
                <a:solidFill>
                  <a:srgbClr val="FFFFFF"/>
                </a:solidFill>
                <a:latin typeface="Clear Sans Regular Bold" panose="020B0603030202020304"/>
              </a:rPr>
              <a:t>5</a:t>
            </a:r>
            <a:endParaRPr lang="en-US" sz="7190" spc="-64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4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3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41" name="TextBox 36"/>
          <p:cNvSpPr txBox="1"/>
          <p:nvPr/>
        </p:nvSpPr>
        <p:spPr>
          <a:xfrm>
            <a:off x="3982986" y="1603217"/>
            <a:ext cx="3486092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2660"/>
              </a:lnSpc>
            </a:pPr>
            <a:r>
              <a:rPr lang="en-US" sz="1900" spc="-18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Data Understanding</a:t>
            </a:r>
            <a:endParaRPr lang="en-US" sz="1900" spc="-18">
              <a:solidFill>
                <a:srgbClr val="FFFFFF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40" name="TextBox 34"/>
          <p:cNvSpPr txBox="1"/>
          <p:nvPr/>
        </p:nvSpPr>
        <p:spPr>
          <a:xfrm>
            <a:off x="7675591" y="4823356"/>
            <a:ext cx="3406491" cy="340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2660"/>
              </a:lnSpc>
            </a:pPr>
            <a:r>
              <a:rPr lang="en-US" sz="1900" spc="-19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  <a:sym typeface="+mn-ea"/>
              </a:rPr>
              <a:t>Data Modelling</a:t>
            </a:r>
            <a:endParaRPr lang="en-US" sz="1900" spc="-19">
              <a:solidFill>
                <a:srgbClr val="FFFFFF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39" name="TextBox 33"/>
          <p:cNvSpPr txBox="1"/>
          <p:nvPr/>
        </p:nvSpPr>
        <p:spPr>
          <a:xfrm>
            <a:off x="5684311" y="3162250"/>
            <a:ext cx="3406491" cy="681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2660"/>
              </a:lnSpc>
            </a:pPr>
            <a:r>
              <a:rPr lang="en-US" sz="1900" spc="-19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1900" spc="-19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  <a:sym typeface="+mn-ea"/>
              </a:rPr>
              <a:t>Data Cleaning</a:t>
            </a:r>
            <a:endParaRPr lang="en-US" sz="1900" spc="-19">
              <a:solidFill>
                <a:srgbClr val="FFFFFF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>
              <a:lnSpc>
                <a:spcPts val="2660"/>
              </a:lnSpc>
            </a:pPr>
            <a:endParaRPr lang="en-US" sz="1900" spc="-19">
              <a:solidFill>
                <a:srgbClr val="FFFFFF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42" name="TextBox 37"/>
          <p:cNvSpPr txBox="1"/>
          <p:nvPr/>
        </p:nvSpPr>
        <p:spPr>
          <a:xfrm>
            <a:off x="9620994" y="6533519"/>
            <a:ext cx="3414381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2660"/>
              </a:lnSpc>
            </a:pPr>
            <a:r>
              <a:rPr lang="en-US" sz="1900" spc="-19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Data Analysis</a:t>
            </a:r>
            <a:endParaRPr lang="en-US" sz="1900" spc="-19">
              <a:solidFill>
                <a:srgbClr val="FFFFFF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43" name="TextBox 38"/>
          <p:cNvSpPr txBox="1"/>
          <p:nvPr/>
        </p:nvSpPr>
        <p:spPr>
          <a:xfrm>
            <a:off x="11512342" y="8194123"/>
            <a:ext cx="3406491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2660"/>
              </a:lnSpc>
            </a:pPr>
            <a:r>
              <a:rPr lang="en-US" sz="1900" spc="-19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Uncover Insights</a:t>
            </a:r>
            <a:endParaRPr lang="en-US" sz="1900" spc="-19">
              <a:solidFill>
                <a:srgbClr val="FFFFFF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8" name="TextBox 2"/>
          <p:cNvSpPr txBox="1"/>
          <p:nvPr/>
        </p:nvSpPr>
        <p:spPr>
          <a:xfrm>
            <a:off x="1796907" y="5081036"/>
            <a:ext cx="3632723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spc="-24" dirty="0">
                <a:latin typeface="Gadugi" panose="020B0502040204020203" pitchFamily="34" charset="0"/>
                <a:ea typeface="Gadugi" panose="020B0502040204020203" pitchFamily="34" charset="0"/>
              </a:rPr>
              <a:t>UNIQUE</a:t>
            </a:r>
            <a:endParaRPr lang="en-US" sz="2400" spc="-24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ctr">
              <a:lnSpc>
                <a:spcPts val="3360"/>
              </a:lnSpc>
            </a:pPr>
            <a:r>
              <a:rPr lang="en-US" sz="2400" spc="-24" dirty="0">
                <a:latin typeface="Gadugi" panose="020B0502040204020203" pitchFamily="34" charset="0"/>
                <a:ea typeface="Gadugi" panose="020B0502040204020203" pitchFamily="34" charset="0"/>
              </a:rPr>
              <a:t>CATEGORIES</a:t>
            </a:r>
            <a:endParaRPr lang="en-US" sz="2400" spc="-24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1796907" y="3229537"/>
            <a:ext cx="3632723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spc="-72" dirty="0">
                <a:latin typeface="Gadugi" panose="020B0502040204020203" pitchFamily="34" charset="0"/>
                <a:ea typeface="Gadugi" panose="020B0502040204020203" pitchFamily="34" charset="0"/>
              </a:rPr>
              <a:t>16</a:t>
            </a:r>
            <a:endParaRPr lang="en-US" sz="7200" spc="-72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20" name="TextBox 14"/>
          <p:cNvSpPr txBox="1"/>
          <p:nvPr/>
        </p:nvSpPr>
        <p:spPr>
          <a:xfrm>
            <a:off x="6825447" y="5081036"/>
            <a:ext cx="3884010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ctr">
              <a:lnSpc>
                <a:spcPts val="3360"/>
              </a:lnSpc>
            </a:pPr>
            <a:r>
              <a:rPr lang="en-US" sz="2400" spc="-24">
                <a:latin typeface="Gadugi" panose="020B0502040204020203" pitchFamily="34" charset="0"/>
                <a:ea typeface="Gadugi" panose="020B0502040204020203" pitchFamily="34" charset="0"/>
              </a:rPr>
              <a:t>REACTIONS TO "ANIMAL" POSTS</a:t>
            </a:r>
            <a:endParaRPr lang="en-US" sz="2400" spc="-24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21" name="TextBox 16"/>
          <p:cNvSpPr txBox="1"/>
          <p:nvPr/>
        </p:nvSpPr>
        <p:spPr>
          <a:xfrm>
            <a:off x="6260052" y="3229537"/>
            <a:ext cx="4669281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ctr">
              <a:lnSpc>
                <a:spcPts val="10080"/>
              </a:lnSpc>
            </a:pPr>
            <a:r>
              <a:rPr lang="en-US" sz="7200" spc="-72" dirty="0">
                <a:latin typeface="Gadugi" panose="020B0502040204020203" pitchFamily="34" charset="0"/>
                <a:ea typeface="Gadugi" panose="020B0502040204020203" pitchFamily="34" charset="0"/>
              </a:rPr>
              <a:t>1897</a:t>
            </a:r>
            <a:endParaRPr lang="en-US" sz="7200" spc="-72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22" name="TextBox 17"/>
          <p:cNvSpPr txBox="1"/>
          <p:nvPr/>
        </p:nvSpPr>
        <p:spPr>
          <a:xfrm>
            <a:off x="12355796" y="5081036"/>
            <a:ext cx="3884010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ctr">
              <a:lnSpc>
                <a:spcPts val="3360"/>
              </a:lnSpc>
            </a:pPr>
            <a:r>
              <a:rPr lang="en-US" sz="2400" spc="-24">
                <a:latin typeface="Gadugi" panose="020B0502040204020203" pitchFamily="34" charset="0"/>
                <a:ea typeface="Gadugi" panose="020B0502040204020203" pitchFamily="34" charset="0"/>
              </a:rPr>
              <a:t>MONTH WITH </a:t>
            </a:r>
            <a:endParaRPr lang="en-US" sz="2400" spc="-24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algn="ctr">
              <a:lnSpc>
                <a:spcPts val="3360"/>
              </a:lnSpc>
            </a:pPr>
            <a:r>
              <a:rPr lang="en-US" sz="2400" spc="-24">
                <a:latin typeface="Gadugi" panose="020B0502040204020203" pitchFamily="34" charset="0"/>
                <a:ea typeface="Gadugi" panose="020B0502040204020203" pitchFamily="34" charset="0"/>
              </a:rPr>
              <a:t>MOST POSTS</a:t>
            </a:r>
            <a:endParaRPr lang="en-US" sz="2400" spc="-24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23" name="TextBox 19"/>
          <p:cNvSpPr txBox="1"/>
          <p:nvPr/>
        </p:nvSpPr>
        <p:spPr>
          <a:xfrm>
            <a:off x="11821811" y="3238500"/>
            <a:ext cx="4669281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ctr">
              <a:lnSpc>
                <a:spcPts val="10080"/>
              </a:lnSpc>
            </a:pPr>
            <a:r>
              <a:rPr lang="en-US" sz="7200" spc="-72" dirty="0">
                <a:latin typeface="Gadugi" panose="020B0502040204020203" pitchFamily="34" charset="0"/>
                <a:ea typeface="Gadugi" panose="020B0502040204020203" pitchFamily="34" charset="0"/>
              </a:rPr>
              <a:t>JANUARY</a:t>
            </a:r>
            <a:endParaRPr lang="en-US" sz="7200" spc="-72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496753" y="1592190"/>
            <a:ext cx="9571772" cy="71026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732961" y="1581061"/>
            <a:ext cx="8266904" cy="71248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1539</Words>
  <Application>WPS Presentation</Application>
  <PresentationFormat>Custom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Algerian</vt:lpstr>
      <vt:lpstr>Broadway</vt:lpstr>
      <vt:lpstr>Graphik Regular</vt:lpstr>
      <vt:lpstr>Yu Gothic UI</vt:lpstr>
      <vt:lpstr>Gadugi</vt:lpstr>
      <vt:lpstr>Arial</vt:lpstr>
      <vt:lpstr>Clear Sans Regular Bold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USER</cp:lastModifiedBy>
  <cp:revision>14</cp:revision>
  <dcterms:created xsi:type="dcterms:W3CDTF">2006-08-16T00:00:00Z</dcterms:created>
  <dcterms:modified xsi:type="dcterms:W3CDTF">2024-01-31T14:07:03Z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60C19EC54ADB4115A804271D79EBB15A_12</vt:lpwstr>
  </property>
  <property fmtid="{D5CDD505-2E9C-101B-9397-08002B2CF9AE}" pid="3" name="KSOProductBuildVer">
    <vt:lpwstr>1033-12.2.0.13431</vt:lpwstr>
  </property>
</Properties>
</file>