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1.svg" ContentType="image/svg+xml"/>
  <Override PartName="/ppt/media/image14.svg" ContentType="image/svg+xml"/>
  <Override PartName="/ppt/media/image16.svg" ContentType="image/svg+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8288000" cy="10287000"/>
  <p:notesSz cx="6858000" cy="9144000"/>
  <p:embeddedFontLst>
    <p:embeddedFont>
      <p:font typeface="Archivo Black" panose="020B0A03020202020B04"/>
      <p:regular r:id="rId20"/>
    </p:embeddedFont>
    <p:embeddedFont>
      <p:font typeface="Calibri (MS)" panose="020F0502020204030204"/>
      <p:regular r:id="rId21"/>
    </p:embeddedFont>
    <p:embeddedFont>
      <p:font typeface="Canva Sans" panose="020B0503030501040103"/>
      <p:regular r:id="rId22"/>
    </p:embeddedFont>
    <p:embeddedFont>
      <p:font typeface="Arial Bold" panose="020B0802020202020204"/>
      <p:bold r:id="rId23"/>
    </p:embeddedFont>
    <p:embeddedFont>
      <p:font typeface="Helvetica World Bold" panose="020B0800040000020004" charset="-122"/>
      <p:bold r:id="rId24"/>
    </p:embeddedFont>
    <p:embeddedFont>
      <p:font typeface="Arial Bold Italics" panose="020B0802020202090204"/>
      <p:boldItalic r:id="rId25"/>
    </p:embeddedFont>
    <p:embeddedFont>
      <p:font typeface="Calibri" panose="020F050202020403020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4.svg"/><Relationship Id="rId1" Type="http://schemas.openxmlformats.org/officeDocument/2006/relationships/image" Target="../media/image1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6.svg"/><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0"/>
            <a:ext cx="17884920" cy="10425534"/>
            <a:chOff x="0" y="0"/>
            <a:chExt cx="23846560" cy="13900712"/>
          </a:xfrm>
        </p:grpSpPr>
        <p:sp>
          <p:nvSpPr>
            <p:cNvPr id="3" name="Freeform 3"/>
            <p:cNvSpPr/>
            <p:nvPr/>
          </p:nvSpPr>
          <p:spPr>
            <a:xfrm>
              <a:off x="537440" y="0"/>
              <a:ext cx="23309120" cy="13900712"/>
            </a:xfrm>
            <a:custGeom>
              <a:avLst/>
              <a:gdLst/>
              <a:ahLst/>
              <a:cxnLst/>
              <a:rect l="l" t="t" r="r" b="b"/>
              <a:pathLst>
                <a:path w="23309120" h="13900712">
                  <a:moveTo>
                    <a:pt x="0" y="0"/>
                  </a:moveTo>
                  <a:lnTo>
                    <a:pt x="23309120" y="0"/>
                  </a:lnTo>
                  <a:lnTo>
                    <a:pt x="23309120" y="13900712"/>
                  </a:lnTo>
                  <a:lnTo>
                    <a:pt x="0" y="13900712"/>
                  </a:lnTo>
                  <a:lnTo>
                    <a:pt x="0" y="0"/>
                  </a:lnTo>
                  <a:close/>
                </a:path>
              </a:pathLst>
            </a:custGeom>
            <a:blipFill>
              <a:blip r:embed="rId1">
                <a:alphaModFix amt="17000"/>
                <a:extLst>
                  <a:ext uri="{96DAC541-7B7A-43D3-8B79-37D633B846F1}">
                    <asvg:svgBlip xmlns:asvg="http://schemas.microsoft.com/office/drawing/2016/SVG/main" r:embed="rId2"/>
                  </a:ext>
                </a:extLst>
              </a:blip>
              <a:stretch>
                <a:fillRect/>
              </a:stretch>
            </a:blipFill>
          </p:spPr>
        </p:sp>
        <p:sp>
          <p:nvSpPr>
            <p:cNvPr id="4" name="Freeform 4"/>
            <p:cNvSpPr/>
            <p:nvPr/>
          </p:nvSpPr>
          <p:spPr>
            <a:xfrm>
              <a:off x="0" y="8194856"/>
              <a:ext cx="8290863" cy="5486400"/>
            </a:xfrm>
            <a:custGeom>
              <a:avLst/>
              <a:gdLst/>
              <a:ahLst/>
              <a:cxnLst/>
              <a:rect l="l" t="t" r="r" b="b"/>
              <a:pathLst>
                <a:path w="8290863" h="5486400">
                  <a:moveTo>
                    <a:pt x="0" y="0"/>
                  </a:moveTo>
                  <a:lnTo>
                    <a:pt x="8290863" y="0"/>
                  </a:lnTo>
                  <a:lnTo>
                    <a:pt x="8290863" y="5486400"/>
                  </a:lnTo>
                  <a:lnTo>
                    <a:pt x="0" y="5486400"/>
                  </a:lnTo>
                  <a:lnTo>
                    <a:pt x="0" y="0"/>
                  </a:lnTo>
                  <a:close/>
                </a:path>
              </a:pathLst>
            </a:custGeom>
            <a:blipFill>
              <a:blip r:embed="rId3">
                <a:alphaModFix amt="27000"/>
                <a:extLst>
                  <a:ext uri="{96DAC541-7B7A-43D3-8B79-37D633B846F1}">
                    <asvg:svgBlip xmlns:asvg="http://schemas.microsoft.com/office/drawing/2016/SVG/main" r:embed="rId4"/>
                  </a:ext>
                </a:extLst>
              </a:blip>
              <a:stretch>
                <a:fillRect/>
              </a:stretch>
            </a:blipFill>
          </p:spPr>
        </p:sp>
      </p:grpSp>
      <p:sp>
        <p:nvSpPr>
          <p:cNvPr id="5" name="Freeform 5"/>
          <p:cNvSpPr/>
          <p:nvPr/>
        </p:nvSpPr>
        <p:spPr>
          <a:xfrm>
            <a:off x="13522089" y="-476680"/>
            <a:ext cx="5142088" cy="4505755"/>
          </a:xfrm>
          <a:custGeom>
            <a:avLst/>
            <a:gdLst/>
            <a:ahLst/>
            <a:cxnLst/>
            <a:rect l="l" t="t" r="r" b="b"/>
            <a:pathLst>
              <a:path w="5142088" h="4505755">
                <a:moveTo>
                  <a:pt x="0" y="0"/>
                </a:moveTo>
                <a:lnTo>
                  <a:pt x="5142088" y="0"/>
                </a:lnTo>
                <a:lnTo>
                  <a:pt x="5142088" y="4505755"/>
                </a:lnTo>
                <a:lnTo>
                  <a:pt x="0" y="4505755"/>
                </a:lnTo>
                <a:lnTo>
                  <a:pt x="0" y="0"/>
                </a:lnTo>
                <a:close/>
              </a:path>
            </a:pathLst>
          </a:custGeom>
          <a:blipFill>
            <a:blip r:embed="rId5">
              <a:alphaModFix amt="57000"/>
            </a:blip>
            <a:stretch>
              <a:fillRect/>
            </a:stretch>
          </a:blipFill>
        </p:spPr>
      </p:sp>
      <p:grpSp>
        <p:nvGrpSpPr>
          <p:cNvPr id="6" name="Group 6"/>
          <p:cNvGrpSpPr/>
          <p:nvPr/>
        </p:nvGrpSpPr>
        <p:grpSpPr>
          <a:xfrm rot="0">
            <a:off x="2286000" y="257479"/>
            <a:ext cx="13807133" cy="3795103"/>
            <a:chOff x="0" y="0"/>
            <a:chExt cx="18409511" cy="5060137"/>
          </a:xfrm>
        </p:grpSpPr>
        <p:sp>
          <p:nvSpPr>
            <p:cNvPr id="7" name="Freeform 7"/>
            <p:cNvSpPr/>
            <p:nvPr/>
          </p:nvSpPr>
          <p:spPr>
            <a:xfrm>
              <a:off x="0" y="0"/>
              <a:ext cx="18409510" cy="5060137"/>
            </a:xfrm>
            <a:custGeom>
              <a:avLst/>
              <a:gdLst/>
              <a:ahLst/>
              <a:cxnLst/>
              <a:rect l="l" t="t" r="r" b="b"/>
              <a:pathLst>
                <a:path w="18409510" h="5060137">
                  <a:moveTo>
                    <a:pt x="0" y="0"/>
                  </a:moveTo>
                  <a:lnTo>
                    <a:pt x="18409510" y="0"/>
                  </a:lnTo>
                  <a:lnTo>
                    <a:pt x="18409510" y="5060137"/>
                  </a:lnTo>
                  <a:lnTo>
                    <a:pt x="0" y="5060137"/>
                  </a:lnTo>
                  <a:close/>
                </a:path>
              </a:pathLst>
            </a:custGeom>
            <a:solidFill>
              <a:srgbClr val="000000">
                <a:alpha val="0"/>
              </a:srgbClr>
            </a:solidFill>
          </p:spPr>
        </p:sp>
        <p:sp>
          <p:nvSpPr>
            <p:cNvPr id="8" name="TextBox 8"/>
            <p:cNvSpPr txBox="1"/>
            <p:nvPr/>
          </p:nvSpPr>
          <p:spPr>
            <a:xfrm>
              <a:off x="0" y="95250"/>
              <a:ext cx="18409511" cy="4964887"/>
            </a:xfrm>
            <a:prstGeom prst="rect">
              <a:avLst/>
            </a:prstGeom>
          </p:spPr>
          <p:txBody>
            <a:bodyPr lIns="0" tIns="0" rIns="0" bIns="0" rtlCol="0" anchor="b"/>
            <a:lstStyle/>
            <a:p>
              <a:pPr algn="ctr">
                <a:lnSpc>
                  <a:spcPts val="8750"/>
                </a:lnSpc>
              </a:pPr>
              <a:r>
                <a:rPr lang="en-US" sz="8100">
                  <a:solidFill>
                    <a:srgbClr val="000000"/>
                  </a:solidFill>
                  <a:latin typeface="Archivo Black" panose="020B0A03020202020B04"/>
                  <a:ea typeface="Archivo Black" panose="020B0A03020202020B04"/>
                  <a:cs typeface="Archivo Black" panose="020B0A03020202020B04"/>
                  <a:sym typeface="Archivo Black" panose="020B0A03020202020B04"/>
                </a:rPr>
                <a:t>Mutual Fund Plan Analyzing Nifty50: High Returns, Low Risk</a:t>
              </a:r>
              <a:endParaRPr lang="en-US" sz="8100">
                <a:solidFill>
                  <a:srgbClr val="000000"/>
                </a:solidFill>
                <a:latin typeface="Archivo Black" panose="020B0A03020202020B04"/>
                <a:ea typeface="Archivo Black" panose="020B0A03020202020B04"/>
                <a:cs typeface="Archivo Black" panose="020B0A03020202020B04"/>
                <a:sym typeface="Archivo Black" panose="020B0A03020202020B04"/>
              </a:endParaRPr>
            </a:p>
          </p:txBody>
        </p:sp>
      </p:grpSp>
      <p:grpSp>
        <p:nvGrpSpPr>
          <p:cNvPr id="9" name="Group 9"/>
          <p:cNvGrpSpPr/>
          <p:nvPr/>
        </p:nvGrpSpPr>
        <p:grpSpPr>
          <a:xfrm rot="0">
            <a:off x="11365947" y="8253710"/>
            <a:ext cx="3026394" cy="718117"/>
            <a:chOff x="0" y="0"/>
            <a:chExt cx="4035192" cy="957489"/>
          </a:xfrm>
        </p:grpSpPr>
        <p:sp>
          <p:nvSpPr>
            <p:cNvPr id="10" name="Freeform 10"/>
            <p:cNvSpPr/>
            <p:nvPr/>
          </p:nvSpPr>
          <p:spPr>
            <a:xfrm>
              <a:off x="0" y="0"/>
              <a:ext cx="4035192" cy="957489"/>
            </a:xfrm>
            <a:custGeom>
              <a:avLst/>
              <a:gdLst/>
              <a:ahLst/>
              <a:cxnLst/>
              <a:rect l="l" t="t" r="r" b="b"/>
              <a:pathLst>
                <a:path w="4035192" h="957489">
                  <a:moveTo>
                    <a:pt x="0" y="0"/>
                  </a:moveTo>
                  <a:lnTo>
                    <a:pt x="4035192" y="0"/>
                  </a:lnTo>
                  <a:lnTo>
                    <a:pt x="4035192" y="957489"/>
                  </a:lnTo>
                  <a:lnTo>
                    <a:pt x="0" y="957489"/>
                  </a:lnTo>
                  <a:close/>
                </a:path>
              </a:pathLst>
            </a:custGeom>
            <a:solidFill>
              <a:srgbClr val="000000">
                <a:alpha val="0"/>
              </a:srgbClr>
            </a:solidFill>
          </p:spPr>
        </p:sp>
        <p:sp>
          <p:nvSpPr>
            <p:cNvPr id="11" name="TextBox 11"/>
            <p:cNvSpPr txBox="1"/>
            <p:nvPr/>
          </p:nvSpPr>
          <p:spPr>
            <a:xfrm>
              <a:off x="0" y="-19050"/>
              <a:ext cx="4035192" cy="976539"/>
            </a:xfrm>
            <a:prstGeom prst="rect">
              <a:avLst/>
            </a:prstGeom>
          </p:spPr>
          <p:txBody>
            <a:bodyPr lIns="0" tIns="0" rIns="0" bIns="0" rtlCol="0" anchor="t"/>
            <a:lstStyle/>
            <a:p>
              <a:pPr algn="ctr">
                <a:lnSpc>
                  <a:spcPts val="3890"/>
                </a:lnSpc>
              </a:pPr>
              <a:r>
                <a:rPr lang="en-US" sz="3600">
                  <a:solidFill>
                    <a:srgbClr val="000000"/>
                  </a:solidFill>
                  <a:latin typeface="Calibri (MS)" panose="020F0502020204030204"/>
                  <a:ea typeface="Calibri (MS)" panose="020F0502020204030204"/>
                  <a:cs typeface="Calibri (MS)" panose="020F0502020204030204"/>
                  <a:sym typeface="Calibri (MS)" panose="020F0502020204030204"/>
                </a:rPr>
                <a:t>by </a:t>
              </a:r>
              <a:r>
                <a:rPr lang="en-US" sz="3600">
                  <a:solidFill>
                    <a:srgbClr val="000000"/>
                  </a:solidFill>
                  <a:latin typeface="Calibri (MS)" panose="020F0502020204030204"/>
                  <a:ea typeface="Calibri (MS)" panose="020F0502020204030204"/>
                  <a:cs typeface="Calibri (MS)" panose="020F0502020204030204"/>
                  <a:sym typeface="Calibri (MS)" panose="020F0502020204030204"/>
                </a:rPr>
                <a:t>Samrat Saha</a:t>
              </a:r>
              <a:endParaRPr lang="en-US" sz="3600">
                <a:solidFill>
                  <a:srgbClr val="000000"/>
                </a:solidFill>
                <a:latin typeface="Calibri (MS)" panose="020F0502020204030204"/>
                <a:ea typeface="Calibri (MS)" panose="020F0502020204030204"/>
                <a:cs typeface="Calibri (MS)" panose="020F0502020204030204"/>
                <a:sym typeface="Calibri (MS)" panose="020F0502020204030204"/>
              </a:endParaRPr>
            </a:p>
          </p:txBody>
        </p:sp>
      </p:grpSp>
      <p:sp>
        <p:nvSpPr>
          <p:cNvPr id="12" name="Freeform 12"/>
          <p:cNvSpPr/>
          <p:nvPr/>
        </p:nvSpPr>
        <p:spPr>
          <a:xfrm>
            <a:off x="6922053" y="4441430"/>
            <a:ext cx="4443893" cy="5921770"/>
          </a:xfrm>
          <a:custGeom>
            <a:avLst/>
            <a:gdLst/>
            <a:ahLst/>
            <a:cxnLst/>
            <a:rect l="l" t="t" r="r" b="b"/>
            <a:pathLst>
              <a:path w="4443893" h="5921770">
                <a:moveTo>
                  <a:pt x="0" y="0"/>
                </a:moveTo>
                <a:lnTo>
                  <a:pt x="4443894" y="0"/>
                </a:lnTo>
                <a:lnTo>
                  <a:pt x="4443894" y="5921770"/>
                </a:lnTo>
                <a:lnTo>
                  <a:pt x="0" y="5921770"/>
                </a:lnTo>
                <a:lnTo>
                  <a:pt x="0" y="0"/>
                </a:lnTo>
                <a:close/>
              </a:path>
            </a:pathLst>
          </a:custGeom>
          <a:blipFill>
            <a:blip r:embed="rId6"/>
            <a:stretch>
              <a:fillRect/>
            </a:stretch>
          </a:blipFill>
        </p:spPr>
      </p:sp>
      <p:sp>
        <p:nvSpPr>
          <p:cNvPr id="13" name="Freeform 13"/>
          <p:cNvSpPr/>
          <p:nvPr/>
        </p:nvSpPr>
        <p:spPr>
          <a:xfrm>
            <a:off x="4881111" y="5212767"/>
            <a:ext cx="2640776" cy="2640776"/>
          </a:xfrm>
          <a:custGeom>
            <a:avLst/>
            <a:gdLst/>
            <a:ahLst/>
            <a:cxnLst/>
            <a:rect l="l" t="t" r="r" b="b"/>
            <a:pathLst>
              <a:path w="2640776" h="2640776">
                <a:moveTo>
                  <a:pt x="0" y="0"/>
                </a:moveTo>
                <a:lnTo>
                  <a:pt x="2640776" y="0"/>
                </a:lnTo>
                <a:lnTo>
                  <a:pt x="2640776" y="2640776"/>
                </a:lnTo>
                <a:lnTo>
                  <a:pt x="0" y="2640776"/>
                </a:lnTo>
                <a:lnTo>
                  <a:pt x="0" y="0"/>
                </a:lnTo>
                <a:close/>
              </a:path>
            </a:pathLst>
          </a:custGeom>
          <a:blipFill>
            <a:blip r:embed="rId7"/>
            <a:stretch>
              <a:fillRect/>
            </a:stretch>
          </a:blipFill>
        </p:spPr>
      </p:sp>
      <p:sp>
        <p:nvSpPr>
          <p:cNvPr id="14" name="Freeform 14"/>
          <p:cNvSpPr/>
          <p:nvPr/>
        </p:nvSpPr>
        <p:spPr>
          <a:xfrm>
            <a:off x="10447495" y="5212767"/>
            <a:ext cx="3727820" cy="2323989"/>
          </a:xfrm>
          <a:custGeom>
            <a:avLst/>
            <a:gdLst/>
            <a:ahLst/>
            <a:cxnLst/>
            <a:rect l="l" t="t" r="r" b="b"/>
            <a:pathLst>
              <a:path w="3727820" h="2323989">
                <a:moveTo>
                  <a:pt x="0" y="0"/>
                </a:moveTo>
                <a:lnTo>
                  <a:pt x="3727820" y="0"/>
                </a:lnTo>
                <a:lnTo>
                  <a:pt x="3727820" y="2323989"/>
                </a:lnTo>
                <a:lnTo>
                  <a:pt x="0" y="2323989"/>
                </a:lnTo>
                <a:lnTo>
                  <a:pt x="0" y="0"/>
                </a:lnTo>
                <a:close/>
              </a:path>
            </a:pathLst>
          </a:custGeom>
          <a:blipFill>
            <a:blip r:embed="rId8"/>
            <a:stretch>
              <a:fillRect/>
            </a:stretch>
          </a:blipFill>
        </p:spPr>
      </p:sp>
      <p:sp>
        <p:nvSpPr>
          <p:cNvPr id="15" name="Freeform 15"/>
          <p:cNvSpPr/>
          <p:nvPr/>
        </p:nvSpPr>
        <p:spPr>
          <a:xfrm>
            <a:off x="6838350" y="3516004"/>
            <a:ext cx="4208220" cy="2630138"/>
          </a:xfrm>
          <a:custGeom>
            <a:avLst/>
            <a:gdLst/>
            <a:ahLst/>
            <a:cxnLst/>
            <a:rect l="l" t="t" r="r" b="b"/>
            <a:pathLst>
              <a:path w="4208220" h="2630138">
                <a:moveTo>
                  <a:pt x="0" y="0"/>
                </a:moveTo>
                <a:lnTo>
                  <a:pt x="4208220" y="0"/>
                </a:lnTo>
                <a:lnTo>
                  <a:pt x="4208220" y="2630138"/>
                </a:lnTo>
                <a:lnTo>
                  <a:pt x="0" y="2630138"/>
                </a:lnTo>
                <a:lnTo>
                  <a:pt x="0" y="0"/>
                </a:lnTo>
                <a:close/>
              </a:path>
            </a:pathLst>
          </a:custGeom>
          <a:blipFill>
            <a:blip r:embed="rId9"/>
            <a:stretch>
              <a:fillRect/>
            </a:stretch>
          </a:blipFill>
        </p:spPr>
      </p:sp>
      <p:sp>
        <p:nvSpPr>
          <p:cNvPr id="16" name="TextBox 16"/>
          <p:cNvSpPr txBox="1"/>
          <p:nvPr/>
        </p:nvSpPr>
        <p:spPr>
          <a:xfrm>
            <a:off x="16389350" y="9832975"/>
            <a:ext cx="1365885"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1</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8"/>
            <a:ext cx="7700058" cy="1988345"/>
            <a:chOff x="0" y="0"/>
            <a:chExt cx="10266744" cy="2651126"/>
          </a:xfrm>
        </p:grpSpPr>
        <p:sp>
          <p:nvSpPr>
            <p:cNvPr id="3" name="Freeform 3"/>
            <p:cNvSpPr/>
            <p:nvPr/>
          </p:nvSpPr>
          <p:spPr>
            <a:xfrm>
              <a:off x="0" y="0"/>
              <a:ext cx="10266745" cy="2651126"/>
            </a:xfrm>
            <a:custGeom>
              <a:avLst/>
              <a:gdLst/>
              <a:ahLst/>
              <a:cxnLst/>
              <a:rect l="l" t="t" r="r" b="b"/>
              <a:pathLst>
                <a:path w="10266745" h="2651126">
                  <a:moveTo>
                    <a:pt x="0" y="0"/>
                  </a:moveTo>
                  <a:lnTo>
                    <a:pt x="10266745" y="0"/>
                  </a:lnTo>
                  <a:lnTo>
                    <a:pt x="10266745" y="2651126"/>
                  </a:lnTo>
                  <a:lnTo>
                    <a:pt x="0" y="2651126"/>
                  </a:lnTo>
                  <a:close/>
                </a:path>
              </a:pathLst>
            </a:custGeom>
            <a:solidFill>
              <a:srgbClr val="000000">
                <a:alpha val="0"/>
              </a:srgbClr>
            </a:solidFill>
          </p:spPr>
        </p:sp>
        <p:sp>
          <p:nvSpPr>
            <p:cNvPr id="4" name="TextBox 4"/>
            <p:cNvSpPr txBox="1"/>
            <p:nvPr/>
          </p:nvSpPr>
          <p:spPr>
            <a:xfrm>
              <a:off x="0" y="-57150"/>
              <a:ext cx="10266744" cy="2708276"/>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Risk Comparison</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sp>
        <p:nvSpPr>
          <p:cNvPr id="5" name="Freeform 5"/>
          <p:cNvSpPr/>
          <p:nvPr/>
        </p:nvSpPr>
        <p:spPr>
          <a:xfrm>
            <a:off x="4051139" y="2428884"/>
            <a:ext cx="13863562" cy="7102108"/>
          </a:xfrm>
          <a:custGeom>
            <a:avLst/>
            <a:gdLst/>
            <a:ahLst/>
            <a:cxnLst/>
            <a:rect l="l" t="t" r="r" b="b"/>
            <a:pathLst>
              <a:path w="13863562" h="7102108">
                <a:moveTo>
                  <a:pt x="0" y="0"/>
                </a:moveTo>
                <a:lnTo>
                  <a:pt x="13863562" y="0"/>
                </a:lnTo>
                <a:lnTo>
                  <a:pt x="13863562" y="7102108"/>
                </a:lnTo>
                <a:lnTo>
                  <a:pt x="0" y="7102108"/>
                </a:lnTo>
                <a:lnTo>
                  <a:pt x="0" y="0"/>
                </a:lnTo>
                <a:close/>
              </a:path>
            </a:pathLst>
          </a:custGeom>
          <a:blipFill>
            <a:blip r:embed="rId1"/>
            <a:stretch>
              <a:fillRect l="-2837" t="-185" b="-185"/>
            </a:stretch>
          </a:blipFill>
        </p:spPr>
      </p:sp>
      <p:grpSp>
        <p:nvGrpSpPr>
          <p:cNvPr id="6" name="Group 6"/>
          <p:cNvGrpSpPr/>
          <p:nvPr/>
        </p:nvGrpSpPr>
        <p:grpSpPr>
          <a:xfrm rot="0">
            <a:off x="1257300" y="2536032"/>
            <a:ext cx="2623595" cy="7078212"/>
            <a:chOff x="0" y="0"/>
            <a:chExt cx="3498127" cy="9437616"/>
          </a:xfrm>
        </p:grpSpPr>
        <p:sp>
          <p:nvSpPr>
            <p:cNvPr id="7" name="Freeform 7"/>
            <p:cNvSpPr/>
            <p:nvPr/>
          </p:nvSpPr>
          <p:spPr>
            <a:xfrm>
              <a:off x="0" y="0"/>
              <a:ext cx="3498126" cy="9437616"/>
            </a:xfrm>
            <a:custGeom>
              <a:avLst/>
              <a:gdLst/>
              <a:ahLst/>
              <a:cxnLst/>
              <a:rect l="l" t="t" r="r" b="b"/>
              <a:pathLst>
                <a:path w="3498126" h="9437616">
                  <a:moveTo>
                    <a:pt x="0" y="0"/>
                  </a:moveTo>
                  <a:lnTo>
                    <a:pt x="3498126" y="0"/>
                  </a:lnTo>
                  <a:lnTo>
                    <a:pt x="3498126" y="9437616"/>
                  </a:lnTo>
                  <a:lnTo>
                    <a:pt x="0" y="9437616"/>
                  </a:lnTo>
                  <a:close/>
                </a:path>
              </a:pathLst>
            </a:custGeom>
            <a:solidFill>
              <a:srgbClr val="000000">
                <a:alpha val="0"/>
              </a:srgbClr>
            </a:solidFill>
          </p:spPr>
        </p:sp>
        <p:sp>
          <p:nvSpPr>
            <p:cNvPr id="8" name="TextBox 8"/>
            <p:cNvSpPr txBox="1"/>
            <p:nvPr/>
          </p:nvSpPr>
          <p:spPr>
            <a:xfrm>
              <a:off x="0" y="-57150"/>
              <a:ext cx="3498127" cy="9494766"/>
            </a:xfrm>
            <a:prstGeom prst="rect">
              <a:avLst/>
            </a:prstGeom>
          </p:spPr>
          <p:txBody>
            <a:bodyPr lIns="0" tIns="0" rIns="0" bIns="0" rtlCol="0" anchor="t"/>
            <a:lstStyle/>
            <a:p>
              <a:pPr algn="l">
                <a:lnSpc>
                  <a:spcPts val="3350"/>
                </a:lnSpc>
              </a:pPr>
              <a:r>
                <a:rPr lang="en-US" sz="2770">
                  <a:solidFill>
                    <a:srgbClr val="000000"/>
                  </a:solidFill>
                  <a:latin typeface="Arial" panose="020B0604020202020204"/>
                  <a:ea typeface="Arial" panose="020B0604020202020204"/>
                  <a:cs typeface="Arial" panose="020B0604020202020204"/>
                  <a:sym typeface="Arial" panose="020B0604020202020204"/>
                </a:rPr>
                <a:t>We have created a mutual fund plan for long-term investments. Now, let’s analyze and compare our mutual fund plan by comparing it with the high-performing companies in the stock market</a:t>
              </a:r>
              <a:endParaRPr lang="en-US" sz="277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 name="Freeform 9"/>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2"/>
            <a:stretch>
              <a:fillRect/>
            </a:stretch>
          </a:blipFill>
        </p:spPr>
      </p:sp>
      <p:sp>
        <p:nvSpPr>
          <p:cNvPr id="10" name="TextBox 10"/>
          <p:cNvSpPr txBox="1"/>
          <p:nvPr/>
        </p:nvSpPr>
        <p:spPr>
          <a:xfrm>
            <a:off x="16672560" y="9832975"/>
            <a:ext cx="1454785"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10</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8"/>
            <a:ext cx="11027780" cy="1988345"/>
            <a:chOff x="0" y="0"/>
            <a:chExt cx="14703706" cy="2651126"/>
          </a:xfrm>
        </p:grpSpPr>
        <p:sp>
          <p:nvSpPr>
            <p:cNvPr id="3" name="Freeform 3"/>
            <p:cNvSpPr/>
            <p:nvPr/>
          </p:nvSpPr>
          <p:spPr>
            <a:xfrm>
              <a:off x="0" y="0"/>
              <a:ext cx="14703707" cy="2651126"/>
            </a:xfrm>
            <a:custGeom>
              <a:avLst/>
              <a:gdLst/>
              <a:ahLst/>
              <a:cxnLst/>
              <a:rect l="l" t="t" r="r" b="b"/>
              <a:pathLst>
                <a:path w="14703707" h="2651126">
                  <a:moveTo>
                    <a:pt x="0" y="0"/>
                  </a:moveTo>
                  <a:lnTo>
                    <a:pt x="14703707" y="0"/>
                  </a:lnTo>
                  <a:lnTo>
                    <a:pt x="14703707" y="2651126"/>
                  </a:lnTo>
                  <a:lnTo>
                    <a:pt x="0" y="2651126"/>
                  </a:lnTo>
                  <a:close/>
                </a:path>
              </a:pathLst>
            </a:custGeom>
            <a:solidFill>
              <a:srgbClr val="000000">
                <a:alpha val="0"/>
              </a:srgbClr>
            </a:solidFill>
          </p:spPr>
        </p:sp>
        <p:sp>
          <p:nvSpPr>
            <p:cNvPr id="4" name="TextBox 4"/>
            <p:cNvSpPr txBox="1"/>
            <p:nvPr/>
          </p:nvSpPr>
          <p:spPr>
            <a:xfrm>
              <a:off x="0" y="-57150"/>
              <a:ext cx="14703706" cy="2708276"/>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Expected ROI comparison</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sp>
        <p:nvSpPr>
          <p:cNvPr id="5" name="Freeform 5"/>
          <p:cNvSpPr/>
          <p:nvPr/>
        </p:nvSpPr>
        <p:spPr>
          <a:xfrm>
            <a:off x="8127196" y="3418602"/>
            <a:ext cx="9795252" cy="4884923"/>
          </a:xfrm>
          <a:custGeom>
            <a:avLst/>
            <a:gdLst/>
            <a:ahLst/>
            <a:cxnLst/>
            <a:rect l="l" t="t" r="r" b="b"/>
            <a:pathLst>
              <a:path w="9795252" h="4884923">
                <a:moveTo>
                  <a:pt x="0" y="0"/>
                </a:moveTo>
                <a:lnTo>
                  <a:pt x="9795251" y="0"/>
                </a:lnTo>
                <a:lnTo>
                  <a:pt x="9795251" y="4884922"/>
                </a:lnTo>
                <a:lnTo>
                  <a:pt x="0" y="4884922"/>
                </a:lnTo>
                <a:lnTo>
                  <a:pt x="0" y="0"/>
                </a:lnTo>
                <a:close/>
              </a:path>
            </a:pathLst>
          </a:custGeom>
          <a:blipFill>
            <a:blip r:embed="rId1"/>
            <a:stretch>
              <a:fillRect t="-127" r="-95" b="-127"/>
            </a:stretch>
          </a:blipFill>
        </p:spPr>
      </p:sp>
      <p:grpSp>
        <p:nvGrpSpPr>
          <p:cNvPr id="6" name="Group 6"/>
          <p:cNvGrpSpPr/>
          <p:nvPr/>
        </p:nvGrpSpPr>
        <p:grpSpPr>
          <a:xfrm rot="0">
            <a:off x="1028700" y="2536032"/>
            <a:ext cx="7011686" cy="7831772"/>
            <a:chOff x="0" y="0"/>
            <a:chExt cx="9348914" cy="10442363"/>
          </a:xfrm>
        </p:grpSpPr>
        <p:sp>
          <p:nvSpPr>
            <p:cNvPr id="7" name="Freeform 7"/>
            <p:cNvSpPr/>
            <p:nvPr/>
          </p:nvSpPr>
          <p:spPr>
            <a:xfrm>
              <a:off x="0" y="0"/>
              <a:ext cx="9348915" cy="10442363"/>
            </a:xfrm>
            <a:custGeom>
              <a:avLst/>
              <a:gdLst/>
              <a:ahLst/>
              <a:cxnLst/>
              <a:rect l="l" t="t" r="r" b="b"/>
              <a:pathLst>
                <a:path w="9348915" h="10442363">
                  <a:moveTo>
                    <a:pt x="0" y="0"/>
                  </a:moveTo>
                  <a:lnTo>
                    <a:pt x="9348915" y="0"/>
                  </a:lnTo>
                  <a:lnTo>
                    <a:pt x="9348915" y="10442363"/>
                  </a:lnTo>
                  <a:lnTo>
                    <a:pt x="0" y="10442363"/>
                  </a:lnTo>
                  <a:close/>
                </a:path>
              </a:pathLst>
            </a:custGeom>
            <a:solidFill>
              <a:srgbClr val="000000">
                <a:alpha val="0"/>
              </a:srgbClr>
            </a:solidFill>
          </p:spPr>
        </p:sp>
        <p:sp>
          <p:nvSpPr>
            <p:cNvPr id="8" name="TextBox 8"/>
            <p:cNvSpPr txBox="1"/>
            <p:nvPr/>
          </p:nvSpPr>
          <p:spPr>
            <a:xfrm>
              <a:off x="0" y="-57150"/>
              <a:ext cx="9348914" cy="10499513"/>
            </a:xfrm>
            <a:prstGeom prst="rect">
              <a:avLst/>
            </a:prstGeom>
          </p:spPr>
          <p:txBody>
            <a:bodyPr lIns="0" tIns="0" rIns="0" bIns="0" rtlCol="0" anchor="t"/>
            <a:lstStyle/>
            <a:p>
              <a:pPr marL="392430" lvl="1" indent="-196215" algn="l">
                <a:lnSpc>
                  <a:spcPts val="2625"/>
                </a:lnSpc>
                <a:buFont typeface="Arial" panose="020B0604020202020204"/>
                <a:buChar char="•"/>
              </a:pPr>
              <a:r>
                <a:rPr lang="en-US" sz="2170">
                  <a:solidFill>
                    <a:srgbClr val="000000"/>
                  </a:solidFill>
                  <a:latin typeface="Arial" panose="020B0604020202020204"/>
                  <a:ea typeface="Arial" panose="020B0604020202020204"/>
                  <a:cs typeface="Arial" panose="020B0604020202020204"/>
                  <a:sym typeface="Arial" panose="020B0604020202020204"/>
                </a:rPr>
                <a:t>The comparison between the risk (volatility) and expected ROI for mutual fund companies (in blue) and growth rate companies (in green) shows a clear trade-off. Mutual fund companies offer lower volatility, meaning they are less risky, but also provide lower expected returns. In contrast, growth rate companies demonstrate higher volatility, indicating more risk, but they offer much higher potential returns, especially companies like Bajaj Auto and Bajaj Finserv. This highlights a common investment dilemma: lower risk comes with a lower reward, while higher risk could yield higher returns</a:t>
              </a:r>
              <a:endParaRPr lang="en-US" sz="2170">
                <a:solidFill>
                  <a:srgbClr val="000000"/>
                </a:solidFill>
                <a:latin typeface="Arial" panose="020B0604020202020204"/>
                <a:ea typeface="Arial" panose="020B0604020202020204"/>
                <a:cs typeface="Arial" panose="020B0604020202020204"/>
                <a:sym typeface="Arial" panose="020B0604020202020204"/>
              </a:endParaRPr>
            </a:p>
            <a:p>
              <a:pPr algn="l">
                <a:lnSpc>
                  <a:spcPts val="2625"/>
                </a:lnSpc>
              </a:pPr>
            </a:p>
            <a:p>
              <a:pPr marL="392430" lvl="1" indent="-196215" algn="l">
                <a:lnSpc>
                  <a:spcPts val="2625"/>
                </a:lnSpc>
                <a:buFont typeface="Arial" panose="020B0604020202020204"/>
                <a:buChar char="•"/>
              </a:pPr>
              <a:r>
                <a:rPr lang="en-US" sz="2170">
                  <a:solidFill>
                    <a:srgbClr val="000000"/>
                  </a:solidFill>
                  <a:latin typeface="Arial" panose="020B0604020202020204"/>
                  <a:ea typeface="Arial" panose="020B0604020202020204"/>
                  <a:cs typeface="Arial" panose="020B0604020202020204"/>
                  <a:sym typeface="Arial" panose="020B0604020202020204"/>
                </a:rPr>
                <a:t>For long-term investments, the goal is typically to find companies that offer a balance of stable returns and manageable risk. The companies in our mutual fund exhibit low volatility, meaning they are less risky, and their moderate returns make them solid choices for long-term, stable growth. They are well-suited for conservative investors who want steady returns without significant fluctuations in value.</a:t>
              </a:r>
              <a:endParaRPr lang="en-US" sz="2170">
                <a:solidFill>
                  <a:srgbClr val="000000"/>
                </a:solidFill>
                <a:latin typeface="Arial" panose="020B0604020202020204"/>
                <a:ea typeface="Arial" panose="020B0604020202020204"/>
                <a:cs typeface="Arial" panose="020B0604020202020204"/>
                <a:sym typeface="Arial" panose="020B0604020202020204"/>
              </a:endParaRPr>
            </a:p>
            <a:p>
              <a:pPr marL="501015" lvl="1" indent="-250825" algn="l">
                <a:lnSpc>
                  <a:spcPts val="3350"/>
                </a:lnSpc>
              </a:pPr>
            </a:p>
          </p:txBody>
        </p:sp>
      </p:grpSp>
      <p:sp>
        <p:nvSpPr>
          <p:cNvPr id="9" name="Freeform 9"/>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2"/>
            <a:stretch>
              <a:fillRect/>
            </a:stretch>
          </a:blipFill>
        </p:spPr>
      </p:sp>
      <p:sp>
        <p:nvSpPr>
          <p:cNvPr id="10" name="TextBox 10"/>
          <p:cNvSpPr txBox="1"/>
          <p:nvPr/>
        </p:nvSpPr>
        <p:spPr>
          <a:xfrm>
            <a:off x="16082010" y="9832975"/>
            <a:ext cx="2026285"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11</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242886"/>
            <a:ext cx="15773400" cy="1988345"/>
            <a:chOff x="0" y="0"/>
            <a:chExt cx="21031200" cy="2651126"/>
          </a:xfrm>
        </p:grpSpPr>
        <p:sp>
          <p:nvSpPr>
            <p:cNvPr id="3" name="Freeform 3"/>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4" name="TextBox 4"/>
            <p:cNvSpPr txBox="1"/>
            <p:nvPr/>
          </p:nvSpPr>
          <p:spPr>
            <a:xfrm>
              <a:off x="0" y="-57150"/>
              <a:ext cx="21031200" cy="2708276"/>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Insights &amp; Recommendations</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sp>
        <p:nvSpPr>
          <p:cNvPr id="5" name="Freeform 5"/>
          <p:cNvSpPr/>
          <p:nvPr/>
        </p:nvSpPr>
        <p:spPr>
          <a:xfrm>
            <a:off x="6562102" y="2680564"/>
            <a:ext cx="12044202" cy="6399949"/>
          </a:xfrm>
          <a:custGeom>
            <a:avLst/>
            <a:gdLst/>
            <a:ahLst/>
            <a:cxnLst/>
            <a:rect l="l" t="t" r="r" b="b"/>
            <a:pathLst>
              <a:path w="12044202" h="6399949">
                <a:moveTo>
                  <a:pt x="0" y="0"/>
                </a:moveTo>
                <a:lnTo>
                  <a:pt x="12044202" y="0"/>
                </a:lnTo>
                <a:lnTo>
                  <a:pt x="12044202" y="6399949"/>
                </a:lnTo>
                <a:lnTo>
                  <a:pt x="0" y="6399949"/>
                </a:lnTo>
                <a:lnTo>
                  <a:pt x="0" y="0"/>
                </a:lnTo>
                <a:close/>
              </a:path>
            </a:pathLst>
          </a:custGeom>
          <a:blipFill>
            <a:blip r:embed="rId1"/>
            <a:stretch>
              <a:fillRect l="-1801"/>
            </a:stretch>
          </a:blipFill>
        </p:spPr>
      </p:sp>
      <p:grpSp>
        <p:nvGrpSpPr>
          <p:cNvPr id="6" name="Group 6"/>
          <p:cNvGrpSpPr/>
          <p:nvPr/>
        </p:nvGrpSpPr>
        <p:grpSpPr>
          <a:xfrm rot="0">
            <a:off x="1257300" y="2015171"/>
            <a:ext cx="5502182" cy="7988141"/>
            <a:chOff x="0" y="0"/>
            <a:chExt cx="7336243" cy="10650855"/>
          </a:xfrm>
        </p:grpSpPr>
        <p:sp>
          <p:nvSpPr>
            <p:cNvPr id="7" name="Freeform 7"/>
            <p:cNvSpPr/>
            <p:nvPr/>
          </p:nvSpPr>
          <p:spPr>
            <a:xfrm>
              <a:off x="0" y="0"/>
              <a:ext cx="7336244" cy="10650855"/>
            </a:xfrm>
            <a:custGeom>
              <a:avLst/>
              <a:gdLst/>
              <a:ahLst/>
              <a:cxnLst/>
              <a:rect l="l" t="t" r="r" b="b"/>
              <a:pathLst>
                <a:path w="7336244" h="10650855">
                  <a:moveTo>
                    <a:pt x="0" y="0"/>
                  </a:moveTo>
                  <a:lnTo>
                    <a:pt x="7336244" y="0"/>
                  </a:lnTo>
                  <a:lnTo>
                    <a:pt x="7336244" y="10650855"/>
                  </a:lnTo>
                  <a:lnTo>
                    <a:pt x="0" y="10650855"/>
                  </a:lnTo>
                  <a:close/>
                </a:path>
              </a:pathLst>
            </a:custGeom>
            <a:solidFill>
              <a:srgbClr val="000000">
                <a:alpha val="0"/>
              </a:srgbClr>
            </a:solidFill>
          </p:spPr>
        </p:sp>
        <p:sp>
          <p:nvSpPr>
            <p:cNvPr id="8" name="TextBox 8"/>
            <p:cNvSpPr txBox="1"/>
            <p:nvPr/>
          </p:nvSpPr>
          <p:spPr>
            <a:xfrm>
              <a:off x="0" y="-47625"/>
              <a:ext cx="7336243" cy="10698480"/>
            </a:xfrm>
            <a:prstGeom prst="rect">
              <a:avLst/>
            </a:prstGeom>
          </p:spPr>
          <p:txBody>
            <a:bodyPr lIns="0" tIns="0" rIns="0" bIns="0" rtlCol="0" anchor="t"/>
            <a:lstStyle/>
            <a:p>
              <a:pPr marL="361315" lvl="1" indent="-180340" algn="l">
                <a:lnSpc>
                  <a:spcPts val="2415"/>
                </a:lnSpc>
                <a:buFont typeface="Arial" panose="020B0604020202020204"/>
                <a:buChar char="•"/>
              </a:pPr>
              <a:r>
                <a:rPr lang="en-US" sz="1995">
                  <a:solidFill>
                    <a:srgbClr val="000000"/>
                  </a:solidFill>
                  <a:latin typeface="Arial" panose="020B0604020202020204"/>
                  <a:ea typeface="Arial" panose="020B0604020202020204"/>
                  <a:cs typeface="Arial" panose="020B0604020202020204"/>
                  <a:sym typeface="Arial" panose="020B0604020202020204"/>
                </a:rPr>
                <a:t>Now, let’s calculate the expected returns a person will get from our mutual fund if he/she invests ₹5000 every month</a:t>
              </a:r>
              <a:endParaRPr lang="en-US" sz="1995">
                <a:solidFill>
                  <a:srgbClr val="000000"/>
                </a:solidFill>
                <a:latin typeface="Arial" panose="020B0604020202020204"/>
                <a:ea typeface="Arial" panose="020B0604020202020204"/>
                <a:cs typeface="Arial" panose="020B0604020202020204"/>
                <a:sym typeface="Arial" panose="020B0604020202020204"/>
              </a:endParaRPr>
            </a:p>
            <a:p>
              <a:pPr marL="361315" lvl="1" indent="-180340" algn="l">
                <a:lnSpc>
                  <a:spcPts val="2415"/>
                </a:lnSpc>
                <a:buFont typeface="Arial" panose="020B0604020202020204"/>
                <a:buChar char="•"/>
              </a:pPr>
              <a:r>
                <a:rPr lang="en-US" sz="1995">
                  <a:solidFill>
                    <a:srgbClr val="000000"/>
                  </a:solidFill>
                  <a:latin typeface="Arial" panose="020B0604020202020204"/>
                  <a:ea typeface="Arial" panose="020B0604020202020204"/>
                  <a:cs typeface="Arial" panose="020B0604020202020204"/>
                  <a:sym typeface="Arial" panose="020B0604020202020204"/>
                </a:rPr>
                <a:t>To calculate the expected value a person will accumulate over 1 year, 3 years, 5 years, and 10 years through the mutual fund plan, we can follow these steps:</a:t>
              </a:r>
              <a:endParaRPr lang="en-US" sz="1995">
                <a:solidFill>
                  <a:srgbClr val="000000"/>
                </a:solidFill>
                <a:latin typeface="Arial" panose="020B0604020202020204"/>
                <a:ea typeface="Arial" panose="020B0604020202020204"/>
                <a:cs typeface="Arial" panose="020B0604020202020204"/>
                <a:sym typeface="Arial" panose="020B0604020202020204"/>
              </a:endParaRPr>
            </a:p>
            <a:p>
              <a:pPr marL="861695" lvl="2" indent="-287020" algn="l">
                <a:lnSpc>
                  <a:spcPts val="2415"/>
                </a:lnSpc>
                <a:buAutoNum type="alphaLcPeriod"/>
              </a:pPr>
              <a:r>
                <a:rPr lang="en-US" sz="1995">
                  <a:solidFill>
                    <a:srgbClr val="000000"/>
                  </a:solidFill>
                  <a:latin typeface="Arial" panose="020B0604020202020204"/>
                  <a:ea typeface="Arial" panose="020B0604020202020204"/>
                  <a:cs typeface="Arial" panose="020B0604020202020204"/>
                  <a:sym typeface="Arial" panose="020B0604020202020204"/>
                </a:rPr>
                <a:t>Assume the person is investing 5000 rupees every month</a:t>
              </a:r>
              <a:endParaRPr lang="en-US" sz="1995">
                <a:solidFill>
                  <a:srgbClr val="000000"/>
                </a:solidFill>
                <a:latin typeface="Arial" panose="020B0604020202020204"/>
                <a:ea typeface="Arial" panose="020B0604020202020204"/>
                <a:cs typeface="Arial" panose="020B0604020202020204"/>
                <a:sym typeface="Arial" panose="020B0604020202020204"/>
              </a:endParaRPr>
            </a:p>
            <a:p>
              <a:pPr marL="861695" lvl="2" indent="-287020" algn="l">
                <a:lnSpc>
                  <a:spcPts val="2415"/>
                </a:lnSpc>
                <a:buAutoNum type="alphaLcPeriod"/>
              </a:pPr>
              <a:r>
                <a:rPr lang="en-US" sz="1995">
                  <a:solidFill>
                    <a:srgbClr val="000000"/>
                  </a:solidFill>
                  <a:latin typeface="Arial" panose="020B0604020202020204"/>
                  <a:ea typeface="Arial" panose="020B0604020202020204"/>
                  <a:cs typeface="Arial" panose="020B0604020202020204"/>
                  <a:sym typeface="Arial" panose="020B0604020202020204"/>
                </a:rPr>
                <a:t>Use the expected ROI from the mutual fund companies to simulate the growth over time</a:t>
              </a:r>
              <a:endParaRPr lang="en-US" sz="1995">
                <a:solidFill>
                  <a:srgbClr val="000000"/>
                </a:solidFill>
                <a:latin typeface="Arial" panose="020B0604020202020204"/>
                <a:ea typeface="Arial" panose="020B0604020202020204"/>
                <a:cs typeface="Arial" panose="020B0604020202020204"/>
                <a:sym typeface="Arial" panose="020B0604020202020204"/>
              </a:endParaRPr>
            </a:p>
            <a:p>
              <a:pPr marL="861695" lvl="2" indent="-287020" algn="l">
                <a:lnSpc>
                  <a:spcPts val="2415"/>
                </a:lnSpc>
                <a:buAutoNum type="alphaLcPeriod"/>
              </a:pPr>
              <a:r>
                <a:rPr lang="en-US" sz="1995">
                  <a:solidFill>
                    <a:srgbClr val="000000"/>
                  </a:solidFill>
                  <a:latin typeface="Arial" panose="020B0604020202020204"/>
                  <a:ea typeface="Arial" panose="020B0604020202020204"/>
                  <a:cs typeface="Arial" panose="020B0604020202020204"/>
                  <a:sym typeface="Arial" panose="020B0604020202020204"/>
                </a:rPr>
                <a:t>Compute the compounded value of the investments for each period (1y, 3y, 5y, and 10y)</a:t>
              </a:r>
              <a:endParaRPr lang="en-US" sz="1995">
                <a:solidFill>
                  <a:srgbClr val="000000"/>
                </a:solidFill>
                <a:latin typeface="Arial" panose="020B0604020202020204"/>
                <a:ea typeface="Arial" panose="020B0604020202020204"/>
                <a:cs typeface="Arial" panose="020B0604020202020204"/>
                <a:sym typeface="Arial" panose="020B0604020202020204"/>
              </a:endParaRPr>
            </a:p>
            <a:p>
              <a:pPr marL="861695" lvl="2" indent="-287020" algn="l">
                <a:lnSpc>
                  <a:spcPts val="2415"/>
                </a:lnSpc>
                <a:buAutoNum type="alphaLcPeriod"/>
              </a:pPr>
              <a:r>
                <a:rPr lang="en-US" sz="1995">
                  <a:solidFill>
                    <a:srgbClr val="000000"/>
                  </a:solidFill>
                  <a:latin typeface="Arial" panose="020B0604020202020204"/>
                  <a:ea typeface="Arial" panose="020B0604020202020204"/>
                  <a:cs typeface="Arial" panose="020B0604020202020204"/>
                  <a:sym typeface="Arial" panose="020B0604020202020204"/>
                </a:rPr>
                <a:t>Visualize the accumulated value over these periods</a:t>
              </a:r>
              <a:endParaRPr lang="en-US" sz="1995">
                <a:solidFill>
                  <a:srgbClr val="000000"/>
                </a:solidFill>
                <a:latin typeface="Arial" panose="020B0604020202020204"/>
                <a:ea typeface="Arial" panose="020B0604020202020204"/>
                <a:cs typeface="Arial" panose="020B0604020202020204"/>
                <a:sym typeface="Arial" panose="020B0604020202020204"/>
              </a:endParaRPr>
            </a:p>
            <a:p>
              <a:pPr marL="361315" lvl="1" indent="-180340" algn="l">
                <a:lnSpc>
                  <a:spcPts val="2415"/>
                </a:lnSpc>
                <a:buFont typeface="Arial" panose="020B0604020202020204"/>
                <a:buChar char="•"/>
              </a:pPr>
              <a:r>
                <a:rPr lang="en-US" sz="1995">
                  <a:solidFill>
                    <a:srgbClr val="000000"/>
                  </a:solidFill>
                  <a:latin typeface="Arial" panose="020B0604020202020204"/>
                  <a:ea typeface="Arial" panose="020B0604020202020204"/>
                  <a:cs typeface="Arial" panose="020B0604020202020204"/>
                  <a:sym typeface="Arial" panose="020B0604020202020204"/>
                </a:rPr>
                <a:t>After 1 year, the accumulated value is around ₹62,000, and by 5 years, it grows to over ₹300,000. The long-term benefit is evident, with the investment growing to nearly ₹860,000 over 10 years, which emphasises the value of consistent investing and compounding over time for long-term investors</a:t>
              </a:r>
              <a:endParaRPr lang="en-US" sz="1995">
                <a:solidFill>
                  <a:srgbClr val="000000"/>
                </a:solidFill>
                <a:latin typeface="Arial" panose="020B0604020202020204"/>
                <a:ea typeface="Arial" panose="020B0604020202020204"/>
                <a:cs typeface="Arial" panose="020B0604020202020204"/>
                <a:sym typeface="Arial" panose="020B0604020202020204"/>
              </a:endParaRPr>
            </a:p>
            <a:p>
              <a:pPr marL="361315" lvl="1" indent="-180340" algn="l">
                <a:lnSpc>
                  <a:spcPts val="2415"/>
                </a:lnSpc>
              </a:pPr>
            </a:p>
          </p:txBody>
        </p:sp>
      </p:grpSp>
      <p:sp>
        <p:nvSpPr>
          <p:cNvPr id="9" name="Freeform 9"/>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2"/>
            <a:stretch>
              <a:fillRect/>
            </a:stretch>
          </a:blipFill>
        </p:spPr>
      </p:sp>
      <p:sp>
        <p:nvSpPr>
          <p:cNvPr id="10" name="TextBox 10"/>
          <p:cNvSpPr txBox="1"/>
          <p:nvPr/>
        </p:nvSpPr>
        <p:spPr>
          <a:xfrm>
            <a:off x="16783685" y="9832975"/>
            <a:ext cx="1326515"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12</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8"/>
            <a:ext cx="15773400" cy="1988345"/>
            <a:chOff x="0" y="0"/>
            <a:chExt cx="21031200" cy="2651126"/>
          </a:xfrm>
        </p:grpSpPr>
        <p:sp>
          <p:nvSpPr>
            <p:cNvPr id="3" name="Freeform 3"/>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4" name="TextBox 4"/>
            <p:cNvSpPr txBox="1"/>
            <p:nvPr/>
          </p:nvSpPr>
          <p:spPr>
            <a:xfrm>
              <a:off x="0" y="-57150"/>
              <a:ext cx="21031200" cy="2708276"/>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Conclusion</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grpSp>
        <p:nvGrpSpPr>
          <p:cNvPr id="5" name="Group 5"/>
          <p:cNvGrpSpPr/>
          <p:nvPr/>
        </p:nvGrpSpPr>
        <p:grpSpPr>
          <a:xfrm rot="0">
            <a:off x="1257300" y="2425630"/>
            <a:ext cx="15773400" cy="7605554"/>
            <a:chOff x="0" y="0"/>
            <a:chExt cx="21031200" cy="10140739"/>
          </a:xfrm>
        </p:grpSpPr>
        <p:sp>
          <p:nvSpPr>
            <p:cNvPr id="6" name="Freeform 6"/>
            <p:cNvSpPr/>
            <p:nvPr/>
          </p:nvSpPr>
          <p:spPr>
            <a:xfrm>
              <a:off x="0" y="0"/>
              <a:ext cx="21031200" cy="10140739"/>
            </a:xfrm>
            <a:custGeom>
              <a:avLst/>
              <a:gdLst/>
              <a:ahLst/>
              <a:cxnLst/>
              <a:rect l="l" t="t" r="r" b="b"/>
              <a:pathLst>
                <a:path w="21031200" h="10140739">
                  <a:moveTo>
                    <a:pt x="0" y="0"/>
                  </a:moveTo>
                  <a:lnTo>
                    <a:pt x="21031200" y="0"/>
                  </a:lnTo>
                  <a:lnTo>
                    <a:pt x="21031200" y="10140739"/>
                  </a:lnTo>
                  <a:lnTo>
                    <a:pt x="0" y="10140739"/>
                  </a:lnTo>
                  <a:close/>
                </a:path>
              </a:pathLst>
            </a:custGeom>
            <a:solidFill>
              <a:srgbClr val="000000">
                <a:alpha val="0"/>
              </a:srgbClr>
            </a:solidFill>
          </p:spPr>
        </p:sp>
        <p:sp>
          <p:nvSpPr>
            <p:cNvPr id="7" name="TextBox 7"/>
            <p:cNvSpPr txBox="1"/>
            <p:nvPr/>
          </p:nvSpPr>
          <p:spPr>
            <a:xfrm>
              <a:off x="0" y="-76200"/>
              <a:ext cx="21031200" cy="10216939"/>
            </a:xfrm>
            <a:prstGeom prst="rect">
              <a:avLst/>
            </a:prstGeom>
          </p:spPr>
          <p:txBody>
            <a:bodyPr lIns="0" tIns="0" rIns="0" bIns="0" rtlCol="0" anchor="t"/>
            <a:lstStyle/>
            <a:p>
              <a:pPr marL="591820" lvl="1" indent="-295910" algn="l">
                <a:lnSpc>
                  <a:spcPts val="3955"/>
                </a:lnSpc>
                <a:buFont typeface="Arial" panose="020B0604020202020204"/>
                <a:buChar char="•"/>
              </a:pPr>
              <a:r>
                <a:rPr lang="en-US" sz="3270" b="1" u="sng">
                  <a:solidFill>
                    <a:srgbClr val="000000"/>
                  </a:solidFill>
                  <a:latin typeface="Arial Bold" panose="020B0802020202020204"/>
                  <a:ea typeface="Arial Bold" panose="020B0802020202020204"/>
                  <a:cs typeface="Arial Bold" panose="020B0802020202020204"/>
                  <a:sym typeface="Arial Bold" panose="020B0802020202020204"/>
                </a:rPr>
                <a:t>How to these Insights are useful</a:t>
              </a:r>
              <a:endParaRPr lang="en-US" sz="3270" b="1" u="sng">
                <a:solidFill>
                  <a:srgbClr val="000000"/>
                </a:solidFill>
                <a:latin typeface="Arial Bold" panose="020B0802020202020204"/>
                <a:ea typeface="Arial Bold" panose="020B0802020202020204"/>
                <a:cs typeface="Arial Bold" panose="020B0802020202020204"/>
                <a:sym typeface="Arial Bold" panose="020B0802020202020204"/>
              </a:endParaRPr>
            </a:p>
            <a:p>
              <a:pPr marL="1028700" lvl="2" indent="-342900" algn="l">
                <a:lnSpc>
                  <a:spcPts val="3350"/>
                </a:lnSpc>
                <a:buFont typeface="Arial" panose="020B0604020202020204"/>
                <a:buChar char="⚬"/>
              </a:pPr>
              <a:r>
                <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I</a:t>
              </a:r>
              <a:r>
                <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nformed Investment Decisions</a:t>
              </a:r>
              <a:endPar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endParaRPr>
            </a:p>
            <a:p>
              <a:pPr marL="1793875" lvl="3" indent="-448310" algn="l">
                <a:lnSpc>
                  <a:spcPts val="3350"/>
                </a:lnSpc>
                <a:buFont typeface="Arial" panose="020B0604020202020204"/>
                <a:buChar char="￭"/>
              </a:pPr>
              <a:r>
                <a:rPr lang="en-US" sz="2770">
                  <a:solidFill>
                    <a:srgbClr val="000000"/>
                  </a:solidFill>
                  <a:latin typeface="Arial" panose="020B0604020202020204"/>
                  <a:ea typeface="Arial" panose="020B0604020202020204"/>
                  <a:cs typeface="Arial" panose="020B0604020202020204"/>
                  <a:sym typeface="Arial" panose="020B0604020202020204"/>
                </a:rPr>
                <a:t>The ROI and volatility analysis helps identify high-performing yet stable stocks for more strategic mutual fund allocation</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marL="1028700" lvl="2" indent="-342900" algn="l">
                <a:lnSpc>
                  <a:spcPts val="3350"/>
                </a:lnSpc>
                <a:buFont typeface="Arial" panose="020B0604020202020204"/>
                <a:buChar char="⚬"/>
              </a:pPr>
              <a:r>
                <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Risk Management Optimization</a:t>
              </a:r>
              <a:endPar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endParaRPr>
            </a:p>
            <a:p>
              <a:pPr marL="1793875" lvl="3" indent="-448310" algn="l">
                <a:lnSpc>
                  <a:spcPts val="3350"/>
                </a:lnSpc>
                <a:buFont typeface="Arial" panose="020B0604020202020204"/>
                <a:buChar char="￭"/>
              </a:pPr>
              <a:r>
                <a:rPr lang="en-US" sz="2770">
                  <a:solidFill>
                    <a:srgbClr val="000000"/>
                  </a:solidFill>
                  <a:latin typeface="Arial" panose="020B0604020202020204"/>
                  <a:ea typeface="Arial" panose="020B0604020202020204"/>
                  <a:cs typeface="Arial" panose="020B0604020202020204"/>
                  <a:sym typeface="Arial" panose="020B0604020202020204"/>
                </a:rPr>
                <a:t>Selecting companies with lower volatility ensures the portfolio is resilient against market fluctuations</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marL="1028700" lvl="2" indent="-342900" algn="l">
                <a:lnSpc>
                  <a:spcPts val="3350"/>
                </a:lnSpc>
                <a:buFont typeface="Arial" panose="020B0604020202020204"/>
                <a:buChar char="⚬"/>
              </a:pPr>
              <a:r>
                <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Personalized Fund Planning</a:t>
              </a:r>
              <a:endPar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endParaRPr>
            </a:p>
            <a:p>
              <a:pPr marL="1793875" lvl="3" indent="-448310" algn="l">
                <a:lnSpc>
                  <a:spcPts val="3350"/>
                </a:lnSpc>
                <a:buFont typeface="Arial" panose="020B0604020202020204"/>
                <a:buChar char="￭"/>
              </a:pPr>
              <a:r>
                <a:rPr lang="en-US" sz="2770">
                  <a:solidFill>
                    <a:srgbClr val="000000"/>
                  </a:solidFill>
                  <a:latin typeface="Arial" panose="020B0604020202020204"/>
                  <a:ea typeface="Arial" panose="020B0604020202020204"/>
                  <a:cs typeface="Arial" panose="020B0604020202020204"/>
                  <a:sym typeface="Arial" panose="020B0604020202020204"/>
                </a:rPr>
                <a:t>Investors can tailor monthly SIPs (like ₹5000/month) based on projected returns, aligning with their financial goals</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marL="1028700" lvl="2" indent="-342900" algn="l">
                <a:lnSpc>
                  <a:spcPts val="3350"/>
                </a:lnSpc>
                <a:buFont typeface="Arial" panose="020B0604020202020204"/>
                <a:buChar char="⚬"/>
              </a:pPr>
              <a:r>
                <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Scalable Strategy for Other Indices</a:t>
              </a:r>
              <a:endPar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endParaRPr>
            </a:p>
            <a:p>
              <a:pPr marL="1793875" lvl="3" indent="-448310" algn="l">
                <a:lnSpc>
                  <a:spcPts val="3350"/>
                </a:lnSpc>
                <a:buFont typeface="Arial" panose="020B0604020202020204"/>
                <a:buChar char="￭"/>
              </a:pPr>
              <a:r>
                <a:rPr lang="en-US" sz="2770">
                  <a:solidFill>
                    <a:srgbClr val="000000"/>
                  </a:solidFill>
                  <a:latin typeface="Arial" panose="020B0604020202020204"/>
                  <a:ea typeface="Arial" panose="020B0604020202020204"/>
                  <a:cs typeface="Arial" panose="020B0604020202020204"/>
                  <a:sym typeface="Arial" panose="020B0604020202020204"/>
                </a:rPr>
                <a:t>The data-driven selection process can be applied to other indices (e.g., Nifty 100, BSE Sensex) for broader fund planning</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marL="1028700" lvl="2" indent="-342900" algn="l">
                <a:lnSpc>
                  <a:spcPts val="3350"/>
                </a:lnSpc>
                <a:buFont typeface="Arial" panose="020B0604020202020204"/>
                <a:buChar char="⚬"/>
              </a:pPr>
              <a:r>
                <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Stakeholder Confidence &amp; Transparency</a:t>
              </a:r>
              <a:endParaRPr lang="en-US" sz="277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endParaRPr>
            </a:p>
            <a:p>
              <a:pPr marL="1793875" lvl="3" indent="-448310" algn="l">
                <a:lnSpc>
                  <a:spcPts val="3350"/>
                </a:lnSpc>
                <a:buFont typeface="Arial" panose="020B0604020202020204"/>
                <a:buChar char="￭"/>
              </a:pPr>
              <a:r>
                <a:rPr lang="en-US" sz="2770">
                  <a:solidFill>
                    <a:srgbClr val="000000"/>
                  </a:solidFill>
                  <a:latin typeface="Arial" panose="020B0604020202020204"/>
                  <a:ea typeface="Arial" panose="020B0604020202020204"/>
                  <a:cs typeface="Arial" panose="020B0604020202020204"/>
                  <a:sym typeface="Arial" panose="020B0604020202020204"/>
                </a:rPr>
                <a:t>Visual analytics and clear selection criteria build trust with clients, managers, and other non-technical stakeholders</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marL="1028700" lvl="2" indent="-342900" algn="l">
                <a:lnSpc>
                  <a:spcPts val="3350"/>
                </a:lnSpc>
              </a:pPr>
            </a:p>
          </p:txBody>
        </p:sp>
      </p:grpSp>
      <p:sp>
        <p:nvSpPr>
          <p:cNvPr id="8" name="Freeform 8"/>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1"/>
            <a:stretch>
              <a:fillRect/>
            </a:stretch>
          </a:blipFill>
        </p:spPr>
      </p:sp>
      <p:sp>
        <p:nvSpPr>
          <p:cNvPr id="9" name="TextBox 9"/>
          <p:cNvSpPr txBox="1"/>
          <p:nvPr/>
        </p:nvSpPr>
        <p:spPr>
          <a:xfrm>
            <a:off x="16659225" y="9832975"/>
            <a:ext cx="1455420"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13</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522089" y="-476680"/>
            <a:ext cx="5142088" cy="4505755"/>
          </a:xfrm>
          <a:custGeom>
            <a:avLst/>
            <a:gdLst/>
            <a:ahLst/>
            <a:cxnLst/>
            <a:rect l="l" t="t" r="r" b="b"/>
            <a:pathLst>
              <a:path w="5142088" h="4505755">
                <a:moveTo>
                  <a:pt x="0" y="0"/>
                </a:moveTo>
                <a:lnTo>
                  <a:pt x="5142088" y="0"/>
                </a:lnTo>
                <a:lnTo>
                  <a:pt x="5142088" y="4505755"/>
                </a:lnTo>
                <a:lnTo>
                  <a:pt x="0" y="4505755"/>
                </a:lnTo>
                <a:lnTo>
                  <a:pt x="0" y="0"/>
                </a:lnTo>
                <a:close/>
              </a:path>
            </a:pathLst>
          </a:custGeom>
          <a:blipFill>
            <a:blip r:embed="rId1">
              <a:alphaModFix amt="57000"/>
            </a:blip>
            <a:stretch>
              <a:fillRect/>
            </a:stretch>
          </a:blipFill>
        </p:spPr>
      </p:sp>
      <p:grpSp>
        <p:nvGrpSpPr>
          <p:cNvPr id="3" name="Group 3"/>
          <p:cNvGrpSpPr/>
          <p:nvPr/>
        </p:nvGrpSpPr>
        <p:grpSpPr>
          <a:xfrm rot="0">
            <a:off x="0" y="0"/>
            <a:ext cx="17884920" cy="10425534"/>
            <a:chOff x="0" y="0"/>
            <a:chExt cx="23846560" cy="13900712"/>
          </a:xfrm>
        </p:grpSpPr>
        <p:sp>
          <p:nvSpPr>
            <p:cNvPr id="4" name="Freeform 4"/>
            <p:cNvSpPr/>
            <p:nvPr/>
          </p:nvSpPr>
          <p:spPr>
            <a:xfrm>
              <a:off x="537440" y="0"/>
              <a:ext cx="23309120" cy="13900712"/>
            </a:xfrm>
            <a:custGeom>
              <a:avLst/>
              <a:gdLst/>
              <a:ahLst/>
              <a:cxnLst/>
              <a:rect l="l" t="t" r="r" b="b"/>
              <a:pathLst>
                <a:path w="23309120" h="13900712">
                  <a:moveTo>
                    <a:pt x="0" y="0"/>
                  </a:moveTo>
                  <a:lnTo>
                    <a:pt x="23309120" y="0"/>
                  </a:lnTo>
                  <a:lnTo>
                    <a:pt x="23309120" y="13900712"/>
                  </a:lnTo>
                  <a:lnTo>
                    <a:pt x="0" y="13900712"/>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194856"/>
              <a:ext cx="8290863" cy="5486400"/>
            </a:xfrm>
            <a:custGeom>
              <a:avLst/>
              <a:gdLst/>
              <a:ahLst/>
              <a:cxnLst/>
              <a:rect l="l" t="t" r="r" b="b"/>
              <a:pathLst>
                <a:path w="8290863" h="5486400">
                  <a:moveTo>
                    <a:pt x="0" y="0"/>
                  </a:moveTo>
                  <a:lnTo>
                    <a:pt x="8290863" y="0"/>
                  </a:lnTo>
                  <a:lnTo>
                    <a:pt x="8290863" y="5486400"/>
                  </a:lnTo>
                  <a:lnTo>
                    <a:pt x="0" y="5486400"/>
                  </a:lnTo>
                  <a:lnTo>
                    <a:pt x="0" y="0"/>
                  </a:lnTo>
                  <a:close/>
                </a:path>
              </a:pathLst>
            </a:custGeom>
            <a:blipFill>
              <a:blip r:embed="rId4">
                <a:alphaModFix amt="27000"/>
                <a:extLst>
                  <a:ext uri="{96DAC541-7B7A-43D3-8B79-37D633B846F1}">
                    <asvg:svgBlip xmlns:asvg="http://schemas.microsoft.com/office/drawing/2016/SVG/main" r:embed="rId5"/>
                  </a:ext>
                </a:extLst>
              </a:blip>
              <a:stretch>
                <a:fillRect/>
              </a:stretch>
            </a:blipFill>
          </p:spPr>
        </p:sp>
      </p:grpSp>
      <p:sp>
        <p:nvSpPr>
          <p:cNvPr id="6" name="TextBox 6"/>
          <p:cNvSpPr txBox="1"/>
          <p:nvPr/>
        </p:nvSpPr>
        <p:spPr>
          <a:xfrm>
            <a:off x="16074390" y="9832975"/>
            <a:ext cx="2042795"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14</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
        <p:nvSpPr>
          <p:cNvPr id="7" name="TextBox 7"/>
          <p:cNvSpPr txBox="1"/>
          <p:nvPr/>
        </p:nvSpPr>
        <p:spPr>
          <a:xfrm>
            <a:off x="4558903" y="4207828"/>
            <a:ext cx="9170194" cy="2139970"/>
          </a:xfrm>
          <a:prstGeom prst="rect">
            <a:avLst/>
          </a:prstGeom>
        </p:spPr>
        <p:txBody>
          <a:bodyPr lIns="0" tIns="0" rIns="0" bIns="0" rtlCol="0" anchor="t">
            <a:spAutoFit/>
          </a:bodyPr>
          <a:lstStyle/>
          <a:p>
            <a:pPr algn="ctr">
              <a:lnSpc>
                <a:spcPts val="17500"/>
              </a:lnSpc>
            </a:pPr>
            <a:r>
              <a:rPr lang="en-US" sz="12500">
                <a:solidFill>
                  <a:srgbClr val="000000"/>
                </a:solidFill>
                <a:latin typeface="Archivo Black" panose="020B0A03020202020B04"/>
                <a:ea typeface="Archivo Black" panose="020B0A03020202020B04"/>
                <a:cs typeface="Archivo Black" panose="020B0A03020202020B04"/>
                <a:sym typeface="Archivo Black" panose="020B0A03020202020B04"/>
              </a:rPr>
              <a:t>Thank You</a:t>
            </a:r>
            <a:endParaRPr lang="en-US" sz="12500">
              <a:solidFill>
                <a:srgbClr val="000000"/>
              </a:solidFill>
              <a:latin typeface="Archivo Black" panose="020B0A03020202020B04"/>
              <a:ea typeface="Archivo Black" panose="020B0A03020202020B04"/>
              <a:cs typeface="Archivo Black" panose="020B0A03020202020B04"/>
              <a:sym typeface="Archivo Black" panose="020B0A03020202020B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8"/>
            <a:ext cx="15773400" cy="1988345"/>
            <a:chOff x="0" y="0"/>
            <a:chExt cx="21031200" cy="2651126"/>
          </a:xfrm>
        </p:grpSpPr>
        <p:sp>
          <p:nvSpPr>
            <p:cNvPr id="3" name="Freeform 3"/>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4" name="TextBox 4"/>
            <p:cNvSpPr txBox="1"/>
            <p:nvPr/>
          </p:nvSpPr>
          <p:spPr>
            <a:xfrm>
              <a:off x="0" y="-57150"/>
              <a:ext cx="21031200" cy="2708276"/>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Problem Statement</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grpSp>
        <p:nvGrpSpPr>
          <p:cNvPr id="5" name="Group 5"/>
          <p:cNvGrpSpPr/>
          <p:nvPr/>
        </p:nvGrpSpPr>
        <p:grpSpPr>
          <a:xfrm rot="0">
            <a:off x="5532458" y="2417240"/>
            <a:ext cx="11498242" cy="7635265"/>
            <a:chOff x="0" y="0"/>
            <a:chExt cx="15330990" cy="10180354"/>
          </a:xfrm>
        </p:grpSpPr>
        <p:sp>
          <p:nvSpPr>
            <p:cNvPr id="6" name="Freeform 6"/>
            <p:cNvSpPr/>
            <p:nvPr/>
          </p:nvSpPr>
          <p:spPr>
            <a:xfrm>
              <a:off x="0" y="0"/>
              <a:ext cx="15330990" cy="10180354"/>
            </a:xfrm>
            <a:custGeom>
              <a:avLst/>
              <a:gdLst/>
              <a:ahLst/>
              <a:cxnLst/>
              <a:rect l="l" t="t" r="r" b="b"/>
              <a:pathLst>
                <a:path w="15330990" h="10180354">
                  <a:moveTo>
                    <a:pt x="0" y="0"/>
                  </a:moveTo>
                  <a:lnTo>
                    <a:pt x="15330990" y="0"/>
                  </a:lnTo>
                  <a:lnTo>
                    <a:pt x="15330990" y="10180354"/>
                  </a:lnTo>
                  <a:lnTo>
                    <a:pt x="0" y="10180354"/>
                  </a:lnTo>
                  <a:close/>
                </a:path>
              </a:pathLst>
            </a:custGeom>
            <a:solidFill>
              <a:srgbClr val="000000">
                <a:alpha val="0"/>
              </a:srgbClr>
            </a:solidFill>
          </p:spPr>
        </p:sp>
        <p:sp>
          <p:nvSpPr>
            <p:cNvPr id="7" name="TextBox 7"/>
            <p:cNvSpPr txBox="1"/>
            <p:nvPr/>
          </p:nvSpPr>
          <p:spPr>
            <a:xfrm>
              <a:off x="0" y="-57150"/>
              <a:ext cx="15330990" cy="10237504"/>
            </a:xfrm>
            <a:prstGeom prst="rect">
              <a:avLst/>
            </a:prstGeom>
          </p:spPr>
          <p:txBody>
            <a:bodyPr lIns="0" tIns="0" rIns="0" bIns="0" rtlCol="0" anchor="t"/>
            <a:lstStyle/>
            <a:p>
              <a:pPr algn="l">
                <a:lnSpc>
                  <a:spcPts val="3325"/>
                </a:lnSpc>
              </a:pPr>
              <a:r>
                <a:rPr lang="en-US" sz="2770">
                  <a:solidFill>
                    <a:srgbClr val="3A4F66"/>
                  </a:solidFill>
                  <a:latin typeface="Arial" panose="020B0604020202020204"/>
                  <a:ea typeface="Arial" panose="020B0604020202020204"/>
                  <a:cs typeface="Arial" panose="020B0604020202020204"/>
                  <a:sym typeface="Arial" panose="020B0604020202020204"/>
                </a:rPr>
                <a:t>The goal is to develop a Mutual Funds Investment Bucket that is optimized for long-term investments by balancing risk and returns. This involves selecting companies that provide consistent growth and moderate returns while minimizing exposure to volatility. Specifically, the objectives are:</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algn="l">
                <a:lnSpc>
                  <a:spcPts val="3325"/>
                </a:lnSpc>
              </a:pPr>
            </a:p>
            <a:p>
              <a:pPr marL="501015" lvl="1" indent="-250825" algn="l">
                <a:lnSpc>
                  <a:spcPts val="3325"/>
                </a:lnSpc>
                <a:buAutoNum type="arabicPeriod"/>
              </a:pPr>
              <a:r>
                <a:rPr lang="en-US" sz="2770">
                  <a:solidFill>
                    <a:srgbClr val="3A4F66"/>
                  </a:solidFill>
                  <a:latin typeface="Arial" panose="020B0604020202020204"/>
                  <a:ea typeface="Arial" panose="020B0604020202020204"/>
                  <a:cs typeface="Arial" panose="020B0604020202020204"/>
                  <a:sym typeface="Arial" panose="020B0604020202020204"/>
                </a:rPr>
                <a:t>Stock Selection: Identify stocks with high ROI and low volatility, which will form the core of the mutual funds portfolio</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marL="501015" lvl="1" indent="-250825" algn="l">
                <a:lnSpc>
                  <a:spcPts val="3325"/>
                </a:lnSpc>
                <a:buAutoNum type="arabicPeriod"/>
              </a:pPr>
              <a:r>
                <a:rPr lang="en-US" sz="2770">
                  <a:solidFill>
                    <a:srgbClr val="3A4F66"/>
                  </a:solidFill>
                  <a:latin typeface="Arial" panose="020B0604020202020204"/>
                  <a:ea typeface="Arial" panose="020B0604020202020204"/>
                  <a:cs typeface="Arial" panose="020B0604020202020204"/>
                  <a:sym typeface="Arial" panose="020B0604020202020204"/>
                </a:rPr>
                <a:t>Performance Evaluation: Use metrics such as volatility (standard deviation) and expected ROI to assess which stocks are optimal for inclusion in the portfolio</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marL="501015" lvl="1" indent="-250825" algn="l">
                <a:lnSpc>
                  <a:spcPts val="3325"/>
                </a:lnSpc>
                <a:buAutoNum type="arabicPeriod"/>
              </a:pPr>
              <a:r>
                <a:rPr lang="en-US" sz="2770">
                  <a:solidFill>
                    <a:srgbClr val="3A4F66"/>
                  </a:solidFill>
                  <a:latin typeface="Arial" panose="020B0604020202020204"/>
                  <a:ea typeface="Arial" panose="020B0604020202020204"/>
                  <a:cs typeface="Arial" panose="020B0604020202020204"/>
                  <a:sym typeface="Arial" panose="020B0604020202020204"/>
                </a:rPr>
                <a:t>Investment Strategy: Simulate the expected future value of investments based on monthly contributions over different time horizons (e.g., 1 year, 3 years, 5 years, and 10 years)</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marL="501015" lvl="1" indent="-250825" algn="l">
                <a:lnSpc>
                  <a:spcPts val="3325"/>
                </a:lnSpc>
                <a:buAutoNum type="arabicPeriod"/>
              </a:pPr>
              <a:r>
                <a:rPr lang="en-US" sz="2770">
                  <a:solidFill>
                    <a:srgbClr val="3A4F66"/>
                  </a:solidFill>
                  <a:latin typeface="Arial" panose="020B0604020202020204"/>
                  <a:ea typeface="Arial" panose="020B0604020202020204"/>
                  <a:cs typeface="Arial" panose="020B0604020202020204"/>
                  <a:sym typeface="Arial" panose="020B0604020202020204"/>
                </a:rPr>
                <a:t>Risk-Reward Balance: Develop a strategy that ensures a balance between risk and reward, targeting long-term investors who seek stable, compounded growth over several years</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marL="501015" lvl="1" indent="-250825" algn="l">
                <a:lnSpc>
                  <a:spcPts val="3325"/>
                </a:lnSpc>
              </a:pPr>
            </a:p>
          </p:txBody>
        </p:sp>
      </p:grpSp>
      <p:sp>
        <p:nvSpPr>
          <p:cNvPr id="8" name="Freeform 8"/>
          <p:cNvSpPr/>
          <p:nvPr/>
        </p:nvSpPr>
        <p:spPr>
          <a:xfrm>
            <a:off x="0" y="3521789"/>
            <a:ext cx="5532458" cy="5120038"/>
          </a:xfrm>
          <a:custGeom>
            <a:avLst/>
            <a:gdLst/>
            <a:ahLst/>
            <a:cxnLst/>
            <a:rect l="l" t="t" r="r" b="b"/>
            <a:pathLst>
              <a:path w="5532458" h="5120038">
                <a:moveTo>
                  <a:pt x="0" y="0"/>
                </a:moveTo>
                <a:lnTo>
                  <a:pt x="5532458" y="0"/>
                </a:lnTo>
                <a:lnTo>
                  <a:pt x="5532458" y="5120038"/>
                </a:lnTo>
                <a:lnTo>
                  <a:pt x="0" y="51200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3"/>
            <a:stretch>
              <a:fillRect/>
            </a:stretch>
          </a:blipFill>
        </p:spPr>
      </p:sp>
      <p:sp>
        <p:nvSpPr>
          <p:cNvPr id="10" name="TextBox 10"/>
          <p:cNvSpPr txBox="1"/>
          <p:nvPr/>
        </p:nvSpPr>
        <p:spPr>
          <a:xfrm>
            <a:off x="16627475" y="9832975"/>
            <a:ext cx="1228090"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2</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8"/>
            <a:ext cx="15773400" cy="1988345"/>
            <a:chOff x="0" y="0"/>
            <a:chExt cx="21031200" cy="2651126"/>
          </a:xfrm>
        </p:grpSpPr>
        <p:sp>
          <p:nvSpPr>
            <p:cNvPr id="3" name="Freeform 3"/>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4" name="TextBox 4"/>
            <p:cNvSpPr txBox="1"/>
            <p:nvPr/>
          </p:nvSpPr>
          <p:spPr>
            <a:xfrm>
              <a:off x="0" y="-57150"/>
              <a:ext cx="21031200" cy="2708276"/>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Data Overview</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grpSp>
        <p:nvGrpSpPr>
          <p:cNvPr id="5" name="Group 5"/>
          <p:cNvGrpSpPr/>
          <p:nvPr/>
        </p:nvGrpSpPr>
        <p:grpSpPr>
          <a:xfrm rot="0">
            <a:off x="6147122" y="2449070"/>
            <a:ext cx="10289894" cy="6527007"/>
            <a:chOff x="0" y="0"/>
            <a:chExt cx="13719858" cy="8702676"/>
          </a:xfrm>
        </p:grpSpPr>
        <p:sp>
          <p:nvSpPr>
            <p:cNvPr id="6" name="Freeform 6"/>
            <p:cNvSpPr/>
            <p:nvPr/>
          </p:nvSpPr>
          <p:spPr>
            <a:xfrm>
              <a:off x="0" y="0"/>
              <a:ext cx="13719859" cy="8702676"/>
            </a:xfrm>
            <a:custGeom>
              <a:avLst/>
              <a:gdLst/>
              <a:ahLst/>
              <a:cxnLst/>
              <a:rect l="l" t="t" r="r" b="b"/>
              <a:pathLst>
                <a:path w="13719859" h="8702676">
                  <a:moveTo>
                    <a:pt x="0" y="0"/>
                  </a:moveTo>
                  <a:lnTo>
                    <a:pt x="13719859" y="0"/>
                  </a:lnTo>
                  <a:lnTo>
                    <a:pt x="13719859" y="8702676"/>
                  </a:lnTo>
                  <a:lnTo>
                    <a:pt x="0" y="8702676"/>
                  </a:lnTo>
                  <a:close/>
                </a:path>
              </a:pathLst>
            </a:custGeom>
            <a:solidFill>
              <a:srgbClr val="000000">
                <a:alpha val="0"/>
              </a:srgbClr>
            </a:solidFill>
          </p:spPr>
        </p:sp>
        <p:sp>
          <p:nvSpPr>
            <p:cNvPr id="7" name="TextBox 7"/>
            <p:cNvSpPr txBox="1"/>
            <p:nvPr/>
          </p:nvSpPr>
          <p:spPr>
            <a:xfrm>
              <a:off x="0" y="-57150"/>
              <a:ext cx="13719858" cy="8759826"/>
            </a:xfrm>
            <a:prstGeom prst="rect">
              <a:avLst/>
            </a:prstGeom>
          </p:spPr>
          <p:txBody>
            <a:bodyPr lIns="0" tIns="0" rIns="0" bIns="0" rtlCol="0" anchor="t"/>
            <a:lstStyle/>
            <a:p>
              <a:pPr algn="l">
                <a:lnSpc>
                  <a:spcPts val="3350"/>
                </a:lnSpc>
              </a:pPr>
              <a:r>
                <a:rPr lang="en-US" sz="2770">
                  <a:solidFill>
                    <a:srgbClr val="3A4F66"/>
                  </a:solidFill>
                  <a:latin typeface="Arial" panose="020B0604020202020204"/>
                  <a:ea typeface="Arial" panose="020B0604020202020204"/>
                  <a:cs typeface="Arial" panose="020B0604020202020204"/>
                  <a:sym typeface="Arial" panose="020B0604020202020204"/>
                </a:rPr>
                <a:t>The dataset consists of daily closing stock prices of 50 major Indian companies from sectors like banking, technology, consumer goods, and automotive. Each company is represented by a ticker symbol (e.g., RELIANCE.NS, ICICIBANK.NS), and the dataset includes the following features:</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algn="l">
                <a:lnSpc>
                  <a:spcPts val="3350"/>
                </a:lnSpc>
              </a:pPr>
            </a:p>
            <a:p>
              <a:pPr marL="501015" lvl="1" indent="-250825" algn="l">
                <a:lnSpc>
                  <a:spcPts val="3350"/>
                </a:lnSpc>
                <a:buFont typeface="Arial" panose="020B0604020202020204"/>
                <a:buChar char="•"/>
              </a:pPr>
              <a:r>
                <a:rPr lang="en-US" sz="2770">
                  <a:solidFill>
                    <a:srgbClr val="3A4F66"/>
                  </a:solidFill>
                  <a:latin typeface="Arial" panose="020B0604020202020204"/>
                  <a:ea typeface="Arial" panose="020B0604020202020204"/>
                  <a:cs typeface="Arial" panose="020B0604020202020204"/>
                  <a:sym typeface="Arial" panose="020B0604020202020204"/>
                </a:rPr>
                <a:t>Date: The date on which the stock price is recorded.</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marL="501015" lvl="1" indent="-250825" algn="l">
                <a:lnSpc>
                  <a:spcPts val="3350"/>
                </a:lnSpc>
                <a:buFont typeface="Arial" panose="020B0604020202020204"/>
                <a:buChar char="•"/>
              </a:pPr>
              <a:r>
                <a:rPr lang="en-US" sz="2770">
                  <a:solidFill>
                    <a:srgbClr val="3A4F66"/>
                  </a:solidFill>
                  <a:latin typeface="Arial" panose="020B0604020202020204"/>
                  <a:ea typeface="Arial" panose="020B0604020202020204"/>
                  <a:cs typeface="Arial" panose="020B0604020202020204"/>
                  <a:sym typeface="Arial" panose="020B0604020202020204"/>
                </a:rPr>
                <a:t>Closing Price: The adjusted closing price for each stock on that particular date</a:t>
              </a:r>
              <a:endParaRPr lang="en-US" sz="2770">
                <a:solidFill>
                  <a:srgbClr val="3A4F66"/>
                </a:solidFill>
                <a:latin typeface="Arial" panose="020B0604020202020204"/>
                <a:ea typeface="Arial" panose="020B0604020202020204"/>
                <a:cs typeface="Arial" panose="020B0604020202020204"/>
                <a:sym typeface="Arial" panose="020B0604020202020204"/>
              </a:endParaRPr>
            </a:p>
            <a:p>
              <a:pPr marL="501015" lvl="1" indent="-250825" algn="l">
                <a:lnSpc>
                  <a:spcPts val="3350"/>
                </a:lnSpc>
                <a:buFont typeface="Arial" panose="020B0604020202020204"/>
                <a:buChar char="•"/>
              </a:pPr>
              <a:r>
                <a:rPr lang="en-US" sz="2770">
                  <a:solidFill>
                    <a:srgbClr val="3A4F66"/>
                  </a:solidFill>
                  <a:latin typeface="Arial" panose="020B0604020202020204"/>
                  <a:ea typeface="Arial" panose="020B0604020202020204"/>
                  <a:cs typeface="Arial" panose="020B0604020202020204"/>
                  <a:sym typeface="Arial" panose="020B0604020202020204"/>
                </a:rPr>
                <a:t>Companies: A total of 50 top Indian companies are represented, covering a range of sectors like banking (HDFC Bank, ICICI Bank), technology (TCS, Infosys), consumer goods (Hindustan Unilever, ITC), automotive (Tata Motors, Bajaj Auto), and others</a:t>
              </a:r>
              <a:endParaRPr lang="en-US" sz="2770">
                <a:solidFill>
                  <a:srgbClr val="3A4F66"/>
                </a:solidFill>
                <a:latin typeface="Arial" panose="020B0604020202020204"/>
                <a:ea typeface="Arial" panose="020B0604020202020204"/>
                <a:cs typeface="Arial" panose="020B0604020202020204"/>
                <a:sym typeface="Arial" panose="020B0604020202020204"/>
              </a:endParaRPr>
            </a:p>
          </p:txBody>
        </p:sp>
      </p:grpSp>
      <p:sp>
        <p:nvSpPr>
          <p:cNvPr id="8" name="Freeform 8"/>
          <p:cNvSpPr/>
          <p:nvPr/>
        </p:nvSpPr>
        <p:spPr>
          <a:xfrm>
            <a:off x="-811085" y="2850143"/>
            <a:ext cx="6455103" cy="6408157"/>
          </a:xfrm>
          <a:custGeom>
            <a:avLst/>
            <a:gdLst/>
            <a:ahLst/>
            <a:cxnLst/>
            <a:rect l="l" t="t" r="r" b="b"/>
            <a:pathLst>
              <a:path w="6455103" h="6408157">
                <a:moveTo>
                  <a:pt x="0" y="0"/>
                </a:moveTo>
                <a:lnTo>
                  <a:pt x="6455104" y="0"/>
                </a:lnTo>
                <a:lnTo>
                  <a:pt x="6455104" y="6408157"/>
                </a:lnTo>
                <a:lnTo>
                  <a:pt x="0" y="640815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3"/>
            <a:stretch>
              <a:fillRect/>
            </a:stretch>
          </a:blipFill>
        </p:spPr>
      </p:sp>
      <p:sp>
        <p:nvSpPr>
          <p:cNvPr id="10" name="TextBox 10"/>
          <p:cNvSpPr txBox="1"/>
          <p:nvPr/>
        </p:nvSpPr>
        <p:spPr>
          <a:xfrm>
            <a:off x="16793845" y="9832975"/>
            <a:ext cx="1124585"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3</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8"/>
            <a:ext cx="15773400" cy="2884133"/>
            <a:chOff x="0" y="0"/>
            <a:chExt cx="21031200" cy="3845511"/>
          </a:xfrm>
        </p:grpSpPr>
        <p:sp>
          <p:nvSpPr>
            <p:cNvPr id="3" name="Freeform 3"/>
            <p:cNvSpPr/>
            <p:nvPr/>
          </p:nvSpPr>
          <p:spPr>
            <a:xfrm>
              <a:off x="0" y="0"/>
              <a:ext cx="21031200" cy="3845511"/>
            </a:xfrm>
            <a:custGeom>
              <a:avLst/>
              <a:gdLst/>
              <a:ahLst/>
              <a:cxnLst/>
              <a:rect l="l" t="t" r="r" b="b"/>
              <a:pathLst>
                <a:path w="21031200" h="3845511">
                  <a:moveTo>
                    <a:pt x="0" y="0"/>
                  </a:moveTo>
                  <a:lnTo>
                    <a:pt x="21031200" y="0"/>
                  </a:lnTo>
                  <a:lnTo>
                    <a:pt x="21031200" y="3845511"/>
                  </a:lnTo>
                  <a:lnTo>
                    <a:pt x="0" y="3845511"/>
                  </a:lnTo>
                  <a:close/>
                </a:path>
              </a:pathLst>
            </a:custGeom>
            <a:solidFill>
              <a:srgbClr val="000000">
                <a:alpha val="0"/>
              </a:srgbClr>
            </a:solidFill>
          </p:spPr>
        </p:sp>
        <p:sp>
          <p:nvSpPr>
            <p:cNvPr id="4" name="TextBox 4"/>
            <p:cNvSpPr txBox="1"/>
            <p:nvPr/>
          </p:nvSpPr>
          <p:spPr>
            <a:xfrm>
              <a:off x="0" y="-47625"/>
              <a:ext cx="21031200" cy="3893136"/>
            </a:xfrm>
            <a:prstGeom prst="rect">
              <a:avLst/>
            </a:prstGeom>
          </p:spPr>
          <p:txBody>
            <a:bodyPr lIns="0" tIns="0" rIns="0" bIns="0" rtlCol="0" anchor="ctr"/>
            <a:lstStyle/>
            <a:p>
              <a:pPr algn="l">
                <a:lnSpc>
                  <a:spcPts val="7170"/>
                </a:lnSpc>
              </a:pPr>
              <a:r>
                <a:rPr lang="en-US" sz="6640" b="1">
                  <a:solidFill>
                    <a:srgbClr val="000000"/>
                  </a:solidFill>
                  <a:latin typeface="Arial Bold" panose="020B0802020202020204"/>
                  <a:ea typeface="Arial Bold" panose="020B0802020202020204"/>
                  <a:cs typeface="Arial Bold" panose="020B0802020202020204"/>
                  <a:sym typeface="Arial Bold" panose="020B0802020202020204"/>
                </a:rPr>
                <a:t>Methodology</a:t>
              </a:r>
              <a:endParaRPr lang="en-US" sz="6640" b="1">
                <a:solidFill>
                  <a:srgbClr val="000000"/>
                </a:solidFill>
                <a:latin typeface="Arial Bold" panose="020B0802020202020204"/>
                <a:ea typeface="Arial Bold" panose="020B0802020202020204"/>
                <a:cs typeface="Arial Bold" panose="020B0802020202020204"/>
                <a:sym typeface="Arial Bold" panose="020B0802020202020204"/>
              </a:endParaRPr>
            </a:p>
            <a:p>
              <a:pPr algn="l">
                <a:lnSpc>
                  <a:spcPts val="6415"/>
                </a:lnSpc>
              </a:pPr>
            </a:p>
            <a:p>
              <a:pPr algn="l">
                <a:lnSpc>
                  <a:spcPts val="6415"/>
                </a:lnSpc>
              </a:pPr>
            </a:p>
          </p:txBody>
        </p:sp>
      </p:grpSp>
      <p:grpSp>
        <p:nvGrpSpPr>
          <p:cNvPr id="5" name="Group 5"/>
          <p:cNvGrpSpPr/>
          <p:nvPr/>
        </p:nvGrpSpPr>
        <p:grpSpPr>
          <a:xfrm rot="0">
            <a:off x="1257300" y="2072959"/>
            <a:ext cx="8019809" cy="8214041"/>
            <a:chOff x="0" y="0"/>
            <a:chExt cx="10693078" cy="10952054"/>
          </a:xfrm>
        </p:grpSpPr>
        <p:sp>
          <p:nvSpPr>
            <p:cNvPr id="6" name="Freeform 6"/>
            <p:cNvSpPr/>
            <p:nvPr/>
          </p:nvSpPr>
          <p:spPr>
            <a:xfrm>
              <a:off x="0" y="0"/>
              <a:ext cx="10693078" cy="10952054"/>
            </a:xfrm>
            <a:custGeom>
              <a:avLst/>
              <a:gdLst/>
              <a:ahLst/>
              <a:cxnLst/>
              <a:rect l="l" t="t" r="r" b="b"/>
              <a:pathLst>
                <a:path w="10693078" h="10952054">
                  <a:moveTo>
                    <a:pt x="0" y="0"/>
                  </a:moveTo>
                  <a:lnTo>
                    <a:pt x="10693078" y="0"/>
                  </a:lnTo>
                  <a:lnTo>
                    <a:pt x="10693078" y="10952054"/>
                  </a:lnTo>
                  <a:lnTo>
                    <a:pt x="0" y="10952054"/>
                  </a:lnTo>
                  <a:close/>
                </a:path>
              </a:pathLst>
            </a:custGeom>
            <a:solidFill>
              <a:srgbClr val="000000">
                <a:alpha val="0"/>
              </a:srgbClr>
            </a:solidFill>
          </p:spPr>
        </p:sp>
        <p:sp>
          <p:nvSpPr>
            <p:cNvPr id="7" name="TextBox 7"/>
            <p:cNvSpPr txBox="1"/>
            <p:nvPr/>
          </p:nvSpPr>
          <p:spPr>
            <a:xfrm>
              <a:off x="0" y="38100"/>
              <a:ext cx="10693078" cy="10913954"/>
            </a:xfrm>
            <a:prstGeom prst="rect">
              <a:avLst/>
            </a:prstGeom>
          </p:spPr>
          <p:txBody>
            <a:bodyPr lIns="0" tIns="0" rIns="0" bIns="0" rtlCol="0" anchor="t"/>
            <a:lstStyle/>
            <a:p>
              <a:pPr algn="l">
                <a:lnSpc>
                  <a:spcPts val="2395"/>
                </a:lnSpc>
              </a:pPr>
              <a:r>
                <a:rPr lang="en-US" sz="2770">
                  <a:solidFill>
                    <a:srgbClr val="000000"/>
                  </a:solidFill>
                  <a:latin typeface="Arial" panose="020B0604020202020204"/>
                  <a:ea typeface="Arial" panose="020B0604020202020204"/>
                  <a:cs typeface="Arial" panose="020B0604020202020204"/>
                  <a:sym typeface="Arial" panose="020B0604020202020204"/>
                </a:rPr>
                <a:t>A mutual fund plan is created by selecting the stocks where an investor can benefit in the long term. Here’s the process we can follow to create a mutual fund plan:</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algn="l">
                <a:lnSpc>
                  <a:spcPts val="2395"/>
                </a:lnSpc>
              </a:pPr>
            </a:p>
            <a:p>
              <a:pPr algn="l">
                <a:lnSpc>
                  <a:spcPts val="3350"/>
                </a:lnSpc>
              </a:pP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Step 1:</a:t>
              </a:r>
              <a:r>
                <a:rPr lang="en-US" sz="2770">
                  <a:solidFill>
                    <a:srgbClr val="000000"/>
                  </a:solidFill>
                  <a:latin typeface="Arial" panose="020B0604020202020204"/>
                  <a:ea typeface="Arial" panose="020B0604020202020204"/>
                  <a:cs typeface="Arial" panose="020B0604020202020204"/>
                  <a:sym typeface="Arial" panose="020B0604020202020204"/>
                </a:rPr>
                <a:t> Gather historical stock data, such</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algn="l">
                <a:lnSpc>
                  <a:spcPts val="3350"/>
                </a:lnSpc>
              </a:pPr>
              <a:r>
                <a:rPr lang="en-US" sz="2770">
                  <a:solidFill>
                    <a:srgbClr val="000000"/>
                  </a:solidFill>
                  <a:latin typeface="Arial" panose="020B0604020202020204"/>
                  <a:ea typeface="Arial" panose="020B0604020202020204"/>
                  <a:cs typeface="Arial" panose="020B0604020202020204"/>
                  <a:sym typeface="Arial" panose="020B0604020202020204"/>
                </a:rPr>
                <a:t>as closing prices and growth trends over time</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algn="l">
                <a:lnSpc>
                  <a:spcPts val="3350"/>
                </a:lnSpc>
              </a:pPr>
            </a:p>
            <a:p>
              <a:pPr algn="l">
                <a:lnSpc>
                  <a:spcPts val="2395"/>
                </a:lnSpc>
              </a:pP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Step 2:</a:t>
              </a:r>
              <a:r>
                <a:rPr lang="en-US" sz="2770">
                  <a:solidFill>
                    <a:srgbClr val="000000"/>
                  </a:solidFill>
                  <a:latin typeface="Arial" panose="020B0604020202020204"/>
                  <a:ea typeface="Arial" panose="020B0604020202020204"/>
                  <a:cs typeface="Arial" panose="020B0604020202020204"/>
                  <a:sym typeface="Arial" panose="020B0604020202020204"/>
                </a:rPr>
                <a:t> Calculate key metrics like Return on Investment (ROI) and volatility (risk) to understand</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algn="l">
                <a:lnSpc>
                  <a:spcPts val="2395"/>
                </a:lnSpc>
              </a:pPr>
              <a:r>
                <a:rPr lang="en-US" sz="2770">
                  <a:solidFill>
                    <a:srgbClr val="000000"/>
                  </a:solidFill>
                  <a:latin typeface="Arial" panose="020B0604020202020204"/>
                  <a:ea typeface="Arial" panose="020B0604020202020204"/>
                  <a:cs typeface="Arial" panose="020B0604020202020204"/>
                  <a:sym typeface="Arial" panose="020B0604020202020204"/>
                </a:rPr>
                <a:t> how each stock has performed historically</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algn="l">
                <a:lnSpc>
                  <a:spcPts val="2395"/>
                </a:lnSpc>
              </a:pPr>
            </a:p>
            <a:p>
              <a:pPr algn="l">
                <a:lnSpc>
                  <a:spcPts val="2395"/>
                </a:lnSpc>
              </a:pP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Step 3:</a:t>
              </a:r>
              <a:r>
                <a:rPr lang="en-US" sz="2770">
                  <a:solidFill>
                    <a:srgbClr val="000000"/>
                  </a:solidFill>
                  <a:latin typeface="Arial" panose="020B0604020202020204"/>
                  <a:ea typeface="Arial" panose="020B0604020202020204"/>
                  <a:cs typeface="Arial" panose="020B0604020202020204"/>
                  <a:sym typeface="Arial" panose="020B0604020202020204"/>
                </a:rPr>
                <a:t> Choose stocks that have a high ROI and low volatility to ensure a balance between risk and reward</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algn="l">
                <a:lnSpc>
                  <a:spcPts val="2395"/>
                </a:lnSpc>
              </a:pPr>
            </a:p>
            <a:p>
              <a:pPr algn="l">
                <a:lnSpc>
                  <a:spcPts val="2395"/>
                </a:lnSpc>
              </a:pP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Step 4:</a:t>
              </a:r>
              <a:r>
                <a:rPr lang="en-US" sz="2770">
                  <a:solidFill>
                    <a:srgbClr val="000000"/>
                  </a:solidFill>
                  <a:latin typeface="Arial" panose="020B0604020202020204"/>
                  <a:ea typeface="Arial" panose="020B0604020202020204"/>
                  <a:cs typeface="Arial" panose="020B0604020202020204"/>
                  <a:sym typeface="Arial" panose="020B0604020202020204"/>
                </a:rPr>
                <a:t> Calculate the future value of monthly investments based on the expected ROI of the selected stocks</a:t>
              </a:r>
              <a:endParaRPr lang="en-US" sz="2770">
                <a:solidFill>
                  <a:srgbClr val="000000"/>
                </a:solidFill>
                <a:latin typeface="Arial" panose="020B0604020202020204"/>
                <a:ea typeface="Arial" panose="020B0604020202020204"/>
                <a:cs typeface="Arial" panose="020B0604020202020204"/>
                <a:sym typeface="Arial" panose="020B0604020202020204"/>
              </a:endParaRPr>
            </a:p>
            <a:p>
              <a:pPr marL="501015" lvl="1" indent="-250825" algn="l">
                <a:lnSpc>
                  <a:spcPts val="2395"/>
                </a:lnSpc>
              </a:pPr>
            </a:p>
          </p:txBody>
        </p:sp>
      </p:grpSp>
      <p:sp>
        <p:nvSpPr>
          <p:cNvPr id="8" name="Freeform 8"/>
          <p:cNvSpPr/>
          <p:nvPr/>
        </p:nvSpPr>
        <p:spPr>
          <a:xfrm>
            <a:off x="10487900" y="2536032"/>
            <a:ext cx="7800100" cy="6722268"/>
          </a:xfrm>
          <a:custGeom>
            <a:avLst/>
            <a:gdLst/>
            <a:ahLst/>
            <a:cxnLst/>
            <a:rect l="l" t="t" r="r" b="b"/>
            <a:pathLst>
              <a:path w="7800100" h="6722268">
                <a:moveTo>
                  <a:pt x="0" y="0"/>
                </a:moveTo>
                <a:lnTo>
                  <a:pt x="7800100" y="0"/>
                </a:lnTo>
                <a:lnTo>
                  <a:pt x="7800100" y="6722268"/>
                </a:lnTo>
                <a:lnTo>
                  <a:pt x="0" y="67222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3"/>
            <a:stretch>
              <a:fillRect/>
            </a:stretch>
          </a:blipFill>
        </p:spPr>
      </p:sp>
      <p:sp>
        <p:nvSpPr>
          <p:cNvPr id="10" name="TextBox 10"/>
          <p:cNvSpPr txBox="1"/>
          <p:nvPr/>
        </p:nvSpPr>
        <p:spPr>
          <a:xfrm>
            <a:off x="16924655" y="9832975"/>
            <a:ext cx="1125220"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4</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7"/>
            <a:ext cx="9942653" cy="2128266"/>
            <a:chOff x="0" y="0"/>
            <a:chExt cx="13256871" cy="2837688"/>
          </a:xfrm>
        </p:grpSpPr>
        <p:sp>
          <p:nvSpPr>
            <p:cNvPr id="3" name="Freeform 3"/>
            <p:cNvSpPr/>
            <p:nvPr/>
          </p:nvSpPr>
          <p:spPr>
            <a:xfrm>
              <a:off x="0" y="0"/>
              <a:ext cx="13256871" cy="2837688"/>
            </a:xfrm>
            <a:custGeom>
              <a:avLst/>
              <a:gdLst/>
              <a:ahLst/>
              <a:cxnLst/>
              <a:rect l="l" t="t" r="r" b="b"/>
              <a:pathLst>
                <a:path w="13256871" h="2837688">
                  <a:moveTo>
                    <a:pt x="0" y="0"/>
                  </a:moveTo>
                  <a:lnTo>
                    <a:pt x="13256871" y="0"/>
                  </a:lnTo>
                  <a:lnTo>
                    <a:pt x="13256871" y="2837688"/>
                  </a:lnTo>
                  <a:lnTo>
                    <a:pt x="0" y="2837688"/>
                  </a:lnTo>
                  <a:close/>
                </a:path>
              </a:pathLst>
            </a:custGeom>
            <a:solidFill>
              <a:srgbClr val="000000">
                <a:alpha val="0"/>
              </a:srgbClr>
            </a:solidFill>
          </p:spPr>
        </p:sp>
        <p:sp>
          <p:nvSpPr>
            <p:cNvPr id="4" name="TextBox 4"/>
            <p:cNvSpPr txBox="1"/>
            <p:nvPr/>
          </p:nvSpPr>
          <p:spPr>
            <a:xfrm>
              <a:off x="0" y="-57150"/>
              <a:ext cx="13256871" cy="2894838"/>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Stock Price Trends of All companies of Nifty 50</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sp>
        <p:nvSpPr>
          <p:cNvPr id="5" name="Freeform 5"/>
          <p:cNvSpPr/>
          <p:nvPr/>
        </p:nvSpPr>
        <p:spPr>
          <a:xfrm>
            <a:off x="2095500" y="2636598"/>
            <a:ext cx="13842999" cy="7318973"/>
          </a:xfrm>
          <a:custGeom>
            <a:avLst/>
            <a:gdLst/>
            <a:ahLst/>
            <a:cxnLst/>
            <a:rect l="l" t="t" r="r" b="b"/>
            <a:pathLst>
              <a:path w="13842999" h="7318973">
                <a:moveTo>
                  <a:pt x="0" y="0"/>
                </a:moveTo>
                <a:lnTo>
                  <a:pt x="13842999" y="0"/>
                </a:lnTo>
                <a:lnTo>
                  <a:pt x="13842999" y="7318973"/>
                </a:lnTo>
                <a:lnTo>
                  <a:pt x="0" y="7318973"/>
                </a:lnTo>
                <a:lnTo>
                  <a:pt x="0" y="0"/>
                </a:lnTo>
                <a:close/>
              </a:path>
            </a:pathLst>
          </a:custGeom>
          <a:blipFill>
            <a:blip r:embed="rId1"/>
            <a:stretch>
              <a:fillRect/>
            </a:stretch>
          </a:blipFill>
        </p:spPr>
      </p:sp>
      <p:sp>
        <p:nvSpPr>
          <p:cNvPr id="6" name="Freeform 6"/>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2"/>
            <a:stretch>
              <a:fillRect/>
            </a:stretch>
          </a:blipFill>
        </p:spPr>
      </p:sp>
      <p:sp>
        <p:nvSpPr>
          <p:cNvPr id="7" name="TextBox 7"/>
          <p:cNvSpPr txBox="1"/>
          <p:nvPr/>
        </p:nvSpPr>
        <p:spPr>
          <a:xfrm>
            <a:off x="16751300" y="9832975"/>
            <a:ext cx="1296670"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5</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617648"/>
            <a:ext cx="11476299" cy="1988345"/>
            <a:chOff x="0" y="0"/>
            <a:chExt cx="15301732" cy="2651126"/>
          </a:xfrm>
        </p:grpSpPr>
        <p:sp>
          <p:nvSpPr>
            <p:cNvPr id="3" name="Freeform 3"/>
            <p:cNvSpPr/>
            <p:nvPr/>
          </p:nvSpPr>
          <p:spPr>
            <a:xfrm>
              <a:off x="0" y="0"/>
              <a:ext cx="15301731" cy="2651126"/>
            </a:xfrm>
            <a:custGeom>
              <a:avLst/>
              <a:gdLst/>
              <a:ahLst/>
              <a:cxnLst/>
              <a:rect l="l" t="t" r="r" b="b"/>
              <a:pathLst>
                <a:path w="15301731" h="2651126">
                  <a:moveTo>
                    <a:pt x="0" y="0"/>
                  </a:moveTo>
                  <a:lnTo>
                    <a:pt x="15301731" y="0"/>
                  </a:lnTo>
                  <a:lnTo>
                    <a:pt x="15301731" y="2651126"/>
                  </a:lnTo>
                  <a:lnTo>
                    <a:pt x="0" y="2651126"/>
                  </a:lnTo>
                  <a:close/>
                </a:path>
              </a:pathLst>
            </a:custGeom>
            <a:solidFill>
              <a:srgbClr val="000000">
                <a:alpha val="0"/>
              </a:srgbClr>
            </a:solidFill>
          </p:spPr>
        </p:sp>
        <p:sp>
          <p:nvSpPr>
            <p:cNvPr id="4" name="TextBox 4"/>
            <p:cNvSpPr txBox="1"/>
            <p:nvPr/>
          </p:nvSpPr>
          <p:spPr>
            <a:xfrm>
              <a:off x="0" y="-57150"/>
              <a:ext cx="15301732" cy="2708276"/>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Companies with Highest ROI</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sp>
        <p:nvSpPr>
          <p:cNvPr id="5" name="Freeform 5"/>
          <p:cNvSpPr/>
          <p:nvPr/>
        </p:nvSpPr>
        <p:spPr>
          <a:xfrm>
            <a:off x="6651877" y="3405393"/>
            <a:ext cx="5406853" cy="4920549"/>
          </a:xfrm>
          <a:custGeom>
            <a:avLst/>
            <a:gdLst/>
            <a:ahLst/>
            <a:cxnLst/>
            <a:rect l="l" t="t" r="r" b="b"/>
            <a:pathLst>
              <a:path w="5406853" h="4920549">
                <a:moveTo>
                  <a:pt x="0" y="0"/>
                </a:moveTo>
                <a:lnTo>
                  <a:pt x="5406853" y="0"/>
                </a:lnTo>
                <a:lnTo>
                  <a:pt x="5406853" y="4920549"/>
                </a:lnTo>
                <a:lnTo>
                  <a:pt x="0" y="4920549"/>
                </a:lnTo>
                <a:lnTo>
                  <a:pt x="0" y="0"/>
                </a:lnTo>
                <a:close/>
              </a:path>
            </a:pathLst>
          </a:custGeom>
          <a:blipFill>
            <a:blip r:embed="rId1"/>
            <a:stretch>
              <a:fillRect l="-432" t="-186" b="-186"/>
            </a:stretch>
          </a:blipFill>
        </p:spPr>
      </p:sp>
      <p:sp>
        <p:nvSpPr>
          <p:cNvPr id="6" name="Freeform 6"/>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2"/>
            <a:stretch>
              <a:fillRect/>
            </a:stretch>
          </a:blipFill>
        </p:spPr>
      </p:sp>
      <p:sp>
        <p:nvSpPr>
          <p:cNvPr id="7" name="TextBox 7"/>
          <p:cNvSpPr txBox="1"/>
          <p:nvPr/>
        </p:nvSpPr>
        <p:spPr>
          <a:xfrm>
            <a:off x="16605885" y="9832975"/>
            <a:ext cx="1449070"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6</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547687"/>
            <a:ext cx="15773400" cy="2128266"/>
            <a:chOff x="0" y="0"/>
            <a:chExt cx="21031200" cy="2837688"/>
          </a:xfrm>
        </p:grpSpPr>
        <p:sp>
          <p:nvSpPr>
            <p:cNvPr id="3" name="Freeform 3"/>
            <p:cNvSpPr/>
            <p:nvPr/>
          </p:nvSpPr>
          <p:spPr>
            <a:xfrm>
              <a:off x="0" y="0"/>
              <a:ext cx="21031200" cy="2837688"/>
            </a:xfrm>
            <a:custGeom>
              <a:avLst/>
              <a:gdLst/>
              <a:ahLst/>
              <a:cxnLst/>
              <a:rect l="l" t="t" r="r" b="b"/>
              <a:pathLst>
                <a:path w="21031200" h="2837688">
                  <a:moveTo>
                    <a:pt x="0" y="0"/>
                  </a:moveTo>
                  <a:lnTo>
                    <a:pt x="21031200" y="0"/>
                  </a:lnTo>
                  <a:lnTo>
                    <a:pt x="21031200" y="2837688"/>
                  </a:lnTo>
                  <a:lnTo>
                    <a:pt x="0" y="2837688"/>
                  </a:lnTo>
                  <a:close/>
                </a:path>
              </a:pathLst>
            </a:custGeom>
            <a:solidFill>
              <a:srgbClr val="000000">
                <a:alpha val="0"/>
              </a:srgbClr>
            </a:solidFill>
          </p:spPr>
        </p:sp>
        <p:sp>
          <p:nvSpPr>
            <p:cNvPr id="4" name="TextBox 4"/>
            <p:cNvSpPr txBox="1"/>
            <p:nvPr/>
          </p:nvSpPr>
          <p:spPr>
            <a:xfrm>
              <a:off x="0" y="-57150"/>
              <a:ext cx="21031200" cy="2894838"/>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Companies with High Risk(high volatility)</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sp>
        <p:nvSpPr>
          <p:cNvPr id="5" name="Freeform 5"/>
          <p:cNvSpPr/>
          <p:nvPr/>
        </p:nvSpPr>
        <p:spPr>
          <a:xfrm>
            <a:off x="6564086" y="3441699"/>
            <a:ext cx="5406229" cy="4664667"/>
          </a:xfrm>
          <a:custGeom>
            <a:avLst/>
            <a:gdLst/>
            <a:ahLst/>
            <a:cxnLst/>
            <a:rect l="l" t="t" r="r" b="b"/>
            <a:pathLst>
              <a:path w="5406229" h="4664667">
                <a:moveTo>
                  <a:pt x="0" y="0"/>
                </a:moveTo>
                <a:lnTo>
                  <a:pt x="5406229" y="0"/>
                </a:lnTo>
                <a:lnTo>
                  <a:pt x="5406229" y="4664667"/>
                </a:lnTo>
                <a:lnTo>
                  <a:pt x="0" y="4664667"/>
                </a:lnTo>
                <a:lnTo>
                  <a:pt x="0" y="0"/>
                </a:lnTo>
                <a:close/>
              </a:path>
            </a:pathLst>
          </a:custGeom>
          <a:blipFill>
            <a:blip r:embed="rId1"/>
            <a:stretch>
              <a:fillRect/>
            </a:stretch>
          </a:blipFill>
        </p:spPr>
      </p:sp>
      <p:sp>
        <p:nvSpPr>
          <p:cNvPr id="6" name="Freeform 6"/>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2"/>
            <a:stretch>
              <a:fillRect/>
            </a:stretch>
          </a:blipFill>
        </p:spPr>
      </p:sp>
      <p:sp>
        <p:nvSpPr>
          <p:cNvPr id="7" name="TextBox 7"/>
          <p:cNvSpPr txBox="1"/>
          <p:nvPr/>
        </p:nvSpPr>
        <p:spPr>
          <a:xfrm>
            <a:off x="16496030" y="9832975"/>
            <a:ext cx="1539875"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7</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316277"/>
            <a:ext cx="15773400" cy="3309574"/>
            <a:chOff x="0" y="0"/>
            <a:chExt cx="21031200" cy="4412765"/>
          </a:xfrm>
        </p:grpSpPr>
        <p:sp>
          <p:nvSpPr>
            <p:cNvPr id="3" name="Freeform 3"/>
            <p:cNvSpPr/>
            <p:nvPr/>
          </p:nvSpPr>
          <p:spPr>
            <a:xfrm>
              <a:off x="0" y="0"/>
              <a:ext cx="21031200" cy="4412765"/>
            </a:xfrm>
            <a:custGeom>
              <a:avLst/>
              <a:gdLst/>
              <a:ahLst/>
              <a:cxnLst/>
              <a:rect l="l" t="t" r="r" b="b"/>
              <a:pathLst>
                <a:path w="21031200" h="4412765">
                  <a:moveTo>
                    <a:pt x="0" y="0"/>
                  </a:moveTo>
                  <a:lnTo>
                    <a:pt x="21031200" y="0"/>
                  </a:lnTo>
                  <a:lnTo>
                    <a:pt x="21031200" y="4412765"/>
                  </a:lnTo>
                  <a:lnTo>
                    <a:pt x="0" y="4412765"/>
                  </a:lnTo>
                  <a:close/>
                </a:path>
              </a:pathLst>
            </a:custGeom>
            <a:solidFill>
              <a:srgbClr val="000000">
                <a:alpha val="0"/>
              </a:srgbClr>
            </a:solidFill>
          </p:spPr>
        </p:sp>
        <p:sp>
          <p:nvSpPr>
            <p:cNvPr id="4" name="TextBox 4"/>
            <p:cNvSpPr txBox="1"/>
            <p:nvPr/>
          </p:nvSpPr>
          <p:spPr>
            <a:xfrm>
              <a:off x="0" y="66675"/>
              <a:ext cx="21031200" cy="4346090"/>
            </a:xfrm>
            <a:prstGeom prst="rect">
              <a:avLst/>
            </a:prstGeom>
          </p:spPr>
          <p:txBody>
            <a:bodyPr lIns="0" tIns="0" rIns="0" bIns="0" rtlCol="0" anchor="ctr"/>
            <a:lstStyle/>
            <a:p>
              <a:pPr algn="l">
                <a:lnSpc>
                  <a:spcPts val="6415"/>
                </a:lnSpc>
              </a:pPr>
              <a:r>
                <a:rPr lang="en-US" sz="5940" b="1">
                  <a:solidFill>
                    <a:srgbClr val="000000"/>
                  </a:solidFill>
                  <a:latin typeface="Helvetica World Bold" panose="020B0800040000020004" charset="-122"/>
                  <a:ea typeface="Helvetica World Bold" panose="020B0800040000020004" charset="-122"/>
                  <a:cs typeface="Helvetica World Bold" panose="020B0800040000020004" charset="-122"/>
                  <a:sym typeface="Helvetica World Bold" panose="020B0800040000020004" charset="-122"/>
                </a:rPr>
                <a:t>The companies with the highest growth rate</a:t>
              </a:r>
              <a:endParaRPr lang="en-US" sz="5940" b="1">
                <a:solidFill>
                  <a:srgbClr val="000000"/>
                </a:solidFill>
                <a:latin typeface="Helvetica World Bold" panose="020B0800040000020004" charset="-122"/>
                <a:ea typeface="Helvetica World Bold" panose="020B0800040000020004" charset="-122"/>
                <a:cs typeface="Helvetica World Bold" panose="020B0800040000020004" charset="-122"/>
                <a:sym typeface="Helvetica World Bold" panose="020B0800040000020004" charset="-122"/>
              </a:endParaRPr>
            </a:p>
            <a:p>
              <a:pPr algn="l">
                <a:lnSpc>
                  <a:spcPts val="6415"/>
                </a:lnSpc>
              </a:pPr>
            </a:p>
          </p:txBody>
        </p:sp>
      </p:grpSp>
      <p:sp>
        <p:nvSpPr>
          <p:cNvPr id="5" name="Freeform 5"/>
          <p:cNvSpPr/>
          <p:nvPr/>
        </p:nvSpPr>
        <p:spPr>
          <a:xfrm>
            <a:off x="6537474" y="3454401"/>
            <a:ext cx="5877780" cy="5202819"/>
          </a:xfrm>
          <a:custGeom>
            <a:avLst/>
            <a:gdLst/>
            <a:ahLst/>
            <a:cxnLst/>
            <a:rect l="l" t="t" r="r" b="b"/>
            <a:pathLst>
              <a:path w="5877780" h="5202819">
                <a:moveTo>
                  <a:pt x="0" y="0"/>
                </a:moveTo>
                <a:lnTo>
                  <a:pt x="5877780" y="0"/>
                </a:lnTo>
                <a:lnTo>
                  <a:pt x="5877780" y="5202819"/>
                </a:lnTo>
                <a:lnTo>
                  <a:pt x="0" y="5202819"/>
                </a:lnTo>
                <a:lnTo>
                  <a:pt x="0" y="0"/>
                </a:lnTo>
                <a:close/>
              </a:path>
            </a:pathLst>
          </a:custGeom>
          <a:blipFill>
            <a:blip r:embed="rId1"/>
            <a:stretch>
              <a:fillRect/>
            </a:stretch>
          </a:blipFill>
        </p:spPr>
      </p:sp>
      <p:sp>
        <p:nvSpPr>
          <p:cNvPr id="6" name="Freeform 6"/>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2"/>
            <a:stretch>
              <a:fillRect/>
            </a:stretch>
          </a:blipFill>
        </p:spPr>
      </p:sp>
      <p:sp>
        <p:nvSpPr>
          <p:cNvPr id="7" name="TextBox 7"/>
          <p:cNvSpPr txBox="1"/>
          <p:nvPr/>
        </p:nvSpPr>
        <p:spPr>
          <a:xfrm>
            <a:off x="16621125" y="9832975"/>
            <a:ext cx="1428750"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8</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57300" y="357189"/>
            <a:ext cx="13299311" cy="2128266"/>
            <a:chOff x="0" y="0"/>
            <a:chExt cx="17732415" cy="2837688"/>
          </a:xfrm>
        </p:grpSpPr>
        <p:sp>
          <p:nvSpPr>
            <p:cNvPr id="3" name="Freeform 3"/>
            <p:cNvSpPr/>
            <p:nvPr/>
          </p:nvSpPr>
          <p:spPr>
            <a:xfrm>
              <a:off x="0" y="0"/>
              <a:ext cx="17732415" cy="2837688"/>
            </a:xfrm>
            <a:custGeom>
              <a:avLst/>
              <a:gdLst/>
              <a:ahLst/>
              <a:cxnLst/>
              <a:rect l="l" t="t" r="r" b="b"/>
              <a:pathLst>
                <a:path w="17732415" h="2837688">
                  <a:moveTo>
                    <a:pt x="0" y="0"/>
                  </a:moveTo>
                  <a:lnTo>
                    <a:pt x="17732415" y="0"/>
                  </a:lnTo>
                  <a:lnTo>
                    <a:pt x="17732415" y="2837688"/>
                  </a:lnTo>
                  <a:lnTo>
                    <a:pt x="0" y="2837688"/>
                  </a:lnTo>
                  <a:close/>
                </a:path>
              </a:pathLst>
            </a:custGeom>
            <a:solidFill>
              <a:srgbClr val="000000">
                <a:alpha val="0"/>
              </a:srgbClr>
            </a:solidFill>
          </p:spPr>
        </p:sp>
        <p:sp>
          <p:nvSpPr>
            <p:cNvPr id="4" name="TextBox 4"/>
            <p:cNvSpPr txBox="1"/>
            <p:nvPr/>
          </p:nvSpPr>
          <p:spPr>
            <a:xfrm>
              <a:off x="0" y="-57150"/>
              <a:ext cx="17732415" cy="2894838"/>
            </a:xfrm>
            <a:prstGeom prst="rect">
              <a:avLst/>
            </a:prstGeom>
          </p:spPr>
          <p:txBody>
            <a:bodyPr lIns="0" tIns="0" rIns="0" bIns="0" rtlCol="0" anchor="ctr"/>
            <a:lstStyle/>
            <a:p>
              <a:pPr algn="l">
                <a:lnSpc>
                  <a:spcPts val="7130"/>
                </a:lnSpc>
              </a:pPr>
              <a:r>
                <a:rPr lang="en-US" sz="6600" b="1">
                  <a:solidFill>
                    <a:srgbClr val="000000"/>
                  </a:solidFill>
                  <a:latin typeface="Arial Bold" panose="020B0802020202020204"/>
                  <a:ea typeface="Arial Bold" panose="020B0802020202020204"/>
                  <a:cs typeface="Arial Bold" panose="020B0802020202020204"/>
                  <a:sym typeface="Arial Bold" panose="020B0802020202020204"/>
                </a:rPr>
                <a:t>Top Mutual Fund Picks based on ROI and Volatility comparison</a:t>
              </a:r>
              <a:endParaRPr lang="en-US" sz="6600" b="1">
                <a:solidFill>
                  <a:srgbClr val="000000"/>
                </a:solidFill>
                <a:latin typeface="Arial Bold" panose="020B0802020202020204"/>
                <a:ea typeface="Arial Bold" panose="020B0802020202020204"/>
                <a:cs typeface="Arial Bold" panose="020B0802020202020204"/>
                <a:sym typeface="Arial Bold" panose="020B0802020202020204"/>
              </a:endParaRPr>
            </a:p>
          </p:txBody>
        </p:sp>
      </p:grpSp>
      <p:graphicFrame>
        <p:nvGraphicFramePr>
          <p:cNvPr id="5" name="Table 5"/>
          <p:cNvGraphicFramePr>
            <a:graphicFrameLocks noGrp="1"/>
          </p:cNvGraphicFramePr>
          <p:nvPr/>
        </p:nvGraphicFramePr>
        <p:xfrm>
          <a:off x="6610499" y="2583729"/>
          <a:ext cx="10896600" cy="6457950"/>
        </p:xfrm>
        <a:graphic>
          <a:graphicData uri="http://schemas.openxmlformats.org/drawingml/2006/table">
            <a:tbl>
              <a:tblPr/>
              <a:tblGrid>
                <a:gridCol w="2724150"/>
                <a:gridCol w="2724150"/>
                <a:gridCol w="2724150"/>
                <a:gridCol w="2724150"/>
              </a:tblGrid>
              <a:tr h="500466">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Rank</a:t>
                      </a:r>
                      <a:endParaRPr lang="en-US" sz="1100"/>
                    </a:p>
                  </a:txBody>
                  <a:tcPr marL="76072" marR="76072" marT="76072" marB="76072" anchor="t">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007E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Company</a:t>
                      </a:r>
                      <a:endParaRPr lang="en-US" sz="1100"/>
                    </a:p>
                  </a:txBody>
                  <a:tcPr marL="76072" marR="76072" marT="76072" marB="76072" anchor="t">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007E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ROI (%)</a:t>
                      </a:r>
                      <a:endParaRPr lang="en-US" sz="1100"/>
                    </a:p>
                  </a:txBody>
                  <a:tcPr marL="76072" marR="76072" marT="76072" marB="76072" anchor="t">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007E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Volatility</a:t>
                      </a:r>
                      <a:endParaRPr lang="en-US" sz="1100"/>
                    </a:p>
                  </a:txBody>
                  <a:tcPr marL="76072" marR="76072" marT="76072" marB="76072" anchor="t">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007E70"/>
                      </a:solidFill>
                      <a:prstDash val="solid"/>
                      <a:round/>
                      <a:headEnd type="none" w="med" len="med"/>
                      <a:tailEnd type="none" w="med" len="med"/>
                    </a:lnB>
                  </a:tcPr>
                </a:tc>
              </a:tr>
              <a:tr h="733238">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a:t>
                      </a:r>
                      <a:endParaRPr lang="en-US" sz="1100"/>
                    </a:p>
                  </a:txBody>
                  <a:tcPr marL="76072" marR="76072" marT="76072" marB="76072" anchor="t">
                    <a:lnL w="12700" cap="flat" cmpd="sng" algn="ctr">
                      <a:solidFill>
                        <a:srgbClr val="007E70"/>
                      </a:solidFill>
                      <a:prstDash val="solid"/>
                      <a:round/>
                      <a:headEnd type="none" w="med" len="med"/>
                      <a:tailEnd type="none" w="med" len="med"/>
                    </a:lnL>
                    <a:lnR w="12700" cap="flat" cmpd="sng" algn="ctr">
                      <a:solidFill>
                        <a:srgbClr val="007E70"/>
                      </a:solidFill>
                      <a:prstDash val="solid"/>
                      <a:round/>
                      <a:headEnd type="none" w="med" len="med"/>
                      <a:tailEnd type="none" w="med" len="med"/>
                    </a:lnR>
                    <a:lnT w="12700" cap="flat" cmpd="sng" algn="ctr">
                      <a:solidFill>
                        <a:srgbClr val="007E70"/>
                      </a:solidFill>
                      <a:prstDash val="solid"/>
                      <a:round/>
                      <a:headEnd type="none" w="med" len="med"/>
                      <a:tailEnd type="none" w="med" len="med"/>
                    </a:lnT>
                    <a:lnB w="12700" cap="flat" cmpd="sng" algn="ctr">
                      <a:solidFill>
                        <a:srgbClr val="8088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BAJAJ-AUTO.NS</a:t>
                      </a:r>
                      <a:endParaRPr lang="en-US" sz="1100"/>
                    </a:p>
                  </a:txBody>
                  <a:tcPr marL="76072" marR="76072" marT="76072" marB="76072" anchor="t">
                    <a:lnL w="12700" cap="flat" cmpd="sng" algn="ctr">
                      <a:solidFill>
                        <a:srgbClr val="007E70"/>
                      </a:solidFill>
                      <a:prstDash val="solid"/>
                      <a:round/>
                      <a:headEnd type="none" w="med" len="med"/>
                      <a:tailEnd type="none" w="med" len="med"/>
                    </a:lnL>
                    <a:lnR w="12700" cap="flat" cmpd="sng" algn="ctr">
                      <a:solidFill>
                        <a:srgbClr val="007E70"/>
                      </a:solidFill>
                      <a:prstDash val="solid"/>
                      <a:round/>
                      <a:headEnd type="none" w="med" len="med"/>
                      <a:tailEnd type="none" w="med" len="med"/>
                    </a:lnR>
                    <a:lnT w="12700" cap="flat" cmpd="sng" algn="ctr">
                      <a:solidFill>
                        <a:srgbClr val="007E70"/>
                      </a:solidFill>
                      <a:prstDash val="solid"/>
                      <a:round/>
                      <a:headEnd type="none" w="med" len="med"/>
                      <a:tailEnd type="none" w="med" len="med"/>
                    </a:lnT>
                    <a:lnB w="12700" cap="flat" cmpd="sng" algn="ctr">
                      <a:solidFill>
                        <a:srgbClr val="8088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22.11</a:t>
                      </a:r>
                      <a:endParaRPr lang="en-US" sz="1100"/>
                    </a:p>
                  </a:txBody>
                  <a:tcPr marL="76072" marR="76072" marT="76072" marB="76072" anchor="t">
                    <a:lnL w="12700" cap="flat" cmpd="sng" algn="ctr">
                      <a:solidFill>
                        <a:srgbClr val="007E70"/>
                      </a:solidFill>
                      <a:prstDash val="solid"/>
                      <a:round/>
                      <a:headEnd type="none" w="med" len="med"/>
                      <a:tailEnd type="none" w="med" len="med"/>
                    </a:lnL>
                    <a:lnR w="12700" cap="flat" cmpd="sng" algn="ctr">
                      <a:solidFill>
                        <a:srgbClr val="007E70"/>
                      </a:solidFill>
                      <a:prstDash val="solid"/>
                      <a:round/>
                      <a:headEnd type="none" w="med" len="med"/>
                      <a:tailEnd type="none" w="med" len="med"/>
                    </a:lnR>
                    <a:lnT w="12700" cap="flat" cmpd="sng" algn="ctr">
                      <a:solidFill>
                        <a:srgbClr val="007E70"/>
                      </a:solidFill>
                      <a:prstDash val="solid"/>
                      <a:round/>
                      <a:headEnd type="none" w="med" len="med"/>
                      <a:tailEnd type="none" w="med" len="med"/>
                    </a:lnT>
                    <a:lnB w="12700" cap="flat" cmpd="sng" algn="ctr">
                      <a:solidFill>
                        <a:srgbClr val="8088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1.55</a:t>
                      </a:r>
                      <a:endParaRPr lang="en-US" sz="1100"/>
                    </a:p>
                  </a:txBody>
                  <a:tcPr marL="76072" marR="76072" marT="76072" marB="76072" anchor="t">
                    <a:lnL w="12700" cap="flat" cmpd="sng" algn="ctr">
                      <a:solidFill>
                        <a:srgbClr val="007E70"/>
                      </a:solidFill>
                      <a:prstDash val="solid"/>
                      <a:round/>
                      <a:headEnd type="none" w="med" len="med"/>
                      <a:tailEnd type="none" w="med" len="med"/>
                    </a:lnL>
                    <a:lnR w="12700" cap="flat" cmpd="sng" algn="ctr">
                      <a:solidFill>
                        <a:srgbClr val="007E70"/>
                      </a:solidFill>
                      <a:prstDash val="solid"/>
                      <a:round/>
                      <a:headEnd type="none" w="med" len="med"/>
                      <a:tailEnd type="none" w="med" len="med"/>
                    </a:lnR>
                    <a:lnT w="12700" cap="flat" cmpd="sng" algn="ctr">
                      <a:solidFill>
                        <a:srgbClr val="007E70"/>
                      </a:solidFill>
                      <a:prstDash val="solid"/>
                      <a:round/>
                      <a:headEnd type="none" w="med" len="med"/>
                      <a:tailEnd type="none" w="med" len="med"/>
                    </a:lnT>
                    <a:lnB w="12700" cap="flat" cmpd="sng" algn="ctr">
                      <a:solidFill>
                        <a:srgbClr val="808870"/>
                      </a:solidFill>
                      <a:prstDash val="solid"/>
                      <a:round/>
                      <a:headEnd type="none" w="med" len="med"/>
                      <a:tailEnd type="none" w="med" len="med"/>
                    </a:lnB>
                  </a:tcPr>
                </a:tc>
              </a:tr>
              <a:tr h="464297">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2</a:t>
                      </a:r>
                      <a:endParaRPr lang="en-US" sz="1100"/>
                    </a:p>
                  </a:txBody>
                  <a:tcPr marL="76072" marR="76072" marT="76072" marB="76072" anchor="t">
                    <a:lnL w="12700" cap="flat" cmpd="sng" algn="ctr">
                      <a:solidFill>
                        <a:srgbClr val="808870"/>
                      </a:solidFill>
                      <a:prstDash val="solid"/>
                      <a:round/>
                      <a:headEnd type="none" w="med" len="med"/>
                      <a:tailEnd type="none" w="med" len="med"/>
                    </a:lnL>
                    <a:lnR w="12700" cap="flat" cmpd="sng" algn="ctr">
                      <a:solidFill>
                        <a:srgbClr val="808870"/>
                      </a:solidFill>
                      <a:prstDash val="solid"/>
                      <a:round/>
                      <a:headEnd type="none" w="med" len="med"/>
                      <a:tailEnd type="none" w="med" len="med"/>
                    </a:lnR>
                    <a:lnT w="12700" cap="flat" cmpd="sng" algn="ctr">
                      <a:solidFill>
                        <a:srgbClr val="808870"/>
                      </a:solidFill>
                      <a:prstDash val="solid"/>
                      <a:round/>
                      <a:headEnd type="none" w="med" len="med"/>
                      <a:tailEnd type="none" w="med" len="med"/>
                    </a:lnT>
                    <a:lnB w="12700" cap="flat" cmpd="sng" algn="ctr">
                      <a:solidFill>
                        <a:srgbClr val="408A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BAJAJFINSV.NS</a:t>
                      </a:r>
                      <a:endParaRPr lang="en-US" sz="1100"/>
                    </a:p>
                  </a:txBody>
                  <a:tcPr marL="76072" marR="76072" marT="76072" marB="76072" anchor="t">
                    <a:lnL w="12700" cap="flat" cmpd="sng" algn="ctr">
                      <a:solidFill>
                        <a:srgbClr val="808870"/>
                      </a:solidFill>
                      <a:prstDash val="solid"/>
                      <a:round/>
                      <a:headEnd type="none" w="med" len="med"/>
                      <a:tailEnd type="none" w="med" len="med"/>
                    </a:lnL>
                    <a:lnR w="12700" cap="flat" cmpd="sng" algn="ctr">
                      <a:solidFill>
                        <a:srgbClr val="808870"/>
                      </a:solidFill>
                      <a:prstDash val="solid"/>
                      <a:round/>
                      <a:headEnd type="none" w="med" len="med"/>
                      <a:tailEnd type="none" w="med" len="med"/>
                    </a:lnR>
                    <a:lnT w="12700" cap="flat" cmpd="sng" algn="ctr">
                      <a:solidFill>
                        <a:srgbClr val="808870"/>
                      </a:solidFill>
                      <a:prstDash val="solid"/>
                      <a:round/>
                      <a:headEnd type="none" w="med" len="med"/>
                      <a:tailEnd type="none" w="med" len="med"/>
                    </a:lnT>
                    <a:lnB w="12700" cap="flat" cmpd="sng" algn="ctr">
                      <a:solidFill>
                        <a:srgbClr val="408A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19.64</a:t>
                      </a:r>
                      <a:endParaRPr lang="en-US" sz="1100"/>
                    </a:p>
                  </a:txBody>
                  <a:tcPr marL="76072" marR="76072" marT="76072" marB="76072" anchor="t">
                    <a:lnL w="12700" cap="flat" cmpd="sng" algn="ctr">
                      <a:solidFill>
                        <a:srgbClr val="808870"/>
                      </a:solidFill>
                      <a:prstDash val="solid"/>
                      <a:round/>
                      <a:headEnd type="none" w="med" len="med"/>
                      <a:tailEnd type="none" w="med" len="med"/>
                    </a:lnL>
                    <a:lnR w="12700" cap="flat" cmpd="sng" algn="ctr">
                      <a:solidFill>
                        <a:srgbClr val="808870"/>
                      </a:solidFill>
                      <a:prstDash val="solid"/>
                      <a:round/>
                      <a:headEnd type="none" w="med" len="med"/>
                      <a:tailEnd type="none" w="med" len="med"/>
                    </a:lnR>
                    <a:lnT w="12700" cap="flat" cmpd="sng" algn="ctr">
                      <a:solidFill>
                        <a:srgbClr val="808870"/>
                      </a:solidFill>
                      <a:prstDash val="solid"/>
                      <a:round/>
                      <a:headEnd type="none" w="med" len="med"/>
                      <a:tailEnd type="none" w="med" len="med"/>
                    </a:lnT>
                    <a:lnB w="12700" cap="flat" cmpd="sng" algn="ctr">
                      <a:solidFill>
                        <a:srgbClr val="408A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1.37</a:t>
                      </a:r>
                      <a:endParaRPr lang="en-US" sz="1100"/>
                    </a:p>
                  </a:txBody>
                  <a:tcPr marL="76072" marR="76072" marT="76072" marB="76072" anchor="t">
                    <a:lnL w="12700" cap="flat" cmpd="sng" algn="ctr">
                      <a:solidFill>
                        <a:srgbClr val="808870"/>
                      </a:solidFill>
                      <a:prstDash val="solid"/>
                      <a:round/>
                      <a:headEnd type="none" w="med" len="med"/>
                      <a:tailEnd type="none" w="med" len="med"/>
                    </a:lnL>
                    <a:lnR w="12700" cap="flat" cmpd="sng" algn="ctr">
                      <a:solidFill>
                        <a:srgbClr val="808870"/>
                      </a:solidFill>
                      <a:prstDash val="solid"/>
                      <a:round/>
                      <a:headEnd type="none" w="med" len="med"/>
                      <a:tailEnd type="none" w="med" len="med"/>
                    </a:lnR>
                    <a:lnT w="12700" cap="flat" cmpd="sng" algn="ctr">
                      <a:solidFill>
                        <a:srgbClr val="808870"/>
                      </a:solidFill>
                      <a:prstDash val="solid"/>
                      <a:round/>
                      <a:headEnd type="none" w="med" len="med"/>
                      <a:tailEnd type="none" w="med" len="med"/>
                    </a:lnT>
                    <a:lnB w="12700" cap="flat" cmpd="sng" algn="ctr">
                      <a:solidFill>
                        <a:srgbClr val="408A70"/>
                      </a:solidFill>
                      <a:prstDash val="solid"/>
                      <a:round/>
                      <a:headEnd type="none" w="med" len="med"/>
                      <a:tailEnd type="none" w="med" len="med"/>
                    </a:lnB>
                  </a:tcPr>
                </a:tc>
              </a:tr>
              <a:tr h="733238">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3</a:t>
                      </a:r>
                      <a:endParaRPr lang="en-US" sz="1100"/>
                    </a:p>
                  </a:txBody>
                  <a:tcPr marL="76072" marR="76072" marT="76072" marB="76072" anchor="t">
                    <a:lnL w="12700" cap="flat" cmpd="sng" algn="ctr">
                      <a:solidFill>
                        <a:srgbClr val="408A70"/>
                      </a:solidFill>
                      <a:prstDash val="solid"/>
                      <a:round/>
                      <a:headEnd type="none" w="med" len="med"/>
                      <a:tailEnd type="none" w="med" len="med"/>
                    </a:lnL>
                    <a:lnR w="12700" cap="flat" cmpd="sng" algn="ctr">
                      <a:solidFill>
                        <a:srgbClr val="408A70"/>
                      </a:solidFill>
                      <a:prstDash val="solid"/>
                      <a:round/>
                      <a:headEnd type="none" w="med" len="med"/>
                      <a:tailEnd type="none" w="med" len="med"/>
                    </a:lnR>
                    <a:lnT w="12700" cap="flat" cmpd="sng" algn="ctr">
                      <a:solidFill>
                        <a:srgbClr val="408A70"/>
                      </a:solidFill>
                      <a:prstDash val="solid"/>
                      <a:round/>
                      <a:headEnd type="none" w="med" len="med"/>
                      <a:tailEnd type="none" w="med" len="med"/>
                    </a:lnT>
                    <a:lnB w="12700" cap="flat" cmpd="sng" algn="ctr">
                      <a:solidFill>
                        <a:srgbClr val="40FA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BHARTIARTL.NS</a:t>
                      </a:r>
                      <a:endParaRPr lang="en-US" sz="1100"/>
                    </a:p>
                  </a:txBody>
                  <a:tcPr marL="76072" marR="76072" marT="76072" marB="76072" anchor="t">
                    <a:lnL w="12700" cap="flat" cmpd="sng" algn="ctr">
                      <a:solidFill>
                        <a:srgbClr val="408A70"/>
                      </a:solidFill>
                      <a:prstDash val="solid"/>
                      <a:round/>
                      <a:headEnd type="none" w="med" len="med"/>
                      <a:tailEnd type="none" w="med" len="med"/>
                    </a:lnL>
                    <a:lnR w="12700" cap="flat" cmpd="sng" algn="ctr">
                      <a:solidFill>
                        <a:srgbClr val="408A70"/>
                      </a:solidFill>
                      <a:prstDash val="solid"/>
                      <a:round/>
                      <a:headEnd type="none" w="med" len="med"/>
                      <a:tailEnd type="none" w="med" len="med"/>
                    </a:lnR>
                    <a:lnT w="12700" cap="flat" cmpd="sng" algn="ctr">
                      <a:solidFill>
                        <a:srgbClr val="408A70"/>
                      </a:solidFill>
                      <a:prstDash val="solid"/>
                      <a:round/>
                      <a:headEnd type="none" w="med" len="med"/>
                      <a:tailEnd type="none" w="med" len="med"/>
                    </a:lnT>
                    <a:lnB w="12700" cap="flat" cmpd="sng" algn="ctr">
                      <a:solidFill>
                        <a:srgbClr val="40FA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18.12</a:t>
                      </a:r>
                      <a:endParaRPr lang="en-US" sz="1100"/>
                    </a:p>
                  </a:txBody>
                  <a:tcPr marL="76072" marR="76072" marT="76072" marB="76072" anchor="t">
                    <a:lnL w="12700" cap="flat" cmpd="sng" algn="ctr">
                      <a:solidFill>
                        <a:srgbClr val="408A70"/>
                      </a:solidFill>
                      <a:prstDash val="solid"/>
                      <a:round/>
                      <a:headEnd type="none" w="med" len="med"/>
                      <a:tailEnd type="none" w="med" len="med"/>
                    </a:lnL>
                    <a:lnR w="12700" cap="flat" cmpd="sng" algn="ctr">
                      <a:solidFill>
                        <a:srgbClr val="408A70"/>
                      </a:solidFill>
                      <a:prstDash val="solid"/>
                      <a:round/>
                      <a:headEnd type="none" w="med" len="med"/>
                      <a:tailEnd type="none" w="med" len="med"/>
                    </a:lnR>
                    <a:lnT w="12700" cap="flat" cmpd="sng" algn="ctr">
                      <a:solidFill>
                        <a:srgbClr val="408A70"/>
                      </a:solidFill>
                      <a:prstDash val="solid"/>
                      <a:round/>
                      <a:headEnd type="none" w="med" len="med"/>
                      <a:tailEnd type="none" w="med" len="med"/>
                    </a:lnT>
                    <a:lnB w="12700" cap="flat" cmpd="sng" algn="ctr">
                      <a:solidFill>
                        <a:srgbClr val="40FA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1.34</a:t>
                      </a:r>
                      <a:endParaRPr lang="en-US" sz="1100"/>
                    </a:p>
                  </a:txBody>
                  <a:tcPr marL="76072" marR="76072" marT="76072" marB="76072" anchor="t">
                    <a:lnL w="12700" cap="flat" cmpd="sng" algn="ctr">
                      <a:solidFill>
                        <a:srgbClr val="408A70"/>
                      </a:solidFill>
                      <a:prstDash val="solid"/>
                      <a:round/>
                      <a:headEnd type="none" w="med" len="med"/>
                      <a:tailEnd type="none" w="med" len="med"/>
                    </a:lnL>
                    <a:lnR w="12700" cap="flat" cmpd="sng" algn="ctr">
                      <a:solidFill>
                        <a:srgbClr val="408A70"/>
                      </a:solidFill>
                      <a:prstDash val="solid"/>
                      <a:round/>
                      <a:headEnd type="none" w="med" len="med"/>
                      <a:tailEnd type="none" w="med" len="med"/>
                    </a:lnR>
                    <a:lnT w="12700" cap="flat" cmpd="sng" algn="ctr">
                      <a:solidFill>
                        <a:srgbClr val="408A70"/>
                      </a:solidFill>
                      <a:prstDash val="solid"/>
                      <a:round/>
                      <a:headEnd type="none" w="med" len="med"/>
                      <a:tailEnd type="none" w="med" len="med"/>
                    </a:lnT>
                    <a:lnB w="12700" cap="flat" cmpd="sng" algn="ctr">
                      <a:solidFill>
                        <a:srgbClr val="40FA70"/>
                      </a:solidFill>
                      <a:prstDash val="solid"/>
                      <a:round/>
                      <a:headEnd type="none" w="med" len="med"/>
                      <a:tailEnd type="none" w="med" len="med"/>
                    </a:lnB>
                  </a:tcPr>
                </a:tc>
              </a:tr>
              <a:tr h="464297">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4</a:t>
                      </a:r>
                      <a:endParaRPr lang="en-US" sz="1100"/>
                    </a:p>
                  </a:txBody>
                  <a:tcPr marL="76072" marR="76072" marT="76072" marB="76072" anchor="t">
                    <a:lnL w="12700" cap="flat" cmpd="sng" algn="ctr">
                      <a:solidFill>
                        <a:srgbClr val="40FA70"/>
                      </a:solidFill>
                      <a:prstDash val="solid"/>
                      <a:round/>
                      <a:headEnd type="none" w="med" len="med"/>
                      <a:tailEnd type="none" w="med" len="med"/>
                    </a:lnL>
                    <a:lnR w="12700" cap="flat" cmpd="sng" algn="ctr">
                      <a:solidFill>
                        <a:srgbClr val="40FA70"/>
                      </a:solidFill>
                      <a:prstDash val="solid"/>
                      <a:round/>
                      <a:headEnd type="none" w="med" len="med"/>
                      <a:tailEnd type="none" w="med" len="med"/>
                    </a:lnR>
                    <a:lnT w="12700" cap="flat" cmpd="sng" algn="ctr">
                      <a:solidFill>
                        <a:srgbClr val="40FA70"/>
                      </a:solidFill>
                      <a:prstDash val="solid"/>
                      <a:round/>
                      <a:headEnd type="none" w="med" len="med"/>
                      <a:tailEnd type="none" w="med" len="med"/>
                    </a:lnT>
                    <a:lnB w="12700" cap="flat" cmpd="sng" algn="ctr">
                      <a:solidFill>
                        <a:srgbClr val="80F5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DIVISLAB.NS</a:t>
                      </a:r>
                      <a:endParaRPr lang="en-US" sz="1100"/>
                    </a:p>
                  </a:txBody>
                  <a:tcPr marL="76072" marR="76072" marT="76072" marB="76072" anchor="t">
                    <a:lnL w="12700" cap="flat" cmpd="sng" algn="ctr">
                      <a:solidFill>
                        <a:srgbClr val="40FA70"/>
                      </a:solidFill>
                      <a:prstDash val="solid"/>
                      <a:round/>
                      <a:headEnd type="none" w="med" len="med"/>
                      <a:tailEnd type="none" w="med" len="med"/>
                    </a:lnL>
                    <a:lnR w="12700" cap="flat" cmpd="sng" algn="ctr">
                      <a:solidFill>
                        <a:srgbClr val="40FA70"/>
                      </a:solidFill>
                      <a:prstDash val="solid"/>
                      <a:round/>
                      <a:headEnd type="none" w="med" len="med"/>
                      <a:tailEnd type="none" w="med" len="med"/>
                    </a:lnR>
                    <a:lnT w="12700" cap="flat" cmpd="sng" algn="ctr">
                      <a:solidFill>
                        <a:srgbClr val="40FA70"/>
                      </a:solidFill>
                      <a:prstDash val="solid"/>
                      <a:round/>
                      <a:headEnd type="none" w="med" len="med"/>
                      <a:tailEnd type="none" w="med" len="med"/>
                    </a:lnT>
                    <a:lnB w="12700" cap="flat" cmpd="sng" algn="ctr">
                      <a:solidFill>
                        <a:srgbClr val="80F5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15.40</a:t>
                      </a:r>
                      <a:endParaRPr lang="en-US" sz="1100"/>
                    </a:p>
                  </a:txBody>
                  <a:tcPr marL="76072" marR="76072" marT="76072" marB="76072" anchor="t">
                    <a:lnL w="12700" cap="flat" cmpd="sng" algn="ctr">
                      <a:solidFill>
                        <a:srgbClr val="40FA70"/>
                      </a:solidFill>
                      <a:prstDash val="solid"/>
                      <a:round/>
                      <a:headEnd type="none" w="med" len="med"/>
                      <a:tailEnd type="none" w="med" len="med"/>
                    </a:lnL>
                    <a:lnR w="12700" cap="flat" cmpd="sng" algn="ctr">
                      <a:solidFill>
                        <a:srgbClr val="40FA70"/>
                      </a:solidFill>
                      <a:prstDash val="solid"/>
                      <a:round/>
                      <a:headEnd type="none" w="med" len="med"/>
                      <a:tailEnd type="none" w="med" len="med"/>
                    </a:lnR>
                    <a:lnT w="12700" cap="flat" cmpd="sng" algn="ctr">
                      <a:solidFill>
                        <a:srgbClr val="40FA70"/>
                      </a:solidFill>
                      <a:prstDash val="solid"/>
                      <a:round/>
                      <a:headEnd type="none" w="med" len="med"/>
                      <a:tailEnd type="none" w="med" len="med"/>
                    </a:lnT>
                    <a:lnB w="12700" cap="flat" cmpd="sng" algn="ctr">
                      <a:solidFill>
                        <a:srgbClr val="80F570"/>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1.46</a:t>
                      </a:r>
                      <a:endParaRPr lang="en-US" sz="1100"/>
                    </a:p>
                  </a:txBody>
                  <a:tcPr marL="76072" marR="76072" marT="76072" marB="76072" anchor="t">
                    <a:lnL w="12700" cap="flat" cmpd="sng" algn="ctr">
                      <a:solidFill>
                        <a:srgbClr val="40FA70"/>
                      </a:solidFill>
                      <a:prstDash val="solid"/>
                      <a:round/>
                      <a:headEnd type="none" w="med" len="med"/>
                      <a:tailEnd type="none" w="med" len="med"/>
                    </a:lnL>
                    <a:lnR w="12700" cap="flat" cmpd="sng" algn="ctr">
                      <a:solidFill>
                        <a:srgbClr val="40FA70"/>
                      </a:solidFill>
                      <a:prstDash val="solid"/>
                      <a:round/>
                      <a:headEnd type="none" w="med" len="med"/>
                      <a:tailEnd type="none" w="med" len="med"/>
                    </a:lnR>
                    <a:lnT w="12700" cap="flat" cmpd="sng" algn="ctr">
                      <a:solidFill>
                        <a:srgbClr val="40FA70"/>
                      </a:solidFill>
                      <a:prstDash val="solid"/>
                      <a:round/>
                      <a:headEnd type="none" w="med" len="med"/>
                      <a:tailEnd type="none" w="med" len="med"/>
                    </a:lnT>
                    <a:lnB w="12700" cap="flat" cmpd="sng" algn="ctr">
                      <a:solidFill>
                        <a:srgbClr val="80F570"/>
                      </a:solidFill>
                      <a:prstDash val="solid"/>
                      <a:round/>
                      <a:headEnd type="none" w="med" len="med"/>
                      <a:tailEnd type="none" w="med" len="med"/>
                    </a:lnB>
                  </a:tcPr>
                </a:tc>
              </a:tr>
              <a:tr h="733238">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5</a:t>
                      </a:r>
                      <a:endParaRPr lang="en-US" sz="1100"/>
                    </a:p>
                  </a:txBody>
                  <a:tcPr marL="76072" marR="76072" marT="76072" marB="76072" anchor="t">
                    <a:lnL w="12700" cap="flat" cmpd="sng" algn="ctr">
                      <a:solidFill>
                        <a:srgbClr val="80F570"/>
                      </a:solidFill>
                      <a:prstDash val="solid"/>
                      <a:round/>
                      <a:headEnd type="none" w="med" len="med"/>
                      <a:tailEnd type="none" w="med" len="med"/>
                    </a:lnL>
                    <a:lnR w="12700" cap="flat" cmpd="sng" algn="ctr">
                      <a:solidFill>
                        <a:srgbClr val="80F570"/>
                      </a:solidFill>
                      <a:prstDash val="solid"/>
                      <a:round/>
                      <a:headEnd type="none" w="med" len="med"/>
                      <a:tailEnd type="none" w="med" len="med"/>
                    </a:lnR>
                    <a:lnT w="12700" cap="flat" cmpd="sng" algn="ctr">
                      <a:solidFill>
                        <a:srgbClr val="80F570"/>
                      </a:solidFill>
                      <a:prstDash val="solid"/>
                      <a:round/>
                      <a:headEnd type="none" w="med" len="med"/>
                      <a:tailEnd type="none" w="med" len="med"/>
                    </a:lnT>
                    <a:lnB w="12700" cap="flat" cmpd="sng" algn="ctr">
                      <a:solidFill>
                        <a:srgbClr val="800671"/>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HEROMOTOCO.NS</a:t>
                      </a:r>
                      <a:endParaRPr lang="en-US" sz="1100"/>
                    </a:p>
                  </a:txBody>
                  <a:tcPr marL="76072" marR="76072" marT="76072" marB="76072" anchor="t">
                    <a:lnL w="12700" cap="flat" cmpd="sng" algn="ctr">
                      <a:solidFill>
                        <a:srgbClr val="80F570"/>
                      </a:solidFill>
                      <a:prstDash val="solid"/>
                      <a:round/>
                      <a:headEnd type="none" w="med" len="med"/>
                      <a:tailEnd type="none" w="med" len="med"/>
                    </a:lnL>
                    <a:lnR w="12700" cap="flat" cmpd="sng" algn="ctr">
                      <a:solidFill>
                        <a:srgbClr val="80F570"/>
                      </a:solidFill>
                      <a:prstDash val="solid"/>
                      <a:round/>
                      <a:headEnd type="none" w="med" len="med"/>
                      <a:tailEnd type="none" w="med" len="med"/>
                    </a:lnR>
                    <a:lnT w="12700" cap="flat" cmpd="sng" algn="ctr">
                      <a:solidFill>
                        <a:srgbClr val="80F570"/>
                      </a:solidFill>
                      <a:prstDash val="solid"/>
                      <a:round/>
                      <a:headEnd type="none" w="med" len="med"/>
                      <a:tailEnd type="none" w="med" len="med"/>
                    </a:lnT>
                    <a:lnB w="12700" cap="flat" cmpd="sng" algn="ctr">
                      <a:solidFill>
                        <a:srgbClr val="800671"/>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14.66</a:t>
                      </a:r>
                      <a:endParaRPr lang="en-US" sz="1100"/>
                    </a:p>
                  </a:txBody>
                  <a:tcPr marL="76072" marR="76072" marT="76072" marB="76072" anchor="t">
                    <a:lnL w="12700" cap="flat" cmpd="sng" algn="ctr">
                      <a:solidFill>
                        <a:srgbClr val="80F570"/>
                      </a:solidFill>
                      <a:prstDash val="solid"/>
                      <a:round/>
                      <a:headEnd type="none" w="med" len="med"/>
                      <a:tailEnd type="none" w="med" len="med"/>
                    </a:lnL>
                    <a:lnR w="12700" cap="flat" cmpd="sng" algn="ctr">
                      <a:solidFill>
                        <a:srgbClr val="80F570"/>
                      </a:solidFill>
                      <a:prstDash val="solid"/>
                      <a:round/>
                      <a:headEnd type="none" w="med" len="med"/>
                      <a:tailEnd type="none" w="med" len="med"/>
                    </a:lnR>
                    <a:lnT w="12700" cap="flat" cmpd="sng" algn="ctr">
                      <a:solidFill>
                        <a:srgbClr val="80F570"/>
                      </a:solidFill>
                      <a:prstDash val="solid"/>
                      <a:round/>
                      <a:headEnd type="none" w="med" len="med"/>
                      <a:tailEnd type="none" w="med" len="med"/>
                    </a:lnT>
                    <a:lnB w="12700" cap="flat" cmpd="sng" algn="ctr">
                      <a:solidFill>
                        <a:srgbClr val="800671"/>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1.09</a:t>
                      </a:r>
                      <a:endParaRPr lang="en-US" sz="1100"/>
                    </a:p>
                  </a:txBody>
                  <a:tcPr marL="76072" marR="76072" marT="76072" marB="76072" anchor="t">
                    <a:lnL w="12700" cap="flat" cmpd="sng" algn="ctr">
                      <a:solidFill>
                        <a:srgbClr val="80F570"/>
                      </a:solidFill>
                      <a:prstDash val="solid"/>
                      <a:round/>
                      <a:headEnd type="none" w="med" len="med"/>
                      <a:tailEnd type="none" w="med" len="med"/>
                    </a:lnL>
                    <a:lnR w="12700" cap="flat" cmpd="sng" algn="ctr">
                      <a:solidFill>
                        <a:srgbClr val="80F570"/>
                      </a:solidFill>
                      <a:prstDash val="solid"/>
                      <a:round/>
                      <a:headEnd type="none" w="med" len="med"/>
                      <a:tailEnd type="none" w="med" len="med"/>
                    </a:lnR>
                    <a:lnT w="12700" cap="flat" cmpd="sng" algn="ctr">
                      <a:solidFill>
                        <a:srgbClr val="80F570"/>
                      </a:solidFill>
                      <a:prstDash val="solid"/>
                      <a:round/>
                      <a:headEnd type="none" w="med" len="med"/>
                      <a:tailEnd type="none" w="med" len="med"/>
                    </a:lnT>
                    <a:lnB w="12700" cap="flat" cmpd="sng" algn="ctr">
                      <a:solidFill>
                        <a:srgbClr val="800671"/>
                      </a:solidFill>
                      <a:prstDash val="solid"/>
                      <a:round/>
                      <a:headEnd type="none" w="med" len="med"/>
                      <a:tailEnd type="none" w="med" len="med"/>
                    </a:lnB>
                  </a:tcPr>
                </a:tc>
              </a:tr>
              <a:tr h="464297">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6</a:t>
                      </a:r>
                      <a:endParaRPr lang="en-US" sz="1100"/>
                    </a:p>
                  </a:txBody>
                  <a:tcPr marL="76072" marR="76072" marT="76072" marB="76072" anchor="t">
                    <a:lnL w="12700" cap="flat" cmpd="sng" algn="ctr">
                      <a:solidFill>
                        <a:srgbClr val="800671"/>
                      </a:solidFill>
                      <a:prstDash val="solid"/>
                      <a:round/>
                      <a:headEnd type="none" w="med" len="med"/>
                      <a:tailEnd type="none" w="med" len="med"/>
                    </a:lnL>
                    <a:lnR w="12700" cap="flat" cmpd="sng" algn="ctr">
                      <a:solidFill>
                        <a:srgbClr val="800671"/>
                      </a:solidFill>
                      <a:prstDash val="solid"/>
                      <a:round/>
                      <a:headEnd type="none" w="med" len="med"/>
                      <a:tailEnd type="none" w="med" len="med"/>
                    </a:lnR>
                    <a:lnT w="12700" cap="flat" cmpd="sng" algn="ctr">
                      <a:solidFill>
                        <a:srgbClr val="800671"/>
                      </a:solidFill>
                      <a:prstDash val="solid"/>
                      <a:round/>
                      <a:headEnd type="none" w="med" len="med"/>
                      <a:tailEnd type="none" w="med" len="med"/>
                    </a:lnT>
                    <a:lnB w="12700" cap="flat" cmpd="sng" algn="ctr">
                      <a:solidFill>
                        <a:srgbClr val="008B71"/>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ICICIBANK.NS</a:t>
                      </a:r>
                      <a:endParaRPr lang="en-US" sz="1100"/>
                    </a:p>
                  </a:txBody>
                  <a:tcPr marL="76072" marR="76072" marT="76072" marB="76072" anchor="t">
                    <a:lnL w="12700" cap="flat" cmpd="sng" algn="ctr">
                      <a:solidFill>
                        <a:srgbClr val="800671"/>
                      </a:solidFill>
                      <a:prstDash val="solid"/>
                      <a:round/>
                      <a:headEnd type="none" w="med" len="med"/>
                      <a:tailEnd type="none" w="med" len="med"/>
                    </a:lnL>
                    <a:lnR w="12700" cap="flat" cmpd="sng" algn="ctr">
                      <a:solidFill>
                        <a:srgbClr val="800671"/>
                      </a:solidFill>
                      <a:prstDash val="solid"/>
                      <a:round/>
                      <a:headEnd type="none" w="med" len="med"/>
                      <a:tailEnd type="none" w="med" len="med"/>
                    </a:lnR>
                    <a:lnT w="12700" cap="flat" cmpd="sng" algn="ctr">
                      <a:solidFill>
                        <a:srgbClr val="800671"/>
                      </a:solidFill>
                      <a:prstDash val="solid"/>
                      <a:round/>
                      <a:headEnd type="none" w="med" len="med"/>
                      <a:tailEnd type="none" w="med" len="med"/>
                    </a:lnT>
                    <a:lnB w="12700" cap="flat" cmpd="sng" algn="ctr">
                      <a:solidFill>
                        <a:srgbClr val="008B71"/>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13.48</a:t>
                      </a:r>
                      <a:endParaRPr lang="en-US" sz="1100"/>
                    </a:p>
                  </a:txBody>
                  <a:tcPr marL="76072" marR="76072" marT="76072" marB="76072" anchor="t">
                    <a:lnL w="12700" cap="flat" cmpd="sng" algn="ctr">
                      <a:solidFill>
                        <a:srgbClr val="800671"/>
                      </a:solidFill>
                      <a:prstDash val="solid"/>
                      <a:round/>
                      <a:headEnd type="none" w="med" len="med"/>
                      <a:tailEnd type="none" w="med" len="med"/>
                    </a:lnL>
                    <a:lnR w="12700" cap="flat" cmpd="sng" algn="ctr">
                      <a:solidFill>
                        <a:srgbClr val="800671"/>
                      </a:solidFill>
                      <a:prstDash val="solid"/>
                      <a:round/>
                      <a:headEnd type="none" w="med" len="med"/>
                      <a:tailEnd type="none" w="med" len="med"/>
                    </a:lnR>
                    <a:lnT w="12700" cap="flat" cmpd="sng" algn="ctr">
                      <a:solidFill>
                        <a:srgbClr val="800671"/>
                      </a:solidFill>
                      <a:prstDash val="solid"/>
                      <a:round/>
                      <a:headEnd type="none" w="med" len="med"/>
                      <a:tailEnd type="none" w="med" len="med"/>
                    </a:lnT>
                    <a:lnB w="12700" cap="flat" cmpd="sng" algn="ctr">
                      <a:solidFill>
                        <a:srgbClr val="008B71"/>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1.16</a:t>
                      </a:r>
                      <a:endParaRPr lang="en-US" sz="1100"/>
                    </a:p>
                  </a:txBody>
                  <a:tcPr marL="76072" marR="76072" marT="76072" marB="76072" anchor="t">
                    <a:lnL w="12700" cap="flat" cmpd="sng" algn="ctr">
                      <a:solidFill>
                        <a:srgbClr val="800671"/>
                      </a:solidFill>
                      <a:prstDash val="solid"/>
                      <a:round/>
                      <a:headEnd type="none" w="med" len="med"/>
                      <a:tailEnd type="none" w="med" len="med"/>
                    </a:lnL>
                    <a:lnR w="12700" cap="flat" cmpd="sng" algn="ctr">
                      <a:solidFill>
                        <a:srgbClr val="800671"/>
                      </a:solidFill>
                      <a:prstDash val="solid"/>
                      <a:round/>
                      <a:headEnd type="none" w="med" len="med"/>
                      <a:tailEnd type="none" w="med" len="med"/>
                    </a:lnR>
                    <a:lnT w="12700" cap="flat" cmpd="sng" algn="ctr">
                      <a:solidFill>
                        <a:srgbClr val="800671"/>
                      </a:solidFill>
                      <a:prstDash val="solid"/>
                      <a:round/>
                      <a:headEnd type="none" w="med" len="med"/>
                      <a:tailEnd type="none" w="med" len="med"/>
                    </a:lnT>
                    <a:lnB w="12700" cap="flat" cmpd="sng" algn="ctr">
                      <a:solidFill>
                        <a:srgbClr val="008B71"/>
                      </a:solidFill>
                      <a:prstDash val="solid"/>
                      <a:round/>
                      <a:headEnd type="none" w="med" len="med"/>
                      <a:tailEnd type="none" w="med" len="med"/>
                    </a:lnB>
                  </a:tcPr>
                </a:tc>
              </a:tr>
              <a:tr h="733238">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7</a:t>
                      </a:r>
                      <a:endParaRPr lang="en-US" sz="1100"/>
                    </a:p>
                  </a:txBody>
                  <a:tcPr marL="76072" marR="76072" marT="76072" marB="76072" anchor="t">
                    <a:lnL w="12700" cap="flat" cmpd="sng" algn="ctr">
                      <a:solidFill>
                        <a:srgbClr val="008B71"/>
                      </a:solidFill>
                      <a:prstDash val="solid"/>
                      <a:round/>
                      <a:headEnd type="none" w="med" len="med"/>
                      <a:tailEnd type="none" w="med" len="med"/>
                    </a:lnL>
                    <a:lnR w="12700" cap="flat" cmpd="sng" algn="ctr">
                      <a:solidFill>
                        <a:srgbClr val="008B71"/>
                      </a:solidFill>
                      <a:prstDash val="solid"/>
                      <a:round/>
                      <a:headEnd type="none" w="med" len="med"/>
                      <a:tailEnd type="none" w="med" len="med"/>
                    </a:lnR>
                    <a:lnT w="12700" cap="flat" cmpd="sng" algn="ctr">
                      <a:solidFill>
                        <a:srgbClr val="008B71"/>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BAJFINANCE.NS</a:t>
                      </a:r>
                      <a:endParaRPr lang="en-US" sz="1100"/>
                    </a:p>
                  </a:txBody>
                  <a:tcPr marL="76072" marR="76072" marT="76072" marB="76072" anchor="t">
                    <a:lnL w="12700" cap="flat" cmpd="sng" algn="ctr">
                      <a:solidFill>
                        <a:srgbClr val="008B71"/>
                      </a:solidFill>
                      <a:prstDash val="solid"/>
                      <a:round/>
                      <a:headEnd type="none" w="med" len="med"/>
                      <a:tailEnd type="none" w="med" len="med"/>
                    </a:lnL>
                    <a:lnR w="12700" cap="flat" cmpd="sng" algn="ctr">
                      <a:solidFill>
                        <a:srgbClr val="008B71"/>
                      </a:solidFill>
                      <a:prstDash val="solid"/>
                      <a:round/>
                      <a:headEnd type="none" w="med" len="med"/>
                      <a:tailEnd type="none" w="med" len="med"/>
                    </a:lnR>
                    <a:lnT w="12700" cap="flat" cmpd="sng" algn="ctr">
                      <a:solidFill>
                        <a:srgbClr val="008B71"/>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12.80</a:t>
                      </a:r>
                      <a:endParaRPr lang="en-US" sz="1100"/>
                    </a:p>
                  </a:txBody>
                  <a:tcPr marL="76072" marR="76072" marT="76072" marB="76072" anchor="t">
                    <a:lnL w="12700" cap="flat" cmpd="sng" algn="ctr">
                      <a:solidFill>
                        <a:srgbClr val="008B71"/>
                      </a:solidFill>
                      <a:prstDash val="solid"/>
                      <a:round/>
                      <a:headEnd type="none" w="med" len="med"/>
                      <a:tailEnd type="none" w="med" len="med"/>
                    </a:lnL>
                    <a:lnR w="12700" cap="flat" cmpd="sng" algn="ctr">
                      <a:solidFill>
                        <a:srgbClr val="008B71"/>
                      </a:solidFill>
                      <a:prstDash val="solid"/>
                      <a:round/>
                      <a:headEnd type="none" w="med" len="med"/>
                      <a:tailEnd type="none" w="med" len="med"/>
                    </a:lnR>
                    <a:lnT w="12700" cap="flat" cmpd="sng" algn="ctr">
                      <a:solidFill>
                        <a:srgbClr val="008B71"/>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1.58</a:t>
                      </a:r>
                      <a:endParaRPr lang="en-US" sz="1100"/>
                    </a:p>
                  </a:txBody>
                  <a:tcPr marL="76072" marR="76072" marT="76072" marB="76072" anchor="t">
                    <a:lnL w="12700" cap="flat" cmpd="sng" algn="ctr">
                      <a:solidFill>
                        <a:srgbClr val="008B71"/>
                      </a:solidFill>
                      <a:prstDash val="solid"/>
                      <a:round/>
                      <a:headEnd type="none" w="med" len="med"/>
                      <a:tailEnd type="none" w="med" len="med"/>
                    </a:lnL>
                    <a:lnR w="12700" cap="flat" cmpd="sng" algn="ctr">
                      <a:solidFill>
                        <a:srgbClr val="008B71"/>
                      </a:solidFill>
                      <a:prstDash val="solid"/>
                      <a:round/>
                      <a:headEnd type="none" w="med" len="med"/>
                      <a:tailEnd type="none" w="med" len="med"/>
                    </a:lnR>
                    <a:lnT w="12700" cap="flat" cmpd="sng" algn="ctr">
                      <a:solidFill>
                        <a:srgbClr val="008B71"/>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r>
              <a:tr h="434103">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8</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TITAN.NS</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9.28</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1.25</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F0FEFF"/>
                      </a:solidFill>
                      <a:prstDash val="solid"/>
                      <a:round/>
                      <a:headEnd type="none" w="med" len="med"/>
                      <a:tailEnd type="none" w="med" len="med"/>
                    </a:lnB>
                  </a:tcPr>
                </a:tc>
              </a:tr>
              <a:tr h="733238">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9</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HINDUNILVR.NS</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8.24</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1.21</a:t>
                      </a:r>
                      <a:endParaRPr lang="en-US" sz="1100"/>
                    </a:p>
                  </a:txBody>
                  <a:tcPr marL="76072" marR="76072" marT="76072" marB="76072" anchor="t">
                    <a:lnL w="12700" cap="flat" cmpd="sng" algn="ctr">
                      <a:solidFill>
                        <a:srgbClr val="F0FEFF"/>
                      </a:solidFill>
                      <a:prstDash val="solid"/>
                      <a:round/>
                      <a:headEnd type="none" w="med" len="med"/>
                      <a:tailEnd type="none" w="med" len="med"/>
                    </a:lnL>
                    <a:lnR w="12700" cap="flat" cmpd="sng" algn="ctr">
                      <a:solidFill>
                        <a:srgbClr val="F0FEFF"/>
                      </a:solidFill>
                      <a:prstDash val="solid"/>
                      <a:round/>
                      <a:headEnd type="none" w="med" len="med"/>
                      <a:tailEnd type="none" w="med" len="med"/>
                    </a:lnR>
                    <a:lnT w="12700" cap="flat" cmpd="sng" algn="ctr">
                      <a:solidFill>
                        <a:srgbClr val="F0FE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r>
              <a:tr h="464297">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10</a:t>
                      </a:r>
                      <a:endParaRPr lang="en-US" sz="1100"/>
                    </a:p>
                  </a:txBody>
                  <a:tcPr marL="76072" marR="76072" marT="76072" marB="76072" anchor="t">
                    <a:lnL w="12700" cap="flat" cmpd="sng" algn="ctr">
                      <a:solidFill>
                        <a:srgbClr val="30F5FF"/>
                      </a:solidFill>
                      <a:prstDash val="solid"/>
                      <a:round/>
                      <a:headEnd type="none" w="med" len="med"/>
                      <a:tailEnd type="none" w="med" len="med"/>
                    </a:lnL>
                    <a:lnR w="12700" cap="flat" cmpd="sng" algn="ctr">
                      <a:solidFill>
                        <a:srgbClr val="30F5FF"/>
                      </a:solidFill>
                      <a:prstDash val="solid"/>
                      <a:round/>
                      <a:headEnd type="none" w="med" len="med"/>
                      <a:tailEnd type="none" w="med" len="med"/>
                    </a:lnR>
                    <a:lnT w="12700" cap="flat" cmpd="sng" algn="ctr">
                      <a:solidFill>
                        <a:srgbClr val="30F5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BRITANNIA.NS</a:t>
                      </a:r>
                      <a:endParaRPr lang="en-US" sz="1100"/>
                    </a:p>
                  </a:txBody>
                  <a:tcPr marL="76072" marR="76072" marT="76072" marB="76072" anchor="t">
                    <a:lnL w="12700" cap="flat" cmpd="sng" algn="ctr">
                      <a:solidFill>
                        <a:srgbClr val="30F5FF"/>
                      </a:solidFill>
                      <a:prstDash val="solid"/>
                      <a:round/>
                      <a:headEnd type="none" w="med" len="med"/>
                      <a:tailEnd type="none" w="med" len="med"/>
                    </a:lnL>
                    <a:lnR w="12700" cap="flat" cmpd="sng" algn="ctr">
                      <a:solidFill>
                        <a:srgbClr val="30F5FF"/>
                      </a:solidFill>
                      <a:prstDash val="solid"/>
                      <a:round/>
                      <a:headEnd type="none" w="med" len="med"/>
                      <a:tailEnd type="none" w="med" len="med"/>
                    </a:lnR>
                    <a:lnT w="12700" cap="flat" cmpd="sng" algn="ctr">
                      <a:solidFill>
                        <a:srgbClr val="30F5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7.71</a:t>
                      </a:r>
                      <a:endParaRPr lang="en-US" sz="1100"/>
                    </a:p>
                  </a:txBody>
                  <a:tcPr marL="76072" marR="76072" marT="76072" marB="76072" anchor="t">
                    <a:lnL w="12700" cap="flat" cmpd="sng" algn="ctr">
                      <a:solidFill>
                        <a:srgbClr val="30F5FF"/>
                      </a:solidFill>
                      <a:prstDash val="solid"/>
                      <a:round/>
                      <a:headEnd type="none" w="med" len="med"/>
                      <a:tailEnd type="none" w="med" len="med"/>
                    </a:lnL>
                    <a:lnR w="12700" cap="flat" cmpd="sng" algn="ctr">
                      <a:solidFill>
                        <a:srgbClr val="30F5FF"/>
                      </a:solidFill>
                      <a:prstDash val="solid"/>
                      <a:round/>
                      <a:headEnd type="none" w="med" len="med"/>
                      <a:tailEnd type="none" w="med" len="med"/>
                    </a:lnR>
                    <a:lnT w="12700" cap="flat" cmpd="sng" algn="ctr">
                      <a:solidFill>
                        <a:srgbClr val="30F5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c>
                  <a:txBody>
                    <a:bodyPr rtlCol="0"/>
                    <a:lstStyle/>
                    <a:p>
                      <a:pPr algn="l">
                        <a:lnSpc>
                          <a:spcPts val="3240"/>
                        </a:lnSpc>
                        <a:defRPr/>
                      </a:pPr>
                      <a:r>
                        <a:rPr lang="en-US" sz="2700">
                          <a:solidFill>
                            <a:srgbClr val="000000"/>
                          </a:solidFill>
                          <a:latin typeface="Calibri (MS)" panose="020F0502020204030204"/>
                          <a:ea typeface="Calibri (MS)" panose="020F0502020204030204"/>
                          <a:cs typeface="Calibri (MS)" panose="020F0502020204030204"/>
                          <a:sym typeface="Calibri (MS)" panose="020F0502020204030204"/>
                        </a:rPr>
                        <a:t>0.93</a:t>
                      </a:r>
                      <a:endParaRPr lang="en-US" sz="1100"/>
                    </a:p>
                  </a:txBody>
                  <a:tcPr marL="76072" marR="76072" marT="76072" marB="76072" anchor="t">
                    <a:lnL w="12700" cap="flat" cmpd="sng" algn="ctr">
                      <a:solidFill>
                        <a:srgbClr val="30F5FF"/>
                      </a:solidFill>
                      <a:prstDash val="solid"/>
                      <a:round/>
                      <a:headEnd type="none" w="med" len="med"/>
                      <a:tailEnd type="none" w="med" len="med"/>
                    </a:lnL>
                    <a:lnR w="12700" cap="flat" cmpd="sng" algn="ctr">
                      <a:solidFill>
                        <a:srgbClr val="30F5FF"/>
                      </a:solidFill>
                      <a:prstDash val="solid"/>
                      <a:round/>
                      <a:headEnd type="none" w="med" len="med"/>
                      <a:tailEnd type="none" w="med" len="med"/>
                    </a:lnR>
                    <a:lnT w="12700" cap="flat" cmpd="sng" algn="ctr">
                      <a:solidFill>
                        <a:srgbClr val="30F5FF"/>
                      </a:solidFill>
                      <a:prstDash val="solid"/>
                      <a:round/>
                      <a:headEnd type="none" w="med" len="med"/>
                      <a:tailEnd type="none" w="med" len="med"/>
                    </a:lnT>
                    <a:lnB w="12700" cap="flat" cmpd="sng" algn="ctr">
                      <a:solidFill>
                        <a:srgbClr val="30F5FF"/>
                      </a:solidFill>
                      <a:prstDash val="solid"/>
                      <a:round/>
                      <a:headEnd type="none" w="med" len="med"/>
                      <a:tailEnd type="none" w="med" len="med"/>
                    </a:lnB>
                  </a:tcPr>
                </a:tc>
              </a:tr>
            </a:tbl>
          </a:graphicData>
        </a:graphic>
      </p:graphicFrame>
      <p:grpSp>
        <p:nvGrpSpPr>
          <p:cNvPr id="6" name="Group 6"/>
          <p:cNvGrpSpPr/>
          <p:nvPr/>
        </p:nvGrpSpPr>
        <p:grpSpPr>
          <a:xfrm rot="0">
            <a:off x="1257300" y="3930564"/>
            <a:ext cx="5092660" cy="4370745"/>
            <a:chOff x="0" y="0"/>
            <a:chExt cx="6790214" cy="5827660"/>
          </a:xfrm>
        </p:grpSpPr>
        <p:sp>
          <p:nvSpPr>
            <p:cNvPr id="7" name="Freeform 7"/>
            <p:cNvSpPr/>
            <p:nvPr/>
          </p:nvSpPr>
          <p:spPr>
            <a:xfrm>
              <a:off x="0" y="0"/>
              <a:ext cx="6790214" cy="5827660"/>
            </a:xfrm>
            <a:custGeom>
              <a:avLst/>
              <a:gdLst/>
              <a:ahLst/>
              <a:cxnLst/>
              <a:rect l="l" t="t" r="r" b="b"/>
              <a:pathLst>
                <a:path w="6790214" h="5827660">
                  <a:moveTo>
                    <a:pt x="0" y="0"/>
                  </a:moveTo>
                  <a:lnTo>
                    <a:pt x="6790214" y="0"/>
                  </a:lnTo>
                  <a:lnTo>
                    <a:pt x="6790214" y="5827660"/>
                  </a:lnTo>
                  <a:lnTo>
                    <a:pt x="0" y="5827660"/>
                  </a:lnTo>
                  <a:close/>
                </a:path>
              </a:pathLst>
            </a:custGeom>
            <a:solidFill>
              <a:srgbClr val="000000">
                <a:alpha val="0"/>
              </a:srgbClr>
            </a:solidFill>
          </p:spPr>
        </p:sp>
        <p:sp>
          <p:nvSpPr>
            <p:cNvPr id="8" name="TextBox 8"/>
            <p:cNvSpPr txBox="1"/>
            <p:nvPr/>
          </p:nvSpPr>
          <p:spPr>
            <a:xfrm>
              <a:off x="0" y="-57150"/>
              <a:ext cx="6790214" cy="5884810"/>
            </a:xfrm>
            <a:prstGeom prst="rect">
              <a:avLst/>
            </a:prstGeom>
          </p:spPr>
          <p:txBody>
            <a:bodyPr lIns="0" tIns="0" rIns="0" bIns="0" rtlCol="0" anchor="t"/>
            <a:lstStyle/>
            <a:p>
              <a:pPr algn="l">
                <a:lnSpc>
                  <a:spcPts val="3350"/>
                </a:lnSpc>
              </a:pPr>
              <a:r>
                <a:rPr lang="en-US" sz="2770">
                  <a:solidFill>
                    <a:srgbClr val="000000"/>
                  </a:solidFill>
                  <a:latin typeface="Arial" panose="020B0604020202020204"/>
                  <a:ea typeface="Arial" panose="020B0604020202020204"/>
                  <a:cs typeface="Arial" panose="020B0604020202020204"/>
                  <a:sym typeface="Arial" panose="020B0604020202020204"/>
                </a:rPr>
                <a:t>To create a strategy for selecting companies with </a:t>
              </a: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high ROI and low risk</a:t>
              </a:r>
              <a:r>
                <a:rPr lang="en-US" sz="2770">
                  <a:solidFill>
                    <a:srgbClr val="000000"/>
                  </a:solidFill>
                  <a:latin typeface="Arial" panose="020B0604020202020204"/>
                  <a:ea typeface="Arial" panose="020B0604020202020204"/>
                  <a:cs typeface="Arial" panose="020B0604020202020204"/>
                  <a:sym typeface="Arial" panose="020B0604020202020204"/>
                </a:rPr>
                <a:t>, we can use a combination of </a:t>
              </a: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ROI</a:t>
              </a:r>
              <a:r>
                <a:rPr lang="en-US" sz="2770">
                  <a:solidFill>
                    <a:srgbClr val="000000"/>
                  </a:solidFill>
                  <a:latin typeface="Arial" panose="020B0604020202020204"/>
                  <a:ea typeface="Arial" panose="020B0604020202020204"/>
                  <a:cs typeface="Arial" panose="020B0604020202020204"/>
                  <a:sym typeface="Arial" panose="020B0604020202020204"/>
                </a:rPr>
                <a:t> and </a:t>
              </a: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volatility</a:t>
              </a:r>
              <a:r>
                <a:rPr lang="en-US" sz="2770">
                  <a:solidFill>
                    <a:srgbClr val="000000"/>
                  </a:solidFill>
                  <a:latin typeface="Arial" panose="020B0604020202020204"/>
                  <a:ea typeface="Arial" panose="020B0604020202020204"/>
                  <a:cs typeface="Arial" panose="020B0604020202020204"/>
                  <a:sym typeface="Arial" panose="020B0604020202020204"/>
                </a:rPr>
                <a:t> (standard deviation) metrics. The goal is to find companies that offer a </a:t>
              </a: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high return on investment (ROI)</a:t>
              </a:r>
              <a:r>
                <a:rPr lang="en-US" sz="2770">
                  <a:solidFill>
                    <a:srgbClr val="000000"/>
                  </a:solidFill>
                  <a:latin typeface="Arial" panose="020B0604020202020204"/>
                  <a:ea typeface="Arial" panose="020B0604020202020204"/>
                  <a:cs typeface="Arial" panose="020B0604020202020204"/>
                  <a:sym typeface="Arial" panose="020B0604020202020204"/>
                </a:rPr>
                <a:t> but with </a:t>
              </a:r>
              <a:r>
                <a:rPr lang="en-US" sz="2770" b="1">
                  <a:solidFill>
                    <a:srgbClr val="000000"/>
                  </a:solidFill>
                  <a:latin typeface="Arial Bold" panose="020B0802020202020204"/>
                  <a:ea typeface="Arial Bold" panose="020B0802020202020204"/>
                  <a:cs typeface="Arial Bold" panose="020B0802020202020204"/>
                  <a:sym typeface="Arial Bold" panose="020B0802020202020204"/>
                </a:rPr>
                <a:t>low volatility</a:t>
              </a:r>
              <a:r>
                <a:rPr lang="en-US" sz="2770">
                  <a:solidFill>
                    <a:srgbClr val="000000"/>
                  </a:solidFill>
                  <a:latin typeface="Arial" panose="020B0604020202020204"/>
                  <a:ea typeface="Arial" panose="020B0604020202020204"/>
                  <a:cs typeface="Arial" panose="020B0604020202020204"/>
                  <a:sym typeface="Arial" panose="020B0604020202020204"/>
                </a:rPr>
                <a:t> to minimize risk</a:t>
              </a:r>
              <a:endParaRPr lang="en-US" sz="277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 name="Freeform 9"/>
          <p:cNvSpPr/>
          <p:nvPr/>
        </p:nvSpPr>
        <p:spPr>
          <a:xfrm>
            <a:off x="15080625" y="-1230247"/>
            <a:ext cx="3294185" cy="3575778"/>
          </a:xfrm>
          <a:custGeom>
            <a:avLst/>
            <a:gdLst/>
            <a:ahLst/>
            <a:cxnLst/>
            <a:rect l="l" t="t" r="r" b="b"/>
            <a:pathLst>
              <a:path w="3294185" h="3575778">
                <a:moveTo>
                  <a:pt x="0" y="0"/>
                </a:moveTo>
                <a:lnTo>
                  <a:pt x="3294185" y="0"/>
                </a:lnTo>
                <a:lnTo>
                  <a:pt x="3294185" y="3575777"/>
                </a:lnTo>
                <a:lnTo>
                  <a:pt x="0" y="3575777"/>
                </a:lnTo>
                <a:lnTo>
                  <a:pt x="0" y="0"/>
                </a:lnTo>
                <a:close/>
              </a:path>
            </a:pathLst>
          </a:custGeom>
          <a:blipFill>
            <a:blip r:embed="rId1"/>
            <a:stretch>
              <a:fillRect/>
            </a:stretch>
          </a:blipFill>
        </p:spPr>
      </p:sp>
      <p:sp>
        <p:nvSpPr>
          <p:cNvPr id="10" name="TextBox 10"/>
          <p:cNvSpPr txBox="1"/>
          <p:nvPr/>
        </p:nvSpPr>
        <p:spPr>
          <a:xfrm>
            <a:off x="16449675" y="9832975"/>
            <a:ext cx="1605280" cy="358775"/>
          </a:xfrm>
          <a:prstGeom prst="rect">
            <a:avLst/>
          </a:prstGeom>
        </p:spPr>
        <p:txBody>
          <a:bodyPr wrap="square" lIns="0" tIns="0" rIns="0" bIns="0" rtlCol="0" anchor="t">
            <a:spAutoFit/>
          </a:bodyPr>
          <a:lstStyle/>
          <a:p>
            <a:pPr algn="ctr">
              <a:lnSpc>
                <a:spcPts val="2800"/>
              </a:lnSpc>
            </a:pPr>
            <a:r>
              <a:rPr lang="en-US" sz="2000">
                <a:solidFill>
                  <a:srgbClr val="000000"/>
                </a:solidFill>
                <a:latin typeface="Canva Sans" panose="020B0503030501040103"/>
                <a:ea typeface="Canva Sans" panose="020B0503030501040103"/>
                <a:cs typeface="Canva Sans" panose="020B0503030501040103"/>
                <a:sym typeface="Canva Sans" panose="020B0503030501040103"/>
              </a:rPr>
              <a:t>Page 9</a:t>
            </a:r>
            <a:endParaRPr lang="en-US" sz="2000">
              <a:solidFill>
                <a:srgbClr val="000000"/>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5984</Words>
  <Application>WPS Presentation</Application>
  <PresentationFormat>On-screen Show (4:3)</PresentationFormat>
  <Paragraphs>207</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Archivo Black</vt:lpstr>
      <vt:lpstr>Calibri (MS)</vt:lpstr>
      <vt:lpstr>Canva Sans</vt:lpstr>
      <vt:lpstr>Arial Bold</vt:lpstr>
      <vt:lpstr>Arial</vt:lpstr>
      <vt:lpstr>Helvetica World Bold</vt:lpstr>
      <vt:lpstr>Arial Bold Italics</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Mutual Fund Plan Analyzing Nifty50: High Returns, Low Risk</dc:title>
  <dc:creator/>
  <cp:lastModifiedBy>Samrat saha</cp:lastModifiedBy>
  <cp:revision>2</cp:revision>
  <dcterms:created xsi:type="dcterms:W3CDTF">2006-08-16T00:00:00Z</dcterms:created>
  <dcterms:modified xsi:type="dcterms:W3CDTF">2025-05-19T06:37:12Z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8766D02A362647E29DFF61E7E6FF9517_12</vt:lpwstr>
  </property>
  <property fmtid="{D5CDD505-2E9C-101B-9397-08002B2CF9AE}" pid="3" name="KSOProductBuildVer">
    <vt:lpwstr>1033-12.2.0.21179</vt:lpwstr>
  </property>
</Properties>
</file>