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0" r:id="rId4"/>
  </p:sldMasterIdLst>
  <p:notesMasterIdLst>
    <p:notesMasterId r:id="rId42"/>
  </p:notesMasterIdLst>
  <p:sldIdLst>
    <p:sldId id="309" r:id="rId5"/>
    <p:sldId id="312" r:id="rId6"/>
    <p:sldId id="281" r:id="rId7"/>
    <p:sldId id="315" r:id="rId8"/>
    <p:sldId id="282" r:id="rId9"/>
    <p:sldId id="283" r:id="rId10"/>
    <p:sldId id="301" r:id="rId11"/>
    <p:sldId id="284" r:id="rId12"/>
    <p:sldId id="287" r:id="rId13"/>
    <p:sldId id="288" r:id="rId14"/>
    <p:sldId id="297" r:id="rId15"/>
    <p:sldId id="322" r:id="rId16"/>
    <p:sldId id="325" r:id="rId17"/>
    <p:sldId id="289" r:id="rId18"/>
    <p:sldId id="298" r:id="rId19"/>
    <p:sldId id="320" r:id="rId20"/>
    <p:sldId id="327" r:id="rId21"/>
    <p:sldId id="290" r:id="rId22"/>
    <p:sldId id="299" r:id="rId23"/>
    <p:sldId id="321" r:id="rId24"/>
    <p:sldId id="291" r:id="rId25"/>
    <p:sldId id="323" r:id="rId26"/>
    <p:sldId id="324" r:id="rId27"/>
    <p:sldId id="328" r:id="rId28"/>
    <p:sldId id="329" r:id="rId29"/>
    <p:sldId id="330" r:id="rId30"/>
    <p:sldId id="331" r:id="rId31"/>
    <p:sldId id="332" r:id="rId32"/>
    <p:sldId id="307" r:id="rId33"/>
    <p:sldId id="308" r:id="rId34"/>
    <p:sldId id="302" r:id="rId35"/>
    <p:sldId id="303" r:id="rId36"/>
    <p:sldId id="304" r:id="rId37"/>
    <p:sldId id="305" r:id="rId38"/>
    <p:sldId id="306" r:id="rId39"/>
    <p:sldId id="318" r:id="rId40"/>
    <p:sldId id="29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AB16D7-4513-4E59-8BBA-10F715B47A8D}" v="164" dt="2023-09-24T12:48:02.1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635" autoAdjust="0"/>
    <p:restoredTop sz="94619" autoAdjust="0"/>
  </p:normalViewPr>
  <p:slideViewPr>
    <p:cSldViewPr snapToGrid="0">
      <p:cViewPr>
        <p:scale>
          <a:sx n="66" d="100"/>
          <a:sy n="66" d="100"/>
        </p:scale>
        <p:origin x="-376" y="-12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 SRIKANTH" userId="4f31f61022073226" providerId="LiveId" clId="{98AB16D7-4513-4E59-8BBA-10F715B47A8D}"/>
    <pc:docChg chg="undo custSel addSld modSld sldOrd">
      <pc:chgData name="P SRIKANTH" userId="4f31f61022073226" providerId="LiveId" clId="{98AB16D7-4513-4E59-8BBA-10F715B47A8D}" dt="2023-09-24T12:48:02.144" v="364"/>
      <pc:docMkLst>
        <pc:docMk/>
      </pc:docMkLst>
      <pc:sldChg chg="modSp new mod modTransition modAnim">
        <pc:chgData name="P SRIKANTH" userId="4f31f61022073226" providerId="LiveId" clId="{98AB16D7-4513-4E59-8BBA-10F715B47A8D}" dt="2023-09-24T12:08:07.850" v="8"/>
        <pc:sldMkLst>
          <pc:docMk/>
          <pc:sldMk cId="166559530" sldId="286"/>
        </pc:sldMkLst>
        <pc:spChg chg="mod">
          <ac:chgData name="P SRIKANTH" userId="4f31f61022073226" providerId="LiveId" clId="{98AB16D7-4513-4E59-8BBA-10F715B47A8D}" dt="2023-09-24T12:06:54.270" v="3" actId="114"/>
          <ac:spMkLst>
            <pc:docMk/>
            <pc:sldMk cId="166559530" sldId="286"/>
            <ac:spMk id="2" creationId="{3BAA6145-74EF-BC6D-92D6-749A7C4FB269}"/>
          </ac:spMkLst>
        </pc:spChg>
        <pc:spChg chg="mod">
          <ac:chgData name="P SRIKANTH" userId="4f31f61022073226" providerId="LiveId" clId="{98AB16D7-4513-4E59-8BBA-10F715B47A8D}" dt="2023-09-24T12:08:07.850" v="8"/>
          <ac:spMkLst>
            <pc:docMk/>
            <pc:sldMk cId="166559530" sldId="286"/>
            <ac:spMk id="3" creationId="{6D4529CB-5BF4-876A-4CF2-A3214B5FA3FF}"/>
          </ac:spMkLst>
        </pc:spChg>
      </pc:sldChg>
      <pc:sldChg chg="addSp delSp modSp new mod ord modTransition modAnim">
        <pc:chgData name="P SRIKANTH" userId="4f31f61022073226" providerId="LiveId" clId="{98AB16D7-4513-4E59-8BBA-10F715B47A8D}" dt="2023-09-24T12:17:22.612" v="157"/>
        <pc:sldMkLst>
          <pc:docMk/>
          <pc:sldMk cId="1871411015" sldId="287"/>
        </pc:sldMkLst>
        <pc:spChg chg="mod">
          <ac:chgData name="P SRIKANTH" userId="4f31f61022073226" providerId="LiveId" clId="{98AB16D7-4513-4E59-8BBA-10F715B47A8D}" dt="2023-09-24T12:11:17.825" v="23" actId="2711"/>
          <ac:spMkLst>
            <pc:docMk/>
            <pc:sldMk cId="1871411015" sldId="287"/>
            <ac:spMk id="2" creationId="{B325CC12-F02B-D72C-ACD2-6D03D85A72C0}"/>
          </ac:spMkLst>
        </pc:spChg>
        <pc:spChg chg="del">
          <ac:chgData name="P SRIKANTH" userId="4f31f61022073226" providerId="LiveId" clId="{98AB16D7-4513-4E59-8BBA-10F715B47A8D}" dt="2023-09-24T12:08:43.481" v="12" actId="931"/>
          <ac:spMkLst>
            <pc:docMk/>
            <pc:sldMk cId="1871411015" sldId="287"/>
            <ac:spMk id="3" creationId="{90FFEB40-AD2D-4877-3898-21926BB4E7D5}"/>
          </ac:spMkLst>
        </pc:spChg>
        <pc:spChg chg="add mod">
          <ac:chgData name="P SRIKANTH" userId="4f31f61022073226" providerId="LiveId" clId="{98AB16D7-4513-4E59-8BBA-10F715B47A8D}" dt="2023-09-24T12:14:43.541" v="83" actId="1076"/>
          <ac:spMkLst>
            <pc:docMk/>
            <pc:sldMk cId="1871411015" sldId="287"/>
            <ac:spMk id="6" creationId="{EDCA8233-9ED7-ED4E-C345-7527D702AD2A}"/>
          </ac:spMkLst>
        </pc:spChg>
        <pc:graphicFrameChg chg="add mod modGraphic">
          <ac:chgData name="P SRIKANTH" userId="4f31f61022073226" providerId="LiveId" clId="{98AB16D7-4513-4E59-8BBA-10F715B47A8D}" dt="2023-09-24T12:16:48.762" v="154" actId="20577"/>
          <ac:graphicFrameMkLst>
            <pc:docMk/>
            <pc:sldMk cId="1871411015" sldId="287"/>
            <ac:graphicFrameMk id="7" creationId="{1020C786-47E7-649C-6D31-882D862854EB}"/>
          </ac:graphicFrameMkLst>
        </pc:graphicFrameChg>
        <pc:picChg chg="add mod">
          <ac:chgData name="P SRIKANTH" userId="4f31f61022073226" providerId="LiveId" clId="{98AB16D7-4513-4E59-8BBA-10F715B47A8D}" dt="2023-09-24T12:13:21.276" v="77" actId="1440"/>
          <ac:picMkLst>
            <pc:docMk/>
            <pc:sldMk cId="1871411015" sldId="287"/>
            <ac:picMk id="5" creationId="{9C597D07-5E55-F017-4889-D6E224FD3DE8}"/>
          </ac:picMkLst>
        </pc:picChg>
      </pc:sldChg>
      <pc:sldChg chg="modSp new mod modTransition modAnim">
        <pc:chgData name="P SRIKANTH" userId="4f31f61022073226" providerId="LiveId" clId="{98AB16D7-4513-4E59-8BBA-10F715B47A8D}" dt="2023-09-24T12:21:25.172" v="169"/>
        <pc:sldMkLst>
          <pc:docMk/>
          <pc:sldMk cId="3187011156" sldId="288"/>
        </pc:sldMkLst>
        <pc:spChg chg="mod">
          <ac:chgData name="P SRIKANTH" userId="4f31f61022073226" providerId="LiveId" clId="{98AB16D7-4513-4E59-8BBA-10F715B47A8D}" dt="2023-09-24T12:19:20.286" v="161" actId="114"/>
          <ac:spMkLst>
            <pc:docMk/>
            <pc:sldMk cId="3187011156" sldId="288"/>
            <ac:spMk id="2" creationId="{CE872F54-AC86-CEE0-D008-A41D44A63B29}"/>
          </ac:spMkLst>
        </pc:spChg>
        <pc:spChg chg="mod">
          <ac:chgData name="P SRIKANTH" userId="4f31f61022073226" providerId="LiveId" clId="{98AB16D7-4513-4E59-8BBA-10F715B47A8D}" dt="2023-09-24T12:20:08.045" v="164" actId="27636"/>
          <ac:spMkLst>
            <pc:docMk/>
            <pc:sldMk cId="3187011156" sldId="288"/>
            <ac:spMk id="3" creationId="{47C1764B-9FF3-12E4-CCEF-84BA4AD047E3}"/>
          </ac:spMkLst>
        </pc:spChg>
      </pc:sldChg>
      <pc:sldChg chg="modSp new mod modTransition modAnim">
        <pc:chgData name="P SRIKANTH" userId="4f31f61022073226" providerId="LiveId" clId="{98AB16D7-4513-4E59-8BBA-10F715B47A8D}" dt="2023-09-24T12:23:22.867" v="199" actId="1076"/>
        <pc:sldMkLst>
          <pc:docMk/>
          <pc:sldMk cId="2716690880" sldId="289"/>
        </pc:sldMkLst>
        <pc:spChg chg="mod">
          <ac:chgData name="P SRIKANTH" userId="4f31f61022073226" providerId="LiveId" clId="{98AB16D7-4513-4E59-8BBA-10F715B47A8D}" dt="2023-09-24T12:22:48.197" v="193" actId="114"/>
          <ac:spMkLst>
            <pc:docMk/>
            <pc:sldMk cId="2716690880" sldId="289"/>
            <ac:spMk id="2" creationId="{B7504186-404E-E068-B1FB-65D616D8B567}"/>
          </ac:spMkLst>
        </pc:spChg>
        <pc:spChg chg="mod">
          <ac:chgData name="P SRIKANTH" userId="4f31f61022073226" providerId="LiveId" clId="{98AB16D7-4513-4E59-8BBA-10F715B47A8D}" dt="2023-09-24T12:23:22.867" v="199" actId="1076"/>
          <ac:spMkLst>
            <pc:docMk/>
            <pc:sldMk cId="2716690880" sldId="289"/>
            <ac:spMk id="3" creationId="{1E51D951-39AA-3BC1-D909-2336931B93C0}"/>
          </ac:spMkLst>
        </pc:spChg>
      </pc:sldChg>
      <pc:sldChg chg="addSp modSp new mod modTransition modAnim">
        <pc:chgData name="P SRIKANTH" userId="4f31f61022073226" providerId="LiveId" clId="{98AB16D7-4513-4E59-8BBA-10F715B47A8D}" dt="2023-09-24T12:30:52.679" v="224"/>
        <pc:sldMkLst>
          <pc:docMk/>
          <pc:sldMk cId="836523055" sldId="290"/>
        </pc:sldMkLst>
        <pc:spChg chg="mod">
          <ac:chgData name="P SRIKANTH" userId="4f31f61022073226" providerId="LiveId" clId="{98AB16D7-4513-4E59-8BBA-10F715B47A8D}" dt="2023-09-24T12:27:26.397" v="203" actId="114"/>
          <ac:spMkLst>
            <pc:docMk/>
            <pc:sldMk cId="836523055" sldId="290"/>
            <ac:spMk id="2" creationId="{383CF741-016D-47E8-93CC-B949EB4EEAEA}"/>
          </ac:spMkLst>
        </pc:spChg>
        <pc:spChg chg="mod">
          <ac:chgData name="P SRIKANTH" userId="4f31f61022073226" providerId="LiveId" clId="{98AB16D7-4513-4E59-8BBA-10F715B47A8D}" dt="2023-09-24T12:28:33.583" v="209" actId="27636"/>
          <ac:spMkLst>
            <pc:docMk/>
            <pc:sldMk cId="836523055" sldId="290"/>
            <ac:spMk id="3" creationId="{2446030B-BF18-D300-4523-452787C56D9C}"/>
          </ac:spMkLst>
        </pc:spChg>
        <pc:picChg chg="add mod">
          <ac:chgData name="P SRIKANTH" userId="4f31f61022073226" providerId="LiveId" clId="{98AB16D7-4513-4E59-8BBA-10F715B47A8D}" dt="2023-09-24T12:28:55.634" v="215" actId="1076"/>
          <ac:picMkLst>
            <pc:docMk/>
            <pc:sldMk cId="836523055" sldId="290"/>
            <ac:picMk id="5" creationId="{CEB16432-BDD5-5538-0182-551F0CEC5847}"/>
          </ac:picMkLst>
        </pc:picChg>
      </pc:sldChg>
      <pc:sldChg chg="addSp delSp modSp new mod modTransition modAnim">
        <pc:chgData name="P SRIKANTH" userId="4f31f61022073226" providerId="LiveId" clId="{98AB16D7-4513-4E59-8BBA-10F715B47A8D}" dt="2023-09-24T12:33:34.195" v="253"/>
        <pc:sldMkLst>
          <pc:docMk/>
          <pc:sldMk cId="2092025120" sldId="291"/>
        </pc:sldMkLst>
        <pc:spChg chg="mod">
          <ac:chgData name="P SRIKANTH" userId="4f31f61022073226" providerId="LiveId" clId="{98AB16D7-4513-4E59-8BBA-10F715B47A8D}" dt="2023-09-24T12:30:39.515" v="222" actId="114"/>
          <ac:spMkLst>
            <pc:docMk/>
            <pc:sldMk cId="2092025120" sldId="291"/>
            <ac:spMk id="2" creationId="{427557B3-8184-7D6B-CD41-DAD3D9DE9DF0}"/>
          </ac:spMkLst>
        </pc:spChg>
        <pc:spChg chg="mod">
          <ac:chgData name="P SRIKANTH" userId="4f31f61022073226" providerId="LiveId" clId="{98AB16D7-4513-4E59-8BBA-10F715B47A8D}" dt="2023-09-24T12:31:54.969" v="234" actId="14100"/>
          <ac:spMkLst>
            <pc:docMk/>
            <pc:sldMk cId="2092025120" sldId="291"/>
            <ac:spMk id="3" creationId="{457210F4-A4E6-1EDF-447B-C9DA4EFC8957}"/>
          </ac:spMkLst>
        </pc:spChg>
        <pc:spChg chg="add del">
          <ac:chgData name="P SRIKANTH" userId="4f31f61022073226" providerId="LiveId" clId="{98AB16D7-4513-4E59-8BBA-10F715B47A8D}" dt="2023-09-24T12:31:29.923" v="227"/>
          <ac:spMkLst>
            <pc:docMk/>
            <pc:sldMk cId="2092025120" sldId="291"/>
            <ac:spMk id="4" creationId="{365D36C3-2B78-4759-F7DB-4DA8FE47D567}"/>
          </ac:spMkLst>
        </pc:spChg>
        <pc:spChg chg="add del">
          <ac:chgData name="P SRIKANTH" userId="4f31f61022073226" providerId="LiveId" clId="{98AB16D7-4513-4E59-8BBA-10F715B47A8D}" dt="2023-09-24T12:31:34.940" v="229"/>
          <ac:spMkLst>
            <pc:docMk/>
            <pc:sldMk cId="2092025120" sldId="291"/>
            <ac:spMk id="5" creationId="{F955FD4C-59AF-50A6-15C9-1C0544C21309}"/>
          </ac:spMkLst>
        </pc:spChg>
        <pc:spChg chg="add del mod">
          <ac:chgData name="P SRIKANTH" userId="4f31f61022073226" providerId="LiveId" clId="{98AB16D7-4513-4E59-8BBA-10F715B47A8D}" dt="2023-09-24T12:31:51.277" v="233"/>
          <ac:spMkLst>
            <pc:docMk/>
            <pc:sldMk cId="2092025120" sldId="291"/>
            <ac:spMk id="6" creationId="{EAD8F800-2636-E490-6427-E55EE5E0F125}"/>
          </ac:spMkLst>
        </pc:spChg>
        <pc:spChg chg="add del mod">
          <ac:chgData name="P SRIKANTH" userId="4f31f61022073226" providerId="LiveId" clId="{98AB16D7-4513-4E59-8BBA-10F715B47A8D}" dt="2023-09-24T12:33:22.793" v="252"/>
          <ac:spMkLst>
            <pc:docMk/>
            <pc:sldMk cId="2092025120" sldId="291"/>
            <ac:spMk id="7" creationId="{6B48E071-9FDD-0ED2-1917-8B06BCA53AC2}"/>
          </ac:spMkLst>
        </pc:spChg>
        <pc:spChg chg="add mod">
          <ac:chgData name="P SRIKANTH" userId="4f31f61022073226" providerId="LiveId" clId="{98AB16D7-4513-4E59-8BBA-10F715B47A8D}" dt="2023-09-24T12:33:21.550" v="250" actId="115"/>
          <ac:spMkLst>
            <pc:docMk/>
            <pc:sldMk cId="2092025120" sldId="291"/>
            <ac:spMk id="8" creationId="{2BAC918B-8876-C26B-41BB-0278946D3C7E}"/>
          </ac:spMkLst>
        </pc:spChg>
      </pc:sldChg>
      <pc:sldChg chg="addSp delSp modSp new mod ord modTransition modAnim">
        <pc:chgData name="P SRIKANTH" userId="4f31f61022073226" providerId="LiveId" clId="{98AB16D7-4513-4E59-8BBA-10F715B47A8D}" dt="2023-09-24T12:37:08.861" v="275"/>
        <pc:sldMkLst>
          <pc:docMk/>
          <pc:sldMk cId="1598283622" sldId="292"/>
        </pc:sldMkLst>
        <pc:spChg chg="del">
          <ac:chgData name="P SRIKANTH" userId="4f31f61022073226" providerId="LiveId" clId="{98AB16D7-4513-4E59-8BBA-10F715B47A8D}" dt="2023-09-24T12:35:23.847" v="256" actId="21"/>
          <ac:spMkLst>
            <pc:docMk/>
            <pc:sldMk cId="1598283622" sldId="292"/>
            <ac:spMk id="2" creationId="{84E80A0F-56D5-E1DF-86D4-BFA076B49CC4}"/>
          </ac:spMkLst>
        </pc:spChg>
        <pc:spChg chg="del">
          <ac:chgData name="P SRIKANTH" userId="4f31f61022073226" providerId="LiveId" clId="{98AB16D7-4513-4E59-8BBA-10F715B47A8D}" dt="2023-09-24T12:35:14.492" v="255"/>
          <ac:spMkLst>
            <pc:docMk/>
            <pc:sldMk cId="1598283622" sldId="292"/>
            <ac:spMk id="3" creationId="{AE10D1E2-CE39-2028-1588-3ACB966130DF}"/>
          </ac:spMkLst>
        </pc:spChg>
        <pc:spChg chg="add mod">
          <ac:chgData name="P SRIKANTH" userId="4f31f61022073226" providerId="LiveId" clId="{98AB16D7-4513-4E59-8BBA-10F715B47A8D}" dt="2023-09-24T12:36:42.515" v="272" actId="255"/>
          <ac:spMkLst>
            <pc:docMk/>
            <pc:sldMk cId="1598283622" sldId="292"/>
            <ac:spMk id="6" creationId="{A1373965-AE0E-6510-6532-0CFA66B51CF9}"/>
          </ac:spMkLst>
        </pc:spChg>
        <pc:picChg chg="add mod">
          <ac:chgData name="P SRIKANTH" userId="4f31f61022073226" providerId="LiveId" clId="{98AB16D7-4513-4E59-8BBA-10F715B47A8D}" dt="2023-09-24T12:35:30.968" v="257" actId="1076"/>
          <ac:picMkLst>
            <pc:docMk/>
            <pc:sldMk cId="1598283622" sldId="292"/>
            <ac:picMk id="4" creationId="{4FFC0D84-B066-234D-A505-1965D8662131}"/>
          </ac:picMkLst>
        </pc:picChg>
        <pc:picChg chg="add mod">
          <ac:chgData name="P SRIKANTH" userId="4f31f61022073226" providerId="LiveId" clId="{98AB16D7-4513-4E59-8BBA-10F715B47A8D}" dt="2023-09-24T12:36:00.566" v="259" actId="1076"/>
          <ac:picMkLst>
            <pc:docMk/>
            <pc:sldMk cId="1598283622" sldId="292"/>
            <ac:picMk id="5" creationId="{497EE1F9-8155-8363-AB2B-8628E65CC495}"/>
          </ac:picMkLst>
        </pc:picChg>
      </pc:sldChg>
      <pc:sldChg chg="addSp delSp modSp new mod modTransition modAnim">
        <pc:chgData name="P SRIKANTH" userId="4f31f61022073226" providerId="LiveId" clId="{98AB16D7-4513-4E59-8BBA-10F715B47A8D}" dt="2023-09-24T12:41:59.763" v="308"/>
        <pc:sldMkLst>
          <pc:docMk/>
          <pc:sldMk cId="1947221571" sldId="293"/>
        </pc:sldMkLst>
        <pc:spChg chg="del">
          <ac:chgData name="P SRIKANTH" userId="4f31f61022073226" providerId="LiveId" clId="{98AB16D7-4513-4E59-8BBA-10F715B47A8D}" dt="2023-09-24T12:37:41.012" v="278" actId="21"/>
          <ac:spMkLst>
            <pc:docMk/>
            <pc:sldMk cId="1947221571" sldId="293"/>
            <ac:spMk id="2" creationId="{454EAA63-7D0B-602C-B466-C756B8735757}"/>
          </ac:spMkLst>
        </pc:spChg>
        <pc:spChg chg="del">
          <ac:chgData name="P SRIKANTH" userId="4f31f61022073226" providerId="LiveId" clId="{98AB16D7-4513-4E59-8BBA-10F715B47A8D}" dt="2023-09-24T12:37:37.210" v="277"/>
          <ac:spMkLst>
            <pc:docMk/>
            <pc:sldMk cId="1947221571" sldId="293"/>
            <ac:spMk id="3" creationId="{428E3AFA-2CD2-641E-F04A-8158C9B0B721}"/>
          </ac:spMkLst>
        </pc:spChg>
        <pc:picChg chg="add mod">
          <ac:chgData name="P SRIKANTH" userId="4f31f61022073226" providerId="LiveId" clId="{98AB16D7-4513-4E59-8BBA-10F715B47A8D}" dt="2023-09-24T12:38:02.113" v="282" actId="1076"/>
          <ac:picMkLst>
            <pc:docMk/>
            <pc:sldMk cId="1947221571" sldId="293"/>
            <ac:picMk id="4" creationId="{661E4018-5B68-A173-8F78-84D42BC547AE}"/>
          </ac:picMkLst>
        </pc:picChg>
        <pc:picChg chg="add mod">
          <ac:chgData name="P SRIKANTH" userId="4f31f61022073226" providerId="LiveId" clId="{98AB16D7-4513-4E59-8BBA-10F715B47A8D}" dt="2023-09-24T12:38:05.994" v="283" actId="1076"/>
          <ac:picMkLst>
            <pc:docMk/>
            <pc:sldMk cId="1947221571" sldId="293"/>
            <ac:picMk id="5" creationId="{44CEAB60-46EC-C822-35DA-58439C69177A}"/>
          </ac:picMkLst>
        </pc:picChg>
      </pc:sldChg>
      <pc:sldChg chg="addSp delSp modSp new mod modTransition modAnim">
        <pc:chgData name="P SRIKANTH" userId="4f31f61022073226" providerId="LiveId" clId="{98AB16D7-4513-4E59-8BBA-10F715B47A8D}" dt="2023-09-24T12:42:20.017" v="311"/>
        <pc:sldMkLst>
          <pc:docMk/>
          <pc:sldMk cId="3388403464" sldId="294"/>
        </pc:sldMkLst>
        <pc:spChg chg="del">
          <ac:chgData name="P SRIKANTH" userId="4f31f61022073226" providerId="LiveId" clId="{98AB16D7-4513-4E59-8BBA-10F715B47A8D}" dt="2023-09-24T12:38:40.783" v="285" actId="21"/>
          <ac:spMkLst>
            <pc:docMk/>
            <pc:sldMk cId="3388403464" sldId="294"/>
            <ac:spMk id="2" creationId="{1D05D824-F84C-2439-7E34-9529A359E74D}"/>
          </ac:spMkLst>
        </pc:spChg>
        <pc:spChg chg="del">
          <ac:chgData name="P SRIKANTH" userId="4f31f61022073226" providerId="LiveId" clId="{98AB16D7-4513-4E59-8BBA-10F715B47A8D}" dt="2023-09-24T12:38:44.350" v="286"/>
          <ac:spMkLst>
            <pc:docMk/>
            <pc:sldMk cId="3388403464" sldId="294"/>
            <ac:spMk id="3" creationId="{7C89DDB4-5195-FB5E-30EB-57723FFAE5AA}"/>
          </ac:spMkLst>
        </pc:spChg>
        <pc:spChg chg="add del mod">
          <ac:chgData name="P SRIKANTH" userId="4f31f61022073226" providerId="LiveId" clId="{98AB16D7-4513-4E59-8BBA-10F715B47A8D}" dt="2023-09-24T12:39:02.432" v="287"/>
          <ac:spMkLst>
            <pc:docMk/>
            <pc:sldMk cId="3388403464" sldId="294"/>
            <ac:spMk id="4" creationId="{A4A2128E-C340-F371-B7CE-5A24CAAF3167}"/>
          </ac:spMkLst>
        </pc:spChg>
        <pc:picChg chg="add mod">
          <ac:chgData name="P SRIKANTH" userId="4f31f61022073226" providerId="LiveId" clId="{98AB16D7-4513-4E59-8BBA-10F715B47A8D}" dt="2023-09-24T12:39:08.405" v="288" actId="1076"/>
          <ac:picMkLst>
            <pc:docMk/>
            <pc:sldMk cId="3388403464" sldId="294"/>
            <ac:picMk id="7" creationId="{85E918FB-396B-8E9F-59BA-5EA6A1932A59}"/>
          </ac:picMkLst>
        </pc:picChg>
        <pc:picChg chg="add mod">
          <ac:chgData name="P SRIKANTH" userId="4f31f61022073226" providerId="LiveId" clId="{98AB16D7-4513-4E59-8BBA-10F715B47A8D}" dt="2023-09-24T12:39:29.647" v="292" actId="1076"/>
          <ac:picMkLst>
            <pc:docMk/>
            <pc:sldMk cId="3388403464" sldId="294"/>
            <ac:picMk id="8" creationId="{CBD5EB2E-1CD3-68A4-A887-CEBFF3D79DA8}"/>
          </ac:picMkLst>
        </pc:picChg>
      </pc:sldChg>
      <pc:sldChg chg="addSp delSp modSp new mod modTransition modAnim">
        <pc:chgData name="P SRIKANTH" userId="4f31f61022073226" providerId="LiveId" clId="{98AB16D7-4513-4E59-8BBA-10F715B47A8D}" dt="2023-09-24T12:42:40.446" v="315"/>
        <pc:sldMkLst>
          <pc:docMk/>
          <pc:sldMk cId="1881649" sldId="295"/>
        </pc:sldMkLst>
        <pc:spChg chg="del">
          <ac:chgData name="P SRIKANTH" userId="4f31f61022073226" providerId="LiveId" clId="{98AB16D7-4513-4E59-8BBA-10F715B47A8D}" dt="2023-09-24T12:39:44.502" v="294" actId="21"/>
          <ac:spMkLst>
            <pc:docMk/>
            <pc:sldMk cId="1881649" sldId="295"/>
            <ac:spMk id="2" creationId="{7561F909-EF53-A72C-730C-9C906109849A}"/>
          </ac:spMkLst>
        </pc:spChg>
        <pc:spChg chg="del">
          <ac:chgData name="P SRIKANTH" userId="4f31f61022073226" providerId="LiveId" clId="{98AB16D7-4513-4E59-8BBA-10F715B47A8D}" dt="2023-09-24T12:40:02.189" v="297" actId="21"/>
          <ac:spMkLst>
            <pc:docMk/>
            <pc:sldMk cId="1881649" sldId="295"/>
            <ac:spMk id="3" creationId="{3441AF76-2479-93DC-422F-48A8FA6A204C}"/>
          </ac:spMkLst>
        </pc:spChg>
        <pc:picChg chg="add mod">
          <ac:chgData name="P SRIKANTH" userId="4f31f61022073226" providerId="LiveId" clId="{98AB16D7-4513-4E59-8BBA-10F715B47A8D}" dt="2023-09-24T12:40:07.080" v="298" actId="1076"/>
          <ac:picMkLst>
            <pc:docMk/>
            <pc:sldMk cId="1881649" sldId="295"/>
            <ac:picMk id="4" creationId="{A0BA58E3-1CE6-8EFF-2771-B91E9F5C9123}"/>
          </ac:picMkLst>
        </pc:picChg>
        <pc:picChg chg="add mod">
          <ac:chgData name="P SRIKANTH" userId="4f31f61022073226" providerId="LiveId" clId="{98AB16D7-4513-4E59-8BBA-10F715B47A8D}" dt="2023-09-24T12:40:52.453" v="304" actId="1076"/>
          <ac:picMkLst>
            <pc:docMk/>
            <pc:sldMk cId="1881649" sldId="295"/>
            <ac:picMk id="5" creationId="{DCEA9EC1-EFA9-5F20-9B20-212A96D8EE01}"/>
          </ac:picMkLst>
        </pc:picChg>
        <pc:picChg chg="add mod">
          <ac:chgData name="P SRIKANTH" userId="4f31f61022073226" providerId="LiveId" clId="{98AB16D7-4513-4E59-8BBA-10F715B47A8D}" dt="2023-09-24T12:40:56.502" v="305" actId="1076"/>
          <ac:picMkLst>
            <pc:docMk/>
            <pc:sldMk cId="1881649" sldId="295"/>
            <ac:picMk id="6" creationId="{BF7A62C7-8DA7-B00E-F9EE-7A59A515FB4C}"/>
          </ac:picMkLst>
        </pc:picChg>
      </pc:sldChg>
      <pc:sldChg chg="addSp delSp modSp new mod modTransition modAnim">
        <pc:chgData name="P SRIKANTH" userId="4f31f61022073226" providerId="LiveId" clId="{98AB16D7-4513-4E59-8BBA-10F715B47A8D}" dt="2023-09-24T12:48:02.144" v="364"/>
        <pc:sldMkLst>
          <pc:docMk/>
          <pc:sldMk cId="1733593096" sldId="296"/>
        </pc:sldMkLst>
        <pc:spChg chg="mod">
          <ac:chgData name="P SRIKANTH" userId="4f31f61022073226" providerId="LiveId" clId="{98AB16D7-4513-4E59-8BBA-10F715B47A8D}" dt="2023-09-24T12:47:12.726" v="354" actId="114"/>
          <ac:spMkLst>
            <pc:docMk/>
            <pc:sldMk cId="1733593096" sldId="296"/>
            <ac:spMk id="2" creationId="{95018C08-8C8D-1B9A-0B9B-5C63D6F649E2}"/>
          </ac:spMkLst>
        </pc:spChg>
        <pc:spChg chg="del">
          <ac:chgData name="P SRIKANTH" userId="4f31f61022073226" providerId="LiveId" clId="{98AB16D7-4513-4E59-8BBA-10F715B47A8D}" dt="2023-09-24T12:44:09.038" v="317"/>
          <ac:spMkLst>
            <pc:docMk/>
            <pc:sldMk cId="1733593096" sldId="296"/>
            <ac:spMk id="3" creationId="{8E3EF627-B400-3BAF-D94A-388348E1562F}"/>
          </ac:spMkLst>
        </pc:spChg>
        <pc:spChg chg="add del mod">
          <ac:chgData name="P SRIKANTH" userId="4f31f61022073226" providerId="LiveId" clId="{98AB16D7-4513-4E59-8BBA-10F715B47A8D}" dt="2023-09-24T12:45:01.263" v="323" actId="21"/>
          <ac:spMkLst>
            <pc:docMk/>
            <pc:sldMk cId="1733593096" sldId="296"/>
            <ac:spMk id="4" creationId="{0CE97CBE-709A-6071-1280-722E6E7EC03A}"/>
          </ac:spMkLst>
        </pc:spChg>
        <pc:spChg chg="add del mod">
          <ac:chgData name="P SRIKANTH" userId="4f31f61022073226" providerId="LiveId" clId="{98AB16D7-4513-4E59-8BBA-10F715B47A8D}" dt="2023-09-24T12:45:40.362" v="333"/>
          <ac:spMkLst>
            <pc:docMk/>
            <pc:sldMk cId="1733593096" sldId="296"/>
            <ac:spMk id="5" creationId="{ADECCC6C-B72B-ACE6-4B89-87FC03372837}"/>
          </ac:spMkLst>
        </pc:spChg>
        <pc:spChg chg="add del mod">
          <ac:chgData name="P SRIKANTH" userId="4f31f61022073226" providerId="LiveId" clId="{98AB16D7-4513-4E59-8BBA-10F715B47A8D}" dt="2023-09-24T12:45:40.362" v="331" actId="21"/>
          <ac:spMkLst>
            <pc:docMk/>
            <pc:sldMk cId="1733593096" sldId="296"/>
            <ac:spMk id="6" creationId="{0F2328CE-4030-3D6F-4F28-CABB6443AF21}"/>
          </ac:spMkLst>
        </pc:spChg>
        <pc:spChg chg="add del mod">
          <ac:chgData name="P SRIKANTH" userId="4f31f61022073226" providerId="LiveId" clId="{98AB16D7-4513-4E59-8BBA-10F715B47A8D}" dt="2023-09-24T12:47:20" v="358"/>
          <ac:spMkLst>
            <pc:docMk/>
            <pc:sldMk cId="1733593096" sldId="296"/>
            <ac:spMk id="7" creationId="{EA4E8682-7911-9DC7-817B-9896369E903E}"/>
          </ac:spMkLst>
        </pc:spChg>
        <pc:spChg chg="add mod">
          <ac:chgData name="P SRIKANTH" userId="4f31f61022073226" providerId="LiveId" clId="{98AB16D7-4513-4E59-8BBA-10F715B47A8D}" dt="2023-09-24T12:47:18.661" v="356" actId="114"/>
          <ac:spMkLst>
            <pc:docMk/>
            <pc:sldMk cId="1733593096" sldId="296"/>
            <ac:spMk id="8" creationId="{5D0FE9BB-BDC0-1958-D83C-47C69B9F2C8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pPr/>
              <a:t>11/8/2023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pPr/>
              <a:t>‹#›</a:t>
            </a:fld>
            <a:endParaRPr lang="en-US" dirty="0"/>
          </a:p>
        </p:txBody>
      </p:sp>
    </p:spTree>
    <p:extLst>
      <p:ext uri="{BB962C8B-B14F-4D97-AF65-F5344CB8AC3E}">
        <p14:creationId xmlns=""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8D38747-4367-4BD2-8D51-C97E202738E2}" type="datetime1">
              <a:rPr lang="en-US" smtClean="0"/>
              <a:pPr/>
              <a:t>11/8/2023</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73ED0CC-082F-4160-86E5-0D6041F12778}" type="datetime1">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73ED0CC-082F-4160-86E5-0D6041F12778}" type="datetime1">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73ED0CC-082F-4160-86E5-0D6041F12778}" type="datetime1">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73ED0CC-082F-4160-86E5-0D6041F12778}" type="datetime1">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73ED0CC-082F-4160-86E5-0D6041F12778}" type="datetime1">
              <a:rPr lang="en-US" smtClean="0"/>
              <a:pPr/>
              <a:t>11/8/2023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143DE9B-B678-4EFB-BB7D-A4370204A0B0}" type="datetime1">
              <a:rPr lang="en-US" smtClean="0"/>
              <a:pPr/>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pPr/>
              <a:t>11/8/2023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73ED0CC-082F-4160-86E5-0D6041F12778}" type="datetime1">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pPr/>
              <a:t>11/8/2023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3A98EE3D-8CD1-4C3F-BD1C-C98C9596463C}" type="slidenum">
              <a:rPr lang="en-US" smtClean="0"/>
              <a:pPr/>
              <a:t>‹#›</a:t>
            </a:fld>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73ED0CC-082F-4160-86E5-0D6041F12778}" type="datetime1">
              <a:rPr lang="en-US" smtClean="0"/>
              <a:pPr/>
              <a:t>11/8/2023</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A98EE3D-8CD1-4C3F-BD1C-C98C9596463C}" type="slidenum">
              <a:rPr lang="en-US" smtClean="0"/>
              <a:pPr/>
              <a:t>‹#›</a:t>
            </a:fld>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hyperlink" Target="https://github.com/Samskruthi020/MLProject1.g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1176997"/>
            <a:ext cx="2941053" cy="1582621"/>
          </a:xfrm>
        </p:spPr>
        <p:txBody>
          <a:bodyPr>
            <a:normAutofit/>
          </a:bodyPr>
          <a:lstStyle/>
          <a:p>
            <a:r>
              <a:rPr lang="en-US" sz="4000" dirty="0" smtClean="0"/>
              <a:t>BASKET BALL</a:t>
            </a:r>
            <a:endParaRPr lang="en-US" sz="4000" dirty="0"/>
          </a:p>
        </p:txBody>
      </p:sp>
      <p:sp>
        <p:nvSpPr>
          <p:cNvPr id="3" name="Text Placeholder 2"/>
          <p:cNvSpPr>
            <a:spLocks noGrp="1"/>
          </p:cNvSpPr>
          <p:nvPr>
            <p:ph type="body" sz="half" idx="2"/>
          </p:nvPr>
        </p:nvSpPr>
        <p:spPr/>
        <p:txBody>
          <a:bodyPr>
            <a:normAutofit/>
          </a:bodyPr>
          <a:lstStyle/>
          <a:p>
            <a:r>
              <a:rPr lang="en-US" sz="2400" dirty="0" smtClean="0"/>
              <a:t>Prediction</a:t>
            </a:r>
            <a:endParaRPr lang="en-US" sz="2400" dirty="0"/>
          </a:p>
        </p:txBody>
      </p:sp>
      <p:pic>
        <p:nvPicPr>
          <p:cNvPr id="1026" name="Picture 2" descr="Basketball Logo PNG, Vector, PSD, and Clipart With Transparent Background  for Free Download | Pngtree"/>
          <p:cNvPicPr>
            <a:picLocks noGrp="1" noChangeAspect="1" noChangeArrowheads="1"/>
          </p:cNvPicPr>
          <p:nvPr>
            <p:ph type="pic" idx="1"/>
          </p:nvPr>
        </p:nvPicPr>
        <p:blipFill>
          <a:blip r:embed="rId2"/>
          <a:srcRect t="18076" b="18076"/>
          <a:stretch>
            <a:fillRect/>
          </a:stretch>
        </p:blipFill>
        <p:spPr bwMode="auto">
          <a:prstGeom prst="rect">
            <a:avLst/>
          </a:prstGeom>
          <a:noFill/>
        </p:spPr>
      </p:pic>
    </p:spTree>
  </p:cSld>
  <p:clrMapOvr>
    <a:masterClrMapping/>
  </p:clrMapOvr>
  <p:transition>
    <p:diamon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872F54-AC86-CEE0-D008-A41D44A63B29}"/>
              </a:ext>
            </a:extLst>
          </p:cNvPr>
          <p:cNvSpPr>
            <a:spLocks noGrp="1"/>
          </p:cNvSpPr>
          <p:nvPr>
            <p:ph type="title"/>
          </p:nvPr>
        </p:nvSpPr>
        <p:spPr>
          <a:xfrm>
            <a:off x="702644" y="704087"/>
            <a:ext cx="11261558" cy="1192089"/>
          </a:xfrm>
        </p:spPr>
        <p:txBody>
          <a:bodyPr>
            <a:normAutofit fontScale="90000"/>
          </a:bodyPr>
          <a:lstStyle/>
          <a:p>
            <a:r>
              <a:rPr lang="en-IN" b="1" i="1" dirty="0" smtClean="0"/>
              <a:t/>
            </a:r>
            <a:br>
              <a:rPr lang="en-IN" b="1" i="1" dirty="0" smtClean="0"/>
            </a:br>
            <a:r>
              <a:rPr lang="en-IN" b="1" i="1" dirty="0" smtClean="0"/>
              <a:t>SUPPORT VECTOR REGRESSION(SVR)</a:t>
            </a:r>
            <a:endParaRPr lang="en-IN" b="1" i="1" dirty="0"/>
          </a:p>
        </p:txBody>
      </p:sp>
      <p:sp>
        <p:nvSpPr>
          <p:cNvPr id="3" name="Content Placeholder 2">
            <a:extLst>
              <a:ext uri="{FF2B5EF4-FFF2-40B4-BE49-F238E27FC236}">
                <a16:creationId xmlns="" xmlns:a16="http://schemas.microsoft.com/office/drawing/2014/main" id="{47C1764B-9FF3-12E4-CCEF-84BA4AD047E3}"/>
              </a:ext>
            </a:extLst>
          </p:cNvPr>
          <p:cNvSpPr>
            <a:spLocks noGrp="1"/>
          </p:cNvSpPr>
          <p:nvPr>
            <p:ph idx="1"/>
          </p:nvPr>
        </p:nvSpPr>
        <p:spPr>
          <a:ln>
            <a:solidFill>
              <a:schemeClr val="accent1"/>
            </a:solidFill>
          </a:ln>
        </p:spPr>
        <p:txBody>
          <a:bodyPr>
            <a:normAutofit/>
          </a:bodyPr>
          <a:lstStyle/>
          <a:p>
            <a:r>
              <a:rPr lang="en-US" b="1" dirty="0" smtClean="0"/>
              <a:t>INTRODUCTION TO SUPPORT VECTOR REGRESSION(SVR)</a:t>
            </a:r>
          </a:p>
          <a:p>
            <a:r>
              <a:rPr lang="en-US" dirty="0" smtClean="0"/>
              <a:t>Welcome to the world of Support Vector Regression (SVR), an exciting new algorithm that is revolutionizing the field of machine learning! With its ability to handle both linear and non-linear data, SVR is quickly becoming one of the most popular algorithms in use </a:t>
            </a:r>
            <a:r>
              <a:rPr lang="en-US" dirty="0" err="1" smtClean="0"/>
              <a:t>today.At</a:t>
            </a:r>
            <a:r>
              <a:rPr lang="en-US" dirty="0" smtClean="0"/>
              <a:t> its core, SVR is all about finding patterns in data and using those patterns to make predictions. Whether you're looking to predict stock prices, forecast the weather, or diagnose medical conditions, SVR has the power to help you achieve your goals.</a:t>
            </a:r>
            <a:endParaRPr lang="en-IN" dirty="0"/>
          </a:p>
        </p:txBody>
      </p:sp>
    </p:spTree>
    <p:extLst>
      <p:ext uri="{BB962C8B-B14F-4D97-AF65-F5344CB8AC3E}">
        <p14:creationId xmlns="" xmlns:p14="http://schemas.microsoft.com/office/powerpoint/2010/main" val="3187011156"/>
      </p:ext>
    </p:extLst>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bg/>
                                          </p:spTgt>
                                        </p:tgtEl>
                                        <p:attrNameLst>
                                          <p:attrName>style.visibility</p:attrName>
                                        </p:attrNameLst>
                                      </p:cBhvr>
                                      <p:to>
                                        <p:strVal val="visible"/>
                                      </p:to>
                                    </p:set>
                                    <p:anim calcmode="lin" valueType="num">
                                      <p:cBhvr additive="base">
                                        <p:cTn id="13" dur="500" fill="hold"/>
                                        <p:tgtEl>
                                          <p:spTgt spid="3">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tx1"/>
                </a:solidFill>
              </a:rPr>
              <a:t>Application to SVR</a:t>
            </a:r>
            <a:endParaRPr lang="en-US" sz="4000" dirty="0">
              <a:solidFill>
                <a:schemeClr val="tx1"/>
              </a:solidFill>
            </a:endParaRPr>
          </a:p>
        </p:txBody>
      </p:sp>
      <p:sp>
        <p:nvSpPr>
          <p:cNvPr id="3" name="Content Placeholder 2"/>
          <p:cNvSpPr>
            <a:spLocks noGrp="1"/>
          </p:cNvSpPr>
          <p:nvPr>
            <p:ph idx="1"/>
          </p:nvPr>
        </p:nvSpPr>
        <p:spPr/>
        <p:txBody>
          <a:bodyPr>
            <a:normAutofit fontScale="92500" lnSpcReduction="20000"/>
          </a:bodyPr>
          <a:lstStyle/>
          <a:p>
            <a:r>
              <a:rPr lang="en-US" dirty="0" smtClean="0"/>
              <a:t>Support Vector Regression (SVR) has been used in a variety of real-world applications, including predicting stock market trends, forecasting weather patterns, and aiding in medical diagnoses. For example, SVR can be used to predict future stock prices based on historical data, helping investors make informed decisions about their investments. In weather forecasting, SVR can be used to model complex atmospheric systems and predict future weather patterns with greater accuracy. Finally, in medical diagnosis, SVR can be used to analyze large datasets of patient information and help doctors identify potential health risks or diagnose illnesses more </a:t>
            </a:r>
            <a:r>
              <a:rPr lang="en-US" dirty="0" err="1" smtClean="0"/>
              <a:t>accurately.One</a:t>
            </a:r>
            <a:r>
              <a:rPr lang="en-US" dirty="0" smtClean="0"/>
              <a:t> of the key advantages of SVR is its ability to handle large datasets with high dimensionality, making it particularly useful in fields like finance, meteorology, and healthcare where vast amounts of data are generated every day. Additionally, because SVR is based on statistical learning theory, it is able to generalize well to new data and make accurate predictions even when dealing with noisy or incomplete datasets.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SVR for my project:</a:t>
            </a:r>
            <a:endParaRPr lang="en-US" sz="3200" dirty="0"/>
          </a:p>
        </p:txBody>
      </p:sp>
      <p:sp>
        <p:nvSpPr>
          <p:cNvPr id="3" name="Content Placeholder 2"/>
          <p:cNvSpPr>
            <a:spLocks noGrp="1"/>
          </p:cNvSpPr>
          <p:nvPr>
            <p:ph idx="1"/>
          </p:nvPr>
        </p:nvSpPr>
        <p:spPr/>
        <p:txBody>
          <a:bodyPr/>
          <a:lstStyle/>
          <a:p>
            <a:r>
              <a:rPr lang="en-US" dirty="0" smtClean="0"/>
              <a:t>SVR Mean Squared Error: 7.3160134780203885</a:t>
            </a:r>
          </a:p>
          <a:p>
            <a:r>
              <a:rPr lang="en-US" dirty="0" smtClean="0"/>
              <a:t> SVR R-squared (R2) Score: 0.9049941387901148</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7"/>
            <a:ext cx="10972800" cy="1769605"/>
          </a:xfrm>
        </p:spPr>
        <p:txBody>
          <a:bodyPr>
            <a:normAutofit fontScale="90000"/>
          </a:bodyPr>
          <a:lstStyle/>
          <a:p>
            <a:r>
              <a:rPr lang="en-US" dirty="0" smtClean="0"/>
              <a:t>SVM boot strap:</a:t>
            </a:r>
            <a:br>
              <a:rPr lang="en-US" dirty="0" smtClean="0"/>
            </a:br>
            <a:r>
              <a:rPr lang="en-US" sz="2200" dirty="0" smtClean="0">
                <a:solidFill>
                  <a:schemeClr val="tx1"/>
                </a:solidFill>
              </a:rPr>
              <a:t>Mean Accuracy: 0.9797 </a:t>
            </a:r>
            <a:r>
              <a:rPr lang="en-US" sz="2200" dirty="0" smtClean="0">
                <a:solidFill>
                  <a:schemeClr val="tx1"/>
                </a:solidFill>
              </a:rPr>
              <a:t/>
            </a:r>
            <a:br>
              <a:rPr lang="en-US" sz="2200" dirty="0" smtClean="0">
                <a:solidFill>
                  <a:schemeClr val="tx1"/>
                </a:solidFill>
              </a:rPr>
            </a:br>
            <a:r>
              <a:rPr lang="en-US" sz="2200" dirty="0" smtClean="0">
                <a:solidFill>
                  <a:schemeClr val="tx1"/>
                </a:solidFill>
              </a:rPr>
              <a:t>Standard </a:t>
            </a:r>
            <a:r>
              <a:rPr lang="en-US" sz="2200" dirty="0" smtClean="0">
                <a:solidFill>
                  <a:schemeClr val="tx1"/>
                </a:solidFill>
              </a:rPr>
              <a:t>Deviation </a:t>
            </a:r>
            <a:r>
              <a:rPr lang="en-US" sz="2200" dirty="0" smtClean="0">
                <a:solidFill>
                  <a:schemeClr val="tx1"/>
                </a:solidFill>
              </a:rPr>
              <a:t/>
            </a:r>
            <a:br>
              <a:rPr lang="en-US" sz="2200" dirty="0" smtClean="0">
                <a:solidFill>
                  <a:schemeClr val="tx1"/>
                </a:solidFill>
              </a:rPr>
            </a:br>
            <a:r>
              <a:rPr lang="en-US" sz="2200" dirty="0" smtClean="0">
                <a:solidFill>
                  <a:schemeClr val="tx1"/>
                </a:solidFill>
              </a:rPr>
              <a:t> </a:t>
            </a:r>
            <a:r>
              <a:rPr lang="en-US" sz="2200" dirty="0" smtClean="0">
                <a:solidFill>
                  <a:schemeClr val="tx1"/>
                </a:solidFill>
              </a:rPr>
              <a:t>   of </a:t>
            </a:r>
            <a:r>
              <a:rPr lang="en-US" sz="2200" dirty="0" smtClean="0">
                <a:solidFill>
                  <a:schemeClr val="tx1"/>
                </a:solidFill>
              </a:rPr>
              <a:t>Accuracy: 0.025908364157803038</a:t>
            </a:r>
            <a:endParaRPr lang="en-US" sz="2200" dirty="0">
              <a:solidFill>
                <a:schemeClr val="tx1"/>
              </a:solidFill>
            </a:endParaRPr>
          </a:p>
        </p:txBody>
      </p:sp>
      <p:pic>
        <p:nvPicPr>
          <p:cNvPr id="4" name="Content Placeholder 3" descr="2.png"/>
          <p:cNvPicPr>
            <a:picLocks noGrp="1" noChangeAspect="1"/>
          </p:cNvPicPr>
          <p:nvPr>
            <p:ph idx="1"/>
          </p:nvPr>
        </p:nvPicPr>
        <p:blipFill>
          <a:blip r:embed="rId2"/>
          <a:stretch>
            <a:fillRect/>
          </a:stretch>
        </p:blipFill>
        <p:spPr>
          <a:xfrm>
            <a:off x="5611529" y="1135781"/>
            <a:ext cx="5361272" cy="4215865"/>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504186-404E-E068-B1FB-65D616D8B567}"/>
              </a:ext>
            </a:extLst>
          </p:cNvPr>
          <p:cNvSpPr>
            <a:spLocks noGrp="1"/>
          </p:cNvSpPr>
          <p:nvPr>
            <p:ph type="title"/>
          </p:nvPr>
        </p:nvSpPr>
        <p:spPr/>
        <p:txBody>
          <a:bodyPr/>
          <a:lstStyle/>
          <a:p>
            <a:r>
              <a:rPr lang="en-IN" b="1" i="1" dirty="0" smtClean="0"/>
              <a:t>Linear regression</a:t>
            </a:r>
            <a:endParaRPr lang="en-IN" b="1" i="1" dirty="0"/>
          </a:p>
        </p:txBody>
      </p:sp>
      <p:sp>
        <p:nvSpPr>
          <p:cNvPr id="4" name="Content Placeholder 3"/>
          <p:cNvSpPr>
            <a:spLocks noGrp="1"/>
          </p:cNvSpPr>
          <p:nvPr>
            <p:ph idx="1"/>
          </p:nvPr>
        </p:nvSpPr>
        <p:spPr/>
        <p:txBody>
          <a:bodyPr/>
          <a:lstStyle/>
          <a:p>
            <a:pPr>
              <a:buNone/>
            </a:pPr>
            <a:r>
              <a:rPr lang="en-US" b="1" dirty="0" smtClean="0"/>
              <a:t>Introduction to Linear Regression</a:t>
            </a:r>
          </a:p>
          <a:p>
            <a:r>
              <a:rPr lang="en-US" dirty="0" smtClean="0"/>
              <a:t>Welcome everyone! Today, we're going to talk about one of the most important concepts in data analysis - linear </a:t>
            </a:r>
            <a:r>
              <a:rPr lang="en-US" dirty="0" err="1" smtClean="0"/>
              <a:t>regression.Linear</a:t>
            </a:r>
            <a:r>
              <a:rPr lang="en-US" dirty="0" smtClean="0"/>
              <a:t> regression is a statistical method used to model the relationship between two variables. It's a powerful tool that can help us understand how changes in one variable affect another. But don't worry, you don't need to be a math genius to understand it! We'll explain everything in a way that's easy to follow and understand.</a:t>
            </a:r>
            <a:endParaRPr lang="en-US" dirty="0"/>
          </a:p>
        </p:txBody>
      </p:sp>
    </p:spTree>
    <p:extLst>
      <p:ext uri="{BB962C8B-B14F-4D97-AF65-F5344CB8AC3E}">
        <p14:creationId xmlns="" xmlns:p14="http://schemas.microsoft.com/office/powerpoint/2010/main" val="2716690880"/>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buNone/>
            </a:pPr>
            <a:r>
              <a:rPr lang="en-US" b="1" dirty="0" smtClean="0"/>
              <a:t>What is Linear Regression?</a:t>
            </a:r>
          </a:p>
          <a:p>
            <a:r>
              <a:rPr lang="en-US" dirty="0" smtClean="0"/>
              <a:t>Linear regression is a statistical method used to model the relationship between two variables by fitting a linear equation to the observed data. It is commonly used in data analysis to identify trends and patterns in the data, and to make predictions based on those </a:t>
            </a:r>
            <a:r>
              <a:rPr lang="en-US" dirty="0" err="1" smtClean="0"/>
              <a:t>trends.For</a:t>
            </a:r>
            <a:r>
              <a:rPr lang="en-US" dirty="0" smtClean="0"/>
              <a:t> example, let's say you are analyzing the relationship between a person's age and their income. You could use linear regression to determine if there is a correlation between these two variables and to predict someone's income based on their age. The equation for a simple linear regression model would be: Income = b0 + b1 * Age, where b0 is the intercept and b1 is the slope of the </a:t>
            </a:r>
            <a:r>
              <a:rPr lang="en-US" dirty="0" err="1" smtClean="0"/>
              <a:t>line.There</a:t>
            </a:r>
            <a:r>
              <a:rPr lang="en-US" dirty="0" smtClean="0"/>
              <a:t> are many different types of linear regression, including simple linear regression, multiple linear regression, and polynomial regression. Each type is appropriate to use depending on the nature of the data and the research question being </a:t>
            </a:r>
            <a:r>
              <a:rPr lang="en-US" dirty="0" err="1" smtClean="0"/>
              <a:t>asked.Overall</a:t>
            </a:r>
            <a:r>
              <a:rPr lang="en-US" dirty="0" smtClean="0"/>
              <a:t>, linear regression is a powerful tool for analyzing data and making predictions. By understanding this concept, you can gain valuable insights into the relationships between variables and make informed decisions based on that knowledge.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Linear Regression for my project:</a:t>
            </a:r>
            <a:endParaRPr lang="en-US" sz="2800" dirty="0"/>
          </a:p>
        </p:txBody>
      </p:sp>
      <p:sp>
        <p:nvSpPr>
          <p:cNvPr id="3" name="Content Placeholder 2"/>
          <p:cNvSpPr>
            <a:spLocks noGrp="1"/>
          </p:cNvSpPr>
          <p:nvPr>
            <p:ph idx="1"/>
          </p:nvPr>
        </p:nvSpPr>
        <p:spPr/>
        <p:txBody>
          <a:bodyPr/>
          <a:lstStyle/>
          <a:p>
            <a:r>
              <a:rPr lang="en-US" dirty="0" smtClean="0"/>
              <a:t>Linear Regression Mean Squared Error: 8.24174544774805</a:t>
            </a:r>
          </a:p>
          <a:p>
            <a:r>
              <a:rPr lang="en-US" dirty="0" smtClean="0"/>
              <a:t> Linear Regression R-squared (R2) Score: 0.8929725694890563</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2193116"/>
          </a:xfrm>
        </p:spPr>
        <p:txBody>
          <a:bodyPr>
            <a:normAutofit fontScale="90000"/>
          </a:bodyPr>
          <a:lstStyle/>
          <a:p>
            <a:r>
              <a:rPr lang="en-US" dirty="0" smtClean="0"/>
              <a:t>      Linear bootstrap:</a:t>
            </a:r>
            <a:br>
              <a:rPr lang="en-US" dirty="0" smtClean="0"/>
            </a:br>
            <a:r>
              <a:rPr lang="en-US" sz="1800" dirty="0" smtClean="0">
                <a:solidFill>
                  <a:schemeClr val="tx1"/>
                </a:solidFill>
              </a:rPr>
              <a:t>Original Intercept: </a:t>
            </a:r>
            <a:r>
              <a:rPr lang="en-US" sz="1800" dirty="0" smtClean="0">
                <a:solidFill>
                  <a:schemeClr val="tx1"/>
                </a:solidFill>
              </a:rPr>
              <a:t>2.2</a:t>
            </a:r>
            <a:br>
              <a:rPr lang="en-US" sz="1800" dirty="0" smtClean="0">
                <a:solidFill>
                  <a:schemeClr val="tx1"/>
                </a:solidFill>
              </a:rPr>
            </a:br>
            <a:r>
              <a:rPr lang="en-US" sz="1800" dirty="0" smtClean="0">
                <a:solidFill>
                  <a:schemeClr val="tx1"/>
                </a:solidFill>
              </a:rPr>
              <a:t> </a:t>
            </a:r>
            <a:r>
              <a:rPr lang="en-US" sz="1800" dirty="0" smtClean="0">
                <a:solidFill>
                  <a:schemeClr val="tx1"/>
                </a:solidFill>
              </a:rPr>
              <a:t>Original Slope: </a:t>
            </a:r>
            <a:r>
              <a:rPr lang="en-US" sz="1800" dirty="0" smtClean="0">
                <a:solidFill>
                  <a:schemeClr val="tx1"/>
                </a:solidFill>
              </a:rPr>
              <a:t>0.6</a:t>
            </a:r>
            <a:br>
              <a:rPr lang="en-US" sz="1800" dirty="0" smtClean="0">
                <a:solidFill>
                  <a:schemeClr val="tx1"/>
                </a:solidFill>
              </a:rPr>
            </a:br>
            <a:r>
              <a:rPr lang="en-US" sz="1800" dirty="0" smtClean="0">
                <a:solidFill>
                  <a:schemeClr val="tx1"/>
                </a:solidFill>
              </a:rPr>
              <a:t> </a:t>
            </a:r>
            <a:r>
              <a:rPr lang="en-US" sz="1800" dirty="0" smtClean="0">
                <a:solidFill>
                  <a:schemeClr val="tx1"/>
                </a:solidFill>
              </a:rPr>
              <a:t>Mean of Bootstrapped Intercepts: 2.380114770004067 </a:t>
            </a:r>
            <a:r>
              <a:rPr lang="en-US" sz="1800" dirty="0" smtClean="0">
                <a:solidFill>
                  <a:schemeClr val="tx1"/>
                </a:solidFill>
              </a:rPr>
              <a:t/>
            </a:r>
            <a:br>
              <a:rPr lang="en-US" sz="1800" dirty="0" smtClean="0">
                <a:solidFill>
                  <a:schemeClr val="tx1"/>
                </a:solidFill>
              </a:rPr>
            </a:br>
            <a:r>
              <a:rPr lang="en-US" sz="1800" dirty="0" smtClean="0">
                <a:solidFill>
                  <a:schemeClr val="tx1"/>
                </a:solidFill>
              </a:rPr>
              <a:t>Mean </a:t>
            </a:r>
            <a:r>
              <a:rPr lang="en-US" sz="1800" dirty="0" smtClean="0">
                <a:solidFill>
                  <a:schemeClr val="tx1"/>
                </a:solidFill>
              </a:rPr>
              <a:t>of Bootstrapped Slopes: 0.5806030497125324 </a:t>
            </a:r>
            <a:r>
              <a:rPr lang="en-US" sz="1800" dirty="0" smtClean="0">
                <a:solidFill>
                  <a:schemeClr val="tx1"/>
                </a:solidFill>
              </a:rPr>
              <a:t/>
            </a:r>
            <a:br>
              <a:rPr lang="en-US" sz="1800" dirty="0" smtClean="0">
                <a:solidFill>
                  <a:schemeClr val="tx1"/>
                </a:solidFill>
              </a:rPr>
            </a:br>
            <a:r>
              <a:rPr lang="en-US" sz="1800" dirty="0" smtClean="0">
                <a:solidFill>
                  <a:schemeClr val="tx1"/>
                </a:solidFill>
              </a:rPr>
              <a:t>Standard </a:t>
            </a:r>
            <a:r>
              <a:rPr lang="en-US" sz="1800" dirty="0" smtClean="0">
                <a:solidFill>
                  <a:schemeClr val="tx1"/>
                </a:solidFill>
              </a:rPr>
              <a:t>Deviation of Bootstrapped Intercepts: 1.2152394480584328 </a:t>
            </a:r>
            <a:r>
              <a:rPr lang="en-US" sz="1800" dirty="0" smtClean="0">
                <a:solidFill>
                  <a:schemeClr val="tx1"/>
                </a:solidFill>
              </a:rPr>
              <a:t/>
            </a:r>
            <a:br>
              <a:rPr lang="en-US" sz="1800" dirty="0" smtClean="0">
                <a:solidFill>
                  <a:schemeClr val="tx1"/>
                </a:solidFill>
              </a:rPr>
            </a:br>
            <a:r>
              <a:rPr lang="en-US" sz="1800" dirty="0" smtClean="0">
                <a:solidFill>
                  <a:schemeClr val="tx1"/>
                </a:solidFill>
              </a:rPr>
              <a:t>Standard </a:t>
            </a:r>
            <a:r>
              <a:rPr lang="en-US" sz="1800" dirty="0" smtClean="0">
                <a:solidFill>
                  <a:schemeClr val="tx1"/>
                </a:solidFill>
              </a:rPr>
              <a:t>Deviation of Bootstrapped Slopes: 0.3862480931229792</a:t>
            </a:r>
            <a:endParaRPr lang="en-US" sz="1800" dirty="0">
              <a:solidFill>
                <a:schemeClr val="tx1"/>
              </a:solidFill>
            </a:endParaRPr>
          </a:p>
        </p:txBody>
      </p:sp>
      <p:pic>
        <p:nvPicPr>
          <p:cNvPr id="4" name="Content Placeholder 3" descr="3.png"/>
          <p:cNvPicPr>
            <a:picLocks noGrp="1" noChangeAspect="1"/>
          </p:cNvPicPr>
          <p:nvPr>
            <p:ph idx="1"/>
          </p:nvPr>
        </p:nvPicPr>
        <p:blipFill>
          <a:blip r:embed="rId2"/>
          <a:stretch>
            <a:fillRect/>
          </a:stretch>
        </p:blipFill>
        <p:spPr>
          <a:xfrm>
            <a:off x="828200" y="2983832"/>
            <a:ext cx="10651103" cy="3687278"/>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3CF741-016D-47E8-93CC-B949EB4EEAEA}"/>
              </a:ext>
            </a:extLst>
          </p:cNvPr>
          <p:cNvSpPr>
            <a:spLocks noGrp="1"/>
          </p:cNvSpPr>
          <p:nvPr>
            <p:ph type="title"/>
          </p:nvPr>
        </p:nvSpPr>
        <p:spPr/>
        <p:txBody>
          <a:bodyPr/>
          <a:lstStyle/>
          <a:p>
            <a:r>
              <a:rPr lang="en-IN" b="1" i="1" dirty="0" smtClean="0"/>
              <a:t>Logistic regression</a:t>
            </a:r>
            <a:endParaRPr lang="en-IN" b="1" i="1" dirty="0"/>
          </a:p>
        </p:txBody>
      </p:sp>
      <p:sp>
        <p:nvSpPr>
          <p:cNvPr id="3" name="Content Placeholder 2">
            <a:extLst>
              <a:ext uri="{FF2B5EF4-FFF2-40B4-BE49-F238E27FC236}">
                <a16:creationId xmlns="" xmlns:a16="http://schemas.microsoft.com/office/drawing/2014/main" id="{2446030B-BF18-D300-4523-452787C56D9C}"/>
              </a:ext>
            </a:extLst>
          </p:cNvPr>
          <p:cNvSpPr>
            <a:spLocks noGrp="1"/>
          </p:cNvSpPr>
          <p:nvPr>
            <p:ph idx="1"/>
          </p:nvPr>
        </p:nvSpPr>
        <p:spPr>
          <a:xfrm>
            <a:off x="685800" y="2194560"/>
            <a:ext cx="6478929" cy="4024125"/>
          </a:xfrm>
        </p:spPr>
        <p:txBody>
          <a:bodyPr>
            <a:normAutofit fontScale="85000" lnSpcReduction="20000"/>
          </a:bodyPr>
          <a:lstStyle/>
          <a:p>
            <a:r>
              <a:rPr lang="en-US" b="1" dirty="0" smtClean="0"/>
              <a:t>Introduction to Logistic Regression</a:t>
            </a:r>
          </a:p>
          <a:p>
            <a:r>
              <a:rPr lang="en-US" dirty="0" smtClean="0"/>
              <a:t>Logistic regression is a statistical method used to analyze datasets with binary outcomes, meaning that there are only two possible results for each observation. It is a powerful tool that can help us understand the relationships between different variables and predict outcomes based on those </a:t>
            </a:r>
            <a:r>
              <a:rPr lang="en-US" dirty="0" err="1" smtClean="0"/>
              <a:t>relationships.In</a:t>
            </a:r>
            <a:r>
              <a:rPr lang="en-US" dirty="0" smtClean="0"/>
              <a:t> data analysis, logistic regression is often used for classification problems, such as predicting whether a customer will churn or not. This is because logistic regression can provide probabilities for each possible outcome, which can be used to make informed decisions.</a:t>
            </a:r>
            <a:endParaRPr lang="en-IN" dirty="0"/>
          </a:p>
        </p:txBody>
      </p:sp>
      <p:pic>
        <p:nvPicPr>
          <p:cNvPr id="5" name="Picture 4">
            <a:extLst>
              <a:ext uri="{FF2B5EF4-FFF2-40B4-BE49-F238E27FC236}">
                <a16:creationId xmlns="" xmlns:a16="http://schemas.microsoft.com/office/drawing/2014/main" id="{CEB16432-BDD5-5538-0182-551F0CEC5847}"/>
              </a:ext>
            </a:extLst>
          </p:cNvPr>
          <p:cNvPicPr>
            <a:picLocks noChangeAspect="1"/>
          </p:cNvPicPr>
          <p:nvPr/>
        </p:nvPicPr>
        <p:blipFill>
          <a:blip r:embed="rId2"/>
          <a:stretch>
            <a:fillRect/>
          </a:stretch>
        </p:blipFill>
        <p:spPr>
          <a:xfrm>
            <a:off x="7361499" y="2391426"/>
            <a:ext cx="4719028" cy="3303320"/>
          </a:xfrm>
          <a:prstGeom prst="rect">
            <a:avLst/>
          </a:prstGeom>
        </p:spPr>
      </p:pic>
    </p:spTree>
    <p:extLst>
      <p:ext uri="{BB962C8B-B14F-4D97-AF65-F5344CB8AC3E}">
        <p14:creationId xmlns="" xmlns:p14="http://schemas.microsoft.com/office/powerpoint/2010/main" val="836523055"/>
      </p:ext>
    </p:extLst>
  </p:cSld>
  <p:clrMapOvr>
    <a:masterClrMapping/>
  </p:clrMapOvr>
  <mc:AlternateContent xmlns:mc="http://schemas.openxmlformats.org/markup-compatibility/2006">
    <mc:Choice xmlns=""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None/>
            </a:pPr>
            <a:r>
              <a:rPr lang="en-US" b="1" dirty="0" smtClean="0"/>
              <a:t>Applications of Logistic Regression</a:t>
            </a:r>
          </a:p>
          <a:p>
            <a:r>
              <a:rPr lang="en-US" dirty="0" smtClean="0"/>
              <a:t>Logistic regression is a powerful tool for data analysis that has a wide range of applications in real-world scenarios. One of the most common uses of logistic regression is in predicting customer churn. By analyzing customer data such as purchase history and demographics, logistic regression can help identify customers who are at risk of leaving and allow companies to take proactive measures to retain </a:t>
            </a:r>
            <a:r>
              <a:rPr lang="en-US" dirty="0" err="1" smtClean="0"/>
              <a:t>them.Another</a:t>
            </a:r>
            <a:r>
              <a:rPr lang="en-US" dirty="0" smtClean="0"/>
              <a:t> important application of logistic regression is in identifying fraudulent activity. By analyzing patterns in financial transactions, logistic regression can help detect suspicious behavior and alert authorities before any significant damage is done. These are just a few examples of the many ways in which logistic regression can be used to gain insights and make informed decisions.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4173" y="2598821"/>
            <a:ext cx="5354854" cy="2127183"/>
          </a:xfrm>
        </p:spPr>
        <p:txBody>
          <a:bodyPr>
            <a:normAutofit/>
          </a:bodyPr>
          <a:lstStyle/>
          <a:p>
            <a:r>
              <a:rPr lang="en-US" sz="3200" dirty="0" smtClean="0"/>
              <a:t>UNDER THE GUIDENCE OF:</a:t>
            </a:r>
            <a:br>
              <a:rPr lang="en-US" sz="3200" dirty="0" smtClean="0"/>
            </a:br>
            <a:r>
              <a:rPr lang="en-US" sz="3200" dirty="0" smtClean="0"/>
              <a:t>          </a:t>
            </a:r>
            <a:r>
              <a:rPr lang="en-US" sz="3200" dirty="0" smtClean="0">
                <a:solidFill>
                  <a:schemeClr val="tx1"/>
                </a:solidFill>
              </a:rPr>
              <a:t>MR.D.RAMESH</a:t>
            </a:r>
            <a:br>
              <a:rPr lang="en-US" sz="3200" dirty="0" smtClean="0">
                <a:solidFill>
                  <a:schemeClr val="tx1"/>
                </a:solidFill>
              </a:rPr>
            </a:br>
            <a:r>
              <a:rPr lang="en-US" sz="3200" dirty="0" smtClean="0">
                <a:solidFill>
                  <a:schemeClr val="tx1"/>
                </a:solidFill>
              </a:rPr>
              <a:t>              ASST.PROF</a:t>
            </a:r>
            <a:br>
              <a:rPr lang="en-US" sz="3200" dirty="0" smtClean="0">
                <a:solidFill>
                  <a:schemeClr val="tx1"/>
                </a:solidFill>
              </a:rPr>
            </a:br>
            <a:r>
              <a:rPr lang="en-US" sz="3200" dirty="0" smtClean="0">
                <a:solidFill>
                  <a:schemeClr val="tx1"/>
                </a:solidFill>
              </a:rPr>
              <a:t>              CSE(AIML)</a:t>
            </a:r>
            <a:endParaRPr lang="en-US" sz="3200" dirty="0">
              <a:solidFill>
                <a:schemeClr val="tx1"/>
              </a:solidFill>
            </a:endParaRPr>
          </a:p>
        </p:txBody>
      </p:sp>
      <p:sp>
        <p:nvSpPr>
          <p:cNvPr id="3" name="Content Placeholder 2"/>
          <p:cNvSpPr>
            <a:spLocks noGrp="1"/>
          </p:cNvSpPr>
          <p:nvPr>
            <p:ph idx="1"/>
          </p:nvPr>
        </p:nvSpPr>
        <p:spPr>
          <a:xfrm>
            <a:off x="452387" y="1039528"/>
            <a:ext cx="4167739" cy="3773104"/>
          </a:xfrm>
        </p:spPr>
        <p:txBody>
          <a:bodyPr/>
          <a:lstStyle/>
          <a:p>
            <a:pPr>
              <a:buNone/>
            </a:pPr>
            <a:r>
              <a:rPr lang="en-US" dirty="0" smtClean="0"/>
              <a:t>S.SAMSKRUTHI</a:t>
            </a:r>
          </a:p>
          <a:p>
            <a:pPr>
              <a:buNone/>
            </a:pPr>
            <a:r>
              <a:rPr lang="en-US" dirty="0" smtClean="0"/>
              <a:t>HALL TICKET NO:2203A52176</a:t>
            </a:r>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Logistic Regression for my project:</a:t>
            </a:r>
            <a:endParaRPr lang="en-US" sz="2800" dirty="0"/>
          </a:p>
        </p:txBody>
      </p:sp>
      <p:sp>
        <p:nvSpPr>
          <p:cNvPr id="3" name="Content Placeholder 2"/>
          <p:cNvSpPr>
            <a:spLocks noGrp="1"/>
          </p:cNvSpPr>
          <p:nvPr>
            <p:ph idx="1"/>
          </p:nvPr>
        </p:nvSpPr>
        <p:spPr/>
        <p:txBody>
          <a:bodyPr/>
          <a:lstStyle/>
          <a:p>
            <a:r>
              <a:rPr lang="en-US" dirty="0" smtClean="0"/>
              <a:t>Logistic Regression Accuracy: 0.8461538461538461</a:t>
            </a:r>
          </a:p>
          <a:p>
            <a:r>
              <a:rPr lang="en-US" dirty="0" smtClean="0"/>
              <a:t> Random Forest Accuracy: 0.8461538461538461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7557B3-8184-7D6B-CD41-DAD3D9DE9DF0}"/>
              </a:ext>
            </a:extLst>
          </p:cNvPr>
          <p:cNvSpPr>
            <a:spLocks noGrp="1"/>
          </p:cNvSpPr>
          <p:nvPr>
            <p:ph type="title"/>
          </p:nvPr>
        </p:nvSpPr>
        <p:spPr/>
        <p:txBody>
          <a:bodyPr/>
          <a:lstStyle/>
          <a:p>
            <a:r>
              <a:rPr lang="en-IN" b="1" i="1" dirty="0" smtClean="0"/>
              <a:t>KNN</a:t>
            </a:r>
            <a:endParaRPr lang="en-IN" b="1" i="1" dirty="0"/>
          </a:p>
        </p:txBody>
      </p:sp>
      <p:sp>
        <p:nvSpPr>
          <p:cNvPr id="3" name="Content Placeholder 2">
            <a:extLst>
              <a:ext uri="{FF2B5EF4-FFF2-40B4-BE49-F238E27FC236}">
                <a16:creationId xmlns="" xmlns:a16="http://schemas.microsoft.com/office/drawing/2014/main" id="{457210F4-A4E6-1EDF-447B-C9DA4EFC8957}"/>
              </a:ext>
            </a:extLst>
          </p:cNvPr>
          <p:cNvSpPr>
            <a:spLocks noGrp="1"/>
          </p:cNvSpPr>
          <p:nvPr>
            <p:ph idx="1"/>
          </p:nvPr>
        </p:nvSpPr>
        <p:spPr>
          <a:xfrm>
            <a:off x="685800" y="1799923"/>
            <a:ext cx="10820400" cy="1848051"/>
          </a:xfrm>
        </p:spPr>
        <p:txBody>
          <a:bodyPr>
            <a:noAutofit/>
          </a:bodyPr>
          <a:lstStyle/>
          <a:p>
            <a:r>
              <a:rPr lang="en-US" sz="1800" b="1" dirty="0" smtClean="0"/>
              <a:t>Introduction to KNN</a:t>
            </a:r>
          </a:p>
          <a:p>
            <a:r>
              <a:rPr lang="en-US" sz="1800" dirty="0" smtClean="0"/>
              <a:t>KNN, or k-nearest neighbors, is a type of machine learning algorithm that is used for classification and regression tasks. It works by finding the k closest data points to a given query point and using their labels to predict the label of the query </a:t>
            </a:r>
            <a:r>
              <a:rPr lang="en-US" sz="1800" dirty="0" err="1" smtClean="0"/>
              <a:t>point.One</a:t>
            </a:r>
            <a:r>
              <a:rPr lang="en-US" sz="1800" dirty="0" smtClean="0"/>
              <a:t> of the main advantages of KNN is its simplicity - it is easy to understand and implement. Additionally, KNN can be used for both classification and regression tasks, making it a versatile algorithm in the field of machine learning.</a:t>
            </a:r>
          </a:p>
          <a:p>
            <a:r>
              <a:rPr lang="en-US" sz="1800" b="1" dirty="0" smtClean="0"/>
              <a:t>KNN in Real-World Applications</a:t>
            </a:r>
          </a:p>
          <a:p>
            <a:r>
              <a:rPr lang="en-US" sz="1800" dirty="0" smtClean="0"/>
              <a:t>One of the most exciting aspects of KNN is its versatility. It has been successfully applied in a wide range of industries, from healthcare to finance to e-commerce. In healthcare, KNN has been used to predict patient outcomes based on their medical history and other relevant data. This has allowed doctors to make more informed decisions about treatment options and improve patient </a:t>
            </a:r>
            <a:r>
              <a:rPr lang="en-US" sz="1800" dirty="0" err="1" smtClean="0"/>
              <a:t>outcomes.In</a:t>
            </a:r>
            <a:r>
              <a:rPr lang="en-US" sz="1800" dirty="0" smtClean="0"/>
              <a:t> finance, KNN has been used to detect fraud and identify patterns in financial data. This has helped financial institutions to reduce losses and better manage risk. In e-commerce, KNN has been used to personalize product recommendations for customers based on their browsing and purchase history. This has led to increased customer satisfaction and higher sales.</a:t>
            </a:r>
            <a:endParaRPr lang="en-US" sz="1800" dirty="0"/>
          </a:p>
        </p:txBody>
      </p:sp>
    </p:spTree>
    <p:extLst>
      <p:ext uri="{BB962C8B-B14F-4D97-AF65-F5344CB8AC3E}">
        <p14:creationId xmlns="" xmlns:p14="http://schemas.microsoft.com/office/powerpoint/2010/main" val="2092025120"/>
      </p:ext>
    </p:extLst>
  </p:cSld>
  <p:clrMapOvr>
    <a:masterClrMapping/>
  </p:clrMapOvr>
  <mc:AlternateContent xmlns:mc="http://schemas.openxmlformats.org/markup-compatibility/2006">
    <mc:Choice xmlns=""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KNN for my project:</a:t>
            </a:r>
            <a:endParaRPr lang="en-US" dirty="0"/>
          </a:p>
        </p:txBody>
      </p:sp>
      <p:sp>
        <p:nvSpPr>
          <p:cNvPr id="3" name="Content Placeholder 2"/>
          <p:cNvSpPr>
            <a:spLocks noGrp="1"/>
          </p:cNvSpPr>
          <p:nvPr>
            <p:ph idx="1"/>
          </p:nvPr>
        </p:nvSpPr>
        <p:spPr/>
        <p:txBody>
          <a:bodyPr/>
          <a:lstStyle/>
          <a:p>
            <a:r>
              <a:rPr lang="en-US" dirty="0" smtClean="0"/>
              <a:t>KNN Regression Mean Squared Error: 41.36923076923077 KNN Regression R-squared (R2) Score: 0.46277854618103575</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29389"/>
            <a:ext cx="6108834" cy="2993457"/>
          </a:xfrm>
        </p:spPr>
        <p:txBody>
          <a:bodyPr>
            <a:normAutofit/>
          </a:bodyPr>
          <a:lstStyle/>
          <a:p>
            <a:r>
              <a:rPr lang="en-US" sz="4000" dirty="0" err="1" smtClean="0"/>
              <a:t>Knn</a:t>
            </a:r>
            <a:r>
              <a:rPr lang="en-US" sz="4000" dirty="0" smtClean="0"/>
              <a:t> using boot strap:</a:t>
            </a:r>
            <a:br>
              <a:rPr lang="en-US" sz="4000" dirty="0" smtClean="0"/>
            </a:br>
            <a:r>
              <a:rPr lang="en-US" sz="4000" dirty="0" smtClean="0"/>
              <a:t/>
            </a:r>
            <a:br>
              <a:rPr lang="en-US" sz="4000" dirty="0" smtClean="0"/>
            </a:br>
            <a:r>
              <a:rPr lang="en-US" sz="2000" dirty="0" smtClean="0">
                <a:solidFill>
                  <a:schemeClr val="tx1"/>
                </a:solidFill>
              </a:rPr>
              <a:t>Mean Accuracy: </a:t>
            </a:r>
            <a:r>
              <a:rPr lang="en-US" sz="2000" dirty="0" smtClean="0">
                <a:solidFill>
                  <a:schemeClr val="tx1"/>
                </a:solidFill>
              </a:rPr>
              <a:t>0.9648000000000001</a:t>
            </a:r>
            <a:br>
              <a:rPr lang="en-US" sz="2000" dirty="0" smtClean="0">
                <a:solidFill>
                  <a:schemeClr val="tx1"/>
                </a:solidFill>
              </a:rPr>
            </a:br>
            <a:r>
              <a:rPr lang="en-US" sz="2000" dirty="0" smtClean="0">
                <a:solidFill>
                  <a:schemeClr val="tx1"/>
                </a:solidFill>
              </a:rPr>
              <a:t> </a:t>
            </a:r>
            <a:r>
              <a:rPr lang="en-US" sz="2000" dirty="0" smtClean="0">
                <a:solidFill>
                  <a:schemeClr val="tx1"/>
                </a:solidFill>
              </a:rPr>
              <a:t>Standard Deviation of Accuracy: 0.03387663895174175</a:t>
            </a:r>
            <a:endParaRPr lang="en-US" sz="2000" dirty="0">
              <a:solidFill>
                <a:schemeClr val="tx1"/>
              </a:solidFill>
            </a:endParaRPr>
          </a:p>
        </p:txBody>
      </p:sp>
      <p:pic>
        <p:nvPicPr>
          <p:cNvPr id="4" name="Content Placeholder 3" descr="1.png"/>
          <p:cNvPicPr>
            <a:picLocks noGrp="1" noChangeAspect="1"/>
          </p:cNvPicPr>
          <p:nvPr>
            <p:ph idx="1"/>
          </p:nvPr>
        </p:nvPicPr>
        <p:blipFill>
          <a:blip r:embed="rId2"/>
          <a:stretch>
            <a:fillRect/>
          </a:stretch>
        </p:blipFill>
        <p:spPr>
          <a:xfrm>
            <a:off x="6631805" y="2069432"/>
            <a:ext cx="4673633" cy="3524698"/>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RIDGE REGRESSION:</a:t>
            </a:r>
            <a:endParaRPr lang="en-US" b="1" i="1" dirty="0"/>
          </a:p>
        </p:txBody>
      </p:sp>
      <p:sp>
        <p:nvSpPr>
          <p:cNvPr id="3" name="Content Placeholder 2"/>
          <p:cNvSpPr>
            <a:spLocks noGrp="1"/>
          </p:cNvSpPr>
          <p:nvPr>
            <p:ph idx="1"/>
          </p:nvPr>
        </p:nvSpPr>
        <p:spPr/>
        <p:txBody>
          <a:bodyPr/>
          <a:lstStyle/>
          <a:p>
            <a:r>
              <a:rPr lang="en-US" dirty="0" smtClean="0">
                <a:latin typeface="Google Sans"/>
              </a:rPr>
              <a:t>Ridge regression is a model tuning method that is used to </a:t>
            </a:r>
            <a:r>
              <a:rPr lang="en-US" dirty="0" err="1" smtClean="0">
                <a:latin typeface="Google Sans"/>
              </a:rPr>
              <a:t>analyse</a:t>
            </a:r>
            <a:r>
              <a:rPr lang="en-US" dirty="0" smtClean="0">
                <a:latin typeface="Google Sans"/>
              </a:rPr>
              <a:t> any data that suffers from </a:t>
            </a:r>
            <a:r>
              <a:rPr lang="en-US" dirty="0" err="1" smtClean="0">
                <a:latin typeface="Google Sans"/>
              </a:rPr>
              <a:t>multicollinearity</a:t>
            </a:r>
            <a:r>
              <a:rPr lang="en-US" dirty="0" smtClean="0">
                <a:latin typeface="Google Sans"/>
              </a:rPr>
              <a:t>. This method performs L2 regularization. When the issue of </a:t>
            </a:r>
            <a:r>
              <a:rPr lang="en-US" dirty="0" err="1" smtClean="0">
                <a:latin typeface="Google Sans"/>
              </a:rPr>
              <a:t>multicollinearity</a:t>
            </a:r>
            <a:r>
              <a:rPr lang="en-US" dirty="0" smtClean="0">
                <a:latin typeface="Google Sans"/>
              </a:rPr>
              <a:t> occurs, least-squares are unbiased, and variances are large, this results in predicted values being far away from the actual values</a:t>
            </a:r>
            <a:r>
              <a:rPr lang="en-US" dirty="0" smtClean="0">
                <a:latin typeface="Google Sans"/>
              </a:rPr>
              <a:t>.</a:t>
            </a:r>
          </a:p>
          <a:p>
            <a:pPr>
              <a:buNone/>
            </a:pPr>
            <a:r>
              <a:rPr lang="en-US" b="1" dirty="0" smtClean="0"/>
              <a:t>R</a:t>
            </a:r>
            <a:r>
              <a:rPr lang="en-US" b="1" dirty="0" smtClean="0"/>
              <a:t>idge regression for my project:</a:t>
            </a:r>
          </a:p>
          <a:p>
            <a:r>
              <a:rPr lang="en-US" dirty="0" smtClean="0"/>
              <a:t>Mean </a:t>
            </a:r>
            <a:r>
              <a:rPr lang="en-US" dirty="0" smtClean="0"/>
              <a:t>Squared Error:</a:t>
            </a:r>
            <a:r>
              <a:rPr lang="en-US" dirty="0" smtClean="0"/>
              <a:t>1.0701545778834662</a:t>
            </a:r>
            <a:endParaRPr lang="en-US" dirty="0" smtClean="0"/>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750354"/>
          </a:xfrm>
        </p:spPr>
        <p:txBody>
          <a:bodyPr>
            <a:normAutofit/>
          </a:bodyPr>
          <a:lstStyle/>
          <a:p>
            <a:r>
              <a:rPr lang="en-US" dirty="0" smtClean="0"/>
              <a:t>Ridge bootstrap:</a:t>
            </a:r>
            <a:br>
              <a:rPr lang="en-US" dirty="0" smtClean="0"/>
            </a:br>
            <a:r>
              <a:rPr lang="en-US" sz="2700" dirty="0" smtClean="0">
                <a:solidFill>
                  <a:schemeClr val="tx1"/>
                </a:solidFill>
              </a:rPr>
              <a:t>Estimated </a:t>
            </a:r>
            <a:r>
              <a:rPr lang="en-US" sz="2700" dirty="0" smtClean="0">
                <a:solidFill>
                  <a:schemeClr val="tx1"/>
                </a:solidFill>
              </a:rPr>
              <a:t>Mean: 5.476699999999999 </a:t>
            </a:r>
            <a:r>
              <a:rPr lang="en-US" sz="2700" dirty="0" smtClean="0">
                <a:solidFill>
                  <a:schemeClr val="tx1"/>
                </a:solidFill>
              </a:rPr>
              <a:t/>
            </a:r>
            <a:br>
              <a:rPr lang="en-US" sz="2700" dirty="0" smtClean="0">
                <a:solidFill>
                  <a:schemeClr val="tx1"/>
                </a:solidFill>
              </a:rPr>
            </a:br>
            <a:r>
              <a:rPr lang="en-US" sz="2700" dirty="0" smtClean="0">
                <a:solidFill>
                  <a:schemeClr val="tx1"/>
                </a:solidFill>
              </a:rPr>
              <a:t>95</a:t>
            </a:r>
            <a:r>
              <a:rPr lang="en-US" sz="2700" dirty="0" smtClean="0">
                <a:solidFill>
                  <a:schemeClr val="tx1"/>
                </a:solidFill>
              </a:rPr>
              <a:t>% Confidence Interval: [3.9 7.3]</a:t>
            </a:r>
            <a:endParaRPr lang="en-US" sz="2700" dirty="0">
              <a:solidFill>
                <a:schemeClr val="tx1"/>
              </a:solidFill>
            </a:endParaRPr>
          </a:p>
        </p:txBody>
      </p:sp>
      <p:pic>
        <p:nvPicPr>
          <p:cNvPr id="4" name="Content Placeholder 3" descr="4.png"/>
          <p:cNvPicPr>
            <a:picLocks noGrp="1" noChangeAspect="1"/>
          </p:cNvPicPr>
          <p:nvPr>
            <p:ph idx="1"/>
          </p:nvPr>
        </p:nvPicPr>
        <p:blipFill>
          <a:blip r:embed="rId2"/>
          <a:stretch>
            <a:fillRect/>
          </a:stretch>
        </p:blipFill>
        <p:spPr>
          <a:xfrm>
            <a:off x="3572010" y="2697471"/>
            <a:ext cx="5221235" cy="4160529"/>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LASSO REGRESSION</a:t>
            </a:r>
            <a:r>
              <a:rPr lang="en-US" dirty="0" smtClean="0"/>
              <a:t>:</a:t>
            </a:r>
            <a:endParaRPr lang="en-US" dirty="0"/>
          </a:p>
        </p:txBody>
      </p:sp>
      <p:sp>
        <p:nvSpPr>
          <p:cNvPr id="3" name="Content Placeholder 2"/>
          <p:cNvSpPr>
            <a:spLocks noGrp="1"/>
          </p:cNvSpPr>
          <p:nvPr>
            <p:ph idx="1"/>
          </p:nvPr>
        </p:nvSpPr>
        <p:spPr/>
        <p:txBody>
          <a:bodyPr/>
          <a:lstStyle/>
          <a:p>
            <a:r>
              <a:rPr lang="en-US" dirty="0" smtClean="0">
                <a:solidFill>
                  <a:schemeClr val="tx1">
                    <a:lumMod val="95000"/>
                  </a:schemeClr>
                </a:solidFill>
                <a:latin typeface="Google Sans"/>
              </a:rPr>
              <a:t>Lasso regression is a regularization technique. It is used over regression methods for a more accurate prediction. This model uses shrinkage. Shrinkage is where data values are shrunk towards a central point as the mean. The lasso procedure encourages simple, sparse models (i.e. models with fewer parameters).</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Lasso for my project:</a:t>
            </a:r>
            <a:endParaRPr lang="en-US" sz="3600" dirty="0"/>
          </a:p>
        </p:txBody>
      </p:sp>
      <p:sp>
        <p:nvSpPr>
          <p:cNvPr id="3" name="Content Placeholder 2"/>
          <p:cNvSpPr>
            <a:spLocks noGrp="1"/>
          </p:cNvSpPr>
          <p:nvPr>
            <p:ph idx="1"/>
          </p:nvPr>
        </p:nvSpPr>
        <p:spPr/>
        <p:txBody>
          <a:bodyPr/>
          <a:lstStyle/>
          <a:p>
            <a:r>
              <a:rPr lang="en-US" dirty="0" smtClean="0"/>
              <a:t>Mean Squared Error: 0.03999999999999901 </a:t>
            </a:r>
            <a:endParaRPr lang="en-US" dirty="0" smtClean="0"/>
          </a:p>
          <a:p>
            <a:r>
              <a:rPr lang="en-US" dirty="0" smtClean="0"/>
              <a:t>Feature </a:t>
            </a:r>
            <a:r>
              <a:rPr lang="en-US" dirty="0" smtClean="0"/>
              <a:t>coefficients: [3.28888889 0. 0. </a:t>
            </a:r>
            <a:r>
              <a:rPr lang="en-US" dirty="0" smtClean="0"/>
              <a:t>]</a:t>
            </a:r>
          </a:p>
          <a:p>
            <a:r>
              <a:rPr lang="en-US" dirty="0" smtClean="0"/>
              <a:t>Estimated Mean: 5.5535 95% Confidence Interval: [3.8 7.3025]</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097" y="809966"/>
            <a:ext cx="10972800" cy="1143000"/>
          </a:xfrm>
        </p:spPr>
        <p:txBody>
          <a:bodyPr>
            <a:normAutofit/>
          </a:bodyPr>
          <a:lstStyle/>
          <a:p>
            <a:r>
              <a:rPr lang="en-US" sz="3200" dirty="0" smtClean="0">
                <a:solidFill>
                  <a:schemeClr val="accent2">
                    <a:lumMod val="75000"/>
                  </a:schemeClr>
                </a:solidFill>
              </a:rPr>
              <a:t>Lasso bootstrap:</a:t>
            </a:r>
            <a:r>
              <a:rPr lang="en-US" sz="2000" dirty="0" smtClean="0">
                <a:solidFill>
                  <a:schemeClr val="tx1"/>
                </a:solidFill>
              </a:rPr>
              <a:t/>
            </a:r>
            <a:br>
              <a:rPr lang="en-US" sz="2000" dirty="0" smtClean="0">
                <a:solidFill>
                  <a:schemeClr val="tx1"/>
                </a:solidFill>
              </a:rPr>
            </a:br>
            <a:r>
              <a:rPr lang="en-US" sz="2000" dirty="0" smtClean="0">
                <a:solidFill>
                  <a:schemeClr val="tx1"/>
                </a:solidFill>
              </a:rPr>
              <a:t>Estimated </a:t>
            </a:r>
            <a:r>
              <a:rPr lang="en-US" sz="2000" dirty="0" smtClean="0">
                <a:solidFill>
                  <a:schemeClr val="tx1"/>
                </a:solidFill>
              </a:rPr>
              <a:t>Mean: 5.5535 95% Confidence Interval: [3.8 7.3025]</a:t>
            </a:r>
            <a:br>
              <a:rPr lang="en-US" sz="2000" dirty="0" smtClean="0">
                <a:solidFill>
                  <a:schemeClr val="tx1"/>
                </a:solidFill>
              </a:rPr>
            </a:br>
            <a:endParaRPr lang="en-US" sz="2000" dirty="0">
              <a:solidFill>
                <a:schemeClr val="tx1"/>
              </a:solidFill>
            </a:endParaRPr>
          </a:p>
        </p:txBody>
      </p:sp>
      <p:pic>
        <p:nvPicPr>
          <p:cNvPr id="4" name="Content Placeholder 3" descr="5.png"/>
          <p:cNvPicPr>
            <a:picLocks noGrp="1" noChangeAspect="1"/>
          </p:cNvPicPr>
          <p:nvPr>
            <p:ph idx="1"/>
          </p:nvPr>
        </p:nvPicPr>
        <p:blipFill>
          <a:blip r:embed="rId2"/>
          <a:stretch>
            <a:fillRect/>
          </a:stretch>
        </p:blipFill>
        <p:spPr>
          <a:xfrm>
            <a:off x="3485382" y="2049617"/>
            <a:ext cx="5221235" cy="4160529"/>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IN" sz="1800" b="0" dirty="0" smtClean="0">
                <a:solidFill>
                  <a:schemeClr val="tx1"/>
                </a:solidFill>
              </a:rPr>
              <a:t>Linear </a:t>
            </a:r>
            <a:r>
              <a:rPr lang="en-IN" sz="1800" b="0" dirty="0" err="1" smtClean="0">
                <a:solidFill>
                  <a:schemeClr val="tx1"/>
                </a:solidFill>
              </a:rPr>
              <a:t>regression:Actual</a:t>
            </a:r>
            <a:r>
              <a:rPr lang="en-IN" sz="1800" b="0" dirty="0" smtClean="0">
                <a:solidFill>
                  <a:schemeClr val="tx1"/>
                </a:solidFill>
              </a:rPr>
              <a:t> </a:t>
            </a:r>
            <a:r>
              <a:rPr lang="en-IN" sz="1800" b="0" dirty="0" err="1" smtClean="0">
                <a:solidFill>
                  <a:schemeClr val="tx1"/>
                </a:solidFill>
              </a:rPr>
              <a:t>vs</a:t>
            </a:r>
            <a:r>
              <a:rPr lang="en-IN" sz="1800" b="0" dirty="0" smtClean="0">
                <a:solidFill>
                  <a:schemeClr val="tx1"/>
                </a:solidFill>
              </a:rPr>
              <a:t> predicted values</a:t>
            </a:r>
            <a:endParaRPr lang="en-US" sz="1800" b="0" dirty="0">
              <a:solidFill>
                <a:schemeClr val="tx1"/>
              </a:solidFill>
            </a:endParaRPr>
          </a:p>
        </p:txBody>
      </p:sp>
      <p:sp>
        <p:nvSpPr>
          <p:cNvPr id="4" name="Text Placeholder 3"/>
          <p:cNvSpPr>
            <a:spLocks noGrp="1"/>
          </p:cNvSpPr>
          <p:nvPr>
            <p:ph type="body" sz="half" idx="3"/>
          </p:nvPr>
        </p:nvSpPr>
        <p:spPr>
          <a:xfrm>
            <a:off x="6202993" y="2194560"/>
            <a:ext cx="5389033" cy="474045"/>
          </a:xfrm>
        </p:spPr>
        <p:txBody>
          <a:bodyPr>
            <a:normAutofit/>
          </a:bodyPr>
          <a:lstStyle/>
          <a:p>
            <a:r>
              <a:rPr lang="en-IN" sz="1800" b="0" dirty="0" err="1" smtClean="0">
                <a:solidFill>
                  <a:schemeClr val="tx1"/>
                </a:solidFill>
              </a:rPr>
              <a:t>SVR:Actual</a:t>
            </a:r>
            <a:r>
              <a:rPr lang="en-IN" sz="1800" b="0" dirty="0" smtClean="0">
                <a:solidFill>
                  <a:schemeClr val="tx1"/>
                </a:solidFill>
              </a:rPr>
              <a:t> </a:t>
            </a:r>
            <a:r>
              <a:rPr lang="en-IN" sz="1800" b="0" dirty="0" err="1" smtClean="0">
                <a:solidFill>
                  <a:schemeClr val="tx1"/>
                </a:solidFill>
              </a:rPr>
              <a:t>vs</a:t>
            </a:r>
            <a:r>
              <a:rPr lang="en-IN" sz="1800" b="0" dirty="0" smtClean="0">
                <a:solidFill>
                  <a:schemeClr val="tx1"/>
                </a:solidFill>
              </a:rPr>
              <a:t> predicted values</a:t>
            </a:r>
            <a:endParaRPr lang="en-US" sz="1800" b="0" dirty="0" smtClean="0">
              <a:solidFill>
                <a:schemeClr val="tx1"/>
              </a:solidFill>
            </a:endParaRPr>
          </a:p>
          <a:p>
            <a:endParaRPr lang="en-US" dirty="0"/>
          </a:p>
        </p:txBody>
      </p:sp>
      <p:pic>
        <p:nvPicPr>
          <p:cNvPr id="10242" name="Picture 2"/>
          <p:cNvPicPr>
            <a:picLocks noGrp="1" noChangeAspect="1" noChangeArrowheads="1"/>
          </p:cNvPicPr>
          <p:nvPr>
            <p:ph sz="quarter" idx="2"/>
          </p:nvPr>
        </p:nvPicPr>
        <p:blipFill>
          <a:blip r:embed="rId2"/>
          <a:stretch>
            <a:fillRect/>
          </a:stretch>
        </p:blipFill>
        <p:spPr bwMode="auto">
          <a:xfrm>
            <a:off x="609600" y="2938574"/>
            <a:ext cx="5386388" cy="2998564"/>
          </a:xfrm>
          <a:prstGeom prst="rect">
            <a:avLst/>
          </a:prstGeom>
          <a:noFill/>
          <a:ln w="9525">
            <a:noFill/>
            <a:miter lim="800000"/>
            <a:headEnd/>
            <a:tailEnd/>
          </a:ln>
          <a:effectLst/>
        </p:spPr>
      </p:pic>
      <p:pic>
        <p:nvPicPr>
          <p:cNvPr id="10243" name="Picture 3"/>
          <p:cNvPicPr>
            <a:picLocks noGrp="1" noChangeAspect="1" noChangeArrowheads="1"/>
          </p:cNvPicPr>
          <p:nvPr>
            <p:ph sz="quarter" idx="4"/>
          </p:nvPr>
        </p:nvPicPr>
        <p:blipFill>
          <a:blip r:embed="rId3"/>
          <a:stretch>
            <a:fillRect/>
          </a:stretch>
        </p:blipFill>
        <p:spPr bwMode="auto">
          <a:xfrm>
            <a:off x="6192838" y="2988106"/>
            <a:ext cx="5389562" cy="2899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0C3935B5-A2D1-594E-6BB3-B997EC1D4A8C}"/>
              </a:ext>
            </a:extLst>
          </p:cNvPr>
          <p:cNvSpPr txBox="1"/>
          <p:nvPr/>
        </p:nvSpPr>
        <p:spPr>
          <a:xfrm>
            <a:off x="727789" y="2295330"/>
            <a:ext cx="6913983" cy="1661993"/>
          </a:xfrm>
          <a:prstGeom prst="rect">
            <a:avLst/>
          </a:prstGeom>
          <a:noFill/>
        </p:spPr>
        <p:txBody>
          <a:bodyPr wrap="square" rtlCol="0">
            <a:spAutoFit/>
          </a:bodyPr>
          <a:lstStyle/>
          <a:p>
            <a:r>
              <a:rPr lang="en-US" sz="3600" b="1" i="1" dirty="0" smtClean="0"/>
              <a:t>"It's not about the prediction, it's about the preparation</a:t>
            </a:r>
            <a:r>
              <a:rPr lang="en-US" sz="6600" b="1" i="1" dirty="0" smtClean="0"/>
              <a:t>" </a:t>
            </a:r>
            <a:endParaRPr lang="en-IN" sz="6600" b="1" i="1" dirty="0"/>
          </a:p>
        </p:txBody>
      </p:sp>
      <p:pic>
        <p:nvPicPr>
          <p:cNvPr id="24578" name="Picture 2" descr="Basketball Prediction Live Tip - Apps on Google Play"/>
          <p:cNvPicPr>
            <a:picLocks noChangeAspect="1" noChangeArrowheads="1"/>
          </p:cNvPicPr>
          <p:nvPr/>
        </p:nvPicPr>
        <p:blipFill>
          <a:blip r:embed="rId2"/>
          <a:srcRect/>
          <a:stretch>
            <a:fillRect/>
          </a:stretch>
        </p:blipFill>
        <p:spPr bwMode="auto">
          <a:xfrm>
            <a:off x="8171848" y="712822"/>
            <a:ext cx="3415330" cy="3685923"/>
          </a:xfrm>
          <a:prstGeom prst="rect">
            <a:avLst/>
          </a:prstGeom>
          <a:noFill/>
        </p:spPr>
      </p:pic>
    </p:spTree>
    <p:extLst>
      <p:ext uri="{BB962C8B-B14F-4D97-AF65-F5344CB8AC3E}">
        <p14:creationId xmlns="" xmlns:p14="http://schemas.microsoft.com/office/powerpoint/2010/main" val="239970719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IN" sz="1800" b="0" dirty="0" smtClean="0">
                <a:solidFill>
                  <a:schemeClr val="tx1"/>
                </a:solidFill>
              </a:rPr>
              <a:t>KNN </a:t>
            </a:r>
            <a:r>
              <a:rPr lang="en-IN" sz="1800" b="0" dirty="0" err="1" smtClean="0">
                <a:solidFill>
                  <a:schemeClr val="tx1"/>
                </a:solidFill>
              </a:rPr>
              <a:t>regression:Actual</a:t>
            </a:r>
            <a:r>
              <a:rPr lang="en-IN" sz="1800" b="0" dirty="0" smtClean="0">
                <a:solidFill>
                  <a:schemeClr val="tx1"/>
                </a:solidFill>
              </a:rPr>
              <a:t> </a:t>
            </a:r>
            <a:r>
              <a:rPr lang="en-IN" sz="1800" b="0" dirty="0" err="1" smtClean="0">
                <a:solidFill>
                  <a:schemeClr val="tx1"/>
                </a:solidFill>
              </a:rPr>
              <a:t>vs</a:t>
            </a:r>
            <a:r>
              <a:rPr lang="en-IN" sz="1800" b="0" dirty="0" smtClean="0">
                <a:solidFill>
                  <a:schemeClr val="tx1"/>
                </a:solidFill>
              </a:rPr>
              <a:t> predicted values</a:t>
            </a:r>
            <a:endParaRPr lang="en-US" sz="1800" b="0" dirty="0" smtClean="0">
              <a:solidFill>
                <a:schemeClr val="tx1"/>
              </a:solidFill>
            </a:endParaRPr>
          </a:p>
          <a:p>
            <a:endParaRPr lang="en-US" dirty="0"/>
          </a:p>
        </p:txBody>
      </p:sp>
      <p:pic>
        <p:nvPicPr>
          <p:cNvPr id="11266" name="Picture 2"/>
          <p:cNvPicPr>
            <a:picLocks noGrp="1" noChangeAspect="1" noChangeArrowheads="1"/>
          </p:cNvPicPr>
          <p:nvPr>
            <p:ph sz="quarter" idx="2"/>
          </p:nvPr>
        </p:nvPicPr>
        <p:blipFill>
          <a:blip r:embed="rId2"/>
          <a:stretch>
            <a:fillRect/>
          </a:stretch>
        </p:blipFill>
        <p:spPr bwMode="auto">
          <a:xfrm>
            <a:off x="609600" y="3032988"/>
            <a:ext cx="5386388" cy="28097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Graphs</a:t>
            </a:r>
            <a:endParaRPr lang="en-US" dirty="0"/>
          </a:p>
        </p:txBody>
      </p:sp>
      <p:pic>
        <p:nvPicPr>
          <p:cNvPr id="4098" name="Picture 2"/>
          <p:cNvPicPr>
            <a:picLocks noGrp="1" noChangeAspect="1" noChangeArrowheads="1"/>
          </p:cNvPicPr>
          <p:nvPr>
            <p:ph sz="half" idx="1"/>
          </p:nvPr>
        </p:nvPicPr>
        <p:blipFill>
          <a:blip r:embed="rId2"/>
          <a:stretch>
            <a:fillRect/>
          </a:stretch>
        </p:blipFill>
        <p:spPr bwMode="auto">
          <a:xfrm>
            <a:off x="609600" y="2220853"/>
            <a:ext cx="5384800" cy="3833931"/>
          </a:xfrm>
          <a:prstGeom prst="rect">
            <a:avLst/>
          </a:prstGeom>
          <a:noFill/>
          <a:ln w="9525">
            <a:noFill/>
            <a:miter lim="800000"/>
            <a:headEnd/>
            <a:tailEnd/>
          </a:ln>
          <a:effectLst/>
        </p:spPr>
      </p:pic>
      <p:pic>
        <p:nvPicPr>
          <p:cNvPr id="4099" name="Picture 3"/>
          <p:cNvPicPr>
            <a:picLocks noGrp="1" noChangeAspect="1" noChangeArrowheads="1"/>
          </p:cNvPicPr>
          <p:nvPr>
            <p:ph sz="half" idx="2"/>
          </p:nvPr>
        </p:nvPicPr>
        <p:blipFill>
          <a:blip r:embed="rId3"/>
          <a:stretch>
            <a:fillRect/>
          </a:stretch>
        </p:blipFill>
        <p:spPr bwMode="auto">
          <a:xfrm>
            <a:off x="6197600" y="2195903"/>
            <a:ext cx="5384800" cy="38838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sz="half" idx="1"/>
          </p:nvPr>
        </p:nvPicPr>
        <p:blipFill>
          <a:blip r:embed="rId2"/>
          <a:stretch>
            <a:fillRect/>
          </a:stretch>
        </p:blipFill>
        <p:spPr bwMode="auto">
          <a:xfrm>
            <a:off x="609600" y="2155792"/>
            <a:ext cx="5384800" cy="3964054"/>
          </a:xfrm>
          <a:prstGeom prst="rect">
            <a:avLst/>
          </a:prstGeom>
          <a:noFill/>
          <a:ln w="9525">
            <a:noFill/>
            <a:miter lim="800000"/>
            <a:headEnd/>
            <a:tailEnd/>
          </a:ln>
          <a:effectLst/>
        </p:spPr>
      </p:pic>
      <p:pic>
        <p:nvPicPr>
          <p:cNvPr id="5123" name="Picture 3"/>
          <p:cNvPicPr>
            <a:picLocks noGrp="1" noChangeAspect="1" noChangeArrowheads="1"/>
          </p:cNvPicPr>
          <p:nvPr>
            <p:ph sz="half" idx="2"/>
          </p:nvPr>
        </p:nvPicPr>
        <p:blipFill>
          <a:blip r:embed="rId3"/>
          <a:stretch>
            <a:fillRect/>
          </a:stretch>
        </p:blipFill>
        <p:spPr bwMode="auto">
          <a:xfrm>
            <a:off x="6197600" y="2169622"/>
            <a:ext cx="5384800" cy="39363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IN" sz="1800" b="0" dirty="0" smtClean="0">
                <a:solidFill>
                  <a:schemeClr val="tx1"/>
                </a:solidFill>
              </a:rPr>
              <a:t>Histogram of basket given by champion </a:t>
            </a:r>
            <a:r>
              <a:rPr lang="en-IN" sz="1800" b="0" dirty="0" err="1" smtClean="0">
                <a:solidFill>
                  <a:schemeClr val="tx1"/>
                </a:solidFill>
              </a:rPr>
              <a:t>vs</a:t>
            </a:r>
            <a:r>
              <a:rPr lang="en-IN" sz="1800" b="0" dirty="0" smtClean="0">
                <a:solidFill>
                  <a:schemeClr val="tx1"/>
                </a:solidFill>
              </a:rPr>
              <a:t> </a:t>
            </a:r>
            <a:r>
              <a:rPr lang="en-IN" sz="1800" b="0" dirty="0" err="1" smtClean="0">
                <a:solidFill>
                  <a:schemeClr val="tx1"/>
                </a:solidFill>
              </a:rPr>
              <a:t>notchampion</a:t>
            </a:r>
            <a:endParaRPr lang="en-US" sz="1800" b="0" dirty="0">
              <a:solidFill>
                <a:schemeClr val="tx1"/>
              </a:solidFill>
            </a:endParaRPr>
          </a:p>
        </p:txBody>
      </p:sp>
      <p:sp>
        <p:nvSpPr>
          <p:cNvPr id="4" name="Text Placeholder 3"/>
          <p:cNvSpPr>
            <a:spLocks noGrp="1"/>
          </p:cNvSpPr>
          <p:nvPr>
            <p:ph type="body" sz="half" idx="3"/>
          </p:nvPr>
        </p:nvSpPr>
        <p:spPr>
          <a:xfrm>
            <a:off x="6212619" y="1850133"/>
            <a:ext cx="5389033" cy="654843"/>
          </a:xfrm>
        </p:spPr>
        <p:txBody>
          <a:bodyPr>
            <a:normAutofit/>
          </a:bodyPr>
          <a:lstStyle/>
          <a:p>
            <a:r>
              <a:rPr lang="en-IN" sz="1800" b="0" dirty="0" smtClean="0">
                <a:solidFill>
                  <a:schemeClr val="tx1"/>
                </a:solidFill>
              </a:rPr>
              <a:t>Scatter plot of played games </a:t>
            </a:r>
            <a:r>
              <a:rPr lang="en-IN" sz="1800" b="0" dirty="0" err="1" smtClean="0">
                <a:solidFill>
                  <a:schemeClr val="tx1"/>
                </a:solidFill>
              </a:rPr>
              <a:t>vs</a:t>
            </a:r>
            <a:r>
              <a:rPr lang="en-IN" sz="1800" b="0" dirty="0" smtClean="0">
                <a:solidFill>
                  <a:schemeClr val="tx1"/>
                </a:solidFill>
              </a:rPr>
              <a:t> </a:t>
            </a:r>
            <a:r>
              <a:rPr lang="en-IN" sz="1800" b="0" dirty="0" err="1" smtClean="0">
                <a:solidFill>
                  <a:schemeClr val="tx1"/>
                </a:solidFill>
              </a:rPr>
              <a:t>Tournamentchampion</a:t>
            </a:r>
            <a:endParaRPr lang="en-US" sz="1800" b="0" dirty="0">
              <a:solidFill>
                <a:schemeClr val="tx1"/>
              </a:solidFill>
            </a:endParaRPr>
          </a:p>
        </p:txBody>
      </p:sp>
      <p:pic>
        <p:nvPicPr>
          <p:cNvPr id="7172" name="Picture 4"/>
          <p:cNvPicPr>
            <a:picLocks noGrp="1" noChangeAspect="1" noChangeArrowheads="1"/>
          </p:cNvPicPr>
          <p:nvPr>
            <p:ph sz="quarter" idx="2"/>
          </p:nvPr>
        </p:nvPicPr>
        <p:blipFill>
          <a:blip r:embed="rId2"/>
          <a:stretch>
            <a:fillRect/>
          </a:stretch>
        </p:blipFill>
        <p:spPr bwMode="auto">
          <a:xfrm>
            <a:off x="609600" y="2711738"/>
            <a:ext cx="5386388" cy="3452236"/>
          </a:xfrm>
          <a:prstGeom prst="rect">
            <a:avLst/>
          </a:prstGeom>
          <a:noFill/>
          <a:ln w="9525">
            <a:noFill/>
            <a:miter lim="800000"/>
            <a:headEnd/>
            <a:tailEnd/>
          </a:ln>
          <a:effectLst/>
        </p:spPr>
      </p:pic>
      <p:pic>
        <p:nvPicPr>
          <p:cNvPr id="7173" name="Picture 5"/>
          <p:cNvPicPr>
            <a:picLocks noGrp="1" noChangeAspect="1" noChangeArrowheads="1"/>
          </p:cNvPicPr>
          <p:nvPr>
            <p:ph sz="quarter" idx="4"/>
          </p:nvPr>
        </p:nvPicPr>
        <p:blipFill>
          <a:blip r:embed="rId3"/>
          <a:stretch>
            <a:fillRect/>
          </a:stretch>
        </p:blipFill>
        <p:spPr bwMode="auto">
          <a:xfrm>
            <a:off x="6192838" y="2764816"/>
            <a:ext cx="5389562" cy="3346081"/>
          </a:xfrm>
          <a:prstGeom prst="rect">
            <a:avLst/>
          </a:prstGeom>
          <a:noFill/>
          <a:ln w="9525">
            <a:noFill/>
            <a:miter lim="800000"/>
            <a:headEnd/>
            <a:tailEnd/>
          </a:ln>
          <a:effectLst/>
        </p:spPr>
      </p:pic>
      <p:pic>
        <p:nvPicPr>
          <p:cNvPr id="7170" name="Picture 2"/>
          <p:cNvPicPr>
            <a:picLocks noChangeAspect="1" noChangeArrowheads="1"/>
          </p:cNvPicPr>
          <p:nvPr/>
        </p:nvPicPr>
        <p:blipFill>
          <a:blip r:embed="rId4"/>
          <a:srcRect/>
          <a:stretch>
            <a:fillRect/>
          </a:stretch>
        </p:blipFill>
        <p:spPr bwMode="auto">
          <a:xfrm>
            <a:off x="3157538" y="3294063"/>
            <a:ext cx="5880100" cy="273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IN" sz="1800" b="0" dirty="0" smtClean="0">
                <a:solidFill>
                  <a:schemeClr val="tx1"/>
                </a:solidFill>
              </a:rPr>
              <a:t>Scatter plot of won games </a:t>
            </a:r>
            <a:r>
              <a:rPr lang="en-IN" sz="1800" b="0" dirty="0" err="1" smtClean="0">
                <a:solidFill>
                  <a:schemeClr val="tx1"/>
                </a:solidFill>
              </a:rPr>
              <a:t>vs</a:t>
            </a:r>
            <a:r>
              <a:rPr lang="en-IN" sz="1800" b="0" dirty="0" smtClean="0">
                <a:solidFill>
                  <a:schemeClr val="tx1"/>
                </a:solidFill>
              </a:rPr>
              <a:t> </a:t>
            </a:r>
            <a:r>
              <a:rPr lang="en-IN" sz="1800" b="0" dirty="0" err="1" smtClean="0">
                <a:solidFill>
                  <a:schemeClr val="tx1"/>
                </a:solidFill>
              </a:rPr>
              <a:t>Tournamentchampion</a:t>
            </a:r>
            <a:endParaRPr lang="en-US" sz="1800" b="0" dirty="0" smtClean="0">
              <a:solidFill>
                <a:schemeClr val="tx1"/>
              </a:solidFill>
            </a:endParaRPr>
          </a:p>
          <a:p>
            <a:endParaRPr lang="en-US" dirty="0"/>
          </a:p>
        </p:txBody>
      </p:sp>
      <p:sp>
        <p:nvSpPr>
          <p:cNvPr id="8" name="Text Placeholder 7"/>
          <p:cNvSpPr>
            <a:spLocks noGrp="1"/>
          </p:cNvSpPr>
          <p:nvPr>
            <p:ph type="body" sz="half" idx="3"/>
          </p:nvPr>
        </p:nvSpPr>
        <p:spPr/>
        <p:txBody>
          <a:bodyPr>
            <a:normAutofit/>
          </a:bodyPr>
          <a:lstStyle/>
          <a:p>
            <a:r>
              <a:rPr lang="en-IN" sz="1900" b="0" dirty="0" smtClean="0">
                <a:solidFill>
                  <a:schemeClr val="tx1"/>
                </a:solidFill>
              </a:rPr>
              <a:t>Scatter plot of </a:t>
            </a:r>
            <a:r>
              <a:rPr lang="en-IN" sz="1900" b="0" dirty="0" err="1" smtClean="0">
                <a:solidFill>
                  <a:schemeClr val="tx1"/>
                </a:solidFill>
              </a:rPr>
              <a:t>drawngames</a:t>
            </a:r>
            <a:r>
              <a:rPr lang="en-IN" sz="1900" b="0" dirty="0" smtClean="0">
                <a:solidFill>
                  <a:schemeClr val="tx1"/>
                </a:solidFill>
              </a:rPr>
              <a:t> </a:t>
            </a:r>
            <a:r>
              <a:rPr lang="en-IN" sz="1900" b="0" dirty="0" err="1" smtClean="0">
                <a:solidFill>
                  <a:schemeClr val="tx1"/>
                </a:solidFill>
              </a:rPr>
              <a:t>vs</a:t>
            </a:r>
            <a:r>
              <a:rPr lang="en-IN" sz="1900" b="0" dirty="0" smtClean="0">
                <a:solidFill>
                  <a:schemeClr val="tx1"/>
                </a:solidFill>
              </a:rPr>
              <a:t> </a:t>
            </a:r>
            <a:r>
              <a:rPr lang="en-IN" sz="1900" b="0" dirty="0" err="1" smtClean="0">
                <a:solidFill>
                  <a:schemeClr val="tx1"/>
                </a:solidFill>
              </a:rPr>
              <a:t>Tournamentchampion</a:t>
            </a:r>
            <a:endParaRPr lang="en-US" sz="1900" b="0" dirty="0" smtClean="0">
              <a:solidFill>
                <a:schemeClr val="tx1"/>
              </a:solidFill>
            </a:endParaRPr>
          </a:p>
          <a:p>
            <a:endParaRPr lang="en-US" dirty="0"/>
          </a:p>
        </p:txBody>
      </p:sp>
      <p:pic>
        <p:nvPicPr>
          <p:cNvPr id="8194" name="Picture 2"/>
          <p:cNvPicPr>
            <a:picLocks noGrp="1" noChangeAspect="1" noChangeArrowheads="1"/>
          </p:cNvPicPr>
          <p:nvPr>
            <p:ph sz="quarter" idx="2"/>
          </p:nvPr>
        </p:nvPicPr>
        <p:blipFill>
          <a:blip r:embed="rId2"/>
          <a:stretch>
            <a:fillRect/>
          </a:stretch>
        </p:blipFill>
        <p:spPr bwMode="auto">
          <a:xfrm>
            <a:off x="609600" y="2652712"/>
            <a:ext cx="5386388" cy="3570288"/>
          </a:xfrm>
          <a:prstGeom prst="rect">
            <a:avLst/>
          </a:prstGeom>
          <a:noFill/>
          <a:ln w="9525">
            <a:noFill/>
            <a:miter lim="800000"/>
            <a:headEnd/>
            <a:tailEnd/>
          </a:ln>
          <a:effectLst/>
        </p:spPr>
      </p:pic>
      <p:pic>
        <p:nvPicPr>
          <p:cNvPr id="8195" name="Picture 3"/>
          <p:cNvPicPr>
            <a:picLocks noGrp="1" noChangeAspect="1" noChangeArrowheads="1"/>
          </p:cNvPicPr>
          <p:nvPr>
            <p:ph sz="quarter" idx="4"/>
          </p:nvPr>
        </p:nvPicPr>
        <p:blipFill>
          <a:blip r:embed="rId3"/>
          <a:stretch>
            <a:fillRect/>
          </a:stretch>
        </p:blipFill>
        <p:spPr bwMode="auto">
          <a:xfrm>
            <a:off x="6192838" y="2711127"/>
            <a:ext cx="5389562" cy="34534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IN" sz="1800" b="0" dirty="0" smtClean="0">
                <a:solidFill>
                  <a:schemeClr val="tx1"/>
                </a:solidFill>
              </a:rPr>
              <a:t>Scatter plot of Lost games </a:t>
            </a:r>
            <a:r>
              <a:rPr lang="en-IN" sz="1800" b="0" dirty="0" err="1" smtClean="0">
                <a:solidFill>
                  <a:schemeClr val="tx1"/>
                </a:solidFill>
              </a:rPr>
              <a:t>vs</a:t>
            </a:r>
            <a:r>
              <a:rPr lang="en-IN" sz="1800" b="0" dirty="0" smtClean="0">
                <a:solidFill>
                  <a:schemeClr val="tx1"/>
                </a:solidFill>
              </a:rPr>
              <a:t> </a:t>
            </a:r>
            <a:r>
              <a:rPr lang="en-IN" sz="1800" b="0" dirty="0" err="1" smtClean="0">
                <a:solidFill>
                  <a:schemeClr val="tx1"/>
                </a:solidFill>
              </a:rPr>
              <a:t>Tournamentchampion</a:t>
            </a:r>
            <a:endParaRPr lang="en-US" sz="1800" b="0" dirty="0" smtClean="0">
              <a:solidFill>
                <a:schemeClr val="tx1"/>
              </a:solidFill>
            </a:endParaRPr>
          </a:p>
          <a:p>
            <a:endParaRPr lang="en-US" dirty="0"/>
          </a:p>
        </p:txBody>
      </p:sp>
      <p:sp>
        <p:nvSpPr>
          <p:cNvPr id="4" name="Text Placeholder 3"/>
          <p:cNvSpPr>
            <a:spLocks noGrp="1"/>
          </p:cNvSpPr>
          <p:nvPr>
            <p:ph type="body" sz="half" idx="3"/>
          </p:nvPr>
        </p:nvSpPr>
        <p:spPr>
          <a:xfrm>
            <a:off x="6193368" y="1857676"/>
            <a:ext cx="5389033" cy="656926"/>
          </a:xfrm>
        </p:spPr>
        <p:txBody>
          <a:bodyPr>
            <a:normAutofit/>
          </a:bodyPr>
          <a:lstStyle/>
          <a:p>
            <a:r>
              <a:rPr lang="en-IN" sz="1800" b="0" dirty="0" smtClean="0">
                <a:solidFill>
                  <a:schemeClr val="tx1"/>
                </a:solidFill>
              </a:rPr>
              <a:t>Scatter plot of </a:t>
            </a:r>
            <a:r>
              <a:rPr lang="en-IN" sz="1800" b="0" dirty="0" err="1" smtClean="0">
                <a:solidFill>
                  <a:schemeClr val="tx1"/>
                </a:solidFill>
              </a:rPr>
              <a:t>Basketgiven</a:t>
            </a:r>
            <a:r>
              <a:rPr lang="en-IN" sz="1800" b="0" dirty="0" smtClean="0">
                <a:solidFill>
                  <a:schemeClr val="tx1"/>
                </a:solidFill>
              </a:rPr>
              <a:t> </a:t>
            </a:r>
            <a:r>
              <a:rPr lang="en-IN" sz="1800" b="0" dirty="0" err="1" smtClean="0">
                <a:solidFill>
                  <a:schemeClr val="tx1"/>
                </a:solidFill>
              </a:rPr>
              <a:t>vs</a:t>
            </a:r>
            <a:r>
              <a:rPr lang="en-IN" sz="1800" b="0" dirty="0" smtClean="0">
                <a:solidFill>
                  <a:schemeClr val="tx1"/>
                </a:solidFill>
              </a:rPr>
              <a:t> </a:t>
            </a:r>
            <a:r>
              <a:rPr lang="en-IN" sz="1800" b="0" dirty="0" err="1" smtClean="0">
                <a:solidFill>
                  <a:schemeClr val="tx1"/>
                </a:solidFill>
              </a:rPr>
              <a:t>Tournamentchampi</a:t>
            </a:r>
            <a:r>
              <a:rPr lang="en-IN" sz="1900" b="0" dirty="0" err="1" smtClean="0">
                <a:solidFill>
                  <a:schemeClr val="tx1"/>
                </a:solidFill>
              </a:rPr>
              <a:t>on</a:t>
            </a:r>
            <a:endParaRPr lang="en-US" sz="1900" b="0" dirty="0" smtClean="0">
              <a:solidFill>
                <a:schemeClr val="tx1"/>
              </a:solidFill>
            </a:endParaRPr>
          </a:p>
          <a:p>
            <a:endParaRPr lang="en-US" dirty="0"/>
          </a:p>
        </p:txBody>
      </p:sp>
      <p:pic>
        <p:nvPicPr>
          <p:cNvPr id="9218" name="Picture 2"/>
          <p:cNvPicPr>
            <a:picLocks noGrp="1" noChangeAspect="1" noChangeArrowheads="1"/>
          </p:cNvPicPr>
          <p:nvPr>
            <p:ph sz="quarter" idx="2"/>
          </p:nvPr>
        </p:nvPicPr>
        <p:blipFill>
          <a:blip r:embed="rId2"/>
          <a:stretch>
            <a:fillRect/>
          </a:stretch>
        </p:blipFill>
        <p:spPr bwMode="auto">
          <a:xfrm>
            <a:off x="609600" y="2714409"/>
            <a:ext cx="5386388" cy="3446895"/>
          </a:xfrm>
          <a:prstGeom prst="rect">
            <a:avLst/>
          </a:prstGeom>
          <a:noFill/>
          <a:ln w="9525">
            <a:noFill/>
            <a:miter lim="800000"/>
            <a:headEnd/>
            <a:tailEnd/>
          </a:ln>
          <a:effectLst/>
        </p:spPr>
      </p:pic>
      <p:pic>
        <p:nvPicPr>
          <p:cNvPr id="9219" name="Picture 3"/>
          <p:cNvPicPr>
            <a:picLocks noGrp="1" noChangeAspect="1" noChangeArrowheads="1"/>
          </p:cNvPicPr>
          <p:nvPr>
            <p:ph sz="quarter" idx="4"/>
          </p:nvPr>
        </p:nvPicPr>
        <p:blipFill>
          <a:blip r:embed="rId3"/>
          <a:stretch>
            <a:fillRect/>
          </a:stretch>
        </p:blipFill>
        <p:spPr bwMode="auto">
          <a:xfrm>
            <a:off x="6192838" y="2797863"/>
            <a:ext cx="5389562" cy="32799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855247"/>
            <a:ext cx="5386917" cy="1061207"/>
          </a:xfrm>
        </p:spPr>
        <p:txBody>
          <a:bodyPr/>
          <a:lstStyle/>
          <a:p>
            <a:r>
              <a:rPr lang="en-IN" sz="1800" b="0" dirty="0" err="1" smtClean="0">
                <a:solidFill>
                  <a:schemeClr val="tx1"/>
                </a:solidFill>
              </a:rPr>
              <a:t>Comparision</a:t>
            </a:r>
            <a:r>
              <a:rPr lang="en-IN" sz="1800" b="0" dirty="0" smtClean="0">
                <a:solidFill>
                  <a:schemeClr val="tx1"/>
                </a:solidFill>
              </a:rPr>
              <a:t> of mean </a:t>
            </a:r>
            <a:r>
              <a:rPr lang="en-IN" sz="1800" b="0" dirty="0" err="1" smtClean="0">
                <a:solidFill>
                  <a:schemeClr val="tx1"/>
                </a:solidFill>
              </a:rPr>
              <a:t>sqaure</a:t>
            </a:r>
            <a:r>
              <a:rPr lang="en-IN" sz="1800" b="0" dirty="0" smtClean="0">
                <a:solidFill>
                  <a:schemeClr val="tx1"/>
                </a:solidFill>
              </a:rPr>
              <a:t> error(MSE)for regression models</a:t>
            </a:r>
            <a:endParaRPr lang="en-US" sz="1800" b="0" dirty="0" smtClean="0">
              <a:solidFill>
                <a:schemeClr val="tx1"/>
              </a:solidFill>
            </a:endParaRPr>
          </a:p>
          <a:p>
            <a:endParaRPr lang="en-US" dirty="0"/>
          </a:p>
        </p:txBody>
      </p:sp>
      <p:sp>
        <p:nvSpPr>
          <p:cNvPr id="4" name="Text Placeholder 3"/>
          <p:cNvSpPr>
            <a:spLocks noGrp="1"/>
          </p:cNvSpPr>
          <p:nvPr>
            <p:ph type="body" sz="half" idx="3"/>
          </p:nvPr>
        </p:nvSpPr>
        <p:spPr/>
        <p:txBody>
          <a:bodyPr>
            <a:normAutofit/>
          </a:bodyPr>
          <a:lstStyle/>
          <a:p>
            <a:r>
              <a:rPr lang="en-US" sz="2000" b="0" dirty="0" err="1" smtClean="0">
                <a:solidFill>
                  <a:schemeClr val="tx1"/>
                </a:solidFill>
              </a:rPr>
              <a:t>Comparision</a:t>
            </a:r>
            <a:r>
              <a:rPr lang="en-US" sz="2000" b="0" dirty="0" smtClean="0">
                <a:solidFill>
                  <a:schemeClr val="tx1"/>
                </a:solidFill>
              </a:rPr>
              <a:t> of R-squared(R2)Score for regression models</a:t>
            </a:r>
            <a:endParaRPr lang="en-US" sz="2000" b="0" dirty="0">
              <a:solidFill>
                <a:schemeClr val="tx1"/>
              </a:solidFill>
            </a:endParaRPr>
          </a:p>
        </p:txBody>
      </p:sp>
      <p:pic>
        <p:nvPicPr>
          <p:cNvPr id="7" name="Picture 3"/>
          <p:cNvPicPr>
            <a:picLocks noGrp="1" noChangeAspect="1" noChangeArrowheads="1"/>
          </p:cNvPicPr>
          <p:nvPr>
            <p:ph sz="quarter" idx="2"/>
          </p:nvPr>
        </p:nvPicPr>
        <p:blipFill>
          <a:blip r:embed="rId2"/>
          <a:stretch>
            <a:fillRect/>
          </a:stretch>
        </p:blipFill>
        <p:spPr bwMode="auto">
          <a:xfrm>
            <a:off x="609600" y="2929414"/>
            <a:ext cx="5386388" cy="3016885"/>
          </a:xfrm>
          <a:prstGeom prst="rect">
            <a:avLst/>
          </a:prstGeom>
          <a:noFill/>
          <a:ln w="9525">
            <a:noFill/>
            <a:miter lim="800000"/>
            <a:headEnd/>
            <a:tailEnd/>
          </a:ln>
          <a:effectLst/>
        </p:spPr>
      </p:pic>
      <p:pic>
        <p:nvPicPr>
          <p:cNvPr id="1026" name="Picture 2"/>
          <p:cNvPicPr>
            <a:picLocks noGrp="1" noChangeAspect="1" noChangeArrowheads="1"/>
          </p:cNvPicPr>
          <p:nvPr>
            <p:ph sz="quarter" idx="4"/>
          </p:nvPr>
        </p:nvPicPr>
        <p:blipFill>
          <a:blip r:embed="rId3"/>
          <a:srcRect/>
          <a:stretch>
            <a:fillRect/>
          </a:stretch>
        </p:blipFill>
        <p:spPr bwMode="auto">
          <a:xfrm>
            <a:off x="6192838" y="3012517"/>
            <a:ext cx="5389562" cy="2850678"/>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018C08-8C8D-1B9A-0B9B-5C63D6F649E2}"/>
              </a:ext>
            </a:extLst>
          </p:cNvPr>
          <p:cNvSpPr>
            <a:spLocks noGrp="1"/>
          </p:cNvSpPr>
          <p:nvPr>
            <p:ph type="title"/>
          </p:nvPr>
        </p:nvSpPr>
        <p:spPr>
          <a:xfrm>
            <a:off x="609600" y="704087"/>
            <a:ext cx="10972800" cy="5946970"/>
          </a:xfrm>
        </p:spPr>
        <p:txBody>
          <a:bodyPr>
            <a:normAutofit fontScale="90000"/>
          </a:bodyPr>
          <a:lstStyle/>
          <a:p>
            <a:r>
              <a:rPr lang="en-IN" b="1" i="1" dirty="0" smtClean="0"/>
              <a:t>CONCLUSION</a:t>
            </a:r>
            <a:br>
              <a:rPr lang="en-IN" b="1" i="1" dirty="0" smtClean="0"/>
            </a:br>
            <a:r>
              <a:rPr lang="en-US" sz="2700" i="1" dirty="0" smtClean="0">
                <a:solidFill>
                  <a:schemeClr val="tx1"/>
                </a:solidFill>
              </a:rPr>
              <a:t>In this study, extensive efforts have been dedicated to crafting a system focused on predicting basketball game outcomes. While the dynamics of a basketball match are multifaceted, our experiments utilizing available datasets aim to establish a highly reliable predictive </a:t>
            </a:r>
            <a:r>
              <a:rPr lang="en-US" sz="2700" i="1" dirty="0" err="1" smtClean="0">
                <a:solidFill>
                  <a:schemeClr val="tx1"/>
                </a:solidFill>
              </a:rPr>
              <a:t>model.The</a:t>
            </a:r>
            <a:r>
              <a:rPr lang="en-US" sz="2700" i="1" dirty="0" smtClean="0">
                <a:solidFill>
                  <a:schemeClr val="tx1"/>
                </a:solidFill>
              </a:rPr>
              <a:t> objective is to develop a system akin to those used for predicting outcomes in various sports, where the intricacies of each game may not be entirely predictable, but data-driven methodologies can be harnessed to forge a robust predictive </a:t>
            </a:r>
            <a:r>
              <a:rPr lang="en-US" sz="2700" i="1" dirty="0" err="1" smtClean="0">
                <a:solidFill>
                  <a:schemeClr val="tx1"/>
                </a:solidFill>
              </a:rPr>
              <a:t>model.Through</a:t>
            </a:r>
            <a:r>
              <a:rPr lang="en-US" sz="2700" i="1" dirty="0" smtClean="0">
                <a:solidFill>
                  <a:schemeClr val="tx1"/>
                </a:solidFill>
              </a:rPr>
              <a:t> this research endeavor, we aspire to contribute to more accurate forecasts in basketball, which can potentially enhance decision-making for stakeholders in the realm of sports analytics and ultimately lead to improved outcomes for teams and enthusiasts alike.</a:t>
            </a:r>
            <a:br>
              <a:rPr lang="en-US" sz="2700" i="1" dirty="0" smtClean="0">
                <a:solidFill>
                  <a:schemeClr val="tx1"/>
                </a:solidFill>
              </a:rPr>
            </a:br>
            <a:r>
              <a:rPr lang="en-US" sz="4000" b="1" i="1" dirty="0" err="1" smtClean="0">
                <a:solidFill>
                  <a:schemeClr val="tx1"/>
                </a:solidFill>
              </a:rPr>
              <a:t>Github</a:t>
            </a:r>
            <a:r>
              <a:rPr lang="en-US" sz="4000" b="1" i="1" dirty="0" smtClean="0">
                <a:solidFill>
                  <a:schemeClr val="tx1"/>
                </a:solidFill>
              </a:rPr>
              <a:t>:</a:t>
            </a:r>
            <a:br>
              <a:rPr lang="en-US" sz="4000" b="1" i="1" dirty="0" smtClean="0">
                <a:solidFill>
                  <a:schemeClr val="tx1"/>
                </a:solidFill>
              </a:rPr>
            </a:br>
            <a:r>
              <a:rPr lang="en-US" sz="4000" b="1" i="1" dirty="0" smtClean="0">
                <a:solidFill>
                  <a:schemeClr val="tx1"/>
                </a:solidFill>
                <a:hlinkClick r:id="rId2"/>
              </a:rPr>
              <a:t>https://github.com/Samskruthi020/MLProject1.git</a:t>
            </a:r>
            <a:r>
              <a:rPr lang="en-US" sz="2700" i="1" dirty="0" smtClean="0">
                <a:solidFill>
                  <a:schemeClr val="tx1"/>
                </a:solidFill>
              </a:rPr>
              <a:t/>
            </a:r>
            <a:br>
              <a:rPr lang="en-US" sz="2700" i="1" dirty="0" smtClean="0">
                <a:solidFill>
                  <a:schemeClr val="tx1"/>
                </a:solidFill>
              </a:rPr>
            </a:br>
            <a:endParaRPr lang="en-IN" sz="2700" i="1" dirty="0">
              <a:solidFill>
                <a:schemeClr val="tx1"/>
              </a:solidFill>
            </a:endParaRPr>
          </a:p>
        </p:txBody>
      </p:sp>
    </p:spTree>
    <p:extLst>
      <p:ext uri="{BB962C8B-B14F-4D97-AF65-F5344CB8AC3E}">
        <p14:creationId xmlns="" xmlns:p14="http://schemas.microsoft.com/office/powerpoint/2010/main" val="1733593096"/>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136" y="790715"/>
            <a:ext cx="10962105" cy="5148072"/>
          </a:xfrm>
        </p:spPr>
        <p:txBody>
          <a:bodyPr>
            <a:normAutofit/>
          </a:bodyPr>
          <a:lstStyle/>
          <a:p>
            <a:r>
              <a:rPr lang="en-US" sz="6000" b="1" i="1" dirty="0" smtClean="0"/>
              <a:t>Problem statement:</a:t>
            </a:r>
            <a:r>
              <a:rPr lang="en-US" sz="1800" dirty="0" smtClean="0"/>
              <a:t/>
            </a:r>
            <a:br>
              <a:rPr lang="en-US" sz="1800" dirty="0" smtClean="0"/>
            </a:br>
            <a:r>
              <a:rPr lang="en-US" sz="4900" b="1" dirty="0" smtClean="0">
                <a:solidFill>
                  <a:schemeClr val="tx1"/>
                </a:solidFill>
              </a:rPr>
              <a:t>Champion prediction</a:t>
            </a:r>
            <a:r>
              <a:rPr lang="en-US" sz="4900" dirty="0" smtClean="0"/>
              <a:t>:</a:t>
            </a:r>
            <a:r>
              <a:rPr lang="en-US" sz="1800" dirty="0" smtClean="0"/>
              <a:t/>
            </a:r>
            <a:br>
              <a:rPr lang="en-US" sz="1800" dirty="0" smtClean="0"/>
            </a:br>
            <a:r>
              <a:rPr lang="en-US" sz="1800" dirty="0" smtClean="0"/>
              <a:t> </a:t>
            </a:r>
            <a:r>
              <a:rPr lang="en-US" sz="3200" i="1" dirty="0" smtClean="0">
                <a:solidFill>
                  <a:schemeClr val="tx1"/>
                </a:solidFill>
              </a:rPr>
              <a:t>To develop a predictive model for determining Basket ball Tournament Champion based on the provided features:</a:t>
            </a:r>
            <a:br>
              <a:rPr lang="en-US" sz="3200" i="1" dirty="0" smtClean="0">
                <a:solidFill>
                  <a:schemeClr val="tx1"/>
                </a:solidFill>
              </a:rPr>
            </a:br>
            <a:r>
              <a:rPr lang="en-US" sz="3200" i="1" dirty="0" smtClean="0">
                <a:solidFill>
                  <a:schemeClr val="tx1"/>
                </a:solidFill>
              </a:rPr>
              <a:t> </a:t>
            </a:r>
            <a:r>
              <a:rPr lang="en-US" sz="3200" i="1" dirty="0" err="1" smtClean="0">
                <a:solidFill>
                  <a:schemeClr val="tx1"/>
                </a:solidFill>
              </a:rPr>
              <a:t>i.e</a:t>
            </a:r>
            <a:r>
              <a:rPr lang="en-US" sz="3200" dirty="0" err="1" smtClean="0"/>
              <a:t>PlayedGames,WonGames,DrawnGames,LostGames,BasketGiven</a:t>
            </a:r>
            <a:r>
              <a:rPr lang="en-US" sz="3200" dirty="0" smtClean="0"/>
              <a:t>,</a:t>
            </a:r>
            <a:r>
              <a:rPr lang="en-US" sz="2800" dirty="0" smtClean="0"/>
              <a:t> </a:t>
            </a:r>
            <a:r>
              <a:rPr lang="en-US" sz="2800" dirty="0" err="1" smtClean="0"/>
              <a:t>TournamentChampion</a:t>
            </a:r>
            <a:r>
              <a:rPr lang="en-US" sz="2800" dirty="0" smtClean="0"/>
              <a:t/>
            </a:r>
            <a:br>
              <a:rPr lang="en-US" sz="2800" dirty="0" smtClean="0"/>
            </a:br>
            <a:r>
              <a:rPr lang="en-US" sz="3200" dirty="0" smtClean="0"/>
              <a:t/>
            </a:r>
            <a:br>
              <a:rPr lang="en-US" sz="3200" dirty="0" smtClean="0"/>
            </a:br>
            <a:endParaRPr lang="en-US" sz="3200" i="1"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B0CA6C-3F01-AF13-36AF-186F1354DAD3}"/>
              </a:ext>
            </a:extLst>
          </p:cNvPr>
          <p:cNvSpPr>
            <a:spLocks noGrp="1"/>
          </p:cNvSpPr>
          <p:nvPr>
            <p:ph type="title"/>
          </p:nvPr>
        </p:nvSpPr>
        <p:spPr/>
        <p:txBody>
          <a:bodyPr>
            <a:normAutofit/>
          </a:bodyPr>
          <a:lstStyle/>
          <a:p>
            <a:r>
              <a:rPr lang="en-IN" sz="4800" b="1" i="1" dirty="0"/>
              <a:t>INTRODUCTION</a:t>
            </a:r>
          </a:p>
        </p:txBody>
      </p:sp>
      <p:sp>
        <p:nvSpPr>
          <p:cNvPr id="3" name="Content Placeholder 2">
            <a:extLst>
              <a:ext uri="{FF2B5EF4-FFF2-40B4-BE49-F238E27FC236}">
                <a16:creationId xmlns="" xmlns:a16="http://schemas.microsoft.com/office/drawing/2014/main" id="{D48870F5-87FB-7370-D377-C43DE9B48D4F}"/>
              </a:ext>
            </a:extLst>
          </p:cNvPr>
          <p:cNvSpPr>
            <a:spLocks noGrp="1"/>
          </p:cNvSpPr>
          <p:nvPr>
            <p:ph idx="1"/>
          </p:nvPr>
        </p:nvSpPr>
        <p:spPr/>
        <p:txBody>
          <a:bodyPr>
            <a:normAutofit/>
          </a:bodyPr>
          <a:lstStyle/>
          <a:p>
            <a:r>
              <a:rPr lang="en-US" dirty="0" smtClean="0"/>
              <a:t>. Introduction to </a:t>
            </a:r>
            <a:r>
              <a:rPr lang="en-US" dirty="0" err="1" smtClean="0"/>
              <a:t>BasketballBasketball</a:t>
            </a:r>
            <a:r>
              <a:rPr lang="en-US" dirty="0" smtClean="0"/>
              <a:t> is a thrilling and fast-paced sport that has captured the hearts of millions of people worldwide. With its high-flying dunks, lightning-fast passes, and nail-biting finishes, it's no wonder that basketball has become one of the most popular sports on the </a:t>
            </a:r>
            <a:r>
              <a:rPr lang="en-US" dirty="0" err="1" smtClean="0"/>
              <a:t>planet.From</a:t>
            </a:r>
            <a:r>
              <a:rPr lang="en-US" dirty="0" smtClean="0"/>
              <a:t> the streets of New York City to the courts of Beijing, basketball has transcended borders and cultures, bringing people together through the love of the game. Whether you're a seasoned pro or just starting out, there's something for everyone in the world of basketball.</a:t>
            </a:r>
            <a:endParaRPr lang="en-US" dirty="0">
              <a:effectLst/>
            </a:endParaRPr>
          </a:p>
          <a:p>
            <a:endParaRPr lang="en-US" dirty="0"/>
          </a:p>
          <a:p>
            <a:endParaRPr lang="en-US" dirty="0"/>
          </a:p>
          <a:p>
            <a:pPr>
              <a:buNone/>
            </a:pPr>
            <a:endParaRPr lang="en-IN" dirty="0"/>
          </a:p>
        </p:txBody>
      </p:sp>
    </p:spTree>
    <p:extLst>
      <p:ext uri="{BB962C8B-B14F-4D97-AF65-F5344CB8AC3E}">
        <p14:creationId xmlns="" xmlns:p14="http://schemas.microsoft.com/office/powerpoint/2010/main" val="2032916967"/>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B5AA02-F0B2-2E70-C861-45FBEA00C850}"/>
              </a:ext>
            </a:extLst>
          </p:cNvPr>
          <p:cNvSpPr>
            <a:spLocks noGrp="1"/>
          </p:cNvSpPr>
          <p:nvPr>
            <p:ph type="title"/>
          </p:nvPr>
        </p:nvSpPr>
        <p:spPr/>
        <p:txBody>
          <a:bodyPr/>
          <a:lstStyle/>
          <a:p>
            <a:r>
              <a:rPr lang="en-IN" b="1" i="1" dirty="0" smtClean="0"/>
              <a:t>History of Basketball:</a:t>
            </a:r>
            <a:endParaRPr lang="en-IN" b="1" i="1" dirty="0"/>
          </a:p>
        </p:txBody>
      </p:sp>
      <p:sp>
        <p:nvSpPr>
          <p:cNvPr id="7" name="Content Placeholder 6"/>
          <p:cNvSpPr>
            <a:spLocks noGrp="1"/>
          </p:cNvSpPr>
          <p:nvPr>
            <p:ph idx="1"/>
          </p:nvPr>
        </p:nvSpPr>
        <p:spPr/>
        <p:txBody>
          <a:bodyPr/>
          <a:lstStyle/>
          <a:p>
            <a:pPr>
              <a:buNone/>
            </a:pPr>
            <a:r>
              <a:rPr lang="en-US" dirty="0" smtClean="0"/>
              <a:t>.</a:t>
            </a:r>
            <a:endParaRPr lang="en-US" dirty="0"/>
          </a:p>
        </p:txBody>
      </p:sp>
      <p:sp>
        <p:nvSpPr>
          <p:cNvPr id="6" name="TextBox 5">
            <a:extLst>
              <a:ext uri="{FF2B5EF4-FFF2-40B4-BE49-F238E27FC236}">
                <a16:creationId xmlns="" xmlns:a16="http://schemas.microsoft.com/office/drawing/2014/main" id="{1794AEAF-9F80-4F82-0B5F-196633D567F3}"/>
              </a:ext>
            </a:extLst>
          </p:cNvPr>
          <p:cNvSpPr txBox="1"/>
          <p:nvPr/>
        </p:nvSpPr>
        <p:spPr>
          <a:xfrm>
            <a:off x="769777" y="2057401"/>
            <a:ext cx="8778484" cy="3693319"/>
          </a:xfrm>
          <a:prstGeom prst="rect">
            <a:avLst/>
          </a:prstGeom>
          <a:noFill/>
        </p:spPr>
        <p:txBody>
          <a:bodyPr wrap="square" rtlCol="0">
            <a:spAutoFit/>
          </a:bodyPr>
          <a:lstStyle/>
          <a:p>
            <a:r>
              <a:rPr lang="en-US" dirty="0" smtClean="0"/>
              <a:t>Basketball was invented in December 1891 by Canadian physical education instructor James Naismith. The game was created as an alternative to football, which was considered too violent for indoor play during the winter months. Naismith's original rules called for a ball that was 30 inches in circumference and weighed 20 ounces. The first official game of basketball was played on December 21, 1891, with nine players on each team and a final score of 1-0.Over time, the game of basketball has evolved significantly. In 1932, the International Basketball Federation (FIBA) was founded, which helped to standardize the rules of the game and promote its growth worldwide. The National Basketball Association (NBA) was founded in 1949 and has since become one of the most popular professional sports leagues in the world. Today, basketball is played at all levels, from amateur to professional, and is enjoyed by millions of people around the globe..</a:t>
            </a:r>
            <a:endParaRPr lang="en-US" dirty="0"/>
          </a:p>
          <a:p>
            <a:endParaRPr lang="en-IN" dirty="0"/>
          </a:p>
        </p:txBody>
      </p:sp>
    </p:spTree>
    <p:extLst>
      <p:ext uri="{BB962C8B-B14F-4D97-AF65-F5344CB8AC3E}">
        <p14:creationId xmlns="" xmlns:p14="http://schemas.microsoft.com/office/powerpoint/2010/main" val="1588921154"/>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anim calcmode="lin" valueType="num">
                                      <p:cBhvr>
                                        <p:cTn id="13" dur="2000" fill="hold"/>
                                        <p:tgtEl>
                                          <p:spTgt spid="6"/>
                                        </p:tgtEl>
                                        <p:attrNameLst>
                                          <p:attrName>ppt_w</p:attrName>
                                        </p:attrNameLst>
                                      </p:cBhvr>
                                      <p:tavLst>
                                        <p:tav tm="0" fmla="#ppt_w*sin(2.5*pi*$)">
                                          <p:val>
                                            <p:fltVal val="0"/>
                                          </p:val>
                                        </p:tav>
                                        <p:tav tm="100000">
                                          <p:val>
                                            <p:fltVal val="1"/>
                                          </p:val>
                                        </p:tav>
                                      </p:tavLst>
                                    </p:anim>
                                    <p:anim calcmode="lin" valueType="num">
                                      <p:cBhvr>
                                        <p:cTn id="14"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set:</a:t>
            </a:r>
            <a:endParaRPr lang="en-US" dirty="0"/>
          </a:p>
        </p:txBody>
      </p:sp>
      <p:pic>
        <p:nvPicPr>
          <p:cNvPr id="2050" name="Picture 2"/>
          <p:cNvPicPr>
            <a:picLocks noGrp="1" noChangeAspect="1" noChangeArrowheads="1"/>
          </p:cNvPicPr>
          <p:nvPr>
            <p:ph idx="1"/>
          </p:nvPr>
        </p:nvPicPr>
        <p:blipFill>
          <a:blip r:embed="rId2"/>
          <a:stretch>
            <a:fillRect/>
          </a:stretch>
        </p:blipFill>
        <p:spPr bwMode="auto">
          <a:xfrm>
            <a:off x="1503348" y="1935163"/>
            <a:ext cx="9185303" cy="4389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40B627-A1C6-B8A7-DB29-DE6937AC03EC}"/>
              </a:ext>
            </a:extLst>
          </p:cNvPr>
          <p:cNvSpPr>
            <a:spLocks noGrp="1"/>
          </p:cNvSpPr>
          <p:nvPr>
            <p:ph type="title"/>
          </p:nvPr>
        </p:nvSpPr>
        <p:spPr>
          <a:xfrm>
            <a:off x="1018672" y="798897"/>
            <a:ext cx="10531643" cy="1039527"/>
          </a:xfrm>
        </p:spPr>
        <p:txBody>
          <a:bodyPr>
            <a:normAutofit fontScale="90000"/>
          </a:bodyPr>
          <a:lstStyle/>
          <a:p>
            <a:r>
              <a:rPr lang="en-IN" b="1" i="1" dirty="0" smtClean="0"/>
              <a:t>Introduction to Machine learning models</a:t>
            </a:r>
            <a:endParaRPr lang="en-IN" b="1" i="1" dirty="0"/>
          </a:p>
        </p:txBody>
      </p:sp>
      <p:sp>
        <p:nvSpPr>
          <p:cNvPr id="3" name="Content Placeholder 2">
            <a:extLst>
              <a:ext uri="{FF2B5EF4-FFF2-40B4-BE49-F238E27FC236}">
                <a16:creationId xmlns="" xmlns:a16="http://schemas.microsoft.com/office/drawing/2014/main" id="{F6A2D8BB-6143-2A23-149D-3658B77543C3}"/>
              </a:ext>
            </a:extLst>
          </p:cNvPr>
          <p:cNvSpPr>
            <a:spLocks noGrp="1"/>
          </p:cNvSpPr>
          <p:nvPr>
            <p:ph idx="1"/>
          </p:nvPr>
        </p:nvSpPr>
        <p:spPr/>
        <p:txBody>
          <a:bodyPr>
            <a:normAutofit lnSpcReduction="10000"/>
          </a:bodyPr>
          <a:lstStyle/>
          <a:p>
            <a:r>
              <a:rPr lang="en-US" dirty="0" smtClean="0"/>
              <a:t>Welcome to Machine Learning Models </a:t>
            </a:r>
            <a:r>
              <a:rPr lang="en-US" dirty="0" err="1" smtClean="0"/>
              <a:t>IntroductionLadies</a:t>
            </a:r>
            <a:r>
              <a:rPr lang="en-US" dirty="0" smtClean="0"/>
              <a:t> and gentlemen, welcome to the exciting world of machine learning models! Today, we are going to explore the cutting-edge technology that is changing the way we live and work. Machine learning models are powerful tools that can help us solve complex problems, make better decisions, and improve our lives in countless </a:t>
            </a:r>
            <a:r>
              <a:rPr lang="en-US" dirty="0" err="1" smtClean="0"/>
              <a:t>ways.But</a:t>
            </a:r>
            <a:r>
              <a:rPr lang="en-US" dirty="0" smtClean="0"/>
              <a:t> what exactly are machine learning models? Simply put, they are algorithms that can learn from data and make predictions or decisions based on that data. They are used in a wide range of applications, from speech recognition and image classification to fraud detection and medical diagnosis. And as the amount of data we generate continues to grow exponentially, the importance of machine learning models only increases.</a:t>
            </a:r>
            <a:endParaRPr lang="en-IN" dirty="0"/>
          </a:p>
        </p:txBody>
      </p:sp>
    </p:spTree>
    <p:extLst>
      <p:ext uri="{BB962C8B-B14F-4D97-AF65-F5344CB8AC3E}">
        <p14:creationId xmlns="" xmlns:p14="http://schemas.microsoft.com/office/powerpoint/2010/main" val="769016017"/>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wind" invX="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25CC12-F02B-D72C-ACD2-6D03D85A72C0}"/>
              </a:ext>
            </a:extLst>
          </p:cNvPr>
          <p:cNvSpPr>
            <a:spLocks noGrp="1"/>
          </p:cNvSpPr>
          <p:nvPr>
            <p:ph type="title"/>
          </p:nvPr>
        </p:nvSpPr>
        <p:spPr>
          <a:xfrm>
            <a:off x="269507" y="1516285"/>
            <a:ext cx="6143831" cy="2095016"/>
          </a:xfrm>
        </p:spPr>
        <p:txBody>
          <a:bodyPr>
            <a:normAutofit fontScale="90000"/>
          </a:bodyPr>
          <a:lstStyle/>
          <a:p>
            <a:r>
              <a:rPr lang="en-US" sz="4400" b="1" i="1" dirty="0">
                <a:solidFill>
                  <a:schemeClr val="tx1"/>
                </a:solidFill>
                <a:latin typeface="Arial Black" panose="020B0A04020102020204" pitchFamily="34" charset="0"/>
              </a:rPr>
              <a:t>The machine learning models used for this project are</a:t>
            </a:r>
            <a:r>
              <a:rPr lang="en-US" sz="4000" dirty="0">
                <a:solidFill>
                  <a:schemeClr val="tx1"/>
                </a:solidFill>
                <a:latin typeface="Barlow Light" panose="00000400000000000000" pitchFamily="2" charset="0"/>
              </a:rPr>
              <a:t/>
            </a:r>
            <a:br>
              <a:rPr lang="en-US" sz="4000" dirty="0">
                <a:solidFill>
                  <a:schemeClr val="tx1"/>
                </a:solidFill>
                <a:latin typeface="Barlow Light" panose="00000400000000000000" pitchFamily="2" charset="0"/>
              </a:rPr>
            </a:br>
            <a:endParaRPr lang="en-IN" dirty="0"/>
          </a:p>
        </p:txBody>
      </p:sp>
      <p:pic>
        <p:nvPicPr>
          <p:cNvPr id="5" name="Content Placeholder 4">
            <a:extLst>
              <a:ext uri="{FF2B5EF4-FFF2-40B4-BE49-F238E27FC236}">
                <a16:creationId xmlns="" xmlns:a16="http://schemas.microsoft.com/office/drawing/2014/main" id="{9C597D07-5E55-F017-4889-D6E224FD3DE8}"/>
              </a:ext>
            </a:extLst>
          </p:cNvPr>
          <p:cNvPicPr>
            <a:picLocks noGrp="1" noChangeAspect="1"/>
          </p:cNvPicPr>
          <p:nvPr>
            <p:ph idx="1"/>
          </p:nvPr>
        </p:nvPicPr>
        <p:blipFill>
          <a:blip r:embed="rId2"/>
          <a:stretch>
            <a:fillRect/>
          </a:stretch>
        </p:blipFill>
        <p:spPr>
          <a:xfrm>
            <a:off x="7036067" y="885526"/>
            <a:ext cx="4263991" cy="416773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TextBox 5">
            <a:extLst>
              <a:ext uri="{FF2B5EF4-FFF2-40B4-BE49-F238E27FC236}">
                <a16:creationId xmlns="" xmlns:a16="http://schemas.microsoft.com/office/drawing/2014/main" id="{EDCA8233-9ED7-ED4E-C345-7527D702AD2A}"/>
              </a:ext>
            </a:extLst>
          </p:cNvPr>
          <p:cNvSpPr txBox="1"/>
          <p:nvPr/>
        </p:nvSpPr>
        <p:spPr>
          <a:xfrm>
            <a:off x="544011" y="3298785"/>
            <a:ext cx="3842795" cy="3416320"/>
          </a:xfrm>
          <a:prstGeom prst="rect">
            <a:avLst/>
          </a:prstGeom>
          <a:noFill/>
        </p:spPr>
        <p:txBody>
          <a:bodyPr wrap="square" rtlCol="0">
            <a:spAutoFit/>
          </a:bodyPr>
          <a:lstStyle/>
          <a:p>
            <a:pPr marL="285750" indent="-285750">
              <a:buFont typeface="Wingdings" panose="05000000000000000000" pitchFamily="2" charset="2"/>
              <a:buChar char="v"/>
            </a:pPr>
            <a:r>
              <a:rPr lang="en-IN" sz="2400" b="1" i="1" dirty="0" smtClean="0"/>
              <a:t>SVR</a:t>
            </a:r>
            <a:endParaRPr lang="en-IN" sz="2400" b="1" i="1" dirty="0"/>
          </a:p>
          <a:p>
            <a:pPr marL="285750" indent="-285750">
              <a:buFont typeface="Wingdings" panose="05000000000000000000" pitchFamily="2" charset="2"/>
              <a:buChar char="v"/>
            </a:pPr>
            <a:r>
              <a:rPr lang="en-IN" sz="2400" b="1" i="1" dirty="0" smtClean="0"/>
              <a:t>LINEAR REGRESSION</a:t>
            </a:r>
            <a:endParaRPr lang="en-IN" sz="2400" b="1" i="1" dirty="0"/>
          </a:p>
          <a:p>
            <a:pPr marL="285750" indent="-285750">
              <a:buFont typeface="Wingdings" panose="05000000000000000000" pitchFamily="2" charset="2"/>
              <a:buChar char="v"/>
            </a:pPr>
            <a:r>
              <a:rPr lang="en-IN" sz="2400" b="1" i="1" dirty="0"/>
              <a:t>LOGISTIC </a:t>
            </a:r>
            <a:r>
              <a:rPr lang="en-IN" sz="2400" b="1" i="1" dirty="0" smtClean="0"/>
              <a:t>REGRESSION</a:t>
            </a:r>
          </a:p>
          <a:p>
            <a:pPr marL="285750" indent="-285750">
              <a:buFont typeface="Wingdings" panose="05000000000000000000" pitchFamily="2" charset="2"/>
              <a:buChar char="v"/>
            </a:pPr>
            <a:r>
              <a:rPr lang="en-IN" sz="2400" b="1" i="1" dirty="0" smtClean="0"/>
              <a:t>KNN</a:t>
            </a:r>
          </a:p>
          <a:p>
            <a:pPr marL="285750" indent="-285750">
              <a:buFont typeface="Wingdings" panose="05000000000000000000" pitchFamily="2" charset="2"/>
              <a:buChar char="v"/>
            </a:pPr>
            <a:r>
              <a:rPr lang="en-IN" sz="2400" b="1" i="1" dirty="0" smtClean="0"/>
              <a:t>LASSO</a:t>
            </a:r>
          </a:p>
          <a:p>
            <a:pPr marL="285750" indent="-285750">
              <a:buFont typeface="Wingdings" panose="05000000000000000000" pitchFamily="2" charset="2"/>
              <a:buChar char="v"/>
            </a:pPr>
            <a:r>
              <a:rPr lang="en-IN" sz="2400" b="1" i="1" dirty="0" smtClean="0"/>
              <a:t>RIDGE</a:t>
            </a:r>
          </a:p>
          <a:p>
            <a:pPr marL="285750" indent="-285750">
              <a:buFont typeface="Wingdings" panose="05000000000000000000" pitchFamily="2" charset="2"/>
              <a:buChar char="v"/>
            </a:pPr>
            <a:r>
              <a:rPr lang="en-IN" sz="2400" b="1" i="1" dirty="0" smtClean="0"/>
              <a:t>BOOT STRAP</a:t>
            </a:r>
          </a:p>
          <a:p>
            <a:pPr marL="285750" indent="-285750">
              <a:buFont typeface="Wingdings" panose="05000000000000000000" pitchFamily="2" charset="2"/>
              <a:buChar char="v"/>
            </a:pPr>
            <a:endParaRPr lang="en-IN" sz="2400" b="1" i="1" dirty="0"/>
          </a:p>
        </p:txBody>
      </p:sp>
    </p:spTree>
    <p:extLst>
      <p:ext uri="{BB962C8B-B14F-4D97-AF65-F5344CB8AC3E}">
        <p14:creationId xmlns="" xmlns:p14="http://schemas.microsoft.com/office/powerpoint/2010/main" val="1871411015"/>
      </p:ext>
    </p:extLst>
  </p:cSld>
  <p:clrMapOvr>
    <a:masterClrMapping/>
  </p:clrMapOvr>
  <mc:AlternateContent xmlns:mc="http://schemas.openxmlformats.org/markup-compatibility/2006">
    <mc:Choice xmlns=""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Flow</Template>
  <TotalTime>640</TotalTime>
  <Words>1720</Words>
  <Application>Microsoft Office PowerPoint</Application>
  <PresentationFormat>Custom</PresentationFormat>
  <Paragraphs>83</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Flow</vt:lpstr>
      <vt:lpstr>BASKET BALL</vt:lpstr>
      <vt:lpstr>UNDER THE GUIDENCE OF:           MR.D.RAMESH               ASST.PROF               CSE(AIML)</vt:lpstr>
      <vt:lpstr>Slide 3</vt:lpstr>
      <vt:lpstr>Problem statement: Champion prediction:  To develop a predictive model for determining Basket ball Tournament Champion based on the provided features:  i.ePlayedGames,WonGames,DrawnGames,LostGames,BasketGiven, TournamentChampion  </vt:lpstr>
      <vt:lpstr>INTRODUCTION</vt:lpstr>
      <vt:lpstr>History of Basketball:</vt:lpstr>
      <vt:lpstr>Data set:</vt:lpstr>
      <vt:lpstr>Introduction to Machine learning models</vt:lpstr>
      <vt:lpstr>The machine learning models used for this project are </vt:lpstr>
      <vt:lpstr> SUPPORT VECTOR REGRESSION(SVR)</vt:lpstr>
      <vt:lpstr>Application to SVR</vt:lpstr>
      <vt:lpstr>SVR for my project:</vt:lpstr>
      <vt:lpstr>SVM boot strap: Mean Accuracy: 0.9797  Standard Deviation      of Accuracy: 0.025908364157803038</vt:lpstr>
      <vt:lpstr>Linear regression</vt:lpstr>
      <vt:lpstr>Slide 15</vt:lpstr>
      <vt:lpstr>Linear Regression for my project:</vt:lpstr>
      <vt:lpstr>      Linear bootstrap: Original Intercept: 2.2  Original Slope: 0.6  Mean of Bootstrapped Intercepts: 2.380114770004067  Mean of Bootstrapped Slopes: 0.5806030497125324  Standard Deviation of Bootstrapped Intercepts: 1.2152394480584328  Standard Deviation of Bootstrapped Slopes: 0.3862480931229792</vt:lpstr>
      <vt:lpstr>Logistic regression</vt:lpstr>
      <vt:lpstr>Slide 19</vt:lpstr>
      <vt:lpstr>Logistic Regression for my project:</vt:lpstr>
      <vt:lpstr>KNN</vt:lpstr>
      <vt:lpstr>KNN for my project:</vt:lpstr>
      <vt:lpstr>Knn using boot strap:  Mean Accuracy: 0.9648000000000001  Standard Deviation of Accuracy: 0.03387663895174175</vt:lpstr>
      <vt:lpstr>RIDGE REGRESSION:</vt:lpstr>
      <vt:lpstr>Ridge bootstrap: Estimated Mean: 5.476699999999999  95% Confidence Interval: [3.9 7.3]</vt:lpstr>
      <vt:lpstr>LASSO REGRESSION:</vt:lpstr>
      <vt:lpstr>Lasso for my project:</vt:lpstr>
      <vt:lpstr>Lasso bootstrap: Estimated Mean: 5.5535 95% Confidence Interval: [3.8 7.3025] </vt:lpstr>
      <vt:lpstr>Slide 29</vt:lpstr>
      <vt:lpstr>Slide 30</vt:lpstr>
      <vt:lpstr>Graphs</vt:lpstr>
      <vt:lpstr>Slide 32</vt:lpstr>
      <vt:lpstr>Slide 33</vt:lpstr>
      <vt:lpstr>Slide 34</vt:lpstr>
      <vt:lpstr>Slide 35</vt:lpstr>
      <vt:lpstr>Slide 36</vt:lpstr>
      <vt:lpstr>CONCLUSION In this study, extensive efforts have been dedicated to crafting a system focused on predicting basketball game outcomes. While the dynamics of a basketball match are multifaceted, our experiments utilizing available datasets aim to establish a highly reliable predictive model.The objective is to develop a system akin to those used for predicting outcomes in various sports, where the intricacies of each game may not be entirely predictable, but data-driven methodologies can be harnessed to forge a robust predictive model.Through this research endeavor, we aspire to contribute to more accurate forecasts in basketball, which can potentially enhance decision-making for stakeholders in the realm of sports analytics and ultimately lead to improved outcomes for teams and enthusiasts alike. Github: https://github.com/Samskruthi020/MLProject1.git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 SRIKANTH</dc:creator>
  <cp:lastModifiedBy>Samskruthi</cp:lastModifiedBy>
  <cp:revision>49</cp:revision>
  <dcterms:created xsi:type="dcterms:W3CDTF">2023-09-24T09:50:46Z</dcterms:created>
  <dcterms:modified xsi:type="dcterms:W3CDTF">2023-11-08T17:23:26Z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