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385" r:id="rId3"/>
    <p:sldId id="386" r:id="rId4"/>
    <p:sldId id="435" r:id="rId5"/>
    <p:sldId id="436" r:id="rId6"/>
    <p:sldId id="437" r:id="rId7"/>
    <p:sldId id="438" r:id="rId8"/>
    <p:sldId id="264" r:id="rId9"/>
    <p:sldId id="267" r:id="rId10"/>
    <p:sldId id="268" r:id="rId11"/>
    <p:sldId id="269"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09"/>
    <p:restoredTop sz="97030"/>
  </p:normalViewPr>
  <p:slideViewPr>
    <p:cSldViewPr snapToGrid="0" snapToObjects="1">
      <p:cViewPr varScale="1">
        <p:scale>
          <a:sx n="155" d="100"/>
          <a:sy n="155" d="100"/>
        </p:scale>
        <p:origin x="192" y="304"/>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63303" y="6189727"/>
            <a:ext cx="11262867" cy="12721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97962" y="3356993"/>
            <a:ext cx="10993549" cy="936103"/>
          </a:xfrm>
          <a:effectLst/>
        </p:spPr>
        <p:txBody>
          <a:bodyPr anchor="b">
            <a:normAutofit/>
          </a:bodyPr>
          <a:lstStyle>
            <a:lvl1pPr algn="ctr">
              <a:defRPr sz="3200" b="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39869" y="5249024"/>
            <a:ext cx="10993547"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9"/>
            <a:ext cx="2844800" cy="365125"/>
          </a:xfrm>
        </p:spPr>
        <p:txBody>
          <a:bodyPr/>
          <a:lstStyle>
            <a:lvl1pPr>
              <a:defRPr>
                <a:solidFill>
                  <a:schemeClr val="accent1">
                    <a:lumMod val="75000"/>
                    <a:lumOff val="25000"/>
                  </a:schemeClr>
                </a:solidFill>
              </a:defRPr>
            </a:lvl1pPr>
          </a:lstStyle>
          <a:p>
            <a:fld id="{18DFED14-D89E-634D-9330-E2601F24B5AC}" type="datetimeFigureOut">
              <a:rPr lang="en-US" smtClean="0"/>
              <a:t>11/28/20</a:t>
            </a:fld>
            <a:endParaRPr lang="en-US"/>
          </a:p>
        </p:txBody>
      </p:sp>
      <p:sp>
        <p:nvSpPr>
          <p:cNvPr id="5" name="Footer Placeholder 4"/>
          <p:cNvSpPr>
            <a:spLocks noGrp="1"/>
          </p:cNvSpPr>
          <p:nvPr>
            <p:ph type="ftr" sz="quarter" idx="11"/>
          </p:nvPr>
        </p:nvSpPr>
        <p:spPr>
          <a:xfrm>
            <a:off x="581192" y="5951813"/>
            <a:ext cx="6917211"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9"/>
            <a:ext cx="1016440" cy="365125"/>
          </a:xfrm>
        </p:spPr>
        <p:txBody>
          <a:bodyPr/>
          <a:lstStyle>
            <a:lvl1pPr>
              <a:defRPr>
                <a:solidFill>
                  <a:schemeClr val="accent1">
                    <a:lumMod val="75000"/>
                    <a:lumOff val="25000"/>
                  </a:schemeClr>
                </a:solidFill>
              </a:defRPr>
            </a:lvl1pPr>
          </a:lstStyle>
          <a:p>
            <a:fld id="{30CC55B1-6481-9B4E-B8A8-93429DD6E5B5}" type="slidenum">
              <a:rPr lang="en-US" smtClean="0"/>
              <a:t>‹#›</a:t>
            </a:fld>
            <a:endParaRPr lang="en-US"/>
          </a:p>
        </p:txBody>
      </p:sp>
    </p:spTree>
    <p:extLst>
      <p:ext uri="{BB962C8B-B14F-4D97-AF65-F5344CB8AC3E}">
        <p14:creationId xmlns:p14="http://schemas.microsoft.com/office/powerpoint/2010/main" val="331646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5" y="614407"/>
            <a:ext cx="11309339"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8DFED14-D89E-634D-9330-E2601F24B5AC}" type="datetimeFigureOut">
              <a:rPr lang="en-US" smtClean="0"/>
              <a:t>11/28/20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C55B1-6481-9B4E-B8A8-93429DD6E5B5}" type="slidenum">
              <a:rPr lang="en-US" smtClean="0"/>
              <a:t>‹#›</a:t>
            </a:fld>
            <a:endParaRPr lang="en-US"/>
          </a:p>
        </p:txBody>
      </p:sp>
    </p:spTree>
    <p:extLst>
      <p:ext uri="{BB962C8B-B14F-4D97-AF65-F5344CB8AC3E}">
        <p14:creationId xmlns:p14="http://schemas.microsoft.com/office/powerpoint/2010/main" val="290054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2"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2" y="675728"/>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5" y="675728"/>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4" y="5956139"/>
            <a:ext cx="1328141" cy="365125"/>
          </a:xfrm>
        </p:spPr>
        <p:txBody>
          <a:bodyPr/>
          <a:lstStyle>
            <a:lvl1pPr>
              <a:defRPr>
                <a:solidFill>
                  <a:schemeClr val="accent1">
                    <a:lumMod val="75000"/>
                    <a:lumOff val="25000"/>
                  </a:schemeClr>
                </a:solidFill>
              </a:defRPr>
            </a:lvl1pPr>
          </a:lstStyle>
          <a:p>
            <a:fld id="{18DFED14-D89E-634D-9330-E2601F24B5AC}" type="datetimeFigureOut">
              <a:rPr lang="en-US" smtClean="0"/>
              <a:t>11/28/20</a:t>
            </a:fld>
            <a:endParaRPr lang="en-US"/>
          </a:p>
        </p:txBody>
      </p:sp>
      <p:sp>
        <p:nvSpPr>
          <p:cNvPr id="5" name="Footer Placeholder 4"/>
          <p:cNvSpPr>
            <a:spLocks noGrp="1"/>
          </p:cNvSpPr>
          <p:nvPr>
            <p:ph type="ftr" sz="quarter" idx="11"/>
          </p:nvPr>
        </p:nvSpPr>
        <p:spPr>
          <a:xfrm>
            <a:off x="774925" y="5951813"/>
            <a:ext cx="7896279" cy="365125"/>
          </a:xfrm>
        </p:spPr>
        <p:txBody>
          <a:bodyPr/>
          <a:lstStyle/>
          <a:p>
            <a:endParaRPr lang="en-US"/>
          </a:p>
        </p:txBody>
      </p:sp>
      <p:sp>
        <p:nvSpPr>
          <p:cNvPr id="6" name="Slide Number Placeholder 5"/>
          <p:cNvSpPr>
            <a:spLocks noGrp="1"/>
          </p:cNvSpPr>
          <p:nvPr>
            <p:ph type="sldNum" sz="quarter" idx="12"/>
          </p:nvPr>
        </p:nvSpPr>
        <p:spPr>
          <a:xfrm>
            <a:off x="10446616" y="5956139"/>
            <a:ext cx="1164195" cy="365125"/>
          </a:xfrm>
        </p:spPr>
        <p:txBody>
          <a:bodyPr/>
          <a:lstStyle>
            <a:lvl1pPr>
              <a:defRPr>
                <a:solidFill>
                  <a:schemeClr val="accent1">
                    <a:lumMod val="75000"/>
                    <a:lumOff val="25000"/>
                  </a:schemeClr>
                </a:solidFill>
              </a:defRPr>
            </a:lvl1pPr>
          </a:lstStyle>
          <a:p>
            <a:fld id="{30CC55B1-6481-9B4E-B8A8-93429DD6E5B5}" type="slidenum">
              <a:rPr lang="en-US" smtClean="0"/>
              <a:t>‹#›</a:t>
            </a:fld>
            <a:endParaRPr lang="en-US"/>
          </a:p>
        </p:txBody>
      </p:sp>
    </p:spTree>
    <p:extLst>
      <p:ext uri="{BB962C8B-B14F-4D97-AF65-F5344CB8AC3E}">
        <p14:creationId xmlns:p14="http://schemas.microsoft.com/office/powerpoint/2010/main" val="4169369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6"/>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8441" y="5404541"/>
            <a:ext cx="11029615" cy="733692"/>
          </a:xfrm>
        </p:spPr>
        <p:txBody>
          <a:bodyPr anchor="b">
            <a:normAutofit/>
          </a:bodyPr>
          <a:lstStyle>
            <a:lvl1pPr algn="ctr">
              <a:defRPr sz="2700" b="1" cap="all">
                <a:solidFill>
                  <a:schemeClr val="bg1"/>
                </a:solidFill>
                <a:latin typeface="Calibri" panose="020F0502020204030204" pitchFamily="34" charset="0"/>
                <a:cs typeface="Calibri" panose="020F0502020204030204"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2620107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Google Shape;12;p2"/>
          <p:cNvSpPr txBox="1">
            <a:spLocks noGrp="1"/>
          </p:cNvSpPr>
          <p:nvPr>
            <p:ph type="ctrTitle"/>
          </p:nvPr>
        </p:nvSpPr>
        <p:spPr>
          <a:xfrm>
            <a:off x="3613633" y="1747800"/>
            <a:ext cx="7302400" cy="33624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GB"/>
              <a:t>Click to edit Master title style</a:t>
            </a:r>
            <a:endParaRPr/>
          </a:p>
        </p:txBody>
      </p:sp>
    </p:spTree>
    <p:extLst>
      <p:ext uri="{BB962C8B-B14F-4D97-AF65-F5344CB8AC3E}">
        <p14:creationId xmlns:p14="http://schemas.microsoft.com/office/powerpoint/2010/main" val="3244118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9" name="Google Shape;29;p5"/>
          <p:cNvSpPr txBox="1">
            <a:spLocks noGrp="1"/>
          </p:cNvSpPr>
          <p:nvPr>
            <p:ph type="title"/>
          </p:nvPr>
        </p:nvSpPr>
        <p:spPr>
          <a:xfrm>
            <a:off x="1576267" y="524633"/>
            <a:ext cx="8986000" cy="10756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GB"/>
              <a:t>Click to edit Master title style</a:t>
            </a:r>
            <a:endParaRPr dirty="0"/>
          </a:p>
        </p:txBody>
      </p:sp>
      <p:sp>
        <p:nvSpPr>
          <p:cNvPr id="30" name="Google Shape;30;p5"/>
          <p:cNvSpPr txBox="1">
            <a:spLocks noGrp="1"/>
          </p:cNvSpPr>
          <p:nvPr>
            <p:ph type="body" idx="1" hasCustomPrompt="1"/>
          </p:nvPr>
        </p:nvSpPr>
        <p:spPr>
          <a:xfrm>
            <a:off x="2075108" y="1798855"/>
            <a:ext cx="9447600" cy="39180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1800"/>
            </a:lvl1pPr>
            <a:lvl2pPr marL="914400" lvl="1" indent="-393700">
              <a:spcBef>
                <a:spcPts val="0"/>
              </a:spcBef>
              <a:spcAft>
                <a:spcPts val="0"/>
              </a:spcAft>
              <a:buSzPts val="2600"/>
              <a:buChar char="▫"/>
              <a:defRPr sz="1600" b="0" i="0" u="none" strike="noStrike" cap="none" dirty="0">
                <a:solidFill>
                  <a:srgbClr val="434343"/>
                </a:solidFill>
                <a:latin typeface="Barlow"/>
                <a:ea typeface="Barlow"/>
                <a:cs typeface="Barlow"/>
                <a:sym typeface="Barlow"/>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r>
              <a:rPr lang="en-US" dirty="0" err="1"/>
              <a:t>Jhbj</a:t>
            </a:r>
            <a:endParaRPr lang="en-US" dirty="0"/>
          </a:p>
          <a:p>
            <a:pPr lvl="1"/>
            <a:r>
              <a:rPr lang="en-US" dirty="0" err="1"/>
              <a:t>dfg</a:t>
            </a:r>
            <a:endParaRPr dirty="0"/>
          </a:p>
        </p:txBody>
      </p:sp>
      <p:sp>
        <p:nvSpPr>
          <p:cNvPr id="31" name="Google Shape;31;p5"/>
          <p:cNvSpPr txBox="1">
            <a:spLocks noGrp="1"/>
          </p:cNvSpPr>
          <p:nvPr>
            <p:ph type="sldNum" idx="12"/>
          </p:nvPr>
        </p:nvSpPr>
        <p:spPr>
          <a:xfrm>
            <a:off x="11667200" y="5808300"/>
            <a:ext cx="524800" cy="524800"/>
          </a:xfrm>
          <a:prstGeom prst="rect">
            <a:avLst/>
          </a:prstGeom>
        </p:spPr>
        <p:txBody>
          <a:bodyPr spcFirstLastPara="1" wrap="square" lIns="91425" tIns="91425" rIns="91425" bIns="91425" anchor="ctr" anchorCtr="0">
            <a:noAutofit/>
          </a:bodyPr>
          <a:lstStyle>
            <a:lvl1pPr lvl="0">
              <a:buNone/>
              <a:defRPr sz="1100" b="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0CC55B1-6481-9B4E-B8A8-93429DD6E5B5}" type="slidenum">
              <a:rPr lang="en-US" smtClean="0"/>
              <a:t>‹#›</a:t>
            </a:fld>
            <a:endParaRPr lang="en-US"/>
          </a:p>
        </p:txBody>
      </p:sp>
    </p:spTree>
    <p:extLst>
      <p:ext uri="{BB962C8B-B14F-4D97-AF65-F5344CB8AC3E}">
        <p14:creationId xmlns:p14="http://schemas.microsoft.com/office/powerpoint/2010/main" val="299472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5" y="614407"/>
            <a:ext cx="11309339" cy="1013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0147" y="680547"/>
            <a:ext cx="11029616" cy="703563"/>
          </a:xfrm>
        </p:spPr>
        <p:txBody>
          <a:bodyPr>
            <a:normAutofit/>
          </a:bodyPr>
          <a:lstStyle>
            <a:lvl1pPr>
              <a:defRPr sz="2175" b="1">
                <a:latin typeface="Calibri" panose="020F0502020204030204" pitchFamily="34" charset="0"/>
                <a:cs typeface="Calibri" panose="020F0502020204030204" pitchFamily="34" charset="0"/>
              </a:defRPr>
            </a:lvl1pPr>
          </a:lstStyle>
          <a:p>
            <a:r>
              <a:rPr lang="en-GB"/>
              <a:t>Click to edit Master title style</a:t>
            </a:r>
            <a:endParaRPr lang="en-US" dirty="0"/>
          </a:p>
        </p:txBody>
      </p:sp>
      <p:sp>
        <p:nvSpPr>
          <p:cNvPr id="3" name="Content Placeholder 2"/>
          <p:cNvSpPr>
            <a:spLocks noGrp="1"/>
          </p:cNvSpPr>
          <p:nvPr>
            <p:ph idx="1"/>
          </p:nvPr>
        </p:nvSpPr>
        <p:spPr>
          <a:xfrm>
            <a:off x="581194" y="1870872"/>
            <a:ext cx="11029615" cy="4006401"/>
          </a:xfrm>
        </p:spPr>
        <p:txBody>
          <a:bodyPr anchor="t">
            <a:noAutofit/>
          </a:bodyPr>
          <a:lstStyle>
            <a:lvl1pPr>
              <a:defRPr sz="24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400">
                <a:latin typeface="Calibri" panose="020F0502020204030204" pitchFamily="34" charset="0"/>
                <a:cs typeface="Calibri" panose="020F0502020204030204" pitchFamily="34" charset="0"/>
              </a:defRPr>
            </a:lvl3pPr>
            <a:lvl4pPr>
              <a:defRPr sz="2400">
                <a:latin typeface="Calibri" panose="020F0502020204030204" pitchFamily="34" charset="0"/>
                <a:cs typeface="Calibri" panose="020F0502020204030204" pitchFamily="34" charset="0"/>
              </a:defRPr>
            </a:lvl4pPr>
            <a:lvl5pPr>
              <a:defRPr sz="2400">
                <a:latin typeface="Calibri" panose="020F0502020204030204"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18DFED14-D89E-634D-9330-E2601F24B5AC}" type="datetimeFigureOut">
              <a:rPr lang="en-US" smtClean="0"/>
              <a:t>11/28/20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1" y="5956139"/>
            <a:ext cx="1052508" cy="365125"/>
          </a:xfrm>
        </p:spPr>
        <p:txBody>
          <a:bodyPr/>
          <a:lstStyle/>
          <a:p>
            <a:fld id="{30CC55B1-6481-9B4E-B8A8-93429DD6E5B5}" type="slidenum">
              <a:rPr lang="en-US" smtClean="0"/>
              <a:t>‹#›</a:t>
            </a:fld>
            <a:endParaRPr lang="en-US"/>
          </a:p>
        </p:txBody>
      </p:sp>
    </p:spTree>
    <p:extLst>
      <p:ext uri="{BB962C8B-B14F-4D97-AF65-F5344CB8AC3E}">
        <p14:creationId xmlns:p14="http://schemas.microsoft.com/office/powerpoint/2010/main" val="4244791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6"/>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3043912"/>
            <a:ext cx="11029615" cy="1497507"/>
          </a:xfrm>
        </p:spPr>
        <p:txBody>
          <a:bodyPr anchor="b">
            <a:normAutofit/>
          </a:bodyPr>
          <a:lstStyle>
            <a:lvl1pPr algn="l">
              <a:defRPr sz="27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4" y="4541417"/>
            <a:ext cx="11029615"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8DFED14-D89E-634D-9330-E2601F24B5AC}" type="datetimeFigureOut">
              <a:rPr lang="en-US" smtClean="0"/>
              <a:t>11/28/20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0CC55B1-6481-9B4E-B8A8-93429DD6E5B5}" type="slidenum">
              <a:rPr lang="en-US" smtClean="0"/>
              <a:t>‹#›</a:t>
            </a:fld>
            <a:endParaRPr lang="en-US"/>
          </a:p>
        </p:txBody>
      </p:sp>
    </p:spTree>
    <p:extLst>
      <p:ext uri="{BB962C8B-B14F-4D97-AF65-F5344CB8AC3E}">
        <p14:creationId xmlns:p14="http://schemas.microsoft.com/office/powerpoint/2010/main" val="51283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3" y="606556"/>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4" y="2228004"/>
            <a:ext cx="5422391"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8DFED14-D89E-634D-9330-E2601F24B5AC}" type="datetimeFigureOut">
              <a:rPr lang="en-US" smtClean="0"/>
              <a:t>11/28/20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C55B1-6481-9B4E-B8A8-93429DD6E5B5}" type="slidenum">
              <a:rPr lang="en-US" smtClean="0"/>
              <a:t>‹#›</a:t>
            </a:fld>
            <a:endParaRPr lang="en-US"/>
          </a:p>
        </p:txBody>
      </p:sp>
    </p:spTree>
    <p:extLst>
      <p:ext uri="{BB962C8B-B14F-4D97-AF65-F5344CB8AC3E}">
        <p14:creationId xmlns:p14="http://schemas.microsoft.com/office/powerpoint/2010/main" val="328759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3" y="606556"/>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8DFED14-D89E-634D-9330-E2601F24B5AC}" type="datetimeFigureOut">
              <a:rPr lang="en-US" smtClean="0"/>
              <a:t>11/28/20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C55B1-6481-9B4E-B8A8-93429DD6E5B5}" type="slidenum">
              <a:rPr lang="en-US" smtClean="0"/>
              <a:t>‹#›</a:t>
            </a:fld>
            <a:endParaRPr lang="en-US"/>
          </a:p>
        </p:txBody>
      </p:sp>
    </p:spTree>
    <p:extLst>
      <p:ext uri="{BB962C8B-B14F-4D97-AF65-F5344CB8AC3E}">
        <p14:creationId xmlns:p14="http://schemas.microsoft.com/office/powerpoint/2010/main" val="303908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DFED14-D89E-634D-9330-E2601F24B5AC}" type="datetimeFigureOut">
              <a:rPr lang="en-US" smtClean="0"/>
              <a:t>11/28/20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C55B1-6481-9B4E-B8A8-93429DD6E5B5}" type="slidenum">
              <a:rPr lang="en-US" smtClean="0"/>
              <a:t>‹#›</a:t>
            </a:fld>
            <a:endParaRPr lang="en-US"/>
          </a:p>
        </p:txBody>
      </p:sp>
      <p:sp>
        <p:nvSpPr>
          <p:cNvPr id="7" name="Rectangle 6"/>
          <p:cNvSpPr>
            <a:spLocks noChangeAspect="1"/>
          </p:cNvSpPr>
          <p:nvPr/>
        </p:nvSpPr>
        <p:spPr>
          <a:xfrm>
            <a:off x="440683" y="606556"/>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5" y="729658"/>
            <a:ext cx="11029616" cy="988332"/>
          </a:xfrm>
        </p:spPr>
        <p:txBody>
          <a:bodyPr/>
          <a:lstStyle/>
          <a:p>
            <a:r>
              <a:rPr lang="en-GB"/>
              <a:t>Click to edit Master title style</a:t>
            </a:r>
            <a:endParaRPr lang="en-US" dirty="0"/>
          </a:p>
        </p:txBody>
      </p:sp>
    </p:spTree>
    <p:extLst>
      <p:ext uri="{BB962C8B-B14F-4D97-AF65-F5344CB8AC3E}">
        <p14:creationId xmlns:p14="http://schemas.microsoft.com/office/powerpoint/2010/main" val="299719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FED14-D89E-634D-9330-E2601F24B5AC}" type="datetimeFigureOut">
              <a:rPr lang="en-US" smtClean="0"/>
              <a:t>11/28/20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CC55B1-6481-9B4E-B8A8-93429DD6E5B5}" type="slidenum">
              <a:rPr lang="en-US" smtClean="0"/>
              <a:t>‹#›</a:t>
            </a:fld>
            <a:endParaRPr lang="en-US"/>
          </a:p>
        </p:txBody>
      </p:sp>
    </p:spTree>
    <p:extLst>
      <p:ext uri="{BB962C8B-B14F-4D97-AF65-F5344CB8AC3E}">
        <p14:creationId xmlns:p14="http://schemas.microsoft.com/office/powerpoint/2010/main" val="8340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15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4" y="5262298"/>
            <a:ext cx="5869987"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8DFED14-D89E-634D-9330-E2601F24B5AC}" type="datetimeFigureOut">
              <a:rPr lang="en-US" smtClean="0"/>
              <a:t>11/28/20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0CC55B1-6481-9B4E-B8A8-93429DD6E5B5}" type="slidenum">
              <a:rPr lang="en-US" smtClean="0"/>
              <a:t>‹#›</a:t>
            </a:fld>
            <a:endParaRPr lang="en-US"/>
          </a:p>
        </p:txBody>
      </p:sp>
    </p:spTree>
    <p:extLst>
      <p:ext uri="{BB962C8B-B14F-4D97-AF65-F5344CB8AC3E}">
        <p14:creationId xmlns:p14="http://schemas.microsoft.com/office/powerpoint/2010/main" val="321642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18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581193" y="5260129"/>
            <a:ext cx="11029617"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18DFED14-D89E-634D-9330-E2601F24B5AC}" type="datetimeFigureOut">
              <a:rPr lang="en-US" smtClean="0"/>
              <a:t>11/28/20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C55B1-6481-9B4E-B8A8-93429DD6E5B5}" type="slidenum">
              <a:rPr lang="en-US" smtClean="0"/>
              <a:t>‹#›</a:t>
            </a:fld>
            <a:endParaRPr lang="en-US"/>
          </a:p>
        </p:txBody>
      </p:sp>
    </p:spTree>
    <p:extLst>
      <p:ext uri="{BB962C8B-B14F-4D97-AF65-F5344CB8AC3E}">
        <p14:creationId xmlns:p14="http://schemas.microsoft.com/office/powerpoint/2010/main" val="123004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3" y="5956139"/>
            <a:ext cx="2844799" cy="365125"/>
          </a:xfrm>
          <a:prstGeom prst="rect">
            <a:avLst/>
          </a:prstGeom>
        </p:spPr>
        <p:txBody>
          <a:bodyPr vert="horz" lIns="91440" tIns="45720" rIns="91440" bIns="45720" rtlCol="0" anchor="ctr"/>
          <a:lstStyle>
            <a:lvl1pPr algn="r">
              <a:defRPr sz="675">
                <a:solidFill>
                  <a:schemeClr val="accent2"/>
                </a:solidFill>
              </a:defRPr>
            </a:lvl1pPr>
          </a:lstStyle>
          <a:p>
            <a:fld id="{18DFED14-D89E-634D-9330-E2601F24B5AC}" type="datetimeFigureOut">
              <a:rPr lang="en-US" smtClean="0"/>
              <a:t>11/28/20</a:t>
            </a:fld>
            <a:endParaRPr lang="en-US"/>
          </a:p>
        </p:txBody>
      </p:sp>
      <p:sp>
        <p:nvSpPr>
          <p:cNvPr id="5" name="Footer Placeholder 4"/>
          <p:cNvSpPr>
            <a:spLocks noGrp="1"/>
          </p:cNvSpPr>
          <p:nvPr>
            <p:ph type="ftr" sz="quarter" idx="3"/>
          </p:nvPr>
        </p:nvSpPr>
        <p:spPr>
          <a:xfrm>
            <a:off x="581192" y="5951813"/>
            <a:ext cx="6917211"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1" y="5956139"/>
            <a:ext cx="1052511" cy="365125"/>
          </a:xfrm>
          <a:prstGeom prst="rect">
            <a:avLst/>
          </a:prstGeom>
        </p:spPr>
        <p:txBody>
          <a:bodyPr vert="horz" lIns="91440" tIns="45720" rIns="91440" bIns="45720" rtlCol="0" anchor="ctr"/>
          <a:lstStyle>
            <a:lvl1pPr algn="r">
              <a:defRPr sz="675">
                <a:solidFill>
                  <a:schemeClr val="accent2"/>
                </a:solidFill>
              </a:defRPr>
            </a:lvl1pPr>
          </a:lstStyle>
          <a:p>
            <a:fld id="{30CC55B1-6481-9B4E-B8A8-93429DD6E5B5}" type="slidenum">
              <a:rPr lang="en-US" smtClean="0"/>
              <a:t>‹#›</a:t>
            </a:fld>
            <a:endParaRPr lang="en-US"/>
          </a:p>
        </p:txBody>
      </p:sp>
      <p:sp>
        <p:nvSpPr>
          <p:cNvPr id="9" name="Rectangle 8"/>
          <p:cNvSpPr/>
          <p:nvPr/>
        </p:nvSpPr>
        <p:spPr>
          <a:xfrm>
            <a:off x="446535"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1649991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p:fade thruBlk="1"/>
  </p:transition>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AB72-7BE5-1546-ADAA-8DA29E8264E6}"/>
              </a:ext>
            </a:extLst>
          </p:cNvPr>
          <p:cNvSpPr>
            <a:spLocks noGrp="1"/>
          </p:cNvSpPr>
          <p:nvPr>
            <p:ph type="ctrTitle"/>
          </p:nvPr>
        </p:nvSpPr>
        <p:spPr/>
        <p:txBody>
          <a:bodyPr/>
          <a:lstStyle/>
          <a:p>
            <a:r>
              <a:rPr lang="en-US" dirty="0"/>
              <a:t>Introduction to Cloud Security</a:t>
            </a:r>
          </a:p>
        </p:txBody>
      </p:sp>
      <p:sp>
        <p:nvSpPr>
          <p:cNvPr id="3" name="Subtitle 2">
            <a:extLst>
              <a:ext uri="{FF2B5EF4-FFF2-40B4-BE49-F238E27FC236}">
                <a16:creationId xmlns:a16="http://schemas.microsoft.com/office/drawing/2014/main" id="{6E8D9C38-6065-4148-9155-8462118DF429}"/>
              </a:ext>
            </a:extLst>
          </p:cNvPr>
          <p:cNvSpPr>
            <a:spLocks noGrp="1"/>
          </p:cNvSpPr>
          <p:nvPr>
            <p:ph type="subTitle" idx="1"/>
          </p:nvPr>
        </p:nvSpPr>
        <p:spPr/>
        <p:txBody>
          <a:bodyPr>
            <a:normAutofit lnSpcReduction="10000"/>
          </a:bodyPr>
          <a:lstStyle/>
          <a:p>
            <a:r>
              <a:rPr lang="en-US" dirty="0"/>
              <a:t>Samitha Somathilaka</a:t>
            </a:r>
          </a:p>
          <a:p>
            <a:r>
              <a:rPr lang="en-IE" cap="none" dirty="0"/>
              <a:t>Department of Computing &amp; Mathematics, WIT </a:t>
            </a:r>
            <a:endParaRPr lang="en-US" cap="none" dirty="0"/>
          </a:p>
          <a:p>
            <a:endParaRPr lang="en-US" dirty="0"/>
          </a:p>
        </p:txBody>
      </p:sp>
      <p:pic>
        <p:nvPicPr>
          <p:cNvPr id="8" name="Picture 7">
            <a:extLst>
              <a:ext uri="{FF2B5EF4-FFF2-40B4-BE49-F238E27FC236}">
                <a16:creationId xmlns:a16="http://schemas.microsoft.com/office/drawing/2014/main" id="{C27DA4B6-525E-8447-90A2-0D19387AF2F8}"/>
              </a:ext>
            </a:extLst>
          </p:cNvPr>
          <p:cNvPicPr>
            <a:picLocks noChangeAspect="1"/>
          </p:cNvPicPr>
          <p:nvPr/>
        </p:nvPicPr>
        <p:blipFill>
          <a:blip r:embed="rId2"/>
          <a:stretch>
            <a:fillRect/>
          </a:stretch>
        </p:blipFill>
        <p:spPr>
          <a:xfrm>
            <a:off x="3581652" y="1621242"/>
            <a:ext cx="4876800" cy="1209675"/>
          </a:xfrm>
          <a:prstGeom prst="rect">
            <a:avLst/>
          </a:prstGeom>
        </p:spPr>
      </p:pic>
    </p:spTree>
    <p:extLst>
      <p:ext uri="{BB962C8B-B14F-4D97-AF65-F5344CB8AC3E}">
        <p14:creationId xmlns:p14="http://schemas.microsoft.com/office/powerpoint/2010/main" val="4126910514"/>
      </p:ext>
    </p:extLst>
  </p:cSld>
  <p:clrMapOvr>
    <a:masterClrMapping/>
  </p:clrMapOvr>
  <p:transition advTm="156853">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EB33-16B8-4442-9409-EB61561EB04A}"/>
              </a:ext>
            </a:extLst>
          </p:cNvPr>
          <p:cNvSpPr>
            <a:spLocks noGrp="1"/>
          </p:cNvSpPr>
          <p:nvPr>
            <p:ph type="title"/>
          </p:nvPr>
        </p:nvSpPr>
        <p:spPr/>
        <p:txBody>
          <a:bodyPr>
            <a:normAutofit/>
          </a:bodyPr>
          <a:lstStyle/>
          <a:p>
            <a:r>
              <a:rPr lang="en-IE" dirty="0"/>
              <a:t>Lack of Visibility and Tracking</a:t>
            </a:r>
            <a:endParaRPr lang="en-US" dirty="0"/>
          </a:p>
        </p:txBody>
      </p:sp>
      <p:sp>
        <p:nvSpPr>
          <p:cNvPr id="3" name="Content Placeholder 2">
            <a:extLst>
              <a:ext uri="{FF2B5EF4-FFF2-40B4-BE49-F238E27FC236}">
                <a16:creationId xmlns:a16="http://schemas.microsoft.com/office/drawing/2014/main" id="{CC561924-E27E-D84B-92AD-4CABB6A7F77C}"/>
              </a:ext>
            </a:extLst>
          </p:cNvPr>
          <p:cNvSpPr>
            <a:spLocks noGrp="1"/>
          </p:cNvSpPr>
          <p:nvPr>
            <p:ph idx="1"/>
          </p:nvPr>
        </p:nvSpPr>
        <p:spPr/>
        <p:txBody>
          <a:bodyPr/>
          <a:lstStyle/>
          <a:p>
            <a:r>
              <a:rPr lang="en-IE" dirty="0"/>
              <a:t>In the IaaS model, the cloud providers have full control over the infrastructure layer and do not expose it to their customers. </a:t>
            </a:r>
          </a:p>
          <a:p>
            <a:r>
              <a:rPr lang="en-IE" dirty="0"/>
              <a:t>The lack of visibility and control is further extended in the PaaS and SaaS cloud models. Cloud customers often cannot effectively identify and quantify their cloud assets or visualize their cloud environments.</a:t>
            </a:r>
            <a:endParaRPr lang="en-US" dirty="0"/>
          </a:p>
        </p:txBody>
      </p:sp>
    </p:spTree>
    <p:extLst>
      <p:ext uri="{BB962C8B-B14F-4D97-AF65-F5344CB8AC3E}">
        <p14:creationId xmlns:p14="http://schemas.microsoft.com/office/powerpoint/2010/main" val="3818949117"/>
      </p:ext>
    </p:extLst>
  </p:cSld>
  <p:clrMapOvr>
    <a:masterClrMapping/>
  </p:clrMapOvr>
  <p:transition advTm="80427">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1DE3-3020-4942-8E33-D0345454C2C0}"/>
              </a:ext>
            </a:extLst>
          </p:cNvPr>
          <p:cNvSpPr>
            <a:spLocks noGrp="1"/>
          </p:cNvSpPr>
          <p:nvPr>
            <p:ph type="title"/>
          </p:nvPr>
        </p:nvSpPr>
        <p:spPr/>
        <p:txBody>
          <a:bodyPr>
            <a:normAutofit/>
          </a:bodyPr>
          <a:lstStyle/>
          <a:p>
            <a:r>
              <a:rPr lang="en-IE" dirty="0"/>
              <a:t>Ever-Changing Workloads</a:t>
            </a:r>
            <a:endParaRPr lang="en-US" dirty="0"/>
          </a:p>
        </p:txBody>
      </p:sp>
      <p:sp>
        <p:nvSpPr>
          <p:cNvPr id="3" name="Content Placeholder 2">
            <a:extLst>
              <a:ext uri="{FF2B5EF4-FFF2-40B4-BE49-F238E27FC236}">
                <a16:creationId xmlns:a16="http://schemas.microsoft.com/office/drawing/2014/main" id="{B52469E4-6E7C-774A-8A9F-C13F37FBF5EA}"/>
              </a:ext>
            </a:extLst>
          </p:cNvPr>
          <p:cNvSpPr>
            <a:spLocks noGrp="1"/>
          </p:cNvSpPr>
          <p:nvPr>
            <p:ph idx="1"/>
          </p:nvPr>
        </p:nvSpPr>
        <p:spPr/>
        <p:txBody>
          <a:bodyPr/>
          <a:lstStyle/>
          <a:p>
            <a:r>
              <a:rPr lang="en-IE" dirty="0"/>
              <a:t>Cloud assets are provisioned and decommissioned dynamically—at scale and at velocity. </a:t>
            </a:r>
          </a:p>
          <a:p>
            <a:r>
              <a:rPr lang="en-IE" dirty="0"/>
              <a:t>Traditional security tools are simply incapable of enforcing protection policies in such a flexible and dynamic environment with its ever-changing and ephemeral workloads.</a:t>
            </a:r>
            <a:endParaRPr lang="en-US" dirty="0"/>
          </a:p>
        </p:txBody>
      </p:sp>
    </p:spTree>
    <p:extLst>
      <p:ext uri="{BB962C8B-B14F-4D97-AF65-F5344CB8AC3E}">
        <p14:creationId xmlns:p14="http://schemas.microsoft.com/office/powerpoint/2010/main" val="1746870835"/>
      </p:ext>
    </p:extLst>
  </p:cSld>
  <p:clrMapOvr>
    <a:masterClrMapping/>
  </p:clrMapOvr>
  <p:transition advTm="102590">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1DE3-3020-4942-8E33-D0345454C2C0}"/>
              </a:ext>
            </a:extLst>
          </p:cNvPr>
          <p:cNvSpPr>
            <a:spLocks noGrp="1"/>
          </p:cNvSpPr>
          <p:nvPr>
            <p:ph type="title"/>
          </p:nvPr>
        </p:nvSpPr>
        <p:spPr/>
        <p:txBody>
          <a:bodyPr>
            <a:normAutofit/>
          </a:bodyPr>
          <a:lstStyle/>
          <a:p>
            <a:r>
              <a:rPr lang="en-IE" dirty="0"/>
              <a:t>Granular Privilege and Key Management</a:t>
            </a:r>
            <a:endParaRPr lang="en-US" dirty="0"/>
          </a:p>
        </p:txBody>
      </p:sp>
      <p:sp>
        <p:nvSpPr>
          <p:cNvPr id="3" name="Content Placeholder 2">
            <a:extLst>
              <a:ext uri="{FF2B5EF4-FFF2-40B4-BE49-F238E27FC236}">
                <a16:creationId xmlns:a16="http://schemas.microsoft.com/office/drawing/2014/main" id="{B52469E4-6E7C-774A-8A9F-C13F37FBF5EA}"/>
              </a:ext>
            </a:extLst>
          </p:cNvPr>
          <p:cNvSpPr>
            <a:spLocks noGrp="1"/>
          </p:cNvSpPr>
          <p:nvPr>
            <p:ph idx="1"/>
          </p:nvPr>
        </p:nvSpPr>
        <p:spPr/>
        <p:txBody>
          <a:bodyPr/>
          <a:lstStyle/>
          <a:p>
            <a:r>
              <a:rPr lang="en-IE" dirty="0"/>
              <a:t>Often cloud user roles are configured very loosely, granting extensive privileges beyond what is intended or required. </a:t>
            </a:r>
          </a:p>
          <a:p>
            <a:r>
              <a:rPr lang="en-IE" dirty="0"/>
              <a:t>One common example is giving database delete or write permissions to untrained users or users who have no business need to delete or add database assets. </a:t>
            </a:r>
          </a:p>
          <a:p>
            <a:r>
              <a:rPr lang="en-IE" dirty="0"/>
              <a:t>At the application level, improperly configured keys and privileges expose sessions to security risks.</a:t>
            </a:r>
            <a:endParaRPr lang="en-US" dirty="0"/>
          </a:p>
        </p:txBody>
      </p:sp>
    </p:spTree>
    <p:extLst>
      <p:ext uri="{BB962C8B-B14F-4D97-AF65-F5344CB8AC3E}">
        <p14:creationId xmlns:p14="http://schemas.microsoft.com/office/powerpoint/2010/main" val="3196204013"/>
      </p:ext>
    </p:extLst>
  </p:cSld>
  <p:clrMapOvr>
    <a:masterClrMapping/>
  </p:clrMapOvr>
  <p:transition advTm="170431">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1DE3-3020-4942-8E33-D0345454C2C0}"/>
              </a:ext>
            </a:extLst>
          </p:cNvPr>
          <p:cNvSpPr>
            <a:spLocks noGrp="1"/>
          </p:cNvSpPr>
          <p:nvPr>
            <p:ph type="title"/>
          </p:nvPr>
        </p:nvSpPr>
        <p:spPr/>
        <p:txBody>
          <a:bodyPr>
            <a:normAutofit/>
          </a:bodyPr>
          <a:lstStyle/>
          <a:p>
            <a:r>
              <a:rPr lang="en-IE" dirty="0"/>
              <a:t>Complex Environments</a:t>
            </a:r>
            <a:endParaRPr lang="en-US" dirty="0"/>
          </a:p>
        </p:txBody>
      </p:sp>
      <p:sp>
        <p:nvSpPr>
          <p:cNvPr id="3" name="Content Placeholder 2">
            <a:extLst>
              <a:ext uri="{FF2B5EF4-FFF2-40B4-BE49-F238E27FC236}">
                <a16:creationId xmlns:a16="http://schemas.microsoft.com/office/drawing/2014/main" id="{B52469E4-6E7C-774A-8A9F-C13F37FBF5EA}"/>
              </a:ext>
            </a:extLst>
          </p:cNvPr>
          <p:cNvSpPr>
            <a:spLocks noGrp="1"/>
          </p:cNvSpPr>
          <p:nvPr>
            <p:ph idx="1"/>
          </p:nvPr>
        </p:nvSpPr>
        <p:spPr/>
        <p:txBody>
          <a:bodyPr/>
          <a:lstStyle/>
          <a:p>
            <a:r>
              <a:rPr lang="en-IE" dirty="0"/>
              <a:t>Managing security in a consistent way in the cloud environments requires methods and tools that work seamlessly across public cloud providers, private cloud providers, and on-premise deployments</a:t>
            </a:r>
          </a:p>
          <a:p>
            <a:pPr lvl="1"/>
            <a:r>
              <a:rPr lang="en-IE" dirty="0"/>
              <a:t>Including branch office edge protection for geographically distributed organizations.</a:t>
            </a:r>
            <a:endParaRPr lang="en-US" dirty="0"/>
          </a:p>
        </p:txBody>
      </p:sp>
    </p:spTree>
    <p:extLst>
      <p:ext uri="{BB962C8B-B14F-4D97-AF65-F5344CB8AC3E}">
        <p14:creationId xmlns:p14="http://schemas.microsoft.com/office/powerpoint/2010/main" val="2179873850"/>
      </p:ext>
    </p:extLst>
  </p:cSld>
  <p:clrMapOvr>
    <a:masterClrMapping/>
  </p:clrMapOvr>
  <p:transition advTm="313942">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1DE3-3020-4942-8E33-D0345454C2C0}"/>
              </a:ext>
            </a:extLst>
          </p:cNvPr>
          <p:cNvSpPr>
            <a:spLocks noGrp="1"/>
          </p:cNvSpPr>
          <p:nvPr>
            <p:ph type="title"/>
          </p:nvPr>
        </p:nvSpPr>
        <p:spPr/>
        <p:txBody>
          <a:bodyPr>
            <a:normAutofit/>
          </a:bodyPr>
          <a:lstStyle/>
          <a:p>
            <a:r>
              <a:rPr lang="en-IE" dirty="0"/>
              <a:t>Cloud Compliance and Governance</a:t>
            </a:r>
            <a:endParaRPr lang="en-US" dirty="0"/>
          </a:p>
        </p:txBody>
      </p:sp>
      <p:sp>
        <p:nvSpPr>
          <p:cNvPr id="3" name="Content Placeholder 2">
            <a:extLst>
              <a:ext uri="{FF2B5EF4-FFF2-40B4-BE49-F238E27FC236}">
                <a16:creationId xmlns:a16="http://schemas.microsoft.com/office/drawing/2014/main" id="{B52469E4-6E7C-774A-8A9F-C13F37FBF5EA}"/>
              </a:ext>
            </a:extLst>
          </p:cNvPr>
          <p:cNvSpPr>
            <a:spLocks noGrp="1"/>
          </p:cNvSpPr>
          <p:nvPr>
            <p:ph idx="1"/>
          </p:nvPr>
        </p:nvSpPr>
        <p:spPr/>
        <p:txBody>
          <a:bodyPr>
            <a:normAutofit/>
          </a:bodyPr>
          <a:lstStyle/>
          <a:p>
            <a:r>
              <a:rPr lang="en-IE" dirty="0"/>
              <a:t>All the leading cloud providers have aligned themselves with most of the well-known accreditation programs such as PCI 3.2, NIST 800-53, HIPAA and GDPR. </a:t>
            </a:r>
          </a:p>
          <a:p>
            <a:r>
              <a:rPr lang="en-IE" dirty="0"/>
              <a:t>However, customers are responsible for ensuring that their workload and data processes are compliant. </a:t>
            </a:r>
          </a:p>
          <a:p>
            <a:r>
              <a:rPr lang="en-IE" dirty="0"/>
              <a:t>Given the poor visibility as well as the dynamics of the cloud environment, the compliance audit process becomes close to mission impossible unless tools are used to achieve continuous compliance checks and issue real-time alerts about misconfigurations.</a:t>
            </a:r>
            <a:endParaRPr lang="en-US" dirty="0"/>
          </a:p>
        </p:txBody>
      </p:sp>
    </p:spTree>
    <p:extLst>
      <p:ext uri="{BB962C8B-B14F-4D97-AF65-F5344CB8AC3E}">
        <p14:creationId xmlns:p14="http://schemas.microsoft.com/office/powerpoint/2010/main" val="2070061102"/>
      </p:ext>
    </p:extLst>
  </p:cSld>
  <p:clrMapOvr>
    <a:masterClrMapping/>
  </p:clrMapOvr>
  <p:transition advTm="291503">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AAE6DED-7207-334D-8C8B-9B7CFC388EFB}"/>
              </a:ext>
            </a:extLst>
          </p:cNvPr>
          <p:cNvSpPr>
            <a:spLocks noGrp="1"/>
          </p:cNvSpPr>
          <p:nvPr>
            <p:ph type="title"/>
          </p:nvPr>
        </p:nvSpPr>
        <p:spPr/>
        <p:txBody>
          <a:bodyPr>
            <a:normAutofit fontScale="90000"/>
          </a:bodyPr>
          <a:lstStyle/>
          <a:p>
            <a:pPr eaLnBrk="1" hangingPunct="1"/>
            <a:r>
              <a:rPr lang="en-US" altLang="en-US" dirty="0"/>
              <a:t>If cloud computing is so great, </a:t>
            </a:r>
            <a:br>
              <a:rPr lang="en-US" altLang="en-US" dirty="0"/>
            </a:br>
            <a:r>
              <a:rPr lang="en-US" altLang="en-US" dirty="0"/>
              <a:t>why isn’t everyone doing it?</a:t>
            </a:r>
          </a:p>
        </p:txBody>
      </p:sp>
      <p:sp>
        <p:nvSpPr>
          <p:cNvPr id="27651" name="Content Placeholder 2">
            <a:extLst>
              <a:ext uri="{FF2B5EF4-FFF2-40B4-BE49-F238E27FC236}">
                <a16:creationId xmlns:a16="http://schemas.microsoft.com/office/drawing/2014/main" id="{F9983710-EEB6-BD48-887D-4F845EF94EAE}"/>
              </a:ext>
            </a:extLst>
          </p:cNvPr>
          <p:cNvSpPr>
            <a:spLocks noGrp="1"/>
          </p:cNvSpPr>
          <p:nvPr>
            <p:ph idx="1"/>
          </p:nvPr>
        </p:nvSpPr>
        <p:spPr/>
        <p:txBody>
          <a:bodyPr/>
          <a:lstStyle/>
          <a:p>
            <a:pPr eaLnBrk="1" hangingPunct="1"/>
            <a:r>
              <a:rPr lang="en-US" altLang="en-US" dirty="0">
                <a:solidFill>
                  <a:srgbClr val="1E1C11"/>
                </a:solidFill>
                <a:ea typeface="ＭＳ Ｐゴシック" panose="020B0600070205080204" pitchFamily="34" charset="-128"/>
              </a:rPr>
              <a:t>The cloud acts as a big black box, nothing inside the cloud is visible to the clients</a:t>
            </a:r>
          </a:p>
          <a:p>
            <a:pPr eaLnBrk="1" hangingPunct="1"/>
            <a:r>
              <a:rPr lang="en-US" altLang="en-US" dirty="0">
                <a:solidFill>
                  <a:srgbClr val="1E1C11"/>
                </a:solidFill>
                <a:ea typeface="ＭＳ Ｐゴシック" panose="020B0600070205080204" pitchFamily="34" charset="-128"/>
              </a:rPr>
              <a:t>Clients have no idea or control over what happens inside a cloud</a:t>
            </a:r>
          </a:p>
          <a:p>
            <a:pPr eaLnBrk="1" hangingPunct="1"/>
            <a:r>
              <a:rPr lang="en-US" altLang="en-US" dirty="0">
                <a:solidFill>
                  <a:srgbClr val="1E1C11"/>
                </a:solidFill>
                <a:ea typeface="ＭＳ Ｐゴシック" panose="020B0600070205080204" pitchFamily="34" charset="-128"/>
              </a:rPr>
              <a:t>Clouds are still subject to traditional data confidentiality, integrity, availability, and privacy issues, plus some additional attacks</a:t>
            </a:r>
          </a:p>
          <a:p>
            <a:pPr eaLnBrk="1" hangingPunct="1"/>
            <a:endParaRPr lang="en-US" altLang="en-US" dirty="0">
              <a:solidFill>
                <a:srgbClr val="1E1C11"/>
              </a:solidFill>
              <a:ea typeface="ＭＳ Ｐゴシック" panose="020B0600070205080204" pitchFamily="34" charset="-128"/>
            </a:endParaRPr>
          </a:p>
          <a:p>
            <a:pPr eaLnBrk="1" hangingPunct="1"/>
            <a:endParaRPr lang="en-US" altLang="en-US" dirty="0">
              <a:solidFill>
                <a:srgbClr val="1E1C11"/>
              </a:solidFill>
              <a:ea typeface="ＭＳ Ｐゴシック" panose="020B0600070205080204" pitchFamily="34" charset="-128"/>
            </a:endParaRPr>
          </a:p>
        </p:txBody>
      </p:sp>
    </p:spTree>
    <p:extLst>
      <p:ext uri="{BB962C8B-B14F-4D97-AF65-F5344CB8AC3E}">
        <p14:creationId xmlns:p14="http://schemas.microsoft.com/office/powerpoint/2010/main" val="4040316869"/>
      </p:ext>
    </p:extLst>
  </p:cSld>
  <p:clrMapOvr>
    <a:masterClrMapping/>
  </p:clrMapOvr>
  <p:transition advTm="44698">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61C5-4F28-FB44-9DC2-C8C54B54305D}"/>
              </a:ext>
            </a:extLst>
          </p:cNvPr>
          <p:cNvSpPr>
            <a:spLocks noGrp="1"/>
          </p:cNvSpPr>
          <p:nvPr>
            <p:ph type="title"/>
          </p:nvPr>
        </p:nvSpPr>
        <p:spPr/>
        <p:txBody>
          <a:bodyPr/>
          <a:lstStyle/>
          <a:p>
            <a:pPr eaLnBrk="1" hangingPunct="1"/>
            <a:r>
              <a:rPr lang="en-US" altLang="en-US" dirty="0"/>
              <a:t>Companies are still afraid to use clouds</a:t>
            </a:r>
          </a:p>
        </p:txBody>
      </p:sp>
      <p:sp>
        <p:nvSpPr>
          <p:cNvPr id="3" name="Content Placeholder 2">
            <a:extLst>
              <a:ext uri="{FF2B5EF4-FFF2-40B4-BE49-F238E27FC236}">
                <a16:creationId xmlns:a16="http://schemas.microsoft.com/office/drawing/2014/main" id="{F98DE758-0FFE-1940-965E-1C2CB3B93B40}"/>
              </a:ext>
            </a:extLst>
          </p:cNvPr>
          <p:cNvSpPr>
            <a:spLocks noGrp="1"/>
          </p:cNvSpPr>
          <p:nvPr>
            <p:ph idx="1"/>
          </p:nvPr>
        </p:nvSpPr>
        <p:spPr/>
        <p:txBody>
          <a:bodyPr/>
          <a:lstStyle/>
          <a:p>
            <a:endParaRPr lang="en-US"/>
          </a:p>
        </p:txBody>
      </p:sp>
      <p:pic>
        <p:nvPicPr>
          <p:cNvPr id="28676" name="Picture 3">
            <a:extLst>
              <a:ext uri="{FF2B5EF4-FFF2-40B4-BE49-F238E27FC236}">
                <a16:creationId xmlns:a16="http://schemas.microsoft.com/office/drawing/2014/main" id="{1A4B1629-BBD5-3D4F-AB15-F2503823E8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958"/>
          <a:stretch/>
        </p:blipFill>
        <p:spPr bwMode="auto">
          <a:xfrm>
            <a:off x="3409166" y="2096529"/>
            <a:ext cx="5372100" cy="392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049757"/>
      </p:ext>
    </p:extLst>
  </p:cSld>
  <p:clrMapOvr>
    <a:masterClrMapping/>
  </p:clrMapOvr>
  <p:transition advTm="37819">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9806-4E5A-9440-936D-F06C67946064}"/>
              </a:ext>
            </a:extLst>
          </p:cNvPr>
          <p:cNvSpPr>
            <a:spLocks noGrp="1"/>
          </p:cNvSpPr>
          <p:nvPr>
            <p:ph type="title"/>
          </p:nvPr>
        </p:nvSpPr>
        <p:spPr/>
        <p:txBody>
          <a:bodyPr/>
          <a:lstStyle/>
          <a:p>
            <a:pPr eaLnBrk="1" hangingPunct="1"/>
            <a:r>
              <a:rPr lang="en-US" altLang="en-US" dirty="0"/>
              <a:t>Taxonomy of Fear</a:t>
            </a:r>
          </a:p>
        </p:txBody>
      </p:sp>
      <p:sp>
        <p:nvSpPr>
          <p:cNvPr id="36867" name="Content Placeholder 2">
            <a:extLst>
              <a:ext uri="{FF2B5EF4-FFF2-40B4-BE49-F238E27FC236}">
                <a16:creationId xmlns:a16="http://schemas.microsoft.com/office/drawing/2014/main" id="{7DFCA1DC-762C-7145-83EC-DF4623C2463D}"/>
              </a:ext>
            </a:extLst>
          </p:cNvPr>
          <p:cNvSpPr>
            <a:spLocks noGrp="1"/>
          </p:cNvSpPr>
          <p:nvPr>
            <p:ph idx="1"/>
          </p:nvPr>
        </p:nvSpPr>
        <p:spPr/>
        <p:txBody>
          <a:bodyPr/>
          <a:lstStyle/>
          <a:p>
            <a:pPr eaLnBrk="1" hangingPunct="1">
              <a:lnSpc>
                <a:spcPct val="90000"/>
              </a:lnSpc>
            </a:pPr>
            <a:r>
              <a:rPr lang="en-US" altLang="en-US">
                <a:solidFill>
                  <a:srgbClr val="1E1C11"/>
                </a:solidFill>
                <a:ea typeface="ＭＳ Ｐゴシック" panose="020B0600070205080204" pitchFamily="34" charset="-128"/>
              </a:rPr>
              <a:t>Confidentiality</a:t>
            </a:r>
          </a:p>
          <a:p>
            <a:pPr lvl="1" eaLnBrk="1" hangingPunct="1">
              <a:lnSpc>
                <a:spcPct val="90000"/>
              </a:lnSpc>
            </a:pPr>
            <a:r>
              <a:rPr lang="en-US" altLang="en-US">
                <a:solidFill>
                  <a:srgbClr val="1E1C11"/>
                </a:solidFill>
                <a:ea typeface="ＭＳ Ｐゴシック" panose="020B0600070205080204" pitchFamily="34" charset="-128"/>
              </a:rPr>
              <a:t>Fear of loss of control over data</a:t>
            </a:r>
          </a:p>
          <a:p>
            <a:pPr lvl="2" eaLnBrk="1" hangingPunct="1">
              <a:lnSpc>
                <a:spcPct val="90000"/>
              </a:lnSpc>
            </a:pPr>
            <a:r>
              <a:rPr lang="en-US" altLang="en-US">
                <a:solidFill>
                  <a:srgbClr val="1E1C11"/>
                </a:solidFill>
                <a:ea typeface="ＭＳ Ｐゴシック" panose="020B0600070205080204" pitchFamily="34" charset="-128"/>
              </a:rPr>
              <a:t>Will the sensitive data stored on a cloud remain confidential? </a:t>
            </a:r>
          </a:p>
          <a:p>
            <a:pPr lvl="2" eaLnBrk="1" hangingPunct="1">
              <a:lnSpc>
                <a:spcPct val="90000"/>
              </a:lnSpc>
            </a:pPr>
            <a:r>
              <a:rPr lang="en-US" altLang="en-US">
                <a:solidFill>
                  <a:srgbClr val="1E1C11"/>
                </a:solidFill>
                <a:ea typeface="ＭＳ Ｐゴシック" panose="020B0600070205080204" pitchFamily="34" charset="-128"/>
              </a:rPr>
              <a:t>Will cloud compromises leak confidential client data </a:t>
            </a:r>
          </a:p>
          <a:p>
            <a:pPr lvl="1" eaLnBrk="1" hangingPunct="1">
              <a:lnSpc>
                <a:spcPct val="90000"/>
              </a:lnSpc>
            </a:pPr>
            <a:r>
              <a:rPr lang="en-US" altLang="en-US">
                <a:solidFill>
                  <a:srgbClr val="1E1C11"/>
                </a:solidFill>
                <a:ea typeface="ＭＳ Ｐゴシック" panose="020B0600070205080204" pitchFamily="34" charset="-128"/>
              </a:rPr>
              <a:t>Will the cloud provider itself be honest and won’t peek into the data?</a:t>
            </a:r>
          </a:p>
          <a:p>
            <a:pPr eaLnBrk="1" hangingPunct="1">
              <a:lnSpc>
                <a:spcPct val="90000"/>
              </a:lnSpc>
            </a:pPr>
            <a:r>
              <a:rPr lang="en-US" altLang="en-US">
                <a:solidFill>
                  <a:srgbClr val="1E1C11"/>
                </a:solidFill>
                <a:ea typeface="ＭＳ Ｐゴシック" panose="020B0600070205080204" pitchFamily="34" charset="-128"/>
              </a:rPr>
              <a:t>Integrity</a:t>
            </a:r>
          </a:p>
          <a:p>
            <a:pPr lvl="1" eaLnBrk="1" hangingPunct="1">
              <a:lnSpc>
                <a:spcPct val="90000"/>
              </a:lnSpc>
            </a:pPr>
            <a:r>
              <a:rPr lang="en-US" altLang="en-US">
                <a:solidFill>
                  <a:srgbClr val="1E1C11"/>
                </a:solidFill>
                <a:ea typeface="ＭＳ Ｐゴシック" panose="020B0600070205080204" pitchFamily="34" charset="-128"/>
              </a:rPr>
              <a:t>How do I know that the cloud provider is doing the computations correctly?</a:t>
            </a:r>
          </a:p>
          <a:p>
            <a:pPr lvl="1" eaLnBrk="1" hangingPunct="1">
              <a:lnSpc>
                <a:spcPct val="90000"/>
              </a:lnSpc>
            </a:pPr>
            <a:r>
              <a:rPr lang="en-US" altLang="en-US">
                <a:solidFill>
                  <a:srgbClr val="1E1C11"/>
                </a:solidFill>
                <a:ea typeface="ＭＳ Ｐゴシック" panose="020B0600070205080204" pitchFamily="34" charset="-128"/>
              </a:rPr>
              <a:t>How do I ensure that the cloud provider really stored my data without tampering with it?</a:t>
            </a:r>
          </a:p>
          <a:p>
            <a:pPr lvl="1" eaLnBrk="1" hangingPunct="1">
              <a:lnSpc>
                <a:spcPct val="90000"/>
              </a:lnSpc>
            </a:pPr>
            <a:endParaRPr lang="en-US" altLang="en-US">
              <a:solidFill>
                <a:srgbClr val="1E1C11"/>
              </a:solidFill>
              <a:ea typeface="ＭＳ Ｐゴシック" panose="020B0600070205080204" pitchFamily="34" charset="-128"/>
            </a:endParaRPr>
          </a:p>
        </p:txBody>
      </p:sp>
    </p:spTree>
    <p:extLst>
      <p:ext uri="{BB962C8B-B14F-4D97-AF65-F5344CB8AC3E}">
        <p14:creationId xmlns:p14="http://schemas.microsoft.com/office/powerpoint/2010/main" val="2524465799"/>
      </p:ext>
    </p:extLst>
  </p:cSld>
  <p:clrMapOvr>
    <a:masterClrMapping/>
  </p:clrMapOvr>
  <p:transition advTm="212088">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37A4-88AC-784E-B365-789BD3EDEE3C}"/>
              </a:ext>
            </a:extLst>
          </p:cNvPr>
          <p:cNvSpPr>
            <a:spLocks noGrp="1"/>
          </p:cNvSpPr>
          <p:nvPr>
            <p:ph type="title"/>
          </p:nvPr>
        </p:nvSpPr>
        <p:spPr/>
        <p:txBody>
          <a:bodyPr/>
          <a:lstStyle/>
          <a:p>
            <a:pPr eaLnBrk="1" hangingPunct="1"/>
            <a:r>
              <a:rPr lang="en-US" altLang="en-US" dirty="0"/>
              <a:t>Taxonomy of Fear (cont.)</a:t>
            </a:r>
          </a:p>
        </p:txBody>
      </p:sp>
      <p:sp>
        <p:nvSpPr>
          <p:cNvPr id="37891" name="Content Placeholder 2">
            <a:extLst>
              <a:ext uri="{FF2B5EF4-FFF2-40B4-BE49-F238E27FC236}">
                <a16:creationId xmlns:a16="http://schemas.microsoft.com/office/drawing/2014/main" id="{0913ABB0-DBDA-E747-84DE-5DE7DBD86F80}"/>
              </a:ext>
            </a:extLst>
          </p:cNvPr>
          <p:cNvSpPr>
            <a:spLocks noGrp="1"/>
          </p:cNvSpPr>
          <p:nvPr>
            <p:ph idx="1"/>
          </p:nvPr>
        </p:nvSpPr>
        <p:spPr/>
        <p:txBody>
          <a:bodyPr/>
          <a:lstStyle/>
          <a:p>
            <a:pPr eaLnBrk="1" hangingPunct="1"/>
            <a:r>
              <a:rPr lang="en-US" altLang="en-US" dirty="0">
                <a:solidFill>
                  <a:srgbClr val="1E1C11"/>
                </a:solidFill>
                <a:ea typeface="ＭＳ Ｐゴシック" panose="020B0600070205080204" pitchFamily="34" charset="-128"/>
              </a:rPr>
              <a:t>Availability</a:t>
            </a:r>
          </a:p>
          <a:p>
            <a:pPr lvl="1" eaLnBrk="1" hangingPunct="1"/>
            <a:r>
              <a:rPr lang="en-US" altLang="en-US" dirty="0">
                <a:solidFill>
                  <a:srgbClr val="1E1C11"/>
                </a:solidFill>
                <a:ea typeface="ＭＳ Ｐゴシック" panose="020B0600070205080204" pitchFamily="34" charset="-128"/>
              </a:rPr>
              <a:t>Will critical systems go down at the client, </a:t>
            </a:r>
          </a:p>
          <a:p>
            <a:pPr lvl="1" eaLnBrk="1" hangingPunct="1"/>
            <a:r>
              <a:rPr lang="en-US" altLang="en-US" dirty="0">
                <a:solidFill>
                  <a:srgbClr val="1E1C11"/>
                </a:solidFill>
                <a:ea typeface="ＭＳ Ｐゴシック" panose="020B0600070205080204" pitchFamily="34" charset="-128"/>
              </a:rPr>
              <a:t>What if the provider is attacked in a Denial of Service attack?</a:t>
            </a:r>
          </a:p>
          <a:p>
            <a:pPr marL="243000" lvl="1" indent="0">
              <a:buNone/>
            </a:pPr>
            <a:endParaRPr lang="en-US" altLang="en-US" dirty="0">
              <a:solidFill>
                <a:srgbClr val="1E1C11"/>
              </a:solidFill>
              <a:ea typeface="ＭＳ Ｐゴシック" panose="020B0600070205080204" pitchFamily="34" charset="-128"/>
            </a:endParaRPr>
          </a:p>
        </p:txBody>
      </p:sp>
    </p:spTree>
    <p:extLst>
      <p:ext uri="{BB962C8B-B14F-4D97-AF65-F5344CB8AC3E}">
        <p14:creationId xmlns:p14="http://schemas.microsoft.com/office/powerpoint/2010/main" val="222748092"/>
      </p:ext>
    </p:extLst>
  </p:cSld>
  <p:clrMapOvr>
    <a:masterClrMapping/>
  </p:clrMapOvr>
  <p:transition advTm="161997">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2F9F-64C3-9A4D-AF37-32822C6321C5}"/>
              </a:ext>
            </a:extLst>
          </p:cNvPr>
          <p:cNvSpPr>
            <a:spLocks noGrp="1"/>
          </p:cNvSpPr>
          <p:nvPr>
            <p:ph type="title"/>
          </p:nvPr>
        </p:nvSpPr>
        <p:spPr/>
        <p:txBody>
          <a:bodyPr/>
          <a:lstStyle/>
          <a:p>
            <a:pPr eaLnBrk="1" hangingPunct="1"/>
            <a:r>
              <a:rPr lang="en-US" altLang="en-US" dirty="0"/>
              <a:t>Taxonomy of Fear (cont.)</a:t>
            </a:r>
          </a:p>
        </p:txBody>
      </p:sp>
      <p:sp>
        <p:nvSpPr>
          <p:cNvPr id="3" name="Content Placeholder 2">
            <a:extLst>
              <a:ext uri="{FF2B5EF4-FFF2-40B4-BE49-F238E27FC236}">
                <a16:creationId xmlns:a16="http://schemas.microsoft.com/office/drawing/2014/main" id="{5C1462AD-5BEC-F64D-9DFA-430AD4C20935}"/>
              </a:ext>
            </a:extLst>
          </p:cNvPr>
          <p:cNvSpPr>
            <a:spLocks noGrp="1"/>
          </p:cNvSpPr>
          <p:nvPr>
            <p:ph idx="1"/>
          </p:nvPr>
        </p:nvSpPr>
        <p:spPr/>
        <p:txBody>
          <a:bodyPr rtlCol="0">
            <a:normAutofit/>
          </a:bodyPr>
          <a:lstStyle/>
          <a:p>
            <a:pPr>
              <a:defRPr/>
            </a:pPr>
            <a:r>
              <a:rPr lang="en-US" dirty="0">
                <a:ea typeface="+mn-ea"/>
                <a:cs typeface="+mn-cs"/>
              </a:rPr>
              <a:t>Privacy issues raised via massive data mining</a:t>
            </a:r>
          </a:p>
          <a:p>
            <a:pPr lvl="1">
              <a:defRPr/>
            </a:pPr>
            <a:r>
              <a:rPr lang="en-US" dirty="0">
                <a:ea typeface="+mn-ea"/>
              </a:rPr>
              <a:t>Cloud now stores data from a lot of clients, and can run data mining algorithms to get large amounts of information on clients</a:t>
            </a:r>
          </a:p>
          <a:p>
            <a:pPr>
              <a:defRPr/>
            </a:pPr>
            <a:r>
              <a:rPr lang="en-US" dirty="0">
                <a:ea typeface="+mn-ea"/>
                <a:cs typeface="+mn-cs"/>
              </a:rPr>
              <a:t>Increased</a:t>
            </a:r>
            <a:r>
              <a:rPr lang="en-US" b="1" dirty="0">
                <a:ea typeface="+mn-ea"/>
                <a:cs typeface="+mn-cs"/>
              </a:rPr>
              <a:t> </a:t>
            </a:r>
            <a:r>
              <a:rPr lang="en-US" dirty="0">
                <a:ea typeface="+mn-ea"/>
                <a:cs typeface="+mn-cs"/>
              </a:rPr>
              <a:t>attack surface</a:t>
            </a:r>
          </a:p>
          <a:p>
            <a:pPr lvl="1">
              <a:defRPr/>
            </a:pPr>
            <a:r>
              <a:rPr lang="en-US" dirty="0">
                <a:ea typeface="+mn-ea"/>
              </a:rPr>
              <a:t>Entity outside the organization now stores and computes data, and so</a:t>
            </a:r>
          </a:p>
          <a:p>
            <a:pPr lvl="1">
              <a:defRPr/>
            </a:pPr>
            <a:r>
              <a:rPr lang="en-US" dirty="0">
                <a:ea typeface="+mn-ea"/>
              </a:rPr>
              <a:t>Attackers can now target the communication link between cloud provider and client</a:t>
            </a:r>
          </a:p>
        </p:txBody>
      </p:sp>
    </p:spTree>
    <p:extLst>
      <p:ext uri="{BB962C8B-B14F-4D97-AF65-F5344CB8AC3E}">
        <p14:creationId xmlns:p14="http://schemas.microsoft.com/office/powerpoint/2010/main" val="713522277"/>
      </p:ext>
    </p:extLst>
  </p:cSld>
  <p:clrMapOvr>
    <a:masterClrMapping/>
  </p:clrMapOvr>
  <p:transition advTm="437317">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8ED7-332C-5D44-8439-ECDEB465CDC5}"/>
              </a:ext>
            </a:extLst>
          </p:cNvPr>
          <p:cNvSpPr>
            <a:spLocks noGrp="1"/>
          </p:cNvSpPr>
          <p:nvPr>
            <p:ph type="title"/>
          </p:nvPr>
        </p:nvSpPr>
        <p:spPr/>
        <p:txBody>
          <a:bodyPr/>
          <a:lstStyle/>
          <a:p>
            <a:pPr eaLnBrk="1" hangingPunct="1"/>
            <a:r>
              <a:rPr lang="en-US" altLang="en-US" dirty="0"/>
              <a:t>Taxonomy of Fear (cont.)</a:t>
            </a:r>
          </a:p>
        </p:txBody>
      </p:sp>
      <p:sp>
        <p:nvSpPr>
          <p:cNvPr id="39939" name="Content Placeholder 2">
            <a:extLst>
              <a:ext uri="{FF2B5EF4-FFF2-40B4-BE49-F238E27FC236}">
                <a16:creationId xmlns:a16="http://schemas.microsoft.com/office/drawing/2014/main" id="{1C155C3B-7876-854D-8844-77555B6BF910}"/>
              </a:ext>
            </a:extLst>
          </p:cNvPr>
          <p:cNvSpPr>
            <a:spLocks noGrp="1"/>
          </p:cNvSpPr>
          <p:nvPr>
            <p:ph idx="1"/>
          </p:nvPr>
        </p:nvSpPr>
        <p:spPr/>
        <p:txBody>
          <a:bodyPr/>
          <a:lstStyle/>
          <a:p>
            <a:pPr eaLnBrk="1" hangingPunct="1"/>
            <a:r>
              <a:rPr lang="en-US" altLang="en-US" dirty="0">
                <a:solidFill>
                  <a:srgbClr val="1E1C11"/>
                </a:solidFill>
                <a:ea typeface="ＭＳ Ｐゴシック" panose="020B0600070205080204" pitchFamily="34" charset="-128"/>
              </a:rPr>
              <a:t>Auditability and forensics (out of control of data)</a:t>
            </a:r>
          </a:p>
          <a:p>
            <a:pPr lvl="1" eaLnBrk="1" hangingPunct="1"/>
            <a:r>
              <a:rPr lang="en-US" altLang="en-US" dirty="0">
                <a:solidFill>
                  <a:srgbClr val="1E1C11"/>
                </a:solidFill>
                <a:ea typeface="ＭＳ Ｐゴシック" panose="020B0600070205080204" pitchFamily="34" charset="-128"/>
              </a:rPr>
              <a:t>Difficult to audit data held outside organization in a cloud</a:t>
            </a:r>
          </a:p>
          <a:p>
            <a:pPr lvl="1" eaLnBrk="1" hangingPunct="1"/>
            <a:r>
              <a:rPr lang="en-US" altLang="en-US" dirty="0">
                <a:solidFill>
                  <a:srgbClr val="1E1C11"/>
                </a:solidFill>
                <a:ea typeface="ＭＳ Ｐゴシック" panose="020B0600070205080204" pitchFamily="34" charset="-128"/>
              </a:rPr>
              <a:t>Forensics also made difficult since now clients don’t maintain data locally</a:t>
            </a:r>
          </a:p>
          <a:p>
            <a:pPr eaLnBrk="1" hangingPunct="1"/>
            <a:r>
              <a:rPr lang="en-US" altLang="en-US" dirty="0">
                <a:solidFill>
                  <a:srgbClr val="1E1C11"/>
                </a:solidFill>
                <a:ea typeface="ＭＳ Ｐゴシック" panose="020B0600070205080204" pitchFamily="34" charset="-128"/>
              </a:rPr>
              <a:t>Legal quagmire and transitive trust issues</a:t>
            </a:r>
          </a:p>
          <a:p>
            <a:pPr lvl="1" eaLnBrk="1" hangingPunct="1"/>
            <a:r>
              <a:rPr lang="en-US" altLang="en-US" dirty="0">
                <a:solidFill>
                  <a:srgbClr val="1E1C11"/>
                </a:solidFill>
                <a:ea typeface="ＭＳ Ｐゴシック" panose="020B0600070205080204" pitchFamily="34" charset="-128"/>
              </a:rPr>
              <a:t>Who is responsible for complying with regulations?</a:t>
            </a:r>
          </a:p>
          <a:p>
            <a:pPr lvl="1" eaLnBrk="1" hangingPunct="1"/>
            <a:r>
              <a:rPr lang="en-US" altLang="en-US" dirty="0">
                <a:solidFill>
                  <a:srgbClr val="1E1C11"/>
                </a:solidFill>
                <a:ea typeface="ＭＳ Ｐゴシック" panose="020B0600070205080204" pitchFamily="34" charset="-128"/>
              </a:rPr>
              <a:t>If cloud provider subcontracts to third party clouds, will the data still be secure?</a:t>
            </a:r>
          </a:p>
        </p:txBody>
      </p:sp>
    </p:spTree>
    <p:extLst>
      <p:ext uri="{BB962C8B-B14F-4D97-AF65-F5344CB8AC3E}">
        <p14:creationId xmlns:p14="http://schemas.microsoft.com/office/powerpoint/2010/main" val="2900858597"/>
      </p:ext>
    </p:extLst>
  </p:cSld>
  <p:clrMapOvr>
    <a:masterClrMapping/>
  </p:clrMapOvr>
  <p:transition advTm="277988">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5109-6267-6844-B4B9-2BDD06D3D9D9}"/>
              </a:ext>
            </a:extLst>
          </p:cNvPr>
          <p:cNvSpPr>
            <a:spLocks noGrp="1"/>
          </p:cNvSpPr>
          <p:nvPr>
            <p:ph type="title"/>
          </p:nvPr>
        </p:nvSpPr>
        <p:spPr/>
        <p:txBody>
          <a:bodyPr>
            <a:normAutofit/>
          </a:bodyPr>
          <a:lstStyle/>
          <a:p>
            <a:r>
              <a:rPr lang="en-US" dirty="0"/>
              <a:t>Cloud Security Challenges</a:t>
            </a:r>
          </a:p>
        </p:txBody>
      </p:sp>
      <p:sp>
        <p:nvSpPr>
          <p:cNvPr id="3" name="Content Placeholder 2">
            <a:extLst>
              <a:ext uri="{FF2B5EF4-FFF2-40B4-BE49-F238E27FC236}">
                <a16:creationId xmlns:a16="http://schemas.microsoft.com/office/drawing/2014/main" id="{538221C0-7D1B-6E43-A6A2-AE7C59EDA6C2}"/>
              </a:ext>
            </a:extLst>
          </p:cNvPr>
          <p:cNvSpPr>
            <a:spLocks noGrp="1"/>
          </p:cNvSpPr>
          <p:nvPr>
            <p:ph idx="1"/>
          </p:nvPr>
        </p:nvSpPr>
        <p:spPr/>
        <p:txBody>
          <a:bodyPr/>
          <a:lstStyle/>
          <a:p>
            <a:r>
              <a:rPr lang="en-IE" dirty="0"/>
              <a:t>Increased Attack Surface</a:t>
            </a:r>
          </a:p>
          <a:p>
            <a:r>
              <a:rPr lang="en-IE" dirty="0"/>
              <a:t>Lack of Visibility and Tracking</a:t>
            </a:r>
          </a:p>
          <a:p>
            <a:r>
              <a:rPr lang="en-IE" dirty="0"/>
              <a:t>Ever-Changing Workloads</a:t>
            </a:r>
          </a:p>
          <a:p>
            <a:r>
              <a:rPr lang="en-IE" dirty="0"/>
              <a:t>DevOps, DevSecOps and Automation</a:t>
            </a:r>
          </a:p>
          <a:p>
            <a:r>
              <a:rPr lang="en-IE" dirty="0"/>
              <a:t>Granular Privilege and Key Management</a:t>
            </a:r>
          </a:p>
          <a:p>
            <a:r>
              <a:rPr lang="en-IE" dirty="0"/>
              <a:t>Complex Environments</a:t>
            </a:r>
          </a:p>
          <a:p>
            <a:r>
              <a:rPr lang="en-IE" dirty="0"/>
              <a:t>Cloud Compliance and Governance</a:t>
            </a:r>
          </a:p>
          <a:p>
            <a:endParaRPr lang="en-US" dirty="0"/>
          </a:p>
        </p:txBody>
      </p:sp>
    </p:spTree>
    <p:extLst>
      <p:ext uri="{BB962C8B-B14F-4D97-AF65-F5344CB8AC3E}">
        <p14:creationId xmlns:p14="http://schemas.microsoft.com/office/powerpoint/2010/main" val="4164324537"/>
      </p:ext>
    </p:extLst>
  </p:cSld>
  <p:clrMapOvr>
    <a:masterClrMapping/>
  </p:clrMapOvr>
  <p:transition advTm="149468">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1307-2C29-0F47-BB35-753A0E9E75AF}"/>
              </a:ext>
            </a:extLst>
          </p:cNvPr>
          <p:cNvSpPr>
            <a:spLocks noGrp="1"/>
          </p:cNvSpPr>
          <p:nvPr>
            <p:ph type="title"/>
          </p:nvPr>
        </p:nvSpPr>
        <p:spPr/>
        <p:txBody>
          <a:bodyPr>
            <a:normAutofit/>
          </a:bodyPr>
          <a:lstStyle/>
          <a:p>
            <a:r>
              <a:rPr lang="en-IE" dirty="0"/>
              <a:t>Increased Attack Surface</a:t>
            </a:r>
            <a:endParaRPr lang="en-US" dirty="0"/>
          </a:p>
        </p:txBody>
      </p:sp>
      <p:sp>
        <p:nvSpPr>
          <p:cNvPr id="3" name="Content Placeholder 2">
            <a:extLst>
              <a:ext uri="{FF2B5EF4-FFF2-40B4-BE49-F238E27FC236}">
                <a16:creationId xmlns:a16="http://schemas.microsoft.com/office/drawing/2014/main" id="{6723EBA0-BB1D-EB42-A17D-9743489DADE9}"/>
              </a:ext>
            </a:extLst>
          </p:cNvPr>
          <p:cNvSpPr>
            <a:spLocks noGrp="1"/>
          </p:cNvSpPr>
          <p:nvPr>
            <p:ph idx="1"/>
          </p:nvPr>
        </p:nvSpPr>
        <p:spPr/>
        <p:txBody>
          <a:bodyPr/>
          <a:lstStyle/>
          <a:p>
            <a:r>
              <a:rPr lang="en-IE" dirty="0"/>
              <a:t>The public cloud environment has become a large and highly attractive attack surface for attackers who exploit poorly secured cloud ingress ports in order to access and disrupt workloads and data in the cloud. </a:t>
            </a:r>
          </a:p>
          <a:p>
            <a:r>
              <a:rPr lang="en-IE" dirty="0"/>
              <a:t>Malware, Zero-Day, Account Takeover and many other malicious threats have become a day-to-day reality.</a:t>
            </a:r>
            <a:endParaRPr lang="en-US" dirty="0"/>
          </a:p>
        </p:txBody>
      </p:sp>
    </p:spTree>
    <p:extLst>
      <p:ext uri="{BB962C8B-B14F-4D97-AF65-F5344CB8AC3E}">
        <p14:creationId xmlns:p14="http://schemas.microsoft.com/office/powerpoint/2010/main" val="340127376"/>
      </p:ext>
    </p:extLst>
  </p:cSld>
  <p:clrMapOvr>
    <a:masterClrMapping/>
  </p:clrMapOvr>
  <p:transition advTm="253659">
    <p:fade thruBlk="1"/>
  </p:transition>
</p:sld>
</file>

<file path=ppt/theme/theme1.xml><?xml version="1.0" encoding="utf-8"?>
<a:theme xmlns:a="http://schemas.openxmlformats.org/drawingml/2006/main" name="Kaush">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Kaush" id="{8E7724F4-7BB7-4C4E-8679-23EB1FD77A89}" vid="{B5D8F9F4-2AE5-064C-B4B4-9BC47EB483A0}"/>
    </a:ext>
  </a:extLst>
</a:theme>
</file>

<file path=docProps/app.xml><?xml version="1.0" encoding="utf-8"?>
<Properties xmlns="http://schemas.openxmlformats.org/officeDocument/2006/extended-properties" xmlns:vt="http://schemas.openxmlformats.org/officeDocument/2006/docPropsVTypes">
  <Template>Kaush</Template>
  <TotalTime>744</TotalTime>
  <Words>701</Words>
  <Application>Microsoft Macintosh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Barlow</vt:lpstr>
      <vt:lpstr>Calibri</vt:lpstr>
      <vt:lpstr>Gill Sans MT</vt:lpstr>
      <vt:lpstr>Wingdings 2</vt:lpstr>
      <vt:lpstr>Kaush</vt:lpstr>
      <vt:lpstr>Introduction to Cloud Security</vt:lpstr>
      <vt:lpstr>If cloud computing is so great,  why isn’t everyone doing it?</vt:lpstr>
      <vt:lpstr>Companies are still afraid to use clouds</vt:lpstr>
      <vt:lpstr>Taxonomy of Fear</vt:lpstr>
      <vt:lpstr>Taxonomy of Fear (cont.)</vt:lpstr>
      <vt:lpstr>Taxonomy of Fear (cont.)</vt:lpstr>
      <vt:lpstr>Taxonomy of Fear (cont.)</vt:lpstr>
      <vt:lpstr>Cloud Security Challenges</vt:lpstr>
      <vt:lpstr>Increased Attack Surface</vt:lpstr>
      <vt:lpstr>Lack of Visibility and Tracking</vt:lpstr>
      <vt:lpstr>Ever-Changing Workloads</vt:lpstr>
      <vt:lpstr>Granular Privilege and Key Management</vt:lpstr>
      <vt:lpstr>Complex Environments</vt:lpstr>
      <vt:lpstr>Cloud Compliance and Governance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Security</dc:title>
  <dc:creator>Samitha Sulakshana Somathilaka (20091024)</dc:creator>
  <cp:lastModifiedBy>Samitha Sulakshana Somathilaka (20091024)</cp:lastModifiedBy>
  <cp:revision>28</cp:revision>
  <dcterms:created xsi:type="dcterms:W3CDTF">2020-11-25T13:09:26Z</dcterms:created>
  <dcterms:modified xsi:type="dcterms:W3CDTF">2020-11-28T13:18:38Z</dcterms:modified>
</cp:coreProperties>
</file>