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56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20E901B-E865-40D3-9974-CBDEE2996AB0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40F6DEC-2011-4B0D-8AF8-F96EE5B3FEE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0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4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  <p:sp>
        <p:nvSpPr>
          <p:cNvPr id="1048643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9pPr>
              <a:buFont typeface="Arial" pitchFamily="34" charset="0"/>
              <a:buChar char="•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dirty="0" sz="4800" kern="1200" lang="en-US" smtClean="0">
                <a:solidFill>
                  <a:schemeClr val="tx2"/>
                </a:solidFill>
                <a:effectLst>
                  <a:outerShdw algn="t" blurRad="63500" dir="5400000" dist="38100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  <p:sp>
        <p:nvSpPr>
          <p:cNvPr id="1048634" name="Oval 6"/>
          <p:cNvSpPr/>
          <p:nvPr/>
        </p:nvSpPr>
        <p:spPr>
          <a:xfrm>
            <a:off x="4495800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5" name="Oval 7"/>
          <p:cNvSpPr/>
          <p:nvPr/>
        </p:nvSpPr>
        <p:spPr>
          <a:xfrm>
            <a:off x="4695825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6" name="Oval 8"/>
          <p:cNvSpPr/>
          <p:nvPr/>
        </p:nvSpPr>
        <p:spPr>
          <a:xfrm>
            <a:off x="4296728" y="3924300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  <p:sp>
        <p:nvSpPr>
          <p:cNvPr id="1048676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  <p:sp>
        <p:nvSpPr>
          <p:cNvPr id="1048683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4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5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8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>
                <a:effectLst>
                  <a:outerShdw algn="t" blurRad="50800" dir="5400000" dist="254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0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algn="ctr" indent="0" marL="0">
              <a:lnSpc>
                <a:spcPct val="125000"/>
              </a:lnSpc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1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algn="ctr" blurRad="88900" dir="5400000" dist="50800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/>
        </p:spPr>
        <p:txBody>
          <a:bodyPr anchor="b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 smtClean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C10DD36-AB09-4AFC-A46A-46BCBED82AB2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/>
        </p:spPr>
        <p:txBody>
          <a:bodyPr anchor="ctr" bIns="45720" lIns="27432" rIns="4572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D973F144-D9A6-4697-94CB-3B43A44FB56D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Oval 6"/>
          <p:cNvSpPr/>
          <p:nvPr/>
        </p:nvSpPr>
        <p:spPr>
          <a:xfrm>
            <a:off x="8457760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2" name="Oval 7"/>
          <p:cNvSpPr/>
          <p:nvPr/>
        </p:nvSpPr>
        <p:spPr>
          <a:xfrm>
            <a:off x="569119" y="6499384"/>
            <a:ext cx="84772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algn="t" blurRad="63500" dir="5400000" dist="38100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457200" y="-457200"/>
            <a:ext cx="8229600" cy="1600200"/>
          </a:xfrm>
        </p:spPr>
        <p:txBody>
          <a:bodyPr/>
          <a:p>
            <a:r>
              <a:rPr dirty="0" sz="4800" lang="en-US" smtClean="0">
                <a:solidFill>
                  <a:srgbClr val="00B0F0"/>
                </a:solidFill>
              </a:rPr>
              <a:t>1. </a:t>
            </a:r>
            <a:r>
              <a:rPr dirty="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dirty="0" sz="4800" lang="en-US" smtClean="0">
                <a:solidFill>
                  <a:srgbClr val="00B0F0"/>
                </a:solidFill>
              </a:rPr>
              <a:t>  </a:t>
            </a:r>
            <a:endParaRPr dirty="0" sz="4800" lang="en-US">
              <a:solidFill>
                <a:srgbClr val="00B0F0"/>
              </a:solidFill>
            </a:endParaRP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4724400"/>
          </a:xfrm>
        </p:spPr>
        <p:txBody>
          <a:bodyPr>
            <a:noAutofit/>
          </a:bodyPr>
          <a:p>
            <a:pPr>
              <a:buFont typeface="Wingdings" pitchFamily="2" charset="2"/>
              <a:buChar char="q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well-functioning Vital Registration System (VRS) plays a critical role in any society. It ensures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  documentation  of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Births 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  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Marriages 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endParaRPr dirty="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 events,  providing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essential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identity.</a:t>
            </a:r>
          </a:p>
          <a:p>
            <a:pPr>
              <a:buFont typeface="Wingdings" pitchFamily="2" charset="2"/>
              <a:buChar char="q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VRS data also serves as a valuable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generating vital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statistics, which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 crucial decisions around public health, social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welfare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resource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allocation.</a:t>
            </a:r>
          </a:p>
          <a:p>
            <a:pPr>
              <a:buFont typeface="Wingdings" pitchFamily="2" charset="2"/>
              <a:buChar char="q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many countries lack robust VRS infrastructure, leading to unregistered births and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deaths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incomplete data, and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inefficiencies.</a:t>
            </a:r>
            <a:endParaRPr dirty="0"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144000" cy="1143000"/>
          </a:xfrm>
        </p:spPr>
        <p:txBody>
          <a:bodyPr/>
          <a:p>
            <a:r>
              <a:rPr b="1" dirty="0" sz="40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7. BUSINESS RULE</a:t>
            </a:r>
            <a:endParaRPr b="1" dirty="0" sz="400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BR1: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register it must have id card of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kebele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who live in that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kebele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BR2: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register for marriage it must come with marriage agreement paper from court and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peoples as evidence.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BR3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for divorce Register it must be given divorce witness paper from court.    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BR4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Resident should have to be registered to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kebele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before taking their certificate. 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BR5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Only the 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kebele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worker  of the VERS  is authorized to prepare certificate  and generate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system.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BR6: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The user will only access the system if the user enters valid username and password.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BR7: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resident can only take his own personal information; they cannot take other person </a:t>
            </a: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0" marL="0">
              <a:buNone/>
            </a:pPr>
            <a:r>
              <a:rPr b="1"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BR8: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kebele</a:t>
            </a:r>
            <a:r>
              <a:rPr dirty="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record office of EVERS prepares resident’ status. </a:t>
            </a:r>
            <a:endParaRPr dirty="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38200"/>
          </a:xfrm>
        </p:spPr>
        <p:txBody>
          <a:bodyPr/>
          <a:p>
            <a:r>
              <a:rPr b="1" dirty="0" sz="40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8. </a:t>
            </a:r>
            <a:r>
              <a:rPr b="1" dirty="0" sz="32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FORM USED IN EXISTING SYSTEM</a:t>
            </a:r>
            <a:endParaRPr b="1" dirty="0" sz="320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0" y="1498282"/>
            <a:ext cx="4038600" cy="4064318"/>
          </a:xfrm>
          <a:prstGeom prst="rect"/>
          <a:noFill/>
          <a:ln>
            <a:noFill/>
          </a:ln>
          <a:effectLst/>
        </p:spPr>
      </p:pic>
      <p:sp>
        <p:nvSpPr>
          <p:cNvPr id="1048611" name="Rectangle 2"/>
          <p:cNvSpPr/>
          <p:nvPr/>
        </p:nvSpPr>
        <p:spPr>
          <a:xfrm>
            <a:off x="1391892" y="5867400"/>
            <a:ext cx="1706880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Birth Certificate</a:t>
            </a:r>
          </a:p>
        </p:txBody>
      </p:sp>
      <p:pic>
        <p:nvPicPr>
          <p:cNvPr id="209715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572000" y="1498282"/>
            <a:ext cx="4267200" cy="4064318"/>
          </a:xfrm>
          <a:prstGeom prst="rect"/>
          <a:noFill/>
          <a:ln>
            <a:noFill/>
          </a:ln>
          <a:effectLst/>
        </p:spPr>
      </p:pic>
      <p:sp>
        <p:nvSpPr>
          <p:cNvPr id="1048612" name="Rectangle 4"/>
          <p:cNvSpPr/>
          <p:nvPr/>
        </p:nvSpPr>
        <p:spPr>
          <a:xfrm>
            <a:off x="5787791" y="5867400"/>
            <a:ext cx="2113280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Adoption Certificate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229600" cy="838200"/>
          </a:xfrm>
        </p:spPr>
        <p:txBody>
          <a:bodyPr/>
          <a:p>
            <a:r>
              <a:rPr b="1" dirty="0" sz="40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8. </a:t>
            </a:r>
            <a:r>
              <a:rPr b="1" dirty="0" sz="32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FORM USED IN EXISTING SYSTEM</a:t>
            </a:r>
            <a:endParaRPr b="1" dirty="0" sz="320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20022" y="3733800"/>
            <a:ext cx="3980778" cy="2514600"/>
          </a:xfrm>
          <a:prstGeom prst="rect"/>
          <a:noFill/>
          <a:ln>
            <a:noFill/>
          </a:ln>
          <a:effectLst/>
        </p:spPr>
      </p:pic>
      <p:sp>
        <p:nvSpPr>
          <p:cNvPr id="1048614" name="Rectangle 7"/>
          <p:cNvSpPr/>
          <p:nvPr/>
        </p:nvSpPr>
        <p:spPr>
          <a:xfrm>
            <a:off x="3634611" y="6324600"/>
            <a:ext cx="1808480" cy="358141"/>
          </a:xfrm>
          <a:prstGeom prst="rect"/>
        </p:spPr>
        <p:txBody>
          <a:bodyPr wrap="none">
            <a:spAutoFit/>
          </a:bodyPr>
          <a:p>
            <a:r>
              <a:rPr dirty="0" lang="en-US"/>
              <a:t>Death certificate</a:t>
            </a:r>
          </a:p>
        </p:txBody>
      </p:sp>
      <p:pic>
        <p:nvPicPr>
          <p:cNvPr id="2097157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98121" y="685800"/>
            <a:ext cx="4038600" cy="2438400"/>
          </a:xfrm>
          <a:prstGeom prst="rect"/>
          <a:noFill/>
          <a:ln>
            <a:noFill/>
          </a:ln>
          <a:effectLst/>
        </p:spPr>
      </p:pic>
      <p:sp>
        <p:nvSpPr>
          <p:cNvPr id="1048615" name="Rectangle 13"/>
          <p:cNvSpPr/>
          <p:nvPr/>
        </p:nvSpPr>
        <p:spPr>
          <a:xfrm>
            <a:off x="1129646" y="3200400"/>
            <a:ext cx="2100580" cy="358140"/>
          </a:xfrm>
          <a:prstGeom prst="rect"/>
        </p:spPr>
        <p:txBody>
          <a:bodyPr wrap="none">
            <a:spAutoFit/>
          </a:bodyPr>
          <a:p>
            <a:r>
              <a:rPr dirty="0" lang="en-US"/>
              <a:t>Marriage Certificate</a:t>
            </a:r>
          </a:p>
        </p:txBody>
      </p:sp>
      <p:pic>
        <p:nvPicPr>
          <p:cNvPr id="209715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4572000" y="685800"/>
            <a:ext cx="4297680" cy="2438400"/>
          </a:xfrm>
          <a:prstGeom prst="rect"/>
          <a:noFill/>
          <a:ln>
            <a:noFill/>
          </a:ln>
          <a:effectLst/>
        </p:spPr>
      </p:pic>
      <p:sp>
        <p:nvSpPr>
          <p:cNvPr id="1048616" name="Rectangle 15"/>
          <p:cNvSpPr/>
          <p:nvPr/>
        </p:nvSpPr>
        <p:spPr>
          <a:xfrm>
            <a:off x="5899912" y="3212068"/>
            <a:ext cx="1998980" cy="358141"/>
          </a:xfrm>
          <a:prstGeom prst="rect"/>
        </p:spPr>
        <p:txBody>
          <a:bodyPr wrap="none">
            <a:spAutoFit/>
          </a:bodyPr>
          <a:p>
            <a:r>
              <a:rPr dirty="0" lang="en-US"/>
              <a:t>Divorce Certificate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0" y="-609600"/>
            <a:ext cx="9144000" cy="1600200"/>
          </a:xfrm>
        </p:spPr>
        <p:txBody>
          <a:bodyPr/>
          <a:p>
            <a:pPr>
              <a:lnSpc>
                <a:spcPct val="100000"/>
              </a:lnSpc>
            </a:pPr>
            <a:r>
              <a:rPr b="1" dirty="0" sz="2800" lang="en-US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9. </a:t>
            </a:r>
            <a:r>
              <a:rPr b="1" dirty="0" sz="28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FUNCTIONAL  </a:t>
            </a:r>
            <a:r>
              <a:rPr b="1" dirty="0" sz="2800" lang="en-US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AND </a:t>
            </a:r>
            <a:r>
              <a:rPr b="1" dirty="0" sz="28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NON-FUNCTIONAL REQUIRMENT</a:t>
            </a:r>
            <a:endParaRPr dirty="0" sz="280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/>
          </a:bodyPr>
          <a:p>
            <a:pPr>
              <a:buFont typeface="Wingdings" pitchFamily="2" charset="2"/>
              <a:buChar char="q"/>
            </a:pPr>
            <a:r>
              <a:rPr dirty="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Functional Requirement:-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Account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Requesting vital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certificate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Reporting vital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concerns</a:t>
            </a:r>
          </a:p>
          <a:p>
            <a:pPr>
              <a:buFont typeface="Wingdings" pitchFamily="2" charset="2"/>
              <a:buChar char="q"/>
            </a:pPr>
            <a:r>
              <a:rPr dirty="0" lang="en-US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Non-functional Requirement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Dependability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End user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criteria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Error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Interface and Human </a:t>
            </a: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Requirements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>
              <a:buFont typeface="Wingdings" pitchFamily="2" charset="2"/>
              <a:buChar char="ü"/>
            </a:pPr>
            <a:r>
              <a:rPr dirty="0" sz="22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Maintainability</a:t>
            </a:r>
            <a:endParaRPr dirty="0" sz="22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0" marL="0">
              <a:buNone/>
            </a:pPr>
            <a:endParaRPr dirty="0"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763000" cy="1447800"/>
          </a:xfrm>
        </p:spPr>
        <p:txBody>
          <a:bodyPr/>
          <a:p>
            <a: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11. USER  INTERFACE  PROTOTYPE</a:t>
            </a:r>
            <a:b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DIAGRAM</a:t>
            </a:r>
            <a:endParaRPr b="1" dirty="0" sz="32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1524000"/>
            <a:ext cx="9144000" cy="5334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p>
            <a: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12. USE CASE DIAGRAM</a:t>
            </a:r>
            <a:endParaRPr b="1" dirty="0" sz="32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0" y="839168"/>
            <a:ext cx="9144000" cy="594263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p>
            <a: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13.  LOGIN SEQUINCE DIAGRAM</a:t>
            </a:r>
            <a:endParaRPr b="1" dirty="0" sz="32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1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0" y="1066801"/>
            <a:ext cx="8686800" cy="563879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p>
            <a:r>
              <a:rPr b="1" dirty="0" sz="36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14. CLASS AND OBJECT DIAGRAM</a:t>
            </a:r>
            <a:endParaRPr b="1" dirty="0" sz="36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4800" y="1143000"/>
            <a:ext cx="8610600" cy="54864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914400"/>
          </a:xfrm>
        </p:spPr>
        <p:txBody>
          <a:bodyPr/>
          <a:p>
            <a:r>
              <a:rPr b="1" dirty="0" sz="40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15. PROJECT BUDGET</a:t>
            </a:r>
            <a:endParaRPr b="1" dirty="0" sz="40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grpSp>
        <p:nvGrpSpPr>
          <p:cNvPr id="61" name="Group 3"/>
          <p:cNvGrpSpPr/>
          <p:nvPr/>
        </p:nvGrpSpPr>
        <p:grpSpPr>
          <a:xfrm>
            <a:off x="152400" y="914400"/>
            <a:ext cx="8610600" cy="5715000"/>
            <a:chOff x="1143000" y="2020494"/>
            <a:chExt cx="5562600" cy="4778955"/>
          </a:xfrm>
        </p:grpSpPr>
        <p:pic>
          <p:nvPicPr>
            <p:cNvPr id="2097163" name="Picture 5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1"/>
            <a:srcRect/>
            <a:stretch>
              <a:fillRect/>
            </a:stretch>
          </p:blipFill>
          <p:spPr bwMode="auto">
            <a:xfrm>
              <a:off x="1143000" y="2020494"/>
              <a:ext cx="5562600" cy="2932506"/>
            </a:xfrm>
            <a:prstGeom prst="rect"/>
            <a:noFill/>
            <a:ln>
              <a:noFill/>
            </a:ln>
            <a:effectLst/>
          </p:spPr>
        </p:pic>
        <p:pic>
          <p:nvPicPr>
            <p:cNvPr id="2097164" name="Picture 6"/>
            <p:cNvPicPr>
              <a:picLocks noChangeAspect="1" noChangeArrowheads="1"/>
            </p:cNvPicPr>
            <p:nvPr/>
          </p:nvPicPr>
          <p:blipFill>
            <a:blip xmlns:r="http://schemas.openxmlformats.org/officeDocument/2006/relationships" r:embed="rId2"/>
            <a:srcRect/>
            <a:stretch>
              <a:fillRect/>
            </a:stretch>
          </p:blipFill>
          <p:spPr bwMode="auto">
            <a:xfrm>
              <a:off x="1181100" y="4874600"/>
              <a:ext cx="5486400" cy="1924849"/>
            </a:xfrm>
            <a:prstGeom prst="rect"/>
            <a:noFill/>
            <a:ln>
              <a:noFill/>
            </a:ln>
            <a:effectLst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1371600"/>
          </a:xfrm>
        </p:spPr>
        <p:txBody>
          <a:bodyPr/>
          <a:p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solidFill>
                  <a:srgbClr val="00B0F0"/>
                </a:solidFill>
                <a:effectLst/>
              </a:rPr>
              <a:t>2.PROBLEM </a:t>
            </a:r>
            <a:r>
              <a:rPr b="1" dirty="0" lang="en-US">
                <a:solidFill>
                  <a:srgbClr val="00B0F0"/>
                </a:solidFill>
                <a:effectLst/>
              </a:rPr>
              <a:t>STATEMENT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p>
            <a:pPr>
              <a:buFont typeface="Wingdings" pitchFamily="2" charset="2"/>
              <a:buChar char="q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robust VIRS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labor-intensive 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 system  to  register,  search,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report on vital status for their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citizens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robe Robe  city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municipal leads to the following problem's. This are:</a:t>
            </a:r>
          </a:p>
          <a:p>
            <a:pPr>
              <a:buFont typeface="Wingdings" pitchFamily="2" charset="2"/>
              <a:buChar char="v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eeds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labor </a:t>
            </a:r>
            <a:endParaRPr dirty="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 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 and  time 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consuming.</a:t>
            </a:r>
          </a:p>
          <a:p>
            <a:pPr>
              <a:buFont typeface="Wingdings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in data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pPr>
              <a:buFont typeface="Wingdings" pitchFamily="2" charset="2"/>
              <a:buChar char="v"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much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</a:p>
          <a:p>
            <a:pPr>
              <a:buFont typeface="Wingdings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insurance, file system is not secured. </a:t>
            </a:r>
            <a:endParaRPr dirty="0" lang="en-US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</a:t>
            </a: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existing system consumes much time to </a:t>
            </a:r>
          </a:p>
          <a:p>
            <a:pPr indent="0" marL="0">
              <a:buNone/>
            </a:pPr>
            <a:r>
              <a:rPr dirty="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certificate when issued by the resident.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p>
            <a:r>
              <a:rPr b="1" dirty="0" sz="32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16. PROJECT SCHEDULE</a:t>
            </a:r>
            <a:endParaRPr b="1" dirty="0" sz="3200" lang="en-US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5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601" y="914400"/>
            <a:ext cx="8748908" cy="57150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/>
        </p:nvSpPr>
        <p:spPr>
          <a:xfrm>
            <a:off x="-518794" y="223113"/>
            <a:ext cx="11463131" cy="615536"/>
          </a:xfrm>
          <a:prstGeom prst="rect"/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</p:spPr>
        <p:txBody>
          <a:bodyPr anchor="ctr" bIns="45720" lIns="91440" rIns="91440" rtlCol="0" tIns="45720" vert="horz">
            <a:noAutofit/>
          </a:bodyPr>
          <a:lstStyle>
            <a:lvl1pPr algn="ctr" defTabSz="914354" eaLnBrk="1" hangingPunct="1" latinLnBrk="0" rtl="0">
              <a:lnSpc>
                <a:spcPct val="90000"/>
              </a:lnSpc>
              <a:spcBef>
                <a:spcPct val="0"/>
              </a:spcBef>
              <a:buNone/>
              <a:defRPr b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lvl="1" marL="457188"/>
            <a:r>
              <a:rPr dirty="0" sz="3200"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 Frameworks</a:t>
            </a:r>
            <a:endParaRPr dirty="0" sz="3200" lang="en-US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8" name="Rectangle 4"/>
          <p:cNvSpPr/>
          <p:nvPr/>
        </p:nvSpPr>
        <p:spPr>
          <a:xfrm>
            <a:off x="1002722" y="1207029"/>
            <a:ext cx="7701665" cy="5650971"/>
          </a:xfrm>
          <a:prstGeom prst="rect"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Front-End Development:</a:t>
            </a:r>
          </a:p>
          <a:p>
            <a:pPr indent="-342900"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dirty="0" sz="20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</a:t>
            </a:r>
          </a:p>
          <a:p>
            <a:pPr indent="-342900"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dirty="0" sz="20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CSS</a:t>
            </a:r>
          </a:p>
          <a:p>
            <a:pPr indent="-342900" marL="34290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dirty="0" sz="2000" lang="en-US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JavaScript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HTML Basics: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Tags, elements, and attributes in HTML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Semantic HTML for better accessibility and SEO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Creating a basic HTML document structure</a:t>
            </a:r>
          </a:p>
          <a:p>
            <a:pPr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dirty="0" sz="2400" lang="en-US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dirty="0" sz="2400" lang="en-US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/>
        </p:nvSpPr>
        <p:spPr>
          <a:xfrm>
            <a:off x="0" y="245341"/>
            <a:ext cx="10637837" cy="711200"/>
          </a:xfrm>
          <a:prstGeom prst="rect"/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</p:spPr>
        <p:txBody>
          <a:bodyPr anchor="b" bIns="45720" lIns="91440" rIns="91440" rtlCol="0" tIns="45720" vert="horz">
            <a:noAutofit/>
          </a:bodyPr>
          <a:lstStyle>
            <a:lvl1pPr algn="ctr" defTabSz="914354">
              <a:lnSpc>
                <a:spcPct val="90000"/>
              </a:lnSpc>
              <a:spcBef>
                <a:spcPct val="0"/>
              </a:spcBef>
              <a:defRPr b="1" sz="4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lang="en-US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  <a:endParaRPr dirty="0" sz="3200" lang="en-US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algn="tl" blurRad="12700" dir="2700000" dist="38100" rotWithShape="0">
                  <a:srgbClr val="8FAADC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Text Placeholder 2"/>
          <p:cNvSpPr>
            <a:spLocks noGrp="1"/>
          </p:cNvSpPr>
          <p:nvPr/>
        </p:nvSpPr>
        <p:spPr>
          <a:xfrm>
            <a:off x="542060" y="1381760"/>
            <a:ext cx="10513868" cy="490981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ctr" defTabSz="914354" indent="0" marL="0">
              <a:lnSpc>
                <a:spcPct val="90000"/>
              </a:lnSpc>
              <a:spcBef>
                <a:spcPts val="1000"/>
              </a:spcBef>
              <a:buNone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354" indent="0" marL="457178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2pPr>
            <a:lvl3pPr algn="l" defTabSz="914354" indent="0" marL="914354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3pPr>
            <a:lvl4pPr algn="l" defTabSz="914354" indent="0" marL="137153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4pPr>
            <a:lvl5pPr algn="l" defTabSz="914354" indent="0" marL="1828709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5pPr>
            <a:lvl6pPr algn="l" defTabSz="914354" indent="0" marL="2285886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6pPr>
            <a:lvl7pPr algn="l" defTabSz="914354" indent="0" marL="274306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7pPr>
            <a:lvl8pPr algn="l" defTabSz="914354" indent="0" marL="320024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8pPr>
            <a:lvl9pPr algn="l" defTabSz="914354" indent="0" marL="3657418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CSS Fundamentals: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Selectors, properties, and values in CSS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Styling text, colors, backgrounds, and layouts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Using CSS frameworks like Bootstrap for responsive design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JavaScript Essentials: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Variables, data types, operators, and control structures in JavaScript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DOM manipulation for interacting with web elements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0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Event handling and functions for adding interactivity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/>
        </p:nvSpPr>
        <p:spPr>
          <a:xfrm>
            <a:off x="-907329" y="0"/>
            <a:ext cx="10515600" cy="711200"/>
          </a:xfrm>
          <a:prstGeom prst="rect"/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</p:spPr>
        <p:txBody>
          <a:bodyPr anchor="b" bIns="45720" lIns="91440" rIns="91440" rtlCol="0" tIns="45720" vert="horz">
            <a:noAutofit/>
          </a:bodyPr>
          <a:lstStyle>
            <a:lvl1pPr algn="ctr" defTabSz="914354">
              <a:lnSpc>
                <a:spcPct val="90000"/>
              </a:lnSpc>
              <a:spcBef>
                <a:spcPct val="0"/>
              </a:spcBef>
              <a:defRPr b="1" sz="4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US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dirty="0" sz="3200"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Frameworks</a:t>
            </a:r>
            <a:endParaRPr dirty="0" sz="3200" lang="en-US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algn="tl" blurRad="12700" dir="2700000" dist="38100" rotWithShape="0">
                  <a:srgbClr val="8FAADC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7" name="Text Placeholder 2"/>
          <p:cNvSpPr>
            <a:spLocks noGrp="1"/>
          </p:cNvSpPr>
          <p:nvPr/>
        </p:nvSpPr>
        <p:spPr>
          <a:xfrm>
            <a:off x="228160" y="1066100"/>
            <a:ext cx="11119290" cy="5202619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ctr" defTabSz="914354" indent="0" marL="0">
              <a:lnSpc>
                <a:spcPct val="90000"/>
              </a:lnSpc>
              <a:spcBef>
                <a:spcPts val="1000"/>
              </a:spcBef>
              <a:buNone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354" indent="0" marL="457178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2pPr>
            <a:lvl3pPr algn="l" defTabSz="914354" indent="0" marL="914354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3pPr>
            <a:lvl4pPr algn="l" defTabSz="914354" indent="0" marL="137153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4pPr>
            <a:lvl5pPr algn="l" defTabSz="914354" indent="0" marL="1828709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5pPr>
            <a:lvl6pPr algn="l" defTabSz="914354" indent="0" marL="2285886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6pPr>
            <a:lvl7pPr algn="l" defTabSz="914354" indent="0" marL="274306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7pPr>
            <a:lvl8pPr algn="l" defTabSz="914354" indent="0" marL="320024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8pPr>
            <a:lvl9pPr algn="l" defTabSz="914354" indent="0" marL="3657418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b="1" dirty="0" sz="32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Flask Framework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 to Flask: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Lightweight web framework written in Python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Ideal for building small to medium-sized web applications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Easy to learn and flexible to use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Setting Up Flask: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Install Flask using pip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Create a virtual environment for your project</a:t>
            </a:r>
          </a:p>
          <a:p>
            <a:pPr algn="just"/>
            <a:r>
              <a:rPr dirty="0" sz="23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Set up a basic Flask application structure</a:t>
            </a:r>
            <a:endParaRPr dirty="0" sz="23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/>
        </p:nvSpPr>
        <p:spPr>
          <a:xfrm>
            <a:off x="-685799" y="529792"/>
            <a:ext cx="10515600" cy="711200"/>
          </a:xfrm>
          <a:prstGeom prst="rect"/>
          <a:gradFill rotWithShape="1">
            <a:gsLst>
              <a:gs pos="0">
                <a:srgbClr val="D2D2D2"/>
              </a:gs>
              <a:gs pos="50000">
                <a:srgbClr val="C8C8C8"/>
              </a:gs>
              <a:gs pos="100000">
                <a:srgbClr val="C0C0C0"/>
              </a:gs>
            </a:gsLst>
            <a:lin ang="5400000" scaled="0"/>
          </a:gradFill>
          <a:ln w="6350" cap="flat" cmpd="sng" algn="ctr">
            <a:solidFill>
              <a:srgbClr val="A5A5A5"/>
            </a:solidFill>
            <a:prstDash val="solid"/>
            <a:miter lim="800000"/>
          </a:ln>
        </p:spPr>
        <p:txBody>
          <a:bodyPr anchor="b" bIns="45720" lIns="91440" rIns="91440" rtlCol="0" tIns="45720" vert="horz">
            <a:noAutofit/>
          </a:bodyPr>
          <a:lstStyle>
            <a:lvl1pPr algn="ctr" defTabSz="914354">
              <a:lnSpc>
                <a:spcPct val="90000"/>
              </a:lnSpc>
              <a:spcBef>
                <a:spcPct val="0"/>
              </a:spcBef>
              <a:defRPr b="1" sz="48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sz="3200" lang="en-US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  <a:endParaRPr dirty="0" sz="3200" lang="en-US">
              <a:ln w="9525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  <a:effectLst>
                <a:outerShdw algn="tl" blurRad="12700" dir="2700000" dist="38100" rotWithShape="0">
                  <a:srgbClr val="8FAADC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Text Placeholder 2"/>
          <p:cNvSpPr>
            <a:spLocks noGrp="1"/>
          </p:cNvSpPr>
          <p:nvPr/>
        </p:nvSpPr>
        <p:spPr>
          <a:xfrm>
            <a:off x="156844" y="1654348"/>
            <a:ext cx="11190606" cy="4502612"/>
          </a:xfrm>
          <a:prstGeom prst="rect"/>
        </p:spPr>
        <p:txBody>
          <a:bodyPr bIns="45720" lIns="91440" rIns="91440" rtlCol="0" tIns="45720" vert="horz">
            <a:noAutofit/>
          </a:bodyPr>
          <a:lstStyle>
            <a:lvl1pPr algn="ctr" defTabSz="914354" indent="0" marL="0">
              <a:lnSpc>
                <a:spcPct val="90000"/>
              </a:lnSpc>
              <a:spcBef>
                <a:spcPts val="1000"/>
              </a:spcBef>
              <a:buNone/>
              <a:defRPr sz="36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354" indent="0" marL="457178">
              <a:lnSpc>
                <a:spcPct val="90000"/>
              </a:lnSpc>
              <a:spcBef>
                <a:spcPts val="500"/>
              </a:spcBef>
              <a:buNone/>
              <a:defRPr sz="20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2pPr>
            <a:lvl3pPr algn="l" defTabSz="914354" indent="0" marL="914354">
              <a:lnSpc>
                <a:spcPct val="90000"/>
              </a:lnSpc>
              <a:spcBef>
                <a:spcPts val="500"/>
              </a:spcBef>
              <a:buNone/>
              <a:defRPr sz="18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3pPr>
            <a:lvl4pPr algn="l" defTabSz="914354" indent="0" marL="137153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4pPr>
            <a:lvl5pPr algn="l" defTabSz="914354" indent="0" marL="1828709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5pPr>
            <a:lvl6pPr algn="l" defTabSz="914354" indent="0" marL="2285886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6pPr>
            <a:lvl7pPr algn="l" defTabSz="914354" indent="0" marL="2743062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7pPr>
            <a:lvl8pPr algn="l" defTabSz="914354" indent="0" marL="3200240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8pPr>
            <a:lvl9pPr algn="l" defTabSz="914354" indent="0" marL="3657418">
              <a:lnSpc>
                <a:spcPct val="90000"/>
              </a:lnSpc>
              <a:spcBef>
                <a:spcPts val="500"/>
              </a:spcBef>
              <a:buNone/>
              <a:defRPr sz="1600" kern="1200">
                <a:solidFill>
                  <a:srgbClr val="898989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b="1" dirty="0" sz="28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Creating Routes: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Define routes using route decorators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Handle different HTTP methods (GET, POST, etc.)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Return responses with custom data or templates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b="1"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Templates and Static Files: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Use Jinja2 templating engine for dynamic content</a:t>
            </a:r>
          </a:p>
          <a:p>
            <a:pPr algn="just"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Organize static files (CSS, JavaScript) in the project structure</a:t>
            </a:r>
          </a:p>
          <a:p>
            <a:pPr algn="just"/>
            <a:r>
              <a:rPr dirty="0" sz="2400" lang="en-US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 Render templates and serve static files in Flask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p>
            <a:pPr algn="ctr" indent="0" marL="0">
              <a:buNone/>
            </a:pPr>
            <a:endParaRPr b="1" dirty="0" sz="7200" lang="en-US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indent="0" marL="0">
              <a:buNone/>
            </a:pPr>
            <a:r>
              <a:rPr b="1" dirty="0" sz="8000" lang="en-US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YOU!</a:t>
            </a:r>
            <a:endParaRPr b="1" dirty="0" sz="8000" lang="en-US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1600200"/>
          </a:xfrm>
        </p:spPr>
        <p:txBody>
          <a:bodyPr/>
          <a:p>
            <a:r>
              <a:rPr b="1" dirty="0" lang="en-US" smtClean="0"/>
              <a:t>:</a:t>
            </a:r>
            <a:r>
              <a:rPr b="1" dirty="0" lang="en-US"/>
              <a:t/>
            </a:r>
            <a:br>
              <a:rPr b="1" dirty="0" lang="en-US"/>
            </a:br>
            <a:r>
              <a:rPr b="1" dirty="0" lang="en-US" smtClean="0">
                <a:solidFill>
                  <a:srgbClr val="00B0F0"/>
                </a:solidFill>
              </a:rPr>
              <a:t>3.</a:t>
            </a:r>
            <a:r>
              <a:rPr b="1" dirty="0" sz="4800" lang="en-US" smtClean="0">
                <a:solidFill>
                  <a:srgbClr val="00B0F0"/>
                </a:solidFill>
              </a:rPr>
              <a:t>SIGNIFIGANCE </a:t>
            </a:r>
            <a:r>
              <a:rPr b="1" dirty="0" sz="4800" lang="en-US">
                <a:solidFill>
                  <a:srgbClr val="00B0F0"/>
                </a:solidFill>
              </a:rPr>
              <a:t>OF THE PROJECT</a:t>
            </a:r>
            <a:endParaRPr dirty="0" sz="4800" lang="en-US">
              <a:solidFill>
                <a:srgbClr val="00B0F0"/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>
          <a:xfrm>
            <a:off x="609600" y="2362200"/>
            <a:ext cx="8229600" cy="4419600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q"/>
            </a:pPr>
            <a:r>
              <a:rPr dirty="0" lang="en-US" smtClean="0"/>
              <a:t> </a:t>
            </a:r>
            <a:r>
              <a:rPr dirty="0" sz="36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project is also significant over the current </a:t>
            </a:r>
            <a:r>
              <a:rPr dirty="0" sz="3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</a:t>
            </a:r>
            <a:r>
              <a:rPr dirty="0" sz="36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terms:</a:t>
            </a:r>
          </a:p>
          <a:p>
            <a:pPr>
              <a:buFont typeface="Wingdings" pitchFamily="2" charset="2"/>
              <a:buChar char="ü"/>
            </a:pPr>
            <a:r>
              <a:rPr dirty="0" sz="32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data redundancy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 </a:t>
            </a: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loose of data.</a:t>
            </a:r>
          </a:p>
          <a:p>
            <a:pPr>
              <a:buFont typeface="Wingdings" pitchFamily="2" charset="2"/>
              <a:buChar char="ü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</a:t>
            </a: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of storing files.</a:t>
            </a:r>
          </a:p>
          <a:p>
            <a:pPr>
              <a:buFont typeface="Wingdings" pitchFamily="2" charset="2"/>
              <a:buChar char="ü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timely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p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 smtClean="0">
                <a:effectLst/>
              </a:rPr>
              <a:t> </a:t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solidFill>
                  <a:srgbClr val="00B0F0"/>
                </a:solidFill>
                <a:effectLst/>
              </a:rPr>
              <a:t>4. OBJECTIVES 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400"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General Objectives</a:t>
            </a:r>
          </a:p>
          <a:p>
            <a:pPr>
              <a:buFont typeface="Wingdings" pitchFamily="2" charset="2"/>
              <a:buChar char="q"/>
            </a:pP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Web 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Vital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system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Robe city.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p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 smtClean="0">
                <a:effectLst/>
              </a:rPr>
              <a:t> </a:t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solidFill>
                  <a:srgbClr val="00B0F0"/>
                </a:solidFill>
                <a:effectLst/>
              </a:rPr>
              <a:t>4. OBJECTIVES 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400"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General Objectives</a:t>
            </a:r>
          </a:p>
          <a:p>
            <a:pPr>
              <a:buFont typeface="Wingdings" pitchFamily="2" charset="2"/>
              <a:buChar char="q"/>
            </a:pP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Web 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Vital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dirty="0" sz="44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system </a:t>
            </a:r>
            <a:r>
              <a:rPr dirty="0" sz="44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Robe city.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600200"/>
          </a:xfrm>
        </p:spPr>
        <p:txBody>
          <a:bodyPr/>
          <a:p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effectLst/>
              </a:rPr>
              <a:t/>
            </a:r>
            <a:br>
              <a:rPr b="1" dirty="0" lang="en-US" smtClean="0">
                <a:effectLst/>
              </a:rPr>
            </a:br>
            <a:r>
              <a:rPr b="1" dirty="0" lang="en-US" smtClean="0">
                <a:effectLst/>
              </a:rPr>
              <a:t> </a:t>
            </a:r>
            <a:br>
              <a:rPr b="1" dirty="0" lang="en-US" smtClean="0">
                <a:effectLst/>
              </a:rPr>
            </a:br>
            <a:r>
              <a:rPr b="1" dirty="0" lang="en-US">
                <a:effectLst/>
              </a:rPr>
              <a:t/>
            </a:r>
            <a:br>
              <a:rPr b="1" dirty="0" lang="en-US">
                <a:effectLst/>
              </a:rPr>
            </a:br>
            <a:r>
              <a:rPr b="1" dirty="0" lang="en-US" smtClean="0">
                <a:solidFill>
                  <a:srgbClr val="00B0F0"/>
                </a:solidFill>
                <a:effectLst/>
              </a:rPr>
              <a:t>4. OBJECTIVES </a:t>
            </a:r>
            <a:endParaRPr dirty="0" lang="en-US">
              <a:solidFill>
                <a:srgbClr val="00B0F0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/>
          </a:bodyPr>
          <a:p>
            <a:pPr indent="0" marL="0">
              <a:buNone/>
            </a:pPr>
            <a:r>
              <a:rPr b="1" dirty="0" sz="4400" lang="en-US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Specific Objectives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 a  Secure  and  Automated  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Event 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Facilitate Certificate 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Issuance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User-Friendly </a:t>
            </a:r>
            <a:r>
              <a:rPr dirty="0" sz="3600"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Ensure  Widespread 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5. Scope and Limitation</a:t>
            </a:r>
            <a:endParaRPr dirty="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429"/>
          </a:bodyPr>
          <a:p>
            <a:pPr indent="0" marL="0">
              <a:buNone/>
            </a:pPr>
            <a:r>
              <a:rPr b="1" dirty="0" sz="36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5.1 Scope</a:t>
            </a:r>
          </a:p>
          <a:p>
            <a:pPr>
              <a:buFont typeface="Wingdings" pitchFamily="2" charset="2"/>
              <a:buChar char="q"/>
            </a:pP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Registration and certification of vital events like birth, marriages, deaths and divorces as </a:t>
            </a: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Ethiopia 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agrees </a:t>
            </a: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only.</a:t>
            </a:r>
          </a:p>
          <a:p>
            <a:pPr>
              <a:buFont typeface="Wingdings" pitchFamily="2" charset="2"/>
              <a:buChar char="q"/>
            </a:pP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Generate report based on customers’ query.</a:t>
            </a:r>
          </a:p>
          <a:p>
            <a:pPr>
              <a:buFont typeface="Wingdings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Searching 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residents by using   identification numbers.</a:t>
            </a:r>
          </a:p>
          <a:p>
            <a:pPr>
              <a:buFont typeface="Wingdings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previous records and mange personal information.</a:t>
            </a:r>
          </a:p>
          <a:p>
            <a:pPr>
              <a:buFont typeface="Wingdings" pitchFamily="2" charset="2"/>
              <a:buChar char="q"/>
            </a:pPr>
            <a:r>
              <a:rPr dirty="0" sz="2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dirty="0" sz="28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checks information of resident by barcode number.</a:t>
            </a:r>
          </a:p>
          <a:p>
            <a:pPr indent="0" marL="0">
              <a:buNone/>
            </a:pPr>
            <a:endParaRPr dirty="0" sz="28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5. Scope and Limitation</a:t>
            </a:r>
            <a:endParaRPr dirty="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sz="3600" lang="en-US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5.2 Limitation</a:t>
            </a:r>
          </a:p>
          <a:p>
            <a:pPr>
              <a:buFont typeface="Wingdings" pitchFamily="2" charset="2"/>
              <a:buChar char="q"/>
            </a:pPr>
            <a:r>
              <a:rPr dirty="0" sz="36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Our  system  doesn’t  support  searching  for  legal  citizens  using  finger  prints  and  face </a:t>
            </a:r>
            <a:r>
              <a:rPr dirty="0" sz="3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recognitions</a:t>
            </a:r>
            <a:r>
              <a:rPr dirty="0" sz="36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-76200" y="-152400"/>
            <a:ext cx="9144000" cy="1143000"/>
          </a:xfrm>
        </p:spPr>
        <p:txBody>
          <a:bodyPr/>
          <a:p>
            <a:r>
              <a:rPr b="1" dirty="0" sz="4000" lang="en-US" smtClean="0">
                <a:solidFill>
                  <a:srgbClr val="00B0F0"/>
                </a:solidFill>
                <a:effectLst/>
                <a:latin typeface="Times New Roman" pitchFamily="18" charset="0"/>
                <a:cs typeface="Times New Roman" pitchFamily="18" charset="0"/>
              </a:rPr>
              <a:t>6.PROJECT DEVELOPMET MODEL</a:t>
            </a:r>
            <a:endParaRPr b="1" dirty="0" sz="4000" lang="en-US">
              <a:solidFill>
                <a:srgbClr val="00B0F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7" name="Content Placeholder 3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486400"/>
          </a:xfrm>
        </p:spPr>
        <p:txBody>
          <a:bodyPr/>
          <a:p>
            <a:pPr>
              <a:buFont typeface="Wingdings" pitchFamily="2" charset="2"/>
              <a:buChar char="q"/>
            </a:pPr>
            <a:r>
              <a:rPr dirty="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Water fall model of system design used:</a:t>
            </a:r>
          </a:p>
          <a:p>
            <a:pPr indent="0" marL="0">
              <a:buNone/>
            </a:pPr>
            <a:endParaRPr dirty="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" y="1600200"/>
            <a:ext cx="8686800" cy="51054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Jimma University Institute of technology Faculty of Mechanical Engineering</dc:title>
  <dc:creator>aman</dc:creator>
  <cp:lastModifiedBy>aman</cp:lastModifiedBy>
  <dcterms:created xsi:type="dcterms:W3CDTF">2019-10-14T23:07:15Z</dcterms:created>
  <dcterms:modified xsi:type="dcterms:W3CDTF">2024-11-29T12:28:27Z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c1a6d3b2cb8c4f87b9afab9de7ef8ce4</vt:lpwstr>
  </property>
</Properties>
</file>