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3"/>
  </p:notesMasterIdLst>
  <p:sldIdLst>
    <p:sldId id="257" r:id="rId2"/>
    <p:sldId id="266" r:id="rId3"/>
    <p:sldId id="304" r:id="rId4"/>
    <p:sldId id="268" r:id="rId5"/>
    <p:sldId id="267" r:id="rId6"/>
    <p:sldId id="305" r:id="rId7"/>
    <p:sldId id="306" r:id="rId8"/>
    <p:sldId id="307" r:id="rId9"/>
    <p:sldId id="308" r:id="rId10"/>
    <p:sldId id="309" r:id="rId11"/>
    <p:sldId id="310" r:id="rId12"/>
    <p:sldId id="269" r:id="rId13"/>
    <p:sldId id="270" r:id="rId14"/>
    <p:sldId id="271" r:id="rId15"/>
    <p:sldId id="274" r:id="rId16"/>
    <p:sldId id="369" r:id="rId17"/>
    <p:sldId id="318" r:id="rId18"/>
    <p:sldId id="276" r:id="rId19"/>
    <p:sldId id="358" r:id="rId20"/>
    <p:sldId id="277" r:id="rId21"/>
    <p:sldId id="278" r:id="rId22"/>
    <p:sldId id="374" r:id="rId23"/>
    <p:sldId id="336" r:id="rId24"/>
    <p:sldId id="279" r:id="rId25"/>
    <p:sldId id="312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384" r:id="rId35"/>
    <p:sldId id="337" r:id="rId36"/>
    <p:sldId id="344" r:id="rId37"/>
    <p:sldId id="363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368" r:id="rId47"/>
    <p:sldId id="353" r:id="rId48"/>
    <p:sldId id="354" r:id="rId49"/>
    <p:sldId id="289" r:id="rId50"/>
    <p:sldId id="290" r:id="rId51"/>
    <p:sldId id="291" r:id="rId52"/>
    <p:sldId id="292" r:id="rId53"/>
    <p:sldId id="293" r:id="rId54"/>
    <p:sldId id="313" r:id="rId55"/>
    <p:sldId id="314" r:id="rId56"/>
    <p:sldId id="315" r:id="rId57"/>
    <p:sldId id="316" r:id="rId58"/>
    <p:sldId id="317" r:id="rId59"/>
    <p:sldId id="385" r:id="rId60"/>
    <p:sldId id="357" r:id="rId61"/>
    <p:sldId id="359" r:id="rId62"/>
    <p:sldId id="355" r:id="rId63"/>
    <p:sldId id="386" r:id="rId64"/>
    <p:sldId id="319" r:id="rId65"/>
    <p:sldId id="372" r:id="rId66"/>
    <p:sldId id="373" r:id="rId67"/>
    <p:sldId id="364" r:id="rId68"/>
    <p:sldId id="365" r:id="rId69"/>
    <p:sldId id="366" r:id="rId70"/>
    <p:sldId id="388" r:id="rId71"/>
    <p:sldId id="288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7" autoAdjust="0"/>
    <p:restoredTop sz="94660"/>
  </p:normalViewPr>
  <p:slideViewPr>
    <p:cSldViewPr>
      <p:cViewPr varScale="1">
        <p:scale>
          <a:sx n="78" d="100"/>
          <a:sy n="78" d="100"/>
        </p:scale>
        <p:origin x="173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60B5D-B2AA-48FB-A1CF-B659B1686205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3484F-C0EA-4D7A-9396-A8E1878B5A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17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B6A537-7DA3-4382-8F71-28562FA208E8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9861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1900E846-3043-7B6A-AD78-9C372287C7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1B1CFD-95D0-4895-93C8-3A9E0F2AECBF}" type="slidenum">
              <a:rPr lang="en-US" altLang="en-US"/>
              <a:pPr eaLnBrk="1" hangingPunct="1"/>
              <a:t>54</a:t>
            </a:fld>
            <a:endParaRPr lang="en-US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D97EEC3A-EE7C-C61D-1BA1-4BEB56A4B53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D9C287AA-0456-E33C-251A-AD28B60309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F7BB543B-60D1-6F2E-A461-D5FD848AFB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11A8C9-7770-4E62-93B0-217429D6BFC6}" type="slidenum">
              <a:rPr lang="en-US" altLang="en-US"/>
              <a:pPr eaLnBrk="1" hangingPunct="1"/>
              <a:t>55</a:t>
            </a:fld>
            <a:endParaRPr lang="en-US" altLang="en-US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4F3DAD37-F2AD-E330-4BC6-2EB1D9C874D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EA10423F-885E-3BB0-B28D-46D5A2B67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97FD5AD0-7DD3-2AC1-1247-D441133AF8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6B18ACE-462F-404A-8DED-EAF4E7EBFF8F}" type="slidenum">
              <a:rPr lang="en-US" altLang="en-US"/>
              <a:pPr eaLnBrk="1" hangingPunct="1"/>
              <a:t>56</a:t>
            </a:fld>
            <a:endParaRPr lang="en-US" altLang="en-US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7FE3FDBF-F9A0-2099-233D-69E8C7F37FF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E0585BC0-CB2C-6DF9-0290-87CAF1F759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CFE06FC8-02FA-1B0A-3B62-CCFCA4459A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F3A0DAD-B159-4B47-85C7-02913B4D0D41}" type="slidenum">
              <a:rPr lang="en-US" altLang="en-US"/>
              <a:pPr eaLnBrk="1" hangingPunct="1"/>
              <a:t>57</a:t>
            </a:fld>
            <a:endParaRPr lang="en-US" altLang="en-US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2E7711CD-E0BD-32CE-E6BC-20DAE1ECA36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903D5B01-C651-4A43-12E8-EBDE4D344E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EDE301AA-3D79-ED98-D78F-78920E9579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E9145E6-83A0-4314-A0BF-F85C89495232}" type="slidenum">
              <a:rPr lang="en-US" altLang="en-US"/>
              <a:pPr eaLnBrk="1" hangingPunct="1"/>
              <a:t>58</a:t>
            </a:fld>
            <a:endParaRPr lang="en-US" altLang="en-US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18632AF4-5035-902E-6DFD-12F78A26480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D0852CFB-6929-BA49-32CB-A114A5D5D7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8B278C-7A5B-4AD5-9219-6875B593EC23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18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8B278C-7A5B-4AD5-9219-6875B593EC23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33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860AB3FC-4200-B9A2-9571-D1A6E17C9D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C1877A4-DC5D-432E-B82E-2DBFA99FA78D}" type="slidenum">
              <a:rPr lang="en-US" altLang="en-US"/>
              <a:pPr eaLnBrk="1" hangingPunct="1"/>
              <a:t>64</a:t>
            </a:fld>
            <a:endParaRPr lang="en-US" altLang="en-US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C87BAB6-A64E-F8CA-3FA8-46362452644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76E4B002-D469-03B9-7F77-D0825A5A7C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9B615486-4FE7-ED1E-2454-D4B6873447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947F8D-718C-4991-A5E6-51E5C2D29949}" type="slidenum">
              <a:rPr lang="en-US" altLang="en-US"/>
              <a:pPr eaLnBrk="1" hangingPunct="1"/>
              <a:t>70</a:t>
            </a:fld>
            <a:endParaRPr lang="en-US" altLang="en-US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A50DE071-0DD7-3517-86BA-766D7FC29E0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3B137A07-D821-345A-A1FC-066037256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39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01A38-B70C-4A4F-B8A7-5CB3429DEBF7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47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4C48532C-CC41-6304-F041-6B51F5C661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B02790ED-C0BC-CA6A-5061-8531E255D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83FB1B6C-A313-F46F-5867-6F775D8F4D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fld id="{AEE24ADE-F62A-43C4-9FD6-98F0A9EA8384}" type="slidenum">
              <a:rPr lang="en-US" altLang="en-US" sz="1400">
                <a:solidFill>
                  <a:schemeClr val="tx1"/>
                </a:solidFill>
              </a:rPr>
              <a:pPr/>
              <a:t>19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8E74C6C7-FD90-0CAD-4465-41EDF8EB38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fld id="{6D71F30C-F6EE-4EE8-8AE0-D77CE4F49D34}" type="slidenum">
              <a:rPr lang="en-US" altLang="en-US" sz="1400">
                <a:solidFill>
                  <a:schemeClr val="tx1"/>
                </a:solidFill>
              </a:rPr>
              <a:pPr/>
              <a:t>22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6E35F787-F07B-778B-7CA6-4CF6E0B97E6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54125" y="720725"/>
            <a:ext cx="4799013" cy="3600450"/>
          </a:xfrm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5152719A-CB98-0C26-1B93-BD2671B794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We talked last time about efficiency. Let’s refine this further.</a:t>
            </a:r>
          </a:p>
          <a:p>
            <a:endParaRPr lang="en-US" altLang="en-US"/>
          </a:p>
          <a:p>
            <a:pPr lvl="1"/>
            <a:r>
              <a:rPr lang="en-US" altLang="en-US"/>
              <a:t>Confidence: algorithm will work well in practice</a:t>
            </a:r>
            <a:br>
              <a:rPr lang="en-US" altLang="en-US"/>
            </a:br>
            <a:r>
              <a:rPr lang="en-US" altLang="en-US"/>
              <a:t>		     : gives you boss a reason to pay you right away!</a:t>
            </a:r>
          </a:p>
          <a:p>
            <a:pPr lvl="1"/>
            <a:r>
              <a:rPr lang="en-US" altLang="en-US"/>
              <a:t>Insight        : alternative, better algorithms</a:t>
            </a:r>
          </a:p>
          <a:p>
            <a:pPr lvl="1"/>
            <a:r>
              <a:rPr lang="en-US" altLang="en-US"/>
              <a:t>Have an idea where potential bottlenecks are/will be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3CFEA7-184C-4630-9644-883E627042F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42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B097FC-C343-4B34-97B9-D1E967AE571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5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A49C91-7F82-48DF-B4FA-FC5921AECB9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32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8B278C-7A5B-4AD5-9219-6875B593EC2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08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5A771DDB-7039-72BB-DAA6-F120471DA1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fld id="{188B072A-042A-46F5-AFB1-8C6322E4504C}" type="slidenum">
              <a:rPr lang="en-US" altLang="en-US" sz="1400">
                <a:solidFill>
                  <a:schemeClr val="tx1"/>
                </a:solidFill>
              </a:rPr>
              <a:pPr/>
              <a:t>34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BB61FD68-41AA-230D-AA13-DE3EC6A899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8FB6F616-8588-E84D-50DB-D2565590D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Okay, so the point of all those pretty pictures is to show that, while constants matter, they don’t really matter as much as the </a:t>
            </a:r>
            <a:r>
              <a:rPr lang="en-US" altLang="en-US" i="1"/>
              <a:t>order</a:t>
            </a:r>
            <a:r>
              <a:rPr lang="en-US" altLang="en-US"/>
              <a:t> for “sufficiently large” input (“large” depends, of course, on the constants).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B9F8EEE-5088-4863-B5E5-A7F000B4B516}" type="slidenum">
              <a:rPr lang="zh-TW" altLang="en-US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128" name="Rectangle 8"/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2000" b="1">
                <a:solidFill>
                  <a:srgbClr val="FFFFFF"/>
                </a:solidFill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2000" b="1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441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25B0B-3A92-4C15-97E4-18DD90666DFF}" type="slidenum">
              <a:rPr lang="zh-TW" altLang="en-US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27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83EB0B-D56E-4A72-A20B-4CC0301A3996}" type="slidenum">
              <a:rPr lang="zh-TW" altLang="en-US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511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CA336-295A-36BE-E7D3-858947B4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07 Aug 207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B0CF6-6753-4342-552F-7C4F970B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DS &amp; A [Prog Efficiency &amp; Complexity Analysis]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38326-4F32-009C-E72E-3B9A3CBB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596C23A-42AF-42A1-BD82-34758027F0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346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92A3C4-537F-4CB4-A636-97E7D9C4EA65}" type="slidenum">
              <a:rPr lang="zh-TW" altLang="en-US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60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F113C7-4061-46C3-BA86-B12FD118FD56}" type="slidenum">
              <a:rPr lang="zh-TW" altLang="en-US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62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FA6D21-29CD-447C-8C82-96F7C2A98760}" type="slidenum">
              <a:rPr lang="zh-TW" altLang="en-US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86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208FE5-7D11-4D3F-896C-05318B20A4A0}" type="slidenum">
              <a:rPr lang="zh-TW" altLang="en-US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78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61D94A-7F8D-47F0-982E-E01D4294BD01}" type="slidenum">
              <a:rPr lang="zh-TW" altLang="en-US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61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B77269-0126-4124-AB53-9CC194B87C62}" type="slidenum">
              <a:rPr lang="zh-TW" altLang="en-US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20EA44-B0A7-4F88-AC0B-F082297927DD}" type="slidenum">
              <a:rPr lang="zh-TW" altLang="en-US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54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0BAA55-6A0A-471B-BAAB-40E7C77AB60E}" type="slidenum">
              <a:rPr lang="zh-TW" altLang="en-US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74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 b="0">
                <a:ea typeface="新細明體" pitchFamily="18" charset="-12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 b="0">
                <a:ea typeface="新細明體" pitchFamily="18" charset="-12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189521D3-9898-41B7-AD6C-2B523E14BF05}" type="slidenum">
              <a:rPr lang="zh-TW" altLang="en-US" smtClean="0">
                <a:solidFill>
                  <a:srgbClr val="FFFFFF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76200" y="76200"/>
            <a:ext cx="2514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>
                <a:solidFill>
                  <a:srgbClr val="FFCCFF"/>
                </a:solidFill>
                <a:ea typeface="新細明體" pitchFamily="18" charset="-120"/>
              </a:rPr>
              <a:t>Stack and Queue / Slide </a:t>
            </a:r>
            <a:fld id="{648176B1-402B-45B6-8EC4-D1C0218D178B}" type="slidenum">
              <a:rPr lang="en-US" altLang="zh-TW" sz="1200" smtClean="0">
                <a:solidFill>
                  <a:srgbClr val="FFCCFF"/>
                </a:solidFill>
                <a:ea typeface="新細明體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sz="1200">
              <a:solidFill>
                <a:srgbClr val="FFCCFF"/>
              </a:solidFill>
              <a:ea typeface="新細明體" pitchFamily="18" charset="-120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 b="0">
                <a:ea typeface="新細明體" pitchFamily="18" charset="-12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7826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D49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*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1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ogarithmic_identities#Changing_the_base" TargetMode="External"/><Relationship Id="rId2" Type="http://schemas.openxmlformats.org/officeDocument/2006/relationships/hyperlink" Target="http://en.wikipedia.org/wiki/Logarithm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ubble_sort" TargetMode="External"/><Relationship Id="rId7" Type="http://schemas.openxmlformats.org/officeDocument/2006/relationships/hyperlink" Target="http://en.wikipedia.org/wiki/Dynamic_programming" TargetMode="External"/><Relationship Id="rId2" Type="http://schemas.openxmlformats.org/officeDocument/2006/relationships/hyperlink" Target="http://en.wikipedia.org/wiki/Array_data_struct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Traveling_salesman_problem" TargetMode="External"/><Relationship Id="rId5" Type="http://schemas.openxmlformats.org/officeDocument/2006/relationships/hyperlink" Target="http://en.wikipedia.org/wiki/Binary_search" TargetMode="External"/><Relationship Id="rId4" Type="http://schemas.openxmlformats.org/officeDocument/2006/relationships/hyperlink" Target="http://en.wikipedia.org/wiki/Insertion_sort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sz="4400" dirty="0"/>
              <a:t>Programming </a:t>
            </a:r>
            <a:r>
              <a:rPr lang="en-US" dirty="0"/>
              <a:t>Algorithms and</a:t>
            </a:r>
            <a:br>
              <a:rPr lang="en-GB" dirty="0"/>
            </a:br>
            <a:br>
              <a:rPr lang="en-GB" dirty="0"/>
            </a:br>
            <a:r>
              <a:rPr lang="en-US" sz="4400" dirty="0"/>
              <a:t>Data Structures</a:t>
            </a:r>
            <a:endParaRPr lang="en-GB" sz="44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24000" y="4191000"/>
            <a:ext cx="6296025" cy="833437"/>
          </a:xfrm>
        </p:spPr>
        <p:txBody>
          <a:bodyPr>
            <a:normAutofit/>
          </a:bodyPr>
          <a:lstStyle/>
          <a:p>
            <a:pPr marR="0" eaLnBrk="1" hangingPunct="1">
              <a:lnSpc>
                <a:spcPct val="90000"/>
              </a:lnSpc>
            </a:pPr>
            <a:r>
              <a:rPr lang="en-US" sz="4800" dirty="0"/>
              <a:t>Introduction</a:t>
            </a:r>
            <a:endParaRPr lang="en-GB" sz="48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305800" cy="944562"/>
          </a:xfrm>
        </p:spPr>
        <p:txBody>
          <a:bodyPr/>
          <a:lstStyle/>
          <a:p>
            <a:r>
              <a:rPr lang="en-US" dirty="0"/>
              <a:t>Composite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/>
              <a:t>A </a:t>
            </a:r>
            <a:r>
              <a:rPr lang="en-US" sz="3200" dirty="0" err="1"/>
              <a:t>struct</a:t>
            </a:r>
            <a:r>
              <a:rPr lang="en-US" sz="3200" dirty="0"/>
              <a:t> is C's and C++'s notion of a composite type.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/>
              <a:t> A data type that composes a fixed set of labeled fields or members. </a:t>
            </a:r>
            <a:endParaRPr lang="en-US" sz="1400" dirty="0"/>
          </a:p>
          <a:p>
            <a:pPr>
              <a:buFont typeface="Wingdings" pitchFamily="2" charset="2"/>
              <a:buChar char="q"/>
            </a:pPr>
            <a:r>
              <a:rPr lang="en-US" sz="3200" dirty="0"/>
              <a:t>It is so called because of the </a:t>
            </a:r>
            <a:r>
              <a:rPr lang="en-US" sz="3200" b="1" dirty="0" err="1"/>
              <a:t>struct</a:t>
            </a:r>
            <a:r>
              <a:rPr lang="en-US" sz="3200" dirty="0"/>
              <a:t> keyword used in declaring them, which is short for structure or, more precisely, </a:t>
            </a:r>
            <a:r>
              <a:rPr lang="en-US" sz="3200" b="1" dirty="0"/>
              <a:t>user-defined data structure</a:t>
            </a:r>
            <a:r>
              <a:rPr lang="en-US" sz="320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3581400" y="4267200"/>
            <a:ext cx="32766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/>
              <a:t>struct</a:t>
            </a:r>
            <a:r>
              <a:rPr lang="en-US" sz="2000" dirty="0"/>
              <a:t> Account </a:t>
            </a:r>
          </a:p>
          <a:p>
            <a:r>
              <a:rPr lang="en-US" sz="2000" dirty="0"/>
              <a:t>{ 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account_number</a:t>
            </a:r>
            <a:r>
              <a:rPr lang="en-US" sz="2000" dirty="0"/>
              <a:t>; </a:t>
            </a:r>
          </a:p>
          <a:p>
            <a:r>
              <a:rPr lang="en-US" sz="2000" dirty="0"/>
              <a:t>      char *</a:t>
            </a:r>
            <a:r>
              <a:rPr lang="en-US" sz="2000" dirty="0" err="1"/>
              <a:t>first_name</a:t>
            </a:r>
            <a:r>
              <a:rPr lang="en-US" sz="2000" dirty="0"/>
              <a:t>; </a:t>
            </a:r>
          </a:p>
          <a:p>
            <a:r>
              <a:rPr lang="en-US" sz="2000" dirty="0"/>
              <a:t>      char *</a:t>
            </a:r>
            <a:r>
              <a:rPr lang="en-US" sz="2000" dirty="0" err="1"/>
              <a:t>last_name</a:t>
            </a:r>
            <a:r>
              <a:rPr lang="en-US" sz="2000" dirty="0"/>
              <a:t>; </a:t>
            </a:r>
          </a:p>
          <a:p>
            <a:r>
              <a:rPr lang="en-US" sz="2000" dirty="0"/>
              <a:t>       float balance; </a:t>
            </a:r>
          </a:p>
          <a:p>
            <a:r>
              <a:rPr lang="en-US" sz="2000" dirty="0"/>
              <a:t>};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05800" cy="944562"/>
          </a:xfrm>
        </p:spPr>
        <p:txBody>
          <a:bodyPr/>
          <a:lstStyle/>
          <a:p>
            <a:r>
              <a:rPr lang="en-US" dirty="0"/>
              <a:t>Abstract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/>
              <a:t>An Abstract Data type is defined as a mathematical model of the data objects that make up a data type as well as the functions that operate on these objects</a:t>
            </a:r>
            <a:endParaRPr lang="en-US" sz="3200" dirty="0"/>
          </a:p>
          <a:p>
            <a:pPr>
              <a:buFont typeface="Wingdings" pitchFamily="2" charset="2"/>
              <a:buChar char="q"/>
            </a:pPr>
            <a:endParaRPr lang="en-US" sz="3200" dirty="0"/>
          </a:p>
          <a:p>
            <a:pPr>
              <a:buFont typeface="Wingdings" pitchFamily="2" charset="2"/>
              <a:buChar char="q"/>
            </a:pPr>
            <a:r>
              <a:rPr lang="en-US" sz="3200" dirty="0"/>
              <a:t>An abstract data type is defined indirectly, only by the operations that may be performed on it and by mathematical constraints on the effects (and possibly cost) of those operations.</a:t>
            </a:r>
          </a:p>
          <a:p>
            <a:pPr>
              <a:buFont typeface="Wingdings" pitchFamily="2" charset="2"/>
              <a:buChar char="q"/>
            </a:pPr>
            <a:endParaRPr lang="en-US" sz="3200" dirty="0"/>
          </a:p>
          <a:p>
            <a:pPr>
              <a:buFont typeface="Wingdings" pitchFamily="2" charset="2"/>
              <a:buChar char="q"/>
            </a:pPr>
            <a:r>
              <a:rPr lang="en-US" sz="3200" dirty="0"/>
              <a:t>For example, an abstract stack data structure could be defined by two operations: </a:t>
            </a:r>
          </a:p>
          <a:p>
            <a:pPr lvl="1">
              <a:buFont typeface="Wingdings" pitchFamily="2" charset="2"/>
              <a:buChar char="q"/>
            </a:pPr>
            <a:r>
              <a:rPr lang="en-US" sz="3000" dirty="0"/>
              <a:t>push, that inserts some data item into the structure, </a:t>
            </a:r>
          </a:p>
          <a:p>
            <a:pPr lvl="1">
              <a:buFont typeface="Wingdings" pitchFamily="2" charset="2"/>
              <a:buChar char="q"/>
            </a:pPr>
            <a:r>
              <a:rPr lang="en-US" sz="3000" dirty="0"/>
              <a:t>pop, that extracts an item from it; </a:t>
            </a:r>
          </a:p>
          <a:p>
            <a:pPr lvl="1">
              <a:buFont typeface="Wingdings" pitchFamily="2" charset="2"/>
              <a:buChar char="q"/>
            </a:pPr>
            <a:r>
              <a:rPr lang="en-US" sz="3000" dirty="0"/>
              <a:t>with the constraint that each pop always returns the most recently pushed item that has not been popped yet.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sz="3200" dirty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title"/>
          </p:nvPr>
        </p:nvSpPr>
        <p:spPr>
          <a:xfrm>
            <a:off x="1716088" y="365125"/>
            <a:ext cx="7248525" cy="9144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The Need for Data Structures</a:t>
            </a:r>
          </a:p>
        </p:txBody>
      </p:sp>
      <p:sp>
        <p:nvSpPr>
          <p:cNvPr id="346114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8392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accent3"/>
              </a:buClr>
              <a:buFont typeface="Wingdings" pitchFamily="2" charset="2"/>
              <a:buChar char="q"/>
              <a:defRPr/>
            </a:pPr>
            <a:r>
              <a:rPr lang="en-US" altLang="en-US" sz="3200" dirty="0"/>
              <a:t>Goal: to </a:t>
            </a:r>
            <a:r>
              <a:rPr lang="en-US" altLang="en-US" sz="3200" b="1" dirty="0"/>
              <a:t>organize data </a:t>
            </a:r>
          </a:p>
          <a:p>
            <a:pPr>
              <a:lnSpc>
                <a:spcPct val="90000"/>
              </a:lnSpc>
              <a:buClr>
                <a:schemeClr val="accent3"/>
              </a:buClr>
              <a:buFont typeface="Wingdings" pitchFamily="2" charset="2"/>
              <a:buChar char="q"/>
              <a:defRPr/>
            </a:pPr>
            <a:endParaRPr lang="en-US" altLang="en-US" sz="3200" dirty="0"/>
          </a:p>
          <a:p>
            <a:pPr>
              <a:lnSpc>
                <a:spcPct val="90000"/>
              </a:lnSpc>
              <a:buClr>
                <a:schemeClr val="accent3"/>
              </a:buClr>
              <a:buFont typeface="Wingdings" pitchFamily="2" charset="2"/>
              <a:buChar char="q"/>
              <a:defRPr/>
            </a:pPr>
            <a:endParaRPr lang="en-US" altLang="en-US" sz="3200" dirty="0"/>
          </a:p>
          <a:p>
            <a:pPr>
              <a:lnSpc>
                <a:spcPct val="90000"/>
              </a:lnSpc>
              <a:buClr>
                <a:schemeClr val="accent3"/>
              </a:buClr>
              <a:buFont typeface="Wingdings" pitchFamily="2" charset="2"/>
              <a:buChar char="q"/>
              <a:defRPr/>
            </a:pPr>
            <a:endParaRPr lang="en-US" altLang="en-US" sz="3200" dirty="0"/>
          </a:p>
          <a:p>
            <a:pPr>
              <a:lnSpc>
                <a:spcPct val="90000"/>
              </a:lnSpc>
              <a:buClr>
                <a:schemeClr val="accent3"/>
              </a:buClr>
              <a:buFont typeface="Wingdings" pitchFamily="2" charset="2"/>
              <a:buChar char="q"/>
              <a:defRPr/>
            </a:pPr>
            <a:r>
              <a:rPr lang="en-US" altLang="en-US" sz="3200" dirty="0"/>
              <a:t>Criteria: to facilitate </a:t>
            </a:r>
            <a:r>
              <a:rPr lang="en-US" altLang="en-US" sz="3200" b="1" dirty="0"/>
              <a:t>efficiency</a:t>
            </a:r>
            <a:r>
              <a:rPr lang="en-US" altLang="en-US" sz="3200" dirty="0"/>
              <a:t>  in the:</a:t>
            </a:r>
          </a:p>
          <a:p>
            <a:pPr marL="640080" lvl="1" indent="-246888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sz="2800" b="1" dirty="0"/>
              <a:t>storage</a:t>
            </a:r>
            <a:r>
              <a:rPr lang="en-US" altLang="en-US" sz="2800" dirty="0"/>
              <a:t> of data</a:t>
            </a:r>
          </a:p>
          <a:p>
            <a:pPr marL="640080" lvl="1" indent="-246888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sz="2800" b="1" dirty="0"/>
              <a:t>retrieval</a:t>
            </a:r>
            <a:r>
              <a:rPr lang="en-US" altLang="en-US" sz="2800" dirty="0"/>
              <a:t> of data </a:t>
            </a:r>
          </a:p>
          <a:p>
            <a:pPr marL="640080" lvl="1" indent="-246888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en-US" sz="2800" b="1" dirty="0"/>
              <a:t>manipulation</a:t>
            </a:r>
            <a:r>
              <a:rPr lang="en-US" altLang="en-US" sz="2800" dirty="0"/>
              <a:t> of data </a:t>
            </a:r>
          </a:p>
          <a:p>
            <a:pPr marL="640080" lvl="1" indent="-246888">
              <a:lnSpc>
                <a:spcPct val="90000"/>
              </a:lnSpc>
              <a:buNone/>
              <a:defRPr/>
            </a:pPr>
            <a:endParaRPr lang="en-US" altLang="en-US" sz="2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4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/>
              <a:t>Data Structure Operations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51054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q"/>
              <a:defRPr/>
            </a:pPr>
            <a:r>
              <a:rPr lang="en-US" sz="2400" b="1" dirty="0"/>
              <a:t>Traversing</a:t>
            </a: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000" dirty="0"/>
              <a:t>Accessing each record exactly once so that certain items in the record may be processed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q"/>
              <a:defRPr/>
            </a:pPr>
            <a:r>
              <a:rPr lang="en-US" sz="2400" b="1" dirty="0"/>
              <a:t>Searching</a:t>
            </a: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000" dirty="0"/>
              <a:t>Finding the location of the record with the given key value or finding the location of all records which satisfy one or more conditions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q"/>
              <a:defRPr/>
            </a:pPr>
            <a:r>
              <a:rPr lang="en-US" sz="2400" b="1" dirty="0"/>
              <a:t>Insertion</a:t>
            </a: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000" dirty="0"/>
              <a:t>Adding a new record to the structure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q"/>
              <a:defRPr/>
            </a:pPr>
            <a:r>
              <a:rPr lang="en-US" sz="2400" b="1" dirty="0"/>
              <a:t>Deletion</a:t>
            </a: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000" dirty="0"/>
              <a:t>Removing a record from the structure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q"/>
              <a:defRPr/>
            </a:pPr>
            <a:endParaRPr lang="en-US" sz="2400" dirty="0"/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q"/>
              <a:defRPr/>
            </a:pPr>
            <a:r>
              <a:rPr lang="en-US" sz="2400" b="1" dirty="0"/>
              <a:t>Sorting</a:t>
            </a: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000" dirty="0"/>
              <a:t>Arrange the records in a logical order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q"/>
              <a:defRPr/>
            </a:pPr>
            <a:r>
              <a:rPr lang="en-US" sz="2400" b="1" dirty="0"/>
              <a:t>Merging</a:t>
            </a: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000" dirty="0"/>
              <a:t>Combining records from two or more files or data structures into one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q"/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6" name="Rectangle 4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/>
              <a:t>Data Structures and Algorithms</a:t>
            </a:r>
            <a:endParaRPr lang="en-GB" sz="4400"/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03250" y="4114800"/>
            <a:ext cx="7854950" cy="1752600"/>
          </a:xfrm>
        </p:spPr>
        <p:txBody>
          <a:bodyPr/>
          <a:lstStyle/>
          <a:p>
            <a:pPr marR="0" eaLnBrk="1" hangingPunct="1"/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Program Efficiency &amp; Complexity Analysis of Algorithms</a:t>
            </a:r>
            <a:endParaRPr lang="en-GB" sz="32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What is an Algorithm?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51054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q"/>
              <a:defRPr/>
            </a:pPr>
            <a:r>
              <a:rPr lang="en-US" sz="2800" dirty="0"/>
              <a:t>An algorithm is a definite procedure for solving a problem in finite number of steps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q"/>
              <a:defRPr/>
            </a:pPr>
            <a:endParaRPr lang="en-US" sz="2800" dirty="0"/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q"/>
              <a:defRPr/>
            </a:pPr>
            <a:r>
              <a:rPr lang="en-US" sz="2800" dirty="0"/>
              <a:t>Algorithm is a well defined computational procedure that takes some value(s) as input,  and produces some value(s) as output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q"/>
              <a:defRPr/>
            </a:pPr>
            <a:endParaRPr lang="en-US" sz="2800" dirty="0"/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q"/>
              <a:defRPr/>
            </a:pPr>
            <a:r>
              <a:rPr lang="en-US" sz="2800" dirty="0"/>
              <a:t>Algorithm is finite number of computational statements that transform input into the output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q"/>
              <a:defRPr/>
            </a:pPr>
            <a:endParaRPr lang="en-US" sz="2800" dirty="0"/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q"/>
              <a:defRPr/>
            </a:pPr>
            <a:r>
              <a:rPr lang="en-US" sz="2800" b="1" dirty="0"/>
              <a:t>Algorithm Definition :</a:t>
            </a:r>
            <a:r>
              <a:rPr lang="en-US" sz="2800" dirty="0"/>
              <a:t> A </a:t>
            </a:r>
            <a:r>
              <a:rPr lang="en-US" sz="2800" u="sng" dirty="0"/>
              <a:t>finite</a:t>
            </a:r>
            <a:r>
              <a:rPr lang="en-US" sz="2800" dirty="0"/>
              <a:t> set of statements that </a:t>
            </a:r>
            <a:r>
              <a:rPr lang="en-US" sz="2800" u="sng" dirty="0"/>
              <a:t>guarantees</a:t>
            </a:r>
            <a:r>
              <a:rPr lang="en-US" sz="2800" dirty="0"/>
              <a:t> an </a:t>
            </a:r>
            <a:r>
              <a:rPr lang="en-US" sz="2800" u="sng" dirty="0"/>
              <a:t>optimal</a:t>
            </a:r>
            <a:r>
              <a:rPr lang="en-US" sz="2800" dirty="0"/>
              <a:t> solution in finite interval of time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q"/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762000"/>
          </a:xfrm>
        </p:spPr>
        <p:txBody>
          <a:bodyPr/>
          <a:lstStyle/>
          <a:p>
            <a:r>
              <a:rPr lang="en-US" altLang="en-US"/>
              <a:t>Algorithm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534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An </a:t>
            </a:r>
            <a:r>
              <a:rPr lang="en-US" altLang="en-US" sz="2800" b="1" i="1" dirty="0"/>
              <a:t>algorithm</a:t>
            </a:r>
            <a:r>
              <a:rPr lang="en-US" altLang="en-US" sz="2800" dirty="0"/>
              <a:t> is a set of instructions to be followed to solve a problem.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There can be more than one solution (more than one algorithm) to solve a given problem.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An algorithm can be implemented using different programming languages on different platforms.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An algorithm must be correct. It should correctly solve the problem.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e.g. For sorting, this means even if (1) the input is already sorted, or (2) it contains repeated elements. 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Once we have a correct algorithm for a problem, we have to determine the efficiency of that algorithm.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CENG 213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842BC-BE1D-4445-914B-614974AF4437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538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CCBB9C2D-5E95-019C-3CF9-117C687FA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Efficiency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518357B9-DF6F-7F30-6DD8-557A98906A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76200" y="990600"/>
            <a:ext cx="9144000" cy="5486400"/>
          </a:xfrm>
        </p:spPr>
        <p:txBody>
          <a:bodyPr/>
          <a:lstStyle/>
          <a:p>
            <a:r>
              <a:rPr lang="en-US" altLang="en-US" dirty="0"/>
              <a:t>Computer Scientists don’t just write programs. </a:t>
            </a:r>
          </a:p>
          <a:p>
            <a:r>
              <a:rPr lang="en-US" altLang="en-US" dirty="0"/>
              <a:t>They also</a:t>
            </a:r>
            <a:r>
              <a:rPr lang="en-US" altLang="en-US" i="1" dirty="0"/>
              <a:t> </a:t>
            </a:r>
            <a:r>
              <a:rPr lang="en-US" altLang="en-US" b="1" i="1" dirty="0"/>
              <a:t>analyze</a:t>
            </a:r>
            <a:r>
              <a:rPr lang="en-US" altLang="en-US" i="1" dirty="0"/>
              <a:t> </a:t>
            </a:r>
            <a:r>
              <a:rPr lang="en-US" altLang="en-US" dirty="0"/>
              <a:t>them.</a:t>
            </a:r>
          </a:p>
          <a:p>
            <a:r>
              <a:rPr lang="en-US" altLang="en-US" dirty="0"/>
              <a:t>How efficient is a program? </a:t>
            </a:r>
          </a:p>
          <a:p>
            <a:pPr lvl="1"/>
            <a:r>
              <a:rPr lang="en-US" altLang="en-US" dirty="0"/>
              <a:t>How much time does it take program to complete?</a:t>
            </a:r>
          </a:p>
          <a:p>
            <a:pPr lvl="1"/>
            <a:r>
              <a:rPr lang="en-US" altLang="en-US" dirty="0"/>
              <a:t>How much memory does a program use?</a:t>
            </a:r>
          </a:p>
          <a:p>
            <a:pPr lvl="1"/>
            <a:r>
              <a:rPr lang="en-US" altLang="en-US" dirty="0"/>
              <a:t>How do these change as the amount </a:t>
            </a:r>
            <a:br>
              <a:rPr lang="en-US" altLang="en-US" dirty="0"/>
            </a:br>
            <a:r>
              <a:rPr lang="en-US" altLang="en-US" dirty="0"/>
              <a:t>of data changes?</a:t>
            </a:r>
          </a:p>
          <a:p>
            <a:pPr lvl="1"/>
            <a:r>
              <a:rPr lang="en-US" altLang="en-US" dirty="0"/>
              <a:t>What is the difference between the average case and worst case efficiency if any?</a:t>
            </a:r>
          </a:p>
        </p:txBody>
      </p:sp>
      <p:sp>
        <p:nvSpPr>
          <p:cNvPr id="19460" name="Date Placeholder 3">
            <a:extLst>
              <a:ext uri="{FF2B5EF4-FFF2-40B4-BE49-F238E27FC236}">
                <a16:creationId xmlns:a16="http://schemas.microsoft.com/office/drawing/2014/main" id="{88FCD361-C3B6-516C-C7A6-6463A39111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CS 314</a:t>
            </a:r>
          </a:p>
        </p:txBody>
      </p:sp>
      <p:sp>
        <p:nvSpPr>
          <p:cNvPr id="19461" name="Footer Placeholder 4">
            <a:extLst>
              <a:ext uri="{FF2B5EF4-FFF2-40B4-BE49-F238E27FC236}">
                <a16:creationId xmlns:a16="http://schemas.microsoft.com/office/drawing/2014/main" id="{68FC35AC-3C25-21AE-BC3E-12B31AB0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Efficiency - Complexity</a:t>
            </a:r>
          </a:p>
        </p:txBody>
      </p:sp>
      <p:sp>
        <p:nvSpPr>
          <p:cNvPr id="19462" name="Slide Number Placeholder 5">
            <a:extLst>
              <a:ext uri="{FF2B5EF4-FFF2-40B4-BE49-F238E27FC236}">
                <a16:creationId xmlns:a16="http://schemas.microsoft.com/office/drawing/2014/main" id="{483CCD7C-B754-9D04-73C7-3804FD14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F845D4-C071-4002-990C-32C3FADB229B}" type="slidenum">
              <a:rPr lang="en-US" altLang="en-US" sz="18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Favorite Algorithms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80010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200" dirty="0"/>
              <a:t>Takes less memory (Space Efficient)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200" dirty="0"/>
              <a:t>Smaller execution time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200" dirty="0"/>
              <a:t>Smaller programming time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200" dirty="0">
                <a:highlight>
                  <a:srgbClr val="FFFF00"/>
                </a:highlight>
              </a:rPr>
              <a:t>Time complexity </a:t>
            </a:r>
            <a:r>
              <a:rPr lang="en-US" sz="3200" dirty="0"/>
              <a:t>(most important)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0FF09C2-5BDF-AA61-F0F6-CE873F8B182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Algorithm Analysis: Why?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ED34EE2-CDA5-8286-A643-AA04C7DA3B23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Correctness: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Does the algorithm do what is intended.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Performance: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What is the running time of the algorithm.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How much storage does it consume.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Different algorithms may be correct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Which should I use?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A725B-40B5-51F6-A38F-27978BA3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fld id="{2E76A023-9441-4807-A42C-D77BF9369BEF}" type="slidenum">
              <a:rPr lang="en-US" altLang="en-US" sz="1200">
                <a:solidFill>
                  <a:srgbClr val="898989"/>
                </a:solidFill>
              </a:rPr>
              <a:pPr/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E4B03-477F-F034-5CE5-D463AA4B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Structures - Introduction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val 14"/>
          <p:cNvSpPr>
            <a:spLocks noChangeArrowheads="1"/>
          </p:cNvSpPr>
          <p:nvPr/>
        </p:nvSpPr>
        <p:spPr bwMode="auto">
          <a:xfrm>
            <a:off x="1476375" y="2781300"/>
            <a:ext cx="6335713" cy="2519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Computer Program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GB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is a Computer Program?</a:t>
            </a:r>
            <a:endParaRPr lang="en-GB"/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92263" y="3744913"/>
            <a:ext cx="7477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000" dirty="0"/>
              <a:t>Input</a:t>
            </a:r>
          </a:p>
          <a:p>
            <a:r>
              <a:rPr kumimoji="1" lang="en-US" altLang="zh-TW" sz="2000" dirty="0"/>
              <a:t>(DS)</a:t>
            </a:r>
          </a:p>
        </p:txBody>
      </p:sp>
      <p:sp>
        <p:nvSpPr>
          <p:cNvPr id="344070" name="Rectangle 6"/>
          <p:cNvSpPr>
            <a:spLocks noChangeArrowheads="1"/>
          </p:cNvSpPr>
          <p:nvPr/>
        </p:nvSpPr>
        <p:spPr bwMode="auto">
          <a:xfrm>
            <a:off x="3219450" y="3189288"/>
            <a:ext cx="2590800" cy="175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TW" sz="2000"/>
              <a:t>Process</a:t>
            </a:r>
          </a:p>
          <a:p>
            <a:pPr algn="ctr"/>
            <a:r>
              <a:rPr kumimoji="1" lang="en-US" altLang="zh-TW" sz="2000"/>
              <a:t>(Algorithm)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6823075" y="3744913"/>
            <a:ext cx="9445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000"/>
              <a:t>Output</a:t>
            </a:r>
          </a:p>
          <a:p>
            <a:r>
              <a:rPr kumimoji="1" lang="en-US" altLang="zh-TW" sz="2000"/>
              <a:t>(DS)</a:t>
            </a:r>
          </a:p>
        </p:txBody>
      </p:sp>
      <p:sp>
        <p:nvSpPr>
          <p:cNvPr id="23559" name="AutoShape 9"/>
          <p:cNvSpPr>
            <a:spLocks noChangeArrowheads="1"/>
          </p:cNvSpPr>
          <p:nvPr/>
        </p:nvSpPr>
        <p:spPr bwMode="auto">
          <a:xfrm>
            <a:off x="2295525" y="3816350"/>
            <a:ext cx="935038" cy="36036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AutoShape 10"/>
          <p:cNvSpPr>
            <a:spLocks noChangeArrowheads="1"/>
          </p:cNvSpPr>
          <p:nvPr/>
        </p:nvSpPr>
        <p:spPr bwMode="auto">
          <a:xfrm>
            <a:off x="5895975" y="3816350"/>
            <a:ext cx="935038" cy="36036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2051050" y="5451475"/>
            <a:ext cx="53736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200" b="1"/>
              <a:t>Data Structures+Algorithms=Programs</a:t>
            </a:r>
          </a:p>
        </p:txBody>
      </p:sp>
      <p:sp>
        <p:nvSpPr>
          <p:cNvPr id="23562" name="Oval 12"/>
          <p:cNvSpPr>
            <a:spLocks noChangeArrowheads="1"/>
          </p:cNvSpPr>
          <p:nvPr/>
        </p:nvSpPr>
        <p:spPr bwMode="auto">
          <a:xfrm>
            <a:off x="36513" y="2349500"/>
            <a:ext cx="1511300" cy="10080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Problem</a:t>
            </a:r>
            <a:endParaRPr lang="en-GB"/>
          </a:p>
        </p:txBody>
      </p:sp>
      <p:sp>
        <p:nvSpPr>
          <p:cNvPr id="23563" name="Oval 13"/>
          <p:cNvSpPr>
            <a:spLocks noChangeArrowheads="1"/>
          </p:cNvSpPr>
          <p:nvPr/>
        </p:nvSpPr>
        <p:spPr bwMode="auto">
          <a:xfrm>
            <a:off x="7632700" y="2133600"/>
            <a:ext cx="1511300" cy="10080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Solution</a:t>
            </a:r>
            <a:endParaRPr lang="en-GB"/>
          </a:p>
        </p:txBody>
      </p:sp>
      <p:sp>
        <p:nvSpPr>
          <p:cNvPr id="23564" name="AutoShape 15"/>
          <p:cNvSpPr>
            <a:spLocks noChangeArrowheads="1"/>
          </p:cNvSpPr>
          <p:nvPr/>
        </p:nvSpPr>
        <p:spPr bwMode="auto">
          <a:xfrm>
            <a:off x="611188" y="3573463"/>
            <a:ext cx="935037" cy="360362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AutoShape 16"/>
          <p:cNvSpPr>
            <a:spLocks noChangeArrowheads="1"/>
          </p:cNvSpPr>
          <p:nvPr/>
        </p:nvSpPr>
        <p:spPr bwMode="auto">
          <a:xfrm>
            <a:off x="7596188" y="3286125"/>
            <a:ext cx="935037" cy="36036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4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4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4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4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9" grpId="0" build="p" autoUpdateAnimBg="0"/>
      <p:bldP spid="344070" grpId="0" animBg="1" autoUpdateAnimBg="0"/>
      <p:bldP spid="344072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Efficient Algorithms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Consumes lesser amount </a:t>
            </a:r>
            <a:r>
              <a:rPr lang="en-US" b="1" dirty="0"/>
              <a:t>of resources </a:t>
            </a:r>
            <a:r>
              <a:rPr lang="en-US" dirty="0"/>
              <a:t>while solving a problem of </a:t>
            </a:r>
            <a:r>
              <a:rPr lang="en-US" dirty="0">
                <a:highlight>
                  <a:srgbClr val="FFFF00"/>
                </a:highlight>
              </a:rPr>
              <a:t>size n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Memory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Time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So do we just measure the processor time?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Measuring Efficiency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458200" cy="4876800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q"/>
              <a:defRPr/>
            </a:pPr>
            <a:r>
              <a:rPr lang="en-US" sz="3200" dirty="0"/>
              <a:t>The efficiency of an algorithm is a measure of the amount of resources consumed in solving a problem of size n.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sz="3200" dirty="0"/>
          </a:p>
          <a:p>
            <a:pPr marL="987425" lvl="2" indent="-293688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3600" b="1" dirty="0"/>
              <a:t>The resource we are most interested in is time</a:t>
            </a:r>
          </a:p>
          <a:p>
            <a:pPr marL="987425" lvl="2" indent="-293688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sz="3600" b="1" dirty="0"/>
          </a:p>
          <a:p>
            <a:pPr marL="987425" lvl="2" indent="-293688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3600" b="1" dirty="0"/>
              <a:t>We can use the same techniques to analyze the consumption of other resources, such as memory space.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q"/>
              <a:defRPr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050">
            <a:extLst>
              <a:ext uri="{FF2B5EF4-FFF2-40B4-BE49-F238E27FC236}">
                <a16:creationId xmlns:a16="http://schemas.microsoft.com/office/drawing/2014/main" id="{821F0F1A-E505-B82F-8BBD-8794023F922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Analysis of Algorithms</a:t>
            </a:r>
          </a:p>
        </p:txBody>
      </p:sp>
      <p:sp>
        <p:nvSpPr>
          <p:cNvPr id="31747" name="Rectangle 2051">
            <a:extLst>
              <a:ext uri="{FF2B5EF4-FFF2-40B4-BE49-F238E27FC236}">
                <a16:creationId xmlns:a16="http://schemas.microsoft.com/office/drawing/2014/main" id="{768AB818-5BC2-79D2-8724-54B41E75104D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752600"/>
            <a:ext cx="8458200" cy="4800600"/>
          </a:xfrm>
        </p:spPr>
        <p:txBody>
          <a:bodyPr/>
          <a:lstStyle/>
          <a:p>
            <a:pPr eaLnBrk="1" hangingPunct="1"/>
            <a:r>
              <a:rPr lang="en-US" altLang="en-US"/>
              <a:t>Efficiency measure</a:t>
            </a:r>
          </a:p>
          <a:p>
            <a:pPr lvl="1" eaLnBrk="1" hangingPunct="1"/>
            <a:r>
              <a:rPr lang="en-US" altLang="en-US"/>
              <a:t>how long the program runs	</a:t>
            </a:r>
            <a:r>
              <a:rPr lang="en-US" altLang="en-US">
                <a:solidFill>
                  <a:srgbClr val="FF0000"/>
                </a:solidFill>
              </a:rPr>
              <a:t>time complexity</a:t>
            </a:r>
          </a:p>
          <a:p>
            <a:pPr lvl="1" eaLnBrk="1" hangingPunct="1"/>
            <a:r>
              <a:rPr lang="en-US" altLang="en-US"/>
              <a:t>how much memory it uses 	</a:t>
            </a:r>
            <a:r>
              <a:rPr lang="en-US" altLang="en-US">
                <a:solidFill>
                  <a:srgbClr val="FF0000"/>
                </a:solidFill>
              </a:rPr>
              <a:t>space complexity</a:t>
            </a:r>
          </a:p>
          <a:p>
            <a:pPr eaLnBrk="1" hangingPunct="1"/>
            <a:r>
              <a:rPr lang="en-US" altLang="en-US"/>
              <a:t>Why analyze at all?</a:t>
            </a:r>
          </a:p>
          <a:p>
            <a:pPr lvl="1" eaLnBrk="1" hangingPunct="1"/>
            <a:r>
              <a:rPr lang="en-US" altLang="en-US"/>
              <a:t>Decide what algorithm to implement before actually doing it</a:t>
            </a:r>
          </a:p>
          <a:p>
            <a:pPr lvl="1" eaLnBrk="1" hangingPunct="1"/>
            <a:r>
              <a:rPr lang="en-US" altLang="en-US"/>
              <a:t>Given code, get a sense for where bottlenecks must be, without actually measuring 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27ECC-CFC7-9750-A3E0-F2B5A2F3F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fld id="{63DB65E9-2349-44DE-ACA4-84ABA77B0A07}" type="slidenum">
              <a:rPr lang="en-US" altLang="en-US" sz="1200">
                <a:solidFill>
                  <a:srgbClr val="898989"/>
                </a:solidFill>
              </a:rPr>
              <a:pPr/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4416EA-9803-7931-1384-A96977A7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Structures - Introduction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accent3"/>
              </a:buClr>
              <a:buFont typeface="Wingdings" pitchFamily="2" charset="2"/>
              <a:buChar char="q"/>
              <a:defRPr/>
            </a:pPr>
            <a:r>
              <a:rPr lang="en-US" sz="2800" dirty="0"/>
              <a:t>It would seem that the most obvious way to measure the efficiency of an algorithm is to run it and measure how much processor time is needed</a:t>
            </a:r>
          </a:p>
          <a:p>
            <a:pPr>
              <a:lnSpc>
                <a:spcPct val="90000"/>
              </a:lnSpc>
              <a:buClr>
                <a:schemeClr val="accent3"/>
              </a:buClr>
              <a:buFont typeface="Wingdings" pitchFamily="2" charset="2"/>
              <a:buChar char="q"/>
              <a:defRPr/>
            </a:pPr>
            <a:endParaRPr lang="en-US" sz="2800" dirty="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buClr>
                <a:schemeClr val="accent3"/>
              </a:buClr>
              <a:buFont typeface="Wingdings" pitchFamily="2" charset="2"/>
              <a:buChar char="q"/>
              <a:defRPr/>
            </a:pPr>
            <a:r>
              <a:rPr lang="en-US" sz="2800" dirty="0">
                <a:solidFill>
                  <a:srgbClr val="FF3300"/>
                </a:solidFill>
              </a:rPr>
              <a:t>Is it correct??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906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Real Time Execution Vs. Algorithm Complexity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458200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3200" dirty="0"/>
              <a:t>Same algorithms running on different processors, don’t take the same time, why?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en-US" sz="32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3200" dirty="0"/>
              <a:t>Processor speed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3200" dirty="0"/>
              <a:t>Processor type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3200" dirty="0"/>
              <a:t>Programming language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3200" dirty="0"/>
              <a:t>Quality of compiler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3200" dirty="0"/>
              <a:t>Size and nature of input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3200" dirty="0"/>
              <a:t>Operating system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Theoretical Analysis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458200" cy="48006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/>
              <a:t>Uses a high-level description of the algorithm instead of an implementation</a:t>
            </a:r>
          </a:p>
          <a:p>
            <a:pPr>
              <a:buFont typeface="Wingdings" pitchFamily="2" charset="2"/>
              <a:buChar char="q"/>
            </a:pPr>
            <a:endParaRPr lang="en-US" sz="3200" dirty="0"/>
          </a:p>
          <a:p>
            <a:pPr>
              <a:buFont typeface="Wingdings" pitchFamily="2" charset="2"/>
              <a:buChar char="q"/>
            </a:pPr>
            <a:r>
              <a:rPr lang="en-US" sz="3200" dirty="0"/>
              <a:t>Characterizes running time as a function of the input size, N.</a:t>
            </a:r>
          </a:p>
          <a:p>
            <a:pPr>
              <a:buFont typeface="Wingdings" pitchFamily="2" charset="2"/>
              <a:buChar char="q"/>
            </a:pPr>
            <a:endParaRPr lang="en-US" sz="3200" dirty="0"/>
          </a:p>
          <a:p>
            <a:pPr>
              <a:buFont typeface="Wingdings" pitchFamily="2" charset="2"/>
              <a:buChar char="q"/>
            </a:pPr>
            <a:r>
              <a:rPr lang="en-US" sz="3200" dirty="0"/>
              <a:t>Taking  into account all possible inputs Allows us to evaluate the speed of an algorithm independent of the hardware/software environment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</a:rPr>
              <a:t>Running Time of an Algorithm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686800" cy="53340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q"/>
              <a:defRPr/>
            </a:pPr>
            <a:r>
              <a:rPr lang="en-US" sz="2800" dirty="0"/>
              <a:t>Factors affecting running time:</a:t>
            </a: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/>
              <a:t>Nature of input</a:t>
            </a: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/>
              <a:t>Number of input</a:t>
            </a: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/>
              <a:t>Number of steps/primitive operations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q"/>
              <a:defRPr/>
            </a:pPr>
            <a:endParaRPr lang="en-US" sz="2800" dirty="0"/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q"/>
              <a:defRPr/>
            </a:pPr>
            <a:r>
              <a:rPr lang="en-US" sz="2800" dirty="0"/>
              <a:t>Running time is measured in terms of number of steps/primitive operations.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q"/>
              <a:defRPr/>
            </a:pPr>
            <a:endParaRPr lang="en-US" sz="2800" dirty="0"/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q"/>
              <a:defRPr/>
            </a:pPr>
            <a:r>
              <a:rPr lang="en-US" sz="2800" dirty="0"/>
              <a:t>Generally time grows with size of input, so running time of an algorithm is usually measured as function of input size.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q"/>
              <a:defRPr/>
            </a:pPr>
            <a:endParaRPr lang="en-US" sz="2800" dirty="0"/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q"/>
              <a:defRPr/>
            </a:pPr>
            <a:r>
              <a:rPr lang="en-US" sz="2800" dirty="0"/>
              <a:t>Independent from machine, OS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q"/>
              <a:defRPr/>
            </a:pPr>
            <a:endParaRPr lang="en-US" sz="2800" dirty="0"/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q"/>
              <a:defRPr/>
            </a:pPr>
            <a:r>
              <a:rPr lang="en-US" sz="2800" dirty="0"/>
              <a:t>Would not vary from processor to processor as algorithm steps would remain the same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q"/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914400"/>
          </a:xfrm>
        </p:spPr>
        <p:txBody>
          <a:bodyPr/>
          <a:lstStyle/>
          <a:p>
            <a:pPr eaLnBrk="1" hangingPunct="1"/>
            <a:r>
              <a:rPr lang="en-US" sz="3700" dirty="0">
                <a:solidFill>
                  <a:srgbClr val="C00000"/>
                </a:solidFill>
              </a:rPr>
              <a:t>Analyzing an Algorithm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q"/>
            </a:pPr>
            <a:r>
              <a:rPr lang="en-US" sz="2800" dirty="0"/>
              <a:t>Finding running time of an Algorithm</a:t>
            </a:r>
          </a:p>
          <a:p>
            <a:pPr eaLnBrk="1" hangingPunct="1">
              <a:buFont typeface="Wingdings" pitchFamily="2" charset="2"/>
              <a:buChar char="q"/>
            </a:pPr>
            <a:endParaRPr lang="en-US" sz="2800" dirty="0"/>
          </a:p>
          <a:p>
            <a:pPr eaLnBrk="1" hangingPunct="1">
              <a:buFont typeface="Wingdings" pitchFamily="2" charset="2"/>
              <a:buChar char="q"/>
            </a:pPr>
            <a:r>
              <a:rPr lang="en-US" sz="2800" dirty="0"/>
              <a:t>Running time is measured by number of </a:t>
            </a:r>
            <a:r>
              <a:rPr lang="en-US" sz="2800" dirty="0">
                <a:highlight>
                  <a:srgbClr val="FFFF00"/>
                </a:highlight>
              </a:rPr>
              <a:t>steps/primitive operations </a:t>
            </a:r>
            <a:r>
              <a:rPr lang="en-US" sz="2800" dirty="0"/>
              <a:t>performed</a:t>
            </a:r>
          </a:p>
          <a:p>
            <a:pPr eaLnBrk="1" hangingPunct="1">
              <a:buFont typeface="Wingdings" pitchFamily="2" charset="2"/>
              <a:buChar char="q"/>
            </a:pPr>
            <a:endParaRPr lang="en-US" sz="2800" dirty="0"/>
          </a:p>
          <a:p>
            <a:pPr eaLnBrk="1" hangingPunct="1">
              <a:buFont typeface="Wingdings" pitchFamily="2" charset="2"/>
              <a:buChar char="q"/>
            </a:pPr>
            <a:r>
              <a:rPr lang="en-US" sz="2800" dirty="0"/>
              <a:t>Steps means elementary operation like </a:t>
            </a:r>
          </a:p>
          <a:p>
            <a:pPr marL="692150" lvl="1" indent="-347663" eaLnBrk="1" hangingPunct="1">
              <a:buFont typeface="Wingdings" pitchFamily="2" charset="2"/>
              <a:buChar char="q"/>
            </a:pPr>
            <a:r>
              <a:rPr lang="en-GB" sz="2800" dirty="0"/>
              <a:t>,+, *,&lt;, =, A[</a:t>
            </a:r>
            <a:r>
              <a:rPr lang="en-GB" sz="2800" dirty="0" err="1"/>
              <a:t>i</a:t>
            </a:r>
            <a:r>
              <a:rPr lang="en-GB" sz="2800" dirty="0"/>
              <a:t>] etc</a:t>
            </a:r>
          </a:p>
          <a:p>
            <a:pPr eaLnBrk="1" hangingPunct="1">
              <a:buFont typeface="Wingdings" pitchFamily="2" charset="2"/>
              <a:buChar char="q"/>
            </a:pPr>
            <a:endParaRPr lang="en-US" sz="2800" dirty="0"/>
          </a:p>
          <a:p>
            <a:pPr eaLnBrk="1" hangingPunct="1">
              <a:buFont typeface="Wingdings" pitchFamily="2" charset="2"/>
              <a:buChar char="q"/>
            </a:pPr>
            <a:r>
              <a:rPr lang="en-US" sz="2800" dirty="0"/>
              <a:t> We will measure number of steps taken in term of size of input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C00000"/>
                </a:solidFill>
              </a:rPr>
              <a:t>Analysis of Algorithms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200" dirty="0"/>
              <a:t>Assume input size to be N/n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200" dirty="0"/>
              <a:t>Primitive steps: +,-,*,/,= etc.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200" dirty="0"/>
              <a:t>What about loops and control structures?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Simple Example (1)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800" dirty="0"/>
              <a:t>// Input: int A[N], array of N integers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800" dirty="0"/>
              <a:t>// Output: Sum of all numbers in array 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b="1" dirty="0">
                <a:latin typeface="Courier New" pitchFamily="49" charset="0"/>
              </a:rPr>
              <a:t>int Sum(int A[], int N)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b="1" dirty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b="1" dirty="0">
                <a:latin typeface="Courier New" pitchFamily="49" charset="0"/>
              </a:rPr>
              <a:t>   int s=0;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b="1" dirty="0">
                <a:latin typeface="Courier New" pitchFamily="49" charset="0"/>
              </a:rPr>
              <a:t>   for (int </a:t>
            </a:r>
            <a:r>
              <a:rPr lang="en-GB" sz="1800" b="1" dirty="0" err="1">
                <a:latin typeface="Courier New" pitchFamily="49" charset="0"/>
              </a:rPr>
              <a:t>i</a:t>
            </a:r>
            <a:r>
              <a:rPr lang="en-GB" sz="1800" b="1" dirty="0">
                <a:latin typeface="Courier New" pitchFamily="49" charset="0"/>
              </a:rPr>
              <a:t>=0; </a:t>
            </a:r>
            <a:r>
              <a:rPr lang="en-GB" sz="1800" b="1" dirty="0" err="1">
                <a:latin typeface="Courier New" pitchFamily="49" charset="0"/>
              </a:rPr>
              <a:t>i</a:t>
            </a:r>
            <a:r>
              <a:rPr lang="en-GB" sz="1800" b="1" dirty="0">
                <a:latin typeface="Courier New" pitchFamily="49" charset="0"/>
              </a:rPr>
              <a:t>&lt; N; </a:t>
            </a:r>
            <a:r>
              <a:rPr lang="en-GB" sz="1800" b="1" dirty="0" err="1">
                <a:latin typeface="Courier New" pitchFamily="49" charset="0"/>
              </a:rPr>
              <a:t>i</a:t>
            </a:r>
            <a:r>
              <a:rPr lang="en-GB" sz="1800" b="1" dirty="0">
                <a:latin typeface="Courier New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b="1" dirty="0">
                <a:latin typeface="Courier New" pitchFamily="49" charset="0"/>
              </a:rPr>
              <a:t>      s = s + A[</a:t>
            </a:r>
            <a:r>
              <a:rPr lang="en-GB" sz="1800" b="1" dirty="0" err="1">
                <a:latin typeface="Courier New" pitchFamily="49" charset="0"/>
              </a:rPr>
              <a:t>i</a:t>
            </a:r>
            <a:r>
              <a:rPr lang="en-GB" sz="1800" b="1" dirty="0">
                <a:latin typeface="Courier New" pitchFamily="49" charset="0"/>
              </a:rPr>
              <a:t>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b="1" dirty="0">
                <a:latin typeface="Courier New" pitchFamily="49" charset="0"/>
              </a:rPr>
              <a:t>   return 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b="1" dirty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18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GB" sz="2800" dirty="0"/>
              <a:t>How should we analyse this?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944562"/>
          </a:xfrm>
        </p:spPr>
        <p:txBody>
          <a:bodyPr/>
          <a:lstStyle/>
          <a:p>
            <a:r>
              <a:rPr lang="en-US" dirty="0"/>
              <a:t>What are Data Structures?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/>
              <a:t>A data structure is a specialized format for organizing and storing data. </a:t>
            </a:r>
          </a:p>
          <a:p>
            <a:pPr>
              <a:buFont typeface="Wingdings" pitchFamily="2" charset="2"/>
              <a:buChar char="q"/>
            </a:pPr>
            <a:endParaRPr lang="en-US" sz="2800" dirty="0"/>
          </a:p>
          <a:p>
            <a:pPr>
              <a:buFont typeface="Wingdings" pitchFamily="2" charset="2"/>
              <a:buChar char="q"/>
            </a:pPr>
            <a:r>
              <a:rPr lang="en-US" sz="2800" dirty="0"/>
              <a:t>Any data structure is designed to organize data to suit a specific purpose so that it can be accessed and worked with in appropriate ways.</a:t>
            </a:r>
          </a:p>
          <a:p>
            <a:pPr>
              <a:buFont typeface="Wingdings" pitchFamily="2" charset="2"/>
              <a:buChar char="q"/>
            </a:pPr>
            <a:endParaRPr lang="en-US" sz="2800" dirty="0"/>
          </a:p>
          <a:p>
            <a:pPr>
              <a:buFont typeface="Wingdings" pitchFamily="2" charset="2"/>
              <a:buChar char="q"/>
            </a:pPr>
            <a:r>
              <a:rPr lang="en-US" sz="2800" dirty="0"/>
              <a:t>General data structure types include the array, the stack, the record, the queue, the tree, and so on. </a:t>
            </a:r>
          </a:p>
          <a:p>
            <a:pPr>
              <a:buFont typeface="Wingdings" pitchFamily="2" charset="2"/>
              <a:buChar char="q"/>
            </a:pPr>
            <a:endParaRPr 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29600" cy="1143000"/>
          </a:xfrm>
        </p:spPr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Simple Example (2)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762000" y="1524000"/>
            <a:ext cx="60960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urier New" pitchFamily="49" charset="0"/>
              </a:rPr>
              <a:t>// Input: </a:t>
            </a:r>
            <a:r>
              <a:rPr lang="en-GB" b="1" dirty="0" err="1">
                <a:latin typeface="Courier New" pitchFamily="49" charset="0"/>
              </a:rPr>
              <a:t>int</a:t>
            </a:r>
            <a:r>
              <a:rPr lang="en-GB" b="1" dirty="0">
                <a:latin typeface="Courier New" pitchFamily="49" charset="0"/>
              </a:rPr>
              <a:t> A[N], array of N integers</a:t>
            </a:r>
          </a:p>
          <a:p>
            <a:r>
              <a:rPr lang="en-GB" b="1" dirty="0">
                <a:latin typeface="Courier New" pitchFamily="49" charset="0"/>
              </a:rPr>
              <a:t>// Output: Sum of all numbers in array A</a:t>
            </a:r>
          </a:p>
          <a:p>
            <a:endParaRPr lang="en-GB" b="1" dirty="0">
              <a:latin typeface="Courier New" pitchFamily="49" charset="0"/>
            </a:endParaRPr>
          </a:p>
          <a:p>
            <a:r>
              <a:rPr lang="en-GB" b="1" dirty="0" err="1">
                <a:latin typeface="Courier New" pitchFamily="49" charset="0"/>
              </a:rPr>
              <a:t>int</a:t>
            </a:r>
            <a:r>
              <a:rPr lang="en-GB" b="1" dirty="0">
                <a:latin typeface="Courier New" pitchFamily="49" charset="0"/>
              </a:rPr>
              <a:t> Sum(</a:t>
            </a:r>
            <a:r>
              <a:rPr lang="en-GB" b="1" dirty="0" err="1">
                <a:latin typeface="Courier New" pitchFamily="49" charset="0"/>
              </a:rPr>
              <a:t>int</a:t>
            </a:r>
            <a:r>
              <a:rPr lang="en-GB" b="1" dirty="0">
                <a:latin typeface="Courier New" pitchFamily="49" charset="0"/>
              </a:rPr>
              <a:t> A[], </a:t>
            </a:r>
            <a:r>
              <a:rPr lang="en-GB" b="1" dirty="0" err="1">
                <a:latin typeface="Courier New" pitchFamily="49" charset="0"/>
              </a:rPr>
              <a:t>int</a:t>
            </a:r>
            <a:r>
              <a:rPr lang="en-GB" b="1" dirty="0">
                <a:latin typeface="Courier New" pitchFamily="49" charset="0"/>
              </a:rPr>
              <a:t> N){</a:t>
            </a:r>
          </a:p>
          <a:p>
            <a:r>
              <a:rPr lang="en-GB" b="1" dirty="0">
                <a:latin typeface="Courier New" pitchFamily="49" charset="0"/>
              </a:rPr>
              <a:t>   </a:t>
            </a:r>
            <a:r>
              <a:rPr lang="en-GB" b="1" dirty="0" err="1">
                <a:latin typeface="Courier New" pitchFamily="49" charset="0"/>
              </a:rPr>
              <a:t>int</a:t>
            </a:r>
            <a:r>
              <a:rPr lang="en-GB" b="1" dirty="0">
                <a:latin typeface="Courier New" pitchFamily="49" charset="0"/>
              </a:rPr>
              <a:t> s=0;</a:t>
            </a:r>
          </a:p>
          <a:p>
            <a:endParaRPr lang="en-GB" b="1" dirty="0">
              <a:latin typeface="Courier New" pitchFamily="49" charset="0"/>
            </a:endParaRPr>
          </a:p>
          <a:p>
            <a:r>
              <a:rPr lang="en-GB" b="1" dirty="0">
                <a:latin typeface="Courier New" pitchFamily="49" charset="0"/>
              </a:rPr>
              <a:t>   for (</a:t>
            </a:r>
            <a:r>
              <a:rPr lang="en-GB" b="1" dirty="0" err="1">
                <a:latin typeface="Courier New" pitchFamily="49" charset="0"/>
              </a:rPr>
              <a:t>int</a:t>
            </a:r>
            <a:r>
              <a:rPr lang="en-GB" b="1" dirty="0">
                <a:latin typeface="Courier New" pitchFamily="49" charset="0"/>
              </a:rPr>
              <a:t> </a:t>
            </a:r>
            <a:r>
              <a:rPr lang="en-GB" b="1" dirty="0" err="1">
                <a:latin typeface="Courier New" pitchFamily="49" charset="0"/>
              </a:rPr>
              <a:t>i</a:t>
            </a:r>
            <a:r>
              <a:rPr lang="en-GB" b="1" dirty="0">
                <a:latin typeface="Courier New" pitchFamily="49" charset="0"/>
              </a:rPr>
              <a:t>=0; </a:t>
            </a:r>
            <a:r>
              <a:rPr lang="en-GB" b="1" dirty="0" err="1">
                <a:latin typeface="Courier New" pitchFamily="49" charset="0"/>
              </a:rPr>
              <a:t>i</a:t>
            </a:r>
            <a:r>
              <a:rPr lang="en-GB" b="1" dirty="0">
                <a:latin typeface="Courier New" pitchFamily="49" charset="0"/>
              </a:rPr>
              <a:t>&lt; N; </a:t>
            </a:r>
            <a:r>
              <a:rPr lang="en-GB" b="1" dirty="0" err="1">
                <a:latin typeface="Courier New" pitchFamily="49" charset="0"/>
              </a:rPr>
              <a:t>i</a:t>
            </a:r>
            <a:r>
              <a:rPr lang="en-GB" b="1" dirty="0">
                <a:latin typeface="Courier New" pitchFamily="49" charset="0"/>
              </a:rPr>
              <a:t>++)</a:t>
            </a:r>
          </a:p>
          <a:p>
            <a:endParaRPr lang="en-GB" b="1" dirty="0">
              <a:latin typeface="Courier New" pitchFamily="49" charset="0"/>
            </a:endParaRPr>
          </a:p>
          <a:p>
            <a:r>
              <a:rPr lang="en-GB" b="1" dirty="0">
                <a:latin typeface="Courier New" pitchFamily="49" charset="0"/>
              </a:rPr>
              <a:t>      s = s + A[</a:t>
            </a:r>
            <a:r>
              <a:rPr lang="en-GB" b="1" dirty="0" err="1">
                <a:latin typeface="Courier New" pitchFamily="49" charset="0"/>
              </a:rPr>
              <a:t>i</a:t>
            </a:r>
            <a:r>
              <a:rPr lang="en-GB" b="1" dirty="0">
                <a:latin typeface="Courier New" pitchFamily="49" charset="0"/>
              </a:rPr>
              <a:t>];</a:t>
            </a:r>
          </a:p>
          <a:p>
            <a:endParaRPr lang="en-GB" b="1" dirty="0">
              <a:latin typeface="Courier New" pitchFamily="49" charset="0"/>
            </a:endParaRPr>
          </a:p>
          <a:p>
            <a:r>
              <a:rPr lang="en-GB" b="1" dirty="0">
                <a:latin typeface="Courier New" pitchFamily="49" charset="0"/>
              </a:rPr>
              <a:t>   return s;</a:t>
            </a:r>
          </a:p>
          <a:p>
            <a:r>
              <a:rPr lang="en-GB" b="1" dirty="0">
                <a:latin typeface="Courier New" pitchFamily="49" charset="0"/>
              </a:rPr>
              <a:t>}</a:t>
            </a:r>
          </a:p>
          <a:p>
            <a:endParaRPr lang="en-GB" b="1" dirty="0">
              <a:latin typeface="Courier New" pitchFamily="49" charset="0"/>
            </a:endParaRPr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1235075" y="4362450"/>
            <a:ext cx="12954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AutoShape 5"/>
          <p:cNvSpPr>
            <a:spLocks noChangeArrowheads="1"/>
          </p:cNvSpPr>
          <p:nvPr/>
        </p:nvSpPr>
        <p:spPr bwMode="auto">
          <a:xfrm>
            <a:off x="1768475" y="2686050"/>
            <a:ext cx="4572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AutoShape 6"/>
          <p:cNvSpPr>
            <a:spLocks noChangeArrowheads="1"/>
          </p:cNvSpPr>
          <p:nvPr/>
        </p:nvSpPr>
        <p:spPr bwMode="auto">
          <a:xfrm>
            <a:off x="2454275" y="3219450"/>
            <a:ext cx="4572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AutoShape 7"/>
          <p:cNvSpPr>
            <a:spLocks noChangeArrowheads="1"/>
          </p:cNvSpPr>
          <p:nvPr/>
        </p:nvSpPr>
        <p:spPr bwMode="auto">
          <a:xfrm>
            <a:off x="2743200" y="3810000"/>
            <a:ext cx="5334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AutoShape 8"/>
          <p:cNvSpPr>
            <a:spLocks noChangeArrowheads="1"/>
          </p:cNvSpPr>
          <p:nvPr/>
        </p:nvSpPr>
        <p:spPr bwMode="auto">
          <a:xfrm>
            <a:off x="3140075" y="3219450"/>
            <a:ext cx="6096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AutoShape 9"/>
          <p:cNvSpPr>
            <a:spLocks noChangeArrowheads="1"/>
          </p:cNvSpPr>
          <p:nvPr/>
        </p:nvSpPr>
        <p:spPr bwMode="auto">
          <a:xfrm>
            <a:off x="3978275" y="3219450"/>
            <a:ext cx="4572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 flipH="1" flipV="1">
            <a:off x="2362200" y="2819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Oval 11"/>
          <p:cNvSpPr>
            <a:spLocks noChangeArrowheads="1"/>
          </p:cNvSpPr>
          <p:nvPr/>
        </p:nvSpPr>
        <p:spPr bwMode="auto">
          <a:xfrm>
            <a:off x="3200400" y="266700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400" dirty="0">
                <a:solidFill>
                  <a:srgbClr val="FF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41996" name="Oval 12"/>
          <p:cNvSpPr>
            <a:spLocks noChangeArrowheads="1"/>
          </p:cNvSpPr>
          <p:nvPr/>
        </p:nvSpPr>
        <p:spPr bwMode="auto">
          <a:xfrm>
            <a:off x="1295400" y="35052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400" dirty="0">
                <a:solidFill>
                  <a:srgbClr val="FF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41997" name="Oval 13"/>
          <p:cNvSpPr>
            <a:spLocks noChangeArrowheads="1"/>
          </p:cNvSpPr>
          <p:nvPr/>
        </p:nvSpPr>
        <p:spPr bwMode="auto">
          <a:xfrm>
            <a:off x="3733800" y="35052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400" dirty="0">
                <a:solidFill>
                  <a:srgbClr val="FF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41998" name="Oval 14"/>
          <p:cNvSpPr>
            <a:spLocks noChangeArrowheads="1"/>
          </p:cNvSpPr>
          <p:nvPr/>
        </p:nvSpPr>
        <p:spPr bwMode="auto">
          <a:xfrm>
            <a:off x="4724400" y="35052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400">
                <a:solidFill>
                  <a:srgbClr val="FF0000"/>
                </a:solidFill>
                <a:latin typeface="Times New Roman" charset="0"/>
              </a:rPr>
              <a:t>4</a:t>
            </a:r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 flipV="1">
            <a:off x="1600200" y="35052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 flipH="1" flipV="1">
            <a:off x="3505200" y="35052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 flipH="1" flipV="1">
            <a:off x="4343400" y="35052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2" name="Oval 18"/>
          <p:cNvSpPr>
            <a:spLocks noChangeArrowheads="1"/>
          </p:cNvSpPr>
          <p:nvPr/>
        </p:nvSpPr>
        <p:spPr bwMode="auto">
          <a:xfrm>
            <a:off x="1295400" y="39624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400" dirty="0">
                <a:solidFill>
                  <a:srgbClr val="FF0000"/>
                </a:solidFill>
                <a:latin typeface="Times New Roman" charset="0"/>
              </a:rPr>
              <a:t>5</a:t>
            </a:r>
          </a:p>
        </p:txBody>
      </p:sp>
      <p:sp>
        <p:nvSpPr>
          <p:cNvPr id="42003" name="Oval 19"/>
          <p:cNvSpPr>
            <a:spLocks noChangeArrowheads="1"/>
          </p:cNvSpPr>
          <p:nvPr/>
        </p:nvSpPr>
        <p:spPr bwMode="auto">
          <a:xfrm>
            <a:off x="2819400" y="41148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400">
                <a:solidFill>
                  <a:srgbClr val="FF0000"/>
                </a:solidFill>
                <a:latin typeface="Times New Roman" charset="0"/>
              </a:rPr>
              <a:t>6</a:t>
            </a:r>
          </a:p>
        </p:txBody>
      </p:sp>
      <p:sp>
        <p:nvSpPr>
          <p:cNvPr id="42004" name="Oval 20"/>
          <p:cNvSpPr>
            <a:spLocks noChangeArrowheads="1"/>
          </p:cNvSpPr>
          <p:nvPr/>
        </p:nvSpPr>
        <p:spPr bwMode="auto">
          <a:xfrm>
            <a:off x="3657600" y="41148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400">
                <a:solidFill>
                  <a:srgbClr val="FF0000"/>
                </a:solidFill>
                <a:latin typeface="Times New Roman" charset="0"/>
              </a:rPr>
              <a:t>7</a:t>
            </a:r>
          </a:p>
        </p:txBody>
      </p:sp>
      <p:sp>
        <p:nvSpPr>
          <p:cNvPr id="42005" name="Oval 21"/>
          <p:cNvSpPr>
            <a:spLocks noChangeArrowheads="1"/>
          </p:cNvSpPr>
          <p:nvPr/>
        </p:nvSpPr>
        <p:spPr bwMode="auto">
          <a:xfrm>
            <a:off x="2819400" y="47244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400" dirty="0">
                <a:solidFill>
                  <a:srgbClr val="FF0000"/>
                </a:solidFill>
                <a:latin typeface="Times New Roman" charset="0"/>
              </a:rPr>
              <a:t>8</a:t>
            </a:r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 flipV="1">
            <a:off x="1600200" y="3962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H="1" flipV="1">
            <a:off x="25908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Line 24"/>
          <p:cNvSpPr>
            <a:spLocks noChangeShapeType="1"/>
          </p:cNvSpPr>
          <p:nvPr/>
        </p:nvSpPr>
        <p:spPr bwMode="auto">
          <a:xfrm flipH="1" flipV="1">
            <a:off x="3276600" y="40386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9" name="Line 25"/>
          <p:cNvSpPr>
            <a:spLocks noChangeShapeType="1"/>
          </p:cNvSpPr>
          <p:nvPr/>
        </p:nvSpPr>
        <p:spPr bwMode="auto">
          <a:xfrm flipH="1" flipV="1">
            <a:off x="2590800" y="45720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5029200" y="4038600"/>
            <a:ext cx="356552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highlight>
                  <a:srgbClr val="FFFF00"/>
                </a:highlight>
                <a:latin typeface="Times New Roman" charset="0"/>
              </a:rPr>
              <a:t>1,2,8: </a:t>
            </a:r>
            <a:r>
              <a:rPr lang="en-GB" sz="2000" dirty="0">
                <a:latin typeface="Times New Roman" charset="0"/>
              </a:rPr>
              <a:t>Once</a:t>
            </a:r>
          </a:p>
          <a:p>
            <a:r>
              <a:rPr lang="en-GB" sz="2000" dirty="0">
                <a:highlight>
                  <a:srgbClr val="000080"/>
                </a:highlight>
                <a:latin typeface="Times New Roman" charset="0"/>
              </a:rPr>
              <a:t>3,4,5,6,7: </a:t>
            </a:r>
            <a:r>
              <a:rPr lang="en-GB" sz="2000" dirty="0">
                <a:latin typeface="Times New Roman" charset="0"/>
              </a:rPr>
              <a:t>Once per each iteration</a:t>
            </a:r>
          </a:p>
          <a:p>
            <a:r>
              <a:rPr lang="en-GB" sz="2000" dirty="0">
                <a:latin typeface="Times New Roman" charset="0"/>
              </a:rPr>
              <a:t>                of for loop, N iteration</a:t>
            </a:r>
          </a:p>
          <a:p>
            <a:r>
              <a:rPr lang="en-GB" sz="2000" dirty="0">
                <a:latin typeface="Times New Roman" charset="0"/>
              </a:rPr>
              <a:t>Total: 5N + 3</a:t>
            </a:r>
          </a:p>
          <a:p>
            <a:r>
              <a:rPr lang="en-GB" sz="2000" dirty="0">
                <a:latin typeface="Times New Roman" charset="0"/>
              </a:rPr>
              <a:t>The </a:t>
            </a:r>
            <a:r>
              <a:rPr lang="en-GB" sz="2000" i="1" dirty="0">
                <a:highlight>
                  <a:srgbClr val="000080"/>
                </a:highlight>
                <a:latin typeface="Times New Roman" charset="0"/>
              </a:rPr>
              <a:t>complexity function</a:t>
            </a:r>
            <a:r>
              <a:rPr lang="en-GB" sz="2000" dirty="0">
                <a:latin typeface="Times New Roman" charset="0"/>
              </a:rPr>
              <a:t> of the </a:t>
            </a:r>
          </a:p>
          <a:p>
            <a:r>
              <a:rPr lang="en-GB" sz="2000" dirty="0">
                <a:latin typeface="Times New Roman" charset="0"/>
              </a:rPr>
              <a:t>algorithm is : </a:t>
            </a:r>
            <a:r>
              <a:rPr lang="en-GB" sz="2000" i="1" dirty="0">
                <a:latin typeface="Times New Roman" charset="0"/>
              </a:rPr>
              <a:t>f(N) = 5N +3</a:t>
            </a:r>
            <a:endParaRPr lang="en-GB" sz="2000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29600" cy="1143000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</a:rPr>
              <a:t>Simple Example (3) Growth of 5n+3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47700" y="1828800"/>
            <a:ext cx="7848600" cy="4114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800" dirty="0"/>
              <a:t>Estimated running time for different values of N: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800" dirty="0"/>
              <a:t>N = 10			=&gt; 53 steps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800" dirty="0"/>
              <a:t>N = 100			=&gt; 503 steps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800" dirty="0"/>
              <a:t>N = 1,000			=&gt; 5003 steps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800" dirty="0"/>
              <a:t>N = 1,000,000		=&gt; 5,000,003 steps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800" dirty="0"/>
              <a:t>	As N grows, the number of steps grow in </a:t>
            </a:r>
            <a:r>
              <a:rPr lang="en-GB" sz="2800" i="1" dirty="0"/>
              <a:t>linear </a:t>
            </a:r>
            <a:r>
              <a:rPr lang="en-GB" sz="2800" dirty="0"/>
              <a:t>proportion to N for this function </a:t>
            </a:r>
            <a:r>
              <a:rPr lang="en-GB" sz="2800" i="1" dirty="0"/>
              <a:t>“Sum”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>
                <a:solidFill>
                  <a:srgbClr val="C00000"/>
                </a:solidFill>
              </a:rPr>
              <a:t>What Dominates in Previous Example?</a:t>
            </a:r>
            <a:endParaRPr lang="en-US" sz="4000">
              <a:solidFill>
                <a:srgbClr val="C00000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5344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400" dirty="0"/>
              <a:t>What about the +3 and 5 in 5N+3?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100" dirty="0"/>
              <a:t>As </a:t>
            </a:r>
            <a:r>
              <a:rPr lang="en-GB" sz="2100" dirty="0">
                <a:highlight>
                  <a:srgbClr val="000080"/>
                </a:highlight>
              </a:rPr>
              <a:t>N gets large</a:t>
            </a:r>
            <a:r>
              <a:rPr lang="en-GB" sz="2100" dirty="0"/>
              <a:t>, the +3 becomes insignificant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100" dirty="0"/>
              <a:t>5 is inaccurate, as different operations require varying amounts of time and also does not have any significant importance</a:t>
            </a:r>
            <a:br>
              <a:rPr lang="en-GB" sz="2100" dirty="0"/>
            </a:br>
            <a:endParaRPr lang="en-GB" sz="2100" dirty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400" dirty="0"/>
              <a:t>What is fundamental is that the time is </a:t>
            </a:r>
            <a:r>
              <a:rPr lang="en-GB" sz="2400" i="1" dirty="0"/>
              <a:t>linear </a:t>
            </a:r>
            <a:r>
              <a:rPr lang="en-GB" sz="2400" dirty="0"/>
              <a:t>in N.</a:t>
            </a:r>
            <a:br>
              <a:rPr lang="en-GB" sz="2400" dirty="0"/>
            </a:br>
            <a:r>
              <a:rPr lang="en-GB" sz="2400" u="sng" dirty="0">
                <a:highlight>
                  <a:srgbClr val="000080"/>
                </a:highlight>
              </a:rPr>
              <a:t>Asymptotic Complexity</a:t>
            </a:r>
            <a:r>
              <a:rPr lang="en-GB" sz="2400" dirty="0"/>
              <a:t>: As N gets large, concentrate on the highest order term: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400" dirty="0"/>
              <a:t> Drop lower order terms such as +3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400" dirty="0"/>
              <a:t> Drop the constant coefficient of the highest order term  i.e. 5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/>
          <a:lstStyle/>
          <a:p>
            <a:r>
              <a:rPr lang="en-GB" sz="4000" dirty="0">
                <a:solidFill>
                  <a:srgbClr val="C00000"/>
                </a:solidFill>
              </a:rPr>
              <a:t>Asymptotic Complexity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GB" dirty="0"/>
              <a:t>The 5N+3 time bound is said to "grow asymptotically" like N</a:t>
            </a:r>
          </a:p>
          <a:p>
            <a:pPr>
              <a:buFont typeface="Wingdings" pitchFamily="2" charset="2"/>
              <a:buChar char="q"/>
            </a:pPr>
            <a:endParaRPr lang="en-GB" dirty="0"/>
          </a:p>
          <a:p>
            <a:pPr>
              <a:buFont typeface="Wingdings" pitchFamily="2" charset="2"/>
              <a:buChar char="q"/>
            </a:pPr>
            <a:r>
              <a:rPr lang="en-GB" dirty="0"/>
              <a:t>This gives us an </a:t>
            </a:r>
            <a:r>
              <a:rPr lang="en-GB" dirty="0">
                <a:highlight>
                  <a:srgbClr val="000080"/>
                </a:highlight>
              </a:rPr>
              <a:t>approximation of the complexity of the algorithm</a:t>
            </a:r>
          </a:p>
          <a:p>
            <a:pPr>
              <a:buFont typeface="Wingdings" pitchFamily="2" charset="2"/>
              <a:buChar char="q"/>
            </a:pPr>
            <a:endParaRPr lang="en-GB" dirty="0"/>
          </a:p>
          <a:p>
            <a:pPr>
              <a:buFont typeface="Wingdings" pitchFamily="2" charset="2"/>
              <a:buChar char="q"/>
            </a:pPr>
            <a:r>
              <a:rPr lang="en-GB" dirty="0"/>
              <a:t> Ignores lots of (machine dependent) details, concentrate on the bigger picture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E6BC3AD-CDC4-7A82-48A4-CEB80E25229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Asymptotic Analysis</a:t>
            </a:r>
          </a:p>
        </p:txBody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C73F18E4-B6F6-EC51-C7A3-F5C11A96FD39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85800" y="1371600"/>
            <a:ext cx="7772400" cy="43434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Asymptotic analysis looks at the </a:t>
            </a:r>
            <a:r>
              <a:rPr lang="en-US" i="1" dirty="0"/>
              <a:t>order</a:t>
            </a:r>
            <a:r>
              <a:rPr lang="en-US" dirty="0"/>
              <a:t> of the running time of the algorithm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A valuable tool when the input gets “large”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Ignores the </a:t>
            </a:r>
            <a:r>
              <a:rPr lang="en-US" i="1" dirty="0"/>
              <a:t>effects of different machines</a:t>
            </a:r>
            <a:r>
              <a:rPr lang="en-US" dirty="0"/>
              <a:t> or </a:t>
            </a:r>
            <a:r>
              <a:rPr lang="en-US" i="1" dirty="0"/>
              <a:t>different implementations</a:t>
            </a:r>
            <a:r>
              <a:rPr lang="en-US" dirty="0"/>
              <a:t> of an algorithm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Intuitively, to find the asymptotic runtime, throw away the constants and low-order terms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000" dirty="0"/>
              <a:t>Linear search is T(</a:t>
            </a:r>
            <a:r>
              <a:rPr lang="en-US" sz="2000" i="1" dirty="0"/>
              <a:t>n</a:t>
            </a:r>
            <a:r>
              <a:rPr lang="en-US" sz="2000" dirty="0"/>
              <a:t>) = 3</a:t>
            </a:r>
            <a:r>
              <a:rPr lang="en-US" sz="2000" i="1" dirty="0"/>
              <a:t>n</a:t>
            </a:r>
            <a:r>
              <a:rPr lang="en-US" sz="2000" dirty="0"/>
              <a:t> + 2 </a:t>
            </a:r>
            <a:r>
              <a:rPr lang="en-US" sz="2000" b="1" dirty="0">
                <a:sym typeface="Symbol" pitchFamily="18" charset="2"/>
              </a:rPr>
              <a:t></a:t>
            </a:r>
            <a:r>
              <a:rPr lang="en-US" sz="2000" b="1" dirty="0"/>
              <a:t> O(</a:t>
            </a:r>
            <a:r>
              <a:rPr lang="en-US" sz="2000" b="1" i="1" dirty="0"/>
              <a:t>n</a:t>
            </a:r>
            <a:r>
              <a:rPr lang="en-US" sz="2000" b="1" dirty="0"/>
              <a:t>)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000" dirty="0"/>
              <a:t>Binary search is T(</a:t>
            </a:r>
            <a:r>
              <a:rPr lang="en-US" sz="2000" i="1" dirty="0"/>
              <a:t>n</a:t>
            </a:r>
            <a:r>
              <a:rPr lang="en-US" sz="2000" dirty="0"/>
              <a:t>) = 4 log</a:t>
            </a:r>
            <a:r>
              <a:rPr lang="en-US" sz="2000" baseline="-25000" dirty="0"/>
              <a:t>2</a:t>
            </a:r>
            <a:r>
              <a:rPr lang="en-US" sz="2000" i="1" dirty="0"/>
              <a:t>n</a:t>
            </a:r>
            <a:r>
              <a:rPr lang="en-US" sz="2000" dirty="0"/>
              <a:t> + 4 </a:t>
            </a:r>
            <a:r>
              <a:rPr lang="en-US" sz="2000" b="1" dirty="0">
                <a:sym typeface="Symbol" pitchFamily="18" charset="2"/>
              </a:rPr>
              <a:t></a:t>
            </a:r>
            <a:r>
              <a:rPr lang="en-US" sz="2000" b="1" dirty="0"/>
              <a:t> O(log </a:t>
            </a:r>
            <a:r>
              <a:rPr lang="en-US" sz="2000" b="1" i="1" dirty="0"/>
              <a:t>n</a:t>
            </a:r>
            <a:r>
              <a:rPr lang="en-US" sz="2000" b="1" dirty="0"/>
              <a:t>)</a:t>
            </a:r>
          </a:p>
        </p:txBody>
      </p:sp>
      <p:sp>
        <p:nvSpPr>
          <p:cNvPr id="45061" name="Text Box 4">
            <a:extLst>
              <a:ext uri="{FF2B5EF4-FFF2-40B4-BE49-F238E27FC236}">
                <a16:creationId xmlns:a16="http://schemas.microsoft.com/office/drawing/2014/main" id="{53436955-8068-6F74-A3F0-110A85489046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86200" y="5791200"/>
            <a:ext cx="4800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sz="2000" i="1" dirty="0">
                <a:solidFill>
                  <a:schemeClr val="accent2"/>
                </a:solidFill>
                <a:latin typeface="+mj-lt"/>
              </a:rPr>
              <a:t>Remember: the fastest algorithm has the slowest growing function for its runtime</a:t>
            </a:r>
          </a:p>
        </p:txBody>
      </p:sp>
      <p:sp>
        <p:nvSpPr>
          <p:cNvPr id="2" name="Text Box 5" hidden="1">
            <a:extLst>
              <a:ext uri="{FF2B5EF4-FFF2-40B4-BE49-F238E27FC236}">
                <a16:creationId xmlns:a16="http://schemas.microsoft.com/office/drawing/2014/main" id="{95E0A8F1-0CCC-FD52-AEEE-BBB889685818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28600" y="5638800"/>
            <a:ext cx="3886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Bases don’t matter, more in a sec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B815D2-466C-6347-BE6A-085EFE04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accent1"/>
                </a:solidFill>
                <a:latin typeface="Times New Roman" panose="02020603050405020304" pitchFamily="18" charset="0"/>
              </a:defRPr>
            </a:lvl9pPr>
          </a:lstStyle>
          <a:p>
            <a:fld id="{6B64BA4F-18E7-40E0-A9E7-D41CBC84D463}" type="slidenum">
              <a:rPr lang="en-US" altLang="en-US" sz="1200">
                <a:solidFill>
                  <a:srgbClr val="898989"/>
                </a:solidFill>
              </a:rPr>
              <a:pPr/>
              <a:t>34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7784E5A-7339-9B28-4C7D-4908BD6B59B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Structures - Introduction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computer science, the </a:t>
            </a:r>
            <a:r>
              <a:rPr lang="en-US" b="1" dirty="0"/>
              <a:t>time complexity</a:t>
            </a:r>
            <a:r>
              <a:rPr lang="en-US" dirty="0"/>
              <a:t> of an algorithm quantifies the amount of time taken by an algorithm to run as a function of the size of the input to the problem.</a:t>
            </a:r>
          </a:p>
          <a:p>
            <a:endParaRPr lang="en-US" dirty="0"/>
          </a:p>
          <a:p>
            <a:r>
              <a:rPr lang="en-US" dirty="0"/>
              <a:t> The time complexity of an algorithm is commonly expressed using big O notation, which suppresses multiplicative constants and lower order terms. </a:t>
            </a:r>
          </a:p>
          <a:p>
            <a:endParaRPr lang="en-US" dirty="0"/>
          </a:p>
          <a:p>
            <a:r>
              <a:rPr lang="en-US" dirty="0"/>
              <a:t>When expressed this way, the time complexity is said to be described </a:t>
            </a:r>
            <a:r>
              <a:rPr lang="en-US" i="1" dirty="0"/>
              <a:t>asymptotically</a:t>
            </a:r>
            <a:r>
              <a:rPr lang="en-US" dirty="0"/>
              <a:t>, i.e., as the input size goes to infinity.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Big O Notation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O notation is used in Computer Science to describe the performance or complexity of an algorithm.</a:t>
            </a:r>
          </a:p>
          <a:p>
            <a:endParaRPr lang="en-US" dirty="0"/>
          </a:p>
          <a:p>
            <a:r>
              <a:rPr lang="en-US" dirty="0"/>
              <a:t> Big O specifically describes the </a:t>
            </a:r>
            <a:r>
              <a:rPr lang="en-US" b="1" dirty="0">
                <a:highlight>
                  <a:srgbClr val="000080"/>
                </a:highlight>
              </a:rPr>
              <a:t>worst-case</a:t>
            </a:r>
            <a:r>
              <a:rPr lang="en-US" dirty="0">
                <a:highlight>
                  <a:srgbClr val="000080"/>
                </a:highlight>
              </a:rPr>
              <a:t> scenario</a:t>
            </a:r>
            <a:r>
              <a:rPr lang="en-US" dirty="0"/>
              <a:t>, and can be used to describe the execution time required or the space used (e.g. in memory or on disk) by an algorithm.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Big O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describes the limiting behavior of a function when the argument tends towards a particular value or infinity, usually in terms of simpler functions.</a:t>
            </a:r>
          </a:p>
          <a:p>
            <a:endParaRPr lang="en-US" dirty="0"/>
          </a:p>
          <a:p>
            <a:r>
              <a:rPr lang="en-US" dirty="0"/>
              <a:t> Big O notation characterizes functions according to their growth rates: different functions with the same growth rate may be represented using the same O notation.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Constant Time</a:t>
            </a:r>
            <a:r>
              <a:rPr lang="en-US" dirty="0"/>
              <a:t> (</a:t>
            </a:r>
            <a:r>
              <a:rPr lang="en-US" b="1" dirty="0"/>
              <a:t>O(1))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O(1) describes an algorithm that will always execute in the same time (or space) regardless of the size of the input data set.</a:t>
            </a:r>
          </a:p>
          <a:p>
            <a:pPr lvl="2"/>
            <a:endParaRPr lang="en-US" sz="1500" i="1" dirty="0"/>
          </a:p>
          <a:p>
            <a:pPr lvl="2">
              <a:buNone/>
            </a:pPr>
            <a:r>
              <a:rPr lang="en-US" sz="1500" i="1" dirty="0" err="1"/>
              <a:t>bool</a:t>
            </a:r>
            <a:r>
              <a:rPr lang="en-US" sz="1500" i="1" dirty="0"/>
              <a:t> </a:t>
            </a:r>
            <a:r>
              <a:rPr lang="en-US" sz="1500" i="1" dirty="0" err="1"/>
              <a:t>IsFirstElementNull</a:t>
            </a:r>
            <a:r>
              <a:rPr lang="en-US" sz="1500" i="1" dirty="0"/>
              <a:t>(String[] strings) </a:t>
            </a:r>
          </a:p>
          <a:p>
            <a:pPr lvl="2">
              <a:buNone/>
            </a:pPr>
            <a:r>
              <a:rPr lang="en-US" sz="1500" i="1" dirty="0"/>
              <a:t>{ </a:t>
            </a:r>
          </a:p>
          <a:p>
            <a:pPr lvl="2">
              <a:buNone/>
            </a:pPr>
            <a:r>
              <a:rPr lang="en-US" sz="1500" i="1" dirty="0"/>
              <a:t>if(strings[0] == null)</a:t>
            </a:r>
          </a:p>
          <a:p>
            <a:pPr lvl="2">
              <a:buNone/>
            </a:pPr>
            <a:r>
              <a:rPr lang="en-US" sz="1500" i="1" dirty="0"/>
              <a:t> {</a:t>
            </a:r>
          </a:p>
          <a:p>
            <a:pPr lvl="2">
              <a:buNone/>
            </a:pPr>
            <a:r>
              <a:rPr lang="en-US" sz="1500" i="1" dirty="0"/>
              <a:t> return true;</a:t>
            </a:r>
          </a:p>
          <a:p>
            <a:pPr lvl="2">
              <a:buNone/>
            </a:pPr>
            <a:r>
              <a:rPr lang="en-US" sz="1500" i="1" dirty="0"/>
              <a:t> }</a:t>
            </a:r>
          </a:p>
          <a:p>
            <a:pPr lvl="2">
              <a:buNone/>
            </a:pPr>
            <a:r>
              <a:rPr lang="en-US" sz="1500" i="1" dirty="0"/>
              <a:t> return false;</a:t>
            </a:r>
          </a:p>
          <a:p>
            <a:pPr lvl="2">
              <a:buNone/>
            </a:pPr>
            <a:r>
              <a:rPr lang="en-US" sz="1500" i="1" dirty="0"/>
              <a:t> 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Constant Time</a:t>
            </a:r>
            <a:r>
              <a:rPr lang="en-US" dirty="0"/>
              <a:t> (</a:t>
            </a:r>
            <a:r>
              <a:rPr lang="en-US" b="1" dirty="0"/>
              <a:t>O(1))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algorithm is said to be </a:t>
            </a:r>
            <a:r>
              <a:rPr lang="en-US" b="1" dirty="0"/>
              <a:t>constant time</a:t>
            </a:r>
            <a:r>
              <a:rPr lang="en-US" dirty="0"/>
              <a:t> (also written as </a:t>
            </a:r>
            <a:r>
              <a:rPr lang="en-US" b="1" dirty="0"/>
              <a:t>O(1)</a:t>
            </a:r>
            <a:r>
              <a:rPr lang="en-US" dirty="0"/>
              <a:t> time) if the value of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 bounded by a value that does not depend on the size of the input. </a:t>
            </a:r>
          </a:p>
          <a:p>
            <a:endParaRPr lang="en-US" dirty="0"/>
          </a:p>
          <a:p>
            <a:r>
              <a:rPr lang="en-US" dirty="0"/>
              <a:t>For example, accessing any single element in an array takes constant time as only one operation has to be performed to locate 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Data Structures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610600" cy="4572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sz="2900" dirty="0"/>
              <a:t>Data may be organized in different ways</a:t>
            </a:r>
          </a:p>
          <a:p>
            <a:pPr eaLnBrk="1" hangingPunct="1">
              <a:buFont typeface="Wingdings" pitchFamily="2" charset="2"/>
              <a:buChar char="q"/>
            </a:pPr>
            <a:endParaRPr lang="en-US" sz="2900" dirty="0"/>
          </a:p>
          <a:p>
            <a:pPr eaLnBrk="1" hangingPunct="1">
              <a:buFont typeface="Wingdings" pitchFamily="2" charset="2"/>
              <a:buChar char="q"/>
            </a:pPr>
            <a:r>
              <a:rPr lang="en-US" sz="2900" dirty="0"/>
              <a:t>Data structure is the logical or mathematical model of a particular organization of data</a:t>
            </a:r>
          </a:p>
          <a:p>
            <a:pPr eaLnBrk="1" hangingPunct="1">
              <a:buFont typeface="Wingdings" pitchFamily="2" charset="2"/>
              <a:buChar char="q"/>
            </a:pPr>
            <a:endParaRPr lang="en-US" sz="2900" dirty="0"/>
          </a:p>
          <a:p>
            <a:pPr lvl="1" eaLnBrk="1" hangingPunct="1">
              <a:buFont typeface="Wingdings" pitchFamily="2" charset="2"/>
              <a:buChar char="q"/>
            </a:pPr>
            <a:r>
              <a:rPr lang="en-US" sz="2800" dirty="0"/>
              <a:t>Must be rich enough to mirror the actual relationships of the data in the real world.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linear time O(N)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O(N) describes an algorithm whose performance will grow linearly and in direct proportion to the size of the input data set. </a:t>
            </a:r>
          </a:p>
          <a:p>
            <a:endParaRPr lang="en-US" dirty="0"/>
          </a:p>
          <a:p>
            <a:r>
              <a:rPr lang="en-US" dirty="0"/>
              <a:t>The example below also demonstrates how Big O </a:t>
            </a:r>
            <a:r>
              <a:rPr lang="en-US" dirty="0" err="1"/>
              <a:t>favours</a:t>
            </a:r>
            <a:r>
              <a:rPr lang="en-US" dirty="0"/>
              <a:t> the worst-case performance scenario; a matching string could be found during any iteration of the for loop and the function would return early, but Big O notation will always assume the upper limit where the algorithm will perform the maximum number of iterations.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time O(N)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i="1" dirty="0" err="1"/>
              <a:t>bool</a:t>
            </a:r>
            <a:r>
              <a:rPr lang="en-US" i="1" dirty="0"/>
              <a:t> </a:t>
            </a:r>
            <a:r>
              <a:rPr lang="en-US" i="1" dirty="0" err="1"/>
              <a:t>ContainsValue</a:t>
            </a:r>
            <a:r>
              <a:rPr lang="en-US" i="1" dirty="0"/>
              <a:t>(String[] strings, String value)</a:t>
            </a:r>
          </a:p>
          <a:p>
            <a:pPr lvl="1">
              <a:buNone/>
            </a:pPr>
            <a:r>
              <a:rPr lang="en-US" i="1" dirty="0"/>
              <a:t> {</a:t>
            </a:r>
          </a:p>
          <a:p>
            <a:pPr lvl="1">
              <a:buNone/>
            </a:pPr>
            <a:r>
              <a:rPr lang="en-US" i="1" dirty="0"/>
              <a:t> </a:t>
            </a:r>
            <a:r>
              <a:rPr lang="en-US" i="1" dirty="0">
                <a:highlight>
                  <a:srgbClr val="000080"/>
                </a:highlight>
              </a:rPr>
              <a:t>for(</a:t>
            </a:r>
            <a:r>
              <a:rPr lang="en-US" i="1" dirty="0" err="1">
                <a:highlight>
                  <a:srgbClr val="000080"/>
                </a:highlight>
              </a:rPr>
              <a:t>int</a:t>
            </a:r>
            <a:r>
              <a:rPr lang="en-US" i="1" dirty="0">
                <a:highlight>
                  <a:srgbClr val="000080"/>
                </a:highlight>
              </a:rPr>
              <a:t> </a:t>
            </a:r>
            <a:r>
              <a:rPr lang="en-US" i="1" dirty="0" err="1">
                <a:highlight>
                  <a:srgbClr val="000080"/>
                </a:highlight>
              </a:rPr>
              <a:t>i</a:t>
            </a:r>
            <a:r>
              <a:rPr lang="en-US" i="1" dirty="0">
                <a:highlight>
                  <a:srgbClr val="000080"/>
                </a:highlight>
              </a:rPr>
              <a:t> = 0; </a:t>
            </a:r>
            <a:r>
              <a:rPr lang="en-US" i="1" dirty="0" err="1">
                <a:highlight>
                  <a:srgbClr val="000080"/>
                </a:highlight>
              </a:rPr>
              <a:t>i</a:t>
            </a:r>
            <a:r>
              <a:rPr lang="en-US" i="1" dirty="0">
                <a:highlight>
                  <a:srgbClr val="000080"/>
                </a:highlight>
              </a:rPr>
              <a:t> &lt; </a:t>
            </a:r>
            <a:r>
              <a:rPr lang="en-US" i="1" dirty="0" err="1">
                <a:highlight>
                  <a:srgbClr val="000080"/>
                </a:highlight>
              </a:rPr>
              <a:t>strings.Length</a:t>
            </a:r>
            <a:r>
              <a:rPr lang="en-US" i="1" dirty="0">
                <a:highlight>
                  <a:srgbClr val="000080"/>
                </a:highlight>
              </a:rPr>
              <a:t>; </a:t>
            </a:r>
            <a:r>
              <a:rPr lang="en-US" i="1" dirty="0" err="1">
                <a:highlight>
                  <a:srgbClr val="000080"/>
                </a:highlight>
              </a:rPr>
              <a:t>i</a:t>
            </a:r>
            <a:r>
              <a:rPr lang="en-US" i="1" dirty="0">
                <a:highlight>
                  <a:srgbClr val="000080"/>
                </a:highlight>
              </a:rPr>
              <a:t>++)</a:t>
            </a:r>
          </a:p>
          <a:p>
            <a:pPr lvl="1">
              <a:buNone/>
            </a:pPr>
            <a:r>
              <a:rPr lang="en-US" i="1" dirty="0"/>
              <a:t> {</a:t>
            </a:r>
          </a:p>
          <a:p>
            <a:pPr lvl="1">
              <a:buNone/>
            </a:pPr>
            <a:r>
              <a:rPr lang="en-US" i="1" dirty="0"/>
              <a:t> if(strings[</a:t>
            </a:r>
            <a:r>
              <a:rPr lang="en-US" i="1" dirty="0" err="1"/>
              <a:t>i</a:t>
            </a:r>
            <a:r>
              <a:rPr lang="en-US" i="1" dirty="0"/>
              <a:t>] == value)</a:t>
            </a:r>
          </a:p>
          <a:p>
            <a:pPr lvl="1">
              <a:buNone/>
            </a:pPr>
            <a:r>
              <a:rPr lang="en-US" i="1" dirty="0"/>
              <a:t> {</a:t>
            </a:r>
          </a:p>
          <a:p>
            <a:pPr lvl="1">
              <a:buNone/>
            </a:pPr>
            <a:r>
              <a:rPr lang="en-US" i="1" dirty="0"/>
              <a:t> return true;</a:t>
            </a:r>
          </a:p>
          <a:p>
            <a:pPr lvl="1">
              <a:buNone/>
            </a:pPr>
            <a:r>
              <a:rPr lang="en-US" i="1" dirty="0"/>
              <a:t> } </a:t>
            </a:r>
          </a:p>
          <a:p>
            <a:pPr lvl="1">
              <a:buNone/>
            </a:pPr>
            <a:r>
              <a:rPr lang="en-US" i="1" dirty="0"/>
              <a:t>}</a:t>
            </a:r>
          </a:p>
          <a:p>
            <a:pPr lvl="1">
              <a:buNone/>
            </a:pPr>
            <a:r>
              <a:rPr lang="en-US" i="1" dirty="0"/>
              <a:t> return false;</a:t>
            </a:r>
          </a:p>
          <a:p>
            <a:pPr lvl="1">
              <a:buNone/>
            </a:pPr>
            <a:r>
              <a:rPr lang="en-US" i="1" dirty="0"/>
              <a:t> 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time O(N)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 algorithm is said to take </a:t>
            </a:r>
            <a:r>
              <a:rPr lang="en-US" b="1" dirty="0"/>
              <a:t>linear time</a:t>
            </a:r>
            <a:r>
              <a:rPr lang="en-US" dirty="0"/>
              <a:t>, or </a:t>
            </a:r>
            <a:r>
              <a:rPr lang="en-US" b="1" dirty="0"/>
              <a:t>O(</a:t>
            </a:r>
            <a:r>
              <a:rPr lang="en-US" b="1" i="1" dirty="0"/>
              <a:t>n</a:t>
            </a:r>
            <a:r>
              <a:rPr lang="en-US" b="1" dirty="0"/>
              <a:t>)</a:t>
            </a:r>
            <a:r>
              <a:rPr lang="en-US" dirty="0"/>
              <a:t> time, if its time complexity is O(</a:t>
            </a:r>
            <a:r>
              <a:rPr lang="en-US" i="1" dirty="0"/>
              <a:t>n</a:t>
            </a:r>
            <a:r>
              <a:rPr lang="en-US" dirty="0"/>
              <a:t>). </a:t>
            </a:r>
          </a:p>
          <a:p>
            <a:endParaRPr lang="en-US" dirty="0"/>
          </a:p>
          <a:p>
            <a:r>
              <a:rPr lang="en-US" dirty="0"/>
              <a:t>Informally, this means that for large enough input sizes the running time increases linearly with the size of the input.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For example, a procedure that adds up all elements of a list requires time proportional to the length of the list. </a:t>
            </a:r>
          </a:p>
          <a:p>
            <a:endParaRPr lang="en-US" dirty="0"/>
          </a:p>
          <a:p>
            <a:r>
              <a:rPr lang="en-US" dirty="0"/>
              <a:t>This description is slightly inaccurate, since the running time can significantly deviate from a precise proportionality, especially for small values of </a:t>
            </a:r>
            <a:r>
              <a:rPr lang="en-US" i="1" dirty="0"/>
              <a:t>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685800"/>
            <a:ext cx="7848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QUADRATIC TIME O(N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represents an algorithm whose performance is directly proportional to the square of the size of the input data set. </a:t>
            </a:r>
          </a:p>
          <a:p>
            <a:endParaRPr lang="en-US" dirty="0"/>
          </a:p>
          <a:p>
            <a:r>
              <a:rPr lang="en-US" dirty="0"/>
              <a:t>This is common with algorithms that involve nested iterations over the data set. </a:t>
            </a:r>
          </a:p>
          <a:p>
            <a:endParaRPr lang="en-US" dirty="0"/>
          </a:p>
          <a:p>
            <a:r>
              <a:rPr lang="en-US" dirty="0"/>
              <a:t>Deeper nested iterations will result in O(N</a:t>
            </a:r>
            <a:r>
              <a:rPr lang="en-US" baseline="30000" dirty="0"/>
              <a:t>3</a:t>
            </a:r>
            <a:r>
              <a:rPr lang="en-US" dirty="0"/>
              <a:t>), O(N</a:t>
            </a:r>
            <a:r>
              <a:rPr lang="en-US" baseline="30000" dirty="0"/>
              <a:t>4</a:t>
            </a:r>
            <a:r>
              <a:rPr lang="en-US" dirty="0"/>
              <a:t>) etc.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848600" cy="990600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QUADRATIC TIME O(N2)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6781800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1400" i="1" dirty="0" err="1"/>
              <a:t>bool</a:t>
            </a:r>
            <a:r>
              <a:rPr lang="en-US" sz="1400" i="1" dirty="0"/>
              <a:t> </a:t>
            </a:r>
            <a:r>
              <a:rPr lang="en-US" sz="1400" i="1" dirty="0" err="1"/>
              <a:t>ContainsDuplicates</a:t>
            </a:r>
            <a:r>
              <a:rPr lang="en-US" sz="1400" i="1" dirty="0"/>
              <a:t>(String[] strings) </a:t>
            </a:r>
          </a:p>
          <a:p>
            <a:pPr lvl="1">
              <a:buNone/>
            </a:pPr>
            <a:r>
              <a:rPr lang="en-US" sz="1400" i="1" dirty="0"/>
              <a:t>{</a:t>
            </a:r>
          </a:p>
          <a:p>
            <a:pPr lvl="1">
              <a:buNone/>
            </a:pPr>
            <a:r>
              <a:rPr lang="en-US" sz="1400" i="1" dirty="0">
                <a:highlight>
                  <a:srgbClr val="000080"/>
                </a:highlight>
              </a:rPr>
              <a:t> for(</a:t>
            </a:r>
            <a:r>
              <a:rPr lang="en-US" sz="1400" i="1" dirty="0" err="1">
                <a:highlight>
                  <a:srgbClr val="000080"/>
                </a:highlight>
              </a:rPr>
              <a:t>int</a:t>
            </a:r>
            <a:r>
              <a:rPr lang="en-US" sz="1400" i="1" dirty="0">
                <a:highlight>
                  <a:srgbClr val="000080"/>
                </a:highlight>
              </a:rPr>
              <a:t> </a:t>
            </a:r>
            <a:r>
              <a:rPr lang="en-US" sz="1400" i="1" dirty="0" err="1">
                <a:highlight>
                  <a:srgbClr val="000080"/>
                </a:highlight>
              </a:rPr>
              <a:t>i</a:t>
            </a:r>
            <a:r>
              <a:rPr lang="en-US" sz="1400" i="1" dirty="0">
                <a:highlight>
                  <a:srgbClr val="000080"/>
                </a:highlight>
              </a:rPr>
              <a:t> = 0; </a:t>
            </a:r>
            <a:r>
              <a:rPr lang="en-US" sz="1400" i="1" dirty="0" err="1">
                <a:highlight>
                  <a:srgbClr val="000080"/>
                </a:highlight>
              </a:rPr>
              <a:t>i</a:t>
            </a:r>
            <a:r>
              <a:rPr lang="en-US" sz="1400" i="1" dirty="0">
                <a:highlight>
                  <a:srgbClr val="000080"/>
                </a:highlight>
              </a:rPr>
              <a:t> &lt; </a:t>
            </a:r>
            <a:r>
              <a:rPr lang="en-US" sz="1400" i="1" dirty="0" err="1">
                <a:highlight>
                  <a:srgbClr val="000080"/>
                </a:highlight>
              </a:rPr>
              <a:t>strings.Length</a:t>
            </a:r>
            <a:r>
              <a:rPr lang="en-US" sz="1400" i="1" dirty="0">
                <a:highlight>
                  <a:srgbClr val="000080"/>
                </a:highlight>
              </a:rPr>
              <a:t>; </a:t>
            </a:r>
            <a:r>
              <a:rPr lang="en-US" sz="1400" i="1" dirty="0" err="1">
                <a:highlight>
                  <a:srgbClr val="000080"/>
                </a:highlight>
              </a:rPr>
              <a:t>i</a:t>
            </a:r>
            <a:r>
              <a:rPr lang="en-US" sz="1400" i="1" dirty="0">
                <a:highlight>
                  <a:srgbClr val="000080"/>
                </a:highlight>
              </a:rPr>
              <a:t>++) </a:t>
            </a:r>
          </a:p>
          <a:p>
            <a:pPr lvl="1">
              <a:buNone/>
            </a:pPr>
            <a:r>
              <a:rPr lang="en-US" sz="1400" i="1" dirty="0">
                <a:highlight>
                  <a:srgbClr val="000080"/>
                </a:highlight>
              </a:rPr>
              <a:t>{ </a:t>
            </a:r>
          </a:p>
          <a:p>
            <a:pPr lvl="1">
              <a:buNone/>
            </a:pPr>
            <a:r>
              <a:rPr lang="en-US" sz="1400" i="1" dirty="0">
                <a:highlight>
                  <a:srgbClr val="000080"/>
                </a:highlight>
              </a:rPr>
              <a:t>for(</a:t>
            </a:r>
            <a:r>
              <a:rPr lang="en-US" sz="1400" i="1" dirty="0" err="1">
                <a:highlight>
                  <a:srgbClr val="000080"/>
                </a:highlight>
              </a:rPr>
              <a:t>int</a:t>
            </a:r>
            <a:r>
              <a:rPr lang="en-US" sz="1400" i="1" dirty="0">
                <a:highlight>
                  <a:srgbClr val="000080"/>
                </a:highlight>
              </a:rPr>
              <a:t> j = 0; j &lt; </a:t>
            </a:r>
            <a:r>
              <a:rPr lang="en-US" sz="1400" i="1" dirty="0" err="1">
                <a:highlight>
                  <a:srgbClr val="000080"/>
                </a:highlight>
              </a:rPr>
              <a:t>strings.Length</a:t>
            </a:r>
            <a:r>
              <a:rPr lang="en-US" sz="1400" i="1" dirty="0">
                <a:highlight>
                  <a:srgbClr val="000080"/>
                </a:highlight>
              </a:rPr>
              <a:t>; j++)</a:t>
            </a:r>
          </a:p>
          <a:p>
            <a:pPr lvl="1">
              <a:buNone/>
            </a:pPr>
            <a:r>
              <a:rPr lang="en-US" sz="1400" i="1" dirty="0">
                <a:highlight>
                  <a:srgbClr val="000080"/>
                </a:highlight>
              </a:rPr>
              <a:t> {</a:t>
            </a:r>
          </a:p>
          <a:p>
            <a:pPr lvl="1">
              <a:buNone/>
            </a:pPr>
            <a:r>
              <a:rPr lang="en-US" sz="1400" i="1" dirty="0"/>
              <a:t> if(</a:t>
            </a:r>
            <a:r>
              <a:rPr lang="en-US" sz="1400" i="1" dirty="0" err="1"/>
              <a:t>i</a:t>
            </a:r>
            <a:r>
              <a:rPr lang="en-US" sz="1400" i="1" dirty="0"/>
              <a:t> == j)</a:t>
            </a:r>
          </a:p>
          <a:p>
            <a:pPr lvl="1">
              <a:buNone/>
            </a:pPr>
            <a:r>
              <a:rPr lang="en-US" sz="1400" i="1" dirty="0"/>
              <a:t> // Don't compare with self </a:t>
            </a:r>
          </a:p>
          <a:p>
            <a:pPr lvl="1">
              <a:buNone/>
            </a:pPr>
            <a:r>
              <a:rPr lang="en-US" sz="1400" i="1" dirty="0"/>
              <a:t>{ </a:t>
            </a:r>
          </a:p>
          <a:p>
            <a:pPr lvl="1">
              <a:buNone/>
            </a:pPr>
            <a:r>
              <a:rPr lang="en-US" sz="1400" i="1" dirty="0"/>
              <a:t>continue;</a:t>
            </a:r>
          </a:p>
          <a:p>
            <a:pPr lvl="1">
              <a:buNone/>
            </a:pPr>
            <a:r>
              <a:rPr lang="en-US" sz="1400" i="1" dirty="0"/>
              <a:t> }</a:t>
            </a:r>
          </a:p>
          <a:p>
            <a:pPr lvl="1">
              <a:buNone/>
            </a:pPr>
            <a:r>
              <a:rPr lang="en-US" sz="1400" i="1" dirty="0"/>
              <a:t> if(strings[</a:t>
            </a:r>
            <a:r>
              <a:rPr lang="en-US" sz="1400" i="1" dirty="0" err="1"/>
              <a:t>i</a:t>
            </a:r>
            <a:r>
              <a:rPr lang="en-US" sz="1400" i="1" dirty="0"/>
              <a:t>] == strings[j])</a:t>
            </a:r>
          </a:p>
          <a:p>
            <a:pPr lvl="1">
              <a:buNone/>
            </a:pPr>
            <a:r>
              <a:rPr lang="en-US" sz="1400" i="1" dirty="0"/>
              <a:t> {</a:t>
            </a:r>
          </a:p>
          <a:p>
            <a:pPr lvl="1">
              <a:buNone/>
            </a:pPr>
            <a:r>
              <a:rPr lang="en-US" sz="1400" i="1" dirty="0"/>
              <a:t> return true; </a:t>
            </a:r>
          </a:p>
          <a:p>
            <a:pPr lvl="1">
              <a:buNone/>
            </a:pPr>
            <a:r>
              <a:rPr lang="en-US" sz="1400" i="1" dirty="0"/>
              <a:t>}</a:t>
            </a:r>
          </a:p>
          <a:p>
            <a:pPr lvl="1">
              <a:buNone/>
            </a:pPr>
            <a:r>
              <a:rPr lang="en-US" sz="1400" i="1" dirty="0"/>
              <a:t> }</a:t>
            </a:r>
          </a:p>
          <a:p>
            <a:pPr lvl="1">
              <a:buNone/>
            </a:pPr>
            <a:r>
              <a:rPr lang="en-US" sz="1400" i="1" dirty="0"/>
              <a:t> } </a:t>
            </a:r>
          </a:p>
          <a:p>
            <a:pPr lvl="1">
              <a:buNone/>
            </a:pPr>
            <a:r>
              <a:rPr lang="en-US" sz="1400" i="1" dirty="0"/>
              <a:t>return false;</a:t>
            </a:r>
          </a:p>
          <a:p>
            <a:pPr lvl="1"/>
            <a:r>
              <a:rPr lang="en-US" sz="1400" i="1" dirty="0"/>
              <a:t> 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848600" cy="1143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Exponential time </a:t>
            </a:r>
            <a:r>
              <a:rPr lang="en-US" b="1" dirty="0"/>
              <a:t>O(2</a:t>
            </a:r>
            <a:r>
              <a:rPr lang="en-US" b="1" baseline="30000" dirty="0"/>
              <a:t>N</a:t>
            </a:r>
            <a:r>
              <a:rPr lang="en-US" b="1" dirty="0"/>
              <a:t>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/>
          </a:p>
          <a:p>
            <a:r>
              <a:rPr lang="en-US" dirty="0"/>
              <a:t>O(2</a:t>
            </a:r>
            <a:r>
              <a:rPr lang="en-US" baseline="30000" dirty="0"/>
              <a:t>N</a:t>
            </a:r>
            <a:r>
              <a:rPr lang="en-US" dirty="0"/>
              <a:t>) denotes an algorithm whose growth will double with each additional element in the input data set.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\The execution time of an O(2</a:t>
            </a:r>
            <a:r>
              <a:rPr lang="en-US" baseline="30000" dirty="0"/>
              <a:t>N</a:t>
            </a:r>
            <a:r>
              <a:rPr lang="en-US" dirty="0"/>
              <a:t>) function will quickly become very large.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time </a:t>
            </a:r>
            <a:r>
              <a:rPr lang="en-US" b="1" dirty="0"/>
              <a:t>O(2</a:t>
            </a:r>
            <a:r>
              <a:rPr lang="en-US" b="1" baseline="30000" dirty="0"/>
              <a:t>N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the (exact) solution to the traveling salesman problem using dynamic programming;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determining if two logical statements are equivalent using brute-force search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Logarithmic time</a:t>
            </a:r>
            <a:br>
              <a:rPr lang="en-US" b="1" dirty="0"/>
            </a:br>
            <a:r>
              <a:rPr lang="en-US" b="1" dirty="0"/>
              <a:t>O(log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 algorithm is said to take </a:t>
            </a:r>
            <a:r>
              <a:rPr lang="en-US" b="1" dirty="0"/>
              <a:t>logarithmic time</a:t>
            </a:r>
            <a:r>
              <a:rPr lang="en-US" dirty="0"/>
              <a:t> if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b="1" dirty="0"/>
              <a:t>O(log </a:t>
            </a:r>
            <a:r>
              <a:rPr lang="en-US" b="1" i="1" dirty="0"/>
              <a:t>n</a:t>
            </a:r>
            <a:r>
              <a:rPr lang="en-US" b="1" dirty="0"/>
              <a:t>)</a:t>
            </a:r>
            <a:r>
              <a:rPr lang="en-US" dirty="0"/>
              <a:t>. </a:t>
            </a:r>
          </a:p>
          <a:p>
            <a:r>
              <a:rPr lang="en-US" dirty="0"/>
              <a:t>Due to the use of the binary numeral system by computers, the </a:t>
            </a:r>
            <a:r>
              <a:rPr lang="en-US" dirty="0">
                <a:hlinkClick r:id="rId2" tooltip="Logarithm"/>
              </a:rPr>
              <a:t>logarithm</a:t>
            </a:r>
            <a:r>
              <a:rPr lang="en-US" dirty="0"/>
              <a:t> is frequently base 2 (that is, log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, sometimes written lg </a:t>
            </a:r>
            <a:r>
              <a:rPr lang="en-US" i="1" dirty="0"/>
              <a:t>n</a:t>
            </a:r>
            <a:r>
              <a:rPr lang="en-US" dirty="0"/>
              <a:t>). </a:t>
            </a:r>
          </a:p>
          <a:p>
            <a:endParaRPr lang="en-US" dirty="0"/>
          </a:p>
          <a:p>
            <a:r>
              <a:rPr lang="en-US" dirty="0"/>
              <a:t>However, by the </a:t>
            </a:r>
            <a:r>
              <a:rPr lang="en-US" dirty="0">
                <a:hlinkClick r:id="rId3" tooltip="Logarithmic identities"/>
              </a:rPr>
              <a:t>change of base</a:t>
            </a:r>
            <a:r>
              <a:rPr lang="en-US" dirty="0"/>
              <a:t> equation for logarithms, </a:t>
            </a:r>
            <a:r>
              <a:rPr lang="en-US" dirty="0" err="1"/>
              <a:t>log</a:t>
            </a:r>
            <a:r>
              <a:rPr lang="en-US" baseline="-25000" dirty="0" err="1"/>
              <a:t>a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and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differ only by a constant multiplier, which in big-O notation is discarded; thus O(log </a:t>
            </a:r>
            <a:r>
              <a:rPr lang="en-US" i="1" dirty="0"/>
              <a:t>n</a:t>
            </a:r>
            <a:r>
              <a:rPr lang="en-US" dirty="0"/>
              <a:t>) is the standard notation for logarithmic time algorithms regardless of the base of the logarithm.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Logarithmic time</a:t>
            </a:r>
            <a:br>
              <a:rPr lang="en-US" b="1" dirty="0"/>
            </a:br>
            <a:r>
              <a:rPr lang="en-US" b="1" dirty="0"/>
              <a:t>O(log N)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 taking logarithmic time are commonly found in operations on binary trees or when using binary search.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Finding an item in a sorted array with a binary search or a balanced search tree as well as all operations in a Binomial heap.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EE5D6ACC-E35C-B215-C99C-B8B4D22DA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962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3200" b="1" dirty="0"/>
              <a:t>Constant time statements</a:t>
            </a:r>
            <a:br>
              <a:rPr lang="en-GB" sz="2800" b="1" dirty="0"/>
            </a:br>
            <a:endParaRPr lang="en-US" sz="2800" b="1" dirty="0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921375F-3345-C610-90D7-B0127954A2EE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81000" y="1143000"/>
            <a:ext cx="83820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Simplest case: O(1) time statements</a:t>
            </a:r>
          </a:p>
          <a:p>
            <a:pPr eaLnBrk="1" hangingPunct="1">
              <a:lnSpc>
                <a:spcPct val="80000"/>
              </a:lnSpc>
            </a:pPr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Assignment statements of simple data types</a:t>
            </a:r>
            <a:b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int x = y;</a:t>
            </a:r>
          </a:p>
          <a:p>
            <a:pPr eaLnBrk="1" hangingPunct="1">
              <a:lnSpc>
                <a:spcPct val="80000"/>
              </a:lnSpc>
            </a:pPr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Arithmetic operations:</a:t>
            </a:r>
            <a:b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x = 5 * y + 4 - z;</a:t>
            </a:r>
          </a:p>
          <a:p>
            <a:pPr eaLnBrk="1" hangingPunct="1">
              <a:lnSpc>
                <a:spcPct val="80000"/>
              </a:lnSpc>
            </a:pPr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Array referencing:</a:t>
            </a:r>
            <a:b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A[j] = 5;</a:t>
            </a:r>
          </a:p>
          <a:p>
            <a:pPr eaLnBrk="1" hangingPunct="1">
              <a:lnSpc>
                <a:spcPct val="80000"/>
              </a:lnSpc>
            </a:pPr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Array assignment:</a:t>
            </a:r>
            <a:b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 j, </a:t>
            </a: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A[j] = 5;</a:t>
            </a:r>
          </a:p>
          <a:p>
            <a:pPr eaLnBrk="1" hangingPunct="1">
              <a:lnSpc>
                <a:spcPct val="80000"/>
              </a:lnSpc>
            </a:pPr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Most conditional tests:</a:t>
            </a:r>
            <a:b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if (x &lt; 12) ...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16" name="Slide Number Placeholder 5">
            <a:extLst>
              <a:ext uri="{FF2B5EF4-FFF2-40B4-BE49-F238E27FC236}">
                <a16:creationId xmlns:a16="http://schemas.microsoft.com/office/drawing/2014/main" id="{344B770C-CD75-764C-B572-A05709DAC0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0329AA-CB45-4C48-A329-52F401ADE647}" type="slidenum">
              <a:rPr lang="en-US" altLang="en-US">
                <a:solidFill>
                  <a:srgbClr val="FFFFFF"/>
                </a:solidFill>
              </a:rPr>
              <a:pPr eaLnBrk="1" hangingPunct="1"/>
              <a:t>49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8286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 sz="2200" b="1" dirty="0"/>
              <a:t>Data structures let the input and output be represented in a way that can be handled </a:t>
            </a:r>
            <a:r>
              <a:rPr kumimoji="1" lang="en-US" altLang="zh-TW" sz="2200" b="1" dirty="0">
                <a:solidFill>
                  <a:srgbClr val="FF3300"/>
                </a:solidFill>
              </a:rPr>
              <a:t>efficiently</a:t>
            </a:r>
            <a:r>
              <a:rPr kumimoji="1" lang="en-US" altLang="zh-TW" sz="2200" b="1" dirty="0"/>
              <a:t> and </a:t>
            </a:r>
            <a:r>
              <a:rPr kumimoji="1" lang="en-US" altLang="zh-TW" sz="2200" b="1" dirty="0">
                <a:solidFill>
                  <a:srgbClr val="FF3300"/>
                </a:solidFill>
              </a:rPr>
              <a:t>effectively</a:t>
            </a:r>
            <a:r>
              <a:rPr kumimoji="1" lang="en-US" altLang="zh-TW" sz="2200" b="1" dirty="0"/>
              <a:t>.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8382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4478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0574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6670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2766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8862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44958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51054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57150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63246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69342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838200" y="3352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14478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1828800" y="3352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24384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2819400" y="3352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34290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3810000" y="3352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44196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4800600" y="3352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54102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5791200" y="3352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>
            <a:off x="64008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6781800" y="3352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7"/>
          <p:cNvSpPr>
            <a:spLocks noChangeArrowheads="1"/>
          </p:cNvSpPr>
          <p:nvPr/>
        </p:nvSpPr>
        <p:spPr bwMode="auto">
          <a:xfrm>
            <a:off x="9906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8"/>
          <p:cNvSpPr>
            <a:spLocks noChangeArrowheads="1"/>
          </p:cNvSpPr>
          <p:nvPr/>
        </p:nvSpPr>
        <p:spPr bwMode="auto">
          <a:xfrm>
            <a:off x="533400" y="495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9"/>
          <p:cNvSpPr>
            <a:spLocks noChangeArrowheads="1"/>
          </p:cNvSpPr>
          <p:nvPr/>
        </p:nvSpPr>
        <p:spPr bwMode="auto">
          <a:xfrm>
            <a:off x="76200" y="548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Line 30"/>
          <p:cNvSpPr>
            <a:spLocks noChangeShapeType="1"/>
          </p:cNvSpPr>
          <p:nvPr/>
        </p:nvSpPr>
        <p:spPr bwMode="auto">
          <a:xfrm flipH="1">
            <a:off x="762000" y="4648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Line 31"/>
          <p:cNvSpPr>
            <a:spLocks noChangeShapeType="1"/>
          </p:cNvSpPr>
          <p:nvPr/>
        </p:nvSpPr>
        <p:spPr bwMode="auto">
          <a:xfrm flipH="1">
            <a:off x="304800" y="5257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Oval 32"/>
          <p:cNvSpPr>
            <a:spLocks noChangeArrowheads="1"/>
          </p:cNvSpPr>
          <p:nvPr/>
        </p:nvSpPr>
        <p:spPr bwMode="auto">
          <a:xfrm>
            <a:off x="1447800" y="495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Oval 33"/>
          <p:cNvSpPr>
            <a:spLocks noChangeArrowheads="1"/>
          </p:cNvSpPr>
          <p:nvPr/>
        </p:nvSpPr>
        <p:spPr bwMode="auto">
          <a:xfrm>
            <a:off x="1905000" y="548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Line 34"/>
          <p:cNvSpPr>
            <a:spLocks noChangeShapeType="1"/>
          </p:cNvSpPr>
          <p:nvPr/>
        </p:nvSpPr>
        <p:spPr bwMode="auto">
          <a:xfrm>
            <a:off x="1295400" y="472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1" name="Line 35"/>
          <p:cNvSpPr>
            <a:spLocks noChangeShapeType="1"/>
          </p:cNvSpPr>
          <p:nvPr/>
        </p:nvSpPr>
        <p:spPr bwMode="auto">
          <a:xfrm>
            <a:off x="1752600" y="5181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2" name="Oval 36"/>
          <p:cNvSpPr>
            <a:spLocks noChangeArrowheads="1"/>
          </p:cNvSpPr>
          <p:nvPr/>
        </p:nvSpPr>
        <p:spPr bwMode="auto">
          <a:xfrm>
            <a:off x="762000" y="5562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3" name="Line 37"/>
          <p:cNvSpPr>
            <a:spLocks noChangeShapeType="1"/>
          </p:cNvSpPr>
          <p:nvPr/>
        </p:nvSpPr>
        <p:spPr bwMode="auto">
          <a:xfrm>
            <a:off x="762000" y="5257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4" name="AutoShape 38"/>
          <p:cNvSpPr>
            <a:spLocks noChangeArrowheads="1"/>
          </p:cNvSpPr>
          <p:nvPr/>
        </p:nvSpPr>
        <p:spPr bwMode="auto">
          <a:xfrm>
            <a:off x="3276600" y="4724400"/>
            <a:ext cx="2362200" cy="838200"/>
          </a:xfrm>
          <a:prstGeom prst="flowChartMagneticDrum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5" name="Line 39"/>
          <p:cNvSpPr>
            <a:spLocks noChangeShapeType="1"/>
          </p:cNvSpPr>
          <p:nvPr/>
        </p:nvSpPr>
        <p:spPr bwMode="auto">
          <a:xfrm>
            <a:off x="2743200" y="5181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6" name="Line 40"/>
          <p:cNvSpPr>
            <a:spLocks noChangeShapeType="1"/>
          </p:cNvSpPr>
          <p:nvPr/>
        </p:nvSpPr>
        <p:spPr bwMode="auto">
          <a:xfrm>
            <a:off x="5257800" y="518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7" name="AutoShape 41"/>
          <p:cNvSpPr>
            <a:spLocks noChangeArrowheads="1"/>
          </p:cNvSpPr>
          <p:nvPr/>
        </p:nvSpPr>
        <p:spPr bwMode="auto">
          <a:xfrm>
            <a:off x="7010400" y="4800600"/>
            <a:ext cx="1219200" cy="13716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8" name="Freeform 42"/>
          <p:cNvSpPr>
            <a:spLocks/>
          </p:cNvSpPr>
          <p:nvPr/>
        </p:nvSpPr>
        <p:spPr bwMode="auto">
          <a:xfrm>
            <a:off x="6705600" y="4318000"/>
            <a:ext cx="723900" cy="635000"/>
          </a:xfrm>
          <a:custGeom>
            <a:avLst/>
            <a:gdLst>
              <a:gd name="T0" fmla="*/ 0 w 456"/>
              <a:gd name="T1" fmla="*/ 2147483647 h 400"/>
              <a:gd name="T2" fmla="*/ 2147483647 w 456"/>
              <a:gd name="T3" fmla="*/ 2147483647 h 400"/>
              <a:gd name="T4" fmla="*/ 2147483647 w 456"/>
              <a:gd name="T5" fmla="*/ 2147483647 h 400"/>
              <a:gd name="T6" fmla="*/ 0 60000 65536"/>
              <a:gd name="T7" fmla="*/ 0 60000 65536"/>
              <a:gd name="T8" fmla="*/ 0 60000 65536"/>
              <a:gd name="T9" fmla="*/ 0 w 456"/>
              <a:gd name="T10" fmla="*/ 0 h 400"/>
              <a:gd name="T11" fmla="*/ 456 w 456"/>
              <a:gd name="T12" fmla="*/ 400 h 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400">
                <a:moveTo>
                  <a:pt x="0" y="16"/>
                </a:moveTo>
                <a:cubicBezTo>
                  <a:pt x="156" y="8"/>
                  <a:pt x="312" y="0"/>
                  <a:pt x="384" y="64"/>
                </a:cubicBezTo>
                <a:cubicBezTo>
                  <a:pt x="456" y="128"/>
                  <a:pt x="424" y="344"/>
                  <a:pt x="432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9" name="Freeform 43"/>
          <p:cNvSpPr>
            <a:spLocks/>
          </p:cNvSpPr>
          <p:nvPr/>
        </p:nvSpPr>
        <p:spPr bwMode="auto">
          <a:xfrm>
            <a:off x="7670800" y="4229100"/>
            <a:ext cx="711200" cy="723900"/>
          </a:xfrm>
          <a:custGeom>
            <a:avLst/>
            <a:gdLst>
              <a:gd name="T0" fmla="*/ 2147483647 w 448"/>
              <a:gd name="T1" fmla="*/ 2147483647 h 456"/>
              <a:gd name="T2" fmla="*/ 2147483647 w 448"/>
              <a:gd name="T3" fmla="*/ 2147483647 h 456"/>
              <a:gd name="T4" fmla="*/ 2147483647 w 448"/>
              <a:gd name="T5" fmla="*/ 2147483647 h 456"/>
              <a:gd name="T6" fmla="*/ 0 60000 65536"/>
              <a:gd name="T7" fmla="*/ 0 60000 65536"/>
              <a:gd name="T8" fmla="*/ 0 60000 65536"/>
              <a:gd name="T9" fmla="*/ 0 w 448"/>
              <a:gd name="T10" fmla="*/ 0 h 456"/>
              <a:gd name="T11" fmla="*/ 448 w 448"/>
              <a:gd name="T12" fmla="*/ 456 h 4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8" h="456">
                <a:moveTo>
                  <a:pt x="64" y="456"/>
                </a:moveTo>
                <a:cubicBezTo>
                  <a:pt x="32" y="300"/>
                  <a:pt x="0" y="144"/>
                  <a:pt x="64" y="72"/>
                </a:cubicBezTo>
                <a:cubicBezTo>
                  <a:pt x="128" y="0"/>
                  <a:pt x="384" y="32"/>
                  <a:pt x="448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2060" name="Text Box 44"/>
          <p:cNvSpPr txBox="1">
            <a:spLocks noChangeArrowheads="1"/>
          </p:cNvSpPr>
          <p:nvPr/>
        </p:nvSpPr>
        <p:spPr bwMode="auto">
          <a:xfrm>
            <a:off x="7680325" y="2211388"/>
            <a:ext cx="8270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200" b="1">
                <a:latin typeface="Garamond" pitchFamily="18" charset="0"/>
              </a:rPr>
              <a:t>Array</a:t>
            </a:r>
          </a:p>
        </p:txBody>
      </p:sp>
      <p:sp>
        <p:nvSpPr>
          <p:cNvPr id="342061" name="Text Box 45"/>
          <p:cNvSpPr txBox="1">
            <a:spLocks noChangeArrowheads="1"/>
          </p:cNvSpPr>
          <p:nvPr/>
        </p:nvSpPr>
        <p:spPr bwMode="auto">
          <a:xfrm>
            <a:off x="7527925" y="3201988"/>
            <a:ext cx="156051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200" b="1" dirty="0">
                <a:latin typeface="Garamond" pitchFamily="18" charset="0"/>
              </a:rPr>
              <a:t>Linked List</a:t>
            </a:r>
          </a:p>
        </p:txBody>
      </p:sp>
      <p:sp>
        <p:nvSpPr>
          <p:cNvPr id="342062" name="Text Box 46"/>
          <p:cNvSpPr txBox="1">
            <a:spLocks noChangeArrowheads="1"/>
          </p:cNvSpPr>
          <p:nvPr/>
        </p:nvSpPr>
        <p:spPr bwMode="auto">
          <a:xfrm>
            <a:off x="974725" y="5945188"/>
            <a:ext cx="7366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200" b="1">
                <a:latin typeface="Garamond" pitchFamily="18" charset="0"/>
              </a:rPr>
              <a:t>Tree</a:t>
            </a:r>
          </a:p>
        </p:txBody>
      </p:sp>
      <p:sp>
        <p:nvSpPr>
          <p:cNvPr id="342063" name="Text Box 47"/>
          <p:cNvSpPr txBox="1">
            <a:spLocks noChangeArrowheads="1"/>
          </p:cNvSpPr>
          <p:nvPr/>
        </p:nvSpPr>
        <p:spPr bwMode="auto">
          <a:xfrm>
            <a:off x="3717925" y="5716588"/>
            <a:ext cx="97631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200" b="1">
                <a:latin typeface="Garamond" pitchFamily="18" charset="0"/>
              </a:rPr>
              <a:t>Queue</a:t>
            </a:r>
          </a:p>
        </p:txBody>
      </p:sp>
      <p:sp>
        <p:nvSpPr>
          <p:cNvPr id="342064" name="Text Box 48"/>
          <p:cNvSpPr txBox="1">
            <a:spLocks noChangeArrowheads="1"/>
          </p:cNvSpPr>
          <p:nvPr/>
        </p:nvSpPr>
        <p:spPr bwMode="auto">
          <a:xfrm>
            <a:off x="6994525" y="6173788"/>
            <a:ext cx="8286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200" b="1">
                <a:latin typeface="Garamond" pitchFamily="18" charset="0"/>
              </a:rPr>
              <a:t>Stack</a:t>
            </a:r>
          </a:p>
        </p:txBody>
      </p:sp>
      <p:sp>
        <p:nvSpPr>
          <p:cNvPr id="342065" name="Rectangle 49"/>
          <p:cNvSpPr>
            <a:spLocks noGrp="1" noChangeArrowheads="1"/>
          </p:cNvSpPr>
          <p:nvPr>
            <p:ph type="title"/>
          </p:nvPr>
        </p:nvSpPr>
        <p:spPr>
          <a:xfrm>
            <a:off x="228600" y="-304800"/>
            <a:ext cx="8305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are Data Structures?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2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2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2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2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2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2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2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2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60" grpId="0" build="p" autoUpdateAnimBg="0"/>
      <p:bldP spid="342061" grpId="0" build="p" autoUpdateAnimBg="0"/>
      <p:bldP spid="342062" grpId="0" build="p" autoUpdateAnimBg="0"/>
      <p:bldP spid="342063" grpId="0" build="p" autoUpdateAnimBg="0"/>
      <p:bldP spid="342064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3E36C763-4FBC-10F5-985C-12D5BD945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3200" b="1" dirty="0"/>
              <a:t>Analyzing Loops[1]</a:t>
            </a:r>
            <a:endParaRPr lang="en-US" sz="3200" b="1" dirty="0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1C1E0C9D-A8AA-059F-FEA5-0B953C5ACF9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Any loop has two parts:</a:t>
            </a:r>
          </a:p>
          <a:p>
            <a:pPr lvl="1" eaLnBrk="1" hangingPunct="1"/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How many iterations are performed?</a:t>
            </a:r>
          </a:p>
          <a:p>
            <a:pPr lvl="1" eaLnBrk="1" hangingPunct="1"/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How many steps per iteration?</a:t>
            </a:r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lvl="1" eaLnBrk="1" hangingPunct="1"/>
            <a:endParaRPr lang="en-GB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int sum = 0,j;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for (j=0; j &lt; N; j++)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sum = sum +j;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GB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Loop executes N times (0..N-1)</a:t>
            </a:r>
          </a:p>
          <a:p>
            <a:pPr lvl="1" eaLnBrk="1" hangingPunct="1"/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 = O(1) steps per iteration</a:t>
            </a:r>
          </a:p>
          <a:p>
            <a:pPr lvl="1" eaLnBrk="1" hangingPunct="1"/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Total time is N * O(1) = O(N*1) = O(N)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40" name="Slide Number Placeholder 5">
            <a:extLst>
              <a:ext uri="{FF2B5EF4-FFF2-40B4-BE49-F238E27FC236}">
                <a16:creationId xmlns:a16="http://schemas.microsoft.com/office/drawing/2014/main" id="{ED6CF288-28C3-0EAE-CB70-A3DB86209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1FB94A7-50A9-429E-85AB-A199B75C80E8}" type="slidenum">
              <a:rPr lang="en-US" altLang="en-US">
                <a:solidFill>
                  <a:srgbClr val="FFFFFF"/>
                </a:solidFill>
              </a:rPr>
              <a:pPr eaLnBrk="1" hangingPunct="1"/>
              <a:t>50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79361E20-A4CE-DEE7-702D-B41C97B1FC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3200" b="1" dirty="0"/>
              <a:t>Analyzing Loops[2]</a:t>
            </a:r>
            <a:br>
              <a:rPr lang="en-GB" sz="3200" b="1" dirty="0"/>
            </a:br>
            <a:endParaRPr lang="en-US" sz="3200" b="1" dirty="0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05726DD8-5CC6-3299-44A3-A8A75C9C545D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0"/>
            <a:ext cx="8458200" cy="4754563"/>
          </a:xfrm>
        </p:spPr>
        <p:txBody>
          <a:bodyPr/>
          <a:lstStyle/>
          <a:p>
            <a:pPr eaLnBrk="1" hangingPunct="1"/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What about this </a:t>
            </a:r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loop?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int sum =0, j;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for (j=0; j &lt; 100; j++)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sum = sum +j;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Loop executes 100 times</a:t>
            </a:r>
          </a:p>
          <a:p>
            <a:pPr eaLnBrk="1" hangingPunct="1"/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 = O(1) steps per iteration</a:t>
            </a:r>
          </a:p>
          <a:p>
            <a:pPr eaLnBrk="1" hangingPunct="1"/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Total time is 100 * O(1) = O(100 * 1) = O(100) = O(1)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4" name="Slide Number Placeholder 5">
            <a:extLst>
              <a:ext uri="{FF2B5EF4-FFF2-40B4-BE49-F238E27FC236}">
                <a16:creationId xmlns:a16="http://schemas.microsoft.com/office/drawing/2014/main" id="{6E5495CC-ACAE-D47D-1506-27AB5C9733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D25EBB9-BA5A-41C3-9B34-30AF9A7F2FE2}" type="slidenum">
              <a:rPr lang="en-US" altLang="en-US">
                <a:solidFill>
                  <a:srgbClr val="FFFFFF"/>
                </a:solidFill>
              </a:rPr>
              <a:pPr eaLnBrk="1" hangingPunct="1"/>
              <a:t>51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DFE3625B-AA0C-D15E-4C97-C1D5B4267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763000" cy="715962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3200" b="1" dirty="0"/>
              <a:t>Analyzing Nested Loops[1]</a:t>
            </a:r>
            <a:endParaRPr lang="en-US" sz="3200" b="1" dirty="0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5E5B39B3-6683-FF4D-24F6-DBF29F5246FC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152400" y="914400"/>
            <a:ext cx="8458200" cy="5559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Treat just like a single loop and evaluate each level of nesting as needed:</a:t>
            </a:r>
          </a:p>
          <a:p>
            <a:pPr eaLnBrk="1" hangingPunct="1">
              <a:lnSpc>
                <a:spcPct val="80000"/>
              </a:lnSpc>
            </a:pPr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GB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int j,k;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   for (j=0; j&lt;N; j++)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for (k=N; k&gt;0; k--)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sum += k+j;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with outer loop: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How many iterations?  N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How much time per iteration? Need to evaluate inner loop</a:t>
            </a:r>
          </a:p>
          <a:p>
            <a:pPr lvl="1" eaLnBrk="1" hangingPunct="1">
              <a:lnSpc>
                <a:spcPct val="80000"/>
              </a:lnSpc>
            </a:pPr>
            <a:endParaRPr lang="en-GB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Inner loop uses O(N) time</a:t>
            </a:r>
          </a:p>
          <a:p>
            <a:pPr eaLnBrk="1" hangingPunct="1">
              <a:lnSpc>
                <a:spcPct val="80000"/>
              </a:lnSpc>
            </a:pPr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Total time is N * O(N) = O(N*N) = O(N</a:t>
            </a:r>
            <a:r>
              <a:rPr lang="en-GB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2" name="Slide Number Placeholder 5">
            <a:extLst>
              <a:ext uri="{FF2B5EF4-FFF2-40B4-BE49-F238E27FC236}">
                <a16:creationId xmlns:a16="http://schemas.microsoft.com/office/drawing/2014/main" id="{5A50DAD4-A3D2-2FC3-FBB4-07B84BB3FE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1B225F-C7EF-448A-9C0A-2951C8414A9E}" type="slidenum">
              <a:rPr lang="en-US" altLang="en-US">
                <a:solidFill>
                  <a:srgbClr val="FFFFFF"/>
                </a:solidFill>
              </a:rPr>
              <a:pPr eaLnBrk="1" hangingPunct="1"/>
              <a:t>52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161F8991-5FD7-7097-A0A4-D8CE5277AF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3200" b="1" dirty="0"/>
              <a:t>Analyzing Nested Loops[2]</a:t>
            </a:r>
            <a:br>
              <a:rPr lang="en-GB" sz="3200" b="1" dirty="0"/>
            </a:br>
            <a:endParaRPr lang="en-US" sz="3200" b="1" dirty="0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5084E72A-ED41-B5A7-1613-CB804BB784B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534400" cy="5407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What if the number of iterations of one loop depends on the counter of the other?</a:t>
            </a:r>
          </a:p>
          <a:p>
            <a:pPr eaLnBrk="1" hangingPunct="1">
              <a:lnSpc>
                <a:spcPct val="90000"/>
              </a:lnSpc>
            </a:pPr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int j,k;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for (j=0; j &lt; N; j++)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for (k=0; k &lt; j; k++)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sum += k+j;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Analyze inner and outer loop together:</a:t>
            </a:r>
          </a:p>
          <a:p>
            <a:pPr eaLnBrk="1" hangingPunct="1">
              <a:lnSpc>
                <a:spcPct val="90000"/>
              </a:lnSpc>
            </a:pPr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Number of iterations of the inner loop is: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0 + 1 + 2 + ... + (N-1) = O(N</a:t>
            </a:r>
            <a:r>
              <a:rPr lang="en-GB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36" name="Slide Number Placeholder 5">
            <a:extLst>
              <a:ext uri="{FF2B5EF4-FFF2-40B4-BE49-F238E27FC236}">
                <a16:creationId xmlns:a16="http://schemas.microsoft.com/office/drawing/2014/main" id="{DAFE2E42-D540-0784-800E-ACD3413657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81D6E8-5F7A-420A-96B9-75AEBBC66EA5}" type="slidenum">
              <a:rPr lang="en-US" altLang="en-US">
                <a:solidFill>
                  <a:srgbClr val="FFFFFF"/>
                </a:solidFill>
              </a:rPr>
              <a:pPr eaLnBrk="1" hangingPunct="1"/>
              <a:t>53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4A8750A-4254-0448-E617-9643CA19AF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4676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200" b="1" dirty="0"/>
              <a:t>How Did We Get This Answer?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2222CA5-407C-8AC5-6C06-B28BE06711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7630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When doing Big-O analysis, we sometimes have to compute a series like: 1 + 2 + 3 + ... + (n-1) + n</a:t>
            </a:r>
          </a:p>
          <a:p>
            <a:pPr eaLnBrk="1" hangingPunct="1">
              <a:lnSpc>
                <a:spcPct val="8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i.e. Sum of first n numbers. What is the complexity of this?</a:t>
            </a:r>
          </a:p>
          <a:p>
            <a:pPr eaLnBrk="1" hangingPunct="1">
              <a:lnSpc>
                <a:spcPct val="8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Gauss figured out that the sum of the first n numbers is always: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060" name="Picture 4">
            <a:extLst>
              <a:ext uri="{FF2B5EF4-FFF2-40B4-BE49-F238E27FC236}">
                <a16:creationId xmlns:a16="http://schemas.microsoft.com/office/drawing/2014/main" id="{4A6BA2E0-B7E9-51DB-6D22-E1B208AE2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743" y="4572000"/>
            <a:ext cx="52943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Slide Number Placeholder 4">
            <a:extLst>
              <a:ext uri="{FF2B5EF4-FFF2-40B4-BE49-F238E27FC236}">
                <a16:creationId xmlns:a16="http://schemas.microsoft.com/office/drawing/2014/main" id="{9CEF477C-47DD-7B3D-4DAE-A4E5FBC917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E1BD29-5CD8-47C4-8CE8-920FD54A984B}" type="slidenum">
              <a:rPr lang="en-US" altLang="en-US">
                <a:solidFill>
                  <a:srgbClr val="FFFFFF"/>
                </a:solidFill>
              </a:rPr>
              <a:pPr eaLnBrk="1" hangingPunct="1"/>
              <a:t>54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A4CA8EF-3FD1-A8B0-86E1-08F1889F0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 b="1" dirty="0"/>
              <a:t>Sequence of Statements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A712D5F-0C21-8B6C-B8EC-6E5BB41D57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 a sequence of statements, compute their complexity functions individually and add them up</a:t>
            </a:r>
          </a:p>
          <a:p>
            <a:pPr eaLnBrk="1" hangingPunct="1">
              <a:lnSpc>
                <a:spcPct val="90000"/>
              </a:lnSpc>
            </a:pP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Total cost is O(n</a:t>
            </a:r>
            <a:r>
              <a:rPr lang="en-US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+ O(n) +O(1) = O(n</a:t>
            </a:r>
            <a:r>
              <a:rPr lang="en-US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084" name="Picture 4">
            <a:extLst>
              <a:ext uri="{FF2B5EF4-FFF2-40B4-BE49-F238E27FC236}">
                <a16:creationId xmlns:a16="http://schemas.microsoft.com/office/drawing/2014/main" id="{4D2F092C-467B-600D-0C16-AD7332A16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30475"/>
            <a:ext cx="7116763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Slide Number Placeholder 4">
            <a:extLst>
              <a:ext uri="{FF2B5EF4-FFF2-40B4-BE49-F238E27FC236}">
                <a16:creationId xmlns:a16="http://schemas.microsoft.com/office/drawing/2014/main" id="{9C9B2E1A-E7C8-58CF-A236-EF2D134CAB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48AE6B-B3F6-4F41-A266-65AB8C4D041D}" type="slidenum">
              <a:rPr lang="en-US" altLang="en-US">
                <a:solidFill>
                  <a:srgbClr val="FFFFFF"/>
                </a:solidFill>
              </a:rPr>
              <a:pPr eaLnBrk="1" hangingPunct="1"/>
              <a:t>55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57B0F05-0AD8-29DA-F409-7941DF5DC6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200" b="1" dirty="0"/>
              <a:t>Conditional Statements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08582D65-A76C-AA3A-A5AE-55B0D9DFB5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87630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What about conditional statements such as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(condition)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statement1;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statement2;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where statement1 runs in O(n) time and statement2 runs in O(n</a:t>
            </a:r>
            <a:r>
              <a:rPr lang="en-US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time?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 use "worst case" complexity: among all inputs of size n, what is the maximum running time?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for the example above is O(n</a:t>
            </a:r>
            <a:r>
              <a:rPr lang="en-US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en-US" sz="2100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2F0249C8-B506-5C80-2D88-6E88CA2787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1093682-BEC5-4255-81E4-F96B479A40A5}" type="slidenum">
              <a:rPr lang="en-US" altLang="en-US">
                <a:solidFill>
                  <a:srgbClr val="FFFFFF"/>
                </a:solidFill>
              </a:rPr>
              <a:pPr eaLnBrk="1" hangingPunct="1"/>
              <a:t>56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  <p:bldP spid="61443" grpI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7BB786A-6550-40FF-953C-3DB45A2CCE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7724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200" b="1" dirty="0"/>
              <a:t>Deriving A Recurrence Equation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202ED182-5E7E-B34A-465B-23025F414D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 far, all algorithms that we have been analyzing have been non recursive</a:t>
            </a:r>
          </a:p>
          <a:p>
            <a:pPr eaLnBrk="1" hangingPunct="1">
              <a:lnSpc>
                <a:spcPct val="8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 : Recursive power method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If N = 1, then running time T(N) is 2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However if N ≥ 2, then running time T(N) is the cost of each step taken plus time required to compute power(x,n-1). (i.e. T(N) = 2+T(N-1) for N ≥ 2)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How do we solve this? One way is to use the iteration method.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132" name="Picture 4">
            <a:extLst>
              <a:ext uri="{FF2B5EF4-FFF2-40B4-BE49-F238E27FC236}">
                <a16:creationId xmlns:a16="http://schemas.microsoft.com/office/drawing/2014/main" id="{3B82F56F-8244-FE18-830F-3FF054DC6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19400"/>
            <a:ext cx="5000625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Slide Number Placeholder 4">
            <a:extLst>
              <a:ext uri="{FF2B5EF4-FFF2-40B4-BE49-F238E27FC236}">
                <a16:creationId xmlns:a16="http://schemas.microsoft.com/office/drawing/2014/main" id="{E611C990-53CF-CAE8-4131-E4C2355C7E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EEA459-4A3D-4879-B00F-372D9A42C2D8}" type="slidenum">
              <a:rPr lang="en-US" altLang="en-US">
                <a:solidFill>
                  <a:srgbClr val="FFFFFF"/>
                </a:solidFill>
              </a:rPr>
              <a:pPr eaLnBrk="1" hangingPunct="1"/>
              <a:t>57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22AAB41-A690-787C-CE81-8BE91063E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15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200" b="1" dirty="0"/>
              <a:t>Iteration Method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0B9FE76A-0FC1-F02D-F9C8-592E62CA3D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6868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is sometimes known as “Back Substituting”.</a:t>
            </a:r>
          </a:p>
          <a:p>
            <a:pPr eaLnBrk="1" hangingPunct="1">
              <a:lnSpc>
                <a:spcPct val="8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Involves expanding the recurrence in order to see a pattern.</a:t>
            </a:r>
          </a:p>
          <a:p>
            <a:pPr eaLnBrk="1" hangingPunct="1">
              <a:lnSpc>
                <a:spcPct val="8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Solving formula from previous example using the iteration method :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9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: Expand and apply to itself 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	Let T(1) = n0 = 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	T(N) = 2 + T(N-1)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		= 2 + 2 + T(N-2)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		= 2 + 2 + 2 + T(N-3)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		= 2 + 2 + 2 + ……+ 2 + T(1)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		= 2N + 2 remember that T(1) = n0 = 2 for N =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 T(N) = 2N+2 is O(N) for last example.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9A42719F-09DF-42FA-A5C5-C780796035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B50C11A-0E01-47C1-A009-44EDD803EE86}" type="slidenum">
              <a:rPr lang="en-US" altLang="en-US">
                <a:solidFill>
                  <a:srgbClr val="FFFFFF"/>
                </a:solidFill>
              </a:rPr>
              <a:pPr eaLnBrk="1" hangingPunct="1"/>
              <a:t>58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C4C0A847-6265-7B5D-B856-3EBBABA00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34400" cy="6858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Performance Classification</a:t>
            </a:r>
          </a:p>
        </p:txBody>
      </p:sp>
      <p:graphicFrame>
        <p:nvGraphicFramePr>
          <p:cNvPr id="33838" name="Group 46">
            <a:extLst>
              <a:ext uri="{FF2B5EF4-FFF2-40B4-BE49-F238E27FC236}">
                <a16:creationId xmlns:a16="http://schemas.microsoft.com/office/drawing/2014/main" id="{8A32A71F-723D-8BAB-28EC-1B582E78DC06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838200"/>
          <a:ext cx="8610600" cy="5703445"/>
        </p:xfrm>
        <a:graphic>
          <a:graphicData uri="http://schemas.openxmlformats.org/drawingml/2006/table">
            <a:tbl>
              <a:tblPr/>
              <a:tblGrid>
                <a:gridCol w="1292225">
                  <a:extLst>
                    <a:ext uri="{9D8B030D-6E8A-4147-A177-3AD203B41FA5}">
                      <a16:colId xmlns:a16="http://schemas.microsoft.com/office/drawing/2014/main" val="608777650"/>
                    </a:ext>
                  </a:extLst>
                </a:gridCol>
                <a:gridCol w="7318375">
                  <a:extLst>
                    <a:ext uri="{9D8B030D-6E8A-4147-A177-3AD203B41FA5}">
                      <a16:colId xmlns:a16="http://schemas.microsoft.com/office/drawing/2014/main" val="2047434891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</a:t>
                      </a:r>
                      <a:r>
                        <a:rPr kumimoji="0" lang="en-US" alt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933222"/>
                  </a:ext>
                </a:extLst>
              </a:tr>
              <a:tr h="747713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Constant</a:t>
                      </a: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run time is fixed, and does not depend upon n.  Most instructions are executed once, or only a few times, regardless of the amount of information being processed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973846"/>
                  </a:ext>
                </a:extLst>
              </a:tr>
              <a:tr h="957263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Logarithmic</a:t>
                      </a: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when </a:t>
                      </a: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increases, so does run time, but much slower. Common in programs which solve large problems by transforming them into smaller problems. Exp : binary Search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376730"/>
                  </a:ext>
                </a:extLst>
              </a:tr>
              <a:tr h="593725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  <a:r>
                        <a:rPr kumimoji="0" lang="en-US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run time varies directly with</a:t>
                      </a:r>
                      <a:r>
                        <a:rPr kumimoji="0" lang="en-US" altLang="en-US" sz="13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kumimoji="0" lang="en-US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 Typically, a small amount of processing is done on each element. Exp: Linear Search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240510"/>
                  </a:ext>
                </a:extLst>
              </a:tr>
              <a:tr h="747713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log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</a:t>
                      </a: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doubles, run time slightly more than doubles.  Common in programs which break a problem down into smaller sub-problems, solves them independently, then combines solutions. Exp: Merge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963577"/>
                  </a:ext>
                </a:extLst>
              </a:tr>
              <a:tr h="74453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Quadratic</a:t>
                      </a: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when </a:t>
                      </a: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doubles, runtime increases fourfold.  Practical only for small problems; typically the program processes all pairs of input (e.g. in a double nested loop). Exp: Insertion Search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955200"/>
                  </a:ext>
                </a:extLst>
              </a:tr>
              <a:tr h="593725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when n doubles, runtime increases eightfold. Exp: Matrix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988423"/>
                  </a:ext>
                </a:extLst>
              </a:tr>
              <a:tr h="593725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Exponential</a:t>
                      </a:r>
                      <a:r>
                        <a:rPr kumimoji="0" lang="en-US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when n doubles, run time squares.  This is often the result of a natural, “brute force” solution. Exp: Brute Force.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Note: </a:t>
                      </a:r>
                      <a:r>
                        <a:rPr kumimoji="0" lang="en-US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logn</a:t>
                      </a:r>
                      <a:r>
                        <a:rPr kumimoji="0" lang="en-US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n, </a:t>
                      </a:r>
                      <a:r>
                        <a:rPr kumimoji="0" lang="en-US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nlogn</a:t>
                      </a:r>
                      <a:r>
                        <a:rPr kumimoji="0" lang="en-US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n</a:t>
                      </a:r>
                      <a:r>
                        <a:rPr kumimoji="0" lang="en-US" altLang="en-US" sz="13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 less Input&gt;&gt;Polynomial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kumimoji="0" lang="en-US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13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 </a:t>
                      </a:r>
                      <a:r>
                        <a:rPr kumimoji="0" lang="en-US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3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&gt;&gt;high input&gt;&gt; non polynomial</a:t>
                      </a:r>
                      <a:endParaRPr kumimoji="0" lang="en-US" altLang="en-US" sz="13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879961"/>
                  </a:ext>
                </a:extLst>
              </a:tr>
            </a:tbl>
          </a:graphicData>
        </a:graphic>
      </p:graphicFrame>
      <p:sp>
        <p:nvSpPr>
          <p:cNvPr id="33824" name="Slide Number Placeholder 5">
            <a:extLst>
              <a:ext uri="{FF2B5EF4-FFF2-40B4-BE49-F238E27FC236}">
                <a16:creationId xmlns:a16="http://schemas.microsoft.com/office/drawing/2014/main" id="{177E1DAC-4AE8-681C-10C8-1E77F387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98EFE56-9236-4F76-99A4-E7536DF1D360}" type="slidenum">
              <a:rPr lang="en-US" altLang="en-US">
                <a:solidFill>
                  <a:srgbClr val="FFFFFF"/>
                </a:solidFill>
              </a:rPr>
              <a:pPr eaLnBrk="1" hangingPunct="1"/>
              <a:t>59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944562"/>
          </a:xfrm>
        </p:spPr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200" dirty="0"/>
              <a:t>Data can be organized into: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200" dirty="0"/>
              <a:t>Primitive types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200" dirty="0"/>
              <a:t>Composite types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200" dirty="0"/>
              <a:t>Abstract data types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sz="3200" dirty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sz="3200" dirty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sz="32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/>
          <a:lstStyle/>
          <a:p>
            <a:r>
              <a:rPr lang="en-US" dirty="0"/>
              <a:t>Big-Oh Rules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305800" cy="50292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/>
              <a:t>If is f(n) a polynomial of degree d, then f(n) is O(</a:t>
            </a:r>
            <a:r>
              <a:rPr lang="en-US" sz="3200" dirty="0" err="1"/>
              <a:t>n</a:t>
            </a:r>
            <a:r>
              <a:rPr lang="en-US" sz="3200" baseline="30000" dirty="0" err="1"/>
              <a:t>d</a:t>
            </a:r>
            <a:r>
              <a:rPr lang="en-US" sz="3200" dirty="0"/>
              <a:t>), i.e.,</a:t>
            </a:r>
          </a:p>
          <a:p>
            <a:pPr lvl="1">
              <a:buFont typeface="Wingdings" pitchFamily="2" charset="2"/>
              <a:buChar char="q"/>
            </a:pPr>
            <a:r>
              <a:rPr lang="en-US" sz="3200" dirty="0"/>
              <a:t>1. Drop lower-order terms</a:t>
            </a:r>
          </a:p>
          <a:p>
            <a:pPr lvl="1">
              <a:buFont typeface="Wingdings" pitchFamily="2" charset="2"/>
              <a:buChar char="q"/>
            </a:pPr>
            <a:r>
              <a:rPr lang="en-US" sz="3200" dirty="0"/>
              <a:t>2. Drop constant factors</a:t>
            </a:r>
          </a:p>
          <a:p>
            <a:pPr>
              <a:buFont typeface="Wingdings" pitchFamily="2" charset="2"/>
              <a:buChar char="q"/>
            </a:pPr>
            <a:endParaRPr lang="en-US" sz="3200" dirty="0"/>
          </a:p>
          <a:p>
            <a:pPr>
              <a:buFont typeface="Wingdings" pitchFamily="2" charset="2"/>
              <a:buChar char="q"/>
            </a:pPr>
            <a:r>
              <a:rPr lang="en-US" sz="3200" dirty="0"/>
              <a:t>Use the smallest possible class of functions</a:t>
            </a:r>
          </a:p>
          <a:p>
            <a:pPr lvl="1">
              <a:buFont typeface="Wingdings" pitchFamily="2" charset="2"/>
              <a:buChar char="q"/>
            </a:pPr>
            <a:r>
              <a:rPr lang="en-US" sz="3200" dirty="0"/>
              <a:t>Say “2n is O(n)” instead of “2n is O(n</a:t>
            </a:r>
            <a:r>
              <a:rPr lang="en-US" sz="3200" baseline="30000" dirty="0"/>
              <a:t>2</a:t>
            </a:r>
            <a:r>
              <a:rPr lang="en-US" sz="3200" dirty="0"/>
              <a:t>)”</a:t>
            </a:r>
          </a:p>
          <a:p>
            <a:pPr>
              <a:buFont typeface="Wingdings" pitchFamily="2" charset="2"/>
              <a:buChar char="q"/>
            </a:pPr>
            <a:endParaRPr lang="en-US" sz="3200" dirty="0"/>
          </a:p>
          <a:p>
            <a:pPr>
              <a:buFont typeface="Wingdings" pitchFamily="2" charset="2"/>
              <a:buChar char="q"/>
            </a:pPr>
            <a:r>
              <a:rPr lang="en-US" sz="3200" dirty="0"/>
              <a:t>Use the simplest expression of the class</a:t>
            </a:r>
          </a:p>
          <a:p>
            <a:pPr lvl="1">
              <a:buFont typeface="Wingdings" pitchFamily="2" charset="2"/>
              <a:buChar char="q"/>
            </a:pPr>
            <a:r>
              <a:rPr lang="en-US" sz="3200" dirty="0"/>
              <a:t>Say “3n + 5 is O(n)” instead of “3n + 5 is O(3n)”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/>
          <a:lstStyle/>
          <a:p>
            <a:r>
              <a:rPr lang="en-US" dirty="0"/>
              <a:t>The Big-Oh Notation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305800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/>
              <a:t>Big-O notation is one of the ways in which we talk about how complex an algorithm or program is. </a:t>
            </a:r>
          </a:p>
          <a:p>
            <a:pPr>
              <a:buFont typeface="Wingdings" pitchFamily="2" charset="2"/>
              <a:buChar char="q"/>
            </a:pPr>
            <a:endParaRPr lang="en-US" sz="3200" dirty="0"/>
          </a:p>
          <a:p>
            <a:pPr>
              <a:buFont typeface="Wingdings" pitchFamily="2" charset="2"/>
              <a:buChar char="q"/>
            </a:pPr>
            <a:r>
              <a:rPr lang="en-US" sz="3200" dirty="0"/>
              <a:t>It gives us a nice way of quantifying or classifying how fast or slow a program is as a function of the size of its input. 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Orders of common functions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820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Running time (</a:t>
                      </a:r>
                      <a:r>
                        <a:rPr lang="en-US" i="1" dirty="0"/>
                        <a:t>T</a:t>
                      </a:r>
                      <a:r>
                        <a:rPr lang="en-US" dirty="0"/>
                        <a:t>(</a:t>
                      </a:r>
                      <a:r>
                        <a:rPr lang="en-US" i="1" dirty="0"/>
                        <a:t>n</a:t>
                      </a:r>
                      <a:r>
                        <a:rPr lang="en-US" dirty="0"/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Examples of running times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Examples of algorithms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constant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O</a:t>
                      </a:r>
                      <a:r>
                        <a:rPr lang="en-US" dirty="0"/>
                        <a:t>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Determining if a number is even or odd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O</a:t>
                      </a:r>
                      <a:r>
                        <a:rPr lang="en-US" dirty="0"/>
                        <a:t>(</a:t>
                      </a:r>
                      <a:r>
                        <a:rPr lang="en-US" i="1" dirty="0"/>
                        <a:t>n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1"/>
                        <a:t>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Finding the smallest item in an unsorted </a:t>
                      </a:r>
                      <a:r>
                        <a:rPr lang="en-US" dirty="0">
                          <a:hlinkClick r:id="rId2" tooltip="Array data structure"/>
                        </a:rPr>
                        <a:t>array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quadratic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O</a:t>
                      </a:r>
                      <a:r>
                        <a:rPr lang="en-US" dirty="0"/>
                        <a:t>(</a:t>
                      </a:r>
                      <a:r>
                        <a:rPr lang="en-US" i="1" dirty="0"/>
                        <a:t>n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1"/>
                        <a:t>n</a:t>
                      </a:r>
                      <a:r>
                        <a:rPr lang="en-US" baseline="30000"/>
                        <a:t>2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 tooltip="Bubble sort"/>
                        </a:rPr>
                        <a:t>Bubble sort</a:t>
                      </a:r>
                      <a:r>
                        <a:rPr lang="en-US" dirty="0"/>
                        <a:t>; </a:t>
                      </a:r>
                      <a:r>
                        <a:rPr lang="en-US" dirty="0">
                          <a:hlinkClick r:id="rId4" tooltip="Insertion sort"/>
                        </a:rPr>
                        <a:t>Insertion sort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logarithmic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O</a:t>
                      </a:r>
                      <a:r>
                        <a:rPr lang="en-US" dirty="0"/>
                        <a:t>(log </a:t>
                      </a:r>
                      <a:r>
                        <a:rPr lang="en-US" i="1" dirty="0"/>
                        <a:t>n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log </a:t>
                      </a:r>
                      <a:r>
                        <a:rPr lang="en-US" i="1"/>
                        <a:t>n</a:t>
                      </a:r>
                      <a:r>
                        <a:rPr lang="en-US"/>
                        <a:t>, log(</a:t>
                      </a:r>
                      <a:r>
                        <a:rPr lang="en-US" i="1"/>
                        <a:t>n</a:t>
                      </a:r>
                      <a:r>
                        <a:rPr lang="en-US" baseline="30000"/>
                        <a:t>2</a:t>
                      </a:r>
                      <a:r>
                        <a:rPr lang="en-US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 tooltip="Binary search"/>
                        </a:rPr>
                        <a:t>Binary search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exponential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i="1" baseline="30000" dirty="0"/>
                        <a:t>O</a:t>
                      </a:r>
                      <a:r>
                        <a:rPr lang="en-US" baseline="30000" dirty="0"/>
                        <a:t>(</a:t>
                      </a:r>
                      <a:r>
                        <a:rPr lang="en-US" i="1" baseline="30000" dirty="0"/>
                        <a:t>n</a:t>
                      </a:r>
                      <a:r>
                        <a:rPr lang="en-US" baseline="30000" dirty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1.1</a:t>
                      </a:r>
                      <a:r>
                        <a:rPr lang="en-US" i="1" baseline="30000"/>
                        <a:t>n</a:t>
                      </a:r>
                      <a:r>
                        <a:rPr lang="en-US"/>
                        <a:t>, 10</a:t>
                      </a:r>
                      <a:r>
                        <a:rPr lang="en-US" i="1" baseline="30000"/>
                        <a:t>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Solving the </a:t>
                      </a:r>
                      <a:r>
                        <a:rPr lang="en-US" dirty="0">
                          <a:hlinkClick r:id="rId6" tooltip="Traveling salesman problem"/>
                        </a:rPr>
                        <a:t>traveling salesman problem</a:t>
                      </a:r>
                      <a:r>
                        <a:rPr lang="en-US" dirty="0"/>
                        <a:t> using </a:t>
                      </a:r>
                      <a:r>
                        <a:rPr lang="en-US" dirty="0">
                          <a:hlinkClick r:id="rId7" tooltip="Dynamic programming"/>
                        </a:rPr>
                        <a:t>dynamic programming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AE3F6AA5-5F64-476F-93B9-A10A77D744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534400" cy="53340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3200" b="1" dirty="0"/>
              <a:t>Size does matter[1]</a:t>
            </a:r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98F1169E-62E3-10A3-F5B7-5E568ABC9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B254AC6-F1C9-4275-A871-42126847B344}" type="slidenum">
              <a:rPr lang="en-US" altLang="en-US">
                <a:solidFill>
                  <a:srgbClr val="FFFFFF"/>
                </a:solidFill>
              </a:rPr>
              <a:pPr eaLnBrk="1" hangingPunct="1"/>
              <a:t>63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4820" name="Text Box 3">
            <a:extLst>
              <a:ext uri="{FF2B5EF4-FFF2-40B4-BE49-F238E27FC236}">
                <a16:creationId xmlns:a16="http://schemas.microsoft.com/office/drawing/2014/main" id="{98D90729-1D77-0196-7362-221DEEF30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666875"/>
            <a:ext cx="7366000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2800" dirty="0">
                <a:latin typeface="Times New Roman" panose="02020603050405020304" pitchFamily="18" charset="0"/>
              </a:rPr>
              <a:t>What happens if we double the input size N?</a:t>
            </a:r>
          </a:p>
          <a:p>
            <a:endParaRPr lang="en-GB" altLang="en-US" sz="2800" dirty="0">
              <a:latin typeface="Times New Roman" panose="02020603050405020304" pitchFamily="18" charset="0"/>
            </a:endParaRPr>
          </a:p>
          <a:p>
            <a:r>
              <a:rPr lang="en-GB" altLang="en-US" sz="2400" dirty="0">
                <a:latin typeface="Times New Roman" panose="02020603050405020304" pitchFamily="18" charset="0"/>
              </a:rPr>
              <a:t>   </a:t>
            </a:r>
            <a:r>
              <a:rPr lang="en-GB" altLang="en-US" sz="2400" b="1" dirty="0">
                <a:latin typeface="Times New Roman" panose="02020603050405020304" pitchFamily="18" charset="0"/>
              </a:rPr>
              <a:t>N	log</a:t>
            </a:r>
            <a:r>
              <a:rPr lang="en-GB" altLang="en-US" sz="2400" b="1" baseline="-25000" dirty="0">
                <a:latin typeface="Times New Roman" panose="02020603050405020304" pitchFamily="18" charset="0"/>
              </a:rPr>
              <a:t>2</a:t>
            </a:r>
            <a:r>
              <a:rPr lang="en-GB" altLang="en-US" sz="2400" b="1" dirty="0">
                <a:latin typeface="Times New Roman" panose="02020603050405020304" pitchFamily="18" charset="0"/>
              </a:rPr>
              <a:t>N		5N	N log</a:t>
            </a:r>
            <a:r>
              <a:rPr lang="en-GB" altLang="en-US" sz="2400" b="1" baseline="-25000" dirty="0">
                <a:latin typeface="Times New Roman" panose="02020603050405020304" pitchFamily="18" charset="0"/>
              </a:rPr>
              <a:t>2</a:t>
            </a:r>
            <a:r>
              <a:rPr lang="en-GB" altLang="en-US" sz="2400" b="1" dirty="0">
                <a:latin typeface="Times New Roman" panose="02020603050405020304" pitchFamily="18" charset="0"/>
              </a:rPr>
              <a:t>N	N</a:t>
            </a:r>
            <a:r>
              <a:rPr lang="en-GB" altLang="en-US" sz="2400" b="1" baseline="30000" dirty="0">
                <a:latin typeface="Times New Roman" panose="02020603050405020304" pitchFamily="18" charset="0"/>
              </a:rPr>
              <a:t>2</a:t>
            </a:r>
            <a:r>
              <a:rPr lang="en-GB" altLang="en-US" sz="2400" b="1" dirty="0">
                <a:latin typeface="Times New Roman" panose="02020603050405020304" pitchFamily="18" charset="0"/>
              </a:rPr>
              <a:t>	2</a:t>
            </a:r>
            <a:r>
              <a:rPr lang="en-GB" altLang="en-US" sz="2400" b="1" baseline="30000" dirty="0">
                <a:latin typeface="Times New Roman" panose="02020603050405020304" pitchFamily="18" charset="0"/>
              </a:rPr>
              <a:t>N   </a:t>
            </a:r>
            <a:endParaRPr lang="en-GB" altLang="en-US" sz="2400" b="1" dirty="0">
              <a:latin typeface="Times New Roman" panose="02020603050405020304" pitchFamily="18" charset="0"/>
            </a:endParaRPr>
          </a:p>
          <a:p>
            <a:r>
              <a:rPr lang="en-GB" altLang="en-US" sz="2400" dirty="0">
                <a:latin typeface="Courier New" panose="02070309020205020404" pitchFamily="49" charset="0"/>
              </a:rPr>
              <a:t>  8	  3	     40	  24	     64	 256</a:t>
            </a:r>
          </a:p>
          <a:p>
            <a:r>
              <a:rPr lang="en-GB" altLang="en-US" sz="2400" dirty="0">
                <a:latin typeface="Courier New" panose="02070309020205020404" pitchFamily="49" charset="0"/>
              </a:rPr>
              <a:t> 16	  4		80	  64     256  65536</a:t>
            </a:r>
          </a:p>
          <a:p>
            <a:r>
              <a:rPr lang="en-GB" altLang="en-US" sz="2400" dirty="0">
                <a:latin typeface="Courier New" panose="02070309020205020404" pitchFamily="49" charset="0"/>
              </a:rPr>
              <a:t> 32    5      160    160    1024   ~10</a:t>
            </a:r>
            <a:r>
              <a:rPr lang="en-GB" altLang="en-US" sz="2400" baseline="30000" dirty="0">
                <a:latin typeface="Courier New" panose="02070309020205020404" pitchFamily="49" charset="0"/>
              </a:rPr>
              <a:t>9</a:t>
            </a:r>
            <a:endParaRPr lang="en-GB" altLang="en-US" sz="2400" dirty="0">
              <a:latin typeface="Courier New" panose="02070309020205020404" pitchFamily="49" charset="0"/>
            </a:endParaRPr>
          </a:p>
          <a:p>
            <a:r>
              <a:rPr lang="en-GB" altLang="en-US" sz="2400" dirty="0">
                <a:latin typeface="Courier New" panose="02070309020205020404" pitchFamily="49" charset="0"/>
              </a:rPr>
              <a:t> 64    6      320    384    4096   ~10</a:t>
            </a:r>
            <a:r>
              <a:rPr lang="en-GB" altLang="en-US" sz="2400" baseline="30000" dirty="0">
                <a:latin typeface="Courier New" panose="02070309020205020404" pitchFamily="49" charset="0"/>
              </a:rPr>
              <a:t>19</a:t>
            </a:r>
            <a:endParaRPr lang="en-GB" altLang="en-US" sz="2400" dirty="0">
              <a:latin typeface="Courier New" panose="02070309020205020404" pitchFamily="49" charset="0"/>
            </a:endParaRPr>
          </a:p>
          <a:p>
            <a:r>
              <a:rPr lang="en-GB" altLang="en-US" sz="2400" dirty="0">
                <a:latin typeface="Courier New" panose="02070309020205020404" pitchFamily="49" charset="0"/>
              </a:rPr>
              <a:t>128    7      640    896   16384   ~10</a:t>
            </a:r>
            <a:r>
              <a:rPr lang="en-GB" altLang="en-US" sz="2400" baseline="30000" dirty="0">
                <a:latin typeface="Courier New" panose="02070309020205020404" pitchFamily="49" charset="0"/>
              </a:rPr>
              <a:t>38</a:t>
            </a:r>
            <a:endParaRPr lang="en-GB" altLang="en-US" sz="2400" dirty="0">
              <a:latin typeface="Courier New" panose="02070309020205020404" pitchFamily="49" charset="0"/>
            </a:endParaRPr>
          </a:p>
          <a:p>
            <a:r>
              <a:rPr lang="en-GB" altLang="en-US" sz="2400" dirty="0">
                <a:latin typeface="Courier New" panose="02070309020205020404" pitchFamily="49" charset="0"/>
              </a:rPr>
              <a:t>256    8     1280   2048   65536   ~10</a:t>
            </a:r>
            <a:r>
              <a:rPr lang="en-GB" altLang="en-US" sz="2400" baseline="30000" dirty="0">
                <a:latin typeface="Courier New" panose="02070309020205020404" pitchFamily="49" charset="0"/>
              </a:rPr>
              <a:t>76</a:t>
            </a:r>
            <a:endParaRPr lang="en-GB" altLang="en-US" sz="2400" dirty="0">
              <a:latin typeface="Courier New" panose="02070309020205020404" pitchFamily="49" charset="0"/>
            </a:endParaRPr>
          </a:p>
        </p:txBody>
      </p:sp>
      <p:sp>
        <p:nvSpPr>
          <p:cNvPr id="34821" name="Line 4">
            <a:extLst>
              <a:ext uri="{FF2B5EF4-FFF2-40B4-BE49-F238E27FC236}">
                <a16:creationId xmlns:a16="http://schemas.microsoft.com/office/drawing/2014/main" id="{83BCBEFF-DE32-451F-6C38-9A97CAC5C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97180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5">
            <a:extLst>
              <a:ext uri="{FF2B5EF4-FFF2-40B4-BE49-F238E27FC236}">
                <a16:creationId xmlns:a16="http://schemas.microsoft.com/office/drawing/2014/main" id="{BBF14611-1D45-16BF-0A5A-DD81EF0C4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514600"/>
            <a:ext cx="7696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31D3007-C8DF-9508-902C-AEB3CD83F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 b="1" dirty="0"/>
              <a:t>Complexity Classes</a:t>
            </a:r>
          </a:p>
        </p:txBody>
      </p:sp>
      <p:pic>
        <p:nvPicPr>
          <p:cNvPr id="35843" name="Picture 4">
            <a:extLst>
              <a:ext uri="{FF2B5EF4-FFF2-40B4-BE49-F238E27FC236}">
                <a16:creationId xmlns:a16="http://schemas.microsoft.com/office/drawing/2014/main" id="{3623BFF1-626B-F7F7-9B32-08609B8CE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1"/>
          <a:stretch>
            <a:fillRect/>
          </a:stretch>
        </p:blipFill>
        <p:spPr bwMode="auto">
          <a:xfrm>
            <a:off x="1676400" y="2284413"/>
            <a:ext cx="5653088" cy="373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 Box 5">
            <a:extLst>
              <a:ext uri="{FF2B5EF4-FFF2-40B4-BE49-F238E27FC236}">
                <a16:creationId xmlns:a16="http://schemas.microsoft.com/office/drawing/2014/main" id="{98A6674E-9B9F-FA00-67F9-59BB8BCA6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52895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35845" name="Text Box 6">
            <a:extLst>
              <a:ext uri="{FF2B5EF4-FFF2-40B4-BE49-F238E27FC236}">
                <a16:creationId xmlns:a16="http://schemas.microsoft.com/office/drawing/2014/main" id="{447C1FC2-1457-9333-DD35-C68690E8BD84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1295400" y="3429000"/>
            <a:ext cx="4286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latin typeface="Tahoma" panose="020B0604030504040204" pitchFamily="34" charset="0"/>
              </a:rPr>
              <a:t>Time (steps)</a:t>
            </a:r>
          </a:p>
        </p:txBody>
      </p:sp>
      <p:sp>
        <p:nvSpPr>
          <p:cNvPr id="35846" name="Slide Number Placeholder 5">
            <a:extLst>
              <a:ext uri="{FF2B5EF4-FFF2-40B4-BE49-F238E27FC236}">
                <a16:creationId xmlns:a16="http://schemas.microsoft.com/office/drawing/2014/main" id="{2B28E6CB-5A75-A16D-D053-308CDD771E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4AD5A72-31C3-46DB-BE1A-6E4DEDB05E87}" type="slidenum">
              <a:rPr lang="en-US" altLang="en-US">
                <a:solidFill>
                  <a:srgbClr val="FFFFFF"/>
                </a:solidFill>
              </a:rPr>
              <a:pPr eaLnBrk="1" hangingPunct="1"/>
              <a:t>64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Growth-Rate Functions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704263" cy="44958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en-US" sz="1800" b="1" dirty="0"/>
              <a:t>O(1)             </a:t>
            </a:r>
            <a:r>
              <a:rPr lang="en-US" altLang="en-US" sz="1800" dirty="0"/>
              <a:t>Time requirement is </a:t>
            </a:r>
            <a:r>
              <a:rPr lang="en-US" altLang="en-US" sz="1800" b="1" dirty="0"/>
              <a:t>constant</a:t>
            </a:r>
            <a:r>
              <a:rPr lang="en-US" altLang="en-US" sz="1800" dirty="0"/>
              <a:t>, and it is independent of the problem’s size.</a:t>
            </a:r>
          </a:p>
          <a:p>
            <a:pPr>
              <a:buFontTx/>
              <a:buNone/>
            </a:pPr>
            <a:r>
              <a:rPr lang="en-US" altLang="en-US" sz="1800" b="1" dirty="0"/>
              <a:t>O(log</a:t>
            </a:r>
            <a:r>
              <a:rPr lang="en-US" altLang="en-US" sz="1800" b="1" baseline="-25000" dirty="0"/>
              <a:t>2</a:t>
            </a:r>
            <a:r>
              <a:rPr lang="en-US" altLang="en-US" sz="1800" b="1" dirty="0"/>
              <a:t>n)	</a:t>
            </a:r>
            <a:r>
              <a:rPr lang="en-US" altLang="en-US" sz="1800" dirty="0"/>
              <a:t>     Time requirement for a </a:t>
            </a:r>
            <a:r>
              <a:rPr lang="en-US" altLang="en-US" sz="1800" b="1" dirty="0"/>
              <a:t>logarithmic</a:t>
            </a:r>
            <a:r>
              <a:rPr lang="en-US" altLang="en-US" sz="1800" dirty="0"/>
              <a:t> algorithm increases </a:t>
            </a:r>
            <a:r>
              <a:rPr lang="en-US" altLang="en-US" sz="1800" dirty="0" err="1"/>
              <a:t>increases</a:t>
            </a:r>
            <a:r>
              <a:rPr lang="en-US" altLang="en-US" sz="1800" dirty="0"/>
              <a:t> slowly </a:t>
            </a:r>
          </a:p>
          <a:p>
            <a:pPr>
              <a:buFontTx/>
              <a:buNone/>
            </a:pPr>
            <a:r>
              <a:rPr lang="en-US" altLang="en-US" sz="1800" dirty="0"/>
              <a:t>		     as the problem size increases.</a:t>
            </a:r>
          </a:p>
          <a:p>
            <a:pPr>
              <a:buFontTx/>
              <a:buNone/>
            </a:pPr>
            <a:r>
              <a:rPr lang="en-US" altLang="en-US" sz="1800" b="1" dirty="0"/>
              <a:t>O(n)</a:t>
            </a:r>
            <a:r>
              <a:rPr lang="en-US" altLang="en-US" sz="1800" dirty="0"/>
              <a:t>	     Time requirement for a </a:t>
            </a:r>
            <a:r>
              <a:rPr lang="en-US" altLang="en-US" sz="1800" b="1" dirty="0"/>
              <a:t>linear</a:t>
            </a:r>
            <a:r>
              <a:rPr lang="en-US" altLang="en-US" sz="1800" dirty="0"/>
              <a:t> algorithm increases directly with the size </a:t>
            </a:r>
          </a:p>
          <a:p>
            <a:pPr>
              <a:buFontTx/>
              <a:buNone/>
            </a:pPr>
            <a:r>
              <a:rPr lang="en-US" altLang="en-US" sz="1800" dirty="0"/>
              <a:t>		     of the problem.</a:t>
            </a:r>
          </a:p>
          <a:p>
            <a:pPr>
              <a:buFontTx/>
              <a:buNone/>
            </a:pPr>
            <a:r>
              <a:rPr lang="en-US" altLang="en-US" sz="1800" b="1" dirty="0"/>
              <a:t>O(n*log</a:t>
            </a:r>
            <a:r>
              <a:rPr lang="en-US" altLang="en-US" sz="1800" b="1" baseline="-25000" dirty="0"/>
              <a:t>2</a:t>
            </a:r>
            <a:r>
              <a:rPr lang="en-US" altLang="en-US" sz="1800" b="1" dirty="0"/>
              <a:t>n)</a:t>
            </a:r>
            <a:r>
              <a:rPr lang="en-US" altLang="en-US" sz="1800" dirty="0"/>
              <a:t> Time requirement for a </a:t>
            </a:r>
            <a:r>
              <a:rPr lang="en-US" altLang="en-US" sz="1800" b="1" dirty="0"/>
              <a:t>n*log</a:t>
            </a:r>
            <a:r>
              <a:rPr lang="en-US" altLang="en-US" sz="1800" b="1" baseline="-25000" dirty="0"/>
              <a:t>2</a:t>
            </a:r>
            <a:r>
              <a:rPr lang="en-US" altLang="en-US" sz="1800" b="1" dirty="0"/>
              <a:t>n</a:t>
            </a:r>
            <a:r>
              <a:rPr lang="en-US" altLang="en-US" sz="1800" dirty="0"/>
              <a:t> algorithm increases more rapidly than </a:t>
            </a:r>
          </a:p>
          <a:p>
            <a:pPr>
              <a:buFontTx/>
              <a:buNone/>
            </a:pPr>
            <a:r>
              <a:rPr lang="en-US" altLang="en-US" sz="1800" dirty="0"/>
              <a:t>		     a linear algorithm.</a:t>
            </a:r>
          </a:p>
          <a:p>
            <a:pPr>
              <a:buFontTx/>
              <a:buNone/>
            </a:pPr>
            <a:r>
              <a:rPr lang="en-US" altLang="en-US" sz="1800" b="1" dirty="0"/>
              <a:t>O(n</a:t>
            </a:r>
            <a:r>
              <a:rPr lang="en-US" altLang="en-US" sz="1800" b="1" baseline="30000" dirty="0"/>
              <a:t>2</a:t>
            </a:r>
            <a:r>
              <a:rPr lang="en-US" altLang="en-US" sz="1800" b="1" dirty="0"/>
              <a:t>)</a:t>
            </a:r>
            <a:r>
              <a:rPr lang="en-US" altLang="en-US" sz="1800" dirty="0"/>
              <a:t> 	     Time requirement for a </a:t>
            </a:r>
            <a:r>
              <a:rPr lang="en-US" altLang="en-US" sz="1800" b="1" dirty="0"/>
              <a:t>quadratic</a:t>
            </a:r>
            <a:r>
              <a:rPr lang="en-US" altLang="en-US" sz="1800" dirty="0"/>
              <a:t> algorithm increases rapidly with the </a:t>
            </a:r>
          </a:p>
          <a:p>
            <a:pPr>
              <a:buFontTx/>
              <a:buNone/>
            </a:pPr>
            <a:r>
              <a:rPr lang="en-US" altLang="en-US" sz="1800" dirty="0"/>
              <a:t>		     size of the problem.</a:t>
            </a:r>
          </a:p>
          <a:p>
            <a:pPr>
              <a:buFontTx/>
              <a:buNone/>
            </a:pPr>
            <a:r>
              <a:rPr lang="en-US" altLang="en-US" sz="1800" b="1" dirty="0"/>
              <a:t>O(n</a:t>
            </a:r>
            <a:r>
              <a:rPr lang="en-US" altLang="en-US" sz="1800" b="1" baseline="30000" dirty="0"/>
              <a:t>3</a:t>
            </a:r>
            <a:r>
              <a:rPr lang="en-US" altLang="en-US" sz="1800" b="1" dirty="0"/>
              <a:t>)</a:t>
            </a:r>
            <a:r>
              <a:rPr lang="en-US" altLang="en-US" sz="1800" dirty="0"/>
              <a:t> 	     Time requirement for a c</a:t>
            </a:r>
            <a:r>
              <a:rPr lang="en-US" altLang="en-US" sz="1800" b="1" dirty="0"/>
              <a:t>ubic</a:t>
            </a:r>
            <a:r>
              <a:rPr lang="en-US" altLang="en-US" sz="1800" dirty="0"/>
              <a:t> algorithm increases more rapidly with the </a:t>
            </a:r>
          </a:p>
          <a:p>
            <a:pPr>
              <a:buFontTx/>
              <a:buNone/>
            </a:pPr>
            <a:r>
              <a:rPr lang="en-US" altLang="en-US" sz="1800" dirty="0"/>
              <a:t>		     size of the problem than the time requirement for a quadratic algorithm.</a:t>
            </a:r>
          </a:p>
          <a:p>
            <a:pPr>
              <a:buFontTx/>
              <a:buNone/>
            </a:pPr>
            <a:r>
              <a:rPr lang="en-US" altLang="en-US" sz="1800" b="1" dirty="0"/>
              <a:t>O(2</a:t>
            </a:r>
            <a:r>
              <a:rPr lang="en-US" altLang="en-US" sz="1800" b="1" baseline="30000" dirty="0"/>
              <a:t>n</a:t>
            </a:r>
            <a:r>
              <a:rPr lang="en-US" altLang="en-US" sz="1800" b="1" dirty="0"/>
              <a:t>)</a:t>
            </a:r>
            <a:r>
              <a:rPr lang="en-US" altLang="en-US" sz="1800" dirty="0"/>
              <a:t>	     As the size of the problem increases, the time requirement for an </a:t>
            </a:r>
          </a:p>
          <a:p>
            <a:pPr>
              <a:buFontTx/>
              <a:buNone/>
            </a:pPr>
            <a:r>
              <a:rPr lang="en-US" altLang="en-US" sz="1800" b="1" dirty="0"/>
              <a:t>		     exponential</a:t>
            </a:r>
            <a:r>
              <a:rPr lang="en-US" altLang="en-US" sz="1800" dirty="0"/>
              <a:t> algorithm increases too rapidly to be practical.</a:t>
            </a:r>
          </a:p>
          <a:p>
            <a:pPr>
              <a:buFontTx/>
              <a:buNone/>
            </a:pPr>
            <a:endParaRPr lang="en-US" alt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CENG 213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CD5F8D-4760-475A-A0E8-BE44205473A7}" type="slidenum">
              <a:rPr lang="en-US" altLang="en-US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3935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Growth-Rate Functions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/>
              <a:t>If an algorithm takes 1 second to run with the problem size 8, what is the time requirement (approximately) for that algorithm with the problem size 16?</a:t>
            </a:r>
          </a:p>
          <a:p>
            <a:r>
              <a:rPr lang="en-US" altLang="en-US"/>
              <a:t>If its order is:</a:t>
            </a:r>
          </a:p>
          <a:p>
            <a:pPr>
              <a:buFontTx/>
              <a:buNone/>
            </a:pPr>
            <a:r>
              <a:rPr lang="en-US" altLang="en-US" b="1"/>
              <a:t>	O(1)</a:t>
            </a:r>
            <a:r>
              <a:rPr lang="en-US" altLang="en-US"/>
              <a:t> 	</a:t>
            </a:r>
            <a:r>
              <a:rPr lang="en-US" altLang="en-US">
                <a:sym typeface="Wingdings" panose="05000000000000000000" pitchFamily="2" charset="2"/>
              </a:rPr>
              <a:t>  T(n) = 1 second</a:t>
            </a:r>
          </a:p>
          <a:p>
            <a:pPr>
              <a:buFontTx/>
              <a:buNone/>
            </a:pPr>
            <a:r>
              <a:rPr lang="en-US" altLang="en-US" b="1"/>
              <a:t>	O(log</a:t>
            </a:r>
            <a:r>
              <a:rPr lang="en-US" altLang="en-US" b="1" baseline="-25000"/>
              <a:t>2</a:t>
            </a:r>
            <a:r>
              <a:rPr lang="en-US" altLang="en-US" b="1"/>
              <a:t>n)	</a:t>
            </a:r>
            <a:r>
              <a:rPr lang="en-US" altLang="en-US">
                <a:sym typeface="Wingdings" panose="05000000000000000000" pitchFamily="2" charset="2"/>
              </a:rPr>
              <a:t></a:t>
            </a:r>
            <a:r>
              <a:rPr lang="en-US" altLang="en-US" b="1">
                <a:sym typeface="Wingdings" panose="05000000000000000000" pitchFamily="2" charset="2"/>
              </a:rPr>
              <a:t>  </a:t>
            </a:r>
            <a:r>
              <a:rPr lang="en-US" altLang="en-US">
                <a:sym typeface="Wingdings" panose="05000000000000000000" pitchFamily="2" charset="2"/>
              </a:rPr>
              <a:t>T(n)</a:t>
            </a:r>
            <a:r>
              <a:rPr lang="en-US" altLang="en-US"/>
              <a:t> = (1*log</a:t>
            </a:r>
            <a:r>
              <a:rPr lang="en-US" altLang="en-US" baseline="-25000"/>
              <a:t>2</a:t>
            </a:r>
            <a:r>
              <a:rPr lang="en-US" altLang="en-US"/>
              <a:t>16) / log</a:t>
            </a:r>
            <a:r>
              <a:rPr lang="en-US" altLang="en-US" baseline="-25000"/>
              <a:t>2</a:t>
            </a:r>
            <a:r>
              <a:rPr lang="en-US" altLang="en-US"/>
              <a:t>8 = 4/3 seconds</a:t>
            </a:r>
          </a:p>
          <a:p>
            <a:pPr>
              <a:buFontTx/>
              <a:buNone/>
            </a:pPr>
            <a:r>
              <a:rPr lang="en-US" altLang="en-US" b="1"/>
              <a:t>	O(n)	</a:t>
            </a:r>
            <a:r>
              <a:rPr lang="en-US" altLang="en-US">
                <a:sym typeface="Wingdings" panose="05000000000000000000" pitchFamily="2" charset="2"/>
              </a:rPr>
              <a:t></a:t>
            </a:r>
            <a:r>
              <a:rPr lang="en-US" altLang="en-US" b="1">
                <a:sym typeface="Wingdings" panose="05000000000000000000" pitchFamily="2" charset="2"/>
              </a:rPr>
              <a:t>  </a:t>
            </a:r>
            <a:r>
              <a:rPr lang="en-US" altLang="en-US">
                <a:sym typeface="Wingdings" panose="05000000000000000000" pitchFamily="2" charset="2"/>
              </a:rPr>
              <a:t>T(n)</a:t>
            </a:r>
            <a:r>
              <a:rPr lang="en-US" altLang="en-US"/>
              <a:t> = (1*16) / 8 = 2 seconds</a:t>
            </a:r>
          </a:p>
          <a:p>
            <a:pPr>
              <a:buFontTx/>
              <a:buNone/>
            </a:pPr>
            <a:r>
              <a:rPr lang="en-US" altLang="en-US" b="1"/>
              <a:t>	O(n*log</a:t>
            </a:r>
            <a:r>
              <a:rPr lang="en-US" altLang="en-US" b="1" baseline="-25000"/>
              <a:t>2</a:t>
            </a:r>
            <a:r>
              <a:rPr lang="en-US" altLang="en-US" b="1"/>
              <a:t>n)	</a:t>
            </a:r>
            <a:r>
              <a:rPr lang="en-US" altLang="en-US">
                <a:sym typeface="Wingdings" panose="05000000000000000000" pitchFamily="2" charset="2"/>
              </a:rPr>
              <a:t></a:t>
            </a:r>
            <a:r>
              <a:rPr lang="en-US" altLang="en-US" b="1">
                <a:sym typeface="Wingdings" panose="05000000000000000000" pitchFamily="2" charset="2"/>
              </a:rPr>
              <a:t>  </a:t>
            </a:r>
            <a:r>
              <a:rPr lang="en-US" altLang="en-US">
                <a:sym typeface="Wingdings" panose="05000000000000000000" pitchFamily="2" charset="2"/>
              </a:rPr>
              <a:t>T(n)</a:t>
            </a:r>
            <a:r>
              <a:rPr lang="en-US" altLang="en-US"/>
              <a:t> = (1*16*log</a:t>
            </a:r>
            <a:r>
              <a:rPr lang="en-US" altLang="en-US" baseline="-25000"/>
              <a:t>2</a:t>
            </a:r>
            <a:r>
              <a:rPr lang="en-US" altLang="en-US"/>
              <a:t>16) / 8*log</a:t>
            </a:r>
            <a:r>
              <a:rPr lang="en-US" altLang="en-US" baseline="-25000"/>
              <a:t>2</a:t>
            </a:r>
            <a:r>
              <a:rPr lang="en-US" altLang="en-US"/>
              <a:t>8 = 8/3 seconds</a:t>
            </a:r>
          </a:p>
          <a:p>
            <a:pPr>
              <a:buFontTx/>
              <a:buNone/>
            </a:pPr>
            <a:r>
              <a:rPr lang="en-US" altLang="en-US" b="1"/>
              <a:t>	O(n</a:t>
            </a:r>
            <a:r>
              <a:rPr lang="en-US" altLang="en-US" b="1" baseline="30000"/>
              <a:t>2</a:t>
            </a:r>
            <a:r>
              <a:rPr lang="en-US" altLang="en-US" b="1"/>
              <a:t>)	</a:t>
            </a:r>
            <a:r>
              <a:rPr lang="en-US" altLang="en-US">
                <a:sym typeface="Wingdings" panose="05000000000000000000" pitchFamily="2" charset="2"/>
              </a:rPr>
              <a:t></a:t>
            </a:r>
            <a:r>
              <a:rPr lang="en-US" altLang="en-US" b="1">
                <a:sym typeface="Wingdings" panose="05000000000000000000" pitchFamily="2" charset="2"/>
              </a:rPr>
              <a:t>  </a:t>
            </a:r>
            <a:r>
              <a:rPr lang="en-US" altLang="en-US">
                <a:sym typeface="Wingdings" panose="05000000000000000000" pitchFamily="2" charset="2"/>
              </a:rPr>
              <a:t>T(n)</a:t>
            </a:r>
            <a:r>
              <a:rPr lang="en-US" altLang="en-US"/>
              <a:t> = (1*16</a:t>
            </a:r>
            <a:r>
              <a:rPr lang="en-US" altLang="en-US" baseline="30000"/>
              <a:t>2</a:t>
            </a:r>
            <a:r>
              <a:rPr lang="en-US" altLang="en-US"/>
              <a:t>) / 8</a:t>
            </a:r>
            <a:r>
              <a:rPr lang="en-US" altLang="en-US" baseline="30000"/>
              <a:t>2</a:t>
            </a:r>
            <a:r>
              <a:rPr lang="en-US" altLang="en-US"/>
              <a:t> = 4 seconds</a:t>
            </a:r>
          </a:p>
          <a:p>
            <a:pPr>
              <a:buFontTx/>
              <a:buNone/>
            </a:pPr>
            <a:r>
              <a:rPr lang="en-US" altLang="en-US" b="1"/>
              <a:t>	O(n</a:t>
            </a:r>
            <a:r>
              <a:rPr lang="en-US" altLang="en-US" b="1" baseline="30000"/>
              <a:t>3</a:t>
            </a:r>
            <a:r>
              <a:rPr lang="en-US" altLang="en-US" b="1"/>
              <a:t>)	</a:t>
            </a:r>
            <a:r>
              <a:rPr lang="en-US" altLang="en-US">
                <a:sym typeface="Wingdings" panose="05000000000000000000" pitchFamily="2" charset="2"/>
              </a:rPr>
              <a:t></a:t>
            </a:r>
            <a:r>
              <a:rPr lang="en-US" altLang="en-US" b="1">
                <a:sym typeface="Wingdings" panose="05000000000000000000" pitchFamily="2" charset="2"/>
              </a:rPr>
              <a:t>  </a:t>
            </a:r>
            <a:r>
              <a:rPr lang="en-US" altLang="en-US">
                <a:sym typeface="Wingdings" panose="05000000000000000000" pitchFamily="2" charset="2"/>
              </a:rPr>
              <a:t>T(n)</a:t>
            </a:r>
            <a:r>
              <a:rPr lang="en-US" altLang="en-US"/>
              <a:t> = (1*16</a:t>
            </a:r>
            <a:r>
              <a:rPr lang="en-US" altLang="en-US" baseline="30000"/>
              <a:t>3</a:t>
            </a:r>
            <a:r>
              <a:rPr lang="en-US" altLang="en-US"/>
              <a:t>) / 8</a:t>
            </a:r>
            <a:r>
              <a:rPr lang="en-US" altLang="en-US" baseline="30000"/>
              <a:t>3</a:t>
            </a:r>
            <a:r>
              <a:rPr lang="en-US" altLang="en-US"/>
              <a:t> = 8 seconds</a:t>
            </a:r>
          </a:p>
          <a:p>
            <a:pPr>
              <a:buFontTx/>
              <a:buNone/>
            </a:pPr>
            <a:r>
              <a:rPr lang="en-US" altLang="en-US" b="1"/>
              <a:t>	O(2</a:t>
            </a:r>
            <a:r>
              <a:rPr lang="en-US" altLang="en-US" b="1" baseline="30000"/>
              <a:t>n</a:t>
            </a:r>
            <a:r>
              <a:rPr lang="en-US" altLang="en-US" b="1"/>
              <a:t>)	</a:t>
            </a:r>
            <a:r>
              <a:rPr lang="en-US" altLang="en-US">
                <a:sym typeface="Wingdings" panose="05000000000000000000" pitchFamily="2" charset="2"/>
              </a:rPr>
              <a:t></a:t>
            </a:r>
            <a:r>
              <a:rPr lang="en-US" altLang="en-US" b="1">
                <a:sym typeface="Wingdings" panose="05000000000000000000" pitchFamily="2" charset="2"/>
              </a:rPr>
              <a:t>  </a:t>
            </a:r>
            <a:r>
              <a:rPr lang="en-US" altLang="en-US">
                <a:sym typeface="Wingdings" panose="05000000000000000000" pitchFamily="2" charset="2"/>
              </a:rPr>
              <a:t>T(n)</a:t>
            </a:r>
            <a:r>
              <a:rPr lang="en-US" altLang="en-US"/>
              <a:t> = (1*2</a:t>
            </a:r>
            <a:r>
              <a:rPr lang="en-US" altLang="en-US" baseline="30000"/>
              <a:t>16</a:t>
            </a:r>
            <a:r>
              <a:rPr lang="en-US" altLang="en-US"/>
              <a:t>) / 2</a:t>
            </a:r>
            <a:r>
              <a:rPr lang="en-US" altLang="en-US" baseline="30000"/>
              <a:t>8</a:t>
            </a:r>
            <a:r>
              <a:rPr lang="en-US" altLang="en-US"/>
              <a:t> = 2</a:t>
            </a:r>
            <a:r>
              <a:rPr lang="en-US" altLang="en-US" baseline="30000"/>
              <a:t>8</a:t>
            </a:r>
            <a:r>
              <a:rPr lang="en-US" altLang="en-US"/>
              <a:t> seconds = 256 seconds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CENG 213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1249DA-F414-4EBA-AFDC-2D8DC070CE90}" type="slidenum">
              <a:rPr lang="en-US" altLang="en-US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8669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Best, worst and average case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computer science, </a:t>
            </a:r>
            <a:r>
              <a:rPr lang="en-US" b="1" dirty="0"/>
              <a:t>best</a:t>
            </a:r>
            <a:r>
              <a:rPr lang="en-US" dirty="0"/>
              <a:t>, </a:t>
            </a:r>
            <a:r>
              <a:rPr lang="en-US" b="1" dirty="0"/>
              <a:t>worst</a:t>
            </a:r>
            <a:r>
              <a:rPr lang="en-US" dirty="0"/>
              <a:t> and </a:t>
            </a:r>
            <a:r>
              <a:rPr lang="en-US" b="1" dirty="0"/>
              <a:t>average cases</a:t>
            </a:r>
            <a:r>
              <a:rPr lang="en-US" dirty="0"/>
              <a:t> of a given algorithm express what the resource usage is </a:t>
            </a:r>
            <a:r>
              <a:rPr lang="en-US" i="1" dirty="0"/>
              <a:t>at least</a:t>
            </a:r>
            <a:r>
              <a:rPr lang="en-US" dirty="0"/>
              <a:t>, </a:t>
            </a:r>
            <a:r>
              <a:rPr lang="en-US" i="1" dirty="0"/>
              <a:t>at most</a:t>
            </a:r>
            <a:r>
              <a:rPr lang="en-US" dirty="0"/>
              <a:t> and </a:t>
            </a:r>
            <a:r>
              <a:rPr lang="en-US" i="1" dirty="0"/>
              <a:t>on average</a:t>
            </a:r>
            <a:r>
              <a:rPr lang="en-US" dirty="0"/>
              <a:t>, respectively.</a:t>
            </a:r>
          </a:p>
          <a:p>
            <a:endParaRPr lang="en-US" dirty="0"/>
          </a:p>
          <a:p>
            <a:r>
              <a:rPr lang="en-US" dirty="0"/>
              <a:t> Usually the resource being considered is running time, but it could also be memory or other resources.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Best, worst and average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real-time computing, the worst-case execution time is often of particular concern since it is important to know how much time might be needed </a:t>
            </a:r>
            <a:r>
              <a:rPr lang="en-US" i="1" dirty="0"/>
              <a:t>in the worst case</a:t>
            </a:r>
            <a:r>
              <a:rPr lang="en-US" dirty="0"/>
              <a:t> to guarantee that the algorithm will always finish on time.</a:t>
            </a:r>
          </a:p>
          <a:p>
            <a:endParaRPr lang="en-US" dirty="0"/>
          </a:p>
          <a:p>
            <a:r>
              <a:rPr lang="en-US" dirty="0"/>
              <a:t>Average performance and worst-case performance are the most used in algorithm analysis.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Best, worst and average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widely found is best-case performance, but it does have uses: for example, where the best cases of individual tasks are known, they can be used to improve the accuracy of an overall worst-case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05800" cy="944562"/>
          </a:xfrm>
        </p:spPr>
        <p:txBody>
          <a:bodyPr/>
          <a:lstStyle/>
          <a:p>
            <a:r>
              <a:rPr lang="en-US" dirty="0"/>
              <a:t>Primitive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/>
              <a:t>Primitive data type can refer to either of the following concepts: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000" dirty="0"/>
              <a:t>a basic type is a data type provided by a programming language as a basic building block.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endParaRPr lang="en-US" sz="3000" dirty="0"/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000" dirty="0"/>
              <a:t>a built-in type is a data type for which the programming language provides built-in support.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endParaRPr lang="en-US" sz="3000" dirty="0"/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000" dirty="0"/>
              <a:t>Most languages allow more complicated composite types to be recursively constructed starting from basic types.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sz="3200" dirty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sz="3200" dirty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sz="32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8825577-F49B-9535-C54E-EEF58ED989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 b="1" dirty="0"/>
              <a:t>Summary 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261E2C77-2494-7B93-1B2E-AEB96BDFA1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can be classified according to their complexity =&gt; O-Notation</a:t>
            </a:r>
          </a:p>
          <a:p>
            <a:pPr lvl="1" eaLnBrk="1" hangingPunct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relevant for large input sizes</a:t>
            </a:r>
          </a:p>
          <a:p>
            <a:pPr eaLnBrk="1" hangingPunct="1"/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"Measurements" are machine independent</a:t>
            </a:r>
          </a:p>
          <a:p>
            <a:pPr lvl="1" eaLnBrk="1" hangingPunct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worst-, average-, best-case analysis</a:t>
            </a:r>
          </a:p>
          <a:p>
            <a:pPr eaLnBrk="1" hangingPunct="1"/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DFA27C0C-E34F-9DC4-D2AF-B6CDE42A05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F91283C-B1E7-4AD0-A7B3-F83F4B926389}" type="slidenum">
              <a:rPr lang="en-US" altLang="en-US">
                <a:solidFill>
                  <a:srgbClr val="FFFFFF"/>
                </a:solidFill>
              </a:rPr>
              <a:pPr eaLnBrk="1" hangingPunct="1"/>
              <a:t>70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371045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/>
          <a:lstStyle/>
          <a:p>
            <a:pPr algn="ctr"/>
            <a:r>
              <a:rPr lang="en-US" dirty="0"/>
              <a:t>Any Questions?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05800" cy="944562"/>
          </a:xfrm>
        </p:spPr>
        <p:txBody>
          <a:bodyPr/>
          <a:lstStyle/>
          <a:p>
            <a:r>
              <a:rPr lang="en-US" dirty="0"/>
              <a:t>Primitive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/>
              <a:t>Classic basic primitive types may include:</a:t>
            </a:r>
          </a:p>
          <a:p>
            <a:pPr lvl="2">
              <a:buFont typeface="Wingdings" pitchFamily="2" charset="2"/>
              <a:buChar char="q"/>
            </a:pPr>
            <a:endParaRPr lang="en-US" sz="3200" dirty="0"/>
          </a:p>
          <a:p>
            <a:pPr lvl="2">
              <a:buFont typeface="Wingdings" pitchFamily="2" charset="2"/>
              <a:buChar char="q"/>
            </a:pPr>
            <a:r>
              <a:rPr lang="en-US" sz="3200" dirty="0"/>
              <a:t>Character </a:t>
            </a:r>
            <a:r>
              <a:rPr lang="en-US" sz="3200" i="1" dirty="0"/>
              <a:t>(character, char);</a:t>
            </a:r>
          </a:p>
          <a:p>
            <a:pPr lvl="2">
              <a:buFont typeface="Wingdings" pitchFamily="2" charset="2"/>
              <a:buChar char="q"/>
            </a:pPr>
            <a:endParaRPr lang="en-US" sz="3200" dirty="0"/>
          </a:p>
          <a:p>
            <a:pPr lvl="2">
              <a:buFont typeface="Wingdings" pitchFamily="2" charset="2"/>
              <a:buChar char="q"/>
            </a:pPr>
            <a:r>
              <a:rPr lang="en-US" sz="3200" dirty="0"/>
              <a:t>Integer </a:t>
            </a:r>
            <a:r>
              <a:rPr lang="en-US" sz="3200" i="1" dirty="0"/>
              <a:t>(integer, </a:t>
            </a:r>
            <a:r>
              <a:rPr lang="en-US" sz="3200" i="1" dirty="0" err="1"/>
              <a:t>int</a:t>
            </a:r>
            <a:r>
              <a:rPr lang="en-US" sz="3200" i="1" dirty="0"/>
              <a:t>, short, long, byte) with a variety of precisions;</a:t>
            </a:r>
          </a:p>
          <a:p>
            <a:pPr lvl="2">
              <a:buFont typeface="Wingdings" pitchFamily="2" charset="2"/>
              <a:buChar char="q"/>
            </a:pPr>
            <a:endParaRPr lang="en-US" sz="3200" dirty="0"/>
          </a:p>
          <a:p>
            <a:pPr lvl="2">
              <a:buFont typeface="Wingdings" pitchFamily="2" charset="2"/>
              <a:buChar char="q"/>
            </a:pPr>
            <a:r>
              <a:rPr lang="en-US" sz="3200" dirty="0"/>
              <a:t>Floating-point number </a:t>
            </a:r>
            <a:r>
              <a:rPr lang="en-US" sz="3200" i="1" dirty="0"/>
              <a:t>(float, double, real);</a:t>
            </a:r>
          </a:p>
          <a:p>
            <a:pPr lvl="2">
              <a:buFont typeface="Wingdings" pitchFamily="2" charset="2"/>
              <a:buChar char="q"/>
            </a:pPr>
            <a:endParaRPr lang="en-US" sz="3200" dirty="0"/>
          </a:p>
          <a:p>
            <a:pPr lvl="2">
              <a:buFont typeface="Wingdings" pitchFamily="2" charset="2"/>
              <a:buChar char="q"/>
            </a:pPr>
            <a:r>
              <a:rPr lang="en-US" sz="3200" dirty="0"/>
              <a:t>Boolean </a:t>
            </a:r>
            <a:r>
              <a:rPr lang="en-US" sz="3200" i="1" dirty="0"/>
              <a:t>having the values true and false.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sz="3200" dirty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sz="3200" dirty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438"/>
            <a:ext cx="8305800" cy="944562"/>
          </a:xfrm>
        </p:spPr>
        <p:txBody>
          <a:bodyPr/>
          <a:lstStyle/>
          <a:p>
            <a:r>
              <a:rPr lang="en-US" dirty="0"/>
              <a:t>Composite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/>
              <a:t>Composite data types are data types which can be constructed in a program using its programming language's primitive data types and other composite types. </a:t>
            </a:r>
          </a:p>
          <a:p>
            <a:pPr>
              <a:buFont typeface="Wingdings" pitchFamily="2" charset="2"/>
              <a:buChar char="q"/>
            </a:pPr>
            <a:endParaRPr lang="en-US" sz="3200" dirty="0"/>
          </a:p>
          <a:p>
            <a:pPr>
              <a:buFont typeface="Wingdings" pitchFamily="2" charset="2"/>
              <a:buChar char="q"/>
            </a:pPr>
            <a:r>
              <a:rPr lang="en-US" sz="3200" dirty="0"/>
              <a:t>The act of constructing a composite type is known as composition.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sz="3200" dirty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sz="32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FFFFFF"/>
      </a:lt1>
      <a:dk2>
        <a:srgbClr val="660066"/>
      </a:dk2>
      <a:lt2>
        <a:srgbClr val="00CCCC"/>
      </a:lt2>
      <a:accent1>
        <a:srgbClr val="D60093"/>
      </a:accent1>
      <a:accent2>
        <a:srgbClr val="FFFF66"/>
      </a:accent2>
      <a:accent3>
        <a:srgbClr val="B8AAB8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FFCCFF"/>
      </a:folHlink>
    </a:clrScheme>
    <a:fontScheme name="Double Lin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3175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75000"/>
          <a:buFont typeface="Monotype Sorts" pitchFamily="2" charset="2"/>
          <a:buChar char="l"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3175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75000"/>
          <a:buFont typeface="Monotype Sorts" pitchFamily="2" charset="2"/>
          <a:buChar char="l"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25599</TotalTime>
  <Words>5101</Words>
  <Application>Microsoft Office PowerPoint</Application>
  <PresentationFormat>On-screen Show (4:3)</PresentationFormat>
  <Paragraphs>675</Paragraphs>
  <Slides>71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Arial</vt:lpstr>
      <vt:lpstr>Calibri</vt:lpstr>
      <vt:lpstr>Courier New</vt:lpstr>
      <vt:lpstr>Garamond</vt:lpstr>
      <vt:lpstr>Monotype Sorts</vt:lpstr>
      <vt:lpstr>Tahoma</vt:lpstr>
      <vt:lpstr>Times New Roman</vt:lpstr>
      <vt:lpstr>Wingdings</vt:lpstr>
      <vt:lpstr>Double Lines</vt:lpstr>
      <vt:lpstr>Programming Algorithms and  Data Structures</vt:lpstr>
      <vt:lpstr>What is a Computer Program?</vt:lpstr>
      <vt:lpstr>What are Data Structures?</vt:lpstr>
      <vt:lpstr>Data Structures</vt:lpstr>
      <vt:lpstr>What are Data Structures?</vt:lpstr>
      <vt:lpstr>Data Structures</vt:lpstr>
      <vt:lpstr>Primitive Data Type</vt:lpstr>
      <vt:lpstr>Primitive Data Type</vt:lpstr>
      <vt:lpstr>Composite Data Types</vt:lpstr>
      <vt:lpstr>Composite Data Types</vt:lpstr>
      <vt:lpstr>Abstract Data Type</vt:lpstr>
      <vt:lpstr>The Need for Data Structures</vt:lpstr>
      <vt:lpstr>Data Structure Operations</vt:lpstr>
      <vt:lpstr>Data Structures and Algorithms</vt:lpstr>
      <vt:lpstr>What is an Algorithm?</vt:lpstr>
      <vt:lpstr>Algorithm</vt:lpstr>
      <vt:lpstr>Efficiency</vt:lpstr>
      <vt:lpstr>Favorite Algorithms</vt:lpstr>
      <vt:lpstr>Algorithm Analysis: Why?</vt:lpstr>
      <vt:lpstr>Efficient Algorithms</vt:lpstr>
      <vt:lpstr>Measuring Efficiency</vt:lpstr>
      <vt:lpstr>Analysis of Algorithms</vt:lpstr>
      <vt:lpstr>Measuring  Efficiency</vt:lpstr>
      <vt:lpstr>Real Time Execution Vs. Algorithm Complexity</vt:lpstr>
      <vt:lpstr>Theoretical Analysis</vt:lpstr>
      <vt:lpstr>Running Time of an Algorithm</vt:lpstr>
      <vt:lpstr>Analyzing an Algorithm</vt:lpstr>
      <vt:lpstr>Analysis of Algorithms</vt:lpstr>
      <vt:lpstr>Simple Example (1)</vt:lpstr>
      <vt:lpstr>Simple Example (2)</vt:lpstr>
      <vt:lpstr>Simple Example (3) Growth of 5n+3</vt:lpstr>
      <vt:lpstr>What Dominates in Previous Example?</vt:lpstr>
      <vt:lpstr>Asymptotic Complexity</vt:lpstr>
      <vt:lpstr>Asymptotic Analysis</vt:lpstr>
      <vt:lpstr>Time complexity</vt:lpstr>
      <vt:lpstr>Big O Notation </vt:lpstr>
      <vt:lpstr>Big O Notation</vt:lpstr>
      <vt:lpstr>Constant Time (O(1)) </vt:lpstr>
      <vt:lpstr>Constant Time (O(1))</vt:lpstr>
      <vt:lpstr>linear time O(N) </vt:lpstr>
      <vt:lpstr>linear time O(N)</vt:lpstr>
      <vt:lpstr>linear time O(N)</vt:lpstr>
      <vt:lpstr>QUADRATIC TIME O(N2) </vt:lpstr>
      <vt:lpstr>            QUADRATIC TIME O(N2) </vt:lpstr>
      <vt:lpstr>   Exponential time O(2N) </vt:lpstr>
      <vt:lpstr>Exponential time O(2N)</vt:lpstr>
      <vt:lpstr>Logarithmic time O(log N)</vt:lpstr>
      <vt:lpstr>Logarithmic time O(log N).</vt:lpstr>
      <vt:lpstr>Constant time statements </vt:lpstr>
      <vt:lpstr>Analyzing Loops[1]</vt:lpstr>
      <vt:lpstr>Analyzing Loops[2] </vt:lpstr>
      <vt:lpstr>Analyzing Nested Loops[1]</vt:lpstr>
      <vt:lpstr>Analyzing Nested Loops[2] </vt:lpstr>
      <vt:lpstr>How Did We Get This Answer?</vt:lpstr>
      <vt:lpstr>Sequence of Statements</vt:lpstr>
      <vt:lpstr>Conditional Statements</vt:lpstr>
      <vt:lpstr>Deriving A Recurrence Equation</vt:lpstr>
      <vt:lpstr>Iteration Method</vt:lpstr>
      <vt:lpstr>Performance Classification</vt:lpstr>
      <vt:lpstr>Big-Oh Rules</vt:lpstr>
      <vt:lpstr>The Big-Oh Notation</vt:lpstr>
      <vt:lpstr>Orders of common functions </vt:lpstr>
      <vt:lpstr>Size does matter[1]</vt:lpstr>
      <vt:lpstr>Complexity Classes</vt:lpstr>
      <vt:lpstr>Growth-Rate Functions</vt:lpstr>
      <vt:lpstr>Growth-Rate Functions</vt:lpstr>
      <vt:lpstr>Best, worst and average case </vt:lpstr>
      <vt:lpstr>Best, worst and average case</vt:lpstr>
      <vt:lpstr>Best, worst and average case</vt:lpstr>
      <vt:lpstr>Summary </vt:lpstr>
      <vt:lpstr>Any Questions?    </vt:lpstr>
    </vt:vector>
  </TitlesOfParts>
  <Company>Rasforgo Web Studio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ICT212: Data Structures and Algorithms</dc:title>
  <dc:creator>Lempogo Forgor</dc:creator>
  <cp:lastModifiedBy>will brown</cp:lastModifiedBy>
  <cp:revision>408</cp:revision>
  <dcterms:created xsi:type="dcterms:W3CDTF">2010-08-09T14:35:11Z</dcterms:created>
  <dcterms:modified xsi:type="dcterms:W3CDTF">2023-10-14T10:33:19Z</dcterms:modified>
</cp:coreProperties>
</file>