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9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7" r:id="rId22"/>
    <p:sldId id="276" r:id="rId23"/>
    <p:sldId id="278" r:id="rId24"/>
    <p:sldId id="279" r:id="rId25"/>
    <p:sldId id="280" r:id="rId26"/>
    <p:sldId id="281" r:id="rId27"/>
    <p:sldId id="284" r:id="rId28"/>
    <p:sldId id="282" r:id="rId29"/>
    <p:sldId id="283"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72"/>
      </p:cViewPr>
      <p:guideLst>
        <p:guide orient="horz" pos="2160"/>
        <p:guide pos="2880"/>
      </p:guideLst>
    </p:cSldViewPr>
  </p:slideViewPr>
  <p:notesTextViewPr>
    <p:cViewPr>
      <p:scale>
        <a:sx n="1" d="1"/>
        <a:sy n="1" d="1"/>
      </p:scale>
      <p:origin x="0" y="0"/>
    </p:cViewPr>
  </p:notesTextViewPr>
  <p:sorterViewPr>
    <p:cViewPr>
      <p:scale>
        <a:sx n="66" d="100"/>
        <a:sy n="66" d="100"/>
      </p:scale>
      <p:origin x="0" y="40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1AAD4EE-2F60-45D9-9E1A-839EE77C6ECF}" type="slidenum">
              <a:rPr lang="en-US" altLang="en-US"/>
              <a:pPr/>
              <a:t>‹#›</a:t>
            </a:fld>
            <a:endParaRPr lang="en-US" altLang="en-US"/>
          </a:p>
        </p:txBody>
      </p:sp>
    </p:spTree>
    <p:extLst>
      <p:ext uri="{BB962C8B-B14F-4D97-AF65-F5344CB8AC3E}">
        <p14:creationId xmlns:p14="http://schemas.microsoft.com/office/powerpoint/2010/main" val="20478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6F78B61-A27D-4934-8AEF-3F9BB1ADF6F2}" type="slidenum">
              <a:rPr lang="en-US" altLang="en-US"/>
              <a:pPr/>
              <a:t>‹#›</a:t>
            </a:fld>
            <a:endParaRPr lang="en-US" altLang="en-US"/>
          </a:p>
        </p:txBody>
      </p:sp>
    </p:spTree>
    <p:extLst>
      <p:ext uri="{BB962C8B-B14F-4D97-AF65-F5344CB8AC3E}">
        <p14:creationId xmlns:p14="http://schemas.microsoft.com/office/powerpoint/2010/main" val="45581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04555FA-0F70-4EFB-8077-B50816F8084F}" type="slidenum">
              <a:rPr lang="en-US" altLang="en-US"/>
              <a:pPr/>
              <a:t>‹#›</a:t>
            </a:fld>
            <a:endParaRPr lang="en-US" altLang="en-US"/>
          </a:p>
        </p:txBody>
      </p:sp>
    </p:spTree>
    <p:extLst>
      <p:ext uri="{BB962C8B-B14F-4D97-AF65-F5344CB8AC3E}">
        <p14:creationId xmlns:p14="http://schemas.microsoft.com/office/powerpoint/2010/main" val="86275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04562D5-2365-44A5-8DB7-F79645B2D875}" type="slidenum">
              <a:rPr lang="en-US" altLang="en-US"/>
              <a:pPr/>
              <a:t>‹#›</a:t>
            </a:fld>
            <a:endParaRPr lang="en-US" altLang="en-US"/>
          </a:p>
        </p:txBody>
      </p:sp>
    </p:spTree>
    <p:extLst>
      <p:ext uri="{BB962C8B-B14F-4D97-AF65-F5344CB8AC3E}">
        <p14:creationId xmlns:p14="http://schemas.microsoft.com/office/powerpoint/2010/main" val="241917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9E594A9-9578-4EBD-9776-5CB6C34EFCAE}" type="slidenum">
              <a:rPr lang="en-US" altLang="en-US"/>
              <a:pPr/>
              <a:t>‹#›</a:t>
            </a:fld>
            <a:endParaRPr lang="en-US" altLang="en-US"/>
          </a:p>
        </p:txBody>
      </p:sp>
    </p:spTree>
    <p:extLst>
      <p:ext uri="{BB962C8B-B14F-4D97-AF65-F5344CB8AC3E}">
        <p14:creationId xmlns:p14="http://schemas.microsoft.com/office/powerpoint/2010/main" val="247979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F4B534-501B-447A-9BAA-354BFBC8947A}" type="slidenum">
              <a:rPr lang="en-US" altLang="en-US"/>
              <a:pPr/>
              <a:t>‹#›</a:t>
            </a:fld>
            <a:endParaRPr lang="en-US" altLang="en-US"/>
          </a:p>
        </p:txBody>
      </p:sp>
    </p:spTree>
    <p:extLst>
      <p:ext uri="{BB962C8B-B14F-4D97-AF65-F5344CB8AC3E}">
        <p14:creationId xmlns:p14="http://schemas.microsoft.com/office/powerpoint/2010/main" val="336952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6C373B54-BF7C-4A91-BBC5-5DE134B40F80}" type="slidenum">
              <a:rPr lang="en-US" altLang="en-US"/>
              <a:pPr/>
              <a:t>‹#›</a:t>
            </a:fld>
            <a:endParaRPr lang="en-US" altLang="en-US"/>
          </a:p>
        </p:txBody>
      </p:sp>
    </p:spTree>
    <p:extLst>
      <p:ext uri="{BB962C8B-B14F-4D97-AF65-F5344CB8AC3E}">
        <p14:creationId xmlns:p14="http://schemas.microsoft.com/office/powerpoint/2010/main" val="361890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47B3169-44D5-4C61-AAFF-DD4588AAAEF9}" type="slidenum">
              <a:rPr lang="en-US" altLang="en-US"/>
              <a:pPr/>
              <a:t>‹#›</a:t>
            </a:fld>
            <a:endParaRPr lang="en-US" altLang="en-US"/>
          </a:p>
        </p:txBody>
      </p:sp>
    </p:spTree>
    <p:extLst>
      <p:ext uri="{BB962C8B-B14F-4D97-AF65-F5344CB8AC3E}">
        <p14:creationId xmlns:p14="http://schemas.microsoft.com/office/powerpoint/2010/main" val="18702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2CDA088A-C34F-4E1D-9B9A-EAE61B55219B}" type="slidenum">
              <a:rPr lang="en-US" altLang="en-US"/>
              <a:pPr/>
              <a:t>‹#›</a:t>
            </a:fld>
            <a:endParaRPr lang="en-US" altLang="en-US"/>
          </a:p>
        </p:txBody>
      </p:sp>
    </p:spTree>
    <p:extLst>
      <p:ext uri="{BB962C8B-B14F-4D97-AF65-F5344CB8AC3E}">
        <p14:creationId xmlns:p14="http://schemas.microsoft.com/office/powerpoint/2010/main" val="56942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30EC29D-CFB0-48CE-930E-C73FF12A790F}" type="slidenum">
              <a:rPr lang="en-US" altLang="en-US"/>
              <a:pPr/>
              <a:t>‹#›</a:t>
            </a:fld>
            <a:endParaRPr lang="en-US" altLang="en-US"/>
          </a:p>
        </p:txBody>
      </p:sp>
    </p:spTree>
    <p:extLst>
      <p:ext uri="{BB962C8B-B14F-4D97-AF65-F5344CB8AC3E}">
        <p14:creationId xmlns:p14="http://schemas.microsoft.com/office/powerpoint/2010/main" val="62203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2E55C0F-73D3-483B-81F9-728977D7E11B}" type="slidenum">
              <a:rPr lang="en-US" altLang="en-US"/>
              <a:pPr/>
              <a:t>‹#›</a:t>
            </a:fld>
            <a:endParaRPr lang="en-US" altLang="en-US"/>
          </a:p>
        </p:txBody>
      </p:sp>
    </p:spTree>
    <p:extLst>
      <p:ext uri="{BB962C8B-B14F-4D97-AF65-F5344CB8AC3E}">
        <p14:creationId xmlns:p14="http://schemas.microsoft.com/office/powerpoint/2010/main" val="130551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26BDFC5-3C01-4BBF-92D2-EA1F3AA1109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a:t>C++ Structures:  Classes</a:t>
            </a:r>
          </a:p>
        </p:txBody>
      </p:sp>
      <p:sp>
        <p:nvSpPr>
          <p:cNvPr id="2051" name="Rectangle 3"/>
          <p:cNvSpPr>
            <a:spLocks noGrp="1" noChangeArrowheads="1"/>
          </p:cNvSpPr>
          <p:nvPr>
            <p:ph type="body" idx="1"/>
          </p:nvPr>
        </p:nvSpPr>
        <p:spPr>
          <a:xfrm>
            <a:off x="685800" y="1828800"/>
            <a:ext cx="7772400" cy="4114800"/>
          </a:xfrm>
        </p:spPr>
        <p:txBody>
          <a:bodyPr/>
          <a:lstStyle/>
          <a:p>
            <a:pPr>
              <a:lnSpc>
                <a:spcPct val="90000"/>
              </a:lnSpc>
            </a:pPr>
            <a:r>
              <a:rPr lang="en-US" altLang="en-US" sz="2800"/>
              <a:t>In C++, the concept of structure has been generalized in an object-oriented sense:</a:t>
            </a:r>
          </a:p>
          <a:p>
            <a:pPr lvl="1">
              <a:lnSpc>
                <a:spcPct val="90000"/>
              </a:lnSpc>
            </a:pPr>
            <a:r>
              <a:rPr lang="en-US" altLang="en-US" sz="2400"/>
              <a:t>classes are types representing groups of similar instances</a:t>
            </a:r>
          </a:p>
          <a:p>
            <a:pPr lvl="1">
              <a:lnSpc>
                <a:spcPct val="90000"/>
              </a:lnSpc>
            </a:pPr>
            <a:r>
              <a:rPr lang="en-US" altLang="en-US" sz="2400"/>
              <a:t>each instance has certain fields that define it (instance variables)</a:t>
            </a:r>
          </a:p>
          <a:p>
            <a:pPr lvl="1">
              <a:lnSpc>
                <a:spcPct val="90000"/>
              </a:lnSpc>
            </a:pPr>
            <a:r>
              <a:rPr lang="en-US" altLang="en-US" sz="2400"/>
              <a:t>instances also have functions that can be applied to them (represented as function fields) -- called </a:t>
            </a:r>
            <a:r>
              <a:rPr lang="en-US" altLang="en-US" sz="2400" b="1" i="1"/>
              <a:t>methods</a:t>
            </a:r>
            <a:endParaRPr lang="en-US" altLang="en-US" sz="2400"/>
          </a:p>
          <a:p>
            <a:pPr lvl="1">
              <a:lnSpc>
                <a:spcPct val="90000"/>
              </a:lnSpc>
            </a:pPr>
            <a:r>
              <a:rPr lang="en-US" altLang="en-US" sz="2400"/>
              <a:t>the programmer can limit access to parts of the class (to only those functions that need to know about the internals)</a:t>
            </a:r>
          </a:p>
          <a:p>
            <a:pPr>
              <a:lnSpc>
                <a:spcPct val="90000"/>
              </a:lnSpc>
            </a:pPr>
            <a:r>
              <a:rPr lang="en-US" altLang="en-US" sz="2800"/>
              <a:t>Readings: 6.1-6.21, 7.1-7.6, 7.8, 7.12-7.16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Class Methods</a:t>
            </a:r>
          </a:p>
        </p:txBody>
      </p:sp>
      <p:sp>
        <p:nvSpPr>
          <p:cNvPr id="12291" name="Rectangle 3"/>
          <p:cNvSpPr>
            <a:spLocks noGrp="1" noChangeArrowheads="1"/>
          </p:cNvSpPr>
          <p:nvPr>
            <p:ph type="body" idx="1"/>
          </p:nvPr>
        </p:nvSpPr>
        <p:spPr/>
        <p:txBody>
          <a:bodyPr/>
          <a:lstStyle/>
          <a:p>
            <a:r>
              <a:rPr lang="en-US" altLang="en-US" sz="2800"/>
              <a:t>Functions associated with a class are declared in one of two ways:</a:t>
            </a:r>
          </a:p>
          <a:p>
            <a:pPr lvl="1">
              <a:buFontTx/>
              <a:buNone/>
            </a:pPr>
            <a:r>
              <a:rPr lang="en-US" altLang="en-US" sz="2400" i="1">
                <a:latin typeface="Courier New" panose="02070309020205020404" pitchFamily="49" charset="0"/>
              </a:rPr>
              <a:t>ReturnType FuncName</a:t>
            </a:r>
            <a:r>
              <a:rPr lang="en-US" altLang="en-US" sz="2400">
                <a:latin typeface="Courier New" panose="02070309020205020404" pitchFamily="49" charset="0"/>
              </a:rPr>
              <a:t>(</a:t>
            </a:r>
            <a:r>
              <a:rPr lang="en-US" altLang="en-US" sz="2400" i="1">
                <a:latin typeface="Courier New" panose="02070309020205020404" pitchFamily="49" charset="0"/>
              </a:rPr>
              <a:t>params</a:t>
            </a:r>
            <a:r>
              <a:rPr lang="en-US" altLang="en-US" sz="2400">
                <a:latin typeface="Courier New" panose="02070309020205020404" pitchFamily="49" charset="0"/>
              </a:rPr>
              <a:t>) { </a:t>
            </a:r>
            <a:r>
              <a:rPr lang="en-US" altLang="en-US" sz="2400" i="1">
                <a:latin typeface="Courier New" panose="02070309020205020404" pitchFamily="49" charset="0"/>
              </a:rPr>
              <a:t>code</a:t>
            </a:r>
            <a:r>
              <a:rPr lang="en-US" altLang="en-US" sz="2400">
                <a:latin typeface="Courier New" panose="02070309020205020404" pitchFamily="49" charset="0"/>
              </a:rPr>
              <a:t> }</a:t>
            </a:r>
          </a:p>
          <a:p>
            <a:pPr lvl="2"/>
            <a:r>
              <a:rPr lang="en-US" altLang="en-US" sz="2000"/>
              <a:t>function is both declared and defined (code provided)</a:t>
            </a:r>
            <a:endParaRPr lang="en-US" altLang="en-US" sz="2000">
              <a:latin typeface="Courier New" panose="02070309020205020404" pitchFamily="49" charset="0"/>
            </a:endParaRPr>
          </a:p>
          <a:p>
            <a:pPr lvl="1">
              <a:buFontTx/>
              <a:buNone/>
            </a:pPr>
            <a:r>
              <a:rPr lang="en-US" altLang="en-US" sz="2400" i="1">
                <a:latin typeface="Courier New" panose="02070309020205020404" pitchFamily="49" charset="0"/>
              </a:rPr>
              <a:t>ReturnType FuncName</a:t>
            </a:r>
            <a:r>
              <a:rPr lang="en-US" altLang="en-US" sz="2400">
                <a:latin typeface="Courier New" panose="02070309020205020404" pitchFamily="49" charset="0"/>
              </a:rPr>
              <a:t>(</a:t>
            </a:r>
            <a:r>
              <a:rPr lang="en-US" altLang="en-US" sz="2400" i="1">
                <a:latin typeface="Courier New" panose="02070309020205020404" pitchFamily="49" charset="0"/>
              </a:rPr>
              <a:t>params</a:t>
            </a:r>
            <a:r>
              <a:rPr lang="en-US" altLang="en-US" sz="2400">
                <a:latin typeface="Courier New" panose="02070309020205020404" pitchFamily="49" charset="0"/>
              </a:rPr>
              <a:t>);</a:t>
            </a:r>
          </a:p>
          <a:p>
            <a:pPr lvl="2"/>
            <a:r>
              <a:rPr lang="en-US" altLang="en-US" sz="2000"/>
              <a:t>function is merely declared, we must still define the body of the function separately</a:t>
            </a:r>
          </a:p>
          <a:p>
            <a:r>
              <a:rPr lang="en-US" altLang="en-US" sz="2800"/>
              <a:t>To call a method we use the . form:</a:t>
            </a:r>
          </a:p>
          <a:p>
            <a:pPr lvl="1">
              <a:buFontTx/>
              <a:buNone/>
            </a:pPr>
            <a:r>
              <a:rPr lang="en-US" altLang="en-US" sz="2400" i="1"/>
              <a:t>classinstance</a:t>
            </a:r>
            <a:r>
              <a:rPr lang="en-US" altLang="en-US" sz="2400"/>
              <a:t>.</a:t>
            </a:r>
            <a:r>
              <a:rPr lang="en-US" altLang="en-US" sz="2400" i="1"/>
              <a:t>FuncName</a:t>
            </a:r>
            <a:r>
              <a:rPr lang="en-US" altLang="en-US" sz="2400"/>
              <a:t>(</a:t>
            </a:r>
            <a:r>
              <a:rPr lang="en-US" altLang="en-US" sz="2400" i="1"/>
              <a:t>args</a:t>
            </a:r>
            <a:r>
              <a:rPr lang="en-US" altLang="en-US" sz="2400"/>
              <a:t>);</a:t>
            </a:r>
          </a:p>
          <a:p>
            <a:pPr lvl="1">
              <a:buFontTx/>
              <a:buNone/>
            </a:pPr>
            <a:r>
              <a:rPr lang="en-US" altLang="en-US" sz="2400" i="1"/>
              <a:t>FuncName</a:t>
            </a:r>
            <a:r>
              <a:rPr lang="en-US" altLang="en-US" sz="2400"/>
              <a:t> is a field just like any other field in the structured variable </a:t>
            </a:r>
            <a:r>
              <a:rPr lang="en-US" altLang="en-US" sz="2400" i="1"/>
              <a:t>classinstance</a:t>
            </a:r>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Defined Methods</a:t>
            </a:r>
          </a:p>
        </p:txBody>
      </p:sp>
      <p:sp>
        <p:nvSpPr>
          <p:cNvPr id="13315" name="Rectangle 3"/>
          <p:cNvSpPr>
            <a:spLocks noGrp="1" noChangeArrowheads="1"/>
          </p:cNvSpPr>
          <p:nvPr>
            <p:ph type="body" idx="1"/>
          </p:nvPr>
        </p:nvSpPr>
        <p:spPr/>
        <p:txBody>
          <a:bodyPr/>
          <a:lstStyle/>
          <a:p>
            <a:pPr>
              <a:buFontTx/>
              <a:buNone/>
            </a:pPr>
            <a:r>
              <a:rPr lang="en-US" altLang="en-US" sz="2000">
                <a:latin typeface="Courier New" panose="02070309020205020404" pitchFamily="49" charset="0"/>
              </a:rPr>
              <a:t>class Robot {</a:t>
            </a:r>
          </a:p>
          <a:p>
            <a:pPr>
              <a:buFontTx/>
              <a:buNone/>
            </a:pPr>
            <a:r>
              <a:rPr lang="en-US" altLang="en-US" sz="2000">
                <a:latin typeface="Courier New" panose="02070309020205020404" pitchFamily="49" charset="0"/>
              </a:rPr>
              <a:t>  public:</a:t>
            </a:r>
          </a:p>
          <a:p>
            <a:pPr>
              <a:buFontTx/>
              <a:buNone/>
            </a:pPr>
            <a:r>
              <a:rPr lang="en-US" altLang="en-US" sz="2000">
                <a:latin typeface="Courier New" panose="02070309020205020404" pitchFamily="49" charset="0"/>
              </a:rPr>
              <a:t>    </a:t>
            </a:r>
            <a:r>
              <a:rPr lang="en-US" altLang="en-US" sz="2000" b="1">
                <a:latin typeface="Courier New" panose="02070309020205020404" pitchFamily="49" charset="0"/>
              </a:rPr>
              <a:t>float getX() { return locX; }</a:t>
            </a:r>
          </a:p>
          <a:p>
            <a:pPr>
              <a:buFontTx/>
              <a:buNone/>
            </a:pP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Robot r1;</a:t>
            </a:r>
          </a:p>
          <a:p>
            <a:r>
              <a:rPr lang="en-US" altLang="en-US" sz="2800"/>
              <a:t>The function getX is defined as part of class Robot</a:t>
            </a:r>
          </a:p>
          <a:p>
            <a:r>
              <a:rPr lang="en-US" altLang="en-US" sz="2800"/>
              <a:t>To call this method:</a:t>
            </a:r>
          </a:p>
          <a:p>
            <a:pPr>
              <a:buFontTx/>
              <a:buNone/>
            </a:pPr>
            <a:r>
              <a:rPr lang="en-US" altLang="en-US" sz="2000">
                <a:latin typeface="Courier New" panose="02070309020205020404" pitchFamily="49" charset="0"/>
              </a:rPr>
              <a:t>cout &lt;&lt; </a:t>
            </a:r>
            <a:r>
              <a:rPr lang="en-US" altLang="en-US" sz="2000" b="1">
                <a:latin typeface="Courier New" panose="02070309020205020404" pitchFamily="49" charset="0"/>
              </a:rPr>
              <a:t>r1.getX()</a:t>
            </a:r>
            <a:r>
              <a:rPr lang="en-US" altLang="en-US" sz="2000">
                <a:latin typeface="Courier New" panose="02070309020205020404" pitchFamily="49" charset="0"/>
              </a:rPr>
              <a:t> &lt;&lt; endl; // prints r1’s locX</a:t>
            </a:r>
          </a:p>
          <a:p>
            <a:r>
              <a:rPr lang="en-US" altLang="en-US" sz="2800"/>
              <a:t>Why define the method this way?</a:t>
            </a:r>
          </a:p>
          <a:p>
            <a:pPr lvl="1"/>
            <a:r>
              <a:rPr lang="en-US" altLang="en-US" sz="2400"/>
              <a:t>Implicitly </a:t>
            </a:r>
            <a:r>
              <a:rPr lang="en-US" altLang="en-US" sz="2400" i="1"/>
              <a:t>inline</a:t>
            </a:r>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Inline Functions</a:t>
            </a:r>
          </a:p>
        </p:txBody>
      </p:sp>
      <p:sp>
        <p:nvSpPr>
          <p:cNvPr id="14339" name="Rectangle 3"/>
          <p:cNvSpPr>
            <a:spLocks noGrp="1" noChangeArrowheads="1"/>
          </p:cNvSpPr>
          <p:nvPr>
            <p:ph type="body" idx="1"/>
          </p:nvPr>
        </p:nvSpPr>
        <p:spPr/>
        <p:txBody>
          <a:bodyPr/>
          <a:lstStyle/>
          <a:p>
            <a:pPr>
              <a:lnSpc>
                <a:spcPct val="90000"/>
              </a:lnSpc>
            </a:pPr>
            <a:r>
              <a:rPr lang="en-US" altLang="en-US" sz="2800"/>
              <a:t>In an inline function, the C++ compiler does not make a function call, instead the code of the function is used in place of the function call (and appropriate argument substitutions made)</a:t>
            </a:r>
          </a:p>
          <a:p>
            <a:pPr>
              <a:lnSpc>
                <a:spcPct val="90000"/>
              </a:lnSpc>
            </a:pPr>
            <a:r>
              <a:rPr lang="en-US" altLang="en-US" sz="2800"/>
              <a:t>Why?</a:t>
            </a:r>
          </a:p>
          <a:p>
            <a:pPr lvl="1">
              <a:lnSpc>
                <a:spcPct val="90000"/>
              </a:lnSpc>
            </a:pPr>
            <a:r>
              <a:rPr lang="en-US" altLang="en-US" sz="2400"/>
              <a:t>Inline functions don’t have the overhead of other functions</a:t>
            </a:r>
          </a:p>
          <a:p>
            <a:pPr lvl="1">
              <a:lnSpc>
                <a:spcPct val="90000"/>
              </a:lnSpc>
            </a:pPr>
            <a:r>
              <a:rPr lang="en-US" altLang="en-US" sz="2400"/>
              <a:t>Things like accessing/changing fields of a class instance should be fast</a:t>
            </a:r>
          </a:p>
          <a:p>
            <a:pPr lvl="1">
              <a:lnSpc>
                <a:spcPct val="90000"/>
              </a:lnSpc>
            </a:pPr>
            <a:r>
              <a:rPr lang="en-US" altLang="en-US" sz="2400"/>
              <a:t>Including the definition of a function is an implicit request to make a function inline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Inline Requests</a:t>
            </a:r>
          </a:p>
        </p:txBody>
      </p:sp>
      <p:sp>
        <p:nvSpPr>
          <p:cNvPr id="15363" name="Rectangle 3"/>
          <p:cNvSpPr>
            <a:spLocks noGrp="1" noChangeArrowheads="1"/>
          </p:cNvSpPr>
          <p:nvPr>
            <p:ph type="body" idx="1"/>
          </p:nvPr>
        </p:nvSpPr>
        <p:spPr/>
        <p:txBody>
          <a:bodyPr/>
          <a:lstStyle/>
          <a:p>
            <a:r>
              <a:rPr lang="en-US" altLang="en-US" sz="2800"/>
              <a:t>Not all requests to make a function inline are honored</a:t>
            </a:r>
          </a:p>
          <a:p>
            <a:pPr lvl="1"/>
            <a:r>
              <a:rPr lang="en-US" altLang="en-US" sz="2400"/>
              <a:t>generally C++ examines the complexity of the function and the use of parameters in the function</a:t>
            </a:r>
          </a:p>
          <a:p>
            <a:pPr lvl="1"/>
            <a:r>
              <a:rPr lang="en-US" altLang="en-US" sz="2400"/>
              <a:t>should only request inline definition for short functions</a:t>
            </a:r>
          </a:p>
          <a:p>
            <a:r>
              <a:rPr lang="en-US" altLang="en-US" sz="2800"/>
              <a:t>Can also explicitly request to make class methods and other functions inline (add inline keyword before return type in function declaration and definition)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Aside: A Global Inline Function</a:t>
            </a:r>
          </a:p>
        </p:txBody>
      </p:sp>
      <p:sp>
        <p:nvSpPr>
          <p:cNvPr id="16387" name="Rectangle 3"/>
          <p:cNvSpPr>
            <a:spLocks noGrp="1" noChangeArrowheads="1"/>
          </p:cNvSpPr>
          <p:nvPr>
            <p:ph type="body" idx="1"/>
          </p:nvPr>
        </p:nvSpPr>
        <p:spPr/>
        <p:txBody>
          <a:bodyPr/>
          <a:lstStyle/>
          <a:p>
            <a:r>
              <a:rPr lang="en-US" altLang="en-US" sz="2800"/>
              <a:t>Use inline before return type:</a:t>
            </a:r>
          </a:p>
          <a:p>
            <a:pPr lvl="1">
              <a:buFontTx/>
              <a:buNone/>
            </a:pPr>
            <a:r>
              <a:rPr lang="en-US" altLang="en-US" sz="2400" b="1">
                <a:latin typeface="Courier New" panose="02070309020205020404" pitchFamily="49" charset="0"/>
              </a:rPr>
              <a:t>inline</a:t>
            </a:r>
            <a:r>
              <a:rPr lang="en-US" altLang="en-US" sz="2400">
                <a:latin typeface="Courier New" panose="02070309020205020404" pitchFamily="49" charset="0"/>
              </a:rPr>
              <a:t> char upcase(char ch) {</a:t>
            </a:r>
          </a:p>
          <a:p>
            <a:pPr lvl="1">
              <a:buFontTx/>
              <a:buNone/>
            </a:pPr>
            <a:r>
              <a:rPr lang="en-US" altLang="en-US" sz="2400">
                <a:latin typeface="Courier New" panose="02070309020205020404" pitchFamily="49" charset="0"/>
              </a:rPr>
              <a:t>  if ((ch &gt;= ‘a’) &amp;&amp; (ch &lt;= ‘z’))</a:t>
            </a:r>
          </a:p>
          <a:p>
            <a:pPr lvl="1">
              <a:buFontTx/>
              <a:buNone/>
            </a:pPr>
            <a:r>
              <a:rPr lang="en-US" altLang="en-US" sz="2400">
                <a:latin typeface="Courier New" panose="02070309020205020404" pitchFamily="49" charset="0"/>
              </a:rPr>
              <a:t>    return (ch + (‘A’ - ‘a’));</a:t>
            </a:r>
          </a:p>
          <a:p>
            <a:pPr lvl="1">
              <a:buFontTx/>
              <a:buNone/>
            </a:pPr>
            <a:r>
              <a:rPr lang="en-US" altLang="en-US" sz="2400">
                <a:latin typeface="Courier New" panose="02070309020205020404" pitchFamily="49" charset="0"/>
              </a:rPr>
              <a:t>  else</a:t>
            </a:r>
          </a:p>
          <a:p>
            <a:pPr lvl="1">
              <a:buFontTx/>
              <a:buNone/>
            </a:pPr>
            <a:r>
              <a:rPr lang="en-US" altLang="en-US" sz="2400">
                <a:latin typeface="Courier New" panose="02070309020205020404" pitchFamily="49" charset="0"/>
              </a:rPr>
              <a:t>    return ch;</a:t>
            </a:r>
          </a:p>
          <a:p>
            <a:pPr lvl="1">
              <a:buFontTx/>
              <a:buNone/>
            </a:pPr>
            <a:r>
              <a:rPr lang="en-US" altLang="en-US" sz="2400">
                <a:latin typeface="Courier New" panose="02070309020205020404" pitchFamily="49" charset="0"/>
              </a:rPr>
              <a:t>}</a:t>
            </a:r>
          </a:p>
          <a:p>
            <a:pPr lvl="1">
              <a:buFontTx/>
              <a:buNone/>
            </a:pPr>
            <a:endParaRPr lang="en-US" altLang="en-US" sz="800">
              <a:latin typeface="Courier New" panose="02070309020205020404" pitchFamily="49" charset="0"/>
            </a:endParaRPr>
          </a:p>
          <a:p>
            <a:pPr lvl="1">
              <a:buFontTx/>
              <a:buNone/>
            </a:pPr>
            <a:r>
              <a:rPr lang="en-US" altLang="en-US" sz="2400">
                <a:latin typeface="Courier New" panose="02070309020205020404" pitchFamily="49" charset="0"/>
              </a:rPr>
              <a:t>cin &gt;&gt; option;</a:t>
            </a:r>
          </a:p>
          <a:p>
            <a:pPr lvl="1">
              <a:buFontTx/>
              <a:buNone/>
            </a:pPr>
            <a:r>
              <a:rPr lang="en-US" altLang="en-US" sz="2400">
                <a:latin typeface="Courier New" panose="02070309020205020404" pitchFamily="49" charset="0"/>
              </a:rPr>
              <a:t>if (upcase(option) == ‘Y’)</a:t>
            </a:r>
          </a:p>
          <a:p>
            <a:pPr lvl="1">
              <a:buFontTx/>
              <a:buNone/>
            </a:pPr>
            <a:r>
              <a:rPr lang="en-US" altLang="en-US" sz="2400">
                <a:latin typeface="Courier New" panose="02070309020205020404" pitchFamily="49" charset="0"/>
              </a:rPr>
              <a:t>  ...</a:t>
            </a:r>
            <a:endParaRPr lang="en-US" altLang="en-US">
              <a:latin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Defining Methods Separately</a:t>
            </a:r>
          </a:p>
        </p:txBody>
      </p:sp>
      <p:sp>
        <p:nvSpPr>
          <p:cNvPr id="17411" name="Rectangle 3"/>
          <p:cNvSpPr>
            <a:spLocks noGrp="1" noChangeArrowheads="1"/>
          </p:cNvSpPr>
          <p:nvPr>
            <p:ph type="body" idx="1"/>
          </p:nvPr>
        </p:nvSpPr>
        <p:spPr/>
        <p:txBody>
          <a:bodyPr/>
          <a:lstStyle/>
          <a:p>
            <a:r>
              <a:rPr lang="en-US" altLang="en-US" sz="2800"/>
              <a:t>For methods  that are declared but not defined in the class we need to provide a separate definition</a:t>
            </a:r>
          </a:p>
          <a:p>
            <a:r>
              <a:rPr lang="en-US" altLang="en-US" sz="2800"/>
              <a:t>To define the method, you define it as any other function, except that the name of the function is </a:t>
            </a:r>
            <a:r>
              <a:rPr lang="en-US" altLang="en-US" sz="2800" i="1"/>
              <a:t>ClassName</a:t>
            </a:r>
            <a:r>
              <a:rPr lang="en-US" altLang="en-US" sz="2800"/>
              <a:t>::</a:t>
            </a:r>
            <a:r>
              <a:rPr lang="en-US" altLang="en-US" sz="2800" i="1"/>
              <a:t>FuncName</a:t>
            </a:r>
          </a:p>
          <a:p>
            <a:pPr lvl="1">
              <a:buFontTx/>
              <a:buNone/>
            </a:pPr>
            <a:r>
              <a:rPr lang="en-US" altLang="en-US" sz="2400"/>
              <a:t>:: is the scope resolution operator, it allows us to refer to parts of a class or structure</a:t>
            </a:r>
          </a:p>
          <a:p>
            <a:endParaRPr lang="en-US"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A Simple Class</a:t>
            </a:r>
          </a:p>
        </p:txBody>
      </p:sp>
      <p:sp>
        <p:nvSpPr>
          <p:cNvPr id="18435" name="Rectangle 3"/>
          <p:cNvSpPr>
            <a:spLocks noGrp="1" noChangeArrowheads="1"/>
          </p:cNvSpPr>
          <p:nvPr>
            <p:ph type="body" idx="1"/>
          </p:nvPr>
        </p:nvSpPr>
        <p:spPr>
          <a:xfrm>
            <a:off x="685800" y="1524000"/>
            <a:ext cx="7772400" cy="4114800"/>
          </a:xfrm>
        </p:spPr>
        <p:txBody>
          <a:bodyPr/>
          <a:lstStyle/>
          <a:p>
            <a:pPr>
              <a:lnSpc>
                <a:spcPct val="80000"/>
              </a:lnSpc>
              <a:buFontTx/>
              <a:buNone/>
            </a:pPr>
            <a:r>
              <a:rPr lang="en-US" altLang="en-US" sz="2000">
                <a:latin typeface="Courier New" panose="02070309020205020404" pitchFamily="49" charset="0"/>
              </a:rPr>
              <a:t>class Robot {</a:t>
            </a:r>
          </a:p>
          <a:p>
            <a:pPr>
              <a:lnSpc>
                <a:spcPct val="80000"/>
              </a:lnSpc>
              <a:buFontTx/>
              <a:buNone/>
            </a:pPr>
            <a:r>
              <a:rPr lang="en-US" altLang="en-US" sz="2000">
                <a:latin typeface="Courier New" panose="02070309020205020404" pitchFamily="49" charset="0"/>
              </a:rPr>
              <a:t>  public:</a:t>
            </a:r>
          </a:p>
          <a:p>
            <a:pPr>
              <a:lnSpc>
                <a:spcPct val="80000"/>
              </a:lnSpc>
              <a:buFontTx/>
              <a:buNone/>
            </a:pPr>
            <a:r>
              <a:rPr lang="en-US" altLang="en-US" sz="2000">
                <a:latin typeface="Courier New" panose="02070309020205020404" pitchFamily="49" charset="0"/>
              </a:rPr>
              <a:t>    void setLocation(float x, float y);</a:t>
            </a:r>
          </a:p>
          <a:p>
            <a:pPr>
              <a:lnSpc>
                <a:spcPct val="80000"/>
              </a:lnSpc>
              <a:buFontTx/>
              <a:buNone/>
            </a:pPr>
            <a:r>
              <a:rPr lang="en-US" altLang="en-US" sz="2000">
                <a:latin typeface="Courier New" panose="02070309020205020404" pitchFamily="49" charset="0"/>
              </a:rPr>
              <a:t>  private:</a:t>
            </a:r>
          </a:p>
          <a:p>
            <a:pPr>
              <a:lnSpc>
                <a:spcPct val="80000"/>
              </a:lnSpc>
              <a:buFontTx/>
              <a:buNone/>
            </a:pPr>
            <a:r>
              <a:rPr lang="en-US" altLang="en-US" sz="2000">
                <a:latin typeface="Courier New" panose="02070309020205020404" pitchFamily="49" charset="0"/>
              </a:rPr>
              <a:t>    float locX;</a:t>
            </a:r>
          </a:p>
          <a:p>
            <a:pPr>
              <a:lnSpc>
                <a:spcPct val="80000"/>
              </a:lnSpc>
              <a:buFontTx/>
              <a:buNone/>
            </a:pPr>
            <a:r>
              <a:rPr lang="en-US" altLang="en-US" sz="2000">
                <a:latin typeface="Courier New" panose="02070309020205020404" pitchFamily="49" charset="0"/>
              </a:rPr>
              <a:t>    float locY;</a:t>
            </a:r>
          </a:p>
          <a:p>
            <a:pPr>
              <a:lnSpc>
                <a:spcPct val="80000"/>
              </a:lnSpc>
              <a:buFontTx/>
              <a:buNone/>
            </a:pPr>
            <a:r>
              <a:rPr lang="en-US" altLang="en-US" sz="2000">
                <a:latin typeface="Courier New" panose="02070309020205020404" pitchFamily="49" charset="0"/>
              </a:rPr>
              <a:t>    float facing;</a:t>
            </a:r>
          </a:p>
          <a:p>
            <a:pPr>
              <a:lnSpc>
                <a:spcPct val="80000"/>
              </a:lnSpc>
              <a:buFontTx/>
              <a:buNone/>
            </a:pPr>
            <a:r>
              <a:rPr lang="en-US" altLang="en-US" sz="2000">
                <a:latin typeface="Courier New" panose="02070309020205020404" pitchFamily="49" charset="0"/>
              </a:rPr>
              <a:t>};</a:t>
            </a:r>
          </a:p>
          <a:p>
            <a:pPr>
              <a:lnSpc>
                <a:spcPct val="80000"/>
              </a:lnSpc>
              <a:buFontTx/>
              <a:buNone/>
            </a:pPr>
            <a:endParaRPr lang="en-US" altLang="en-US" sz="2000">
              <a:latin typeface="Courier New" panose="02070309020205020404" pitchFamily="49" charset="0"/>
            </a:endParaRPr>
          </a:p>
          <a:p>
            <a:pPr>
              <a:lnSpc>
                <a:spcPct val="80000"/>
              </a:lnSpc>
              <a:buFontTx/>
              <a:buNone/>
            </a:pPr>
            <a:r>
              <a:rPr lang="en-US" altLang="en-US" sz="2000">
                <a:latin typeface="Courier New" panose="02070309020205020404" pitchFamily="49" charset="0"/>
              </a:rPr>
              <a:t>void </a:t>
            </a:r>
            <a:r>
              <a:rPr lang="en-US" altLang="en-US" sz="2000" b="1">
                <a:latin typeface="Courier New" panose="02070309020205020404" pitchFamily="49" charset="0"/>
              </a:rPr>
              <a:t>Robot::</a:t>
            </a:r>
            <a:r>
              <a:rPr lang="en-US" altLang="en-US" sz="2000">
                <a:latin typeface="Courier New" panose="02070309020205020404" pitchFamily="49" charset="0"/>
              </a:rPr>
              <a:t>setLocation(float x, float y) {</a:t>
            </a:r>
          </a:p>
          <a:p>
            <a:pPr>
              <a:lnSpc>
                <a:spcPct val="80000"/>
              </a:lnSpc>
              <a:buFontTx/>
              <a:buNone/>
            </a:pPr>
            <a:r>
              <a:rPr lang="en-US" altLang="en-US" sz="2000">
                <a:latin typeface="Courier New" panose="02070309020205020404" pitchFamily="49" charset="0"/>
              </a:rPr>
              <a:t>  if ((x &lt; 0.0) || (y &lt; 0.0))</a:t>
            </a:r>
          </a:p>
          <a:p>
            <a:pPr>
              <a:lnSpc>
                <a:spcPct val="80000"/>
              </a:lnSpc>
              <a:buFontTx/>
              <a:buNone/>
            </a:pPr>
            <a:r>
              <a:rPr lang="en-US" altLang="en-US" sz="2000">
                <a:latin typeface="Courier New" panose="02070309020205020404" pitchFamily="49" charset="0"/>
              </a:rPr>
              <a:t>    cout &lt;&lt; “Illegal location!!” &lt;&lt; endl;</a:t>
            </a:r>
          </a:p>
          <a:p>
            <a:pPr>
              <a:lnSpc>
                <a:spcPct val="80000"/>
              </a:lnSpc>
              <a:buFontTx/>
              <a:buNone/>
            </a:pPr>
            <a:r>
              <a:rPr lang="en-US" altLang="en-US" sz="2000">
                <a:latin typeface="Courier New" panose="02070309020205020404" pitchFamily="49" charset="0"/>
              </a:rPr>
              <a:t>  else {</a:t>
            </a:r>
          </a:p>
          <a:p>
            <a:pPr>
              <a:lnSpc>
                <a:spcPct val="80000"/>
              </a:lnSpc>
              <a:buFontTx/>
              <a:buNone/>
            </a:pPr>
            <a:r>
              <a:rPr lang="en-US" altLang="en-US" sz="2000">
                <a:latin typeface="Courier New" panose="02070309020205020404" pitchFamily="49" charset="0"/>
              </a:rPr>
              <a:t>    locX = x;</a:t>
            </a:r>
          </a:p>
          <a:p>
            <a:pPr>
              <a:lnSpc>
                <a:spcPct val="80000"/>
              </a:lnSpc>
              <a:buFontTx/>
              <a:buNone/>
            </a:pPr>
            <a:r>
              <a:rPr lang="en-US" altLang="en-US" sz="2000">
                <a:latin typeface="Courier New" panose="02070309020205020404" pitchFamily="49" charset="0"/>
              </a:rPr>
              <a:t>    locY = y;</a:t>
            </a:r>
          </a:p>
          <a:p>
            <a:pPr>
              <a:lnSpc>
                <a:spcPct val="80000"/>
              </a:lnSpc>
              <a:buFontTx/>
              <a:buNone/>
            </a:pPr>
            <a:r>
              <a:rPr lang="en-US" altLang="en-US" sz="2000">
                <a:latin typeface="Courier New" panose="02070309020205020404" pitchFamily="49" charset="0"/>
              </a:rPr>
              <a:t>  }</a:t>
            </a:r>
          </a:p>
          <a:p>
            <a:pPr>
              <a:lnSpc>
                <a:spcPct val="80000"/>
              </a:lnSpc>
              <a:buFontTx/>
              <a:buNone/>
            </a:pPr>
            <a:r>
              <a:rPr lang="en-US" altLang="en-US" sz="2000">
                <a:latin typeface="Courier New" panose="02070309020205020404"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Explicitly Requesting Inline</a:t>
            </a:r>
          </a:p>
        </p:txBody>
      </p:sp>
      <p:sp>
        <p:nvSpPr>
          <p:cNvPr id="20483" name="Rectangle 3"/>
          <p:cNvSpPr>
            <a:spLocks noGrp="1" noChangeArrowheads="1"/>
          </p:cNvSpPr>
          <p:nvPr>
            <p:ph type="body" idx="1"/>
          </p:nvPr>
        </p:nvSpPr>
        <p:spPr>
          <a:xfrm>
            <a:off x="685800" y="2057400"/>
            <a:ext cx="8153400" cy="4114800"/>
          </a:xfrm>
        </p:spPr>
        <p:txBody>
          <a:bodyPr/>
          <a:lstStyle/>
          <a:p>
            <a:pPr>
              <a:lnSpc>
                <a:spcPct val="80000"/>
              </a:lnSpc>
              <a:buFontTx/>
              <a:buNone/>
            </a:pPr>
            <a:r>
              <a:rPr lang="en-US" altLang="en-US" sz="2000">
                <a:latin typeface="Courier New" panose="02070309020205020404" pitchFamily="49" charset="0"/>
              </a:rPr>
              <a:t>class Robot {</a:t>
            </a:r>
          </a:p>
          <a:p>
            <a:pPr>
              <a:lnSpc>
                <a:spcPct val="80000"/>
              </a:lnSpc>
              <a:buFontTx/>
              <a:buNone/>
            </a:pPr>
            <a:r>
              <a:rPr lang="en-US" altLang="en-US" sz="2000">
                <a:latin typeface="Courier New" panose="02070309020205020404" pitchFamily="49" charset="0"/>
              </a:rPr>
              <a:t>  public:</a:t>
            </a:r>
          </a:p>
          <a:p>
            <a:pPr>
              <a:lnSpc>
                <a:spcPct val="80000"/>
              </a:lnSpc>
              <a:buFontTx/>
              <a:buNone/>
            </a:pPr>
            <a:r>
              <a:rPr lang="en-US" altLang="en-US" sz="2000">
                <a:latin typeface="Courier New" panose="02070309020205020404" pitchFamily="49" charset="0"/>
              </a:rPr>
              <a:t>    </a:t>
            </a:r>
            <a:r>
              <a:rPr lang="en-US" altLang="en-US" sz="2000" b="1">
                <a:latin typeface="Courier New" panose="02070309020205020404" pitchFamily="49" charset="0"/>
              </a:rPr>
              <a:t>inline</a:t>
            </a:r>
            <a:r>
              <a:rPr lang="en-US" altLang="en-US" sz="2000">
                <a:latin typeface="Courier New" panose="02070309020205020404" pitchFamily="49" charset="0"/>
              </a:rPr>
              <a:t> void setLocation(float x, float y);</a:t>
            </a:r>
          </a:p>
          <a:p>
            <a:pPr>
              <a:lnSpc>
                <a:spcPct val="80000"/>
              </a:lnSpc>
              <a:buFontTx/>
              <a:buNone/>
            </a:pPr>
            <a:r>
              <a:rPr lang="en-US" altLang="en-US" sz="2000">
                <a:latin typeface="Courier New" panose="02070309020205020404" pitchFamily="49" charset="0"/>
              </a:rPr>
              <a:t>};</a:t>
            </a:r>
          </a:p>
          <a:p>
            <a:pPr>
              <a:lnSpc>
                <a:spcPct val="80000"/>
              </a:lnSpc>
              <a:buFontTx/>
              <a:buNone/>
            </a:pPr>
            <a:endParaRPr lang="en-US" altLang="en-US" sz="2000">
              <a:latin typeface="Courier New" panose="02070309020205020404" pitchFamily="49" charset="0"/>
            </a:endParaRPr>
          </a:p>
          <a:p>
            <a:pPr>
              <a:lnSpc>
                <a:spcPct val="80000"/>
              </a:lnSpc>
              <a:buFontTx/>
              <a:buNone/>
            </a:pPr>
            <a:r>
              <a:rPr lang="en-US" altLang="en-US" sz="2000" b="1">
                <a:latin typeface="Courier New" panose="02070309020205020404" pitchFamily="49" charset="0"/>
              </a:rPr>
              <a:t>inline</a:t>
            </a:r>
            <a:r>
              <a:rPr lang="en-US" altLang="en-US" sz="2000">
                <a:latin typeface="Courier New" panose="02070309020205020404" pitchFamily="49" charset="0"/>
              </a:rPr>
              <a:t> void Robot::setLocation(float x, float y) {</a:t>
            </a:r>
          </a:p>
          <a:p>
            <a:pPr>
              <a:lnSpc>
                <a:spcPct val="80000"/>
              </a:lnSpc>
              <a:buFontTx/>
              <a:buNone/>
            </a:pPr>
            <a:r>
              <a:rPr lang="en-US" altLang="en-US" sz="2000">
                <a:latin typeface="Courier New" panose="02070309020205020404" pitchFamily="49" charset="0"/>
              </a:rPr>
              <a:t>  if ((x &lt; 0.0) || (y &lt; 0.0))</a:t>
            </a:r>
          </a:p>
          <a:p>
            <a:pPr>
              <a:lnSpc>
                <a:spcPct val="80000"/>
              </a:lnSpc>
              <a:buFontTx/>
              <a:buNone/>
            </a:pPr>
            <a:r>
              <a:rPr lang="en-US" altLang="en-US" sz="2000">
                <a:latin typeface="Courier New" panose="02070309020205020404" pitchFamily="49" charset="0"/>
              </a:rPr>
              <a:t>    cout &lt;&lt; “Illegal location!!” &lt;&lt; endl;</a:t>
            </a:r>
          </a:p>
          <a:p>
            <a:pPr>
              <a:lnSpc>
                <a:spcPct val="80000"/>
              </a:lnSpc>
              <a:buFontTx/>
              <a:buNone/>
            </a:pPr>
            <a:r>
              <a:rPr lang="en-US" altLang="en-US" sz="2000">
                <a:latin typeface="Courier New" panose="02070309020205020404" pitchFamily="49" charset="0"/>
              </a:rPr>
              <a:t>  else {</a:t>
            </a:r>
          </a:p>
          <a:p>
            <a:pPr>
              <a:lnSpc>
                <a:spcPct val="80000"/>
              </a:lnSpc>
              <a:buFontTx/>
              <a:buNone/>
            </a:pPr>
            <a:r>
              <a:rPr lang="en-US" altLang="en-US" sz="2000">
                <a:latin typeface="Courier New" panose="02070309020205020404" pitchFamily="49" charset="0"/>
              </a:rPr>
              <a:t>    locX = x;</a:t>
            </a:r>
          </a:p>
          <a:p>
            <a:pPr>
              <a:lnSpc>
                <a:spcPct val="80000"/>
              </a:lnSpc>
              <a:buFontTx/>
              <a:buNone/>
            </a:pPr>
            <a:r>
              <a:rPr lang="en-US" altLang="en-US" sz="2000">
                <a:latin typeface="Courier New" panose="02070309020205020404" pitchFamily="49" charset="0"/>
              </a:rPr>
              <a:t>    locY = y;</a:t>
            </a:r>
          </a:p>
          <a:p>
            <a:pPr>
              <a:lnSpc>
                <a:spcPct val="80000"/>
              </a:lnSpc>
              <a:buFontTx/>
              <a:buNone/>
            </a:pPr>
            <a:r>
              <a:rPr lang="en-US" altLang="en-US" sz="2000">
                <a:latin typeface="Courier New" panose="02070309020205020404" pitchFamily="49" charset="0"/>
              </a:rPr>
              <a:t>  }</a:t>
            </a:r>
          </a:p>
          <a:p>
            <a:pPr>
              <a:lnSpc>
                <a:spcPct val="80000"/>
              </a:lnSpc>
              <a:buFontTx/>
              <a:buNone/>
            </a:pPr>
            <a:r>
              <a:rPr lang="en-US" altLang="en-US" sz="2000">
                <a:latin typeface="Courier New" panose="020703090202050204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Referring to Class Fields</a:t>
            </a:r>
          </a:p>
        </p:txBody>
      </p:sp>
      <p:sp>
        <p:nvSpPr>
          <p:cNvPr id="21507" name="Rectangle 3"/>
          <p:cNvSpPr>
            <a:spLocks noGrp="1" noChangeArrowheads="1"/>
          </p:cNvSpPr>
          <p:nvPr>
            <p:ph type="body" idx="1"/>
          </p:nvPr>
        </p:nvSpPr>
        <p:spPr>
          <a:xfrm>
            <a:off x="685800" y="1524000"/>
            <a:ext cx="7772400" cy="4114800"/>
          </a:xfrm>
        </p:spPr>
        <p:txBody>
          <a:bodyPr/>
          <a:lstStyle/>
          <a:p>
            <a:pPr>
              <a:lnSpc>
                <a:spcPct val="70000"/>
              </a:lnSpc>
              <a:buFontTx/>
              <a:buNone/>
            </a:pPr>
            <a:r>
              <a:rPr lang="en-US" altLang="en-US" sz="2000">
                <a:latin typeface="Courier New" panose="02070309020205020404" pitchFamily="49" charset="0"/>
              </a:rPr>
              <a:t>void Robot::setLocation(float x, float y) {</a:t>
            </a:r>
          </a:p>
          <a:p>
            <a:pPr>
              <a:lnSpc>
                <a:spcPct val="70000"/>
              </a:lnSpc>
              <a:buFontTx/>
              <a:buNone/>
            </a:pPr>
            <a:r>
              <a:rPr lang="en-US" altLang="en-US" sz="2000">
                <a:latin typeface="Courier New" panose="02070309020205020404" pitchFamily="49" charset="0"/>
              </a:rPr>
              <a:t>  if ((x &lt; 0.0) || (y &lt; 0.0))</a:t>
            </a:r>
          </a:p>
          <a:p>
            <a:pPr>
              <a:lnSpc>
                <a:spcPct val="70000"/>
              </a:lnSpc>
              <a:buFontTx/>
              <a:buNone/>
            </a:pPr>
            <a:r>
              <a:rPr lang="en-US" altLang="en-US" sz="2000">
                <a:latin typeface="Courier New" panose="02070309020205020404" pitchFamily="49" charset="0"/>
              </a:rPr>
              <a:t>    cout &lt;&lt; “Illegal location!!” &lt;&lt; endl;</a:t>
            </a:r>
          </a:p>
          <a:p>
            <a:pPr>
              <a:lnSpc>
                <a:spcPct val="70000"/>
              </a:lnSpc>
              <a:buFontTx/>
              <a:buNone/>
            </a:pPr>
            <a:r>
              <a:rPr lang="en-US" altLang="en-US" sz="2000">
                <a:latin typeface="Courier New" panose="02070309020205020404" pitchFamily="49" charset="0"/>
              </a:rPr>
              <a:t>  else {</a:t>
            </a:r>
          </a:p>
          <a:p>
            <a:pPr>
              <a:lnSpc>
                <a:spcPct val="70000"/>
              </a:lnSpc>
              <a:buFontTx/>
              <a:buNone/>
            </a:pPr>
            <a:r>
              <a:rPr lang="en-US" altLang="en-US" sz="2000">
                <a:latin typeface="Courier New" panose="02070309020205020404" pitchFamily="49" charset="0"/>
              </a:rPr>
              <a:t>    locX = x;</a:t>
            </a:r>
          </a:p>
          <a:p>
            <a:pPr>
              <a:lnSpc>
                <a:spcPct val="70000"/>
              </a:lnSpc>
              <a:buFontTx/>
              <a:buNone/>
            </a:pPr>
            <a:r>
              <a:rPr lang="en-US" altLang="en-US" sz="2000">
                <a:latin typeface="Courier New" panose="02070309020205020404" pitchFamily="49" charset="0"/>
              </a:rPr>
              <a:t>    locY = y;</a:t>
            </a:r>
          </a:p>
          <a:p>
            <a:pPr>
              <a:lnSpc>
                <a:spcPct val="70000"/>
              </a:lnSpc>
              <a:buFontTx/>
              <a:buNone/>
            </a:pPr>
            <a:r>
              <a:rPr lang="en-US" altLang="en-US" sz="2000">
                <a:latin typeface="Courier New" panose="02070309020205020404" pitchFamily="49" charset="0"/>
              </a:rPr>
              <a:t>  }</a:t>
            </a:r>
          </a:p>
          <a:p>
            <a:pPr>
              <a:lnSpc>
                <a:spcPct val="70000"/>
              </a:lnSpc>
              <a:buFontTx/>
              <a:buNone/>
            </a:pPr>
            <a:r>
              <a:rPr lang="en-US" altLang="en-US" sz="2000">
                <a:latin typeface="Courier New" panose="02070309020205020404" pitchFamily="49" charset="0"/>
              </a:rPr>
              <a:t>}</a:t>
            </a:r>
          </a:p>
          <a:p>
            <a:pPr>
              <a:lnSpc>
                <a:spcPct val="70000"/>
              </a:lnSpc>
            </a:pPr>
            <a:r>
              <a:rPr lang="en-US" altLang="en-US" sz="2800"/>
              <a:t>What are locX and locY in setLocation??</a:t>
            </a:r>
          </a:p>
          <a:p>
            <a:pPr lvl="1">
              <a:lnSpc>
                <a:spcPct val="70000"/>
              </a:lnSpc>
            </a:pPr>
            <a:r>
              <a:rPr lang="en-US" altLang="en-US" sz="2400"/>
              <a:t>Since a class function is always called on a class instance, locX, locY are those fields of that instance</a:t>
            </a:r>
          </a:p>
          <a:p>
            <a:pPr lvl="1">
              <a:lnSpc>
                <a:spcPct val="70000"/>
              </a:lnSpc>
            </a:pPr>
            <a:r>
              <a:rPr lang="en-US" altLang="en-US" sz="2400"/>
              <a:t>Example:</a:t>
            </a:r>
          </a:p>
          <a:p>
            <a:pPr lvl="2">
              <a:lnSpc>
                <a:spcPct val="70000"/>
              </a:lnSpc>
              <a:buFontTx/>
              <a:buNone/>
            </a:pPr>
            <a:r>
              <a:rPr lang="en-US" altLang="en-US" sz="2000">
                <a:latin typeface="Courier New" panose="02070309020205020404" pitchFamily="49" charset="0"/>
              </a:rPr>
              <a:t>Robot r1;</a:t>
            </a:r>
          </a:p>
          <a:p>
            <a:pPr lvl="2">
              <a:lnSpc>
                <a:spcPct val="70000"/>
              </a:lnSpc>
              <a:buFontTx/>
              <a:buNone/>
            </a:pPr>
            <a:r>
              <a:rPr lang="en-US" altLang="en-US" sz="2000">
                <a:latin typeface="Courier New" panose="02070309020205020404" pitchFamily="49" charset="0"/>
              </a:rPr>
              <a:t>Robot r2;</a:t>
            </a:r>
          </a:p>
          <a:p>
            <a:pPr lvl="2">
              <a:lnSpc>
                <a:spcPct val="70000"/>
              </a:lnSpc>
              <a:buFontTx/>
              <a:buNone/>
            </a:pPr>
            <a:r>
              <a:rPr lang="en-US" altLang="en-US" sz="2000">
                <a:latin typeface="Courier New" panose="02070309020205020404" pitchFamily="49" charset="0"/>
              </a:rPr>
              <a:t>r1.setLocation(5,5);  // locX is from r1</a:t>
            </a:r>
          </a:p>
          <a:p>
            <a:pPr lvl="2">
              <a:lnSpc>
                <a:spcPct val="70000"/>
              </a:lnSpc>
              <a:buFontTx/>
              <a:buNone/>
            </a:pPr>
            <a:r>
              <a:rPr lang="en-US" altLang="en-US" sz="2000">
                <a:latin typeface="Courier New" panose="02070309020205020404" pitchFamily="49" charset="0"/>
              </a:rPr>
              <a:t>r2.setLocation(3,3);  // locY is from r2</a:t>
            </a:r>
            <a:endParaRPr lang="en-US" altLang="en-US">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Types of Class Methods </a:t>
            </a:r>
          </a:p>
        </p:txBody>
      </p:sp>
      <p:sp>
        <p:nvSpPr>
          <p:cNvPr id="22531" name="Rectangle 3"/>
          <p:cNvSpPr>
            <a:spLocks noGrp="1" noChangeArrowheads="1"/>
          </p:cNvSpPr>
          <p:nvPr>
            <p:ph type="body" idx="1"/>
          </p:nvPr>
        </p:nvSpPr>
        <p:spPr/>
        <p:txBody>
          <a:bodyPr/>
          <a:lstStyle/>
          <a:p>
            <a:pPr>
              <a:buFontTx/>
              <a:buNone/>
            </a:pPr>
            <a:r>
              <a:rPr lang="en-US" altLang="en-US" sz="2800"/>
              <a:t>Generally we group class methods into three broad categories:</a:t>
            </a:r>
          </a:p>
          <a:p>
            <a:pPr lvl="1">
              <a:buFontTx/>
              <a:buNone/>
            </a:pPr>
            <a:r>
              <a:rPr lang="en-US" altLang="en-US" sz="2400" b="1" i="1"/>
              <a:t>accessors</a:t>
            </a:r>
            <a:r>
              <a:rPr lang="en-US" altLang="en-US" sz="2400"/>
              <a:t> - allow us to access the fields of a class instance (examples: getX, getY, getFacing), accessors do not change the fields of a class instance</a:t>
            </a:r>
          </a:p>
          <a:p>
            <a:pPr lvl="1">
              <a:buFontTx/>
              <a:buNone/>
            </a:pPr>
            <a:r>
              <a:rPr lang="en-US" altLang="en-US" sz="2400" b="1" i="1"/>
              <a:t>mutators</a:t>
            </a:r>
            <a:r>
              <a:rPr lang="en-US" altLang="en-US" sz="2400"/>
              <a:t> - allow us to change the fields of a class instance (examples: setLocation, setFacing), mutators do change the fields of a class instance</a:t>
            </a:r>
          </a:p>
          <a:p>
            <a:pPr lvl="1">
              <a:buFontTx/>
              <a:buNone/>
            </a:pPr>
            <a:r>
              <a:rPr lang="en-US" altLang="en-US" sz="2400" b="1" i="1"/>
              <a:t>manager functions</a:t>
            </a:r>
            <a:r>
              <a:rPr lang="en-US" altLang="en-US" sz="2400"/>
              <a:t> - specific functions (constructors, destructors) that deal with initializing and destroying class instances (more in a bit)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Outline</a:t>
            </a:r>
          </a:p>
        </p:txBody>
      </p:sp>
      <p:sp>
        <p:nvSpPr>
          <p:cNvPr id="44035" name="Rectangle 3"/>
          <p:cNvSpPr>
            <a:spLocks noGrp="1" noChangeArrowheads="1"/>
          </p:cNvSpPr>
          <p:nvPr>
            <p:ph type="body" idx="1"/>
          </p:nvPr>
        </p:nvSpPr>
        <p:spPr>
          <a:xfrm>
            <a:off x="685800" y="1524000"/>
            <a:ext cx="7772400" cy="4114800"/>
          </a:xfrm>
        </p:spPr>
        <p:txBody>
          <a:bodyPr/>
          <a:lstStyle/>
          <a:p>
            <a:pPr>
              <a:buFontTx/>
              <a:buNone/>
            </a:pPr>
            <a:r>
              <a:rPr lang="en-US" altLang="en-US" sz="2800"/>
              <a:t>Classes in C++</a:t>
            </a:r>
          </a:p>
          <a:p>
            <a:pPr lvl="1">
              <a:buFontTx/>
              <a:buNone/>
            </a:pPr>
            <a:r>
              <a:rPr lang="en-US" altLang="en-US" sz="2400"/>
              <a:t>access modifiers: private, public, protected</a:t>
            </a:r>
          </a:p>
          <a:p>
            <a:pPr lvl="1">
              <a:buFontTx/>
              <a:buNone/>
            </a:pPr>
            <a:r>
              <a:rPr lang="en-US" altLang="en-US" sz="2400"/>
              <a:t>struct versus class</a:t>
            </a:r>
          </a:p>
          <a:p>
            <a:pPr lvl="1">
              <a:buFontTx/>
              <a:buNone/>
            </a:pPr>
            <a:r>
              <a:rPr lang="en-US" altLang="en-US" sz="2400"/>
              <a:t>class methods</a:t>
            </a:r>
          </a:p>
          <a:p>
            <a:pPr lvl="2">
              <a:buFontTx/>
              <a:buNone/>
            </a:pPr>
            <a:r>
              <a:rPr lang="en-US" altLang="en-US" sz="2000"/>
              <a:t>defined</a:t>
            </a:r>
          </a:p>
          <a:p>
            <a:pPr lvl="2">
              <a:buFontTx/>
              <a:buNone/>
            </a:pPr>
            <a:r>
              <a:rPr lang="en-US" altLang="en-US" sz="2000"/>
              <a:t>defined separately</a:t>
            </a:r>
          </a:p>
          <a:p>
            <a:pPr lvl="2">
              <a:buFontTx/>
              <a:buNone/>
            </a:pPr>
            <a:r>
              <a:rPr lang="en-US" altLang="en-US" sz="2000"/>
              <a:t>inlining</a:t>
            </a:r>
          </a:p>
          <a:p>
            <a:pPr lvl="2">
              <a:buFontTx/>
              <a:buNone/>
            </a:pPr>
            <a:r>
              <a:rPr lang="en-US" altLang="en-US" sz="2000"/>
              <a:t>static instance variables</a:t>
            </a:r>
          </a:p>
          <a:p>
            <a:pPr lvl="2">
              <a:buFontTx/>
              <a:buNone/>
            </a:pPr>
            <a:r>
              <a:rPr lang="en-US" altLang="en-US" sz="2000"/>
              <a:t>accessors</a:t>
            </a:r>
          </a:p>
          <a:p>
            <a:pPr lvl="2">
              <a:buFontTx/>
              <a:buNone/>
            </a:pPr>
            <a:r>
              <a:rPr lang="en-US" altLang="en-US" sz="2000"/>
              <a:t>mutators</a:t>
            </a:r>
          </a:p>
          <a:p>
            <a:pPr lvl="2">
              <a:buFontTx/>
              <a:buNone/>
            </a:pPr>
            <a:r>
              <a:rPr lang="en-US" altLang="en-US" sz="2000"/>
              <a:t>managers</a:t>
            </a:r>
          </a:p>
          <a:p>
            <a:pPr lvl="3">
              <a:buFontTx/>
              <a:buNone/>
            </a:pPr>
            <a:r>
              <a:rPr lang="en-US" altLang="en-US" sz="1800"/>
              <a:t>default ctor, dtor, copy ctor, other 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Accessors and Mutators</a:t>
            </a:r>
          </a:p>
        </p:txBody>
      </p:sp>
      <p:sp>
        <p:nvSpPr>
          <p:cNvPr id="24579" name="Rectangle 3"/>
          <p:cNvSpPr>
            <a:spLocks noGrp="1" noChangeArrowheads="1"/>
          </p:cNvSpPr>
          <p:nvPr>
            <p:ph type="body" idx="1"/>
          </p:nvPr>
        </p:nvSpPr>
        <p:spPr>
          <a:xfrm>
            <a:off x="685800" y="1600200"/>
            <a:ext cx="7772400" cy="4114800"/>
          </a:xfrm>
        </p:spPr>
        <p:txBody>
          <a:bodyPr/>
          <a:lstStyle/>
          <a:p>
            <a:pPr>
              <a:lnSpc>
                <a:spcPct val="90000"/>
              </a:lnSpc>
              <a:buFontTx/>
              <a:buNone/>
            </a:pPr>
            <a:r>
              <a:rPr lang="en-US" altLang="en-US" sz="2800"/>
              <a:t>Why do we bother with accessors and mutators?</a:t>
            </a:r>
          </a:p>
          <a:p>
            <a:pPr lvl="1">
              <a:lnSpc>
                <a:spcPct val="90000"/>
              </a:lnSpc>
            </a:pPr>
            <a:r>
              <a:rPr lang="en-US" altLang="en-US" sz="2400"/>
              <a:t>Why provide getX()?? Why not just make the locX field publicly available?</a:t>
            </a:r>
          </a:p>
          <a:p>
            <a:pPr lvl="1">
              <a:lnSpc>
                <a:spcPct val="90000"/>
              </a:lnSpc>
            </a:pPr>
            <a:r>
              <a:rPr lang="en-US" altLang="en-US" sz="2400"/>
              <a:t>By restricting access using accessors and mutators we make it possible to change the underlying details regarding a class without changing how people who use that class interact with the class</a:t>
            </a:r>
          </a:p>
          <a:p>
            <a:pPr lvl="1">
              <a:lnSpc>
                <a:spcPct val="90000"/>
              </a:lnSpc>
            </a:pPr>
            <a:r>
              <a:rPr lang="en-US" altLang="en-US" sz="2400"/>
              <a:t>Example: what if I changed the robot representation so that we no longer store locX and locY, instead we use polar coordinates (distance and angle to location)?</a:t>
            </a:r>
          </a:p>
          <a:p>
            <a:pPr lvl="2">
              <a:lnSpc>
                <a:spcPct val="90000"/>
              </a:lnSpc>
            </a:pPr>
            <a:r>
              <a:rPr lang="en-US" altLang="en-US" sz="2000"/>
              <a:t>If locX is a publicly available field that people have been accessing it, removing it will affect their code</a:t>
            </a:r>
          </a:p>
          <a:p>
            <a:pPr lvl="2">
              <a:lnSpc>
                <a:spcPct val="90000"/>
              </a:lnSpc>
            </a:pPr>
            <a:r>
              <a:rPr lang="en-US" altLang="en-US" sz="2000"/>
              <a:t>If users interact using only accessors and mutators then we can change things without affecting their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Rewritten Robot Class</a:t>
            </a:r>
          </a:p>
        </p:txBody>
      </p:sp>
      <p:sp>
        <p:nvSpPr>
          <p:cNvPr id="26627" name="Rectangle 3"/>
          <p:cNvSpPr>
            <a:spLocks noGrp="1" noChangeArrowheads="1"/>
          </p:cNvSpPr>
          <p:nvPr>
            <p:ph type="body" idx="1"/>
          </p:nvPr>
        </p:nvSpPr>
        <p:spPr>
          <a:xfrm>
            <a:off x="685800" y="1524000"/>
            <a:ext cx="7772400" cy="4114800"/>
          </a:xfrm>
        </p:spPr>
        <p:txBody>
          <a:bodyPr/>
          <a:lstStyle/>
          <a:p>
            <a:pPr>
              <a:lnSpc>
                <a:spcPct val="80000"/>
              </a:lnSpc>
              <a:buFontTx/>
              <a:buNone/>
            </a:pPr>
            <a:r>
              <a:rPr lang="en-US" altLang="en-US" sz="2000">
                <a:latin typeface="Courier New" panose="02070309020205020404" pitchFamily="49" charset="0"/>
              </a:rPr>
              <a:t>class Robot {</a:t>
            </a:r>
          </a:p>
          <a:p>
            <a:pPr>
              <a:lnSpc>
                <a:spcPct val="80000"/>
              </a:lnSpc>
              <a:buFontTx/>
              <a:buNone/>
            </a:pPr>
            <a:r>
              <a:rPr lang="en-US" altLang="en-US" sz="2000">
                <a:latin typeface="Courier New" panose="02070309020205020404" pitchFamily="49" charset="0"/>
              </a:rPr>
              <a:t>  public:</a:t>
            </a:r>
          </a:p>
          <a:p>
            <a:pPr>
              <a:lnSpc>
                <a:spcPct val="80000"/>
              </a:lnSpc>
              <a:buFontTx/>
              <a:buNone/>
            </a:pPr>
            <a:r>
              <a:rPr lang="en-US" altLang="en-US" sz="2000">
                <a:latin typeface="Courier New" panose="02070309020205020404" pitchFamily="49" charset="0"/>
              </a:rPr>
              <a:t>    float getX() { return </a:t>
            </a:r>
            <a:r>
              <a:rPr lang="en-US" altLang="en-US" sz="2000" b="1">
                <a:latin typeface="Courier New" panose="02070309020205020404" pitchFamily="49" charset="0"/>
              </a:rPr>
              <a:t>dist * cos(ang)</a:t>
            </a:r>
            <a:r>
              <a:rPr lang="en-US" altLang="en-US" sz="2000">
                <a:latin typeface="Courier New" panose="02070309020205020404" pitchFamily="49" charset="0"/>
              </a:rPr>
              <a:t>; }</a:t>
            </a:r>
          </a:p>
          <a:p>
            <a:pPr>
              <a:lnSpc>
                <a:spcPct val="80000"/>
              </a:lnSpc>
              <a:buFontTx/>
              <a:buNone/>
            </a:pPr>
            <a:r>
              <a:rPr lang="en-US" altLang="en-US" sz="2000">
                <a:latin typeface="Courier New" panose="02070309020205020404" pitchFamily="49" charset="0"/>
              </a:rPr>
              <a:t>    float getY() { return </a:t>
            </a:r>
            <a:r>
              <a:rPr lang="en-US" altLang="en-US" sz="2000" b="1">
                <a:latin typeface="Courier New" panose="02070309020205020404" pitchFamily="49" charset="0"/>
              </a:rPr>
              <a:t>dist * sin(ang)</a:t>
            </a:r>
            <a:r>
              <a:rPr lang="en-US" altLang="en-US" sz="2000">
                <a:latin typeface="Courier New" panose="02070309020205020404" pitchFamily="49" charset="0"/>
              </a:rPr>
              <a:t>; }</a:t>
            </a:r>
          </a:p>
          <a:p>
            <a:pPr>
              <a:lnSpc>
                <a:spcPct val="80000"/>
              </a:lnSpc>
              <a:buFontTx/>
              <a:buNone/>
            </a:pPr>
            <a:r>
              <a:rPr lang="en-US" altLang="en-US" sz="2000">
                <a:latin typeface="Courier New" panose="02070309020205020404" pitchFamily="49" charset="0"/>
              </a:rPr>
              <a:t>    void setLocation(float x, float y);</a:t>
            </a:r>
          </a:p>
          <a:p>
            <a:pPr>
              <a:lnSpc>
                <a:spcPct val="80000"/>
              </a:lnSpc>
              <a:buFontTx/>
              <a:buNone/>
            </a:pPr>
            <a:r>
              <a:rPr lang="en-US" altLang="en-US" sz="2000">
                <a:latin typeface="Courier New" panose="02070309020205020404" pitchFamily="49" charset="0"/>
              </a:rPr>
              <a:t>  private:</a:t>
            </a:r>
          </a:p>
          <a:p>
            <a:pPr>
              <a:lnSpc>
                <a:spcPct val="80000"/>
              </a:lnSpc>
              <a:buFontTx/>
              <a:buNone/>
            </a:pPr>
            <a:r>
              <a:rPr lang="en-US" altLang="en-US" sz="2000">
                <a:latin typeface="Courier New" panose="02070309020205020404" pitchFamily="49" charset="0"/>
              </a:rPr>
              <a:t>    </a:t>
            </a:r>
            <a:r>
              <a:rPr lang="en-US" altLang="en-US" sz="2000" b="1">
                <a:latin typeface="Courier New" panose="02070309020205020404" pitchFamily="49" charset="0"/>
              </a:rPr>
              <a:t>float dist;</a:t>
            </a:r>
          </a:p>
          <a:p>
            <a:pPr>
              <a:lnSpc>
                <a:spcPct val="80000"/>
              </a:lnSpc>
              <a:buFontTx/>
              <a:buNone/>
            </a:pPr>
            <a:r>
              <a:rPr lang="en-US" altLang="en-US" sz="2000" b="1">
                <a:latin typeface="Courier New" panose="02070309020205020404" pitchFamily="49" charset="0"/>
              </a:rPr>
              <a:t>    float ang;</a:t>
            </a:r>
          </a:p>
          <a:p>
            <a:pPr>
              <a:lnSpc>
                <a:spcPct val="80000"/>
              </a:lnSpc>
              <a:buFontTx/>
              <a:buNone/>
            </a:pPr>
            <a:r>
              <a:rPr lang="en-US" altLang="en-US" sz="2000">
                <a:latin typeface="Courier New" panose="02070309020205020404" pitchFamily="49" charset="0"/>
              </a:rPr>
              <a:t>};</a:t>
            </a:r>
          </a:p>
          <a:p>
            <a:pPr>
              <a:lnSpc>
                <a:spcPct val="80000"/>
              </a:lnSpc>
              <a:buFontTx/>
              <a:buNone/>
            </a:pPr>
            <a:r>
              <a:rPr lang="en-US" altLang="en-US" sz="2000">
                <a:latin typeface="Courier New" panose="02070309020205020404" pitchFamily="49" charset="0"/>
              </a:rPr>
              <a:t>void Robot::setLocation(float x, float y) {</a:t>
            </a:r>
          </a:p>
          <a:p>
            <a:pPr>
              <a:lnSpc>
                <a:spcPct val="80000"/>
              </a:lnSpc>
              <a:buFontTx/>
              <a:buNone/>
            </a:pPr>
            <a:r>
              <a:rPr lang="en-US" altLang="en-US" sz="2000">
                <a:latin typeface="Courier New" panose="02070309020205020404" pitchFamily="49" charset="0"/>
              </a:rPr>
              <a:t>  if ((x &lt; 0.0) || (y &lt; 0.0))</a:t>
            </a:r>
          </a:p>
          <a:p>
            <a:pPr>
              <a:lnSpc>
                <a:spcPct val="80000"/>
              </a:lnSpc>
              <a:buFontTx/>
              <a:buNone/>
            </a:pPr>
            <a:r>
              <a:rPr lang="en-US" altLang="en-US" sz="2000">
                <a:latin typeface="Courier New" panose="02070309020205020404" pitchFamily="49" charset="0"/>
              </a:rPr>
              <a:t>    cout &lt;&lt; “Illegal location!!” &lt;&lt; endl;</a:t>
            </a:r>
          </a:p>
          <a:p>
            <a:pPr>
              <a:lnSpc>
                <a:spcPct val="80000"/>
              </a:lnSpc>
              <a:buFontTx/>
              <a:buNone/>
            </a:pPr>
            <a:r>
              <a:rPr lang="en-US" altLang="en-US" sz="2000">
                <a:latin typeface="Courier New" panose="02070309020205020404" pitchFamily="49" charset="0"/>
              </a:rPr>
              <a:t>  else {</a:t>
            </a:r>
          </a:p>
          <a:p>
            <a:pPr>
              <a:lnSpc>
                <a:spcPct val="80000"/>
              </a:lnSpc>
              <a:buFontTx/>
              <a:buNone/>
            </a:pPr>
            <a:r>
              <a:rPr lang="en-US" altLang="en-US" sz="2000">
                <a:latin typeface="Courier New" panose="02070309020205020404" pitchFamily="49" charset="0"/>
              </a:rPr>
              <a:t>    </a:t>
            </a:r>
            <a:r>
              <a:rPr lang="en-US" altLang="en-US" sz="2000" b="1">
                <a:latin typeface="Courier New" panose="02070309020205020404" pitchFamily="49" charset="0"/>
              </a:rPr>
              <a:t>dist = sqrt(x * x + y * y);</a:t>
            </a:r>
          </a:p>
          <a:p>
            <a:pPr>
              <a:lnSpc>
                <a:spcPct val="80000"/>
              </a:lnSpc>
              <a:buFontTx/>
              <a:buNone/>
            </a:pPr>
            <a:r>
              <a:rPr lang="en-US" altLang="en-US" sz="2000" b="1">
                <a:latin typeface="Courier New" panose="02070309020205020404" pitchFamily="49" charset="0"/>
              </a:rPr>
              <a:t>    ang = atan2(y,x);</a:t>
            </a:r>
          </a:p>
          <a:p>
            <a:pPr>
              <a:lnSpc>
                <a:spcPct val="80000"/>
              </a:lnSpc>
              <a:buFontTx/>
              <a:buNone/>
            </a:pPr>
            <a:r>
              <a:rPr lang="en-US" altLang="en-US" sz="2000">
                <a:latin typeface="Courier New" panose="02070309020205020404" pitchFamily="49" charset="0"/>
              </a:rPr>
              <a:t>  }</a:t>
            </a:r>
          </a:p>
          <a:p>
            <a:pPr>
              <a:lnSpc>
                <a:spcPct val="80000"/>
              </a:lnSpc>
              <a:buFontTx/>
              <a:buNone/>
            </a:pPr>
            <a:r>
              <a:rPr lang="en-US" altLang="en-US" sz="2000">
                <a:latin typeface="Courier New" panose="02070309020205020404"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Object-Oriented Idea</a:t>
            </a:r>
          </a:p>
        </p:txBody>
      </p:sp>
      <p:sp>
        <p:nvSpPr>
          <p:cNvPr id="25603" name="Rectangle 3"/>
          <p:cNvSpPr>
            <a:spLocks noGrp="1" noChangeArrowheads="1"/>
          </p:cNvSpPr>
          <p:nvPr>
            <p:ph type="body" idx="1"/>
          </p:nvPr>
        </p:nvSpPr>
        <p:spPr/>
        <p:txBody>
          <a:bodyPr/>
          <a:lstStyle/>
          <a:p>
            <a:r>
              <a:rPr lang="en-US" altLang="en-US" sz="2800"/>
              <a:t>Declare implementation-specific fields of class to be private</a:t>
            </a:r>
          </a:p>
          <a:p>
            <a:r>
              <a:rPr lang="en-US" altLang="en-US" sz="2800"/>
              <a:t>Provide public accessor and mutator methods that allow other users to connect to the fields of the class</a:t>
            </a:r>
          </a:p>
          <a:p>
            <a:pPr lvl="1"/>
            <a:r>
              <a:rPr lang="en-US" altLang="en-US" sz="2400"/>
              <a:t>often provide an accessor and mutator for each instance variable that lets you get the current value of that variable and set the current value of that variable</a:t>
            </a:r>
          </a:p>
          <a:p>
            <a:pPr lvl="1"/>
            <a:r>
              <a:rPr lang="en-US" altLang="en-US" sz="2400"/>
              <a:t>to change implementation, make sure accessors and mutators still provide users what they expect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Static Instance Variables</a:t>
            </a:r>
          </a:p>
        </p:txBody>
      </p:sp>
      <p:sp>
        <p:nvSpPr>
          <p:cNvPr id="27651" name="Rectangle 3"/>
          <p:cNvSpPr>
            <a:spLocks noGrp="1" noChangeArrowheads="1"/>
          </p:cNvSpPr>
          <p:nvPr>
            <p:ph type="body" idx="1"/>
          </p:nvPr>
        </p:nvSpPr>
        <p:spPr>
          <a:xfrm>
            <a:off x="685800" y="1676400"/>
            <a:ext cx="7772400" cy="4114800"/>
          </a:xfrm>
        </p:spPr>
        <p:txBody>
          <a:bodyPr/>
          <a:lstStyle/>
          <a:p>
            <a:pPr>
              <a:lnSpc>
                <a:spcPct val="90000"/>
              </a:lnSpc>
            </a:pPr>
            <a:r>
              <a:rPr lang="en-US" altLang="en-US" sz="2800"/>
              <a:t>C++ classes may also contain, static instance fields -- a single field shared by all members of a class</a:t>
            </a:r>
          </a:p>
          <a:p>
            <a:pPr>
              <a:lnSpc>
                <a:spcPct val="90000"/>
              </a:lnSpc>
            </a:pPr>
            <a:r>
              <a:rPr lang="en-US" altLang="en-US" sz="2800"/>
              <a:t>Often used when declaring class constants (since you generally only need one copy of a constant)</a:t>
            </a:r>
          </a:p>
          <a:p>
            <a:pPr>
              <a:lnSpc>
                <a:spcPct val="90000"/>
              </a:lnSpc>
            </a:pPr>
            <a:r>
              <a:rPr lang="en-US" altLang="en-US" sz="2800"/>
              <a:t>To make a field static, add the </a:t>
            </a:r>
            <a:r>
              <a:rPr lang="en-US" altLang="en-US" sz="2800">
                <a:latin typeface="Courier New" panose="02070309020205020404" pitchFamily="49" charset="0"/>
              </a:rPr>
              <a:t>static</a:t>
            </a:r>
            <a:r>
              <a:rPr lang="en-US" altLang="en-US" sz="2800"/>
              <a:t> keyword in front of the field</a:t>
            </a:r>
          </a:p>
          <a:p>
            <a:pPr lvl="1">
              <a:lnSpc>
                <a:spcPct val="90000"/>
              </a:lnSpc>
            </a:pPr>
            <a:r>
              <a:rPr lang="en-US" altLang="en-US" sz="2400"/>
              <a:t>can refer to the field like any other field (but remember, everybody shares one copy)</a:t>
            </a:r>
          </a:p>
          <a:p>
            <a:pPr lvl="1">
              <a:lnSpc>
                <a:spcPct val="90000"/>
              </a:lnSpc>
            </a:pPr>
            <a:r>
              <a:rPr lang="en-US" altLang="en-US" sz="2400"/>
              <a:t>static variables are also considered to be global, you can refer to them without an instance</a:t>
            </a:r>
          </a:p>
          <a:p>
            <a:pPr lvl="1">
              <a:lnSpc>
                <a:spcPct val="90000"/>
              </a:lnSpc>
            </a:pPr>
            <a:r>
              <a:rPr lang="en-US" altLang="en-US" sz="2400"/>
              <a:t>static fields can be initialized (unlike other fields)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Static Fields Example</a:t>
            </a:r>
          </a:p>
        </p:txBody>
      </p:sp>
      <p:sp>
        <p:nvSpPr>
          <p:cNvPr id="28675" name="Rectangle 3"/>
          <p:cNvSpPr>
            <a:spLocks noGrp="1" noChangeArrowheads="1"/>
          </p:cNvSpPr>
          <p:nvPr>
            <p:ph type="body" idx="1"/>
          </p:nvPr>
        </p:nvSpPr>
        <p:spPr/>
        <p:txBody>
          <a:bodyPr/>
          <a:lstStyle/>
          <a:p>
            <a:pPr>
              <a:lnSpc>
                <a:spcPct val="90000"/>
              </a:lnSpc>
              <a:buFontTx/>
              <a:buNone/>
            </a:pPr>
            <a:r>
              <a:rPr lang="en-US" altLang="en-US" sz="2000">
                <a:latin typeface="Courier New" panose="02070309020205020404" pitchFamily="49" charset="0"/>
              </a:rPr>
              <a:t>class Robot {</a:t>
            </a:r>
          </a:p>
          <a:p>
            <a:pPr>
              <a:lnSpc>
                <a:spcPct val="90000"/>
              </a:lnSpc>
              <a:buFontTx/>
              <a:buNone/>
            </a:pPr>
            <a:r>
              <a:rPr lang="en-US" altLang="en-US" sz="2000">
                <a:latin typeface="Courier New" panose="02070309020205020404" pitchFamily="49" charset="0"/>
              </a:rPr>
              <a:t>  public:</a:t>
            </a:r>
          </a:p>
          <a:p>
            <a:pPr>
              <a:lnSpc>
                <a:spcPct val="90000"/>
              </a:lnSpc>
              <a:buFontTx/>
              <a:buNone/>
            </a:pPr>
            <a:r>
              <a:rPr lang="en-US" altLang="en-US" sz="2000">
                <a:latin typeface="Courier New" panose="02070309020205020404" pitchFamily="49" charset="0"/>
              </a:rPr>
              <a:t>    </a:t>
            </a:r>
            <a:r>
              <a:rPr lang="en-US" altLang="en-US" sz="2000" b="1">
                <a:latin typeface="Courier New" panose="02070309020205020404" pitchFamily="49" charset="0"/>
              </a:rPr>
              <a:t>static int numRobots = 0;</a:t>
            </a:r>
          </a:p>
          <a:p>
            <a:pPr>
              <a:lnSpc>
                <a:spcPct val="90000"/>
              </a:lnSpc>
              <a:buFontTx/>
              <a:buNone/>
            </a:pPr>
            <a:r>
              <a:rPr lang="en-US" altLang="en-US" sz="2000" b="1">
                <a:latin typeface="Courier New" panose="02070309020205020404" pitchFamily="49" charset="0"/>
              </a:rPr>
              <a:t>    static const float minX = 0.0;</a:t>
            </a:r>
          </a:p>
          <a:p>
            <a:pPr>
              <a:lnSpc>
                <a:spcPct val="90000"/>
              </a:lnSpc>
              <a:buFontTx/>
              <a:buNone/>
            </a:pPr>
            <a:r>
              <a:rPr lang="en-US" altLang="en-US" sz="2000" b="1">
                <a:latin typeface="Courier New" panose="02070309020205020404" pitchFamily="49" charset="0"/>
              </a:rPr>
              <a:t>    static const float maxX = 100.0;</a:t>
            </a:r>
          </a:p>
          <a:p>
            <a:pPr>
              <a:lnSpc>
                <a:spcPct val="90000"/>
              </a:lnSpc>
              <a:buFontTx/>
              <a:buNone/>
            </a:pPr>
            <a:r>
              <a:rPr lang="en-US" altLang="en-US" sz="2000">
                <a:latin typeface="Courier New" panose="02070309020205020404" pitchFamily="49" charset="0"/>
              </a:rPr>
              <a:t>    void initializeRobot() {</a:t>
            </a:r>
          </a:p>
          <a:p>
            <a:pPr>
              <a:lnSpc>
                <a:spcPct val="90000"/>
              </a:lnSpc>
              <a:buFontTx/>
              <a:buNone/>
            </a:pPr>
            <a:r>
              <a:rPr lang="en-US" altLang="en-US" sz="2000">
                <a:latin typeface="Courier New" panose="02070309020205020404" pitchFamily="49" charset="0"/>
              </a:rPr>
              <a:t>      </a:t>
            </a:r>
            <a:r>
              <a:rPr lang="en-US" altLang="en-US" sz="2000" b="1">
                <a:latin typeface="Courier New" panose="02070309020205020404" pitchFamily="49" charset="0"/>
              </a:rPr>
              <a:t>numRobots</a:t>
            </a:r>
            <a:r>
              <a:rPr lang="en-US" altLang="en-US" sz="2000">
                <a:latin typeface="Courier New" panose="02070309020205020404" pitchFamily="49" charset="0"/>
              </a:rPr>
              <a:t>++;</a:t>
            </a:r>
          </a:p>
          <a:p>
            <a:pPr>
              <a:lnSpc>
                <a:spcPct val="90000"/>
              </a:lnSpc>
              <a:buFontTx/>
              <a:buNone/>
            </a:pPr>
            <a:r>
              <a:rPr lang="en-US" altLang="en-US" sz="2000">
                <a:latin typeface="Courier New" panose="02070309020205020404" pitchFamily="49" charset="0"/>
              </a:rPr>
              <a:t>    }</a:t>
            </a:r>
          </a:p>
          <a:p>
            <a:pPr>
              <a:lnSpc>
                <a:spcPct val="90000"/>
              </a:lnSpc>
              <a:buFontTx/>
              <a:buNone/>
            </a:pPr>
            <a:r>
              <a:rPr lang="en-US" altLang="en-US" sz="2000">
                <a:latin typeface="Courier New" panose="02070309020205020404" pitchFamily="49" charset="0"/>
              </a:rPr>
              <a:t>    void setLocation(float x, float y);</a:t>
            </a:r>
          </a:p>
          <a:p>
            <a:pPr>
              <a:lnSpc>
                <a:spcPct val="90000"/>
              </a:lnSpc>
              <a:buFontTx/>
              <a:buNone/>
            </a:pPr>
            <a:r>
              <a:rPr lang="en-US" altLang="en-US" sz="2000">
                <a:latin typeface="Courier New" panose="02070309020205020404" pitchFamily="49" charset="0"/>
              </a:rPr>
              <a:t>}</a:t>
            </a:r>
          </a:p>
          <a:p>
            <a:pPr>
              <a:lnSpc>
                <a:spcPct val="90000"/>
              </a:lnSpc>
              <a:buFontTx/>
              <a:buNone/>
            </a:pPr>
            <a:r>
              <a:rPr lang="en-US" altLang="en-US" sz="2000">
                <a:latin typeface="Courier New" panose="02070309020205020404" pitchFamily="49" charset="0"/>
              </a:rPr>
              <a:t>void Robot::setLocation(float x, float y) {</a:t>
            </a:r>
          </a:p>
          <a:p>
            <a:pPr>
              <a:lnSpc>
                <a:spcPct val="90000"/>
              </a:lnSpc>
              <a:buFontTx/>
              <a:buNone/>
            </a:pPr>
            <a:r>
              <a:rPr lang="en-US" altLang="en-US" sz="2000">
                <a:latin typeface="Courier New" panose="02070309020205020404" pitchFamily="49" charset="0"/>
              </a:rPr>
              <a:t>  if ((x &lt; </a:t>
            </a:r>
            <a:r>
              <a:rPr lang="en-US" altLang="en-US" sz="2000" b="1">
                <a:latin typeface="Courier New" panose="02070309020205020404" pitchFamily="49" charset="0"/>
              </a:rPr>
              <a:t>minX</a:t>
            </a:r>
            <a:r>
              <a:rPr lang="en-US" altLang="en-US" sz="2000">
                <a:latin typeface="Courier New" panose="02070309020205020404" pitchFamily="49" charset="0"/>
              </a:rPr>
              <a:t>) || (x &gt; </a:t>
            </a:r>
            <a:r>
              <a:rPr lang="en-US" altLang="en-US" sz="2000" b="1">
                <a:latin typeface="Courier New" panose="02070309020205020404" pitchFamily="49" charset="0"/>
              </a:rPr>
              <a:t>maxX</a:t>
            </a:r>
            <a:r>
              <a:rPr lang="en-US" altLang="en-US" sz="2000">
                <a:latin typeface="Courier New" panose="02070309020205020404" pitchFamily="49" charset="0"/>
              </a:rPr>
              <a:t>))</a:t>
            </a:r>
          </a:p>
          <a:p>
            <a:pPr>
              <a:lnSpc>
                <a:spcPct val="90000"/>
              </a:lnSpc>
              <a:buFontTx/>
              <a:buNone/>
            </a:pPr>
            <a:r>
              <a:rPr lang="en-US" altLang="en-US" sz="2000">
                <a:latin typeface="Courier New" panose="02070309020205020404" pitchFamily="49" charset="0"/>
              </a:rPr>
              <a:t>  …</a:t>
            </a:r>
          </a:p>
          <a:p>
            <a:pPr>
              <a:lnSpc>
                <a:spcPct val="90000"/>
              </a:lnSpc>
              <a:buFontTx/>
              <a:buNone/>
            </a:pPr>
            <a:r>
              <a:rPr lang="en-US" altLang="en-US" sz="2000">
                <a:latin typeface="Courier New" panose="02070309020205020404" pitchFamily="49" charset="0"/>
              </a:rPr>
              <a:t>}</a:t>
            </a:r>
            <a:endParaRPr lang="en-US" altLang="en-US" sz="2000" b="1">
              <a:latin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Static Fields as Global Variables</a:t>
            </a:r>
          </a:p>
        </p:txBody>
      </p:sp>
      <p:sp>
        <p:nvSpPr>
          <p:cNvPr id="29699" name="Rectangle 3"/>
          <p:cNvSpPr>
            <a:spLocks noGrp="1" noChangeArrowheads="1"/>
          </p:cNvSpPr>
          <p:nvPr>
            <p:ph type="body" idx="1"/>
          </p:nvPr>
        </p:nvSpPr>
        <p:spPr/>
        <p:txBody>
          <a:bodyPr/>
          <a:lstStyle/>
          <a:p>
            <a:r>
              <a:rPr lang="en-US" altLang="en-US" sz="2800"/>
              <a:t>One can examine public static fields of a class outside of that class using the form:</a:t>
            </a:r>
          </a:p>
          <a:p>
            <a:pPr lvl="1">
              <a:buFontTx/>
              <a:buNone/>
            </a:pPr>
            <a:r>
              <a:rPr lang="en-US" altLang="en-US" sz="2400" i="1"/>
              <a:t>ClassName</a:t>
            </a:r>
            <a:r>
              <a:rPr lang="en-US" altLang="en-US" sz="2400"/>
              <a:t>::</a:t>
            </a:r>
            <a:r>
              <a:rPr lang="en-US" altLang="en-US" sz="2400" i="1"/>
              <a:t>StaticFieldName</a:t>
            </a:r>
            <a:endParaRPr lang="en-US" altLang="en-US" sz="2400"/>
          </a:p>
          <a:p>
            <a:r>
              <a:rPr lang="en-US" altLang="en-US" sz="2800"/>
              <a:t>Example:</a:t>
            </a:r>
          </a:p>
          <a:p>
            <a:pPr lvl="1">
              <a:buFontTx/>
              <a:buNone/>
            </a:pPr>
            <a:r>
              <a:rPr lang="en-US" altLang="en-US" sz="2000">
                <a:latin typeface="Courier New" panose="02070309020205020404" pitchFamily="49" charset="0"/>
              </a:rPr>
              <a:t>void main() {</a:t>
            </a:r>
          </a:p>
          <a:p>
            <a:pPr lvl="1">
              <a:buFontTx/>
              <a:buNone/>
            </a:pPr>
            <a:r>
              <a:rPr lang="en-US" altLang="en-US" sz="2000">
                <a:latin typeface="Courier New" panose="02070309020205020404" pitchFamily="49" charset="0"/>
              </a:rPr>
              <a:t>  Robot r1, r2;</a:t>
            </a:r>
          </a:p>
          <a:p>
            <a:pPr lvl="1">
              <a:buFontTx/>
              <a:buNone/>
            </a:pPr>
            <a:r>
              <a:rPr lang="en-US" altLang="en-US" sz="2000">
                <a:latin typeface="Courier New" panose="02070309020205020404" pitchFamily="49" charset="0"/>
              </a:rPr>
              <a:t>  r1.initializeRobot();</a:t>
            </a:r>
          </a:p>
          <a:p>
            <a:pPr lvl="1">
              <a:buFontTx/>
              <a:buNone/>
            </a:pPr>
            <a:r>
              <a:rPr lang="en-US" altLang="en-US" sz="2000">
                <a:latin typeface="Courier New" panose="02070309020205020404" pitchFamily="49" charset="0"/>
              </a:rPr>
              <a:t>  r2.initializeRobot();</a:t>
            </a:r>
          </a:p>
          <a:p>
            <a:pPr lvl="1">
              <a:buFontTx/>
              <a:buNone/>
            </a:pPr>
            <a:r>
              <a:rPr lang="en-US" altLang="en-US" sz="2000">
                <a:latin typeface="Courier New" panose="02070309020205020404" pitchFamily="49" charset="0"/>
              </a:rPr>
              <a:t>  cout &lt;&lt; </a:t>
            </a:r>
            <a:r>
              <a:rPr lang="en-US" altLang="en-US" sz="2000" b="1">
                <a:latin typeface="Courier New" panose="02070309020205020404" pitchFamily="49" charset="0"/>
              </a:rPr>
              <a:t>Robot::numRobots</a:t>
            </a:r>
            <a:r>
              <a:rPr lang="en-US" altLang="en-US" sz="2000">
                <a:latin typeface="Courier New" panose="02070309020205020404" pitchFamily="49" charset="0"/>
              </a:rPr>
              <a:t> &lt;&lt; “ robots.\n”;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The Need for Manager Functions</a:t>
            </a:r>
          </a:p>
        </p:txBody>
      </p:sp>
      <p:sp>
        <p:nvSpPr>
          <p:cNvPr id="30723" name="Rectangle 3"/>
          <p:cNvSpPr>
            <a:spLocks noGrp="1" noChangeArrowheads="1"/>
          </p:cNvSpPr>
          <p:nvPr>
            <p:ph type="body" idx="1"/>
          </p:nvPr>
        </p:nvSpPr>
        <p:spPr/>
        <p:txBody>
          <a:bodyPr/>
          <a:lstStyle/>
          <a:p>
            <a:pPr>
              <a:lnSpc>
                <a:spcPct val="90000"/>
              </a:lnSpc>
            </a:pPr>
            <a:r>
              <a:rPr lang="en-US" altLang="en-US" sz="2800"/>
              <a:t>To make the previous program work we have to explicitly call the routine initializeRobot, wouldn’t it be nice to have a routine that is automatically used to initialize an instance -- C++ does</a:t>
            </a:r>
          </a:p>
          <a:p>
            <a:pPr>
              <a:lnSpc>
                <a:spcPct val="90000"/>
              </a:lnSpc>
            </a:pPr>
            <a:r>
              <a:rPr lang="en-US" altLang="en-US" sz="2800"/>
              <a:t>C++ provides for the definition of manager functions to deal with certain situations:</a:t>
            </a:r>
          </a:p>
          <a:p>
            <a:pPr lvl="1">
              <a:lnSpc>
                <a:spcPct val="90000"/>
              </a:lnSpc>
              <a:buFontTx/>
              <a:buNone/>
            </a:pPr>
            <a:r>
              <a:rPr lang="en-US" altLang="en-US" sz="2400"/>
              <a:t>constructors (ctor) - used to set up new instances</a:t>
            </a:r>
          </a:p>
          <a:p>
            <a:pPr lvl="2">
              <a:lnSpc>
                <a:spcPct val="90000"/>
              </a:lnSpc>
            </a:pPr>
            <a:r>
              <a:rPr lang="en-US" altLang="en-US" sz="2000"/>
              <a:t>default - called for a basic instance</a:t>
            </a:r>
          </a:p>
          <a:p>
            <a:pPr lvl="2">
              <a:lnSpc>
                <a:spcPct val="90000"/>
              </a:lnSpc>
            </a:pPr>
            <a:r>
              <a:rPr lang="en-US" altLang="en-US" sz="2000"/>
              <a:t>copy - called when a copy of an instance is made (assignment)</a:t>
            </a:r>
          </a:p>
          <a:p>
            <a:pPr lvl="2">
              <a:lnSpc>
                <a:spcPct val="90000"/>
              </a:lnSpc>
            </a:pPr>
            <a:r>
              <a:rPr lang="en-US" altLang="en-US" sz="2000"/>
              <a:t>other - for other construction situations</a:t>
            </a:r>
          </a:p>
          <a:p>
            <a:pPr lvl="1">
              <a:lnSpc>
                <a:spcPct val="90000"/>
              </a:lnSpc>
              <a:buFontTx/>
              <a:buNone/>
            </a:pPr>
            <a:r>
              <a:rPr lang="en-US" altLang="en-US" sz="2400"/>
              <a:t>destructors (dtor) - used when an instance is removed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When Managers Called</a:t>
            </a:r>
          </a:p>
        </p:txBody>
      </p:sp>
      <p:sp>
        <p:nvSpPr>
          <p:cNvPr id="33795" name="Rectangle 3"/>
          <p:cNvSpPr>
            <a:spLocks noGrp="1" noChangeArrowheads="1"/>
          </p:cNvSpPr>
          <p:nvPr>
            <p:ph type="body" idx="1"/>
          </p:nvPr>
        </p:nvSpPr>
        <p:spPr/>
        <p:txBody>
          <a:bodyPr/>
          <a:lstStyle/>
          <a:p>
            <a:pPr>
              <a:buFontTx/>
              <a:buNone/>
            </a:pPr>
            <a:r>
              <a:rPr lang="en-US" altLang="en-US" sz="2400">
                <a:latin typeface="Courier New" panose="02070309020205020404" pitchFamily="49" charset="0"/>
              </a:rPr>
              <a:t>void main() {</a:t>
            </a:r>
          </a:p>
          <a:p>
            <a:pPr>
              <a:buFontTx/>
              <a:buNone/>
            </a:pPr>
            <a:r>
              <a:rPr lang="en-US" altLang="en-US" sz="2400">
                <a:latin typeface="Courier New" panose="02070309020205020404" pitchFamily="49" charset="0"/>
              </a:rPr>
              <a:t>  Robot r1;  // default ctor (on r1) </a:t>
            </a:r>
          </a:p>
          <a:p>
            <a:pPr>
              <a:buFontTx/>
              <a:buNone/>
            </a:pPr>
            <a:r>
              <a:rPr lang="en-US" altLang="en-US" sz="2400">
                <a:latin typeface="Courier New" panose="02070309020205020404" pitchFamily="49" charset="0"/>
              </a:rPr>
              <a:t>  Robot r2;  // default ctor (on r2)</a:t>
            </a:r>
          </a:p>
          <a:p>
            <a:pPr>
              <a:buFontTx/>
              <a:buNone/>
            </a:pPr>
            <a:r>
              <a:rPr lang="en-US" altLang="en-US" sz="2400">
                <a:latin typeface="Courier New" panose="02070309020205020404" pitchFamily="49" charset="0"/>
              </a:rPr>
              <a:t>  Robot* r3ptr;</a:t>
            </a:r>
          </a:p>
          <a:p>
            <a:pPr>
              <a:buFontTx/>
              <a:buNone/>
            </a:pPr>
            <a:endParaRPr lang="en-US" altLang="en-US" sz="2400">
              <a:latin typeface="Courier New" panose="02070309020205020404" pitchFamily="49" charset="0"/>
            </a:endParaRPr>
          </a:p>
          <a:p>
            <a:pPr>
              <a:buFontTx/>
              <a:buNone/>
            </a:pPr>
            <a:r>
              <a:rPr lang="en-US" altLang="en-US" sz="2400">
                <a:latin typeface="Courier New" panose="02070309020205020404" pitchFamily="49" charset="0"/>
              </a:rPr>
              <a:t>  r3ptr = new Robot; // default ctor on</a:t>
            </a:r>
          </a:p>
          <a:p>
            <a:pPr>
              <a:buFontTx/>
              <a:buNone/>
            </a:pPr>
            <a:r>
              <a:rPr lang="en-US" altLang="en-US" sz="2400">
                <a:latin typeface="Courier New" panose="02070309020205020404" pitchFamily="49" charset="0"/>
              </a:rPr>
              <a:t>    // Robot object r3ptr points to</a:t>
            </a:r>
          </a:p>
          <a:p>
            <a:pPr>
              <a:buFontTx/>
              <a:buNone/>
            </a:pPr>
            <a:r>
              <a:rPr lang="en-US" altLang="en-US" sz="2400">
                <a:latin typeface="Courier New" panose="02070309020205020404" pitchFamily="49" charset="0"/>
              </a:rPr>
              <a:t>  r2 = r1;  // copy ctor</a:t>
            </a:r>
          </a:p>
          <a:p>
            <a:pPr>
              <a:buFontTx/>
              <a:buNone/>
            </a:pPr>
            <a:r>
              <a:rPr lang="en-US" altLang="en-US" sz="2400">
                <a:latin typeface="Courier New" panose="02070309020205020404" pitchFamily="49" charset="0"/>
              </a:rPr>
              <a:t>  delete r3ptr; // dtor</a:t>
            </a:r>
          </a:p>
          <a:p>
            <a:pPr>
              <a:buFontTx/>
              <a:buNone/>
            </a:pPr>
            <a:r>
              <a:rPr lang="en-US" altLang="en-US" sz="2400">
                <a:latin typeface="Courier New" panose="02070309020205020404" pitchFamily="49" charset="0"/>
              </a:rPr>
              <a:t>} // dtor (on r1 and r2) when main ends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The Default Constructor (ctor)</a:t>
            </a:r>
          </a:p>
        </p:txBody>
      </p:sp>
      <p:sp>
        <p:nvSpPr>
          <p:cNvPr id="31747" name="Rectangle 3"/>
          <p:cNvSpPr>
            <a:spLocks noGrp="1" noChangeArrowheads="1"/>
          </p:cNvSpPr>
          <p:nvPr>
            <p:ph type="body" idx="1"/>
          </p:nvPr>
        </p:nvSpPr>
        <p:spPr/>
        <p:txBody>
          <a:bodyPr/>
          <a:lstStyle/>
          <a:p>
            <a:r>
              <a:rPr lang="en-US" altLang="en-US" sz="2800"/>
              <a:t>A default constructor has no arguments, it is called when a new instance is created</a:t>
            </a:r>
          </a:p>
          <a:p>
            <a:pPr lvl="1"/>
            <a:r>
              <a:rPr lang="en-US" altLang="en-US" sz="2400"/>
              <a:t>C++ provides a default ctor that initializes all fields to 0</a:t>
            </a:r>
          </a:p>
          <a:p>
            <a:r>
              <a:rPr lang="en-US" altLang="en-US" sz="2800"/>
              <a:t>To write your own, add following to your class:</a:t>
            </a:r>
          </a:p>
          <a:p>
            <a:pPr lvl="1">
              <a:buFontTx/>
              <a:buNone/>
            </a:pPr>
            <a:r>
              <a:rPr lang="en-US" altLang="en-US" sz="2000">
                <a:latin typeface="Courier New" panose="02070309020205020404" pitchFamily="49" charset="0"/>
              </a:rPr>
              <a:t>class </a:t>
            </a:r>
            <a:r>
              <a:rPr lang="en-US" altLang="en-US" sz="2000" i="1">
                <a:latin typeface="Courier New" panose="02070309020205020404" pitchFamily="49" charset="0"/>
              </a:rPr>
              <a:t>MyClass</a:t>
            </a:r>
            <a:r>
              <a:rPr lang="en-US" altLang="en-US" sz="2000">
                <a:latin typeface="Courier New" panose="02070309020205020404" pitchFamily="49" charset="0"/>
              </a:rPr>
              <a:t> {</a:t>
            </a:r>
          </a:p>
          <a:p>
            <a:pPr lvl="1">
              <a:buFontTx/>
              <a:buNone/>
            </a:pPr>
            <a:r>
              <a:rPr lang="en-US" altLang="en-US" sz="2000">
                <a:latin typeface="Courier New" panose="02070309020205020404" pitchFamily="49" charset="0"/>
              </a:rPr>
              <a:t>  public:</a:t>
            </a:r>
          </a:p>
          <a:p>
            <a:pPr lvl="1">
              <a:buFontTx/>
              <a:buNone/>
            </a:pPr>
            <a:r>
              <a:rPr lang="en-US" altLang="en-US" sz="2000">
                <a:latin typeface="Courier New" panose="02070309020205020404" pitchFamily="49" charset="0"/>
              </a:rPr>
              <a:t>    …</a:t>
            </a:r>
          </a:p>
          <a:p>
            <a:pPr lvl="1">
              <a:buFontTx/>
              <a:buNone/>
            </a:pPr>
            <a:r>
              <a:rPr lang="en-US" altLang="en-US" sz="2000">
                <a:latin typeface="Courier New" panose="02070309020205020404" pitchFamily="49" charset="0"/>
              </a:rPr>
              <a:t>    </a:t>
            </a:r>
            <a:r>
              <a:rPr lang="en-US" altLang="en-US" sz="2000" i="1">
                <a:latin typeface="Courier New" panose="02070309020205020404" pitchFamily="49" charset="0"/>
              </a:rPr>
              <a:t>MyClass</a:t>
            </a:r>
            <a:r>
              <a:rPr lang="en-US" altLang="en-US" sz="2000">
                <a:latin typeface="Courier New" panose="02070309020205020404" pitchFamily="49" charset="0"/>
              </a:rPr>
              <a:t>() {   // repeat class name, no</a:t>
            </a:r>
          </a:p>
          <a:p>
            <a:pPr lvl="1">
              <a:buFontTx/>
              <a:buNone/>
            </a:pPr>
            <a:r>
              <a:rPr lang="en-US" altLang="en-US" sz="2000">
                <a:latin typeface="Courier New" panose="02070309020205020404" pitchFamily="49" charset="0"/>
              </a:rPr>
              <a:t>      </a:t>
            </a:r>
            <a:r>
              <a:rPr lang="en-US" altLang="en-US" sz="2000" i="1">
                <a:latin typeface="Courier New" panose="02070309020205020404" pitchFamily="49" charset="0"/>
              </a:rPr>
              <a:t>code here   </a:t>
            </a:r>
            <a:r>
              <a:rPr lang="en-US" altLang="en-US" sz="2000">
                <a:latin typeface="Courier New" panose="02070309020205020404" pitchFamily="49" charset="0"/>
              </a:rPr>
              <a:t>// return type</a:t>
            </a:r>
          </a:p>
          <a:p>
            <a:pPr lvl="1">
              <a:buFontTx/>
              <a:buNone/>
            </a:pPr>
            <a:r>
              <a:rPr lang="en-US" altLang="en-US" sz="2000">
                <a:latin typeface="Courier New" panose="02070309020205020404" pitchFamily="49" charset="0"/>
              </a:rPr>
              <a:t>    }</a:t>
            </a:r>
          </a:p>
          <a:p>
            <a:pPr lvl="1">
              <a:buFontTx/>
              <a:buNone/>
            </a:pPr>
            <a:r>
              <a:rPr lang="en-US" altLang="en-US" sz="2000">
                <a:latin typeface="Courier New" panose="020703090202050204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Example Default ctor</a:t>
            </a:r>
          </a:p>
        </p:txBody>
      </p:sp>
      <p:sp>
        <p:nvSpPr>
          <p:cNvPr id="32771" name="Rectangle 3"/>
          <p:cNvSpPr>
            <a:spLocks noGrp="1" noChangeArrowheads="1"/>
          </p:cNvSpPr>
          <p:nvPr>
            <p:ph type="body" idx="1"/>
          </p:nvPr>
        </p:nvSpPr>
        <p:spPr>
          <a:xfrm>
            <a:off x="685800" y="1676400"/>
            <a:ext cx="7772400" cy="4114800"/>
          </a:xfrm>
        </p:spPr>
        <p:txBody>
          <a:bodyPr/>
          <a:lstStyle/>
          <a:p>
            <a:pPr>
              <a:lnSpc>
                <a:spcPct val="90000"/>
              </a:lnSpc>
              <a:buFontTx/>
              <a:buNone/>
            </a:pPr>
            <a:r>
              <a:rPr lang="en-US" altLang="en-US" sz="2000">
                <a:latin typeface="Courier New" panose="02070309020205020404" pitchFamily="49" charset="0"/>
              </a:rPr>
              <a:t>class Robot {</a:t>
            </a:r>
          </a:p>
          <a:p>
            <a:pPr>
              <a:lnSpc>
                <a:spcPct val="90000"/>
              </a:lnSpc>
              <a:buFontTx/>
              <a:buNone/>
            </a:pPr>
            <a:r>
              <a:rPr lang="en-US" altLang="en-US" sz="2000">
                <a:latin typeface="Courier New" panose="02070309020205020404" pitchFamily="49" charset="0"/>
              </a:rPr>
              <a:t>  public:</a:t>
            </a:r>
          </a:p>
          <a:p>
            <a:pPr>
              <a:lnSpc>
                <a:spcPct val="90000"/>
              </a:lnSpc>
              <a:buFontTx/>
              <a:buNone/>
            </a:pPr>
            <a:r>
              <a:rPr lang="en-US" altLang="en-US" sz="2000">
                <a:latin typeface="Courier New" panose="02070309020205020404" pitchFamily="49" charset="0"/>
              </a:rPr>
              <a:t>    static int numRobots = 0;</a:t>
            </a:r>
          </a:p>
          <a:p>
            <a:pPr>
              <a:lnSpc>
                <a:spcPct val="90000"/>
              </a:lnSpc>
              <a:buFontTx/>
              <a:buNone/>
            </a:pPr>
            <a:r>
              <a:rPr lang="en-US" altLang="en-US" sz="2000">
                <a:latin typeface="Courier New" panose="02070309020205020404" pitchFamily="49" charset="0"/>
              </a:rPr>
              <a:t>    </a:t>
            </a:r>
            <a:r>
              <a:rPr lang="en-US" altLang="en-US" sz="2000" b="1">
                <a:latin typeface="Courier New" panose="02070309020205020404" pitchFamily="49" charset="0"/>
              </a:rPr>
              <a:t>Robot() {</a:t>
            </a:r>
          </a:p>
          <a:p>
            <a:pPr>
              <a:lnSpc>
                <a:spcPct val="90000"/>
              </a:lnSpc>
              <a:buFontTx/>
              <a:buNone/>
            </a:pPr>
            <a:r>
              <a:rPr lang="en-US" altLang="en-US" sz="2000" b="1">
                <a:latin typeface="Courier New" panose="02070309020205020404" pitchFamily="49" charset="0"/>
              </a:rPr>
              <a:t>      numRobots++;</a:t>
            </a:r>
          </a:p>
          <a:p>
            <a:pPr>
              <a:lnSpc>
                <a:spcPct val="90000"/>
              </a:lnSpc>
              <a:buFontTx/>
              <a:buNone/>
            </a:pPr>
            <a:r>
              <a:rPr lang="en-US" altLang="en-US" sz="2000" b="1">
                <a:latin typeface="Courier New" panose="02070309020205020404" pitchFamily="49" charset="0"/>
              </a:rPr>
              <a:t>      locX = 0.0;</a:t>
            </a:r>
          </a:p>
          <a:p>
            <a:pPr>
              <a:lnSpc>
                <a:spcPct val="90000"/>
              </a:lnSpc>
              <a:buFontTx/>
              <a:buNone/>
            </a:pPr>
            <a:r>
              <a:rPr lang="en-US" altLang="en-US" sz="2000" b="1">
                <a:latin typeface="Courier New" panose="02070309020205020404" pitchFamily="49" charset="0"/>
              </a:rPr>
              <a:t>      locY = 0.0;</a:t>
            </a:r>
          </a:p>
          <a:p>
            <a:pPr>
              <a:lnSpc>
                <a:spcPct val="90000"/>
              </a:lnSpc>
              <a:buFontTx/>
              <a:buNone/>
            </a:pPr>
            <a:r>
              <a:rPr lang="en-US" altLang="en-US" sz="2000" b="1">
                <a:latin typeface="Courier New" panose="02070309020205020404" pitchFamily="49" charset="0"/>
              </a:rPr>
              <a:t>      facing = 3.1415 / 2;</a:t>
            </a:r>
          </a:p>
          <a:p>
            <a:pPr>
              <a:lnSpc>
                <a:spcPct val="90000"/>
              </a:lnSpc>
              <a:buFontTx/>
              <a:buNone/>
            </a:pPr>
            <a:r>
              <a:rPr lang="en-US" altLang="en-US" sz="2000" b="1">
                <a:latin typeface="Courier New" panose="02070309020205020404" pitchFamily="49" charset="0"/>
              </a:rPr>
              <a:t>    }</a:t>
            </a:r>
          </a:p>
          <a:p>
            <a:pPr>
              <a:lnSpc>
                <a:spcPct val="90000"/>
              </a:lnSpc>
              <a:buFontTx/>
              <a:buNone/>
            </a:pPr>
            <a:r>
              <a:rPr lang="en-US" altLang="en-US" sz="2000">
                <a:latin typeface="Courier New" panose="02070309020205020404" pitchFamily="49" charset="0"/>
              </a:rPr>
              <a:t>  private:</a:t>
            </a:r>
          </a:p>
          <a:p>
            <a:pPr>
              <a:lnSpc>
                <a:spcPct val="90000"/>
              </a:lnSpc>
              <a:buFontTx/>
              <a:buNone/>
            </a:pPr>
            <a:r>
              <a:rPr lang="en-US" altLang="en-US" sz="2000">
                <a:latin typeface="Courier New" panose="02070309020205020404" pitchFamily="49" charset="0"/>
              </a:rPr>
              <a:t>    float locX;</a:t>
            </a:r>
          </a:p>
          <a:p>
            <a:pPr>
              <a:lnSpc>
                <a:spcPct val="90000"/>
              </a:lnSpc>
              <a:buFontTx/>
              <a:buNone/>
            </a:pPr>
            <a:r>
              <a:rPr lang="en-US" altLang="en-US" sz="2000">
                <a:latin typeface="Courier New" panose="02070309020205020404" pitchFamily="49" charset="0"/>
              </a:rPr>
              <a:t>    float locY;</a:t>
            </a:r>
          </a:p>
          <a:p>
            <a:pPr>
              <a:lnSpc>
                <a:spcPct val="90000"/>
              </a:lnSpc>
              <a:buFontTx/>
              <a:buNone/>
            </a:pPr>
            <a:r>
              <a:rPr lang="en-US" altLang="en-US" sz="2000">
                <a:latin typeface="Courier New" panose="02070309020205020404" pitchFamily="49" charset="0"/>
              </a:rPr>
              <a:t>    float facing;</a:t>
            </a:r>
          </a:p>
          <a:p>
            <a:pPr>
              <a:lnSpc>
                <a:spcPct val="90000"/>
              </a:lnSpc>
              <a:buFontTx/>
              <a:buNone/>
            </a:pPr>
            <a:r>
              <a:rPr lang="en-US" altLang="en-US" sz="2000">
                <a:latin typeface="Courier New" panose="02070309020205020404" pitchFamily="49" charset="0"/>
              </a:rPr>
              <a:t>}</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A Motivating Example</a:t>
            </a:r>
          </a:p>
        </p:txBody>
      </p:sp>
      <p:sp>
        <p:nvSpPr>
          <p:cNvPr id="3075" name="Rectangle 3"/>
          <p:cNvSpPr>
            <a:spLocks noGrp="1" noChangeArrowheads="1"/>
          </p:cNvSpPr>
          <p:nvPr>
            <p:ph type="body" sz="half" idx="1"/>
          </p:nvPr>
        </p:nvSpPr>
        <p:spPr/>
        <p:txBody>
          <a:bodyPr/>
          <a:lstStyle/>
          <a:p>
            <a:pPr>
              <a:buFontTx/>
              <a:buNone/>
            </a:pPr>
            <a:r>
              <a:rPr lang="en-US" altLang="en-US" sz="2800"/>
              <a:t>You declare a simple structure:</a:t>
            </a:r>
          </a:p>
          <a:p>
            <a:pPr lvl="1">
              <a:buFontTx/>
              <a:buNone/>
            </a:pPr>
            <a:r>
              <a:rPr lang="en-US" altLang="en-US" sz="2400">
                <a:latin typeface="Courier New" panose="02070309020205020404" pitchFamily="49" charset="0"/>
              </a:rPr>
              <a:t>struct Robot {</a:t>
            </a:r>
          </a:p>
          <a:p>
            <a:pPr lvl="1">
              <a:buFontTx/>
              <a:buNone/>
            </a:pPr>
            <a:r>
              <a:rPr lang="en-US" altLang="en-US" sz="2400">
                <a:latin typeface="Courier New" panose="02070309020205020404" pitchFamily="49" charset="0"/>
              </a:rPr>
              <a:t>  float locX;</a:t>
            </a:r>
          </a:p>
          <a:p>
            <a:pPr lvl="1">
              <a:buFontTx/>
              <a:buNone/>
            </a:pPr>
            <a:r>
              <a:rPr lang="en-US" altLang="en-US" sz="2400">
                <a:latin typeface="Courier New" panose="02070309020205020404" pitchFamily="49" charset="0"/>
              </a:rPr>
              <a:t>  float locY;</a:t>
            </a:r>
          </a:p>
          <a:p>
            <a:pPr lvl="1">
              <a:buFontTx/>
              <a:buNone/>
            </a:pPr>
            <a:r>
              <a:rPr lang="en-US" altLang="en-US" sz="2400">
                <a:latin typeface="Courier New" panose="02070309020205020404" pitchFamily="49" charset="0"/>
              </a:rPr>
              <a:t>  float facing;</a:t>
            </a:r>
          </a:p>
          <a:p>
            <a:pPr lvl="1">
              <a:buFontTx/>
              <a:buNone/>
            </a:pPr>
            <a:r>
              <a:rPr lang="en-US" altLang="en-US" sz="2400">
                <a:latin typeface="Courier New" panose="02070309020205020404" pitchFamily="49" charset="0"/>
              </a:rPr>
              <a:t>};</a:t>
            </a:r>
          </a:p>
          <a:p>
            <a:pPr lvl="1">
              <a:buFontTx/>
              <a:buNone/>
            </a:pPr>
            <a:endParaRPr lang="en-US" altLang="en-US" sz="2400">
              <a:latin typeface="Courier New" panose="02070309020205020404" pitchFamily="49" charset="0"/>
            </a:endParaRPr>
          </a:p>
          <a:p>
            <a:pPr lvl="1">
              <a:buFontTx/>
              <a:buNone/>
            </a:pPr>
            <a:r>
              <a:rPr lang="en-US" altLang="en-US" sz="2400">
                <a:latin typeface="Courier New" panose="02070309020205020404" pitchFamily="49" charset="0"/>
              </a:rPr>
              <a:t>Robot r1;</a:t>
            </a:r>
          </a:p>
        </p:txBody>
      </p:sp>
      <p:sp>
        <p:nvSpPr>
          <p:cNvPr id="3076" name="Rectangle 4"/>
          <p:cNvSpPr>
            <a:spLocks noGrp="1" noChangeArrowheads="1"/>
          </p:cNvSpPr>
          <p:nvPr>
            <p:ph type="body" sz="half" idx="2"/>
          </p:nvPr>
        </p:nvSpPr>
        <p:spPr/>
        <p:txBody>
          <a:bodyPr/>
          <a:lstStyle/>
          <a:p>
            <a:pPr>
              <a:buFontTx/>
              <a:buNone/>
            </a:pPr>
            <a:r>
              <a:rPr lang="en-US" altLang="en-US" sz="2800"/>
              <a:t>What if you never want locX or locY to be negative?</a:t>
            </a:r>
          </a:p>
          <a:p>
            <a:pPr>
              <a:buFontTx/>
              <a:buNone/>
            </a:pPr>
            <a:r>
              <a:rPr lang="en-US" altLang="en-US" sz="2800"/>
              <a:t>Someone unaware of your restriction could set:</a:t>
            </a:r>
          </a:p>
          <a:p>
            <a:pPr lvl="1">
              <a:buFontTx/>
              <a:buNone/>
            </a:pPr>
            <a:r>
              <a:rPr lang="en-US" altLang="en-US" sz="2400">
                <a:latin typeface="Courier New" panose="02070309020205020404" pitchFamily="49" charset="0"/>
              </a:rPr>
              <a:t>r1.locX = -5;</a:t>
            </a:r>
            <a:endParaRPr lang="en-US" altLang="en-US" sz="2400"/>
          </a:p>
          <a:p>
            <a:pPr>
              <a:buFontTx/>
              <a:buNone/>
            </a:pPr>
            <a:r>
              <a:rPr lang="en-US" altLang="en-US" sz="2800"/>
              <a:t>and you have a problem!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Destructor (dtor)</a:t>
            </a:r>
          </a:p>
        </p:txBody>
      </p:sp>
      <p:sp>
        <p:nvSpPr>
          <p:cNvPr id="34819" name="Rectangle 3"/>
          <p:cNvSpPr>
            <a:spLocks noGrp="1" noChangeArrowheads="1"/>
          </p:cNvSpPr>
          <p:nvPr>
            <p:ph type="body" idx="1"/>
          </p:nvPr>
        </p:nvSpPr>
        <p:spPr>
          <a:xfrm>
            <a:off x="685800" y="1524000"/>
            <a:ext cx="7772400" cy="4114800"/>
          </a:xfrm>
        </p:spPr>
        <p:txBody>
          <a:bodyPr/>
          <a:lstStyle/>
          <a:p>
            <a:pPr>
              <a:lnSpc>
                <a:spcPct val="90000"/>
              </a:lnSpc>
            </a:pPr>
            <a:r>
              <a:rPr lang="en-US" altLang="en-US" sz="2800"/>
              <a:t>A destructor is normally not critical, but if your class allocates space on the heap, it is useful to deallocate that space before the object is destroyed</a:t>
            </a:r>
          </a:p>
          <a:p>
            <a:pPr lvl="1">
              <a:lnSpc>
                <a:spcPct val="90000"/>
              </a:lnSpc>
            </a:pPr>
            <a:r>
              <a:rPr lang="en-US" altLang="en-US" sz="2400"/>
              <a:t>C++ provides a default dtor that does nothing</a:t>
            </a:r>
          </a:p>
          <a:p>
            <a:pPr lvl="1">
              <a:lnSpc>
                <a:spcPct val="90000"/>
              </a:lnSpc>
            </a:pPr>
            <a:r>
              <a:rPr lang="en-US" altLang="en-US" sz="2400"/>
              <a:t>can only have one dtor</a:t>
            </a:r>
          </a:p>
          <a:p>
            <a:pPr>
              <a:lnSpc>
                <a:spcPct val="90000"/>
              </a:lnSpc>
            </a:pPr>
            <a:r>
              <a:rPr lang="en-US" altLang="en-US" sz="2800"/>
              <a:t>To write your own, add following to your class:</a:t>
            </a:r>
          </a:p>
          <a:p>
            <a:pPr lvl="1">
              <a:lnSpc>
                <a:spcPct val="90000"/>
              </a:lnSpc>
              <a:buFontTx/>
              <a:buNone/>
            </a:pPr>
            <a:r>
              <a:rPr lang="en-US" altLang="en-US" sz="2000">
                <a:latin typeface="Courier New" panose="02070309020205020404" pitchFamily="49" charset="0"/>
              </a:rPr>
              <a:t>class </a:t>
            </a:r>
            <a:r>
              <a:rPr lang="en-US" altLang="en-US" sz="2000" i="1">
                <a:latin typeface="Courier New" panose="02070309020205020404" pitchFamily="49" charset="0"/>
              </a:rPr>
              <a:t>MyClass</a:t>
            </a: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  public:</a:t>
            </a:r>
          </a:p>
          <a:p>
            <a:pPr lvl="1">
              <a:lnSpc>
                <a:spcPct val="90000"/>
              </a:lnSpc>
              <a:buFontTx/>
              <a:buNone/>
            </a:pP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    ~</a:t>
            </a:r>
            <a:r>
              <a:rPr lang="en-US" altLang="en-US" sz="2000" i="1">
                <a:latin typeface="Courier New" panose="02070309020205020404" pitchFamily="49" charset="0"/>
              </a:rPr>
              <a:t>MyClass</a:t>
            </a:r>
            <a:r>
              <a:rPr lang="en-US" altLang="en-US" sz="2000">
                <a:latin typeface="Courier New" panose="02070309020205020404" pitchFamily="49" charset="0"/>
              </a:rPr>
              <a:t>() {   </a:t>
            </a:r>
          </a:p>
          <a:p>
            <a:pPr lvl="1">
              <a:lnSpc>
                <a:spcPct val="90000"/>
              </a:lnSpc>
              <a:buFontTx/>
              <a:buNone/>
            </a:pPr>
            <a:r>
              <a:rPr lang="en-US" altLang="en-US" sz="2000">
                <a:latin typeface="Courier New" panose="02070309020205020404" pitchFamily="49" charset="0"/>
              </a:rPr>
              <a:t>      </a:t>
            </a:r>
            <a:r>
              <a:rPr lang="en-US" altLang="en-US" sz="2000" i="1">
                <a:latin typeface="Courier New" panose="02070309020205020404" pitchFamily="49" charset="0"/>
              </a:rPr>
              <a:t>code here</a:t>
            </a:r>
            <a:endParaRPr lang="en-US" altLang="en-US" sz="2000">
              <a:latin typeface="Courier New" panose="02070309020205020404" pitchFamily="49" charset="0"/>
            </a:endParaRPr>
          </a:p>
          <a:p>
            <a:pPr lvl="1">
              <a:lnSpc>
                <a:spcPct val="90000"/>
              </a:lnSpc>
              <a:buFontTx/>
              <a:buNone/>
            </a:pP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Example dtor</a:t>
            </a:r>
          </a:p>
        </p:txBody>
      </p:sp>
      <p:sp>
        <p:nvSpPr>
          <p:cNvPr id="35843" name="Rectangle 3"/>
          <p:cNvSpPr>
            <a:spLocks noGrp="1" noChangeArrowheads="1"/>
          </p:cNvSpPr>
          <p:nvPr>
            <p:ph type="body" idx="1"/>
          </p:nvPr>
        </p:nvSpPr>
        <p:spPr/>
        <p:txBody>
          <a:bodyPr/>
          <a:lstStyle/>
          <a:p>
            <a:pPr>
              <a:lnSpc>
                <a:spcPct val="90000"/>
              </a:lnSpc>
              <a:buFontTx/>
              <a:buNone/>
            </a:pPr>
            <a:r>
              <a:rPr lang="en-US" altLang="en-US" sz="2000">
                <a:latin typeface="Courier New" panose="02070309020205020404" pitchFamily="49" charset="0"/>
              </a:rPr>
              <a:t>class Robot {</a:t>
            </a:r>
          </a:p>
          <a:p>
            <a:pPr>
              <a:lnSpc>
                <a:spcPct val="90000"/>
              </a:lnSpc>
              <a:buFontTx/>
              <a:buNone/>
            </a:pPr>
            <a:r>
              <a:rPr lang="en-US" altLang="en-US" sz="2000">
                <a:latin typeface="Courier New" panose="02070309020205020404" pitchFamily="49" charset="0"/>
              </a:rPr>
              <a:t>  public:</a:t>
            </a:r>
          </a:p>
          <a:p>
            <a:pPr>
              <a:lnSpc>
                <a:spcPct val="90000"/>
              </a:lnSpc>
              <a:buFontTx/>
              <a:buNone/>
            </a:pPr>
            <a:r>
              <a:rPr lang="en-US" altLang="en-US" sz="2000">
                <a:latin typeface="Courier New" panose="02070309020205020404" pitchFamily="49" charset="0"/>
              </a:rPr>
              <a:t>    char *robotName;</a:t>
            </a:r>
          </a:p>
          <a:p>
            <a:pPr>
              <a:lnSpc>
                <a:spcPct val="90000"/>
              </a:lnSpc>
              <a:buFontTx/>
              <a:buNone/>
            </a:pPr>
            <a:r>
              <a:rPr lang="en-US" altLang="en-US" sz="2000" b="1">
                <a:latin typeface="Courier New" panose="02070309020205020404" pitchFamily="49" charset="0"/>
              </a:rPr>
              <a:t>    </a:t>
            </a:r>
            <a:r>
              <a:rPr lang="en-US" altLang="en-US" sz="2000">
                <a:latin typeface="Courier New" panose="02070309020205020404" pitchFamily="49" charset="0"/>
              </a:rPr>
              <a:t>Robot() {</a:t>
            </a:r>
          </a:p>
          <a:p>
            <a:pPr>
              <a:lnSpc>
                <a:spcPct val="90000"/>
              </a:lnSpc>
              <a:buFontTx/>
              <a:buNone/>
            </a:pPr>
            <a:r>
              <a:rPr lang="en-US" altLang="en-US" sz="2000">
                <a:latin typeface="Courier New" panose="02070309020205020404" pitchFamily="49" charset="0"/>
              </a:rPr>
              <a:t>      robotName = 0;</a:t>
            </a:r>
          </a:p>
          <a:p>
            <a:pPr>
              <a:lnSpc>
                <a:spcPct val="90000"/>
              </a:lnSpc>
              <a:buFontTx/>
              <a:buNone/>
            </a:pPr>
            <a:r>
              <a:rPr lang="en-US" altLang="en-US" sz="2000">
                <a:latin typeface="Courier New" panose="02070309020205020404" pitchFamily="49" charset="0"/>
              </a:rPr>
              <a:t>    }</a:t>
            </a:r>
          </a:p>
          <a:p>
            <a:pPr>
              <a:lnSpc>
                <a:spcPct val="90000"/>
              </a:lnSpc>
              <a:buFontTx/>
              <a:buNone/>
            </a:pPr>
            <a:r>
              <a:rPr lang="en-US" altLang="en-US" sz="2000">
                <a:latin typeface="Courier New" panose="02070309020205020404" pitchFamily="49" charset="0"/>
              </a:rPr>
              <a:t>    void setRobotName(char *name) {</a:t>
            </a:r>
          </a:p>
          <a:p>
            <a:pPr>
              <a:lnSpc>
                <a:spcPct val="90000"/>
              </a:lnSpc>
              <a:buFontTx/>
              <a:buNone/>
            </a:pPr>
            <a:r>
              <a:rPr lang="en-US" altLang="en-US" sz="2000">
                <a:latin typeface="Courier New" panose="02070309020205020404" pitchFamily="49" charset="0"/>
              </a:rPr>
              <a:t>      robotName = new char[strlen(name)+1];</a:t>
            </a:r>
          </a:p>
          <a:p>
            <a:pPr>
              <a:lnSpc>
                <a:spcPct val="90000"/>
              </a:lnSpc>
              <a:buFontTx/>
              <a:buNone/>
            </a:pPr>
            <a:r>
              <a:rPr lang="en-US" altLang="en-US" sz="2000">
                <a:latin typeface="Courier New" panose="02070309020205020404" pitchFamily="49" charset="0"/>
              </a:rPr>
              <a:t>      strcpy(robotName,name);</a:t>
            </a:r>
          </a:p>
          <a:p>
            <a:pPr>
              <a:lnSpc>
                <a:spcPct val="90000"/>
              </a:lnSpc>
              <a:buFontTx/>
              <a:buNone/>
            </a:pPr>
            <a:r>
              <a:rPr lang="en-US" altLang="en-US" sz="2000">
                <a:latin typeface="Courier New" panose="02070309020205020404" pitchFamily="49" charset="0"/>
              </a:rPr>
              <a:t>    }</a:t>
            </a:r>
          </a:p>
          <a:p>
            <a:pPr>
              <a:lnSpc>
                <a:spcPct val="90000"/>
              </a:lnSpc>
              <a:buFontTx/>
              <a:buNone/>
            </a:pPr>
            <a:r>
              <a:rPr lang="en-US" altLang="en-US" sz="2000">
                <a:latin typeface="Courier New" panose="02070309020205020404" pitchFamily="49" charset="0"/>
              </a:rPr>
              <a:t>    </a:t>
            </a:r>
            <a:r>
              <a:rPr lang="en-US" altLang="en-US" sz="2000" b="1">
                <a:latin typeface="Courier New" panose="02070309020205020404" pitchFamily="49" charset="0"/>
              </a:rPr>
              <a:t>~Robot() {</a:t>
            </a:r>
          </a:p>
          <a:p>
            <a:pPr>
              <a:lnSpc>
                <a:spcPct val="90000"/>
              </a:lnSpc>
              <a:buFontTx/>
              <a:buNone/>
            </a:pPr>
            <a:r>
              <a:rPr lang="en-US" altLang="en-US" sz="2000" b="1">
                <a:latin typeface="Courier New" panose="02070309020205020404" pitchFamily="49" charset="0"/>
              </a:rPr>
              <a:t>      delete [] robotName;</a:t>
            </a:r>
          </a:p>
          <a:p>
            <a:pPr>
              <a:lnSpc>
                <a:spcPct val="90000"/>
              </a:lnSpc>
              <a:buFontTx/>
              <a:buNone/>
            </a:pPr>
            <a:r>
              <a:rPr lang="en-US" altLang="en-US" sz="2000" b="1">
                <a:latin typeface="Courier New" panose="02070309020205020404" pitchFamily="49" charset="0"/>
              </a:rPr>
              <a:t>    }</a:t>
            </a:r>
          </a:p>
          <a:p>
            <a:pPr>
              <a:lnSpc>
                <a:spcPct val="90000"/>
              </a:lnSpc>
              <a:buFontTx/>
              <a:buNone/>
            </a:pPr>
            <a:r>
              <a:rPr lang="en-US" altLang="en-US" sz="2000">
                <a:latin typeface="Courier New" panose="02070309020205020404" pitchFamily="49" charset="0"/>
              </a:rPr>
              <a:t>}</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The Copy ctor</a:t>
            </a:r>
          </a:p>
        </p:txBody>
      </p:sp>
      <p:sp>
        <p:nvSpPr>
          <p:cNvPr id="36867" name="Rectangle 3"/>
          <p:cNvSpPr>
            <a:spLocks noChangeArrowheads="1"/>
          </p:cNvSpPr>
          <p:nvPr>
            <p:ph type="body" idx="1"/>
          </p:nvPr>
        </p:nvSpPr>
        <p:spPr>
          <a:xfrm>
            <a:off x="685800" y="1676400"/>
            <a:ext cx="7772400" cy="4114800"/>
          </a:xfrm>
        </p:spPr>
        <p:txBody>
          <a:bodyPr/>
          <a:lstStyle/>
          <a:p>
            <a:pPr>
              <a:lnSpc>
                <a:spcPct val="90000"/>
              </a:lnSpc>
            </a:pPr>
            <a:r>
              <a:rPr lang="en-US" altLang="en-US" sz="2800"/>
              <a:t>A copy constructor is used when we need a special method for making a copy of an instance</a:t>
            </a:r>
          </a:p>
          <a:p>
            <a:pPr lvl="1">
              <a:lnSpc>
                <a:spcPct val="90000"/>
              </a:lnSpc>
            </a:pPr>
            <a:r>
              <a:rPr lang="en-US" altLang="en-US" sz="2400"/>
              <a:t>example, if one instance has a pointer to heap-allocated space, important to allocate its own copy (otherwise, both point to the same thing)</a:t>
            </a:r>
          </a:p>
          <a:p>
            <a:pPr>
              <a:lnSpc>
                <a:spcPct val="90000"/>
              </a:lnSpc>
            </a:pPr>
            <a:r>
              <a:rPr lang="en-US" altLang="en-US" sz="2800"/>
              <a:t>To write your own, add following to your class:</a:t>
            </a:r>
          </a:p>
          <a:p>
            <a:pPr lvl="1">
              <a:lnSpc>
                <a:spcPct val="90000"/>
              </a:lnSpc>
              <a:buFontTx/>
              <a:buNone/>
            </a:pPr>
            <a:r>
              <a:rPr lang="en-US" altLang="en-US" sz="2000">
                <a:latin typeface="Courier New" panose="02070309020205020404" pitchFamily="49" charset="0"/>
              </a:rPr>
              <a:t>class </a:t>
            </a:r>
            <a:r>
              <a:rPr lang="en-US" altLang="en-US" sz="2000" i="1">
                <a:latin typeface="Courier New" panose="02070309020205020404" pitchFamily="49" charset="0"/>
              </a:rPr>
              <a:t>MyClass</a:t>
            </a: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  public:</a:t>
            </a:r>
          </a:p>
          <a:p>
            <a:pPr lvl="1">
              <a:lnSpc>
                <a:spcPct val="90000"/>
              </a:lnSpc>
              <a:buFontTx/>
              <a:buNone/>
            </a:pP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    </a:t>
            </a:r>
            <a:r>
              <a:rPr lang="en-US" altLang="en-US" sz="2000" i="1">
                <a:latin typeface="Courier New" panose="02070309020205020404" pitchFamily="49" charset="0"/>
              </a:rPr>
              <a:t>MyClass</a:t>
            </a:r>
            <a:r>
              <a:rPr lang="en-US" altLang="en-US" sz="2000">
                <a:latin typeface="Courier New" panose="02070309020205020404" pitchFamily="49" charset="0"/>
              </a:rPr>
              <a:t>(const </a:t>
            </a:r>
            <a:r>
              <a:rPr lang="en-US" altLang="en-US" sz="2000" i="1">
                <a:latin typeface="Courier New" panose="02070309020205020404" pitchFamily="49" charset="0"/>
              </a:rPr>
              <a:t>MyClass</a:t>
            </a:r>
            <a:r>
              <a:rPr lang="en-US" altLang="en-US" sz="2000">
                <a:latin typeface="Courier New" panose="02070309020205020404" pitchFamily="49" charset="0"/>
              </a:rPr>
              <a:t>&amp; obj) {</a:t>
            </a:r>
          </a:p>
          <a:p>
            <a:pPr lvl="1">
              <a:lnSpc>
                <a:spcPct val="90000"/>
              </a:lnSpc>
              <a:buFontTx/>
              <a:buNone/>
            </a:pPr>
            <a:r>
              <a:rPr lang="en-US" altLang="en-US" sz="2000">
                <a:latin typeface="Courier New" panose="02070309020205020404" pitchFamily="49" charset="0"/>
              </a:rPr>
              <a:t>      </a:t>
            </a:r>
            <a:r>
              <a:rPr lang="en-US" altLang="en-US" sz="2000" i="1">
                <a:latin typeface="Courier New" panose="02070309020205020404" pitchFamily="49" charset="0"/>
              </a:rPr>
              <a:t>code here</a:t>
            </a:r>
            <a:endParaRPr lang="en-US" altLang="en-US" sz="2000">
              <a:latin typeface="Courier New" panose="02070309020205020404" pitchFamily="49" charset="0"/>
            </a:endParaRPr>
          </a:p>
          <a:p>
            <a:pPr lvl="1">
              <a:lnSpc>
                <a:spcPct val="90000"/>
              </a:lnSpc>
              <a:buFontTx/>
              <a:buNone/>
            </a:pP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a:t>
            </a:r>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Example Copy ctor</a:t>
            </a:r>
          </a:p>
        </p:txBody>
      </p:sp>
      <p:sp>
        <p:nvSpPr>
          <p:cNvPr id="37891" name="Rectangle 3"/>
          <p:cNvSpPr>
            <a:spLocks noGrp="1" noChangeArrowheads="1"/>
          </p:cNvSpPr>
          <p:nvPr>
            <p:ph type="body" idx="1"/>
          </p:nvPr>
        </p:nvSpPr>
        <p:spPr>
          <a:xfrm>
            <a:off x="685800" y="1981200"/>
            <a:ext cx="8153400" cy="4114800"/>
          </a:xfrm>
        </p:spPr>
        <p:txBody>
          <a:bodyPr/>
          <a:lstStyle/>
          <a:p>
            <a:pPr>
              <a:lnSpc>
                <a:spcPct val="90000"/>
              </a:lnSpc>
              <a:buFontTx/>
              <a:buNone/>
            </a:pPr>
            <a:r>
              <a:rPr lang="en-US" altLang="en-US" sz="2000">
                <a:latin typeface="Courier New" panose="02070309020205020404" pitchFamily="49" charset="0"/>
              </a:rPr>
              <a:t>class Robot {</a:t>
            </a:r>
          </a:p>
          <a:p>
            <a:pPr>
              <a:lnSpc>
                <a:spcPct val="90000"/>
              </a:lnSpc>
              <a:buFontTx/>
              <a:buNone/>
            </a:pPr>
            <a:r>
              <a:rPr lang="en-US" altLang="en-US" sz="2000">
                <a:latin typeface="Courier New" panose="02070309020205020404" pitchFamily="49" charset="0"/>
              </a:rPr>
              <a:t>  public:</a:t>
            </a:r>
          </a:p>
          <a:p>
            <a:pPr>
              <a:lnSpc>
                <a:spcPct val="90000"/>
              </a:lnSpc>
              <a:buFontTx/>
              <a:buNone/>
            </a:pPr>
            <a:r>
              <a:rPr lang="en-US" altLang="en-US" sz="2000">
                <a:latin typeface="Courier New" panose="02070309020205020404" pitchFamily="49" charset="0"/>
              </a:rPr>
              <a:t>    char *robotName;</a:t>
            </a:r>
          </a:p>
          <a:p>
            <a:pPr>
              <a:lnSpc>
                <a:spcPct val="90000"/>
              </a:lnSpc>
              <a:buFontTx/>
              <a:buNone/>
            </a:pPr>
            <a:r>
              <a:rPr lang="en-US" altLang="en-US" sz="2000">
                <a:latin typeface="Courier New" panose="02070309020205020404" pitchFamily="49" charset="0"/>
              </a:rPr>
              <a:t>    void setRobotName(char *name) {</a:t>
            </a:r>
          </a:p>
          <a:p>
            <a:pPr>
              <a:lnSpc>
                <a:spcPct val="90000"/>
              </a:lnSpc>
              <a:buFontTx/>
              <a:buNone/>
            </a:pPr>
            <a:r>
              <a:rPr lang="en-US" altLang="en-US" sz="2000">
                <a:latin typeface="Courier New" panose="02070309020205020404" pitchFamily="49" charset="0"/>
              </a:rPr>
              <a:t>      robotName = new char[strlen(name)+1];</a:t>
            </a:r>
          </a:p>
          <a:p>
            <a:pPr>
              <a:lnSpc>
                <a:spcPct val="90000"/>
              </a:lnSpc>
              <a:buFontTx/>
              <a:buNone/>
            </a:pPr>
            <a:r>
              <a:rPr lang="en-US" altLang="en-US" sz="2000">
                <a:latin typeface="Courier New" panose="02070309020205020404" pitchFamily="49" charset="0"/>
              </a:rPr>
              <a:t>      strcpy(robotName,name);</a:t>
            </a:r>
          </a:p>
          <a:p>
            <a:pPr>
              <a:lnSpc>
                <a:spcPct val="90000"/>
              </a:lnSpc>
              <a:buFontTx/>
              <a:buNone/>
            </a:pPr>
            <a:r>
              <a:rPr lang="en-US" altLang="en-US" sz="2000">
                <a:latin typeface="Courier New" panose="02070309020205020404" pitchFamily="49" charset="0"/>
              </a:rPr>
              <a:t>    }</a:t>
            </a:r>
          </a:p>
          <a:p>
            <a:pPr>
              <a:lnSpc>
                <a:spcPct val="90000"/>
              </a:lnSpc>
              <a:buFontTx/>
              <a:buNone/>
            </a:pPr>
            <a:r>
              <a:rPr lang="en-US" altLang="en-US" sz="2000">
                <a:latin typeface="Courier New" panose="02070309020205020404" pitchFamily="49" charset="0"/>
              </a:rPr>
              <a:t>    </a:t>
            </a:r>
            <a:r>
              <a:rPr lang="en-US" altLang="en-US" sz="2000" b="1">
                <a:latin typeface="Courier New" panose="02070309020205020404" pitchFamily="49" charset="0"/>
              </a:rPr>
              <a:t>Robot(const Robot&amp; obj) {</a:t>
            </a:r>
          </a:p>
          <a:p>
            <a:pPr>
              <a:lnSpc>
                <a:spcPct val="90000"/>
              </a:lnSpc>
              <a:buFontTx/>
              <a:buNone/>
            </a:pPr>
            <a:r>
              <a:rPr lang="en-US" altLang="en-US" sz="2000" b="1">
                <a:latin typeface="Courier New" panose="02070309020205020404" pitchFamily="49" charset="0"/>
              </a:rPr>
              <a:t>      robotName = new char[strlen(obj.robotName)+1];</a:t>
            </a:r>
          </a:p>
          <a:p>
            <a:pPr>
              <a:lnSpc>
                <a:spcPct val="90000"/>
              </a:lnSpc>
              <a:buFontTx/>
              <a:buNone/>
            </a:pPr>
            <a:r>
              <a:rPr lang="en-US" altLang="en-US" sz="2000" b="1">
                <a:latin typeface="Courier New" panose="02070309020205020404" pitchFamily="49" charset="0"/>
              </a:rPr>
              <a:t>      strcpy(robotName,obj.robotName);</a:t>
            </a:r>
          </a:p>
          <a:p>
            <a:pPr>
              <a:lnSpc>
                <a:spcPct val="90000"/>
              </a:lnSpc>
              <a:buFontTx/>
              <a:buNone/>
            </a:pPr>
            <a:r>
              <a:rPr lang="en-US" altLang="en-US" sz="2000" b="1">
                <a:latin typeface="Courier New" panose="02070309020205020404" pitchFamily="49" charset="0"/>
              </a:rPr>
              <a:t>    }</a:t>
            </a:r>
          </a:p>
          <a:p>
            <a:pPr>
              <a:lnSpc>
                <a:spcPct val="90000"/>
              </a:lnSpc>
              <a:buFontTx/>
              <a:buNone/>
            </a:pPr>
            <a:r>
              <a:rPr lang="en-US" altLang="en-US" sz="2000">
                <a:latin typeface="Courier New" panose="02070309020205020404" pitchFamily="49" charset="0"/>
              </a:rPr>
              <a:t>}</a:t>
            </a: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Other ctors</a:t>
            </a:r>
          </a:p>
        </p:txBody>
      </p:sp>
      <p:sp>
        <p:nvSpPr>
          <p:cNvPr id="38915" name="Rectangle 3"/>
          <p:cNvSpPr>
            <a:spLocks noGrp="1" noChangeArrowheads="1"/>
          </p:cNvSpPr>
          <p:nvPr>
            <p:ph type="body" idx="1"/>
          </p:nvPr>
        </p:nvSpPr>
        <p:spPr/>
        <p:txBody>
          <a:bodyPr/>
          <a:lstStyle/>
          <a:p>
            <a:r>
              <a:rPr lang="en-US" altLang="en-US" sz="2800"/>
              <a:t>It is often useful to provide constructors that allow the user to provide arguments in order to initialize arguments</a:t>
            </a:r>
          </a:p>
          <a:p>
            <a:r>
              <a:rPr lang="en-US" altLang="en-US" sz="2800"/>
              <a:t>Form is similar to the copy ctor, except parameters are chosen by programmer:</a:t>
            </a:r>
          </a:p>
          <a:p>
            <a:pPr lvl="1">
              <a:lnSpc>
                <a:spcPct val="90000"/>
              </a:lnSpc>
              <a:buFontTx/>
              <a:buNone/>
            </a:pPr>
            <a:r>
              <a:rPr lang="en-US" altLang="en-US" sz="2000">
                <a:latin typeface="Courier New" panose="02070309020205020404" pitchFamily="49" charset="0"/>
              </a:rPr>
              <a:t>class </a:t>
            </a:r>
            <a:r>
              <a:rPr lang="en-US" altLang="en-US" sz="2000" i="1">
                <a:latin typeface="Courier New" panose="02070309020205020404" pitchFamily="49" charset="0"/>
              </a:rPr>
              <a:t>MyClass</a:t>
            </a: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  public;</a:t>
            </a:r>
          </a:p>
          <a:p>
            <a:pPr lvl="1">
              <a:lnSpc>
                <a:spcPct val="90000"/>
              </a:lnSpc>
              <a:buFontTx/>
              <a:buNone/>
            </a:pP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    </a:t>
            </a:r>
            <a:r>
              <a:rPr lang="en-US" altLang="en-US" sz="2000" i="1">
                <a:latin typeface="Courier New" panose="02070309020205020404" pitchFamily="49" charset="0"/>
              </a:rPr>
              <a:t>MyClass</a:t>
            </a:r>
            <a:r>
              <a:rPr lang="en-US" altLang="en-US" sz="2000">
                <a:latin typeface="Courier New" panose="02070309020205020404" pitchFamily="49" charset="0"/>
              </a:rPr>
              <a:t>(</a:t>
            </a:r>
            <a:r>
              <a:rPr lang="en-US" altLang="en-US" sz="2000" i="1">
                <a:latin typeface="Courier New" panose="02070309020205020404" pitchFamily="49" charset="0"/>
              </a:rPr>
              <a:t>parameters</a:t>
            </a: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      </a:t>
            </a:r>
            <a:r>
              <a:rPr lang="en-US" altLang="en-US" sz="2000" i="1">
                <a:latin typeface="Courier New" panose="02070309020205020404" pitchFamily="49" charset="0"/>
              </a:rPr>
              <a:t>code here</a:t>
            </a:r>
            <a:endParaRPr lang="en-US" altLang="en-US" sz="2000">
              <a:latin typeface="Courier New" panose="02070309020205020404" pitchFamily="49" charset="0"/>
            </a:endParaRPr>
          </a:p>
          <a:p>
            <a:pPr lvl="1">
              <a:lnSpc>
                <a:spcPct val="90000"/>
              </a:lnSpc>
              <a:buFontTx/>
              <a:buNone/>
            </a:pPr>
            <a:r>
              <a:rPr lang="en-US" altLang="en-US" sz="2000">
                <a:latin typeface="Courier New" panose="02070309020205020404" pitchFamily="49" charset="0"/>
              </a:rPr>
              <a:t>    }</a:t>
            </a:r>
          </a:p>
          <a:p>
            <a:pPr lvl="1">
              <a:lnSpc>
                <a:spcPct val="90000"/>
              </a:lnSpc>
              <a:buFontTx/>
              <a:buNone/>
            </a:pPr>
            <a:r>
              <a:rPr lang="en-US" altLang="en-US" sz="2000">
                <a:latin typeface="Courier New" panose="02070309020205020404" pitchFamily="49" charset="0"/>
              </a:rPr>
              <a:t>}</a:t>
            </a:r>
            <a:endParaRPr lang="en-US"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Example ctor</a:t>
            </a:r>
          </a:p>
        </p:txBody>
      </p:sp>
      <p:sp>
        <p:nvSpPr>
          <p:cNvPr id="39939" name="Rectangle 3"/>
          <p:cNvSpPr>
            <a:spLocks noGrp="1" noChangeArrowheads="1"/>
          </p:cNvSpPr>
          <p:nvPr>
            <p:ph type="body" idx="1"/>
          </p:nvPr>
        </p:nvSpPr>
        <p:spPr>
          <a:xfrm>
            <a:off x="685800" y="1981200"/>
            <a:ext cx="8153400" cy="4114800"/>
          </a:xfrm>
        </p:spPr>
        <p:txBody>
          <a:bodyPr/>
          <a:lstStyle/>
          <a:p>
            <a:pPr>
              <a:lnSpc>
                <a:spcPct val="90000"/>
              </a:lnSpc>
              <a:buFontTx/>
              <a:buNone/>
            </a:pPr>
            <a:r>
              <a:rPr lang="en-US" altLang="en-US" sz="2000">
                <a:latin typeface="Courier New" panose="02070309020205020404" pitchFamily="49" charset="0"/>
              </a:rPr>
              <a:t>class Robot {</a:t>
            </a:r>
          </a:p>
          <a:p>
            <a:pPr>
              <a:lnSpc>
                <a:spcPct val="90000"/>
              </a:lnSpc>
              <a:buFontTx/>
              <a:buNone/>
            </a:pPr>
            <a:r>
              <a:rPr lang="en-US" altLang="en-US" sz="2000">
                <a:latin typeface="Courier New" panose="02070309020205020404" pitchFamily="49" charset="0"/>
              </a:rPr>
              <a:t>  public:</a:t>
            </a:r>
          </a:p>
          <a:p>
            <a:pPr>
              <a:lnSpc>
                <a:spcPct val="90000"/>
              </a:lnSpc>
              <a:buFontTx/>
              <a:buNone/>
            </a:pPr>
            <a:r>
              <a:rPr lang="en-US" altLang="en-US" sz="2000" b="1">
                <a:latin typeface="Courier New" panose="02070309020205020404" pitchFamily="49" charset="0"/>
              </a:rPr>
              <a:t>    Robot(float x, float y, float face) {</a:t>
            </a:r>
          </a:p>
          <a:p>
            <a:pPr>
              <a:lnSpc>
                <a:spcPct val="90000"/>
              </a:lnSpc>
              <a:buFontTx/>
              <a:buNone/>
            </a:pPr>
            <a:r>
              <a:rPr lang="en-US" altLang="en-US" sz="2000" b="1">
                <a:latin typeface="Courier New" panose="02070309020205020404" pitchFamily="49" charset="0"/>
              </a:rPr>
              <a:t>      locX = x;</a:t>
            </a:r>
          </a:p>
          <a:p>
            <a:pPr>
              <a:lnSpc>
                <a:spcPct val="90000"/>
              </a:lnSpc>
              <a:buFontTx/>
              <a:buNone/>
            </a:pPr>
            <a:r>
              <a:rPr lang="en-US" altLang="en-US" sz="2000" b="1">
                <a:latin typeface="Courier New" panose="02070309020205020404" pitchFamily="49" charset="0"/>
              </a:rPr>
              <a:t>      locY = y;</a:t>
            </a:r>
          </a:p>
          <a:p>
            <a:pPr>
              <a:lnSpc>
                <a:spcPct val="90000"/>
              </a:lnSpc>
              <a:buFontTx/>
              <a:buNone/>
            </a:pPr>
            <a:r>
              <a:rPr lang="en-US" altLang="en-US" sz="2000" b="1">
                <a:latin typeface="Courier New" panose="02070309020205020404" pitchFamily="49" charset="0"/>
              </a:rPr>
              <a:t>      facing = face;</a:t>
            </a:r>
          </a:p>
          <a:p>
            <a:pPr>
              <a:lnSpc>
                <a:spcPct val="90000"/>
              </a:lnSpc>
              <a:buFontTx/>
              <a:buNone/>
            </a:pPr>
            <a:r>
              <a:rPr lang="en-US" altLang="en-US" sz="2000" b="1">
                <a:latin typeface="Courier New" panose="02070309020205020404" pitchFamily="49" charset="0"/>
              </a:rPr>
              <a:t>    }</a:t>
            </a:r>
          </a:p>
          <a:p>
            <a:pPr>
              <a:lnSpc>
                <a:spcPct val="90000"/>
              </a:lnSpc>
              <a:buFontTx/>
              <a:buNone/>
            </a:pPr>
            <a:r>
              <a:rPr lang="en-US" altLang="en-US" sz="2000">
                <a:latin typeface="Courier New" panose="02070309020205020404" pitchFamily="49" charset="0"/>
              </a:rPr>
              <a:t>}</a:t>
            </a:r>
          </a:p>
          <a:p>
            <a:pPr>
              <a:lnSpc>
                <a:spcPct val="90000"/>
              </a:lnSpc>
              <a:buFontTx/>
              <a:buNone/>
            </a:pPr>
            <a:r>
              <a:rPr lang="en-US" altLang="en-US" sz="2000"/>
              <a:t>calling:</a:t>
            </a:r>
          </a:p>
          <a:p>
            <a:pPr>
              <a:lnSpc>
                <a:spcPct val="90000"/>
              </a:lnSpc>
              <a:buFontTx/>
              <a:buNone/>
            </a:pPr>
            <a:r>
              <a:rPr lang="en-US" altLang="en-US" sz="2000">
                <a:latin typeface="Courier New" panose="02070309020205020404" pitchFamily="49" charset="0"/>
              </a:rPr>
              <a:t>  Robot r1(5.0,5.0,1.5);</a:t>
            </a:r>
          </a:p>
          <a:p>
            <a:pPr>
              <a:lnSpc>
                <a:spcPct val="90000"/>
              </a:lnSpc>
              <a:buFontTx/>
              <a:buNone/>
            </a:pPr>
            <a:r>
              <a:rPr lang="en-US" altLang="en-US" sz="2000">
                <a:latin typeface="Courier New" panose="02070309020205020404" pitchFamily="49" charset="0"/>
              </a:rPr>
              <a:t>  Robot r2(5.0,10.0,0.0);</a:t>
            </a:r>
          </a:p>
          <a:p>
            <a:pPr>
              <a:lnSpc>
                <a:spcPct val="90000"/>
              </a:lnSpc>
              <a:buFontTx/>
              <a:buNone/>
            </a:pPr>
            <a:r>
              <a:rPr lang="en-US" altLang="en-US" sz="2000">
                <a:latin typeface="Courier New" panose="02070309020205020404" pitchFamily="49" charset="0"/>
              </a:rPr>
              <a:t>  Robot* rptr;</a:t>
            </a:r>
          </a:p>
          <a:p>
            <a:pPr>
              <a:lnSpc>
                <a:spcPct val="90000"/>
              </a:lnSpc>
              <a:buFontTx/>
              <a:buNone/>
            </a:pPr>
            <a:r>
              <a:rPr lang="en-US" altLang="en-US" sz="2000">
                <a:latin typeface="Courier New" panose="02070309020205020404" pitchFamily="49" charset="0"/>
              </a:rPr>
              <a:t>  rptr = new Robot(10.0,5.0,-1.5);</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A Combination ctor</a:t>
            </a:r>
          </a:p>
        </p:txBody>
      </p:sp>
      <p:sp>
        <p:nvSpPr>
          <p:cNvPr id="40963" name="Rectangle 3"/>
          <p:cNvSpPr>
            <a:spLocks noGrp="1" noChangeArrowheads="1"/>
          </p:cNvSpPr>
          <p:nvPr>
            <p:ph type="body" idx="1"/>
          </p:nvPr>
        </p:nvSpPr>
        <p:spPr>
          <a:xfrm>
            <a:off x="685800" y="1524000"/>
            <a:ext cx="7772400" cy="4114800"/>
          </a:xfrm>
        </p:spPr>
        <p:txBody>
          <a:bodyPr/>
          <a:lstStyle/>
          <a:p>
            <a:pPr>
              <a:lnSpc>
                <a:spcPct val="80000"/>
              </a:lnSpc>
              <a:buFontTx/>
              <a:buNone/>
            </a:pPr>
            <a:r>
              <a:rPr lang="en-US" altLang="en-US" sz="2800"/>
              <a:t>Can combine a ctor that requires arguments with the default ctor using default values:</a:t>
            </a:r>
          </a:p>
          <a:p>
            <a:pPr>
              <a:lnSpc>
                <a:spcPct val="80000"/>
              </a:lnSpc>
              <a:buFontTx/>
              <a:buNone/>
            </a:pPr>
            <a:r>
              <a:rPr lang="en-US" altLang="en-US" sz="2000">
                <a:latin typeface="Courier New" panose="02070309020205020404" pitchFamily="49" charset="0"/>
              </a:rPr>
              <a:t>class Robot {</a:t>
            </a:r>
          </a:p>
          <a:p>
            <a:pPr>
              <a:lnSpc>
                <a:spcPct val="80000"/>
              </a:lnSpc>
              <a:buFontTx/>
              <a:buNone/>
            </a:pPr>
            <a:r>
              <a:rPr lang="en-US" altLang="en-US" sz="2000">
                <a:latin typeface="Courier New" panose="02070309020205020404" pitchFamily="49" charset="0"/>
              </a:rPr>
              <a:t>  public:</a:t>
            </a:r>
          </a:p>
          <a:p>
            <a:pPr>
              <a:lnSpc>
                <a:spcPct val="80000"/>
              </a:lnSpc>
              <a:buFontTx/>
              <a:buNone/>
            </a:pPr>
            <a:r>
              <a:rPr lang="en-US" altLang="en-US" sz="2000" b="1">
                <a:latin typeface="Courier New" panose="02070309020205020404" pitchFamily="49" charset="0"/>
              </a:rPr>
              <a:t>    </a:t>
            </a:r>
            <a:r>
              <a:rPr lang="en-US" altLang="en-US" sz="2000">
                <a:latin typeface="Courier New" panose="02070309020205020404" pitchFamily="49" charset="0"/>
              </a:rPr>
              <a:t>Robot(</a:t>
            </a:r>
            <a:r>
              <a:rPr lang="en-US" altLang="en-US" sz="2000" b="1">
                <a:latin typeface="Courier New" panose="02070309020205020404" pitchFamily="49" charset="0"/>
              </a:rPr>
              <a:t>float x = 0.0, float y = 0.0, </a:t>
            </a:r>
          </a:p>
          <a:p>
            <a:pPr>
              <a:lnSpc>
                <a:spcPct val="80000"/>
              </a:lnSpc>
              <a:buFontTx/>
              <a:buNone/>
            </a:pPr>
            <a:r>
              <a:rPr lang="en-US" altLang="en-US" sz="2000" b="1">
                <a:latin typeface="Courier New" panose="02070309020205020404" pitchFamily="49" charset="0"/>
              </a:rPr>
              <a:t>          float face = 1.57075</a:t>
            </a:r>
            <a:r>
              <a:rPr lang="en-US" altLang="en-US" sz="2000">
                <a:latin typeface="Courier New" panose="02070309020205020404" pitchFamily="49" charset="0"/>
              </a:rPr>
              <a:t>) {</a:t>
            </a:r>
          </a:p>
          <a:p>
            <a:pPr>
              <a:lnSpc>
                <a:spcPct val="80000"/>
              </a:lnSpc>
              <a:buFontTx/>
              <a:buNone/>
            </a:pPr>
            <a:r>
              <a:rPr lang="en-US" altLang="en-US" sz="2000">
                <a:latin typeface="Courier New" panose="02070309020205020404" pitchFamily="49" charset="0"/>
              </a:rPr>
              <a:t>      locX = x; locY = y; facing = face;</a:t>
            </a:r>
          </a:p>
          <a:p>
            <a:pPr>
              <a:lnSpc>
                <a:spcPct val="80000"/>
              </a:lnSpc>
              <a:buFontTx/>
              <a:buNone/>
            </a:pPr>
            <a:r>
              <a:rPr lang="en-US" altLang="en-US" sz="2000">
                <a:latin typeface="Courier New" panose="02070309020205020404" pitchFamily="49" charset="0"/>
              </a:rPr>
              <a:t>    }</a:t>
            </a:r>
          </a:p>
          <a:p>
            <a:pPr>
              <a:lnSpc>
                <a:spcPct val="80000"/>
              </a:lnSpc>
              <a:buFontTx/>
              <a:buNone/>
            </a:pPr>
            <a:r>
              <a:rPr lang="en-US" altLang="en-US" sz="2000">
                <a:latin typeface="Courier New" panose="02070309020205020404" pitchFamily="49" charset="0"/>
              </a:rPr>
              <a:t>}</a:t>
            </a:r>
          </a:p>
          <a:p>
            <a:pPr>
              <a:lnSpc>
                <a:spcPct val="80000"/>
              </a:lnSpc>
              <a:buFontTx/>
              <a:buNone/>
            </a:pPr>
            <a:r>
              <a:rPr lang="en-US" altLang="en-US" sz="2000"/>
              <a:t>calling:</a:t>
            </a:r>
          </a:p>
          <a:p>
            <a:pPr>
              <a:lnSpc>
                <a:spcPct val="80000"/>
              </a:lnSpc>
              <a:buFontTx/>
              <a:buNone/>
            </a:pPr>
            <a:r>
              <a:rPr lang="en-US" altLang="en-US" sz="2000">
                <a:latin typeface="Courier New" panose="02070309020205020404" pitchFamily="49" charset="0"/>
              </a:rPr>
              <a:t>  Robot r1;   // ctor called with default args</a:t>
            </a:r>
          </a:p>
          <a:p>
            <a:pPr>
              <a:lnSpc>
                <a:spcPct val="80000"/>
              </a:lnSpc>
              <a:buFontTx/>
              <a:buNone/>
            </a:pPr>
            <a:r>
              <a:rPr lang="en-US" altLang="en-US" sz="2000">
                <a:latin typeface="Courier New" panose="02070309020205020404" pitchFamily="49" charset="0"/>
              </a:rPr>
              <a:t>  Robot r2(); // ctor called with default args</a:t>
            </a:r>
          </a:p>
          <a:p>
            <a:pPr>
              <a:lnSpc>
                <a:spcPct val="80000"/>
              </a:lnSpc>
              <a:buFontTx/>
              <a:buNone/>
            </a:pPr>
            <a:r>
              <a:rPr lang="en-US" altLang="en-US" sz="2000">
                <a:latin typeface="Courier New" panose="02070309020205020404" pitchFamily="49" charset="0"/>
              </a:rPr>
              <a:t>  Robot r3(5.0); // ctor called with x = 5.0</a:t>
            </a:r>
          </a:p>
          <a:p>
            <a:pPr>
              <a:lnSpc>
                <a:spcPct val="80000"/>
              </a:lnSpc>
              <a:buFontTx/>
              <a:buNone/>
            </a:pPr>
            <a:r>
              <a:rPr lang="en-US" altLang="en-US" sz="2000">
                <a:latin typeface="Courier New" panose="02070309020205020404" pitchFamily="49" charset="0"/>
              </a:rPr>
              <a:t>  Robot r4(5.0,5.0; // ctor called with x,y = 5.0</a:t>
            </a:r>
          </a:p>
          <a:p>
            <a:pPr>
              <a:lnSpc>
                <a:spcPct val="80000"/>
              </a:lnSpc>
              <a:buFontTx/>
              <a:buNone/>
            </a:pPr>
            <a:r>
              <a:rPr lang="en-US" altLang="en-US" sz="2000">
                <a:latin typeface="Courier New" panose="02070309020205020404" pitchFamily="49" charset="0"/>
              </a:rPr>
              <a:t>  … </a:t>
            </a:r>
            <a:endParaRPr lang="en-US"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Hiding the Default ctor</a:t>
            </a:r>
          </a:p>
        </p:txBody>
      </p:sp>
      <p:sp>
        <p:nvSpPr>
          <p:cNvPr id="41987" name="Rectangle 3"/>
          <p:cNvSpPr>
            <a:spLocks noGrp="1" noChangeArrowheads="1"/>
          </p:cNvSpPr>
          <p:nvPr>
            <p:ph type="body" idx="1"/>
          </p:nvPr>
        </p:nvSpPr>
        <p:spPr/>
        <p:txBody>
          <a:bodyPr/>
          <a:lstStyle/>
          <a:p>
            <a:r>
              <a:rPr lang="en-US" altLang="en-US" sz="2800"/>
              <a:t>Sometimes we want to make sure that the user gives initial values for some fields, and we don’t want them to use the default ctor</a:t>
            </a:r>
          </a:p>
          <a:p>
            <a:r>
              <a:rPr lang="en-US" altLang="en-US" sz="2800"/>
              <a:t>To accomplish this we declare an appropriate ctor to be used in creating instances of the class in the public area, then we put the default ctor in the private area (where it cannot be called)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Example ctor</a:t>
            </a:r>
          </a:p>
        </p:txBody>
      </p:sp>
      <p:sp>
        <p:nvSpPr>
          <p:cNvPr id="43011" name="Rectangle 3"/>
          <p:cNvSpPr>
            <a:spLocks noGrp="1" noChangeArrowheads="1"/>
          </p:cNvSpPr>
          <p:nvPr>
            <p:ph type="body" idx="1"/>
          </p:nvPr>
        </p:nvSpPr>
        <p:spPr>
          <a:xfrm>
            <a:off x="685800" y="1981200"/>
            <a:ext cx="8153400" cy="4114800"/>
          </a:xfrm>
        </p:spPr>
        <p:txBody>
          <a:bodyPr/>
          <a:lstStyle/>
          <a:p>
            <a:pPr>
              <a:lnSpc>
                <a:spcPct val="90000"/>
              </a:lnSpc>
              <a:buFontTx/>
              <a:buNone/>
            </a:pPr>
            <a:r>
              <a:rPr lang="en-US" altLang="en-US" sz="2000">
                <a:latin typeface="Courier New" panose="02070309020205020404" pitchFamily="49" charset="0"/>
              </a:rPr>
              <a:t>class Robot {</a:t>
            </a:r>
          </a:p>
          <a:p>
            <a:pPr>
              <a:lnSpc>
                <a:spcPct val="90000"/>
              </a:lnSpc>
              <a:buFontTx/>
              <a:buNone/>
            </a:pPr>
            <a:r>
              <a:rPr lang="en-US" altLang="en-US" sz="2000">
                <a:latin typeface="Courier New" panose="02070309020205020404" pitchFamily="49" charset="0"/>
              </a:rPr>
              <a:t>  public:</a:t>
            </a:r>
          </a:p>
          <a:p>
            <a:pPr>
              <a:lnSpc>
                <a:spcPct val="90000"/>
              </a:lnSpc>
              <a:buFontTx/>
              <a:buNone/>
            </a:pPr>
            <a:r>
              <a:rPr lang="en-US" altLang="en-US" sz="2000" b="1">
                <a:latin typeface="Courier New" panose="02070309020205020404" pitchFamily="49" charset="0"/>
              </a:rPr>
              <a:t>    </a:t>
            </a:r>
            <a:r>
              <a:rPr lang="en-US" altLang="en-US" sz="2000">
                <a:latin typeface="Courier New" panose="02070309020205020404" pitchFamily="49" charset="0"/>
              </a:rPr>
              <a:t>Robot(float x, float y, float face) {</a:t>
            </a:r>
          </a:p>
          <a:p>
            <a:pPr>
              <a:lnSpc>
                <a:spcPct val="90000"/>
              </a:lnSpc>
              <a:buFontTx/>
              <a:buNone/>
            </a:pPr>
            <a:r>
              <a:rPr lang="en-US" altLang="en-US" sz="2000">
                <a:latin typeface="Courier New" panose="02070309020205020404" pitchFamily="49" charset="0"/>
              </a:rPr>
              <a:t>      locX = x;</a:t>
            </a:r>
          </a:p>
          <a:p>
            <a:pPr>
              <a:lnSpc>
                <a:spcPct val="90000"/>
              </a:lnSpc>
              <a:buFontTx/>
              <a:buNone/>
            </a:pPr>
            <a:r>
              <a:rPr lang="en-US" altLang="en-US" sz="2000">
                <a:latin typeface="Courier New" panose="02070309020205020404" pitchFamily="49" charset="0"/>
              </a:rPr>
              <a:t>      locY = y;</a:t>
            </a:r>
          </a:p>
          <a:p>
            <a:pPr>
              <a:lnSpc>
                <a:spcPct val="90000"/>
              </a:lnSpc>
              <a:buFontTx/>
              <a:buNone/>
            </a:pPr>
            <a:r>
              <a:rPr lang="en-US" altLang="en-US" sz="2000">
                <a:latin typeface="Courier New" panose="02070309020205020404" pitchFamily="49" charset="0"/>
              </a:rPr>
              <a:t>      facing = face;</a:t>
            </a:r>
          </a:p>
          <a:p>
            <a:pPr>
              <a:lnSpc>
                <a:spcPct val="90000"/>
              </a:lnSpc>
              <a:buFontTx/>
              <a:buNone/>
            </a:pPr>
            <a:r>
              <a:rPr lang="en-US" altLang="en-US" sz="2000">
                <a:latin typeface="Courier New" panose="02070309020205020404" pitchFamily="49" charset="0"/>
              </a:rPr>
              <a:t>    }</a:t>
            </a:r>
          </a:p>
          <a:p>
            <a:pPr>
              <a:lnSpc>
                <a:spcPct val="90000"/>
              </a:lnSpc>
              <a:buFontTx/>
              <a:buNone/>
            </a:pPr>
            <a:r>
              <a:rPr lang="en-US" altLang="en-US" sz="2000">
                <a:latin typeface="Courier New" panose="02070309020205020404" pitchFamily="49" charset="0"/>
              </a:rPr>
              <a:t>  private:</a:t>
            </a:r>
          </a:p>
          <a:p>
            <a:pPr>
              <a:lnSpc>
                <a:spcPct val="90000"/>
              </a:lnSpc>
              <a:buFontTx/>
              <a:buNone/>
            </a:pPr>
            <a:r>
              <a:rPr lang="en-US" altLang="en-US" sz="2000">
                <a:latin typeface="Courier New" panose="02070309020205020404" pitchFamily="49" charset="0"/>
              </a:rPr>
              <a:t>    Robot() {}</a:t>
            </a:r>
          </a:p>
          <a:p>
            <a:pPr>
              <a:lnSpc>
                <a:spcPct val="90000"/>
              </a:lnSpc>
              <a:buFontTx/>
              <a:buNone/>
            </a:pPr>
            <a:r>
              <a:rPr lang="en-US" altLang="en-US" sz="2000">
                <a:latin typeface="Courier New" panose="02070309020205020404" pitchFamily="49" charset="0"/>
              </a:rPr>
              <a:t>}</a:t>
            </a:r>
          </a:p>
          <a:p>
            <a:pPr>
              <a:lnSpc>
                <a:spcPct val="90000"/>
              </a:lnSpc>
              <a:buFontTx/>
              <a:buNone/>
            </a:pPr>
            <a:r>
              <a:rPr lang="en-US" altLang="en-US" sz="2000"/>
              <a:t>calling:</a:t>
            </a:r>
          </a:p>
          <a:p>
            <a:pPr>
              <a:lnSpc>
                <a:spcPct val="90000"/>
              </a:lnSpc>
              <a:buFontTx/>
              <a:buNone/>
            </a:pPr>
            <a:r>
              <a:rPr lang="en-US" altLang="en-US" sz="2000">
                <a:latin typeface="Courier New" panose="02070309020205020404" pitchFamily="49" charset="0"/>
              </a:rPr>
              <a:t>  Robot r1(5.0,5.0,1.5);</a:t>
            </a:r>
          </a:p>
          <a:p>
            <a:pPr>
              <a:lnSpc>
                <a:spcPct val="90000"/>
              </a:lnSpc>
              <a:buFontTx/>
              <a:buNone/>
            </a:pPr>
            <a:r>
              <a:rPr lang="en-US" altLang="en-US" sz="2000">
                <a:latin typeface="Courier New" panose="02070309020205020404" pitchFamily="49" charset="0"/>
              </a:rPr>
              <a:t>  Robot r2;  // ERROR, attempts to call default ctor</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chor="ctr"/>
          <a:lstStyle/>
          <a:p>
            <a:r>
              <a:rPr lang="en-US" altLang="en-US" sz="4400"/>
              <a:t>Classes and Objects</a:t>
            </a:r>
          </a:p>
        </p:txBody>
      </p:sp>
      <p:sp>
        <p:nvSpPr>
          <p:cNvPr id="2051" name="Rectangle 3"/>
          <p:cNvSpPr>
            <a:spLocks noGrp="1" noChangeArrowheads="1"/>
          </p:cNvSpPr>
          <p:nvPr>
            <p:ph type="subTitle" idx="1"/>
          </p:nvPr>
        </p:nvSpPr>
        <p:spPr>
          <a:xfrm>
            <a:off x="1371600" y="3886200"/>
            <a:ext cx="6400800" cy="1752600"/>
          </a:xfrm>
        </p:spPr>
        <p:txBody>
          <a:bodyPr/>
          <a:lstStyle/>
          <a:p>
            <a:endParaRPr lang="en-US" altLang="en-US" sz="3200"/>
          </a:p>
        </p:txBody>
      </p:sp>
    </p:spTree>
    <p:extLst>
      <p:ext uri="{BB962C8B-B14F-4D97-AF65-F5344CB8AC3E}">
        <p14:creationId xmlns:p14="http://schemas.microsoft.com/office/powerpoint/2010/main" val="394499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General Class Definition in C++</a:t>
            </a:r>
          </a:p>
        </p:txBody>
      </p:sp>
      <p:sp>
        <p:nvSpPr>
          <p:cNvPr id="5123" name="Rectangle 3"/>
          <p:cNvSpPr>
            <a:spLocks noGrp="1" noChangeArrowheads="1"/>
          </p:cNvSpPr>
          <p:nvPr>
            <p:ph type="body" sz="half" idx="1"/>
          </p:nvPr>
        </p:nvSpPr>
        <p:spPr/>
        <p:txBody>
          <a:bodyPr/>
          <a:lstStyle/>
          <a:p>
            <a:pPr>
              <a:buFontTx/>
              <a:buNone/>
            </a:pPr>
            <a:r>
              <a:rPr lang="en-US" altLang="en-US" sz="2000">
                <a:latin typeface="Courier New" panose="02070309020205020404" pitchFamily="49" charset="0"/>
              </a:rPr>
              <a:t>class </a:t>
            </a:r>
            <a:r>
              <a:rPr lang="en-US" altLang="en-US" sz="2000" i="1">
                <a:latin typeface="Courier New" panose="02070309020205020404" pitchFamily="49" charset="0"/>
              </a:rPr>
              <a:t>ClassName</a:t>
            </a:r>
            <a:r>
              <a:rPr lang="en-US" altLang="en-US" sz="2000">
                <a:latin typeface="Courier New" panose="02070309020205020404" pitchFamily="49" charset="0"/>
              </a:rPr>
              <a:t> {</a:t>
            </a:r>
          </a:p>
          <a:p>
            <a:pPr>
              <a:buFontTx/>
              <a:buNone/>
            </a:pPr>
            <a:r>
              <a:rPr lang="en-US" altLang="en-US" sz="2000" i="1">
                <a:latin typeface="Courier New" panose="02070309020205020404" pitchFamily="49" charset="0"/>
              </a:rPr>
              <a:t>  access_modifier1</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a:t>
            </a:r>
            <a:r>
              <a:rPr lang="en-US" altLang="en-US" sz="2000" i="1">
                <a:latin typeface="Courier New" panose="02070309020205020404" pitchFamily="49" charset="0"/>
              </a:rPr>
              <a:t>field11_definition</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a:t>
            </a:r>
            <a:r>
              <a:rPr lang="en-US" altLang="en-US" sz="2000" i="1">
                <a:latin typeface="Courier New" panose="02070309020205020404" pitchFamily="49" charset="0"/>
              </a:rPr>
              <a:t>field12_definition</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a:t>
            </a:r>
          </a:p>
          <a:p>
            <a:pPr>
              <a:buFontTx/>
              <a:buNone/>
            </a:pPr>
            <a:r>
              <a:rPr lang="en-US" altLang="en-US" sz="2000" i="1">
                <a:latin typeface="Courier New" panose="02070309020205020404" pitchFamily="49" charset="0"/>
              </a:rPr>
              <a:t>  access_modifer2</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a:t>
            </a:r>
            <a:r>
              <a:rPr lang="en-US" altLang="en-US" sz="2000" i="1">
                <a:latin typeface="Courier New" panose="02070309020205020404" pitchFamily="49" charset="0"/>
              </a:rPr>
              <a:t>field21_definition</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a:t>
            </a:r>
            <a:r>
              <a:rPr lang="en-US" altLang="en-US" sz="2000" i="1">
                <a:latin typeface="Courier New" panose="02070309020205020404" pitchFamily="49" charset="0"/>
              </a:rPr>
              <a:t>field22_definition</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a:t>
            </a:r>
          </a:p>
          <a:p>
            <a:pPr>
              <a:buFontTx/>
              <a:buNone/>
            </a:pPr>
            <a:r>
              <a:rPr lang="en-US" altLang="en-US" sz="2000">
                <a:latin typeface="Courier New" panose="02070309020205020404" pitchFamily="49" charset="0"/>
              </a:rPr>
              <a:t>};</a:t>
            </a:r>
          </a:p>
        </p:txBody>
      </p:sp>
      <p:sp>
        <p:nvSpPr>
          <p:cNvPr id="5124" name="Rectangle 4"/>
          <p:cNvSpPr>
            <a:spLocks noGrp="1" noChangeArrowheads="1"/>
          </p:cNvSpPr>
          <p:nvPr>
            <p:ph type="body" sz="half" idx="2"/>
          </p:nvPr>
        </p:nvSpPr>
        <p:spPr/>
        <p:txBody>
          <a:bodyPr/>
          <a:lstStyle/>
          <a:p>
            <a:pPr>
              <a:lnSpc>
                <a:spcPct val="90000"/>
              </a:lnSpc>
              <a:buFontTx/>
              <a:buNone/>
            </a:pPr>
            <a:r>
              <a:rPr lang="en-US" altLang="en-US" sz="2400" i="1"/>
              <a:t>ClassName</a:t>
            </a:r>
            <a:r>
              <a:rPr lang="en-US" altLang="en-US" sz="2400"/>
              <a:t> is a new type (just as if declared as struct with typedef in C)</a:t>
            </a:r>
          </a:p>
          <a:p>
            <a:pPr>
              <a:lnSpc>
                <a:spcPct val="90000"/>
              </a:lnSpc>
              <a:buFontTx/>
              <a:buNone/>
            </a:pPr>
            <a:r>
              <a:rPr lang="en-US" altLang="en-US" sz="2400"/>
              <a:t>Possible access modifiers: </a:t>
            </a:r>
          </a:p>
          <a:p>
            <a:pPr lvl="1">
              <a:lnSpc>
                <a:spcPct val="90000"/>
              </a:lnSpc>
              <a:buFontTx/>
              <a:buNone/>
            </a:pPr>
            <a:r>
              <a:rPr lang="en-US" altLang="en-US" sz="2000">
                <a:latin typeface="Courier New" panose="02070309020205020404" pitchFamily="49" charset="0"/>
              </a:rPr>
              <a:t>public</a:t>
            </a:r>
            <a:endParaRPr lang="en-US" altLang="en-US" sz="2000"/>
          </a:p>
          <a:p>
            <a:pPr lvl="1">
              <a:lnSpc>
                <a:spcPct val="90000"/>
              </a:lnSpc>
              <a:buFontTx/>
              <a:buNone/>
            </a:pPr>
            <a:r>
              <a:rPr lang="en-US" altLang="en-US" sz="2000">
                <a:latin typeface="Courier New" panose="02070309020205020404" pitchFamily="49" charset="0"/>
              </a:rPr>
              <a:t>private</a:t>
            </a:r>
          </a:p>
          <a:p>
            <a:pPr lvl="1">
              <a:lnSpc>
                <a:spcPct val="90000"/>
              </a:lnSpc>
              <a:buFontTx/>
              <a:buNone/>
            </a:pPr>
            <a:r>
              <a:rPr lang="en-US" altLang="en-US" sz="2000">
                <a:latin typeface="Courier New" panose="02070309020205020404" pitchFamily="49" charset="0"/>
              </a:rPr>
              <a:t>protected</a:t>
            </a:r>
          </a:p>
          <a:p>
            <a:pPr>
              <a:lnSpc>
                <a:spcPct val="90000"/>
              </a:lnSpc>
              <a:buFontTx/>
              <a:buNone/>
            </a:pPr>
            <a:r>
              <a:rPr lang="en-US" altLang="en-US" sz="2400"/>
              <a:t>Fields following a modifier are of that access until the next modifier is indicated</a:t>
            </a:r>
          </a:p>
          <a:p>
            <a:pPr>
              <a:lnSpc>
                <a:spcPct val="90000"/>
              </a:lnSpc>
              <a:buFontTx/>
              <a:buNone/>
            </a:pPr>
            <a:r>
              <a:rPr lang="en-US" altLang="en-US" sz="2400"/>
              <a:t>Fields can be variables (as in C structures) or functions</a:t>
            </a:r>
            <a:endParaRPr lang="en-US"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z="3600"/>
              <a:t> 	const (Constant) Objects and const Member Functions</a:t>
            </a:r>
          </a:p>
        </p:txBody>
      </p:sp>
      <p:sp>
        <p:nvSpPr>
          <p:cNvPr id="6147" name="Rectangle 3"/>
          <p:cNvSpPr>
            <a:spLocks noGrp="1" noChangeArrowheads="1"/>
          </p:cNvSpPr>
          <p:nvPr>
            <p:ph type="body" idx="1"/>
          </p:nvPr>
        </p:nvSpPr>
        <p:spPr>
          <a:xfrm>
            <a:off x="381000" y="1981200"/>
            <a:ext cx="8077200" cy="4114800"/>
          </a:xfrm>
        </p:spPr>
        <p:txBody>
          <a:bodyPr/>
          <a:lstStyle/>
          <a:p>
            <a:pPr>
              <a:lnSpc>
                <a:spcPct val="90000"/>
              </a:lnSpc>
            </a:pPr>
            <a:r>
              <a:rPr lang="en-US" altLang="en-US"/>
              <a:t>Principle of least privilege</a:t>
            </a:r>
          </a:p>
          <a:p>
            <a:pPr lvl="1">
              <a:lnSpc>
                <a:spcPct val="90000"/>
              </a:lnSpc>
            </a:pPr>
            <a:r>
              <a:rPr lang="en-US" altLang="en-US"/>
              <a:t>Only give objects permissions they need, no more </a:t>
            </a:r>
          </a:p>
          <a:p>
            <a:pPr>
              <a:lnSpc>
                <a:spcPct val="90000"/>
              </a:lnSpc>
            </a:pPr>
            <a:r>
              <a:rPr lang="en-US" altLang="en-US"/>
              <a:t>Keyword </a:t>
            </a:r>
            <a:r>
              <a:rPr lang="en-US" altLang="en-US" b="1">
                <a:latin typeface="Courier New" panose="02070309020205020404" pitchFamily="49" charset="0"/>
              </a:rPr>
              <a:t>const</a:t>
            </a:r>
          </a:p>
          <a:p>
            <a:pPr lvl="1">
              <a:lnSpc>
                <a:spcPct val="90000"/>
              </a:lnSpc>
            </a:pPr>
            <a:r>
              <a:rPr lang="en-US" altLang="en-US"/>
              <a:t>Specify that an object is not modifiable</a:t>
            </a:r>
          </a:p>
          <a:p>
            <a:pPr lvl="1">
              <a:lnSpc>
                <a:spcPct val="90000"/>
              </a:lnSpc>
            </a:pPr>
            <a:r>
              <a:rPr lang="en-US" altLang="en-US"/>
              <a:t>Any attempt to modify the object is a syntax error</a:t>
            </a:r>
          </a:p>
          <a:p>
            <a:pPr lvl="1">
              <a:lnSpc>
                <a:spcPct val="90000"/>
              </a:lnSpc>
            </a:pPr>
            <a:r>
              <a:rPr lang="en-US" altLang="en-US"/>
              <a:t>Example</a:t>
            </a:r>
          </a:p>
          <a:p>
            <a:pPr lvl="2">
              <a:lnSpc>
                <a:spcPct val="90000"/>
              </a:lnSpc>
              <a:buFontTx/>
              <a:buNone/>
            </a:pPr>
            <a:r>
              <a:rPr lang="en-US" altLang="en-US"/>
              <a:t>       </a:t>
            </a:r>
            <a:r>
              <a:rPr lang="en-US" altLang="en-US" b="1">
                <a:latin typeface="Courier New" panose="02070309020205020404" pitchFamily="49" charset="0"/>
              </a:rPr>
              <a:t>const Time noon( 12, 0, 0 );  </a:t>
            </a:r>
          </a:p>
          <a:p>
            <a:pPr lvl="2">
              <a:lnSpc>
                <a:spcPct val="90000"/>
              </a:lnSpc>
            </a:pPr>
            <a:r>
              <a:rPr lang="en-US" altLang="en-US"/>
              <a:t>Declares a </a:t>
            </a:r>
            <a:r>
              <a:rPr lang="en-US" altLang="en-US" b="1">
                <a:latin typeface="Courier New" panose="02070309020205020404" pitchFamily="49" charset="0"/>
              </a:rPr>
              <a:t>const</a:t>
            </a:r>
            <a:r>
              <a:rPr lang="en-US" altLang="en-US"/>
              <a:t> object </a:t>
            </a:r>
            <a:r>
              <a:rPr lang="en-US" altLang="en-US" b="1">
                <a:latin typeface="Courier New" panose="02070309020205020404" pitchFamily="49" charset="0"/>
              </a:rPr>
              <a:t>noon</a:t>
            </a:r>
            <a:r>
              <a:rPr lang="en-US" altLang="en-US"/>
              <a:t> of class </a:t>
            </a:r>
            <a:r>
              <a:rPr lang="en-US" altLang="en-US" b="1">
                <a:latin typeface="Courier New" panose="02070309020205020404" pitchFamily="49" charset="0"/>
              </a:rPr>
              <a:t>Time</a:t>
            </a:r>
            <a:r>
              <a:rPr lang="en-US" altLang="en-US"/>
              <a:t> and initializes it to 12</a:t>
            </a:r>
          </a:p>
          <a:p>
            <a:pPr>
              <a:lnSpc>
                <a:spcPct val="90000"/>
              </a:lnSpc>
            </a:pPr>
            <a:endParaRPr lang="en-US" altLang="en-US"/>
          </a:p>
        </p:txBody>
      </p:sp>
    </p:spTree>
    <p:extLst>
      <p:ext uri="{BB962C8B-B14F-4D97-AF65-F5344CB8AC3E}">
        <p14:creationId xmlns:p14="http://schemas.microsoft.com/office/powerpoint/2010/main" val="2115507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52400"/>
            <a:ext cx="7772400" cy="1143000"/>
          </a:xfrm>
        </p:spPr>
        <p:txBody>
          <a:bodyPr/>
          <a:lstStyle/>
          <a:p>
            <a:r>
              <a:rPr lang="en-US" altLang="en-US" sz="3600"/>
              <a:t> 	const (Constant) Objects and const Member Functions</a:t>
            </a:r>
          </a:p>
        </p:txBody>
      </p:sp>
      <p:sp>
        <p:nvSpPr>
          <p:cNvPr id="7171" name="Rectangle 3"/>
          <p:cNvSpPr>
            <a:spLocks noGrp="1" noChangeArrowheads="1"/>
          </p:cNvSpPr>
          <p:nvPr>
            <p:ph type="body" idx="1"/>
          </p:nvPr>
        </p:nvSpPr>
        <p:spPr>
          <a:xfrm>
            <a:off x="304800" y="1371600"/>
            <a:ext cx="8458200" cy="5105400"/>
          </a:xfrm>
        </p:spPr>
        <p:txBody>
          <a:bodyPr/>
          <a:lstStyle/>
          <a:p>
            <a:r>
              <a:rPr lang="en-US" altLang="en-US" sz="2000"/>
              <a:t> </a:t>
            </a:r>
            <a:r>
              <a:rPr lang="en-US" altLang="en-US" sz="2000" b="1">
                <a:latin typeface="Courier New" panose="02070309020205020404" pitchFamily="49" charset="0"/>
              </a:rPr>
              <a:t>const</a:t>
            </a:r>
            <a:r>
              <a:rPr lang="en-US" altLang="en-US" sz="2000"/>
              <a:t> objects require </a:t>
            </a:r>
            <a:r>
              <a:rPr lang="en-US" altLang="en-US" sz="2000" b="1">
                <a:latin typeface="Courier New" panose="02070309020205020404" pitchFamily="49" charset="0"/>
              </a:rPr>
              <a:t>const</a:t>
            </a:r>
            <a:r>
              <a:rPr lang="en-US" altLang="en-US" sz="2000"/>
              <a:t> functions  </a:t>
            </a:r>
          </a:p>
          <a:p>
            <a:pPr lvl="1"/>
            <a:r>
              <a:rPr lang="en-US" altLang="en-US" sz="2000"/>
              <a:t>Member functions declared </a:t>
            </a:r>
            <a:r>
              <a:rPr lang="en-US" altLang="en-US" sz="2000" b="1">
                <a:latin typeface="Courier New" panose="02070309020205020404" pitchFamily="49" charset="0"/>
              </a:rPr>
              <a:t>const</a:t>
            </a:r>
            <a:r>
              <a:rPr lang="en-US" altLang="en-US" sz="2000"/>
              <a:t> cannot modify their object </a:t>
            </a:r>
          </a:p>
          <a:p>
            <a:pPr lvl="1"/>
            <a:r>
              <a:rPr lang="en-US" altLang="en-US" sz="2000" b="1">
                <a:latin typeface="Courier New" panose="02070309020205020404" pitchFamily="49" charset="0"/>
              </a:rPr>
              <a:t>const</a:t>
            </a:r>
            <a:r>
              <a:rPr lang="en-US" altLang="en-US" sz="2000"/>
              <a:t> must be specified in function prototype and definition</a:t>
            </a:r>
          </a:p>
          <a:p>
            <a:pPr lvl="1"/>
            <a:r>
              <a:rPr lang="en-US" altLang="en-US" sz="2000"/>
              <a:t>Prototype:</a:t>
            </a:r>
          </a:p>
          <a:p>
            <a:pPr lvl="3">
              <a:buFontTx/>
              <a:buNone/>
            </a:pPr>
            <a:r>
              <a:rPr lang="en-US" altLang="en-US" i="1"/>
              <a:t>ReturnType FunctionName(param1,param2…) const;</a:t>
            </a:r>
            <a:r>
              <a:rPr lang="en-US" altLang="en-US"/>
              <a:t>  </a:t>
            </a:r>
          </a:p>
          <a:p>
            <a:pPr lvl="1"/>
            <a:r>
              <a:rPr lang="en-US" altLang="en-US" sz="2000"/>
              <a:t>Definition:</a:t>
            </a:r>
          </a:p>
          <a:p>
            <a:pPr lvl="3">
              <a:buFontTx/>
              <a:buNone/>
            </a:pPr>
            <a:r>
              <a:rPr lang="en-US" altLang="en-US" i="1"/>
              <a:t>ReturnType FunctionName(param1,param2…) const { …}</a:t>
            </a:r>
          </a:p>
          <a:p>
            <a:pPr lvl="1"/>
            <a:r>
              <a:rPr lang="en-US" altLang="en-US" sz="2000"/>
              <a:t>Example: </a:t>
            </a:r>
          </a:p>
          <a:p>
            <a:pPr lvl="3">
              <a:buFontTx/>
              <a:buNone/>
            </a:pPr>
            <a:r>
              <a:rPr lang="en-US" altLang="en-US" b="1">
                <a:latin typeface="Courier New" panose="02070309020205020404" pitchFamily="49" charset="0"/>
              </a:rPr>
              <a:t>int A::getValue() const { return</a:t>
            </a:r>
            <a:br>
              <a:rPr lang="en-US" altLang="en-US" b="1">
                <a:latin typeface="Courier New" panose="02070309020205020404" pitchFamily="49" charset="0"/>
              </a:rPr>
            </a:br>
            <a:r>
              <a:rPr lang="en-US" altLang="en-US" b="1">
                <a:latin typeface="Courier New" panose="02070309020205020404" pitchFamily="49" charset="0"/>
              </a:rPr>
              <a:t> privateDataMember };</a:t>
            </a:r>
          </a:p>
          <a:p>
            <a:pPr lvl="2"/>
            <a:r>
              <a:rPr lang="en-US" altLang="en-US" sz="2000"/>
              <a:t>Returns the value of a data member but doesn’t modify anything so is declared </a:t>
            </a:r>
            <a:r>
              <a:rPr lang="en-US" altLang="en-US" sz="2000" b="1">
                <a:latin typeface="Courier New" panose="02070309020205020404" pitchFamily="49" charset="0"/>
              </a:rPr>
              <a:t>const</a:t>
            </a:r>
            <a:r>
              <a:rPr lang="en-US" altLang="en-US" sz="2000"/>
              <a:t> </a:t>
            </a:r>
          </a:p>
          <a:p>
            <a:r>
              <a:rPr lang="en-US" altLang="en-US" sz="2000"/>
              <a:t>Constructors / Destructors cannot be </a:t>
            </a:r>
            <a:r>
              <a:rPr lang="en-US" altLang="en-US" sz="2000" b="1">
                <a:latin typeface="Courier New" panose="02070309020205020404" pitchFamily="49" charset="0"/>
              </a:rPr>
              <a:t>const</a:t>
            </a:r>
          </a:p>
          <a:p>
            <a:pPr lvl="1"/>
            <a:r>
              <a:rPr lang="en-US" altLang="en-US" sz="2000"/>
              <a:t>They need to initialize variables, therefore modifying them</a:t>
            </a:r>
          </a:p>
          <a:p>
            <a:endParaRPr lang="en-US" altLang="en-US" sz="2000"/>
          </a:p>
        </p:txBody>
      </p:sp>
    </p:spTree>
    <p:extLst>
      <p:ext uri="{BB962C8B-B14F-4D97-AF65-F5344CB8AC3E}">
        <p14:creationId xmlns:p14="http://schemas.microsoft.com/office/powerpoint/2010/main" val="4179242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6629400" cy="6858000"/>
            <a:chOff x="0" y="0"/>
            <a:chExt cx="3072" cy="11623"/>
          </a:xfrm>
        </p:grpSpPr>
        <p:grpSp>
          <p:nvGrpSpPr>
            <p:cNvPr id="8195" name="Group 3"/>
            <p:cNvGrpSpPr>
              <a:grpSpLocks/>
            </p:cNvGrpSpPr>
            <p:nvPr/>
          </p:nvGrpSpPr>
          <p:grpSpPr bwMode="auto">
            <a:xfrm>
              <a:off x="0" y="0"/>
              <a:ext cx="3072" cy="403"/>
              <a:chOff x="0" y="0"/>
              <a:chExt cx="3072" cy="403"/>
            </a:xfrm>
          </p:grpSpPr>
          <p:sp>
            <p:nvSpPr>
              <p:cNvPr id="8196" name="Rectangle 4"/>
              <p:cNvSpPr>
                <a:spLocks noChangeArrowheads="1"/>
              </p:cNvSpPr>
              <p:nvPr/>
            </p:nvSpPr>
            <p:spPr bwMode="auto">
              <a:xfrm>
                <a:off x="0" y="0"/>
                <a:ext cx="3072" cy="403"/>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7" name="Rectangle 5"/>
              <p:cNvSpPr>
                <a:spLocks noChangeArrowheads="1"/>
              </p:cNvSpPr>
              <p:nvPr/>
            </p:nvSpPr>
            <p:spPr bwMode="auto">
              <a:xfrm>
                <a:off x="0" y="0"/>
                <a:ext cx="3072" cy="403"/>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Fig. 7.1: time5.h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198" name="Group 6"/>
            <p:cNvGrpSpPr>
              <a:grpSpLocks/>
            </p:cNvGrpSpPr>
            <p:nvPr/>
          </p:nvGrpSpPr>
          <p:grpSpPr bwMode="auto">
            <a:xfrm>
              <a:off x="0" y="403"/>
              <a:ext cx="3072" cy="374"/>
              <a:chOff x="0" y="403"/>
              <a:chExt cx="3072" cy="374"/>
            </a:xfrm>
          </p:grpSpPr>
          <p:sp>
            <p:nvSpPr>
              <p:cNvPr id="8199" name="Rectangle 7"/>
              <p:cNvSpPr>
                <a:spLocks noChangeArrowheads="1"/>
              </p:cNvSpPr>
              <p:nvPr/>
            </p:nvSpPr>
            <p:spPr bwMode="auto">
              <a:xfrm>
                <a:off x="0" y="40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00" name="Rectangle 8"/>
              <p:cNvSpPr>
                <a:spLocks noChangeArrowheads="1"/>
              </p:cNvSpPr>
              <p:nvPr/>
            </p:nvSpPr>
            <p:spPr bwMode="auto">
              <a:xfrm>
                <a:off x="0" y="40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	</a:t>
                </a:r>
                <a:r>
                  <a:rPr lang="en-US" altLang="en-US" sz="1200" b="1">
                    <a:solidFill>
                      <a:srgbClr val="33CC33"/>
                    </a:solidFill>
                    <a:latin typeface="Courier New" panose="02070309020205020404" pitchFamily="49" charset="0"/>
                    <a:cs typeface="Times New Roman" panose="02020603050405020304" pitchFamily="18" charset="0"/>
                  </a:rPr>
                  <a:t>// Declaration of the class Time.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01" name="Group 9"/>
            <p:cNvGrpSpPr>
              <a:grpSpLocks/>
            </p:cNvGrpSpPr>
            <p:nvPr/>
          </p:nvGrpSpPr>
          <p:grpSpPr bwMode="auto">
            <a:xfrm>
              <a:off x="0" y="777"/>
              <a:ext cx="3072" cy="374"/>
              <a:chOff x="0" y="777"/>
              <a:chExt cx="3072" cy="374"/>
            </a:xfrm>
          </p:grpSpPr>
          <p:sp>
            <p:nvSpPr>
              <p:cNvPr id="8202" name="Rectangle 10"/>
              <p:cNvSpPr>
                <a:spLocks noChangeArrowheads="1"/>
              </p:cNvSpPr>
              <p:nvPr/>
            </p:nvSpPr>
            <p:spPr bwMode="auto">
              <a:xfrm>
                <a:off x="0" y="77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03" name="Rectangle 11"/>
              <p:cNvSpPr>
                <a:spLocks noChangeArrowheads="1"/>
              </p:cNvSpPr>
              <p:nvPr/>
            </p:nvSpPr>
            <p:spPr bwMode="auto">
              <a:xfrm>
                <a:off x="0" y="77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	</a:t>
                </a:r>
                <a:r>
                  <a:rPr lang="en-US" altLang="en-US" sz="1200" b="1">
                    <a:solidFill>
                      <a:srgbClr val="33CC33"/>
                    </a:solidFill>
                    <a:latin typeface="Courier New" panose="02070309020205020404" pitchFamily="49" charset="0"/>
                    <a:cs typeface="Times New Roman" panose="02020603050405020304" pitchFamily="18" charset="0"/>
                  </a:rPr>
                  <a:t>// Member functions defined in time5.cpp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04" name="Group 12"/>
            <p:cNvGrpSpPr>
              <a:grpSpLocks/>
            </p:cNvGrpSpPr>
            <p:nvPr/>
          </p:nvGrpSpPr>
          <p:grpSpPr bwMode="auto">
            <a:xfrm>
              <a:off x="0" y="1151"/>
              <a:ext cx="3072" cy="374"/>
              <a:chOff x="0" y="1151"/>
              <a:chExt cx="3072" cy="374"/>
            </a:xfrm>
          </p:grpSpPr>
          <p:sp>
            <p:nvSpPr>
              <p:cNvPr id="8205" name="Rectangle 13"/>
              <p:cNvSpPr>
                <a:spLocks noChangeArrowheads="1"/>
              </p:cNvSpPr>
              <p:nvPr/>
            </p:nvSpPr>
            <p:spPr bwMode="auto">
              <a:xfrm>
                <a:off x="0" y="115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06" name="Rectangle 14"/>
              <p:cNvSpPr>
                <a:spLocks noChangeArrowheads="1"/>
              </p:cNvSpPr>
              <p:nvPr/>
            </p:nvSpPr>
            <p:spPr bwMode="auto">
              <a:xfrm>
                <a:off x="0" y="115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	</a:t>
                </a:r>
                <a:r>
                  <a:rPr lang="en-US" altLang="en-US" sz="1200" b="1">
                    <a:solidFill>
                      <a:srgbClr val="275AFF"/>
                    </a:solidFill>
                    <a:latin typeface="Courier New" panose="02070309020205020404" pitchFamily="49" charset="0"/>
                    <a:cs typeface="Times New Roman" panose="02020603050405020304" pitchFamily="18" charset="0"/>
                  </a:rPr>
                  <a:t>#ifndef </a:t>
                </a:r>
                <a:r>
                  <a:rPr lang="en-US" altLang="en-US" sz="1200" b="1">
                    <a:solidFill>
                      <a:srgbClr val="000000"/>
                    </a:solidFill>
                    <a:latin typeface="Courier New" panose="02070309020205020404" pitchFamily="49" charset="0"/>
                    <a:cs typeface="Times New Roman" panose="02020603050405020304" pitchFamily="18" charset="0"/>
                  </a:rPr>
                  <a:t>TIME5_H</a:t>
                </a:r>
              </a:p>
              <a:p>
                <a:pPr eaLnBrk="0" hangingPunct="0"/>
                <a:endParaRPr lang="en-US" altLang="en-US" sz="1200" b="1">
                  <a:latin typeface="Courier New" panose="02070309020205020404" pitchFamily="49" charset="0"/>
                </a:endParaRPr>
              </a:p>
            </p:txBody>
          </p:sp>
        </p:grpSp>
        <p:grpSp>
          <p:nvGrpSpPr>
            <p:cNvPr id="8207" name="Group 15"/>
            <p:cNvGrpSpPr>
              <a:grpSpLocks/>
            </p:cNvGrpSpPr>
            <p:nvPr/>
          </p:nvGrpSpPr>
          <p:grpSpPr bwMode="auto">
            <a:xfrm>
              <a:off x="0" y="1525"/>
              <a:ext cx="3072" cy="374"/>
              <a:chOff x="0" y="1525"/>
              <a:chExt cx="3072" cy="374"/>
            </a:xfrm>
          </p:grpSpPr>
          <p:sp>
            <p:nvSpPr>
              <p:cNvPr id="8208" name="Rectangle 16"/>
              <p:cNvSpPr>
                <a:spLocks noChangeArrowheads="1"/>
              </p:cNvSpPr>
              <p:nvPr/>
            </p:nvSpPr>
            <p:spPr bwMode="auto">
              <a:xfrm>
                <a:off x="0" y="152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09" name="Rectangle 17"/>
              <p:cNvSpPr>
                <a:spLocks noChangeArrowheads="1"/>
              </p:cNvSpPr>
              <p:nvPr/>
            </p:nvSpPr>
            <p:spPr bwMode="auto">
              <a:xfrm>
                <a:off x="0" y="152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	</a:t>
                </a:r>
                <a:r>
                  <a:rPr lang="en-US" altLang="en-US" sz="1200" b="1">
                    <a:solidFill>
                      <a:srgbClr val="275AFF"/>
                    </a:solidFill>
                    <a:latin typeface="Courier New" panose="02070309020205020404" pitchFamily="49" charset="0"/>
                    <a:cs typeface="Times New Roman" panose="02020603050405020304" pitchFamily="18" charset="0"/>
                  </a:rPr>
                  <a:t>#define</a:t>
                </a:r>
                <a:r>
                  <a:rPr lang="en-US" altLang="en-US" sz="1200" b="1">
                    <a:solidFill>
                      <a:srgbClr val="000000"/>
                    </a:solidFill>
                    <a:latin typeface="Courier New" panose="02070309020205020404" pitchFamily="49" charset="0"/>
                    <a:cs typeface="Times New Roman" panose="02020603050405020304" pitchFamily="18" charset="0"/>
                  </a:rPr>
                  <a:t> TIME5_H</a:t>
                </a:r>
              </a:p>
              <a:p>
                <a:pPr eaLnBrk="0" hangingPunct="0"/>
                <a:endParaRPr lang="en-US" altLang="en-US" sz="1200" b="1">
                  <a:latin typeface="Courier New" panose="02070309020205020404" pitchFamily="49" charset="0"/>
                </a:endParaRPr>
              </a:p>
            </p:txBody>
          </p:sp>
        </p:grpSp>
        <p:grpSp>
          <p:nvGrpSpPr>
            <p:cNvPr id="8210" name="Group 18"/>
            <p:cNvGrpSpPr>
              <a:grpSpLocks/>
            </p:cNvGrpSpPr>
            <p:nvPr/>
          </p:nvGrpSpPr>
          <p:grpSpPr bwMode="auto">
            <a:xfrm>
              <a:off x="0" y="1899"/>
              <a:ext cx="3072" cy="374"/>
              <a:chOff x="0" y="1899"/>
              <a:chExt cx="3072" cy="374"/>
            </a:xfrm>
          </p:grpSpPr>
          <p:sp>
            <p:nvSpPr>
              <p:cNvPr id="8211" name="Rectangle 19"/>
              <p:cNvSpPr>
                <a:spLocks noChangeArrowheads="1"/>
              </p:cNvSpPr>
              <p:nvPr/>
            </p:nvSpPr>
            <p:spPr bwMode="auto">
              <a:xfrm>
                <a:off x="0" y="189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12" name="Rectangle 20"/>
              <p:cNvSpPr>
                <a:spLocks noChangeArrowheads="1"/>
              </p:cNvSpPr>
              <p:nvPr/>
            </p:nvSpPr>
            <p:spPr bwMode="auto">
              <a:xfrm>
                <a:off x="0" y="189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13" name="Group 21"/>
            <p:cNvGrpSpPr>
              <a:grpSpLocks/>
            </p:cNvGrpSpPr>
            <p:nvPr/>
          </p:nvGrpSpPr>
          <p:grpSpPr bwMode="auto">
            <a:xfrm>
              <a:off x="0" y="2273"/>
              <a:ext cx="3072" cy="374"/>
              <a:chOff x="0" y="2273"/>
              <a:chExt cx="3072" cy="374"/>
            </a:xfrm>
          </p:grpSpPr>
          <p:sp>
            <p:nvSpPr>
              <p:cNvPr id="8214" name="Rectangle 22"/>
              <p:cNvSpPr>
                <a:spLocks noChangeArrowheads="1"/>
              </p:cNvSpPr>
              <p:nvPr/>
            </p:nvSpPr>
            <p:spPr bwMode="auto">
              <a:xfrm>
                <a:off x="0" y="227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15" name="Rectangle 23"/>
              <p:cNvSpPr>
                <a:spLocks noChangeArrowheads="1"/>
              </p:cNvSpPr>
              <p:nvPr/>
            </p:nvSpPr>
            <p:spPr bwMode="auto">
              <a:xfrm>
                <a:off x="0" y="227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Time {</a:t>
                </a:r>
              </a:p>
              <a:p>
                <a:pPr eaLnBrk="0" hangingPunct="0"/>
                <a:endParaRPr lang="en-US" altLang="en-US" sz="1200" b="1">
                  <a:latin typeface="Courier New" panose="02070309020205020404" pitchFamily="49" charset="0"/>
                </a:endParaRPr>
              </a:p>
            </p:txBody>
          </p:sp>
        </p:grpSp>
        <p:grpSp>
          <p:nvGrpSpPr>
            <p:cNvPr id="8216" name="Group 24"/>
            <p:cNvGrpSpPr>
              <a:grpSpLocks/>
            </p:cNvGrpSpPr>
            <p:nvPr/>
          </p:nvGrpSpPr>
          <p:grpSpPr bwMode="auto">
            <a:xfrm>
              <a:off x="0" y="2647"/>
              <a:ext cx="3072" cy="374"/>
              <a:chOff x="0" y="2647"/>
              <a:chExt cx="3072" cy="374"/>
            </a:xfrm>
          </p:grpSpPr>
          <p:sp>
            <p:nvSpPr>
              <p:cNvPr id="8217" name="Rectangle 25"/>
              <p:cNvSpPr>
                <a:spLocks noChangeArrowheads="1"/>
              </p:cNvSpPr>
              <p:nvPr/>
            </p:nvSpPr>
            <p:spPr bwMode="auto">
              <a:xfrm>
                <a:off x="0" y="264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18" name="Rectangle 26"/>
              <p:cNvSpPr>
                <a:spLocks noChangeArrowheads="1"/>
              </p:cNvSpPr>
              <p:nvPr/>
            </p:nvSpPr>
            <p:spPr bwMode="auto">
              <a:xfrm>
                <a:off x="0" y="264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19" name="Group 27"/>
            <p:cNvGrpSpPr>
              <a:grpSpLocks/>
            </p:cNvGrpSpPr>
            <p:nvPr/>
          </p:nvGrpSpPr>
          <p:grpSpPr bwMode="auto">
            <a:xfrm>
              <a:off x="0" y="3021"/>
              <a:ext cx="3072" cy="374"/>
              <a:chOff x="0" y="3021"/>
              <a:chExt cx="3072" cy="374"/>
            </a:xfrm>
          </p:grpSpPr>
          <p:sp>
            <p:nvSpPr>
              <p:cNvPr id="8220" name="Rectangle 28"/>
              <p:cNvSpPr>
                <a:spLocks noChangeArrowheads="1"/>
              </p:cNvSpPr>
              <p:nvPr/>
            </p:nvSpPr>
            <p:spPr bwMode="auto">
              <a:xfrm>
                <a:off x="0" y="302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21" name="Rectangle 29"/>
              <p:cNvSpPr>
                <a:spLocks noChangeArrowheads="1"/>
              </p:cNvSpPr>
              <p:nvPr/>
            </p:nvSpPr>
            <p:spPr bwMode="auto">
              <a:xfrm>
                <a:off x="0" y="302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	</a:t>
                </a:r>
                <a:r>
                  <a:rPr lang="en-US" altLang="en-US" sz="1200" b="1">
                    <a:solidFill>
                      <a:srgbClr val="000000"/>
                    </a:solidFill>
                    <a:latin typeface="Courier New" panose="02070309020205020404" pitchFamily="49" charset="0"/>
                    <a:cs typeface="Times New Roman" panose="02020603050405020304" pitchFamily="18" charset="0"/>
                  </a:rPr>
                  <a:t>   Time(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0, </a:t>
                </a:r>
                <a:r>
                  <a:rPr lang="en-US" altLang="en-US" sz="1200" b="1">
                    <a:solidFill>
                      <a:srgbClr val="275AFF"/>
                    </a:solidFill>
                    <a:latin typeface="Courier New" panose="02070309020205020404" pitchFamily="49" charset="0"/>
                    <a:cs typeface="Times New Roman" panose="02020603050405020304" pitchFamily="18" charset="0"/>
                  </a:rPr>
                  <a:t>int =</a:t>
                </a:r>
                <a:r>
                  <a:rPr lang="en-US" altLang="en-US" sz="1200" b="1">
                    <a:solidFill>
                      <a:srgbClr val="000000"/>
                    </a:solidFill>
                    <a:latin typeface="Courier New" panose="02070309020205020404" pitchFamily="49" charset="0"/>
                    <a:cs typeface="Times New Roman" panose="02020603050405020304" pitchFamily="18" charset="0"/>
                  </a:rPr>
                  <a:t> 0,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0 );  </a:t>
                </a:r>
                <a:r>
                  <a:rPr lang="en-US" altLang="en-US" sz="1200" b="1">
                    <a:solidFill>
                      <a:srgbClr val="33CC33"/>
                    </a:solidFill>
                    <a:latin typeface="Courier New" panose="02070309020205020404" pitchFamily="49" charset="0"/>
                    <a:cs typeface="Times New Roman" panose="02020603050405020304" pitchFamily="18" charset="0"/>
                  </a:rPr>
                  <a:t>// default constructor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22" name="Group 30"/>
            <p:cNvGrpSpPr>
              <a:grpSpLocks/>
            </p:cNvGrpSpPr>
            <p:nvPr/>
          </p:nvGrpSpPr>
          <p:grpSpPr bwMode="auto">
            <a:xfrm>
              <a:off x="0" y="3395"/>
              <a:ext cx="3072" cy="374"/>
              <a:chOff x="0" y="3395"/>
              <a:chExt cx="3072" cy="374"/>
            </a:xfrm>
          </p:grpSpPr>
          <p:sp>
            <p:nvSpPr>
              <p:cNvPr id="8223" name="Rectangle 31"/>
              <p:cNvSpPr>
                <a:spLocks noChangeArrowheads="1"/>
              </p:cNvSpPr>
              <p:nvPr/>
            </p:nvSpPr>
            <p:spPr bwMode="auto">
              <a:xfrm>
                <a:off x="0" y="339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24" name="Rectangle 32"/>
              <p:cNvSpPr>
                <a:spLocks noChangeArrowheads="1"/>
              </p:cNvSpPr>
              <p:nvPr/>
            </p:nvSpPr>
            <p:spPr bwMode="auto">
              <a:xfrm>
                <a:off x="0" y="339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25" name="Group 33"/>
            <p:cNvGrpSpPr>
              <a:grpSpLocks/>
            </p:cNvGrpSpPr>
            <p:nvPr/>
          </p:nvGrpSpPr>
          <p:grpSpPr bwMode="auto">
            <a:xfrm>
              <a:off x="0" y="3769"/>
              <a:ext cx="3072" cy="374"/>
              <a:chOff x="0" y="3769"/>
              <a:chExt cx="3072" cy="374"/>
            </a:xfrm>
          </p:grpSpPr>
          <p:sp>
            <p:nvSpPr>
              <p:cNvPr id="8226" name="Rectangle 34"/>
              <p:cNvSpPr>
                <a:spLocks noChangeArrowheads="1"/>
              </p:cNvSpPr>
              <p:nvPr/>
            </p:nvSpPr>
            <p:spPr bwMode="auto">
              <a:xfrm>
                <a:off x="0" y="376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27" name="Rectangle 35"/>
              <p:cNvSpPr>
                <a:spLocks noChangeArrowheads="1"/>
              </p:cNvSpPr>
              <p:nvPr/>
            </p:nvSpPr>
            <p:spPr bwMode="auto">
              <a:xfrm>
                <a:off x="0" y="376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	</a:t>
                </a:r>
                <a:r>
                  <a:rPr lang="en-US" altLang="en-US" sz="1200" b="1">
                    <a:solidFill>
                      <a:srgbClr val="33CC33"/>
                    </a:solidFill>
                    <a:latin typeface="Courier New" panose="02070309020205020404" pitchFamily="49" charset="0"/>
                    <a:cs typeface="Times New Roman" panose="02020603050405020304" pitchFamily="18" charset="0"/>
                  </a:rPr>
                  <a:t>   // set functions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28" name="Group 36"/>
            <p:cNvGrpSpPr>
              <a:grpSpLocks/>
            </p:cNvGrpSpPr>
            <p:nvPr/>
          </p:nvGrpSpPr>
          <p:grpSpPr bwMode="auto">
            <a:xfrm>
              <a:off x="0" y="4143"/>
              <a:ext cx="3072" cy="374"/>
              <a:chOff x="0" y="4143"/>
              <a:chExt cx="3072" cy="374"/>
            </a:xfrm>
          </p:grpSpPr>
          <p:sp>
            <p:nvSpPr>
              <p:cNvPr id="8229" name="Rectangle 37"/>
              <p:cNvSpPr>
                <a:spLocks noChangeArrowheads="1"/>
              </p:cNvSpPr>
              <p:nvPr/>
            </p:nvSpPr>
            <p:spPr bwMode="auto">
              <a:xfrm>
                <a:off x="0" y="414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30" name="Rectangle 38"/>
              <p:cNvSpPr>
                <a:spLocks noChangeArrowheads="1"/>
              </p:cNvSpPr>
              <p:nvPr/>
            </p:nvSpPr>
            <p:spPr bwMode="auto">
              <a:xfrm>
                <a:off x="0" y="414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setTime(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set time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31" name="Group 39"/>
            <p:cNvGrpSpPr>
              <a:grpSpLocks/>
            </p:cNvGrpSpPr>
            <p:nvPr/>
          </p:nvGrpSpPr>
          <p:grpSpPr bwMode="auto">
            <a:xfrm>
              <a:off x="0" y="4517"/>
              <a:ext cx="3072" cy="374"/>
              <a:chOff x="0" y="4517"/>
              <a:chExt cx="3072" cy="374"/>
            </a:xfrm>
          </p:grpSpPr>
          <p:sp>
            <p:nvSpPr>
              <p:cNvPr id="8232" name="Rectangle 40"/>
              <p:cNvSpPr>
                <a:spLocks noChangeArrowheads="1"/>
              </p:cNvSpPr>
              <p:nvPr/>
            </p:nvSpPr>
            <p:spPr bwMode="auto">
              <a:xfrm>
                <a:off x="0" y="451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33" name="Rectangle 41"/>
              <p:cNvSpPr>
                <a:spLocks noChangeArrowheads="1"/>
              </p:cNvSpPr>
              <p:nvPr/>
            </p:nvSpPr>
            <p:spPr bwMode="auto">
              <a:xfrm>
                <a:off x="0" y="451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setHour(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 set hour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34" name="Group 42"/>
            <p:cNvGrpSpPr>
              <a:grpSpLocks/>
            </p:cNvGrpSpPr>
            <p:nvPr/>
          </p:nvGrpSpPr>
          <p:grpSpPr bwMode="auto">
            <a:xfrm>
              <a:off x="0" y="4891"/>
              <a:ext cx="3072" cy="374"/>
              <a:chOff x="0" y="4891"/>
              <a:chExt cx="3072" cy="374"/>
            </a:xfrm>
          </p:grpSpPr>
          <p:sp>
            <p:nvSpPr>
              <p:cNvPr id="8235" name="Rectangle 43"/>
              <p:cNvSpPr>
                <a:spLocks noChangeArrowheads="1"/>
              </p:cNvSpPr>
              <p:nvPr/>
            </p:nvSpPr>
            <p:spPr bwMode="auto">
              <a:xfrm>
                <a:off x="0" y="489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36" name="Rectangle 44"/>
              <p:cNvSpPr>
                <a:spLocks noChangeArrowheads="1"/>
              </p:cNvSpPr>
              <p:nvPr/>
            </p:nvSpPr>
            <p:spPr bwMode="auto">
              <a:xfrm>
                <a:off x="0" y="489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setMinute(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 set minute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37" name="Group 45"/>
            <p:cNvGrpSpPr>
              <a:grpSpLocks/>
            </p:cNvGrpSpPr>
            <p:nvPr/>
          </p:nvGrpSpPr>
          <p:grpSpPr bwMode="auto">
            <a:xfrm>
              <a:off x="0" y="5265"/>
              <a:ext cx="3072" cy="374"/>
              <a:chOff x="0" y="5265"/>
              <a:chExt cx="3072" cy="374"/>
            </a:xfrm>
          </p:grpSpPr>
          <p:sp>
            <p:nvSpPr>
              <p:cNvPr id="8238" name="Rectangle 46"/>
              <p:cNvSpPr>
                <a:spLocks noChangeArrowheads="1"/>
              </p:cNvSpPr>
              <p:nvPr/>
            </p:nvSpPr>
            <p:spPr bwMode="auto">
              <a:xfrm>
                <a:off x="0" y="526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39" name="Rectangle 47"/>
              <p:cNvSpPr>
                <a:spLocks noChangeArrowheads="1"/>
              </p:cNvSpPr>
              <p:nvPr/>
            </p:nvSpPr>
            <p:spPr bwMode="auto">
              <a:xfrm>
                <a:off x="0" y="526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setSecond(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 set second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40" name="Group 48"/>
            <p:cNvGrpSpPr>
              <a:grpSpLocks/>
            </p:cNvGrpSpPr>
            <p:nvPr/>
          </p:nvGrpSpPr>
          <p:grpSpPr bwMode="auto">
            <a:xfrm>
              <a:off x="0" y="5639"/>
              <a:ext cx="3072" cy="374"/>
              <a:chOff x="0" y="5639"/>
              <a:chExt cx="3072" cy="374"/>
            </a:xfrm>
          </p:grpSpPr>
          <p:sp>
            <p:nvSpPr>
              <p:cNvPr id="8241" name="Rectangle 49"/>
              <p:cNvSpPr>
                <a:spLocks noChangeArrowheads="1"/>
              </p:cNvSpPr>
              <p:nvPr/>
            </p:nvSpPr>
            <p:spPr bwMode="auto">
              <a:xfrm>
                <a:off x="0" y="563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42" name="Rectangle 50"/>
              <p:cNvSpPr>
                <a:spLocks noChangeArrowheads="1"/>
              </p:cNvSpPr>
              <p:nvPr/>
            </p:nvSpPr>
            <p:spPr bwMode="auto">
              <a:xfrm>
                <a:off x="0" y="563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43" name="Group 51"/>
            <p:cNvGrpSpPr>
              <a:grpSpLocks/>
            </p:cNvGrpSpPr>
            <p:nvPr/>
          </p:nvGrpSpPr>
          <p:grpSpPr bwMode="auto">
            <a:xfrm>
              <a:off x="0" y="6013"/>
              <a:ext cx="3072" cy="374"/>
              <a:chOff x="0" y="6013"/>
              <a:chExt cx="3072" cy="374"/>
            </a:xfrm>
          </p:grpSpPr>
          <p:sp>
            <p:nvSpPr>
              <p:cNvPr id="8244" name="Rectangle 52"/>
              <p:cNvSpPr>
                <a:spLocks noChangeArrowheads="1"/>
              </p:cNvSpPr>
              <p:nvPr/>
            </p:nvSpPr>
            <p:spPr bwMode="auto">
              <a:xfrm>
                <a:off x="0" y="601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45" name="Rectangle 53"/>
              <p:cNvSpPr>
                <a:spLocks noChangeArrowheads="1"/>
              </p:cNvSpPr>
              <p:nvPr/>
            </p:nvSpPr>
            <p:spPr bwMode="auto">
              <a:xfrm>
                <a:off x="0" y="601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	</a:t>
                </a:r>
                <a:r>
                  <a:rPr lang="en-US" altLang="en-US" sz="1200" b="1">
                    <a:solidFill>
                      <a:srgbClr val="33CC33"/>
                    </a:solidFill>
                    <a:latin typeface="Courier New" panose="02070309020205020404" pitchFamily="49" charset="0"/>
                    <a:cs typeface="Times New Roman" panose="02020603050405020304" pitchFamily="18" charset="0"/>
                  </a:rPr>
                  <a:t>   // get functions (normally declared 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46" name="Group 54"/>
            <p:cNvGrpSpPr>
              <a:grpSpLocks/>
            </p:cNvGrpSpPr>
            <p:nvPr/>
          </p:nvGrpSpPr>
          <p:grpSpPr bwMode="auto">
            <a:xfrm>
              <a:off x="0" y="6387"/>
              <a:ext cx="3072" cy="374"/>
              <a:chOff x="0" y="6387"/>
              <a:chExt cx="3072" cy="374"/>
            </a:xfrm>
          </p:grpSpPr>
          <p:sp>
            <p:nvSpPr>
              <p:cNvPr id="8247" name="Rectangle 55"/>
              <p:cNvSpPr>
                <a:spLocks noChangeArrowheads="1"/>
              </p:cNvSpPr>
              <p:nvPr/>
            </p:nvSpPr>
            <p:spPr bwMode="auto">
              <a:xfrm>
                <a:off x="0" y="638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48" name="Rectangle 56"/>
              <p:cNvSpPr>
                <a:spLocks noChangeArrowheads="1"/>
              </p:cNvSpPr>
              <p:nvPr/>
            </p:nvSpPr>
            <p:spPr bwMode="auto">
              <a:xfrm>
                <a:off x="0" y="638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getHour()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return hour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49" name="Group 57"/>
            <p:cNvGrpSpPr>
              <a:grpSpLocks/>
            </p:cNvGrpSpPr>
            <p:nvPr/>
          </p:nvGrpSpPr>
          <p:grpSpPr bwMode="auto">
            <a:xfrm>
              <a:off x="0" y="6761"/>
              <a:ext cx="3072" cy="374"/>
              <a:chOff x="0" y="6761"/>
              <a:chExt cx="3072" cy="374"/>
            </a:xfrm>
          </p:grpSpPr>
          <p:sp>
            <p:nvSpPr>
              <p:cNvPr id="8250" name="Rectangle 58"/>
              <p:cNvSpPr>
                <a:spLocks noChangeArrowheads="1"/>
              </p:cNvSpPr>
              <p:nvPr/>
            </p:nvSpPr>
            <p:spPr bwMode="auto">
              <a:xfrm>
                <a:off x="0" y="676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51" name="Rectangle 59"/>
              <p:cNvSpPr>
                <a:spLocks noChangeArrowheads="1"/>
              </p:cNvSpPr>
              <p:nvPr/>
            </p:nvSpPr>
            <p:spPr bwMode="auto">
              <a:xfrm>
                <a:off x="0" y="676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19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getMinute()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return minute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52" name="Group 60"/>
            <p:cNvGrpSpPr>
              <a:grpSpLocks/>
            </p:cNvGrpSpPr>
            <p:nvPr/>
          </p:nvGrpSpPr>
          <p:grpSpPr bwMode="auto">
            <a:xfrm>
              <a:off x="0" y="7135"/>
              <a:ext cx="3072" cy="374"/>
              <a:chOff x="0" y="7135"/>
              <a:chExt cx="3072" cy="374"/>
            </a:xfrm>
          </p:grpSpPr>
          <p:sp>
            <p:nvSpPr>
              <p:cNvPr id="8253" name="Rectangle 61"/>
              <p:cNvSpPr>
                <a:spLocks noChangeArrowheads="1"/>
              </p:cNvSpPr>
              <p:nvPr/>
            </p:nvSpPr>
            <p:spPr bwMode="auto">
              <a:xfrm>
                <a:off x="0" y="713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54" name="Rectangle 62"/>
              <p:cNvSpPr>
                <a:spLocks noChangeArrowheads="1"/>
              </p:cNvSpPr>
              <p:nvPr/>
            </p:nvSpPr>
            <p:spPr bwMode="auto">
              <a:xfrm>
                <a:off x="0" y="713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getSecond()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 return second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55" name="Group 63"/>
            <p:cNvGrpSpPr>
              <a:grpSpLocks/>
            </p:cNvGrpSpPr>
            <p:nvPr/>
          </p:nvGrpSpPr>
          <p:grpSpPr bwMode="auto">
            <a:xfrm>
              <a:off x="0" y="7509"/>
              <a:ext cx="3072" cy="374"/>
              <a:chOff x="0" y="7509"/>
              <a:chExt cx="3072" cy="374"/>
            </a:xfrm>
          </p:grpSpPr>
          <p:sp>
            <p:nvSpPr>
              <p:cNvPr id="8256" name="Rectangle 64"/>
              <p:cNvSpPr>
                <a:spLocks noChangeArrowheads="1"/>
              </p:cNvSpPr>
              <p:nvPr/>
            </p:nvSpPr>
            <p:spPr bwMode="auto">
              <a:xfrm>
                <a:off x="0" y="750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57" name="Rectangle 65"/>
              <p:cNvSpPr>
                <a:spLocks noChangeArrowheads="1"/>
              </p:cNvSpPr>
              <p:nvPr/>
            </p:nvSpPr>
            <p:spPr bwMode="auto">
              <a:xfrm>
                <a:off x="0" y="750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58" name="Group 66"/>
            <p:cNvGrpSpPr>
              <a:grpSpLocks/>
            </p:cNvGrpSpPr>
            <p:nvPr/>
          </p:nvGrpSpPr>
          <p:grpSpPr bwMode="auto">
            <a:xfrm>
              <a:off x="0" y="7883"/>
              <a:ext cx="3072" cy="374"/>
              <a:chOff x="0" y="7883"/>
              <a:chExt cx="3072" cy="374"/>
            </a:xfrm>
          </p:grpSpPr>
          <p:sp>
            <p:nvSpPr>
              <p:cNvPr id="8259" name="Rectangle 67"/>
              <p:cNvSpPr>
                <a:spLocks noChangeArrowheads="1"/>
              </p:cNvSpPr>
              <p:nvPr/>
            </p:nvSpPr>
            <p:spPr bwMode="auto">
              <a:xfrm>
                <a:off x="0" y="788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60" name="Rectangle 68"/>
              <p:cNvSpPr>
                <a:spLocks noChangeArrowheads="1"/>
              </p:cNvSpPr>
              <p:nvPr/>
            </p:nvSpPr>
            <p:spPr bwMode="auto">
              <a:xfrm>
                <a:off x="0" y="788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22	</a:t>
                </a:r>
                <a:r>
                  <a:rPr lang="en-US" altLang="en-US" sz="1200" b="1">
                    <a:solidFill>
                      <a:srgbClr val="33CC33"/>
                    </a:solidFill>
                    <a:latin typeface="Courier New" panose="02070309020205020404" pitchFamily="49" charset="0"/>
                    <a:cs typeface="Times New Roman" panose="02020603050405020304" pitchFamily="18" charset="0"/>
                  </a:rPr>
                  <a:t>   // print functions (normally declared 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61" name="Group 69"/>
            <p:cNvGrpSpPr>
              <a:grpSpLocks/>
            </p:cNvGrpSpPr>
            <p:nvPr/>
          </p:nvGrpSpPr>
          <p:grpSpPr bwMode="auto">
            <a:xfrm>
              <a:off x="0" y="8257"/>
              <a:ext cx="3072" cy="374"/>
              <a:chOff x="0" y="8257"/>
              <a:chExt cx="3072" cy="374"/>
            </a:xfrm>
          </p:grpSpPr>
          <p:sp>
            <p:nvSpPr>
              <p:cNvPr id="8262" name="Rectangle 70"/>
              <p:cNvSpPr>
                <a:spLocks noChangeArrowheads="1"/>
              </p:cNvSpPr>
              <p:nvPr/>
            </p:nvSpPr>
            <p:spPr bwMode="auto">
              <a:xfrm>
                <a:off x="0" y="825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63" name="Rectangle 71"/>
              <p:cNvSpPr>
                <a:spLocks noChangeArrowheads="1"/>
              </p:cNvSpPr>
              <p:nvPr/>
            </p:nvSpPr>
            <p:spPr bwMode="auto">
              <a:xfrm>
                <a:off x="0" y="825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printMilitary()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print military time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64" name="Group 72"/>
            <p:cNvGrpSpPr>
              <a:grpSpLocks/>
            </p:cNvGrpSpPr>
            <p:nvPr/>
          </p:nvGrpSpPr>
          <p:grpSpPr bwMode="auto">
            <a:xfrm>
              <a:off x="0" y="8631"/>
              <a:ext cx="3072" cy="374"/>
              <a:chOff x="0" y="8631"/>
              <a:chExt cx="3072" cy="374"/>
            </a:xfrm>
          </p:grpSpPr>
          <p:sp>
            <p:nvSpPr>
              <p:cNvPr id="8265" name="Rectangle 73"/>
              <p:cNvSpPr>
                <a:spLocks noChangeArrowheads="1"/>
              </p:cNvSpPr>
              <p:nvPr/>
            </p:nvSpPr>
            <p:spPr bwMode="auto">
              <a:xfrm>
                <a:off x="0" y="863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66" name="Rectangle 74"/>
              <p:cNvSpPr>
                <a:spLocks noChangeArrowheads="1"/>
              </p:cNvSpPr>
              <p:nvPr/>
            </p:nvSpPr>
            <p:spPr bwMode="auto">
              <a:xfrm>
                <a:off x="0" y="863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24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printStandard();        </a:t>
                </a:r>
                <a:r>
                  <a:rPr lang="en-US" altLang="en-US" sz="1200" b="1">
                    <a:solidFill>
                      <a:srgbClr val="33CC33"/>
                    </a:solidFill>
                    <a:latin typeface="Courier New" panose="02070309020205020404" pitchFamily="49" charset="0"/>
                    <a:cs typeface="Times New Roman" panose="02020603050405020304" pitchFamily="18" charset="0"/>
                  </a:rPr>
                  <a:t>// print standard time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67" name="Group 75"/>
            <p:cNvGrpSpPr>
              <a:grpSpLocks/>
            </p:cNvGrpSpPr>
            <p:nvPr/>
          </p:nvGrpSpPr>
          <p:grpSpPr bwMode="auto">
            <a:xfrm>
              <a:off x="0" y="9005"/>
              <a:ext cx="3072" cy="374"/>
              <a:chOff x="0" y="9005"/>
              <a:chExt cx="3072" cy="374"/>
            </a:xfrm>
          </p:grpSpPr>
          <p:sp>
            <p:nvSpPr>
              <p:cNvPr id="8268" name="Rectangle 76"/>
              <p:cNvSpPr>
                <a:spLocks noChangeArrowheads="1"/>
              </p:cNvSpPr>
              <p:nvPr/>
            </p:nvSpPr>
            <p:spPr bwMode="auto">
              <a:xfrm>
                <a:off x="0" y="900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69" name="Rectangle 77"/>
              <p:cNvSpPr>
                <a:spLocks noChangeArrowheads="1"/>
              </p:cNvSpPr>
              <p:nvPr/>
            </p:nvSpPr>
            <p:spPr bwMode="auto">
              <a:xfrm>
                <a:off x="0" y="900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25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70" name="Group 78"/>
            <p:cNvGrpSpPr>
              <a:grpSpLocks/>
            </p:cNvGrpSpPr>
            <p:nvPr/>
          </p:nvGrpSpPr>
          <p:grpSpPr bwMode="auto">
            <a:xfrm>
              <a:off x="0" y="9379"/>
              <a:ext cx="3072" cy="374"/>
              <a:chOff x="0" y="9379"/>
              <a:chExt cx="3072" cy="374"/>
            </a:xfrm>
          </p:grpSpPr>
          <p:sp>
            <p:nvSpPr>
              <p:cNvPr id="8271" name="Rectangle 79"/>
              <p:cNvSpPr>
                <a:spLocks noChangeArrowheads="1"/>
              </p:cNvSpPr>
              <p:nvPr/>
            </p:nvSpPr>
            <p:spPr bwMode="auto">
              <a:xfrm>
                <a:off x="0" y="937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72" name="Rectangle 80"/>
              <p:cNvSpPr>
                <a:spLocks noChangeArrowheads="1"/>
              </p:cNvSpPr>
              <p:nvPr/>
            </p:nvSpPr>
            <p:spPr bwMode="auto">
              <a:xfrm>
                <a:off x="0" y="937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26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hour;              </a:t>
                </a:r>
                <a:r>
                  <a:rPr lang="en-US" altLang="en-US" sz="1200" b="1">
                    <a:solidFill>
                      <a:srgbClr val="33CC33"/>
                    </a:solidFill>
                    <a:latin typeface="Courier New" panose="02070309020205020404" pitchFamily="49" charset="0"/>
                    <a:cs typeface="Times New Roman" panose="02020603050405020304" pitchFamily="18" charset="0"/>
                  </a:rPr>
                  <a:t>// 0 - 23</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73" name="Group 81"/>
            <p:cNvGrpSpPr>
              <a:grpSpLocks/>
            </p:cNvGrpSpPr>
            <p:nvPr/>
          </p:nvGrpSpPr>
          <p:grpSpPr bwMode="auto">
            <a:xfrm>
              <a:off x="0" y="9753"/>
              <a:ext cx="3072" cy="374"/>
              <a:chOff x="0" y="9753"/>
              <a:chExt cx="3072" cy="374"/>
            </a:xfrm>
          </p:grpSpPr>
          <p:sp>
            <p:nvSpPr>
              <p:cNvPr id="8274" name="Rectangle 82"/>
              <p:cNvSpPr>
                <a:spLocks noChangeArrowheads="1"/>
              </p:cNvSpPr>
              <p:nvPr/>
            </p:nvSpPr>
            <p:spPr bwMode="auto">
              <a:xfrm>
                <a:off x="0" y="975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75" name="Rectangle 83"/>
              <p:cNvSpPr>
                <a:spLocks noChangeArrowheads="1"/>
              </p:cNvSpPr>
              <p:nvPr/>
            </p:nvSpPr>
            <p:spPr bwMode="auto">
              <a:xfrm>
                <a:off x="0" y="9753"/>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27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minute;            </a:t>
                </a:r>
                <a:r>
                  <a:rPr lang="en-US" altLang="en-US" sz="1200" b="1">
                    <a:solidFill>
                      <a:srgbClr val="33CC33"/>
                    </a:solidFill>
                    <a:latin typeface="Courier New" panose="02070309020205020404" pitchFamily="49" charset="0"/>
                    <a:cs typeface="Times New Roman" panose="02020603050405020304" pitchFamily="18" charset="0"/>
                  </a:rPr>
                  <a:t>// 0 - 59</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76" name="Group 84"/>
            <p:cNvGrpSpPr>
              <a:grpSpLocks/>
            </p:cNvGrpSpPr>
            <p:nvPr/>
          </p:nvGrpSpPr>
          <p:grpSpPr bwMode="auto">
            <a:xfrm>
              <a:off x="0" y="10127"/>
              <a:ext cx="3072" cy="374"/>
              <a:chOff x="0" y="10127"/>
              <a:chExt cx="3072" cy="374"/>
            </a:xfrm>
          </p:grpSpPr>
          <p:sp>
            <p:nvSpPr>
              <p:cNvPr id="8277" name="Rectangle 85"/>
              <p:cNvSpPr>
                <a:spLocks noChangeArrowheads="1"/>
              </p:cNvSpPr>
              <p:nvPr/>
            </p:nvSpPr>
            <p:spPr bwMode="auto">
              <a:xfrm>
                <a:off x="0" y="1012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78" name="Rectangle 86"/>
              <p:cNvSpPr>
                <a:spLocks noChangeArrowheads="1"/>
              </p:cNvSpPr>
              <p:nvPr/>
            </p:nvSpPr>
            <p:spPr bwMode="auto">
              <a:xfrm>
                <a:off x="0" y="10127"/>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second;            </a:t>
                </a:r>
                <a:r>
                  <a:rPr lang="en-US" altLang="en-US" sz="1200" b="1">
                    <a:solidFill>
                      <a:srgbClr val="33CC33"/>
                    </a:solidFill>
                    <a:latin typeface="Courier New" panose="02070309020205020404" pitchFamily="49" charset="0"/>
                    <a:cs typeface="Times New Roman" panose="02020603050405020304" pitchFamily="18" charset="0"/>
                  </a:rPr>
                  <a:t>// 0 - 59</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79" name="Group 87"/>
            <p:cNvGrpSpPr>
              <a:grpSpLocks/>
            </p:cNvGrpSpPr>
            <p:nvPr/>
          </p:nvGrpSpPr>
          <p:grpSpPr bwMode="auto">
            <a:xfrm>
              <a:off x="0" y="10501"/>
              <a:ext cx="3072" cy="374"/>
              <a:chOff x="0" y="10501"/>
              <a:chExt cx="3072" cy="374"/>
            </a:xfrm>
          </p:grpSpPr>
          <p:sp>
            <p:nvSpPr>
              <p:cNvPr id="8280" name="Rectangle 88"/>
              <p:cNvSpPr>
                <a:spLocks noChangeArrowheads="1"/>
              </p:cNvSpPr>
              <p:nvPr/>
            </p:nvSpPr>
            <p:spPr bwMode="auto">
              <a:xfrm>
                <a:off x="0" y="1050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81" name="Rectangle 89"/>
              <p:cNvSpPr>
                <a:spLocks noChangeArrowheads="1"/>
              </p:cNvSpPr>
              <p:nvPr/>
            </p:nvSpPr>
            <p:spPr bwMode="auto">
              <a:xfrm>
                <a:off x="0" y="10501"/>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8282" name="Group 90"/>
            <p:cNvGrpSpPr>
              <a:grpSpLocks/>
            </p:cNvGrpSpPr>
            <p:nvPr/>
          </p:nvGrpSpPr>
          <p:grpSpPr bwMode="auto">
            <a:xfrm>
              <a:off x="0" y="10875"/>
              <a:ext cx="3072" cy="374"/>
              <a:chOff x="0" y="10875"/>
              <a:chExt cx="3072" cy="374"/>
            </a:xfrm>
          </p:grpSpPr>
          <p:sp>
            <p:nvSpPr>
              <p:cNvPr id="8283" name="Rectangle 91"/>
              <p:cNvSpPr>
                <a:spLocks noChangeArrowheads="1"/>
              </p:cNvSpPr>
              <p:nvPr/>
            </p:nvSpPr>
            <p:spPr bwMode="auto">
              <a:xfrm>
                <a:off x="0" y="1087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84" name="Rectangle 92"/>
              <p:cNvSpPr>
                <a:spLocks noChangeArrowheads="1"/>
              </p:cNvSpPr>
              <p:nvPr/>
            </p:nvSpPr>
            <p:spPr bwMode="auto">
              <a:xfrm>
                <a:off x="0" y="10875"/>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8285" name="Group 93"/>
            <p:cNvGrpSpPr>
              <a:grpSpLocks/>
            </p:cNvGrpSpPr>
            <p:nvPr/>
          </p:nvGrpSpPr>
          <p:grpSpPr bwMode="auto">
            <a:xfrm>
              <a:off x="0" y="11249"/>
              <a:ext cx="3072" cy="374"/>
              <a:chOff x="0" y="11249"/>
              <a:chExt cx="3072" cy="374"/>
            </a:xfrm>
          </p:grpSpPr>
          <p:sp>
            <p:nvSpPr>
              <p:cNvPr id="8286" name="Rectangle 94"/>
              <p:cNvSpPr>
                <a:spLocks noChangeArrowheads="1"/>
              </p:cNvSpPr>
              <p:nvPr/>
            </p:nvSpPr>
            <p:spPr bwMode="auto">
              <a:xfrm>
                <a:off x="0" y="1124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87" name="Rectangle 95"/>
              <p:cNvSpPr>
                <a:spLocks noChangeArrowheads="1"/>
              </p:cNvSpPr>
              <p:nvPr/>
            </p:nvSpPr>
            <p:spPr bwMode="auto">
              <a:xfrm>
                <a:off x="0" y="11249"/>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31	</a:t>
                </a:r>
                <a:r>
                  <a:rPr lang="en-US" altLang="en-US" sz="1200" b="1">
                    <a:solidFill>
                      <a:srgbClr val="275AFF"/>
                    </a:solidFill>
                    <a:latin typeface="Courier New" panose="02070309020205020404" pitchFamily="49" charset="0"/>
                    <a:cs typeface="Times New Roman" panose="02020603050405020304" pitchFamily="18" charset="0"/>
                  </a:rPr>
                  <a:t>#endif</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spTree>
    <p:extLst>
      <p:ext uri="{BB962C8B-B14F-4D97-AF65-F5344CB8AC3E}">
        <p14:creationId xmlns:p14="http://schemas.microsoft.com/office/powerpoint/2010/main" val="1878019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3"/>
          <p:cNvGrpSpPr>
            <a:grpSpLocks/>
          </p:cNvGrpSpPr>
          <p:nvPr/>
        </p:nvGrpSpPr>
        <p:grpSpPr bwMode="auto">
          <a:xfrm>
            <a:off x="0" y="0"/>
            <a:ext cx="6781800" cy="6858000"/>
            <a:chOff x="0" y="0"/>
            <a:chExt cx="3072" cy="11968"/>
          </a:xfrm>
        </p:grpSpPr>
        <p:grpSp>
          <p:nvGrpSpPr>
            <p:cNvPr id="9220" name="Group 4"/>
            <p:cNvGrpSpPr>
              <a:grpSpLocks/>
            </p:cNvGrpSpPr>
            <p:nvPr/>
          </p:nvGrpSpPr>
          <p:grpSpPr bwMode="auto">
            <a:xfrm>
              <a:off x="0" y="0"/>
              <a:ext cx="3072" cy="374"/>
              <a:chOff x="0" y="0"/>
              <a:chExt cx="3072" cy="374"/>
            </a:xfrm>
          </p:grpSpPr>
          <p:sp>
            <p:nvSpPr>
              <p:cNvPr id="9221"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2"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32	</a:t>
                </a:r>
                <a:r>
                  <a:rPr lang="en-US" altLang="en-US" sz="1200" b="1">
                    <a:solidFill>
                      <a:srgbClr val="33CC33"/>
                    </a:solidFill>
                    <a:latin typeface="Courier New" panose="02070309020205020404" pitchFamily="49" charset="0"/>
                    <a:cs typeface="Times New Roman" panose="02020603050405020304" pitchFamily="18" charset="0"/>
                  </a:rPr>
                  <a:t>// Fig. 7.1: time5.cpp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23" name="Group 7"/>
            <p:cNvGrpSpPr>
              <a:grpSpLocks/>
            </p:cNvGrpSpPr>
            <p:nvPr/>
          </p:nvGrpSpPr>
          <p:grpSpPr bwMode="auto">
            <a:xfrm>
              <a:off x="0" y="374"/>
              <a:ext cx="3072" cy="374"/>
              <a:chOff x="0" y="374"/>
              <a:chExt cx="3072" cy="374"/>
            </a:xfrm>
          </p:grpSpPr>
          <p:sp>
            <p:nvSpPr>
              <p:cNvPr id="9224"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5"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33	</a:t>
                </a:r>
                <a:r>
                  <a:rPr lang="en-US" altLang="en-US" sz="1200" b="1">
                    <a:solidFill>
                      <a:srgbClr val="33CC33"/>
                    </a:solidFill>
                    <a:latin typeface="Courier New" panose="02070309020205020404" pitchFamily="49" charset="0"/>
                    <a:cs typeface="Times New Roman" panose="02020603050405020304" pitchFamily="18" charset="0"/>
                  </a:rPr>
                  <a:t>// Member function definitions for Time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26" name="Group 10"/>
            <p:cNvGrpSpPr>
              <a:grpSpLocks/>
            </p:cNvGrpSpPr>
            <p:nvPr/>
          </p:nvGrpSpPr>
          <p:grpSpPr bwMode="auto">
            <a:xfrm>
              <a:off x="0" y="748"/>
              <a:ext cx="3072" cy="374"/>
              <a:chOff x="0" y="748"/>
              <a:chExt cx="3072" cy="374"/>
            </a:xfrm>
          </p:grpSpPr>
          <p:sp>
            <p:nvSpPr>
              <p:cNvPr id="9227"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8"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34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9229" name="Group 13"/>
            <p:cNvGrpSpPr>
              <a:grpSpLocks/>
            </p:cNvGrpSpPr>
            <p:nvPr/>
          </p:nvGrpSpPr>
          <p:grpSpPr bwMode="auto">
            <a:xfrm>
              <a:off x="0" y="1122"/>
              <a:ext cx="3072" cy="374"/>
              <a:chOff x="0" y="1122"/>
              <a:chExt cx="3072" cy="374"/>
            </a:xfrm>
          </p:grpSpPr>
          <p:sp>
            <p:nvSpPr>
              <p:cNvPr id="9230"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1"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32" name="Group 16"/>
            <p:cNvGrpSpPr>
              <a:grpSpLocks/>
            </p:cNvGrpSpPr>
            <p:nvPr/>
          </p:nvGrpSpPr>
          <p:grpSpPr bwMode="auto">
            <a:xfrm>
              <a:off x="0" y="1496"/>
              <a:ext cx="3072" cy="374"/>
              <a:chOff x="0" y="1496"/>
              <a:chExt cx="3072" cy="374"/>
            </a:xfrm>
          </p:grpSpPr>
          <p:sp>
            <p:nvSpPr>
              <p:cNvPr id="9233"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4"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36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9235" name="Group 19"/>
            <p:cNvGrpSpPr>
              <a:grpSpLocks/>
            </p:cNvGrpSpPr>
            <p:nvPr/>
          </p:nvGrpSpPr>
          <p:grpSpPr bwMode="auto">
            <a:xfrm>
              <a:off x="0" y="1870"/>
              <a:ext cx="3072" cy="374"/>
              <a:chOff x="0" y="1870"/>
              <a:chExt cx="3072" cy="374"/>
            </a:xfrm>
          </p:grpSpPr>
          <p:sp>
            <p:nvSpPr>
              <p:cNvPr id="9236"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37"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38" name="Group 22"/>
            <p:cNvGrpSpPr>
              <a:grpSpLocks/>
            </p:cNvGrpSpPr>
            <p:nvPr/>
          </p:nvGrpSpPr>
          <p:grpSpPr bwMode="auto">
            <a:xfrm>
              <a:off x="0" y="2244"/>
              <a:ext cx="3072" cy="374"/>
              <a:chOff x="0" y="2244"/>
              <a:chExt cx="3072" cy="374"/>
            </a:xfrm>
          </p:grpSpPr>
          <p:sp>
            <p:nvSpPr>
              <p:cNvPr id="9239"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0"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38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"time5.h"</a:t>
                </a:r>
              </a:p>
              <a:p>
                <a:pPr eaLnBrk="0" hangingPunct="0"/>
                <a:endParaRPr lang="en-US" altLang="en-US" sz="1200" b="1">
                  <a:latin typeface="Courier New" panose="02070309020205020404" pitchFamily="49" charset="0"/>
                </a:endParaRPr>
              </a:p>
            </p:txBody>
          </p:sp>
        </p:grpSp>
        <p:grpSp>
          <p:nvGrpSpPr>
            <p:cNvPr id="9241" name="Group 25"/>
            <p:cNvGrpSpPr>
              <a:grpSpLocks/>
            </p:cNvGrpSpPr>
            <p:nvPr/>
          </p:nvGrpSpPr>
          <p:grpSpPr bwMode="auto">
            <a:xfrm>
              <a:off x="0" y="2618"/>
              <a:ext cx="3072" cy="374"/>
              <a:chOff x="0" y="2618"/>
              <a:chExt cx="3072" cy="374"/>
            </a:xfrm>
          </p:grpSpPr>
          <p:sp>
            <p:nvSpPr>
              <p:cNvPr id="9242"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3"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44" name="Group 28"/>
            <p:cNvGrpSpPr>
              <a:grpSpLocks/>
            </p:cNvGrpSpPr>
            <p:nvPr/>
          </p:nvGrpSpPr>
          <p:grpSpPr bwMode="auto">
            <a:xfrm>
              <a:off x="0" y="2992"/>
              <a:ext cx="3072" cy="374"/>
              <a:chOff x="0" y="2992"/>
              <a:chExt cx="3072" cy="374"/>
            </a:xfrm>
          </p:grpSpPr>
          <p:sp>
            <p:nvSpPr>
              <p:cNvPr id="9245"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6"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40	</a:t>
                </a:r>
                <a:r>
                  <a:rPr lang="en-US" altLang="en-US" sz="1200" b="1">
                    <a:solidFill>
                      <a:srgbClr val="33CC33"/>
                    </a:solidFill>
                    <a:latin typeface="Courier New" panose="02070309020205020404" pitchFamily="49" charset="0"/>
                    <a:cs typeface="Times New Roman" panose="02020603050405020304" pitchFamily="18" charset="0"/>
                  </a:rPr>
                  <a:t>// Constructor function to initialize private data.</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47" name="Group 31"/>
            <p:cNvGrpSpPr>
              <a:grpSpLocks/>
            </p:cNvGrpSpPr>
            <p:nvPr/>
          </p:nvGrpSpPr>
          <p:grpSpPr bwMode="auto">
            <a:xfrm>
              <a:off x="0" y="3366"/>
              <a:ext cx="3072" cy="374"/>
              <a:chOff x="0" y="3366"/>
              <a:chExt cx="3072" cy="374"/>
            </a:xfrm>
          </p:grpSpPr>
          <p:sp>
            <p:nvSpPr>
              <p:cNvPr id="9248"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9"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41	</a:t>
                </a:r>
                <a:r>
                  <a:rPr lang="en-US" altLang="en-US" sz="1200" b="1">
                    <a:solidFill>
                      <a:srgbClr val="33CC33"/>
                    </a:solidFill>
                    <a:latin typeface="Courier New" panose="02070309020205020404" pitchFamily="49" charset="0"/>
                    <a:cs typeface="Times New Roman" panose="02020603050405020304" pitchFamily="18" charset="0"/>
                  </a:rPr>
                  <a:t>// Default values are 0 (see class definition).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50" name="Group 34"/>
            <p:cNvGrpSpPr>
              <a:grpSpLocks/>
            </p:cNvGrpSpPr>
            <p:nvPr/>
          </p:nvGrpSpPr>
          <p:grpSpPr bwMode="auto">
            <a:xfrm>
              <a:off x="0" y="3740"/>
              <a:ext cx="3072" cy="374"/>
              <a:chOff x="0" y="3740"/>
              <a:chExt cx="3072" cy="374"/>
            </a:xfrm>
          </p:grpSpPr>
          <p:sp>
            <p:nvSpPr>
              <p:cNvPr id="9251"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52"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42	</a:t>
                </a:r>
                <a:r>
                  <a:rPr lang="en-US" altLang="en-US" sz="1200" b="1">
                    <a:solidFill>
                      <a:srgbClr val="000000"/>
                    </a:solidFill>
                    <a:latin typeface="Courier New" panose="02070309020205020404" pitchFamily="49" charset="0"/>
                    <a:cs typeface="Times New Roman" panose="02020603050405020304" pitchFamily="18" charset="0"/>
                  </a:rPr>
                  <a:t>Time::Time(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hr,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min,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sec ) </a:t>
                </a:r>
              </a:p>
              <a:p>
                <a:pPr eaLnBrk="0" hangingPunct="0"/>
                <a:endParaRPr lang="en-US" altLang="en-US" sz="1200" b="1">
                  <a:latin typeface="Courier New" panose="02070309020205020404" pitchFamily="49" charset="0"/>
                </a:endParaRPr>
              </a:p>
            </p:txBody>
          </p:sp>
        </p:grpSp>
        <p:grpSp>
          <p:nvGrpSpPr>
            <p:cNvPr id="9253" name="Group 37"/>
            <p:cNvGrpSpPr>
              <a:grpSpLocks/>
            </p:cNvGrpSpPr>
            <p:nvPr/>
          </p:nvGrpSpPr>
          <p:grpSpPr bwMode="auto">
            <a:xfrm>
              <a:off x="0" y="4114"/>
              <a:ext cx="3072" cy="374"/>
              <a:chOff x="0" y="4114"/>
              <a:chExt cx="3072" cy="374"/>
            </a:xfrm>
          </p:grpSpPr>
          <p:sp>
            <p:nvSpPr>
              <p:cNvPr id="9254"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55"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43	</a:t>
                </a:r>
                <a:r>
                  <a:rPr lang="en-US" altLang="en-US" sz="1200" b="1">
                    <a:solidFill>
                      <a:srgbClr val="000000"/>
                    </a:solidFill>
                    <a:latin typeface="Courier New" panose="02070309020205020404" pitchFamily="49" charset="0"/>
                    <a:cs typeface="Times New Roman" panose="02020603050405020304" pitchFamily="18" charset="0"/>
                  </a:rPr>
                  <a:t>   { setTime( hr, min, sec ); }</a:t>
                </a:r>
              </a:p>
              <a:p>
                <a:pPr eaLnBrk="0" hangingPunct="0"/>
                <a:endParaRPr lang="en-US" altLang="en-US" sz="1200" b="1">
                  <a:latin typeface="Courier New" panose="02070309020205020404" pitchFamily="49" charset="0"/>
                </a:endParaRPr>
              </a:p>
            </p:txBody>
          </p:sp>
        </p:grpSp>
        <p:grpSp>
          <p:nvGrpSpPr>
            <p:cNvPr id="9256" name="Group 40"/>
            <p:cNvGrpSpPr>
              <a:grpSpLocks/>
            </p:cNvGrpSpPr>
            <p:nvPr/>
          </p:nvGrpSpPr>
          <p:grpSpPr bwMode="auto">
            <a:xfrm>
              <a:off x="0" y="4488"/>
              <a:ext cx="3072" cy="374"/>
              <a:chOff x="0" y="4488"/>
              <a:chExt cx="3072" cy="374"/>
            </a:xfrm>
          </p:grpSpPr>
          <p:sp>
            <p:nvSpPr>
              <p:cNvPr id="9257"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58"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59" name="Group 43"/>
            <p:cNvGrpSpPr>
              <a:grpSpLocks/>
            </p:cNvGrpSpPr>
            <p:nvPr/>
          </p:nvGrpSpPr>
          <p:grpSpPr bwMode="auto">
            <a:xfrm>
              <a:off x="0" y="4862"/>
              <a:ext cx="3072" cy="374"/>
              <a:chOff x="0" y="4862"/>
              <a:chExt cx="3072" cy="374"/>
            </a:xfrm>
          </p:grpSpPr>
          <p:sp>
            <p:nvSpPr>
              <p:cNvPr id="9260"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61"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45	</a:t>
                </a:r>
                <a:r>
                  <a:rPr lang="en-US" altLang="en-US" sz="1200" b="1">
                    <a:solidFill>
                      <a:srgbClr val="33CC33"/>
                    </a:solidFill>
                    <a:latin typeface="Courier New" panose="02070309020205020404" pitchFamily="49" charset="0"/>
                    <a:cs typeface="Times New Roman" panose="02020603050405020304" pitchFamily="18" charset="0"/>
                  </a:rPr>
                  <a:t>// Set the values of hour, minute, and second.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62" name="Group 46"/>
            <p:cNvGrpSpPr>
              <a:grpSpLocks/>
            </p:cNvGrpSpPr>
            <p:nvPr/>
          </p:nvGrpSpPr>
          <p:grpSpPr bwMode="auto">
            <a:xfrm>
              <a:off x="0" y="5236"/>
              <a:ext cx="3072" cy="374"/>
              <a:chOff x="0" y="5236"/>
              <a:chExt cx="3072" cy="374"/>
            </a:xfrm>
          </p:grpSpPr>
          <p:sp>
            <p:nvSpPr>
              <p:cNvPr id="9263"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64"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46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Time::setTime(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s )</a:t>
                </a:r>
              </a:p>
              <a:p>
                <a:pPr eaLnBrk="0" hangingPunct="0"/>
                <a:endParaRPr lang="en-US" altLang="en-US" sz="1200" b="1">
                  <a:latin typeface="Courier New" panose="02070309020205020404" pitchFamily="49" charset="0"/>
                </a:endParaRPr>
              </a:p>
            </p:txBody>
          </p:sp>
        </p:grpSp>
        <p:grpSp>
          <p:nvGrpSpPr>
            <p:cNvPr id="9265" name="Group 49"/>
            <p:cNvGrpSpPr>
              <a:grpSpLocks/>
            </p:cNvGrpSpPr>
            <p:nvPr/>
          </p:nvGrpSpPr>
          <p:grpSpPr bwMode="auto">
            <a:xfrm>
              <a:off x="0" y="5610"/>
              <a:ext cx="3072" cy="374"/>
              <a:chOff x="0" y="5610"/>
              <a:chExt cx="3072" cy="374"/>
            </a:xfrm>
          </p:grpSpPr>
          <p:sp>
            <p:nvSpPr>
              <p:cNvPr id="9266"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67"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47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9268" name="Group 52"/>
            <p:cNvGrpSpPr>
              <a:grpSpLocks/>
            </p:cNvGrpSpPr>
            <p:nvPr/>
          </p:nvGrpSpPr>
          <p:grpSpPr bwMode="auto">
            <a:xfrm>
              <a:off x="0" y="5984"/>
              <a:ext cx="3072" cy="374"/>
              <a:chOff x="0" y="5984"/>
              <a:chExt cx="3072" cy="374"/>
            </a:xfrm>
          </p:grpSpPr>
          <p:sp>
            <p:nvSpPr>
              <p:cNvPr id="9269"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70"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48	</a:t>
                </a:r>
                <a:r>
                  <a:rPr lang="en-US" altLang="en-US" sz="1200" b="1">
                    <a:solidFill>
                      <a:srgbClr val="000000"/>
                    </a:solidFill>
                    <a:latin typeface="Courier New" panose="02070309020205020404" pitchFamily="49" charset="0"/>
                    <a:cs typeface="Times New Roman" panose="02020603050405020304" pitchFamily="18" charset="0"/>
                  </a:rPr>
                  <a:t>   setHour( h );</a:t>
                </a:r>
              </a:p>
              <a:p>
                <a:pPr eaLnBrk="0" hangingPunct="0"/>
                <a:endParaRPr lang="en-US" altLang="en-US" sz="1200" b="1">
                  <a:latin typeface="Courier New" panose="02070309020205020404" pitchFamily="49" charset="0"/>
                </a:endParaRPr>
              </a:p>
            </p:txBody>
          </p:sp>
        </p:grpSp>
        <p:grpSp>
          <p:nvGrpSpPr>
            <p:cNvPr id="9271" name="Group 55"/>
            <p:cNvGrpSpPr>
              <a:grpSpLocks/>
            </p:cNvGrpSpPr>
            <p:nvPr/>
          </p:nvGrpSpPr>
          <p:grpSpPr bwMode="auto">
            <a:xfrm>
              <a:off x="0" y="6358"/>
              <a:ext cx="3072" cy="374"/>
              <a:chOff x="0" y="6358"/>
              <a:chExt cx="3072" cy="374"/>
            </a:xfrm>
          </p:grpSpPr>
          <p:sp>
            <p:nvSpPr>
              <p:cNvPr id="9272"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73"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49	</a:t>
                </a:r>
                <a:r>
                  <a:rPr lang="en-US" altLang="en-US" sz="1200" b="1">
                    <a:solidFill>
                      <a:srgbClr val="000000"/>
                    </a:solidFill>
                    <a:latin typeface="Courier New" panose="02070309020205020404" pitchFamily="49" charset="0"/>
                    <a:cs typeface="Times New Roman" panose="02020603050405020304" pitchFamily="18" charset="0"/>
                  </a:rPr>
                  <a:t>   setMinute( m );</a:t>
                </a:r>
              </a:p>
              <a:p>
                <a:pPr eaLnBrk="0" hangingPunct="0"/>
                <a:endParaRPr lang="en-US" altLang="en-US" sz="1200" b="1">
                  <a:latin typeface="Courier New" panose="02070309020205020404" pitchFamily="49" charset="0"/>
                </a:endParaRPr>
              </a:p>
            </p:txBody>
          </p:sp>
        </p:grpSp>
        <p:grpSp>
          <p:nvGrpSpPr>
            <p:cNvPr id="9274" name="Group 58"/>
            <p:cNvGrpSpPr>
              <a:grpSpLocks/>
            </p:cNvGrpSpPr>
            <p:nvPr/>
          </p:nvGrpSpPr>
          <p:grpSpPr bwMode="auto">
            <a:xfrm>
              <a:off x="0" y="6732"/>
              <a:ext cx="3072" cy="374"/>
              <a:chOff x="0" y="6732"/>
              <a:chExt cx="3072" cy="374"/>
            </a:xfrm>
          </p:grpSpPr>
          <p:sp>
            <p:nvSpPr>
              <p:cNvPr id="9275"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76"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50	</a:t>
                </a:r>
                <a:r>
                  <a:rPr lang="en-US" altLang="en-US" sz="1200" b="1">
                    <a:solidFill>
                      <a:srgbClr val="000000"/>
                    </a:solidFill>
                    <a:latin typeface="Courier New" panose="02070309020205020404" pitchFamily="49" charset="0"/>
                    <a:cs typeface="Times New Roman" panose="02020603050405020304" pitchFamily="18" charset="0"/>
                  </a:rPr>
                  <a:t>   setSecond( s );</a:t>
                </a:r>
              </a:p>
              <a:p>
                <a:pPr eaLnBrk="0" hangingPunct="0"/>
                <a:endParaRPr lang="en-US" altLang="en-US" sz="1200" b="1">
                  <a:latin typeface="Courier New" panose="02070309020205020404" pitchFamily="49" charset="0"/>
                </a:endParaRPr>
              </a:p>
            </p:txBody>
          </p:sp>
        </p:grpSp>
        <p:grpSp>
          <p:nvGrpSpPr>
            <p:cNvPr id="9277" name="Group 61"/>
            <p:cNvGrpSpPr>
              <a:grpSpLocks/>
            </p:cNvGrpSpPr>
            <p:nvPr/>
          </p:nvGrpSpPr>
          <p:grpSpPr bwMode="auto">
            <a:xfrm>
              <a:off x="0" y="7106"/>
              <a:ext cx="3072" cy="374"/>
              <a:chOff x="0" y="7106"/>
              <a:chExt cx="3072" cy="374"/>
            </a:xfrm>
          </p:grpSpPr>
          <p:sp>
            <p:nvSpPr>
              <p:cNvPr id="9278"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79"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51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9280" name="Group 64"/>
            <p:cNvGrpSpPr>
              <a:grpSpLocks/>
            </p:cNvGrpSpPr>
            <p:nvPr/>
          </p:nvGrpSpPr>
          <p:grpSpPr bwMode="auto">
            <a:xfrm>
              <a:off x="0" y="7480"/>
              <a:ext cx="3072" cy="374"/>
              <a:chOff x="0" y="7480"/>
              <a:chExt cx="3072" cy="374"/>
            </a:xfrm>
          </p:grpSpPr>
          <p:sp>
            <p:nvSpPr>
              <p:cNvPr id="9281"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82"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83" name="Group 67"/>
            <p:cNvGrpSpPr>
              <a:grpSpLocks/>
            </p:cNvGrpSpPr>
            <p:nvPr/>
          </p:nvGrpSpPr>
          <p:grpSpPr bwMode="auto">
            <a:xfrm>
              <a:off x="0" y="7854"/>
              <a:ext cx="3072" cy="374"/>
              <a:chOff x="0" y="7854"/>
              <a:chExt cx="3072" cy="374"/>
            </a:xfrm>
          </p:grpSpPr>
          <p:sp>
            <p:nvSpPr>
              <p:cNvPr id="9284"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85"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53	</a:t>
                </a:r>
                <a:r>
                  <a:rPr lang="en-US" altLang="en-US" sz="1200" b="1">
                    <a:solidFill>
                      <a:srgbClr val="33CC33"/>
                    </a:solidFill>
                    <a:latin typeface="Courier New" panose="02070309020205020404" pitchFamily="49" charset="0"/>
                    <a:cs typeface="Times New Roman" panose="02020603050405020304" pitchFamily="18" charset="0"/>
                  </a:rPr>
                  <a:t>// Set the hour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86" name="Group 70"/>
            <p:cNvGrpSpPr>
              <a:grpSpLocks/>
            </p:cNvGrpSpPr>
            <p:nvPr/>
          </p:nvGrpSpPr>
          <p:grpSpPr bwMode="auto">
            <a:xfrm>
              <a:off x="0" y="8228"/>
              <a:ext cx="3072" cy="374"/>
              <a:chOff x="0" y="8228"/>
              <a:chExt cx="3072" cy="374"/>
            </a:xfrm>
          </p:grpSpPr>
          <p:sp>
            <p:nvSpPr>
              <p:cNvPr id="9287"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88"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54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Time::setHour(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 ) </a:t>
                </a:r>
              </a:p>
              <a:p>
                <a:pPr eaLnBrk="0" hangingPunct="0"/>
                <a:endParaRPr lang="en-US" altLang="en-US" sz="1200" b="1">
                  <a:latin typeface="Courier New" panose="02070309020205020404" pitchFamily="49" charset="0"/>
                </a:endParaRPr>
              </a:p>
            </p:txBody>
          </p:sp>
        </p:grpSp>
        <p:grpSp>
          <p:nvGrpSpPr>
            <p:cNvPr id="9289" name="Group 73"/>
            <p:cNvGrpSpPr>
              <a:grpSpLocks/>
            </p:cNvGrpSpPr>
            <p:nvPr/>
          </p:nvGrpSpPr>
          <p:grpSpPr bwMode="auto">
            <a:xfrm>
              <a:off x="0" y="8602"/>
              <a:ext cx="3072" cy="374"/>
              <a:chOff x="0" y="8602"/>
              <a:chExt cx="3072" cy="374"/>
            </a:xfrm>
          </p:grpSpPr>
          <p:sp>
            <p:nvSpPr>
              <p:cNvPr id="9290"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91"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55	</a:t>
                </a:r>
                <a:r>
                  <a:rPr lang="en-US" altLang="en-US" sz="1200" b="1">
                    <a:solidFill>
                      <a:srgbClr val="000000"/>
                    </a:solidFill>
                    <a:latin typeface="Courier New" panose="02070309020205020404" pitchFamily="49" charset="0"/>
                    <a:cs typeface="Times New Roman" panose="02020603050405020304" pitchFamily="18" charset="0"/>
                  </a:rPr>
                  <a:t>   { hour = ( h &gt;= 0 &amp;&amp; h &lt; 24 ) ? h : 0; }</a:t>
                </a:r>
              </a:p>
              <a:p>
                <a:pPr eaLnBrk="0" hangingPunct="0"/>
                <a:endParaRPr lang="en-US" altLang="en-US" sz="1200" b="1">
                  <a:latin typeface="Courier New" panose="02070309020205020404" pitchFamily="49" charset="0"/>
                </a:endParaRPr>
              </a:p>
            </p:txBody>
          </p:sp>
        </p:grpSp>
        <p:grpSp>
          <p:nvGrpSpPr>
            <p:cNvPr id="9292" name="Group 76"/>
            <p:cNvGrpSpPr>
              <a:grpSpLocks/>
            </p:cNvGrpSpPr>
            <p:nvPr/>
          </p:nvGrpSpPr>
          <p:grpSpPr bwMode="auto">
            <a:xfrm>
              <a:off x="0" y="8976"/>
              <a:ext cx="3072" cy="374"/>
              <a:chOff x="0" y="8976"/>
              <a:chExt cx="3072" cy="374"/>
            </a:xfrm>
          </p:grpSpPr>
          <p:sp>
            <p:nvSpPr>
              <p:cNvPr id="9293"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94"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95" name="Group 79"/>
            <p:cNvGrpSpPr>
              <a:grpSpLocks/>
            </p:cNvGrpSpPr>
            <p:nvPr/>
          </p:nvGrpSpPr>
          <p:grpSpPr bwMode="auto">
            <a:xfrm>
              <a:off x="0" y="9350"/>
              <a:ext cx="3072" cy="374"/>
              <a:chOff x="0" y="9350"/>
              <a:chExt cx="3072" cy="374"/>
            </a:xfrm>
          </p:grpSpPr>
          <p:sp>
            <p:nvSpPr>
              <p:cNvPr id="9296"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97"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57	</a:t>
                </a:r>
                <a:r>
                  <a:rPr lang="en-US" altLang="en-US" sz="1200" b="1">
                    <a:solidFill>
                      <a:srgbClr val="33CC33"/>
                    </a:solidFill>
                    <a:latin typeface="Courier New" panose="02070309020205020404" pitchFamily="49" charset="0"/>
                    <a:cs typeface="Times New Roman" panose="02020603050405020304" pitchFamily="18" charset="0"/>
                  </a:rPr>
                  <a:t>// Set the minute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298" name="Group 82"/>
            <p:cNvGrpSpPr>
              <a:grpSpLocks/>
            </p:cNvGrpSpPr>
            <p:nvPr/>
          </p:nvGrpSpPr>
          <p:grpSpPr bwMode="auto">
            <a:xfrm>
              <a:off x="0" y="9724"/>
              <a:ext cx="3072" cy="374"/>
              <a:chOff x="0" y="9724"/>
              <a:chExt cx="3072" cy="374"/>
            </a:xfrm>
          </p:grpSpPr>
          <p:sp>
            <p:nvSpPr>
              <p:cNvPr id="9299"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00"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58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Time::setMinute(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 ) </a:t>
                </a:r>
              </a:p>
              <a:p>
                <a:pPr eaLnBrk="0" hangingPunct="0"/>
                <a:endParaRPr lang="en-US" altLang="en-US" sz="1200" b="1">
                  <a:latin typeface="Courier New" panose="02070309020205020404" pitchFamily="49" charset="0"/>
                </a:endParaRPr>
              </a:p>
            </p:txBody>
          </p:sp>
        </p:grpSp>
        <p:grpSp>
          <p:nvGrpSpPr>
            <p:cNvPr id="9301" name="Group 85"/>
            <p:cNvGrpSpPr>
              <a:grpSpLocks/>
            </p:cNvGrpSpPr>
            <p:nvPr/>
          </p:nvGrpSpPr>
          <p:grpSpPr bwMode="auto">
            <a:xfrm>
              <a:off x="0" y="10098"/>
              <a:ext cx="3072" cy="374"/>
              <a:chOff x="0" y="10098"/>
              <a:chExt cx="3072" cy="374"/>
            </a:xfrm>
          </p:grpSpPr>
          <p:sp>
            <p:nvSpPr>
              <p:cNvPr id="9302"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03"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59	</a:t>
                </a:r>
                <a:r>
                  <a:rPr lang="en-US" altLang="en-US" sz="1200" b="1">
                    <a:solidFill>
                      <a:srgbClr val="000000"/>
                    </a:solidFill>
                    <a:latin typeface="Courier New" panose="02070309020205020404" pitchFamily="49" charset="0"/>
                    <a:cs typeface="Times New Roman" panose="02020603050405020304" pitchFamily="18" charset="0"/>
                  </a:rPr>
                  <a:t>   { minute = ( m &gt;= 0 &amp;&amp; m &lt; 60 ) ? m : 0; }</a:t>
                </a:r>
              </a:p>
              <a:p>
                <a:pPr eaLnBrk="0" hangingPunct="0"/>
                <a:endParaRPr lang="en-US" altLang="en-US" sz="1200" b="1">
                  <a:latin typeface="Courier New" panose="02070309020205020404" pitchFamily="49" charset="0"/>
                </a:endParaRPr>
              </a:p>
            </p:txBody>
          </p:sp>
        </p:grpSp>
        <p:grpSp>
          <p:nvGrpSpPr>
            <p:cNvPr id="9304" name="Group 88"/>
            <p:cNvGrpSpPr>
              <a:grpSpLocks/>
            </p:cNvGrpSpPr>
            <p:nvPr/>
          </p:nvGrpSpPr>
          <p:grpSpPr bwMode="auto">
            <a:xfrm>
              <a:off x="0" y="10472"/>
              <a:ext cx="3072" cy="374"/>
              <a:chOff x="0" y="10472"/>
              <a:chExt cx="3072" cy="374"/>
            </a:xfrm>
          </p:grpSpPr>
          <p:sp>
            <p:nvSpPr>
              <p:cNvPr id="9305"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06"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307" name="Group 91"/>
            <p:cNvGrpSpPr>
              <a:grpSpLocks/>
            </p:cNvGrpSpPr>
            <p:nvPr/>
          </p:nvGrpSpPr>
          <p:grpSpPr bwMode="auto">
            <a:xfrm>
              <a:off x="0" y="10846"/>
              <a:ext cx="3072" cy="374"/>
              <a:chOff x="0" y="10846"/>
              <a:chExt cx="3072" cy="374"/>
            </a:xfrm>
          </p:grpSpPr>
          <p:sp>
            <p:nvSpPr>
              <p:cNvPr id="9308"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09"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61	</a:t>
                </a:r>
                <a:r>
                  <a:rPr lang="en-US" altLang="en-US" sz="1200" b="1">
                    <a:solidFill>
                      <a:srgbClr val="33CC33"/>
                    </a:solidFill>
                    <a:latin typeface="Courier New" panose="02070309020205020404" pitchFamily="49" charset="0"/>
                    <a:cs typeface="Times New Roman" panose="02020603050405020304" pitchFamily="18" charset="0"/>
                  </a:rPr>
                  <a:t>// Set the second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9310" name="Group 94"/>
            <p:cNvGrpSpPr>
              <a:grpSpLocks/>
            </p:cNvGrpSpPr>
            <p:nvPr/>
          </p:nvGrpSpPr>
          <p:grpSpPr bwMode="auto">
            <a:xfrm>
              <a:off x="0" y="11220"/>
              <a:ext cx="3072" cy="374"/>
              <a:chOff x="0" y="11220"/>
              <a:chExt cx="3072" cy="374"/>
            </a:xfrm>
          </p:grpSpPr>
          <p:sp>
            <p:nvSpPr>
              <p:cNvPr id="9311"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12"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62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Time::setSecond(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s )</a:t>
                </a:r>
              </a:p>
              <a:p>
                <a:pPr eaLnBrk="0" hangingPunct="0"/>
                <a:endParaRPr lang="en-US" altLang="en-US" sz="1200" b="1">
                  <a:latin typeface="Courier New" panose="02070309020205020404" pitchFamily="49" charset="0"/>
                </a:endParaRPr>
              </a:p>
            </p:txBody>
          </p:sp>
        </p:grpSp>
        <p:grpSp>
          <p:nvGrpSpPr>
            <p:cNvPr id="9313" name="Group 97"/>
            <p:cNvGrpSpPr>
              <a:grpSpLocks/>
            </p:cNvGrpSpPr>
            <p:nvPr/>
          </p:nvGrpSpPr>
          <p:grpSpPr bwMode="auto">
            <a:xfrm>
              <a:off x="0" y="11594"/>
              <a:ext cx="3072" cy="374"/>
              <a:chOff x="0" y="11594"/>
              <a:chExt cx="3072" cy="374"/>
            </a:xfrm>
          </p:grpSpPr>
          <p:sp>
            <p:nvSpPr>
              <p:cNvPr id="9314" name="Rectangle 98"/>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15" name="Rectangle 99"/>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63	</a:t>
                </a:r>
                <a:r>
                  <a:rPr lang="en-US" altLang="en-US" sz="1200" b="1">
                    <a:solidFill>
                      <a:srgbClr val="000000"/>
                    </a:solidFill>
                    <a:latin typeface="Courier New" panose="02070309020205020404" pitchFamily="49" charset="0"/>
                    <a:cs typeface="Times New Roman" panose="02020603050405020304" pitchFamily="18" charset="0"/>
                  </a:rPr>
                  <a:t>   { second = ( s &gt;= 0 &amp;&amp; s &lt; 60 ) ? s : 0; }</a:t>
                </a:r>
              </a:p>
              <a:p>
                <a:pPr eaLnBrk="0" hangingPunct="0"/>
                <a:endParaRPr lang="en-US" altLang="en-US" sz="1200" b="1">
                  <a:latin typeface="Courier New" panose="02070309020205020404" pitchFamily="49" charset="0"/>
                </a:endParaRPr>
              </a:p>
            </p:txBody>
          </p:sp>
        </p:grpSp>
      </p:grpSp>
      <p:grpSp>
        <p:nvGrpSpPr>
          <p:cNvPr id="9316" name="Group 100"/>
          <p:cNvGrpSpPr>
            <a:grpSpLocks/>
          </p:cNvGrpSpPr>
          <p:nvPr/>
        </p:nvGrpSpPr>
        <p:grpSpPr bwMode="auto">
          <a:xfrm>
            <a:off x="1905000" y="552450"/>
            <a:ext cx="4419600" cy="1200150"/>
            <a:chOff x="1200" y="348"/>
            <a:chExt cx="2784" cy="756"/>
          </a:xfrm>
        </p:grpSpPr>
        <p:sp>
          <p:nvSpPr>
            <p:cNvPr id="9317" name="Line 101"/>
            <p:cNvSpPr>
              <a:spLocks noChangeShapeType="1"/>
            </p:cNvSpPr>
            <p:nvPr/>
          </p:nvSpPr>
          <p:spPr bwMode="auto">
            <a:xfrm flipH="1">
              <a:off x="1200" y="672"/>
              <a:ext cx="52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18" name="Text Box 102"/>
            <p:cNvSpPr txBox="1">
              <a:spLocks noChangeArrowheads="1"/>
            </p:cNvSpPr>
            <p:nvPr/>
          </p:nvSpPr>
          <p:spPr bwMode="auto">
            <a:xfrm>
              <a:off x="1584" y="348"/>
              <a:ext cx="2400"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The constructor is non-</a:t>
              </a:r>
              <a:r>
                <a:rPr lang="en-US" altLang="en-US" sz="1600" b="1">
                  <a:latin typeface="Courier New" panose="02070309020205020404" pitchFamily="49" charset="0"/>
                </a:rPr>
                <a:t>const</a:t>
              </a:r>
              <a:r>
                <a:rPr lang="en-US" altLang="en-US" sz="1600"/>
                <a:t> but it can be called for </a:t>
              </a:r>
              <a:r>
                <a:rPr lang="en-US" altLang="en-US" sz="1600" b="1">
                  <a:latin typeface="Courier New" panose="02070309020205020404" pitchFamily="49" charset="0"/>
                </a:rPr>
                <a:t>const</a:t>
              </a:r>
              <a:r>
                <a:rPr lang="en-US" altLang="en-US" sz="1600"/>
                <a:t> objects.</a:t>
              </a:r>
            </a:p>
          </p:txBody>
        </p:sp>
      </p:grpSp>
    </p:spTree>
    <p:extLst>
      <p:ext uri="{BB962C8B-B14F-4D97-AF65-F5344CB8AC3E}">
        <p14:creationId xmlns:p14="http://schemas.microsoft.com/office/powerpoint/2010/main" val="3539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3"/>
          <p:cNvGrpSpPr>
            <a:grpSpLocks/>
          </p:cNvGrpSpPr>
          <p:nvPr/>
        </p:nvGrpSpPr>
        <p:grpSpPr bwMode="auto">
          <a:xfrm>
            <a:off x="0" y="0"/>
            <a:ext cx="6781800" cy="6858000"/>
            <a:chOff x="0" y="0"/>
            <a:chExt cx="3072" cy="9350"/>
          </a:xfrm>
        </p:grpSpPr>
        <p:grpSp>
          <p:nvGrpSpPr>
            <p:cNvPr id="10244" name="Group 4"/>
            <p:cNvGrpSpPr>
              <a:grpSpLocks/>
            </p:cNvGrpSpPr>
            <p:nvPr/>
          </p:nvGrpSpPr>
          <p:grpSpPr bwMode="auto">
            <a:xfrm>
              <a:off x="0" y="0"/>
              <a:ext cx="3072" cy="374"/>
              <a:chOff x="0" y="0"/>
              <a:chExt cx="3072" cy="374"/>
            </a:xfrm>
          </p:grpSpPr>
          <p:sp>
            <p:nvSpPr>
              <p:cNvPr id="10245"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46"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47" name="Group 7"/>
            <p:cNvGrpSpPr>
              <a:grpSpLocks/>
            </p:cNvGrpSpPr>
            <p:nvPr/>
          </p:nvGrpSpPr>
          <p:grpSpPr bwMode="auto">
            <a:xfrm>
              <a:off x="0" y="374"/>
              <a:ext cx="3072" cy="374"/>
              <a:chOff x="0" y="374"/>
              <a:chExt cx="3072" cy="374"/>
            </a:xfrm>
          </p:grpSpPr>
          <p:sp>
            <p:nvSpPr>
              <p:cNvPr id="10248"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49"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65	</a:t>
                </a:r>
                <a:r>
                  <a:rPr lang="en-US" altLang="en-US" sz="1200" b="1">
                    <a:solidFill>
                      <a:srgbClr val="33CC33"/>
                    </a:solidFill>
                    <a:latin typeface="Courier New" panose="02070309020205020404" pitchFamily="49" charset="0"/>
                    <a:cs typeface="Times New Roman" panose="02020603050405020304" pitchFamily="18" charset="0"/>
                  </a:rPr>
                  <a:t>// Get the hour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50" name="Group 10"/>
            <p:cNvGrpSpPr>
              <a:grpSpLocks/>
            </p:cNvGrpSpPr>
            <p:nvPr/>
          </p:nvGrpSpPr>
          <p:grpSpPr bwMode="auto">
            <a:xfrm>
              <a:off x="0" y="748"/>
              <a:ext cx="3072" cy="374"/>
              <a:chOff x="0" y="748"/>
              <a:chExt cx="3072" cy="374"/>
            </a:xfrm>
          </p:grpSpPr>
          <p:sp>
            <p:nvSpPr>
              <p:cNvPr id="10251"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52"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66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Time::getHour()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hour; }</a:t>
                </a:r>
              </a:p>
              <a:p>
                <a:pPr eaLnBrk="0" hangingPunct="0"/>
                <a:endParaRPr lang="en-US" altLang="en-US" sz="1200" b="1">
                  <a:latin typeface="Courier New" panose="02070309020205020404" pitchFamily="49" charset="0"/>
                </a:endParaRPr>
              </a:p>
            </p:txBody>
          </p:sp>
        </p:grpSp>
        <p:grpSp>
          <p:nvGrpSpPr>
            <p:cNvPr id="10253" name="Group 13"/>
            <p:cNvGrpSpPr>
              <a:grpSpLocks/>
            </p:cNvGrpSpPr>
            <p:nvPr/>
          </p:nvGrpSpPr>
          <p:grpSpPr bwMode="auto">
            <a:xfrm>
              <a:off x="0" y="1122"/>
              <a:ext cx="3072" cy="374"/>
              <a:chOff x="0" y="1122"/>
              <a:chExt cx="3072" cy="374"/>
            </a:xfrm>
          </p:grpSpPr>
          <p:sp>
            <p:nvSpPr>
              <p:cNvPr id="10254"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55"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56" name="Group 16"/>
            <p:cNvGrpSpPr>
              <a:grpSpLocks/>
            </p:cNvGrpSpPr>
            <p:nvPr/>
          </p:nvGrpSpPr>
          <p:grpSpPr bwMode="auto">
            <a:xfrm>
              <a:off x="0" y="1496"/>
              <a:ext cx="3072" cy="374"/>
              <a:chOff x="0" y="1496"/>
              <a:chExt cx="3072" cy="374"/>
            </a:xfrm>
          </p:grpSpPr>
          <p:sp>
            <p:nvSpPr>
              <p:cNvPr id="10257"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58"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68	</a:t>
                </a:r>
                <a:r>
                  <a:rPr lang="en-US" altLang="en-US" sz="1200" b="1">
                    <a:solidFill>
                      <a:srgbClr val="33CC33"/>
                    </a:solidFill>
                    <a:latin typeface="Courier New" panose="02070309020205020404" pitchFamily="49" charset="0"/>
                    <a:cs typeface="Times New Roman" panose="02020603050405020304" pitchFamily="18" charset="0"/>
                  </a:rPr>
                  <a:t>// Get the minute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59" name="Group 19"/>
            <p:cNvGrpSpPr>
              <a:grpSpLocks/>
            </p:cNvGrpSpPr>
            <p:nvPr/>
          </p:nvGrpSpPr>
          <p:grpSpPr bwMode="auto">
            <a:xfrm>
              <a:off x="0" y="1870"/>
              <a:ext cx="3072" cy="374"/>
              <a:chOff x="0" y="1870"/>
              <a:chExt cx="3072" cy="374"/>
            </a:xfrm>
          </p:grpSpPr>
          <p:sp>
            <p:nvSpPr>
              <p:cNvPr id="10260"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61"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69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Time::getMinute()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minute; }</a:t>
                </a:r>
              </a:p>
              <a:p>
                <a:pPr eaLnBrk="0" hangingPunct="0"/>
                <a:endParaRPr lang="en-US" altLang="en-US" sz="1200" b="1">
                  <a:latin typeface="Courier New" panose="02070309020205020404" pitchFamily="49" charset="0"/>
                </a:endParaRPr>
              </a:p>
            </p:txBody>
          </p:sp>
        </p:grpSp>
        <p:grpSp>
          <p:nvGrpSpPr>
            <p:cNvPr id="10262" name="Group 22"/>
            <p:cNvGrpSpPr>
              <a:grpSpLocks/>
            </p:cNvGrpSpPr>
            <p:nvPr/>
          </p:nvGrpSpPr>
          <p:grpSpPr bwMode="auto">
            <a:xfrm>
              <a:off x="0" y="2244"/>
              <a:ext cx="3072" cy="374"/>
              <a:chOff x="0" y="2244"/>
              <a:chExt cx="3072" cy="374"/>
            </a:xfrm>
          </p:grpSpPr>
          <p:sp>
            <p:nvSpPr>
              <p:cNvPr id="10263"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64"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65" name="Group 25"/>
            <p:cNvGrpSpPr>
              <a:grpSpLocks/>
            </p:cNvGrpSpPr>
            <p:nvPr/>
          </p:nvGrpSpPr>
          <p:grpSpPr bwMode="auto">
            <a:xfrm>
              <a:off x="0" y="2618"/>
              <a:ext cx="3072" cy="374"/>
              <a:chOff x="0" y="2618"/>
              <a:chExt cx="3072" cy="374"/>
            </a:xfrm>
          </p:grpSpPr>
          <p:sp>
            <p:nvSpPr>
              <p:cNvPr id="10266"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67"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71	</a:t>
                </a:r>
                <a:r>
                  <a:rPr lang="en-US" altLang="en-US" sz="1200" b="1">
                    <a:solidFill>
                      <a:srgbClr val="33CC33"/>
                    </a:solidFill>
                    <a:latin typeface="Courier New" panose="02070309020205020404" pitchFamily="49" charset="0"/>
                    <a:cs typeface="Times New Roman" panose="02020603050405020304" pitchFamily="18" charset="0"/>
                  </a:rPr>
                  <a:t>// Get the second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68" name="Group 28"/>
            <p:cNvGrpSpPr>
              <a:grpSpLocks/>
            </p:cNvGrpSpPr>
            <p:nvPr/>
          </p:nvGrpSpPr>
          <p:grpSpPr bwMode="auto">
            <a:xfrm>
              <a:off x="0" y="2992"/>
              <a:ext cx="3072" cy="374"/>
              <a:chOff x="0" y="2992"/>
              <a:chExt cx="3072" cy="374"/>
            </a:xfrm>
          </p:grpSpPr>
          <p:sp>
            <p:nvSpPr>
              <p:cNvPr id="10269"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70"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72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Time::getSecond()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second; }</a:t>
                </a:r>
              </a:p>
              <a:p>
                <a:pPr eaLnBrk="0" hangingPunct="0"/>
                <a:endParaRPr lang="en-US" altLang="en-US" sz="1200" b="1">
                  <a:latin typeface="Courier New" panose="02070309020205020404" pitchFamily="49" charset="0"/>
                </a:endParaRPr>
              </a:p>
            </p:txBody>
          </p:sp>
        </p:grpSp>
        <p:grpSp>
          <p:nvGrpSpPr>
            <p:cNvPr id="10271" name="Group 31"/>
            <p:cNvGrpSpPr>
              <a:grpSpLocks/>
            </p:cNvGrpSpPr>
            <p:nvPr/>
          </p:nvGrpSpPr>
          <p:grpSpPr bwMode="auto">
            <a:xfrm>
              <a:off x="0" y="3366"/>
              <a:ext cx="3072" cy="374"/>
              <a:chOff x="0" y="3366"/>
              <a:chExt cx="3072" cy="374"/>
            </a:xfrm>
          </p:grpSpPr>
          <p:sp>
            <p:nvSpPr>
              <p:cNvPr id="10272"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73"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74" name="Group 34"/>
            <p:cNvGrpSpPr>
              <a:grpSpLocks/>
            </p:cNvGrpSpPr>
            <p:nvPr/>
          </p:nvGrpSpPr>
          <p:grpSpPr bwMode="auto">
            <a:xfrm>
              <a:off x="0" y="3740"/>
              <a:ext cx="3072" cy="374"/>
              <a:chOff x="0" y="3740"/>
              <a:chExt cx="3072" cy="374"/>
            </a:xfrm>
          </p:grpSpPr>
          <p:sp>
            <p:nvSpPr>
              <p:cNvPr id="10275"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76"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74	</a:t>
                </a:r>
                <a:r>
                  <a:rPr lang="en-US" altLang="en-US" sz="1200" b="1">
                    <a:solidFill>
                      <a:srgbClr val="33CC33"/>
                    </a:solidFill>
                    <a:latin typeface="Courier New" panose="02070309020205020404" pitchFamily="49" charset="0"/>
                    <a:cs typeface="Times New Roman" panose="02020603050405020304" pitchFamily="18" charset="0"/>
                  </a:rPr>
                  <a:t>// Display military format time: HH:MM</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77" name="Group 37"/>
            <p:cNvGrpSpPr>
              <a:grpSpLocks/>
            </p:cNvGrpSpPr>
            <p:nvPr/>
          </p:nvGrpSpPr>
          <p:grpSpPr bwMode="auto">
            <a:xfrm>
              <a:off x="0" y="4114"/>
              <a:ext cx="3072" cy="374"/>
              <a:chOff x="0" y="4114"/>
              <a:chExt cx="3072" cy="374"/>
            </a:xfrm>
          </p:grpSpPr>
          <p:sp>
            <p:nvSpPr>
              <p:cNvPr id="10278"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79"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75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Time::printMilitary() </a:t>
                </a:r>
                <a:r>
                  <a:rPr lang="en-US" altLang="en-US" sz="1200" b="1">
                    <a:solidFill>
                      <a:srgbClr val="275AFF"/>
                    </a:solidFill>
                    <a:latin typeface="Courier New" panose="02070309020205020404" pitchFamily="49" charset="0"/>
                    <a:cs typeface="Times New Roman" panose="02020603050405020304" pitchFamily="18" charset="0"/>
                  </a:rPr>
                  <a:t>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80" name="Group 40"/>
            <p:cNvGrpSpPr>
              <a:grpSpLocks/>
            </p:cNvGrpSpPr>
            <p:nvPr/>
          </p:nvGrpSpPr>
          <p:grpSpPr bwMode="auto">
            <a:xfrm>
              <a:off x="0" y="4488"/>
              <a:ext cx="3072" cy="374"/>
              <a:chOff x="0" y="4488"/>
              <a:chExt cx="3072" cy="374"/>
            </a:xfrm>
          </p:grpSpPr>
          <p:sp>
            <p:nvSpPr>
              <p:cNvPr id="10281"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82"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0283" name="Group 43"/>
            <p:cNvGrpSpPr>
              <a:grpSpLocks/>
            </p:cNvGrpSpPr>
            <p:nvPr/>
          </p:nvGrpSpPr>
          <p:grpSpPr bwMode="auto">
            <a:xfrm>
              <a:off x="0" y="4862"/>
              <a:ext cx="3072" cy="374"/>
              <a:chOff x="0" y="4862"/>
              <a:chExt cx="3072" cy="374"/>
            </a:xfrm>
          </p:grpSpPr>
          <p:sp>
            <p:nvSpPr>
              <p:cNvPr id="10284"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85"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77	</a:t>
                </a:r>
                <a:r>
                  <a:rPr lang="en-US" altLang="en-US" sz="1200" b="1">
                    <a:solidFill>
                      <a:srgbClr val="000000"/>
                    </a:solidFill>
                    <a:latin typeface="Courier New" panose="02070309020205020404" pitchFamily="49" charset="0"/>
                    <a:cs typeface="Times New Roman" panose="02020603050405020304" pitchFamily="18" charset="0"/>
                  </a:rPr>
                  <a:t>   cout &lt;&lt; ( hour &lt; 10 ? "0" : "" ) &lt;&lt; hour &lt;&lt; ":"</a:t>
                </a:r>
              </a:p>
              <a:p>
                <a:pPr eaLnBrk="0" hangingPunct="0"/>
                <a:endParaRPr lang="en-US" altLang="en-US" sz="1200" b="1">
                  <a:latin typeface="Courier New" panose="02070309020205020404" pitchFamily="49" charset="0"/>
                </a:endParaRPr>
              </a:p>
            </p:txBody>
          </p:sp>
        </p:grpSp>
        <p:grpSp>
          <p:nvGrpSpPr>
            <p:cNvPr id="10286" name="Group 46"/>
            <p:cNvGrpSpPr>
              <a:grpSpLocks/>
            </p:cNvGrpSpPr>
            <p:nvPr/>
          </p:nvGrpSpPr>
          <p:grpSpPr bwMode="auto">
            <a:xfrm>
              <a:off x="0" y="5236"/>
              <a:ext cx="3072" cy="374"/>
              <a:chOff x="0" y="5236"/>
              <a:chExt cx="3072" cy="374"/>
            </a:xfrm>
          </p:grpSpPr>
          <p:sp>
            <p:nvSpPr>
              <p:cNvPr id="10287"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88"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78	</a:t>
                </a:r>
                <a:r>
                  <a:rPr lang="en-US" altLang="en-US" sz="1200" b="1">
                    <a:solidFill>
                      <a:srgbClr val="000000"/>
                    </a:solidFill>
                    <a:latin typeface="Courier New" panose="02070309020205020404" pitchFamily="49" charset="0"/>
                    <a:cs typeface="Times New Roman" panose="02020603050405020304" pitchFamily="18" charset="0"/>
                  </a:rPr>
                  <a:t>        &lt;&lt; ( minute &lt; 10 ? "0" : "" ) &lt;&lt; minute;</a:t>
                </a:r>
              </a:p>
              <a:p>
                <a:pPr eaLnBrk="0" hangingPunct="0"/>
                <a:endParaRPr lang="en-US" altLang="en-US" sz="1200" b="1">
                  <a:latin typeface="Courier New" panose="02070309020205020404" pitchFamily="49" charset="0"/>
                </a:endParaRPr>
              </a:p>
            </p:txBody>
          </p:sp>
        </p:grpSp>
        <p:grpSp>
          <p:nvGrpSpPr>
            <p:cNvPr id="10289" name="Group 49"/>
            <p:cNvGrpSpPr>
              <a:grpSpLocks/>
            </p:cNvGrpSpPr>
            <p:nvPr/>
          </p:nvGrpSpPr>
          <p:grpSpPr bwMode="auto">
            <a:xfrm>
              <a:off x="0" y="5610"/>
              <a:ext cx="3072" cy="374"/>
              <a:chOff x="0" y="5610"/>
              <a:chExt cx="3072" cy="374"/>
            </a:xfrm>
          </p:grpSpPr>
          <p:sp>
            <p:nvSpPr>
              <p:cNvPr id="10290"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91"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0292" name="Group 52"/>
            <p:cNvGrpSpPr>
              <a:grpSpLocks/>
            </p:cNvGrpSpPr>
            <p:nvPr/>
          </p:nvGrpSpPr>
          <p:grpSpPr bwMode="auto">
            <a:xfrm>
              <a:off x="0" y="5984"/>
              <a:ext cx="3072" cy="374"/>
              <a:chOff x="0" y="5984"/>
              <a:chExt cx="3072" cy="374"/>
            </a:xfrm>
          </p:grpSpPr>
          <p:sp>
            <p:nvSpPr>
              <p:cNvPr id="10293"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94"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95" name="Group 55"/>
            <p:cNvGrpSpPr>
              <a:grpSpLocks/>
            </p:cNvGrpSpPr>
            <p:nvPr/>
          </p:nvGrpSpPr>
          <p:grpSpPr bwMode="auto">
            <a:xfrm>
              <a:off x="0" y="6358"/>
              <a:ext cx="3072" cy="374"/>
              <a:chOff x="0" y="6358"/>
              <a:chExt cx="3072" cy="374"/>
            </a:xfrm>
          </p:grpSpPr>
          <p:sp>
            <p:nvSpPr>
              <p:cNvPr id="10296"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97"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81	</a:t>
                </a:r>
                <a:r>
                  <a:rPr lang="en-US" altLang="en-US" sz="1200" b="1">
                    <a:solidFill>
                      <a:srgbClr val="33CC33"/>
                    </a:solidFill>
                    <a:latin typeface="Courier New" panose="02070309020205020404" pitchFamily="49" charset="0"/>
                    <a:cs typeface="Times New Roman" panose="02020603050405020304" pitchFamily="18" charset="0"/>
                  </a:rPr>
                  <a:t>// Display standard format time: HH:MM:SS AM (or PM)</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298" name="Group 58"/>
            <p:cNvGrpSpPr>
              <a:grpSpLocks/>
            </p:cNvGrpSpPr>
            <p:nvPr/>
          </p:nvGrpSpPr>
          <p:grpSpPr bwMode="auto">
            <a:xfrm>
              <a:off x="0" y="6732"/>
              <a:ext cx="3072" cy="374"/>
              <a:chOff x="0" y="6732"/>
              <a:chExt cx="3072" cy="374"/>
            </a:xfrm>
          </p:grpSpPr>
          <p:sp>
            <p:nvSpPr>
              <p:cNvPr id="10299"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300"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82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Time::printStandard()  </a:t>
                </a:r>
                <a:r>
                  <a:rPr lang="en-US" altLang="en-US" sz="1200" b="1">
                    <a:solidFill>
                      <a:srgbClr val="33CC33"/>
                    </a:solidFill>
                    <a:latin typeface="Courier New" panose="02070309020205020404" pitchFamily="49" charset="0"/>
                    <a:cs typeface="Times New Roman" panose="02020603050405020304" pitchFamily="18" charset="0"/>
                  </a:rPr>
                  <a:t>// should be 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0301" name="Group 61"/>
            <p:cNvGrpSpPr>
              <a:grpSpLocks/>
            </p:cNvGrpSpPr>
            <p:nvPr/>
          </p:nvGrpSpPr>
          <p:grpSpPr bwMode="auto">
            <a:xfrm>
              <a:off x="0" y="7106"/>
              <a:ext cx="3072" cy="374"/>
              <a:chOff x="0" y="7106"/>
              <a:chExt cx="3072" cy="374"/>
            </a:xfrm>
          </p:grpSpPr>
          <p:sp>
            <p:nvSpPr>
              <p:cNvPr id="10302"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303"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0304" name="Group 64"/>
            <p:cNvGrpSpPr>
              <a:grpSpLocks/>
            </p:cNvGrpSpPr>
            <p:nvPr/>
          </p:nvGrpSpPr>
          <p:grpSpPr bwMode="auto">
            <a:xfrm>
              <a:off x="0" y="7480"/>
              <a:ext cx="3072" cy="374"/>
              <a:chOff x="0" y="7480"/>
              <a:chExt cx="3072" cy="374"/>
            </a:xfrm>
          </p:grpSpPr>
          <p:sp>
            <p:nvSpPr>
              <p:cNvPr id="10305"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306"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84	</a:t>
                </a:r>
                <a:r>
                  <a:rPr lang="en-US" altLang="en-US" sz="1200" b="1">
                    <a:solidFill>
                      <a:srgbClr val="000000"/>
                    </a:solidFill>
                    <a:latin typeface="Courier New" panose="02070309020205020404" pitchFamily="49" charset="0"/>
                    <a:cs typeface="Times New Roman" panose="02020603050405020304" pitchFamily="18" charset="0"/>
                  </a:rPr>
                  <a:t>   cout &lt;&lt; ( ( hour == 12 ) ? 12 : hour % 12 ) &lt;&lt; ":"</a:t>
                </a:r>
              </a:p>
              <a:p>
                <a:pPr eaLnBrk="0" hangingPunct="0"/>
                <a:endParaRPr lang="en-US" altLang="en-US" sz="1200" b="1">
                  <a:latin typeface="Courier New" panose="02070309020205020404" pitchFamily="49" charset="0"/>
                </a:endParaRPr>
              </a:p>
            </p:txBody>
          </p:sp>
        </p:grpSp>
        <p:grpSp>
          <p:nvGrpSpPr>
            <p:cNvPr id="10307" name="Group 67"/>
            <p:cNvGrpSpPr>
              <a:grpSpLocks/>
            </p:cNvGrpSpPr>
            <p:nvPr/>
          </p:nvGrpSpPr>
          <p:grpSpPr bwMode="auto">
            <a:xfrm>
              <a:off x="0" y="7854"/>
              <a:ext cx="3072" cy="374"/>
              <a:chOff x="0" y="7854"/>
              <a:chExt cx="3072" cy="374"/>
            </a:xfrm>
          </p:grpSpPr>
          <p:sp>
            <p:nvSpPr>
              <p:cNvPr id="10308"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309"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85	</a:t>
                </a:r>
                <a:r>
                  <a:rPr lang="en-US" altLang="en-US" sz="1200" b="1">
                    <a:solidFill>
                      <a:srgbClr val="000000"/>
                    </a:solidFill>
                    <a:latin typeface="Courier New" panose="02070309020205020404" pitchFamily="49" charset="0"/>
                    <a:cs typeface="Times New Roman" panose="02020603050405020304" pitchFamily="18" charset="0"/>
                  </a:rPr>
                  <a:t>        &lt;&lt; ( minute &lt; 10 ? "0" : "" ) &lt;&lt; minute &lt;&lt; ":"</a:t>
                </a:r>
              </a:p>
              <a:p>
                <a:pPr eaLnBrk="0" hangingPunct="0"/>
                <a:endParaRPr lang="en-US" altLang="en-US" sz="1200" b="1">
                  <a:latin typeface="Courier New" panose="02070309020205020404" pitchFamily="49" charset="0"/>
                </a:endParaRPr>
              </a:p>
            </p:txBody>
          </p:sp>
        </p:grpSp>
        <p:grpSp>
          <p:nvGrpSpPr>
            <p:cNvPr id="10310" name="Group 70"/>
            <p:cNvGrpSpPr>
              <a:grpSpLocks/>
            </p:cNvGrpSpPr>
            <p:nvPr/>
          </p:nvGrpSpPr>
          <p:grpSpPr bwMode="auto">
            <a:xfrm>
              <a:off x="0" y="8228"/>
              <a:ext cx="3072" cy="374"/>
              <a:chOff x="0" y="8228"/>
              <a:chExt cx="3072" cy="374"/>
            </a:xfrm>
          </p:grpSpPr>
          <p:sp>
            <p:nvSpPr>
              <p:cNvPr id="10311"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312"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86	</a:t>
                </a:r>
                <a:r>
                  <a:rPr lang="en-US" altLang="en-US" sz="1200" b="1">
                    <a:solidFill>
                      <a:srgbClr val="000000"/>
                    </a:solidFill>
                    <a:latin typeface="Courier New" panose="02070309020205020404" pitchFamily="49" charset="0"/>
                    <a:cs typeface="Times New Roman" panose="02020603050405020304" pitchFamily="18" charset="0"/>
                  </a:rPr>
                  <a:t>        &lt;&lt; ( second &lt; 10 ? "0" : "" ) &lt;&lt; second</a:t>
                </a:r>
              </a:p>
              <a:p>
                <a:pPr eaLnBrk="0" hangingPunct="0"/>
                <a:endParaRPr lang="en-US" altLang="en-US" sz="1200" b="1">
                  <a:latin typeface="Courier New" panose="02070309020205020404" pitchFamily="49" charset="0"/>
                </a:endParaRPr>
              </a:p>
            </p:txBody>
          </p:sp>
        </p:grpSp>
        <p:grpSp>
          <p:nvGrpSpPr>
            <p:cNvPr id="10313" name="Group 73"/>
            <p:cNvGrpSpPr>
              <a:grpSpLocks/>
            </p:cNvGrpSpPr>
            <p:nvPr/>
          </p:nvGrpSpPr>
          <p:grpSpPr bwMode="auto">
            <a:xfrm>
              <a:off x="0" y="8602"/>
              <a:ext cx="3072" cy="374"/>
              <a:chOff x="0" y="8602"/>
              <a:chExt cx="3072" cy="374"/>
            </a:xfrm>
          </p:grpSpPr>
          <p:sp>
            <p:nvSpPr>
              <p:cNvPr id="10314"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315"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87	</a:t>
                </a:r>
                <a:r>
                  <a:rPr lang="en-US" altLang="en-US" sz="1200" b="1">
                    <a:solidFill>
                      <a:srgbClr val="000000"/>
                    </a:solidFill>
                    <a:latin typeface="Courier New" panose="02070309020205020404" pitchFamily="49" charset="0"/>
                    <a:cs typeface="Times New Roman" panose="02020603050405020304" pitchFamily="18" charset="0"/>
                  </a:rPr>
                  <a:t>        &lt;&lt; ( hour &lt; 12 ? " AM" : " PM" );</a:t>
                </a:r>
              </a:p>
              <a:p>
                <a:pPr eaLnBrk="0" hangingPunct="0"/>
                <a:endParaRPr lang="en-US" altLang="en-US" sz="1200" b="1">
                  <a:latin typeface="Courier New" panose="02070309020205020404" pitchFamily="49" charset="0"/>
                </a:endParaRPr>
              </a:p>
            </p:txBody>
          </p:sp>
        </p:grpSp>
        <p:grpSp>
          <p:nvGrpSpPr>
            <p:cNvPr id="10316" name="Group 76"/>
            <p:cNvGrpSpPr>
              <a:grpSpLocks/>
            </p:cNvGrpSpPr>
            <p:nvPr/>
          </p:nvGrpSpPr>
          <p:grpSpPr bwMode="auto">
            <a:xfrm>
              <a:off x="0" y="8976"/>
              <a:ext cx="3072" cy="374"/>
              <a:chOff x="0" y="8976"/>
              <a:chExt cx="3072" cy="374"/>
            </a:xfrm>
          </p:grpSpPr>
          <p:sp>
            <p:nvSpPr>
              <p:cNvPr id="10317"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0318" name="Group 78"/>
              <p:cNvGrpSpPr>
                <a:grpSpLocks/>
              </p:cNvGrpSpPr>
              <p:nvPr/>
            </p:nvGrpSpPr>
            <p:grpSpPr bwMode="auto">
              <a:xfrm>
                <a:off x="0" y="8976"/>
                <a:ext cx="3072" cy="374"/>
                <a:chOff x="0" y="8976"/>
                <a:chExt cx="3072" cy="374"/>
              </a:xfrm>
            </p:grpSpPr>
            <p:sp>
              <p:nvSpPr>
                <p:cNvPr id="10319" name="Rectangle 79"/>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88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sp>
              <p:nvSpPr>
                <p:cNvPr id="10320" name="Rectangle 80"/>
                <p:cNvSpPr>
                  <a:spLocks noChangeArrowheads="1"/>
                </p:cNvSpPr>
                <p:nvPr/>
              </p:nvSpPr>
              <p:spPr bwMode="auto">
                <a:xfrm>
                  <a:off x="0" y="8976"/>
                  <a:ext cx="307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grpSp>
        <p:nvGrpSpPr>
          <p:cNvPr id="10324" name="Group 84"/>
          <p:cNvGrpSpPr>
            <a:grpSpLocks/>
          </p:cNvGrpSpPr>
          <p:nvPr/>
        </p:nvGrpSpPr>
        <p:grpSpPr bwMode="auto">
          <a:xfrm>
            <a:off x="2895600" y="3048000"/>
            <a:ext cx="4724400" cy="1981200"/>
            <a:chOff x="1824" y="1008"/>
            <a:chExt cx="2976" cy="1248"/>
          </a:xfrm>
        </p:grpSpPr>
        <p:sp>
          <p:nvSpPr>
            <p:cNvPr id="10325" name="Line 85"/>
            <p:cNvSpPr>
              <a:spLocks noChangeShapeType="1"/>
            </p:cNvSpPr>
            <p:nvPr/>
          </p:nvSpPr>
          <p:spPr bwMode="auto">
            <a:xfrm flipH="1">
              <a:off x="1824" y="1392"/>
              <a:ext cx="1248"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326" name="Text Box 86"/>
            <p:cNvSpPr txBox="1">
              <a:spLocks noChangeArrowheads="1"/>
            </p:cNvSpPr>
            <p:nvPr/>
          </p:nvSpPr>
          <p:spPr bwMode="auto">
            <a:xfrm>
              <a:off x="2928" y="1008"/>
              <a:ext cx="1872" cy="68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Non-</a:t>
              </a:r>
              <a:r>
                <a:rPr lang="en-US" altLang="en-US" sz="1600" b="1">
                  <a:latin typeface="Courier New" panose="02070309020205020404" pitchFamily="49" charset="0"/>
                </a:rPr>
                <a:t>const</a:t>
              </a:r>
              <a:r>
                <a:rPr lang="en-US" altLang="en-US" sz="1600"/>
                <a:t> functions cannot use </a:t>
              </a:r>
              <a:r>
                <a:rPr lang="en-US" altLang="en-US" sz="1600" b="1">
                  <a:latin typeface="Courier New" panose="02070309020205020404" pitchFamily="49" charset="0"/>
                </a:rPr>
                <a:t>const</a:t>
              </a:r>
              <a:r>
                <a:rPr lang="en-US" altLang="en-US" sz="1600"/>
                <a:t> objects, even if they don’t modify them (such as </a:t>
              </a:r>
              <a:r>
                <a:rPr lang="en-US" altLang="en-US" sz="1600" b="1">
                  <a:latin typeface="Courier New" panose="02070309020205020404" pitchFamily="49" charset="0"/>
                </a:rPr>
                <a:t>printStandard</a:t>
              </a:r>
              <a:r>
                <a:rPr lang="en-US" altLang="en-US" sz="1600"/>
                <a:t>).</a:t>
              </a:r>
            </a:p>
          </p:txBody>
        </p:sp>
      </p:grpSp>
    </p:spTree>
    <p:extLst>
      <p:ext uri="{BB962C8B-B14F-4D97-AF65-F5344CB8AC3E}">
        <p14:creationId xmlns:p14="http://schemas.microsoft.com/office/powerpoint/2010/main" val="1848164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324"/>
                                        </p:tgtEl>
                                        <p:attrNameLst>
                                          <p:attrName>style.visibility</p:attrName>
                                        </p:attrNameLst>
                                      </p:cBhvr>
                                      <p:to>
                                        <p:strVal val="visible"/>
                                      </p:to>
                                    </p:set>
                                  </p:childTnLst>
                                  <p:subTnLst>
                                    <p:set>
                                      <p:cBhvr override="childStyle">
                                        <p:cTn dur="1" fill="hold" display="0" masterRel="nextClick" afterEffect="1"/>
                                        <p:tgtEl>
                                          <p:spTgt spid="103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3"/>
          <p:cNvGrpSpPr>
            <a:grpSpLocks/>
          </p:cNvGrpSpPr>
          <p:nvPr/>
        </p:nvGrpSpPr>
        <p:grpSpPr bwMode="auto">
          <a:xfrm>
            <a:off x="0" y="0"/>
            <a:ext cx="6781800" cy="4267200"/>
            <a:chOff x="0" y="0"/>
            <a:chExt cx="3072" cy="8228"/>
          </a:xfrm>
        </p:grpSpPr>
        <p:grpSp>
          <p:nvGrpSpPr>
            <p:cNvPr id="11268" name="Group 4"/>
            <p:cNvGrpSpPr>
              <a:grpSpLocks/>
            </p:cNvGrpSpPr>
            <p:nvPr/>
          </p:nvGrpSpPr>
          <p:grpSpPr bwMode="auto">
            <a:xfrm>
              <a:off x="0" y="0"/>
              <a:ext cx="3072" cy="374"/>
              <a:chOff x="0" y="0"/>
              <a:chExt cx="3072" cy="374"/>
            </a:xfrm>
          </p:grpSpPr>
          <p:sp>
            <p:nvSpPr>
              <p:cNvPr id="11269"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70"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89	</a:t>
                </a:r>
                <a:r>
                  <a:rPr lang="en-US" altLang="en-US" sz="1200" b="1">
                    <a:solidFill>
                      <a:srgbClr val="33CC33"/>
                    </a:solidFill>
                    <a:latin typeface="Courier New" panose="02070309020205020404" pitchFamily="49" charset="0"/>
                    <a:cs typeface="Times New Roman" panose="02020603050405020304" pitchFamily="18" charset="0"/>
                  </a:rPr>
                  <a:t>// Fig. 7.1: fig07_01.cpp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271" name="Group 7"/>
            <p:cNvGrpSpPr>
              <a:grpSpLocks/>
            </p:cNvGrpSpPr>
            <p:nvPr/>
          </p:nvGrpSpPr>
          <p:grpSpPr bwMode="auto">
            <a:xfrm>
              <a:off x="0" y="374"/>
              <a:ext cx="3072" cy="374"/>
              <a:chOff x="0" y="374"/>
              <a:chExt cx="3072" cy="374"/>
            </a:xfrm>
          </p:grpSpPr>
          <p:sp>
            <p:nvSpPr>
              <p:cNvPr id="11272"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73"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90	</a:t>
                </a:r>
                <a:r>
                  <a:rPr lang="en-US" altLang="en-US" sz="1200" b="1">
                    <a:solidFill>
                      <a:srgbClr val="33CC33"/>
                    </a:solidFill>
                    <a:latin typeface="Courier New" panose="02070309020205020404" pitchFamily="49" charset="0"/>
                    <a:cs typeface="Times New Roman" panose="02020603050405020304" pitchFamily="18" charset="0"/>
                  </a:rPr>
                  <a:t>// Attempting to access a const object with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274" name="Group 10"/>
            <p:cNvGrpSpPr>
              <a:grpSpLocks/>
            </p:cNvGrpSpPr>
            <p:nvPr/>
          </p:nvGrpSpPr>
          <p:grpSpPr bwMode="auto">
            <a:xfrm>
              <a:off x="0" y="748"/>
              <a:ext cx="3072" cy="374"/>
              <a:chOff x="0" y="748"/>
              <a:chExt cx="3072" cy="374"/>
            </a:xfrm>
          </p:grpSpPr>
          <p:sp>
            <p:nvSpPr>
              <p:cNvPr id="11275"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76"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91	</a:t>
                </a:r>
                <a:r>
                  <a:rPr lang="en-US" altLang="en-US" sz="1200" b="1">
                    <a:solidFill>
                      <a:srgbClr val="33CC33"/>
                    </a:solidFill>
                    <a:latin typeface="Courier New" panose="02070309020205020404" pitchFamily="49" charset="0"/>
                    <a:cs typeface="Times New Roman" panose="02020603050405020304" pitchFamily="18" charset="0"/>
                  </a:rPr>
                  <a:t>// non-const member functions.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277" name="Group 13"/>
            <p:cNvGrpSpPr>
              <a:grpSpLocks/>
            </p:cNvGrpSpPr>
            <p:nvPr/>
          </p:nvGrpSpPr>
          <p:grpSpPr bwMode="auto">
            <a:xfrm>
              <a:off x="0" y="1122"/>
              <a:ext cx="3072" cy="374"/>
              <a:chOff x="0" y="1122"/>
              <a:chExt cx="3072" cy="374"/>
            </a:xfrm>
          </p:grpSpPr>
          <p:sp>
            <p:nvSpPr>
              <p:cNvPr id="11278"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79"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92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"time5.h"</a:t>
                </a:r>
              </a:p>
              <a:p>
                <a:pPr eaLnBrk="0" hangingPunct="0"/>
                <a:endParaRPr lang="en-US" altLang="en-US" sz="1200" b="1">
                  <a:latin typeface="Courier New" panose="02070309020205020404" pitchFamily="49" charset="0"/>
                </a:endParaRPr>
              </a:p>
            </p:txBody>
          </p:sp>
        </p:grpSp>
        <p:grpSp>
          <p:nvGrpSpPr>
            <p:cNvPr id="11280" name="Group 16"/>
            <p:cNvGrpSpPr>
              <a:grpSpLocks/>
            </p:cNvGrpSpPr>
            <p:nvPr/>
          </p:nvGrpSpPr>
          <p:grpSpPr bwMode="auto">
            <a:xfrm>
              <a:off x="0" y="1496"/>
              <a:ext cx="3072" cy="374"/>
              <a:chOff x="0" y="1496"/>
              <a:chExt cx="3072" cy="374"/>
            </a:xfrm>
          </p:grpSpPr>
          <p:sp>
            <p:nvSpPr>
              <p:cNvPr id="11281"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82"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283" name="Group 19"/>
            <p:cNvGrpSpPr>
              <a:grpSpLocks/>
            </p:cNvGrpSpPr>
            <p:nvPr/>
          </p:nvGrpSpPr>
          <p:grpSpPr bwMode="auto">
            <a:xfrm>
              <a:off x="0" y="1870"/>
              <a:ext cx="3072" cy="374"/>
              <a:chOff x="0" y="1870"/>
              <a:chExt cx="3072" cy="374"/>
            </a:xfrm>
          </p:grpSpPr>
          <p:sp>
            <p:nvSpPr>
              <p:cNvPr id="11284"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85"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94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main()</a:t>
                </a:r>
              </a:p>
              <a:p>
                <a:pPr eaLnBrk="0" hangingPunct="0"/>
                <a:endParaRPr lang="en-US" altLang="en-US" sz="1200" b="1">
                  <a:latin typeface="Courier New" panose="02070309020205020404" pitchFamily="49" charset="0"/>
                </a:endParaRPr>
              </a:p>
            </p:txBody>
          </p:sp>
        </p:grpSp>
        <p:grpSp>
          <p:nvGrpSpPr>
            <p:cNvPr id="11286" name="Group 22"/>
            <p:cNvGrpSpPr>
              <a:grpSpLocks/>
            </p:cNvGrpSpPr>
            <p:nvPr/>
          </p:nvGrpSpPr>
          <p:grpSpPr bwMode="auto">
            <a:xfrm>
              <a:off x="0" y="2244"/>
              <a:ext cx="3072" cy="374"/>
              <a:chOff x="0" y="2244"/>
              <a:chExt cx="3072" cy="374"/>
            </a:xfrm>
          </p:grpSpPr>
          <p:sp>
            <p:nvSpPr>
              <p:cNvPr id="11287"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88"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95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1289" name="Group 25"/>
            <p:cNvGrpSpPr>
              <a:grpSpLocks/>
            </p:cNvGrpSpPr>
            <p:nvPr/>
          </p:nvGrpSpPr>
          <p:grpSpPr bwMode="auto">
            <a:xfrm>
              <a:off x="0" y="2618"/>
              <a:ext cx="3072" cy="374"/>
              <a:chOff x="0" y="2618"/>
              <a:chExt cx="3072" cy="374"/>
            </a:xfrm>
          </p:grpSpPr>
          <p:sp>
            <p:nvSpPr>
              <p:cNvPr id="11290"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91"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96	</a:t>
                </a:r>
                <a:r>
                  <a:rPr lang="en-US" altLang="en-US" sz="1200" b="1">
                    <a:solidFill>
                      <a:srgbClr val="000000"/>
                    </a:solidFill>
                    <a:latin typeface="Courier New" panose="02070309020205020404" pitchFamily="49" charset="0"/>
                    <a:cs typeface="Times New Roman" panose="02020603050405020304" pitchFamily="18" charset="0"/>
                  </a:rPr>
                  <a:t>   Time wakeUp( 6, 45, 0 );      </a:t>
                </a:r>
                <a:r>
                  <a:rPr lang="en-US" altLang="en-US" sz="1200" b="1">
                    <a:solidFill>
                      <a:srgbClr val="33CC33"/>
                    </a:solidFill>
                    <a:latin typeface="Courier New" panose="02070309020205020404" pitchFamily="49" charset="0"/>
                    <a:cs typeface="Times New Roman" panose="02020603050405020304" pitchFamily="18" charset="0"/>
                  </a:rPr>
                  <a:t> // non-constant object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292" name="Group 28"/>
            <p:cNvGrpSpPr>
              <a:grpSpLocks/>
            </p:cNvGrpSpPr>
            <p:nvPr/>
          </p:nvGrpSpPr>
          <p:grpSpPr bwMode="auto">
            <a:xfrm>
              <a:off x="0" y="2992"/>
              <a:ext cx="3072" cy="374"/>
              <a:chOff x="0" y="2992"/>
              <a:chExt cx="3072" cy="374"/>
            </a:xfrm>
          </p:grpSpPr>
          <p:sp>
            <p:nvSpPr>
              <p:cNvPr id="11293"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94"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97	</a:t>
                </a:r>
                <a:r>
                  <a:rPr lang="en-US" altLang="en-US" sz="1200" b="1">
                    <a:solidFill>
                      <a:srgbClr val="000000"/>
                    </a:solidFill>
                    <a:latin typeface="Courier New" panose="02070309020205020404" pitchFamily="49" charset="0"/>
                    <a:cs typeface="Times New Roman" panose="02020603050405020304" pitchFamily="18" charset="0"/>
                  </a:rPr>
                  <a:t>   const Time noon( 12, 0, 0 );  </a:t>
                </a:r>
                <a:r>
                  <a:rPr lang="en-US" altLang="en-US" sz="1200" b="1">
                    <a:solidFill>
                      <a:srgbClr val="33CC33"/>
                    </a:solidFill>
                    <a:latin typeface="Courier New" panose="02070309020205020404" pitchFamily="49" charset="0"/>
                    <a:cs typeface="Times New Roman" panose="02020603050405020304" pitchFamily="18" charset="0"/>
                  </a:rPr>
                  <a:t> // constant object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295" name="Group 31"/>
            <p:cNvGrpSpPr>
              <a:grpSpLocks/>
            </p:cNvGrpSpPr>
            <p:nvPr/>
          </p:nvGrpSpPr>
          <p:grpSpPr bwMode="auto">
            <a:xfrm>
              <a:off x="0" y="3366"/>
              <a:ext cx="3072" cy="374"/>
              <a:chOff x="0" y="3366"/>
              <a:chExt cx="3072" cy="374"/>
            </a:xfrm>
          </p:grpSpPr>
          <p:sp>
            <p:nvSpPr>
              <p:cNvPr id="11296"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297"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298" name="Group 34"/>
            <p:cNvGrpSpPr>
              <a:grpSpLocks/>
            </p:cNvGrpSpPr>
            <p:nvPr/>
          </p:nvGrpSpPr>
          <p:grpSpPr bwMode="auto">
            <a:xfrm>
              <a:off x="0" y="3740"/>
              <a:ext cx="3072" cy="374"/>
              <a:chOff x="0" y="3740"/>
              <a:chExt cx="3072" cy="374"/>
            </a:xfrm>
          </p:grpSpPr>
          <p:sp>
            <p:nvSpPr>
              <p:cNvPr id="11299"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00"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99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 MEMBER FUNCTION   OBJECT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01" name="Group 37"/>
            <p:cNvGrpSpPr>
              <a:grpSpLocks/>
            </p:cNvGrpSpPr>
            <p:nvPr/>
          </p:nvGrpSpPr>
          <p:grpSpPr bwMode="auto">
            <a:xfrm>
              <a:off x="0" y="4114"/>
              <a:ext cx="3072" cy="374"/>
              <a:chOff x="0" y="4114"/>
              <a:chExt cx="3072" cy="374"/>
            </a:xfrm>
          </p:grpSpPr>
          <p:sp>
            <p:nvSpPr>
              <p:cNvPr id="11302"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03"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100	</a:t>
                </a:r>
                <a:r>
                  <a:rPr lang="en-US" altLang="en-US" sz="1200" b="1">
                    <a:solidFill>
                      <a:srgbClr val="000000"/>
                    </a:solidFill>
                    <a:latin typeface="Courier New" panose="02070309020205020404" pitchFamily="49" charset="0"/>
                    <a:cs typeface="Times New Roman" panose="02020603050405020304" pitchFamily="18" charset="0"/>
                  </a:rPr>
                  <a:t>   wakeUp.setHour( 18 );  </a:t>
                </a:r>
                <a:r>
                  <a:rPr lang="en-US" altLang="en-US" sz="1200" b="1">
                    <a:solidFill>
                      <a:srgbClr val="33CC33"/>
                    </a:solidFill>
                    <a:latin typeface="Courier New" panose="02070309020205020404" pitchFamily="49" charset="0"/>
                    <a:cs typeface="Times New Roman" panose="02020603050405020304" pitchFamily="18" charset="0"/>
                  </a:rPr>
                  <a:t>// non-const         non-const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04" name="Group 40"/>
            <p:cNvGrpSpPr>
              <a:grpSpLocks/>
            </p:cNvGrpSpPr>
            <p:nvPr/>
          </p:nvGrpSpPr>
          <p:grpSpPr bwMode="auto">
            <a:xfrm>
              <a:off x="0" y="4488"/>
              <a:ext cx="3072" cy="374"/>
              <a:chOff x="0" y="4488"/>
              <a:chExt cx="3072" cy="374"/>
            </a:xfrm>
          </p:grpSpPr>
          <p:sp>
            <p:nvSpPr>
              <p:cNvPr id="11305"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06"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07" name="Group 43"/>
            <p:cNvGrpSpPr>
              <a:grpSpLocks/>
            </p:cNvGrpSpPr>
            <p:nvPr/>
          </p:nvGrpSpPr>
          <p:grpSpPr bwMode="auto">
            <a:xfrm>
              <a:off x="0" y="4862"/>
              <a:ext cx="3072" cy="374"/>
              <a:chOff x="0" y="4862"/>
              <a:chExt cx="3072" cy="374"/>
            </a:xfrm>
          </p:grpSpPr>
          <p:sp>
            <p:nvSpPr>
              <p:cNvPr id="11308"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09"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102	</a:t>
                </a:r>
                <a:r>
                  <a:rPr lang="en-US" altLang="en-US" sz="1200" b="1">
                    <a:solidFill>
                      <a:srgbClr val="000000"/>
                    </a:solidFill>
                    <a:latin typeface="Courier New" panose="02070309020205020404" pitchFamily="49" charset="0"/>
                    <a:cs typeface="Times New Roman" panose="02020603050405020304" pitchFamily="18" charset="0"/>
                  </a:rPr>
                  <a:t>   noon.setHour( 12 );   </a:t>
                </a:r>
                <a:r>
                  <a:rPr lang="en-US" altLang="en-US" sz="1200" b="1">
                    <a:solidFill>
                      <a:srgbClr val="33CC33"/>
                    </a:solidFill>
                    <a:latin typeface="Courier New" panose="02070309020205020404" pitchFamily="49" charset="0"/>
                    <a:cs typeface="Times New Roman" panose="02020603050405020304" pitchFamily="18" charset="0"/>
                  </a:rPr>
                  <a:t> // non-const         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10" name="Group 46"/>
            <p:cNvGrpSpPr>
              <a:grpSpLocks/>
            </p:cNvGrpSpPr>
            <p:nvPr/>
          </p:nvGrpSpPr>
          <p:grpSpPr bwMode="auto">
            <a:xfrm>
              <a:off x="0" y="5236"/>
              <a:ext cx="3072" cy="374"/>
              <a:chOff x="0" y="5236"/>
              <a:chExt cx="3072" cy="374"/>
            </a:xfrm>
          </p:grpSpPr>
          <p:sp>
            <p:nvSpPr>
              <p:cNvPr id="11311"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12"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13" name="Group 49"/>
            <p:cNvGrpSpPr>
              <a:grpSpLocks/>
            </p:cNvGrpSpPr>
            <p:nvPr/>
          </p:nvGrpSpPr>
          <p:grpSpPr bwMode="auto">
            <a:xfrm>
              <a:off x="0" y="5610"/>
              <a:ext cx="3072" cy="374"/>
              <a:chOff x="0" y="5610"/>
              <a:chExt cx="3072" cy="374"/>
            </a:xfrm>
          </p:grpSpPr>
          <p:sp>
            <p:nvSpPr>
              <p:cNvPr id="11314"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15"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104	</a:t>
                </a:r>
                <a:r>
                  <a:rPr lang="en-US" altLang="en-US" sz="1200" b="1">
                    <a:solidFill>
                      <a:srgbClr val="000000"/>
                    </a:solidFill>
                    <a:latin typeface="Courier New" panose="02070309020205020404" pitchFamily="49" charset="0"/>
                    <a:cs typeface="Times New Roman" panose="02020603050405020304" pitchFamily="18" charset="0"/>
                  </a:rPr>
                  <a:t>   wakeUp.getHour();      </a:t>
                </a:r>
                <a:r>
                  <a:rPr lang="en-US" altLang="en-US" sz="1200" b="1">
                    <a:solidFill>
                      <a:srgbClr val="33CC33"/>
                    </a:solidFill>
                    <a:latin typeface="Courier New" panose="02070309020205020404" pitchFamily="49" charset="0"/>
                    <a:cs typeface="Times New Roman" panose="02020603050405020304" pitchFamily="18" charset="0"/>
                  </a:rPr>
                  <a:t>// const             non-const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16" name="Group 52"/>
            <p:cNvGrpSpPr>
              <a:grpSpLocks/>
            </p:cNvGrpSpPr>
            <p:nvPr/>
          </p:nvGrpSpPr>
          <p:grpSpPr bwMode="auto">
            <a:xfrm>
              <a:off x="0" y="5984"/>
              <a:ext cx="3072" cy="374"/>
              <a:chOff x="0" y="5984"/>
              <a:chExt cx="3072" cy="374"/>
            </a:xfrm>
          </p:grpSpPr>
          <p:sp>
            <p:nvSpPr>
              <p:cNvPr id="11317"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18"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19" name="Group 55"/>
            <p:cNvGrpSpPr>
              <a:grpSpLocks/>
            </p:cNvGrpSpPr>
            <p:nvPr/>
          </p:nvGrpSpPr>
          <p:grpSpPr bwMode="auto">
            <a:xfrm>
              <a:off x="0" y="6358"/>
              <a:ext cx="3072" cy="374"/>
              <a:chOff x="0" y="6358"/>
              <a:chExt cx="3072" cy="374"/>
            </a:xfrm>
          </p:grpSpPr>
          <p:sp>
            <p:nvSpPr>
              <p:cNvPr id="11320"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21"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106	</a:t>
                </a:r>
                <a:r>
                  <a:rPr lang="en-US" altLang="en-US" sz="1200" b="1">
                    <a:solidFill>
                      <a:srgbClr val="000000"/>
                    </a:solidFill>
                    <a:latin typeface="Courier New" panose="02070309020205020404" pitchFamily="49" charset="0"/>
                    <a:cs typeface="Times New Roman" panose="02020603050405020304" pitchFamily="18" charset="0"/>
                  </a:rPr>
                  <a:t>   noon.getMinute();      </a:t>
                </a:r>
                <a:r>
                  <a:rPr lang="en-US" altLang="en-US" sz="1200" b="1">
                    <a:solidFill>
                      <a:srgbClr val="33CC33"/>
                    </a:solidFill>
                    <a:latin typeface="Courier New" panose="02070309020205020404" pitchFamily="49" charset="0"/>
                    <a:cs typeface="Times New Roman" panose="02020603050405020304" pitchFamily="18" charset="0"/>
                  </a:rPr>
                  <a:t>// const             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22" name="Group 58"/>
            <p:cNvGrpSpPr>
              <a:grpSpLocks/>
            </p:cNvGrpSpPr>
            <p:nvPr/>
          </p:nvGrpSpPr>
          <p:grpSpPr bwMode="auto">
            <a:xfrm>
              <a:off x="0" y="6732"/>
              <a:ext cx="3072" cy="374"/>
              <a:chOff x="0" y="6732"/>
              <a:chExt cx="3072" cy="374"/>
            </a:xfrm>
          </p:grpSpPr>
          <p:sp>
            <p:nvSpPr>
              <p:cNvPr id="11323"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24"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107	</a:t>
                </a:r>
                <a:r>
                  <a:rPr lang="en-US" altLang="en-US" sz="1200" b="1">
                    <a:solidFill>
                      <a:srgbClr val="000000"/>
                    </a:solidFill>
                    <a:latin typeface="Courier New" panose="02070309020205020404" pitchFamily="49" charset="0"/>
                    <a:cs typeface="Times New Roman" panose="02020603050405020304" pitchFamily="18" charset="0"/>
                  </a:rPr>
                  <a:t>   noon.printMilitary();  </a:t>
                </a:r>
                <a:r>
                  <a:rPr lang="en-US" altLang="en-US" sz="1200" b="1">
                    <a:solidFill>
                      <a:srgbClr val="33CC33"/>
                    </a:solidFill>
                    <a:latin typeface="Courier New" panose="02070309020205020404" pitchFamily="49" charset="0"/>
                    <a:cs typeface="Times New Roman" panose="02020603050405020304" pitchFamily="18" charset="0"/>
                  </a:rPr>
                  <a:t>// const             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25" name="Group 61"/>
            <p:cNvGrpSpPr>
              <a:grpSpLocks/>
            </p:cNvGrpSpPr>
            <p:nvPr/>
          </p:nvGrpSpPr>
          <p:grpSpPr bwMode="auto">
            <a:xfrm>
              <a:off x="0" y="7106"/>
              <a:ext cx="3072" cy="374"/>
              <a:chOff x="0" y="7106"/>
              <a:chExt cx="3072" cy="374"/>
            </a:xfrm>
          </p:grpSpPr>
          <p:sp>
            <p:nvSpPr>
              <p:cNvPr id="11326"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27"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108	</a:t>
                </a:r>
                <a:r>
                  <a:rPr lang="en-US" altLang="en-US" sz="1200" b="1">
                    <a:solidFill>
                      <a:srgbClr val="000000"/>
                    </a:solidFill>
                    <a:latin typeface="Courier New" panose="02070309020205020404" pitchFamily="49" charset="0"/>
                    <a:cs typeface="Times New Roman" panose="02020603050405020304" pitchFamily="18" charset="0"/>
                  </a:rPr>
                  <a:t>   noon.printStandard();  </a:t>
                </a:r>
                <a:r>
                  <a:rPr lang="en-US" altLang="en-US" sz="1200" b="1">
                    <a:solidFill>
                      <a:srgbClr val="33CC33"/>
                    </a:solidFill>
                    <a:latin typeface="Courier New" panose="02070309020205020404" pitchFamily="49" charset="0"/>
                    <a:cs typeface="Times New Roman" panose="02020603050405020304" pitchFamily="18" charset="0"/>
                  </a:rPr>
                  <a:t>// non-const         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1328" name="Group 64"/>
            <p:cNvGrpSpPr>
              <a:grpSpLocks/>
            </p:cNvGrpSpPr>
            <p:nvPr/>
          </p:nvGrpSpPr>
          <p:grpSpPr bwMode="auto">
            <a:xfrm>
              <a:off x="0" y="7480"/>
              <a:ext cx="3072" cy="374"/>
              <a:chOff x="0" y="7480"/>
              <a:chExt cx="3072" cy="374"/>
            </a:xfrm>
          </p:grpSpPr>
          <p:sp>
            <p:nvSpPr>
              <p:cNvPr id="11329"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30"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109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0;</a:t>
                </a:r>
              </a:p>
              <a:p>
                <a:pPr eaLnBrk="0" hangingPunct="0"/>
                <a:endParaRPr lang="en-US" altLang="en-US" sz="1200" b="1">
                  <a:latin typeface="Courier New" panose="02070309020205020404" pitchFamily="49" charset="0"/>
                </a:endParaRPr>
              </a:p>
            </p:txBody>
          </p:sp>
        </p:grpSp>
        <p:grpSp>
          <p:nvGrpSpPr>
            <p:cNvPr id="11331" name="Group 67"/>
            <p:cNvGrpSpPr>
              <a:grpSpLocks/>
            </p:cNvGrpSpPr>
            <p:nvPr/>
          </p:nvGrpSpPr>
          <p:grpSpPr bwMode="auto">
            <a:xfrm>
              <a:off x="0" y="7854"/>
              <a:ext cx="3072" cy="374"/>
              <a:chOff x="0" y="7854"/>
              <a:chExt cx="3072" cy="374"/>
            </a:xfrm>
          </p:grpSpPr>
          <p:sp>
            <p:nvSpPr>
              <p:cNvPr id="11332"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33"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110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sp>
        <p:nvSpPr>
          <p:cNvPr id="11334" name="Rectangle 70"/>
          <p:cNvSpPr>
            <a:spLocks noChangeArrowheads="1"/>
          </p:cNvSpPr>
          <p:nvPr/>
        </p:nvSpPr>
        <p:spPr bwMode="auto">
          <a:xfrm>
            <a:off x="0" y="4392613"/>
            <a:ext cx="6781800" cy="24653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1pPr>
            <a:lvl2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2pPr>
            <a:lvl3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9pPr>
          </a:lstStyle>
          <a:p>
            <a:r>
              <a:rPr lang="en-US" altLang="en-US" sz="1200" b="1">
                <a:solidFill>
                  <a:srgbClr val="000000"/>
                </a:solidFill>
                <a:latin typeface="Courier New" panose="02070309020205020404" pitchFamily="49" charset="0"/>
                <a:cs typeface="Times New Roman" panose="02020603050405020304" pitchFamily="18" charset="0"/>
              </a:rPr>
              <a:t>Compiling...</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Fig07_01.cpp</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d:fig07_01.cpp(14) : error C2662: 'setHour' : cannot convert 'this' pointer from 'const class Time' to 'class Time &amp;'</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Conversion loses qualifiers</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d:\fig07_01.cpp(20) : error C2662: 'printStandard' : cannot convert 'this' pointer from 'const class Time' to 'class Time &amp;'</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Conversion loses qualifiers</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Time5.cpp</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Error executing cl.exe.</a:t>
            </a:r>
          </a:p>
          <a:p>
            <a:pPr eaLnBrk="0" hangingPunct="0"/>
            <a:r>
              <a:rPr lang="en-US" altLang="en-US" sz="1200" b="1">
                <a:latin typeface="Courier New" panose="02070309020205020404" pitchFamily="49" charset="0"/>
                <a:cs typeface="Times New Roman" panose="02020603050405020304" pitchFamily="18" charset="0"/>
              </a:rPr>
              <a:t>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r>
              <a:rPr lang="en-US" altLang="en-US" sz="1200" b="1">
                <a:solidFill>
                  <a:srgbClr val="000000"/>
                </a:solidFill>
                <a:latin typeface="Courier New" panose="02070309020205020404" pitchFamily="49" charset="0"/>
                <a:cs typeface="Times New Roman" panose="02020603050405020304" pitchFamily="18" charset="0"/>
              </a:rPr>
              <a:t>test.exe - 2 error(s), 0 warning(s)</a:t>
            </a:r>
          </a:p>
          <a:p>
            <a:pPr eaLnBrk="0" hangingPunct="0"/>
            <a:endParaRPr lang="en-US" altLang="en-US" sz="1200" b="1">
              <a:latin typeface="Courier New" panose="02070309020205020404" pitchFamily="49" charset="0"/>
            </a:endParaRPr>
          </a:p>
        </p:txBody>
      </p:sp>
    </p:spTree>
    <p:extLst>
      <p:ext uri="{BB962C8B-B14F-4D97-AF65-F5344CB8AC3E}">
        <p14:creationId xmlns:p14="http://schemas.microsoft.com/office/powerpoint/2010/main" val="782097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7772400" cy="1143000"/>
          </a:xfrm>
        </p:spPr>
        <p:txBody>
          <a:bodyPr/>
          <a:lstStyle/>
          <a:p>
            <a:r>
              <a:rPr lang="en-US" altLang="en-US" sz="3600"/>
              <a:t>	const (Constant) Objects and const Member Functions</a:t>
            </a:r>
          </a:p>
        </p:txBody>
      </p:sp>
      <p:sp>
        <p:nvSpPr>
          <p:cNvPr id="12291" name="Rectangle 3"/>
          <p:cNvSpPr>
            <a:spLocks noGrp="1" noChangeArrowheads="1"/>
          </p:cNvSpPr>
          <p:nvPr>
            <p:ph type="body" idx="1"/>
          </p:nvPr>
        </p:nvSpPr>
        <p:spPr>
          <a:xfrm>
            <a:off x="685800" y="1600200"/>
            <a:ext cx="7772400" cy="4724400"/>
          </a:xfrm>
        </p:spPr>
        <p:txBody>
          <a:bodyPr/>
          <a:lstStyle/>
          <a:p>
            <a:pPr>
              <a:lnSpc>
                <a:spcPct val="90000"/>
              </a:lnSpc>
            </a:pPr>
            <a:r>
              <a:rPr lang="en-US" altLang="en-US" sz="2800"/>
              <a:t>Member initializer syntax</a:t>
            </a:r>
          </a:p>
          <a:p>
            <a:pPr lvl="1">
              <a:lnSpc>
                <a:spcPct val="90000"/>
              </a:lnSpc>
            </a:pPr>
            <a:r>
              <a:rPr lang="en-US" altLang="en-US" sz="2400"/>
              <a:t>Data member increment in class </a:t>
            </a:r>
            <a:r>
              <a:rPr lang="en-US" altLang="en-US" sz="2400" b="1">
                <a:latin typeface="Courier New" panose="02070309020205020404" pitchFamily="49" charset="0"/>
              </a:rPr>
              <a:t>Increment</a:t>
            </a:r>
            <a:r>
              <a:rPr lang="en-US" altLang="en-US" sz="2400"/>
              <a:t> </a:t>
            </a:r>
          </a:p>
          <a:p>
            <a:pPr lvl="1">
              <a:lnSpc>
                <a:spcPct val="90000"/>
              </a:lnSpc>
            </a:pPr>
            <a:r>
              <a:rPr lang="en-US" altLang="en-US" sz="2400"/>
              <a:t>constructor for </a:t>
            </a:r>
            <a:r>
              <a:rPr lang="en-US" altLang="en-US" sz="2400" b="1">
                <a:latin typeface="Courier New" panose="02070309020205020404" pitchFamily="49" charset="0"/>
              </a:rPr>
              <a:t>Increment</a:t>
            </a:r>
            <a:r>
              <a:rPr lang="en-US" altLang="en-US" sz="2400"/>
              <a:t> is modified as follows:</a:t>
            </a:r>
          </a:p>
          <a:p>
            <a:pPr lvl="3">
              <a:lnSpc>
                <a:spcPct val="90000"/>
              </a:lnSpc>
              <a:buFontTx/>
              <a:buNone/>
            </a:pPr>
            <a:r>
              <a:rPr lang="en-US" altLang="en-US" sz="1800"/>
              <a:t>	</a:t>
            </a:r>
            <a:r>
              <a:rPr lang="en-US" altLang="en-US" sz="1800" b="1">
                <a:latin typeface="Courier New" panose="02070309020205020404" pitchFamily="49" charset="0"/>
              </a:rPr>
              <a:t>Increment::Increment( int c, int i )</a:t>
            </a:r>
            <a:br>
              <a:rPr lang="en-US" altLang="en-US" sz="1800" b="1">
                <a:latin typeface="Courier New" panose="02070309020205020404" pitchFamily="49" charset="0"/>
              </a:rPr>
            </a:br>
            <a:r>
              <a:rPr lang="en-US" altLang="en-US" sz="1800" b="1">
                <a:latin typeface="Courier New" panose="02070309020205020404" pitchFamily="49" charset="0"/>
              </a:rPr>
              <a:t>   : increment( i )</a:t>
            </a:r>
            <a:br>
              <a:rPr lang="en-US" altLang="en-US" sz="1800" b="1">
                <a:latin typeface="Courier New" panose="02070309020205020404" pitchFamily="49" charset="0"/>
              </a:rPr>
            </a:br>
            <a:r>
              <a:rPr lang="en-US" altLang="en-US" sz="1800" b="1">
                <a:latin typeface="Courier New" panose="02070309020205020404" pitchFamily="49" charset="0"/>
              </a:rPr>
              <a:t>	{ count = c; }</a:t>
            </a:r>
          </a:p>
          <a:p>
            <a:pPr lvl="1">
              <a:lnSpc>
                <a:spcPct val="90000"/>
              </a:lnSpc>
            </a:pPr>
            <a:r>
              <a:rPr lang="en-US" altLang="en-US" sz="2400" b="1">
                <a:latin typeface="Courier New" panose="02070309020205020404" pitchFamily="49" charset="0"/>
              </a:rPr>
              <a:t>: increment( i )</a:t>
            </a:r>
            <a:r>
              <a:rPr lang="en-US" altLang="en-US" sz="2400"/>
              <a:t> initializes increment to </a:t>
            </a:r>
            <a:r>
              <a:rPr lang="en-US" altLang="en-US" sz="2400" b="1">
                <a:latin typeface="Courier New" panose="02070309020205020404" pitchFamily="49" charset="0"/>
              </a:rPr>
              <a:t>i</a:t>
            </a:r>
          </a:p>
          <a:p>
            <a:pPr lvl="1">
              <a:lnSpc>
                <a:spcPct val="90000"/>
              </a:lnSpc>
            </a:pPr>
            <a:r>
              <a:rPr lang="en-US" altLang="en-US" sz="2400"/>
              <a:t>All data members can be initialized using member initializer syntax</a:t>
            </a:r>
          </a:p>
          <a:p>
            <a:pPr lvl="1">
              <a:lnSpc>
                <a:spcPct val="90000"/>
              </a:lnSpc>
            </a:pPr>
            <a:r>
              <a:rPr lang="en-US" altLang="en-US" sz="2400" b="1">
                <a:latin typeface="Courier New" panose="02070309020205020404" pitchFamily="49" charset="0"/>
              </a:rPr>
              <a:t>const</a:t>
            </a:r>
            <a:r>
              <a:rPr lang="en-US" altLang="en-US" sz="2400"/>
              <a:t>s and references must be initialized using member initializer syntax</a:t>
            </a:r>
          </a:p>
          <a:p>
            <a:pPr lvl="1">
              <a:lnSpc>
                <a:spcPct val="90000"/>
              </a:lnSpc>
            </a:pPr>
            <a:r>
              <a:rPr lang="en-US" altLang="en-US" sz="2400"/>
              <a:t>Multiple member initializers </a:t>
            </a:r>
          </a:p>
          <a:p>
            <a:pPr lvl="2">
              <a:lnSpc>
                <a:spcPct val="90000"/>
              </a:lnSpc>
            </a:pPr>
            <a:r>
              <a:rPr lang="en-US" altLang="en-US" sz="2000"/>
              <a:t>Use comma-separated list after the colon</a:t>
            </a:r>
          </a:p>
          <a:p>
            <a:pPr>
              <a:lnSpc>
                <a:spcPct val="90000"/>
              </a:lnSpc>
            </a:pPr>
            <a:endParaRPr lang="en-US" altLang="en-US" sz="2800"/>
          </a:p>
        </p:txBody>
      </p:sp>
    </p:spTree>
    <p:extLst>
      <p:ext uri="{BB962C8B-B14F-4D97-AF65-F5344CB8AC3E}">
        <p14:creationId xmlns:p14="http://schemas.microsoft.com/office/powerpoint/2010/main" val="2513042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Group 3"/>
          <p:cNvGrpSpPr>
            <a:grpSpLocks/>
          </p:cNvGrpSpPr>
          <p:nvPr/>
        </p:nvGrpSpPr>
        <p:grpSpPr bwMode="auto">
          <a:xfrm>
            <a:off x="0" y="0"/>
            <a:ext cx="6781800" cy="6858000"/>
            <a:chOff x="0" y="0"/>
            <a:chExt cx="3072" cy="12342"/>
          </a:xfrm>
        </p:grpSpPr>
        <p:grpSp>
          <p:nvGrpSpPr>
            <p:cNvPr id="13316" name="Group 4"/>
            <p:cNvGrpSpPr>
              <a:grpSpLocks/>
            </p:cNvGrpSpPr>
            <p:nvPr/>
          </p:nvGrpSpPr>
          <p:grpSpPr bwMode="auto">
            <a:xfrm>
              <a:off x="0" y="0"/>
              <a:ext cx="3072" cy="374"/>
              <a:chOff x="0" y="0"/>
              <a:chExt cx="3072" cy="374"/>
            </a:xfrm>
          </p:grpSpPr>
          <p:sp>
            <p:nvSpPr>
              <p:cNvPr id="13317"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18"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Fig. 7.2: fig07_02.cpp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19" name="Group 7"/>
            <p:cNvGrpSpPr>
              <a:grpSpLocks/>
            </p:cNvGrpSpPr>
            <p:nvPr/>
          </p:nvGrpSpPr>
          <p:grpSpPr bwMode="auto">
            <a:xfrm>
              <a:off x="0" y="374"/>
              <a:ext cx="3072" cy="374"/>
              <a:chOff x="0" y="374"/>
              <a:chExt cx="3072" cy="374"/>
            </a:xfrm>
          </p:grpSpPr>
          <p:sp>
            <p:nvSpPr>
              <p:cNvPr id="13320"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21"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	</a:t>
                </a:r>
                <a:r>
                  <a:rPr lang="en-US" altLang="en-US" sz="1200" b="1">
                    <a:solidFill>
                      <a:srgbClr val="33CC33"/>
                    </a:solidFill>
                    <a:latin typeface="Courier New" panose="02070309020205020404" pitchFamily="49" charset="0"/>
                    <a:cs typeface="Times New Roman" panose="02020603050405020304" pitchFamily="18" charset="0"/>
                  </a:rPr>
                  <a:t>// Using a member initializer to initialize a</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22" name="Group 10"/>
            <p:cNvGrpSpPr>
              <a:grpSpLocks/>
            </p:cNvGrpSpPr>
            <p:nvPr/>
          </p:nvGrpSpPr>
          <p:grpSpPr bwMode="auto">
            <a:xfrm>
              <a:off x="0" y="748"/>
              <a:ext cx="3072" cy="374"/>
              <a:chOff x="0" y="748"/>
              <a:chExt cx="3072" cy="374"/>
            </a:xfrm>
          </p:grpSpPr>
          <p:sp>
            <p:nvSpPr>
              <p:cNvPr id="13323"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24"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	</a:t>
                </a:r>
                <a:r>
                  <a:rPr lang="en-US" altLang="en-US" sz="1200" b="1">
                    <a:solidFill>
                      <a:srgbClr val="33CC33"/>
                    </a:solidFill>
                    <a:latin typeface="Courier New" panose="02070309020205020404" pitchFamily="49" charset="0"/>
                    <a:cs typeface="Times New Roman" panose="02020603050405020304" pitchFamily="18" charset="0"/>
                  </a:rPr>
                  <a:t>// constant of a built-in data type.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25" name="Group 13"/>
            <p:cNvGrpSpPr>
              <a:grpSpLocks/>
            </p:cNvGrpSpPr>
            <p:nvPr/>
          </p:nvGrpSpPr>
          <p:grpSpPr bwMode="auto">
            <a:xfrm>
              <a:off x="0" y="1122"/>
              <a:ext cx="3072" cy="374"/>
              <a:chOff x="0" y="1122"/>
              <a:chExt cx="3072" cy="374"/>
            </a:xfrm>
          </p:grpSpPr>
          <p:sp>
            <p:nvSpPr>
              <p:cNvPr id="13326"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27"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13328" name="Group 16"/>
            <p:cNvGrpSpPr>
              <a:grpSpLocks/>
            </p:cNvGrpSpPr>
            <p:nvPr/>
          </p:nvGrpSpPr>
          <p:grpSpPr bwMode="auto">
            <a:xfrm>
              <a:off x="0" y="1496"/>
              <a:ext cx="3072" cy="374"/>
              <a:chOff x="0" y="1496"/>
              <a:chExt cx="3072" cy="374"/>
            </a:xfrm>
          </p:grpSpPr>
          <p:sp>
            <p:nvSpPr>
              <p:cNvPr id="13329"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30"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31" name="Group 19"/>
            <p:cNvGrpSpPr>
              <a:grpSpLocks/>
            </p:cNvGrpSpPr>
            <p:nvPr/>
          </p:nvGrpSpPr>
          <p:grpSpPr bwMode="auto">
            <a:xfrm>
              <a:off x="0" y="1870"/>
              <a:ext cx="3072" cy="374"/>
              <a:chOff x="0" y="1870"/>
              <a:chExt cx="3072" cy="374"/>
            </a:xfrm>
          </p:grpSpPr>
          <p:sp>
            <p:nvSpPr>
              <p:cNvPr id="13332"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33"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13334" name="Group 22"/>
            <p:cNvGrpSpPr>
              <a:grpSpLocks/>
            </p:cNvGrpSpPr>
            <p:nvPr/>
          </p:nvGrpSpPr>
          <p:grpSpPr bwMode="auto">
            <a:xfrm>
              <a:off x="0" y="2244"/>
              <a:ext cx="3072" cy="374"/>
              <a:chOff x="0" y="2244"/>
              <a:chExt cx="3072" cy="374"/>
            </a:xfrm>
          </p:grpSpPr>
          <p:sp>
            <p:nvSpPr>
              <p:cNvPr id="13335"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36"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13337" name="Group 25"/>
            <p:cNvGrpSpPr>
              <a:grpSpLocks/>
            </p:cNvGrpSpPr>
            <p:nvPr/>
          </p:nvGrpSpPr>
          <p:grpSpPr bwMode="auto">
            <a:xfrm>
              <a:off x="0" y="2618"/>
              <a:ext cx="3072" cy="374"/>
              <a:chOff x="0" y="2618"/>
              <a:chExt cx="3072" cy="374"/>
            </a:xfrm>
          </p:grpSpPr>
          <p:sp>
            <p:nvSpPr>
              <p:cNvPr id="13338"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39"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40" name="Group 28"/>
            <p:cNvGrpSpPr>
              <a:grpSpLocks/>
            </p:cNvGrpSpPr>
            <p:nvPr/>
          </p:nvGrpSpPr>
          <p:grpSpPr bwMode="auto">
            <a:xfrm>
              <a:off x="0" y="2992"/>
              <a:ext cx="3072" cy="374"/>
              <a:chOff x="0" y="2992"/>
              <a:chExt cx="3072" cy="374"/>
            </a:xfrm>
          </p:grpSpPr>
          <p:sp>
            <p:nvSpPr>
              <p:cNvPr id="13341"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42"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Increment {</a:t>
                </a:r>
              </a:p>
              <a:p>
                <a:pPr eaLnBrk="0" hangingPunct="0"/>
                <a:endParaRPr lang="en-US" altLang="en-US" sz="1200" b="1">
                  <a:latin typeface="Courier New" panose="02070309020205020404" pitchFamily="49" charset="0"/>
                </a:endParaRPr>
              </a:p>
            </p:txBody>
          </p:sp>
        </p:grpSp>
        <p:grpSp>
          <p:nvGrpSpPr>
            <p:cNvPr id="13343" name="Group 31"/>
            <p:cNvGrpSpPr>
              <a:grpSpLocks/>
            </p:cNvGrpSpPr>
            <p:nvPr/>
          </p:nvGrpSpPr>
          <p:grpSpPr bwMode="auto">
            <a:xfrm>
              <a:off x="0" y="3366"/>
              <a:ext cx="3072" cy="374"/>
              <a:chOff x="0" y="3366"/>
              <a:chExt cx="3072" cy="374"/>
            </a:xfrm>
          </p:grpSpPr>
          <p:sp>
            <p:nvSpPr>
              <p:cNvPr id="13344"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45"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46" name="Group 34"/>
            <p:cNvGrpSpPr>
              <a:grpSpLocks/>
            </p:cNvGrpSpPr>
            <p:nvPr/>
          </p:nvGrpSpPr>
          <p:grpSpPr bwMode="auto">
            <a:xfrm>
              <a:off x="0" y="3740"/>
              <a:ext cx="3072" cy="374"/>
              <a:chOff x="0" y="3740"/>
              <a:chExt cx="3072" cy="374"/>
            </a:xfrm>
          </p:grpSpPr>
          <p:sp>
            <p:nvSpPr>
              <p:cNvPr id="13347"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48"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	</a:t>
                </a:r>
                <a:r>
                  <a:rPr lang="en-US" altLang="en-US" sz="1200" b="1">
                    <a:solidFill>
                      <a:srgbClr val="000000"/>
                    </a:solidFill>
                    <a:latin typeface="Courier New" panose="02070309020205020404" pitchFamily="49" charset="0"/>
                    <a:cs typeface="Times New Roman" panose="02020603050405020304" pitchFamily="18" charset="0"/>
                  </a:rPr>
                  <a:t>   Increment(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c = 0,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i = 1 );</a:t>
                </a:r>
              </a:p>
              <a:p>
                <a:pPr eaLnBrk="0" hangingPunct="0"/>
                <a:endParaRPr lang="en-US" altLang="en-US" sz="1200" b="1">
                  <a:latin typeface="Courier New" panose="02070309020205020404" pitchFamily="49" charset="0"/>
                </a:endParaRPr>
              </a:p>
            </p:txBody>
          </p:sp>
        </p:grpSp>
        <p:grpSp>
          <p:nvGrpSpPr>
            <p:cNvPr id="13349" name="Group 37"/>
            <p:cNvGrpSpPr>
              <a:grpSpLocks/>
            </p:cNvGrpSpPr>
            <p:nvPr/>
          </p:nvGrpSpPr>
          <p:grpSpPr bwMode="auto">
            <a:xfrm>
              <a:off x="0" y="4114"/>
              <a:ext cx="3072" cy="374"/>
              <a:chOff x="0" y="4114"/>
              <a:chExt cx="3072" cy="374"/>
            </a:xfrm>
          </p:grpSpPr>
          <p:sp>
            <p:nvSpPr>
              <p:cNvPr id="13350"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51"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addIncrement() { count += increment; }</a:t>
                </a:r>
              </a:p>
              <a:p>
                <a:pPr eaLnBrk="0" hangingPunct="0"/>
                <a:endParaRPr lang="en-US" altLang="en-US" sz="1200" b="1">
                  <a:latin typeface="Courier New" panose="02070309020205020404" pitchFamily="49" charset="0"/>
                </a:endParaRPr>
              </a:p>
            </p:txBody>
          </p:sp>
        </p:grpSp>
        <p:grpSp>
          <p:nvGrpSpPr>
            <p:cNvPr id="13352" name="Group 40"/>
            <p:cNvGrpSpPr>
              <a:grpSpLocks/>
            </p:cNvGrpSpPr>
            <p:nvPr/>
          </p:nvGrpSpPr>
          <p:grpSpPr bwMode="auto">
            <a:xfrm>
              <a:off x="0" y="4488"/>
              <a:ext cx="3072" cy="374"/>
              <a:chOff x="0" y="4488"/>
              <a:chExt cx="3072" cy="374"/>
            </a:xfrm>
          </p:grpSpPr>
          <p:sp>
            <p:nvSpPr>
              <p:cNvPr id="13353"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54"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print()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3355" name="Group 43"/>
            <p:cNvGrpSpPr>
              <a:grpSpLocks/>
            </p:cNvGrpSpPr>
            <p:nvPr/>
          </p:nvGrpSpPr>
          <p:grpSpPr bwMode="auto">
            <a:xfrm>
              <a:off x="0" y="4862"/>
              <a:ext cx="3072" cy="374"/>
              <a:chOff x="0" y="4862"/>
              <a:chExt cx="3072" cy="374"/>
            </a:xfrm>
          </p:grpSpPr>
          <p:sp>
            <p:nvSpPr>
              <p:cNvPr id="13356"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57"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58" name="Group 46"/>
            <p:cNvGrpSpPr>
              <a:grpSpLocks/>
            </p:cNvGrpSpPr>
            <p:nvPr/>
          </p:nvGrpSpPr>
          <p:grpSpPr bwMode="auto">
            <a:xfrm>
              <a:off x="0" y="5236"/>
              <a:ext cx="3072" cy="374"/>
              <a:chOff x="0" y="5236"/>
              <a:chExt cx="3072" cy="374"/>
            </a:xfrm>
          </p:grpSpPr>
          <p:sp>
            <p:nvSpPr>
              <p:cNvPr id="13359"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60"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61" name="Group 49"/>
            <p:cNvGrpSpPr>
              <a:grpSpLocks/>
            </p:cNvGrpSpPr>
            <p:nvPr/>
          </p:nvGrpSpPr>
          <p:grpSpPr bwMode="auto">
            <a:xfrm>
              <a:off x="0" y="5610"/>
              <a:ext cx="3072" cy="374"/>
              <a:chOff x="0" y="5610"/>
              <a:chExt cx="3072" cy="374"/>
            </a:xfrm>
          </p:grpSpPr>
          <p:sp>
            <p:nvSpPr>
              <p:cNvPr id="13362"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63"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count;</a:t>
                </a:r>
              </a:p>
              <a:p>
                <a:pPr eaLnBrk="0" hangingPunct="0"/>
                <a:endParaRPr lang="en-US" altLang="en-US" sz="1200" b="1">
                  <a:latin typeface="Courier New" panose="02070309020205020404" pitchFamily="49" charset="0"/>
                </a:endParaRPr>
              </a:p>
            </p:txBody>
          </p:sp>
        </p:grpSp>
        <p:grpSp>
          <p:nvGrpSpPr>
            <p:cNvPr id="13364" name="Group 52"/>
            <p:cNvGrpSpPr>
              <a:grpSpLocks/>
            </p:cNvGrpSpPr>
            <p:nvPr/>
          </p:nvGrpSpPr>
          <p:grpSpPr bwMode="auto">
            <a:xfrm>
              <a:off x="0" y="5984"/>
              <a:ext cx="3072" cy="374"/>
              <a:chOff x="0" y="5984"/>
              <a:chExt cx="3072" cy="374"/>
            </a:xfrm>
          </p:grpSpPr>
          <p:sp>
            <p:nvSpPr>
              <p:cNvPr id="13365"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66"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const int</a:t>
                </a:r>
                <a:r>
                  <a:rPr lang="en-US" altLang="en-US" sz="1200" b="1">
                    <a:solidFill>
                      <a:srgbClr val="000000"/>
                    </a:solidFill>
                    <a:latin typeface="Courier New" panose="02070309020205020404" pitchFamily="49" charset="0"/>
                    <a:cs typeface="Times New Roman" panose="02020603050405020304" pitchFamily="18" charset="0"/>
                  </a:rPr>
                  <a:t> increment;   </a:t>
                </a:r>
                <a:r>
                  <a:rPr lang="en-US" altLang="en-US" sz="1200" b="1">
                    <a:solidFill>
                      <a:srgbClr val="33CC33"/>
                    </a:solidFill>
                    <a:latin typeface="Courier New" panose="02070309020205020404" pitchFamily="49" charset="0"/>
                    <a:cs typeface="Times New Roman" panose="02020603050405020304" pitchFamily="18" charset="0"/>
                  </a:rPr>
                  <a:t>// const data member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67" name="Group 55"/>
            <p:cNvGrpSpPr>
              <a:grpSpLocks/>
            </p:cNvGrpSpPr>
            <p:nvPr/>
          </p:nvGrpSpPr>
          <p:grpSpPr bwMode="auto">
            <a:xfrm>
              <a:off x="0" y="6358"/>
              <a:ext cx="3072" cy="374"/>
              <a:chOff x="0" y="6358"/>
              <a:chExt cx="3072" cy="374"/>
            </a:xfrm>
          </p:grpSpPr>
          <p:sp>
            <p:nvSpPr>
              <p:cNvPr id="13368"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69"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18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3370" name="Group 58"/>
            <p:cNvGrpSpPr>
              <a:grpSpLocks/>
            </p:cNvGrpSpPr>
            <p:nvPr/>
          </p:nvGrpSpPr>
          <p:grpSpPr bwMode="auto">
            <a:xfrm>
              <a:off x="0" y="6732"/>
              <a:ext cx="3072" cy="374"/>
              <a:chOff x="0" y="6732"/>
              <a:chExt cx="3072" cy="374"/>
            </a:xfrm>
          </p:grpSpPr>
          <p:sp>
            <p:nvSpPr>
              <p:cNvPr id="13371"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72"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73" name="Group 61"/>
            <p:cNvGrpSpPr>
              <a:grpSpLocks/>
            </p:cNvGrpSpPr>
            <p:nvPr/>
          </p:nvGrpSpPr>
          <p:grpSpPr bwMode="auto">
            <a:xfrm>
              <a:off x="0" y="7106"/>
              <a:ext cx="3072" cy="374"/>
              <a:chOff x="0" y="7106"/>
              <a:chExt cx="3072" cy="374"/>
            </a:xfrm>
          </p:grpSpPr>
          <p:sp>
            <p:nvSpPr>
              <p:cNvPr id="13374"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75"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20	</a:t>
                </a:r>
                <a:r>
                  <a:rPr lang="en-US" altLang="en-US" sz="1200" b="1">
                    <a:solidFill>
                      <a:srgbClr val="33CC33"/>
                    </a:solidFill>
                    <a:latin typeface="Courier New" panose="02070309020205020404" pitchFamily="49" charset="0"/>
                    <a:cs typeface="Times New Roman" panose="02020603050405020304" pitchFamily="18" charset="0"/>
                  </a:rPr>
                  <a:t>// Constructor for class Increment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76" name="Group 64"/>
            <p:cNvGrpSpPr>
              <a:grpSpLocks/>
            </p:cNvGrpSpPr>
            <p:nvPr/>
          </p:nvGrpSpPr>
          <p:grpSpPr bwMode="auto">
            <a:xfrm>
              <a:off x="0" y="7480"/>
              <a:ext cx="3072" cy="374"/>
              <a:chOff x="0" y="7480"/>
              <a:chExt cx="3072" cy="374"/>
            </a:xfrm>
          </p:grpSpPr>
          <p:sp>
            <p:nvSpPr>
              <p:cNvPr id="13377"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78"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21	</a:t>
                </a:r>
                <a:r>
                  <a:rPr lang="en-US" altLang="en-US" sz="1200" b="1">
                    <a:solidFill>
                      <a:srgbClr val="000000"/>
                    </a:solidFill>
                    <a:latin typeface="Courier New" panose="02070309020205020404" pitchFamily="49" charset="0"/>
                    <a:cs typeface="Times New Roman" panose="02020603050405020304" pitchFamily="18" charset="0"/>
                  </a:rPr>
                  <a:t>Increment::Increment(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c,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i )</a:t>
                </a:r>
              </a:p>
              <a:p>
                <a:pPr eaLnBrk="0" hangingPunct="0"/>
                <a:endParaRPr lang="en-US" altLang="en-US" sz="1200" b="1">
                  <a:latin typeface="Courier New" panose="02070309020205020404" pitchFamily="49" charset="0"/>
                </a:endParaRPr>
              </a:p>
            </p:txBody>
          </p:sp>
        </p:grpSp>
        <p:grpSp>
          <p:nvGrpSpPr>
            <p:cNvPr id="13379" name="Group 67"/>
            <p:cNvGrpSpPr>
              <a:grpSpLocks/>
            </p:cNvGrpSpPr>
            <p:nvPr/>
          </p:nvGrpSpPr>
          <p:grpSpPr bwMode="auto">
            <a:xfrm>
              <a:off x="0" y="7854"/>
              <a:ext cx="3072" cy="374"/>
              <a:chOff x="0" y="7854"/>
              <a:chExt cx="3072" cy="374"/>
            </a:xfrm>
          </p:grpSpPr>
          <p:sp>
            <p:nvSpPr>
              <p:cNvPr id="13380"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81"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22	</a:t>
                </a:r>
                <a:r>
                  <a:rPr lang="en-US" altLang="en-US" sz="1200" b="1">
                    <a:solidFill>
                      <a:srgbClr val="000000"/>
                    </a:solidFill>
                    <a:latin typeface="Courier New" panose="02070309020205020404" pitchFamily="49" charset="0"/>
                    <a:cs typeface="Times New Roman" panose="02020603050405020304" pitchFamily="18" charset="0"/>
                  </a:rPr>
                  <a:t>   : increment( i )   </a:t>
                </a:r>
                <a:r>
                  <a:rPr lang="en-US" altLang="en-US" sz="1200" b="1">
                    <a:solidFill>
                      <a:srgbClr val="33CC33"/>
                    </a:solidFill>
                    <a:latin typeface="Courier New" panose="02070309020205020404" pitchFamily="49" charset="0"/>
                    <a:cs typeface="Times New Roman" panose="02020603050405020304" pitchFamily="18" charset="0"/>
                  </a:rPr>
                  <a:t>// initializer for const member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82" name="Group 70"/>
            <p:cNvGrpSpPr>
              <a:grpSpLocks/>
            </p:cNvGrpSpPr>
            <p:nvPr/>
          </p:nvGrpSpPr>
          <p:grpSpPr bwMode="auto">
            <a:xfrm>
              <a:off x="0" y="8228"/>
              <a:ext cx="3072" cy="374"/>
              <a:chOff x="0" y="8228"/>
              <a:chExt cx="3072" cy="374"/>
            </a:xfrm>
          </p:grpSpPr>
          <p:sp>
            <p:nvSpPr>
              <p:cNvPr id="13383"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84"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23	</a:t>
                </a:r>
                <a:r>
                  <a:rPr lang="en-US" altLang="en-US" sz="1200" b="1">
                    <a:solidFill>
                      <a:srgbClr val="000000"/>
                    </a:solidFill>
                    <a:latin typeface="Courier New" panose="02070309020205020404" pitchFamily="49" charset="0"/>
                    <a:cs typeface="Times New Roman" panose="02020603050405020304" pitchFamily="18" charset="0"/>
                  </a:rPr>
                  <a:t>{ count = c; }</a:t>
                </a:r>
              </a:p>
              <a:p>
                <a:pPr eaLnBrk="0" hangingPunct="0"/>
                <a:endParaRPr lang="en-US" altLang="en-US" sz="1200" b="1">
                  <a:latin typeface="Courier New" panose="02070309020205020404" pitchFamily="49" charset="0"/>
                </a:endParaRPr>
              </a:p>
            </p:txBody>
          </p:sp>
        </p:grpSp>
        <p:grpSp>
          <p:nvGrpSpPr>
            <p:cNvPr id="13385" name="Group 73"/>
            <p:cNvGrpSpPr>
              <a:grpSpLocks/>
            </p:cNvGrpSpPr>
            <p:nvPr/>
          </p:nvGrpSpPr>
          <p:grpSpPr bwMode="auto">
            <a:xfrm>
              <a:off x="0" y="8602"/>
              <a:ext cx="3072" cy="374"/>
              <a:chOff x="0" y="8602"/>
              <a:chExt cx="3072" cy="374"/>
            </a:xfrm>
          </p:grpSpPr>
          <p:sp>
            <p:nvSpPr>
              <p:cNvPr id="13386"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87"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88" name="Group 76"/>
            <p:cNvGrpSpPr>
              <a:grpSpLocks/>
            </p:cNvGrpSpPr>
            <p:nvPr/>
          </p:nvGrpSpPr>
          <p:grpSpPr bwMode="auto">
            <a:xfrm>
              <a:off x="0" y="8976"/>
              <a:ext cx="3072" cy="374"/>
              <a:chOff x="0" y="8976"/>
              <a:chExt cx="3072" cy="374"/>
            </a:xfrm>
          </p:grpSpPr>
          <p:sp>
            <p:nvSpPr>
              <p:cNvPr id="13389"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90"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25	</a:t>
                </a:r>
                <a:r>
                  <a:rPr lang="en-US" altLang="en-US" sz="1200" b="1">
                    <a:solidFill>
                      <a:srgbClr val="33CC33"/>
                    </a:solidFill>
                    <a:latin typeface="Courier New" panose="02070309020205020404" pitchFamily="49" charset="0"/>
                    <a:cs typeface="Times New Roman" panose="02020603050405020304" pitchFamily="18" charset="0"/>
                  </a:rPr>
                  <a:t>// Print the data</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91" name="Group 79"/>
            <p:cNvGrpSpPr>
              <a:grpSpLocks/>
            </p:cNvGrpSpPr>
            <p:nvPr/>
          </p:nvGrpSpPr>
          <p:grpSpPr bwMode="auto">
            <a:xfrm>
              <a:off x="0" y="9350"/>
              <a:ext cx="3072" cy="374"/>
              <a:chOff x="0" y="9350"/>
              <a:chExt cx="3072" cy="374"/>
            </a:xfrm>
          </p:grpSpPr>
          <p:sp>
            <p:nvSpPr>
              <p:cNvPr id="13392"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93"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26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Increment::print() </a:t>
                </a:r>
                <a:r>
                  <a:rPr lang="en-US" altLang="en-US" sz="1200" b="1">
                    <a:solidFill>
                      <a:srgbClr val="275AFF"/>
                    </a:solidFill>
                    <a:latin typeface="Courier New" panose="02070309020205020404" pitchFamily="49" charset="0"/>
                    <a:cs typeface="Times New Roman" panose="02020603050405020304" pitchFamily="18" charset="0"/>
                  </a:rPr>
                  <a:t>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394" name="Group 82"/>
            <p:cNvGrpSpPr>
              <a:grpSpLocks/>
            </p:cNvGrpSpPr>
            <p:nvPr/>
          </p:nvGrpSpPr>
          <p:grpSpPr bwMode="auto">
            <a:xfrm>
              <a:off x="0" y="9724"/>
              <a:ext cx="3072" cy="374"/>
              <a:chOff x="0" y="9724"/>
              <a:chExt cx="3072" cy="374"/>
            </a:xfrm>
          </p:grpSpPr>
          <p:sp>
            <p:nvSpPr>
              <p:cNvPr id="13395"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96"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27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3397" name="Group 85"/>
            <p:cNvGrpSpPr>
              <a:grpSpLocks/>
            </p:cNvGrpSpPr>
            <p:nvPr/>
          </p:nvGrpSpPr>
          <p:grpSpPr bwMode="auto">
            <a:xfrm>
              <a:off x="0" y="10098"/>
              <a:ext cx="3072" cy="374"/>
              <a:chOff x="0" y="10098"/>
              <a:chExt cx="3072" cy="374"/>
            </a:xfrm>
          </p:grpSpPr>
          <p:sp>
            <p:nvSpPr>
              <p:cNvPr id="13398"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99"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28	</a:t>
                </a:r>
                <a:r>
                  <a:rPr lang="en-US" altLang="en-US" sz="1200" b="1">
                    <a:solidFill>
                      <a:srgbClr val="000000"/>
                    </a:solidFill>
                    <a:latin typeface="Courier New" panose="02070309020205020404" pitchFamily="49" charset="0"/>
                    <a:cs typeface="Times New Roman" panose="02020603050405020304" pitchFamily="18" charset="0"/>
                  </a:rPr>
                  <a:t>   cout &lt;&lt; "count = " &lt;&lt; count</a:t>
                </a:r>
              </a:p>
              <a:p>
                <a:pPr eaLnBrk="0" hangingPunct="0"/>
                <a:endParaRPr lang="en-US" altLang="en-US" sz="1200" b="1">
                  <a:latin typeface="Courier New" panose="02070309020205020404" pitchFamily="49" charset="0"/>
                </a:endParaRPr>
              </a:p>
            </p:txBody>
          </p:sp>
        </p:grpSp>
        <p:grpSp>
          <p:nvGrpSpPr>
            <p:cNvPr id="13400" name="Group 88"/>
            <p:cNvGrpSpPr>
              <a:grpSpLocks/>
            </p:cNvGrpSpPr>
            <p:nvPr/>
          </p:nvGrpSpPr>
          <p:grpSpPr bwMode="auto">
            <a:xfrm>
              <a:off x="0" y="10472"/>
              <a:ext cx="3072" cy="374"/>
              <a:chOff x="0" y="10472"/>
              <a:chExt cx="3072" cy="374"/>
            </a:xfrm>
          </p:grpSpPr>
          <p:sp>
            <p:nvSpPr>
              <p:cNvPr id="13401"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402"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29	</a:t>
                </a:r>
                <a:r>
                  <a:rPr lang="en-US" altLang="en-US" sz="1200" b="1">
                    <a:solidFill>
                      <a:srgbClr val="000000"/>
                    </a:solidFill>
                    <a:latin typeface="Courier New" panose="02070309020205020404" pitchFamily="49" charset="0"/>
                    <a:cs typeface="Times New Roman" panose="02020603050405020304" pitchFamily="18" charset="0"/>
                  </a:rPr>
                  <a:t>        &lt;&lt; ", increment = " &lt;&lt; increment &lt;&lt; endl;</a:t>
                </a:r>
              </a:p>
              <a:p>
                <a:pPr eaLnBrk="0" hangingPunct="0"/>
                <a:endParaRPr lang="en-US" altLang="en-US" sz="1200" b="1">
                  <a:latin typeface="Courier New" panose="02070309020205020404" pitchFamily="49" charset="0"/>
                </a:endParaRPr>
              </a:p>
            </p:txBody>
          </p:sp>
        </p:grpSp>
        <p:grpSp>
          <p:nvGrpSpPr>
            <p:cNvPr id="13403" name="Group 91"/>
            <p:cNvGrpSpPr>
              <a:grpSpLocks/>
            </p:cNvGrpSpPr>
            <p:nvPr/>
          </p:nvGrpSpPr>
          <p:grpSpPr bwMode="auto">
            <a:xfrm>
              <a:off x="0" y="10846"/>
              <a:ext cx="3072" cy="374"/>
              <a:chOff x="0" y="10846"/>
              <a:chExt cx="3072" cy="374"/>
            </a:xfrm>
          </p:grpSpPr>
          <p:sp>
            <p:nvSpPr>
              <p:cNvPr id="13404"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405"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30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3406" name="Group 94"/>
            <p:cNvGrpSpPr>
              <a:grpSpLocks/>
            </p:cNvGrpSpPr>
            <p:nvPr/>
          </p:nvGrpSpPr>
          <p:grpSpPr bwMode="auto">
            <a:xfrm>
              <a:off x="0" y="11220"/>
              <a:ext cx="3072" cy="374"/>
              <a:chOff x="0" y="11220"/>
              <a:chExt cx="3072" cy="374"/>
            </a:xfrm>
          </p:grpSpPr>
          <p:sp>
            <p:nvSpPr>
              <p:cNvPr id="13407"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408"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3409" name="Group 97"/>
            <p:cNvGrpSpPr>
              <a:grpSpLocks/>
            </p:cNvGrpSpPr>
            <p:nvPr/>
          </p:nvGrpSpPr>
          <p:grpSpPr bwMode="auto">
            <a:xfrm>
              <a:off x="0" y="11594"/>
              <a:ext cx="3072" cy="374"/>
              <a:chOff x="0" y="11594"/>
              <a:chExt cx="3072" cy="374"/>
            </a:xfrm>
          </p:grpSpPr>
          <p:sp>
            <p:nvSpPr>
              <p:cNvPr id="13410" name="Rectangle 98"/>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411" name="Rectangle 99"/>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32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main()</a:t>
                </a:r>
              </a:p>
              <a:p>
                <a:pPr eaLnBrk="0" hangingPunct="0"/>
                <a:endParaRPr lang="en-US" altLang="en-US" sz="1200" b="1">
                  <a:latin typeface="Courier New" panose="02070309020205020404" pitchFamily="49" charset="0"/>
                </a:endParaRPr>
              </a:p>
            </p:txBody>
          </p:sp>
        </p:grpSp>
        <p:grpSp>
          <p:nvGrpSpPr>
            <p:cNvPr id="13412" name="Group 100"/>
            <p:cNvGrpSpPr>
              <a:grpSpLocks/>
            </p:cNvGrpSpPr>
            <p:nvPr/>
          </p:nvGrpSpPr>
          <p:grpSpPr bwMode="auto">
            <a:xfrm>
              <a:off x="0" y="11968"/>
              <a:ext cx="3072" cy="374"/>
              <a:chOff x="0" y="11968"/>
              <a:chExt cx="3072" cy="374"/>
            </a:xfrm>
          </p:grpSpPr>
          <p:sp>
            <p:nvSpPr>
              <p:cNvPr id="13413" name="Rectangle 101"/>
              <p:cNvSpPr>
                <a:spLocks noChangeArrowheads="1"/>
              </p:cNvSpPr>
              <p:nvPr/>
            </p:nvSpPr>
            <p:spPr bwMode="auto">
              <a:xfrm>
                <a:off x="0" y="1196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414" name="Rectangle 102"/>
              <p:cNvSpPr>
                <a:spLocks noChangeArrowheads="1"/>
              </p:cNvSpPr>
              <p:nvPr/>
            </p:nvSpPr>
            <p:spPr bwMode="auto">
              <a:xfrm>
                <a:off x="0" y="1196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grpSp>
        <p:nvGrpSpPr>
          <p:cNvPr id="13415" name="Group 103"/>
          <p:cNvGrpSpPr>
            <a:grpSpLocks/>
          </p:cNvGrpSpPr>
          <p:nvPr/>
        </p:nvGrpSpPr>
        <p:grpSpPr bwMode="auto">
          <a:xfrm>
            <a:off x="2209800" y="4419600"/>
            <a:ext cx="6019800" cy="1600200"/>
            <a:chOff x="1392" y="2784"/>
            <a:chExt cx="3792" cy="1008"/>
          </a:xfrm>
        </p:grpSpPr>
        <p:sp>
          <p:nvSpPr>
            <p:cNvPr id="13416" name="Line 104"/>
            <p:cNvSpPr>
              <a:spLocks noChangeShapeType="1"/>
            </p:cNvSpPr>
            <p:nvPr/>
          </p:nvSpPr>
          <p:spPr bwMode="auto">
            <a:xfrm flipH="1" flipV="1">
              <a:off x="1392" y="2784"/>
              <a:ext cx="201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417" name="Text Box 105"/>
            <p:cNvSpPr txBox="1">
              <a:spLocks noChangeArrowheads="1"/>
            </p:cNvSpPr>
            <p:nvPr/>
          </p:nvSpPr>
          <p:spPr bwMode="auto">
            <a:xfrm>
              <a:off x="3264" y="2958"/>
              <a:ext cx="1920" cy="83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If we try to initialize </a:t>
              </a:r>
              <a:r>
                <a:rPr lang="en-US" altLang="en-US" sz="1600" b="1">
                  <a:latin typeface="Courier New" panose="02070309020205020404" pitchFamily="49" charset="0"/>
                </a:rPr>
                <a:t>increment</a:t>
              </a:r>
              <a:r>
                <a:rPr lang="en-US" altLang="en-US" sz="1600" b="1" i="1">
                  <a:latin typeface="Courier New" panose="02070309020205020404" pitchFamily="49" charset="0"/>
                </a:rPr>
                <a:t> </a:t>
              </a:r>
              <a:r>
                <a:rPr lang="en-US" altLang="en-US" sz="1600"/>
                <a:t>with an assignment statement (such as </a:t>
              </a:r>
              <a:r>
                <a:rPr lang="en-US" altLang="en-US" sz="1600" b="1">
                  <a:latin typeface="Courier New" panose="02070309020205020404" pitchFamily="49" charset="0"/>
                </a:rPr>
                <a:t>increment = i</a:t>
              </a:r>
              <a:r>
                <a:rPr lang="en-US" altLang="en-US" sz="1600"/>
                <a:t> ) instead of a member initializer we get an error.</a:t>
              </a:r>
            </a:p>
          </p:txBody>
        </p:sp>
      </p:grpSp>
    </p:spTree>
    <p:extLst>
      <p:ext uri="{BB962C8B-B14F-4D97-AF65-F5344CB8AC3E}">
        <p14:creationId xmlns:p14="http://schemas.microsoft.com/office/powerpoint/2010/main" val="1854081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15"/>
                                        </p:tgtEl>
                                        <p:attrNameLst>
                                          <p:attrName>style.visibility</p:attrName>
                                        </p:attrNameLst>
                                      </p:cBhvr>
                                      <p:to>
                                        <p:strVal val="visible"/>
                                      </p:to>
                                    </p:set>
                                  </p:childTnLst>
                                  <p:subTnLst>
                                    <p:set>
                                      <p:cBhvr override="childStyle">
                                        <p:cTn dur="1" fill="hold" display="0" masterRel="nextClick" afterEffect="1"/>
                                        <p:tgtEl>
                                          <p:spTgt spid="134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Group 3"/>
          <p:cNvGrpSpPr>
            <a:grpSpLocks/>
          </p:cNvGrpSpPr>
          <p:nvPr/>
        </p:nvGrpSpPr>
        <p:grpSpPr bwMode="auto">
          <a:xfrm>
            <a:off x="0" y="0"/>
            <a:ext cx="6781800" cy="3276600"/>
            <a:chOff x="0" y="0"/>
            <a:chExt cx="3072" cy="4862"/>
          </a:xfrm>
        </p:grpSpPr>
        <p:grpSp>
          <p:nvGrpSpPr>
            <p:cNvPr id="14340" name="Group 4"/>
            <p:cNvGrpSpPr>
              <a:grpSpLocks/>
            </p:cNvGrpSpPr>
            <p:nvPr/>
          </p:nvGrpSpPr>
          <p:grpSpPr bwMode="auto">
            <a:xfrm>
              <a:off x="0" y="0"/>
              <a:ext cx="3072" cy="374"/>
              <a:chOff x="0" y="0"/>
              <a:chExt cx="3072" cy="374"/>
            </a:xfrm>
          </p:grpSpPr>
          <p:sp>
            <p:nvSpPr>
              <p:cNvPr id="14341"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42"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34	</a:t>
                </a:r>
                <a:r>
                  <a:rPr lang="en-US" altLang="en-US" sz="1200" b="1">
                    <a:solidFill>
                      <a:srgbClr val="000000"/>
                    </a:solidFill>
                    <a:latin typeface="Courier New" panose="02070309020205020404" pitchFamily="49" charset="0"/>
                    <a:cs typeface="Times New Roman" panose="02020603050405020304" pitchFamily="18" charset="0"/>
                  </a:rPr>
                  <a:t>   Increment value( 10, 5 );</a:t>
                </a:r>
              </a:p>
              <a:p>
                <a:pPr eaLnBrk="0" hangingPunct="0"/>
                <a:endParaRPr lang="en-US" altLang="en-US" sz="1200" b="1">
                  <a:latin typeface="Courier New" panose="02070309020205020404" pitchFamily="49" charset="0"/>
                </a:endParaRPr>
              </a:p>
            </p:txBody>
          </p:sp>
        </p:grpSp>
        <p:grpSp>
          <p:nvGrpSpPr>
            <p:cNvPr id="14343" name="Group 7"/>
            <p:cNvGrpSpPr>
              <a:grpSpLocks/>
            </p:cNvGrpSpPr>
            <p:nvPr/>
          </p:nvGrpSpPr>
          <p:grpSpPr bwMode="auto">
            <a:xfrm>
              <a:off x="0" y="374"/>
              <a:ext cx="3072" cy="374"/>
              <a:chOff x="0" y="374"/>
              <a:chExt cx="3072" cy="374"/>
            </a:xfrm>
          </p:grpSpPr>
          <p:sp>
            <p:nvSpPr>
              <p:cNvPr id="14344"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45"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4346" name="Group 10"/>
            <p:cNvGrpSpPr>
              <a:grpSpLocks/>
            </p:cNvGrpSpPr>
            <p:nvPr/>
          </p:nvGrpSpPr>
          <p:grpSpPr bwMode="auto">
            <a:xfrm>
              <a:off x="0" y="748"/>
              <a:ext cx="3072" cy="374"/>
              <a:chOff x="0" y="748"/>
              <a:chExt cx="3072" cy="374"/>
            </a:xfrm>
          </p:grpSpPr>
          <p:sp>
            <p:nvSpPr>
              <p:cNvPr id="14347"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48"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36	</a:t>
                </a:r>
                <a:r>
                  <a:rPr lang="en-US" altLang="en-US" sz="1200" b="1">
                    <a:solidFill>
                      <a:srgbClr val="000000"/>
                    </a:solidFill>
                    <a:latin typeface="Courier New" panose="02070309020205020404" pitchFamily="49" charset="0"/>
                    <a:cs typeface="Times New Roman" panose="02020603050405020304" pitchFamily="18" charset="0"/>
                  </a:rPr>
                  <a:t>   cout &lt;&lt; "Before incrementing: ";</a:t>
                </a:r>
              </a:p>
              <a:p>
                <a:pPr eaLnBrk="0" hangingPunct="0"/>
                <a:endParaRPr lang="en-US" altLang="en-US" sz="1200" b="1">
                  <a:latin typeface="Courier New" panose="02070309020205020404" pitchFamily="49" charset="0"/>
                </a:endParaRPr>
              </a:p>
            </p:txBody>
          </p:sp>
        </p:grpSp>
        <p:grpSp>
          <p:nvGrpSpPr>
            <p:cNvPr id="14349" name="Group 13"/>
            <p:cNvGrpSpPr>
              <a:grpSpLocks/>
            </p:cNvGrpSpPr>
            <p:nvPr/>
          </p:nvGrpSpPr>
          <p:grpSpPr bwMode="auto">
            <a:xfrm>
              <a:off x="0" y="1122"/>
              <a:ext cx="3072" cy="374"/>
              <a:chOff x="0" y="1122"/>
              <a:chExt cx="3072" cy="374"/>
            </a:xfrm>
          </p:grpSpPr>
          <p:sp>
            <p:nvSpPr>
              <p:cNvPr id="14350"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51"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37	</a:t>
                </a:r>
                <a:r>
                  <a:rPr lang="en-US" altLang="en-US" sz="1200" b="1">
                    <a:solidFill>
                      <a:srgbClr val="000000"/>
                    </a:solidFill>
                    <a:latin typeface="Courier New" panose="02070309020205020404" pitchFamily="49" charset="0"/>
                    <a:cs typeface="Times New Roman" panose="02020603050405020304" pitchFamily="18" charset="0"/>
                  </a:rPr>
                  <a:t>   value.print();</a:t>
                </a:r>
              </a:p>
              <a:p>
                <a:pPr eaLnBrk="0" hangingPunct="0"/>
                <a:endParaRPr lang="en-US" altLang="en-US" sz="1200" b="1">
                  <a:latin typeface="Courier New" panose="02070309020205020404" pitchFamily="49" charset="0"/>
                </a:endParaRPr>
              </a:p>
            </p:txBody>
          </p:sp>
        </p:grpSp>
        <p:grpSp>
          <p:nvGrpSpPr>
            <p:cNvPr id="14352" name="Group 16"/>
            <p:cNvGrpSpPr>
              <a:grpSpLocks/>
            </p:cNvGrpSpPr>
            <p:nvPr/>
          </p:nvGrpSpPr>
          <p:grpSpPr bwMode="auto">
            <a:xfrm>
              <a:off x="0" y="1496"/>
              <a:ext cx="3072" cy="374"/>
              <a:chOff x="0" y="1496"/>
              <a:chExt cx="3072" cy="374"/>
            </a:xfrm>
          </p:grpSpPr>
          <p:sp>
            <p:nvSpPr>
              <p:cNvPr id="14353"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54"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4355" name="Group 19"/>
            <p:cNvGrpSpPr>
              <a:grpSpLocks/>
            </p:cNvGrpSpPr>
            <p:nvPr/>
          </p:nvGrpSpPr>
          <p:grpSpPr bwMode="auto">
            <a:xfrm>
              <a:off x="0" y="1870"/>
              <a:ext cx="3072" cy="374"/>
              <a:chOff x="0" y="1870"/>
              <a:chExt cx="3072" cy="374"/>
            </a:xfrm>
          </p:grpSpPr>
          <p:sp>
            <p:nvSpPr>
              <p:cNvPr id="14356"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57"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39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for</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j = 0; j &lt; 3; j++ ) {</a:t>
                </a:r>
              </a:p>
              <a:p>
                <a:pPr eaLnBrk="0" hangingPunct="0"/>
                <a:endParaRPr lang="en-US" altLang="en-US" sz="1200" b="1">
                  <a:latin typeface="Courier New" panose="02070309020205020404" pitchFamily="49" charset="0"/>
                </a:endParaRPr>
              </a:p>
            </p:txBody>
          </p:sp>
        </p:grpSp>
        <p:grpSp>
          <p:nvGrpSpPr>
            <p:cNvPr id="14358" name="Group 22"/>
            <p:cNvGrpSpPr>
              <a:grpSpLocks/>
            </p:cNvGrpSpPr>
            <p:nvPr/>
          </p:nvGrpSpPr>
          <p:grpSpPr bwMode="auto">
            <a:xfrm>
              <a:off x="0" y="2244"/>
              <a:ext cx="3072" cy="374"/>
              <a:chOff x="0" y="2244"/>
              <a:chExt cx="3072" cy="374"/>
            </a:xfrm>
          </p:grpSpPr>
          <p:sp>
            <p:nvSpPr>
              <p:cNvPr id="14359"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60"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40	</a:t>
                </a:r>
                <a:r>
                  <a:rPr lang="en-US" altLang="en-US" sz="1200" b="1">
                    <a:solidFill>
                      <a:srgbClr val="000000"/>
                    </a:solidFill>
                    <a:latin typeface="Courier New" panose="02070309020205020404" pitchFamily="49" charset="0"/>
                    <a:cs typeface="Times New Roman" panose="02020603050405020304" pitchFamily="18" charset="0"/>
                  </a:rPr>
                  <a:t>      value.addIncrement();</a:t>
                </a:r>
              </a:p>
              <a:p>
                <a:pPr eaLnBrk="0" hangingPunct="0"/>
                <a:endParaRPr lang="en-US" altLang="en-US" sz="1200" b="1">
                  <a:latin typeface="Courier New" panose="02070309020205020404" pitchFamily="49" charset="0"/>
                </a:endParaRPr>
              </a:p>
            </p:txBody>
          </p:sp>
        </p:grpSp>
        <p:grpSp>
          <p:nvGrpSpPr>
            <p:cNvPr id="14361" name="Group 25"/>
            <p:cNvGrpSpPr>
              <a:grpSpLocks/>
            </p:cNvGrpSpPr>
            <p:nvPr/>
          </p:nvGrpSpPr>
          <p:grpSpPr bwMode="auto">
            <a:xfrm>
              <a:off x="0" y="2618"/>
              <a:ext cx="3072" cy="374"/>
              <a:chOff x="0" y="2618"/>
              <a:chExt cx="3072" cy="374"/>
            </a:xfrm>
          </p:grpSpPr>
          <p:sp>
            <p:nvSpPr>
              <p:cNvPr id="14362"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63"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41	</a:t>
                </a:r>
                <a:r>
                  <a:rPr lang="en-US" altLang="en-US" sz="1200" b="1">
                    <a:solidFill>
                      <a:srgbClr val="000000"/>
                    </a:solidFill>
                    <a:latin typeface="Courier New" panose="02070309020205020404" pitchFamily="49" charset="0"/>
                    <a:cs typeface="Times New Roman" panose="02020603050405020304" pitchFamily="18" charset="0"/>
                  </a:rPr>
                  <a:t>      cout &lt;&lt; "After increment " &lt;&lt; j + 1 &lt;&lt; ": ";</a:t>
                </a:r>
              </a:p>
              <a:p>
                <a:pPr eaLnBrk="0" hangingPunct="0"/>
                <a:endParaRPr lang="en-US" altLang="en-US" sz="1200" b="1">
                  <a:latin typeface="Courier New" panose="02070309020205020404" pitchFamily="49" charset="0"/>
                </a:endParaRPr>
              </a:p>
            </p:txBody>
          </p:sp>
        </p:grpSp>
        <p:grpSp>
          <p:nvGrpSpPr>
            <p:cNvPr id="14364" name="Group 28"/>
            <p:cNvGrpSpPr>
              <a:grpSpLocks/>
            </p:cNvGrpSpPr>
            <p:nvPr/>
          </p:nvGrpSpPr>
          <p:grpSpPr bwMode="auto">
            <a:xfrm>
              <a:off x="0" y="2992"/>
              <a:ext cx="3072" cy="374"/>
              <a:chOff x="0" y="2992"/>
              <a:chExt cx="3072" cy="374"/>
            </a:xfrm>
          </p:grpSpPr>
          <p:sp>
            <p:nvSpPr>
              <p:cNvPr id="14365"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66"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42	</a:t>
                </a:r>
                <a:r>
                  <a:rPr lang="en-US" altLang="en-US" sz="1200" b="1">
                    <a:solidFill>
                      <a:srgbClr val="000000"/>
                    </a:solidFill>
                    <a:latin typeface="Courier New" panose="02070309020205020404" pitchFamily="49" charset="0"/>
                    <a:cs typeface="Times New Roman" panose="02020603050405020304" pitchFamily="18" charset="0"/>
                  </a:rPr>
                  <a:t>      value.print();</a:t>
                </a:r>
              </a:p>
              <a:p>
                <a:pPr eaLnBrk="0" hangingPunct="0"/>
                <a:endParaRPr lang="en-US" altLang="en-US" sz="1200" b="1">
                  <a:latin typeface="Courier New" panose="02070309020205020404" pitchFamily="49" charset="0"/>
                </a:endParaRPr>
              </a:p>
            </p:txBody>
          </p:sp>
        </p:grpSp>
        <p:grpSp>
          <p:nvGrpSpPr>
            <p:cNvPr id="14367" name="Group 31"/>
            <p:cNvGrpSpPr>
              <a:grpSpLocks/>
            </p:cNvGrpSpPr>
            <p:nvPr/>
          </p:nvGrpSpPr>
          <p:grpSpPr bwMode="auto">
            <a:xfrm>
              <a:off x="0" y="3366"/>
              <a:ext cx="3072" cy="374"/>
              <a:chOff x="0" y="3366"/>
              <a:chExt cx="3072" cy="374"/>
            </a:xfrm>
          </p:grpSpPr>
          <p:sp>
            <p:nvSpPr>
              <p:cNvPr id="14368"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69"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43	</a:t>
                </a:r>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endParaRPr>
              </a:p>
            </p:txBody>
          </p:sp>
        </p:grpSp>
        <p:grpSp>
          <p:nvGrpSpPr>
            <p:cNvPr id="14370" name="Group 34"/>
            <p:cNvGrpSpPr>
              <a:grpSpLocks/>
            </p:cNvGrpSpPr>
            <p:nvPr/>
          </p:nvGrpSpPr>
          <p:grpSpPr bwMode="auto">
            <a:xfrm>
              <a:off x="0" y="3740"/>
              <a:ext cx="3072" cy="374"/>
              <a:chOff x="0" y="3740"/>
              <a:chExt cx="3072" cy="374"/>
            </a:xfrm>
          </p:grpSpPr>
          <p:sp>
            <p:nvSpPr>
              <p:cNvPr id="14371"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72"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4373" name="Group 37"/>
            <p:cNvGrpSpPr>
              <a:grpSpLocks/>
            </p:cNvGrpSpPr>
            <p:nvPr/>
          </p:nvGrpSpPr>
          <p:grpSpPr bwMode="auto">
            <a:xfrm>
              <a:off x="0" y="4114"/>
              <a:ext cx="3072" cy="374"/>
              <a:chOff x="0" y="4114"/>
              <a:chExt cx="3072" cy="374"/>
            </a:xfrm>
          </p:grpSpPr>
          <p:sp>
            <p:nvSpPr>
              <p:cNvPr id="14374"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75"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0;</a:t>
                </a:r>
              </a:p>
              <a:p>
                <a:pPr eaLnBrk="0" hangingPunct="0"/>
                <a:endParaRPr lang="en-US" altLang="en-US" sz="1200" b="1">
                  <a:latin typeface="Courier New" panose="02070309020205020404" pitchFamily="49" charset="0"/>
                </a:endParaRPr>
              </a:p>
            </p:txBody>
          </p:sp>
        </p:grpSp>
        <p:grpSp>
          <p:nvGrpSpPr>
            <p:cNvPr id="14376" name="Group 40"/>
            <p:cNvGrpSpPr>
              <a:grpSpLocks/>
            </p:cNvGrpSpPr>
            <p:nvPr/>
          </p:nvGrpSpPr>
          <p:grpSpPr bwMode="auto">
            <a:xfrm>
              <a:off x="0" y="4488"/>
              <a:ext cx="3072" cy="374"/>
              <a:chOff x="0" y="4488"/>
              <a:chExt cx="3072" cy="374"/>
            </a:xfrm>
          </p:grpSpPr>
          <p:sp>
            <p:nvSpPr>
              <p:cNvPr id="14377"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78"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sp>
        <p:nvSpPr>
          <p:cNvPr id="14379" name="Rectangle 43"/>
          <p:cNvSpPr>
            <a:spLocks noChangeArrowheads="1"/>
          </p:cNvSpPr>
          <p:nvPr/>
        </p:nvSpPr>
        <p:spPr bwMode="auto">
          <a:xfrm>
            <a:off x="0" y="3581400"/>
            <a:ext cx="6781800" cy="10048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1pPr>
            <a:lvl2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2pPr>
            <a:lvl3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9pPr>
          </a:lstStyle>
          <a:p>
            <a:r>
              <a:rPr lang="en-US" altLang="en-US" sz="1200" b="1">
                <a:solidFill>
                  <a:srgbClr val="000000"/>
                </a:solidFill>
                <a:latin typeface="Courier New" panose="02070309020205020404" pitchFamily="49" charset="0"/>
                <a:cs typeface="Times New Roman" panose="02020603050405020304" pitchFamily="18" charset="0"/>
              </a:rPr>
              <a:t>Before incrementing: count = 10, increment = 5</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After increment 1: count = 15, increment = 5</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After increment 2: count = 20, increment = 5</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After increment 3: count = 25, increment = 5</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latin typeface="Courier New" panose="02070309020205020404" pitchFamily="49" charset="0"/>
                <a:cs typeface="Times New Roman" panose="02020603050405020304" pitchFamily="18" charset="0"/>
              </a:rPr>
              <a:t> </a:t>
            </a:r>
            <a:endParaRPr lang="en-US" altLang="en-US" sz="1200" b="1">
              <a:latin typeface="Courier New" panose="02070309020205020404" pitchFamily="49" charset="0"/>
            </a:endParaRPr>
          </a:p>
        </p:txBody>
      </p:sp>
    </p:spTree>
    <p:extLst>
      <p:ext uri="{BB962C8B-B14F-4D97-AF65-F5344CB8AC3E}">
        <p14:creationId xmlns:p14="http://schemas.microsoft.com/office/powerpoint/2010/main" val="1945503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990600"/>
          </a:xfrm>
        </p:spPr>
        <p:txBody>
          <a:bodyPr/>
          <a:lstStyle/>
          <a:p>
            <a:r>
              <a:rPr lang="en-US" altLang="en-US" sz="3600"/>
              <a:t>Objects as Members of Classes</a:t>
            </a:r>
          </a:p>
        </p:txBody>
      </p:sp>
      <p:sp>
        <p:nvSpPr>
          <p:cNvPr id="15363" name="Rectangle 3"/>
          <p:cNvSpPr>
            <a:spLocks noGrp="1" noChangeArrowheads="1"/>
          </p:cNvSpPr>
          <p:nvPr>
            <p:ph type="body" idx="1"/>
          </p:nvPr>
        </p:nvSpPr>
        <p:spPr>
          <a:xfrm>
            <a:off x="533400" y="1524000"/>
            <a:ext cx="7924800" cy="4114800"/>
          </a:xfrm>
        </p:spPr>
        <p:txBody>
          <a:bodyPr/>
          <a:lstStyle/>
          <a:p>
            <a:r>
              <a:rPr lang="en-US" altLang="en-US"/>
              <a:t>Composition  </a:t>
            </a:r>
          </a:p>
          <a:p>
            <a:pPr lvl="1"/>
            <a:r>
              <a:rPr lang="en-US" altLang="en-US"/>
              <a:t>Class has objects of other classes as members</a:t>
            </a:r>
          </a:p>
          <a:p>
            <a:r>
              <a:rPr lang="en-US" altLang="en-US"/>
              <a:t>Construction of objects</a:t>
            </a:r>
          </a:p>
          <a:p>
            <a:pPr lvl="1"/>
            <a:r>
              <a:rPr lang="en-US" altLang="en-US"/>
              <a:t>Member objects constructed in order declared </a:t>
            </a:r>
          </a:p>
          <a:p>
            <a:pPr lvl="2"/>
            <a:r>
              <a:rPr lang="en-US" altLang="en-US"/>
              <a:t>Not in order of constructor’s member initializer list </a:t>
            </a:r>
          </a:p>
          <a:p>
            <a:pPr lvl="1"/>
            <a:r>
              <a:rPr lang="en-US" altLang="en-US"/>
              <a:t>Constructed before their enclosing class objects (host objects) </a:t>
            </a:r>
          </a:p>
        </p:txBody>
      </p:sp>
    </p:spTree>
    <p:extLst>
      <p:ext uri="{BB962C8B-B14F-4D97-AF65-F5344CB8AC3E}">
        <p14:creationId xmlns:p14="http://schemas.microsoft.com/office/powerpoint/2010/main" val="165536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A Simple Class</a:t>
            </a:r>
          </a:p>
        </p:txBody>
      </p:sp>
      <p:sp>
        <p:nvSpPr>
          <p:cNvPr id="7171" name="Rectangle 3"/>
          <p:cNvSpPr>
            <a:spLocks noGrp="1" noChangeArrowheads="1"/>
          </p:cNvSpPr>
          <p:nvPr>
            <p:ph type="body" idx="1"/>
          </p:nvPr>
        </p:nvSpPr>
        <p:spPr/>
        <p:txBody>
          <a:bodyPr/>
          <a:lstStyle/>
          <a:p>
            <a:pPr>
              <a:buFontTx/>
              <a:buNone/>
            </a:pPr>
            <a:r>
              <a:rPr lang="en-US" altLang="en-US" sz="2000">
                <a:latin typeface="Courier New" panose="02070309020205020404" pitchFamily="49" charset="0"/>
              </a:rPr>
              <a:t>class Robot {</a:t>
            </a:r>
          </a:p>
          <a:p>
            <a:pPr>
              <a:buFontTx/>
              <a:buNone/>
            </a:pPr>
            <a:r>
              <a:rPr lang="en-US" altLang="en-US" sz="2000">
                <a:latin typeface="Courier New" panose="02070309020205020404" pitchFamily="49" charset="0"/>
              </a:rPr>
              <a:t>  public:</a:t>
            </a:r>
          </a:p>
          <a:p>
            <a:pPr>
              <a:buFontTx/>
              <a:buNone/>
            </a:pPr>
            <a:r>
              <a:rPr lang="en-US" altLang="en-US" sz="2000">
                <a:latin typeface="Courier New" panose="02070309020205020404" pitchFamily="49" charset="0"/>
              </a:rPr>
              <a:t>    float getX() { return locX; }</a:t>
            </a:r>
          </a:p>
          <a:p>
            <a:pPr>
              <a:buFontTx/>
              <a:buNone/>
            </a:pPr>
            <a:r>
              <a:rPr lang="en-US" altLang="en-US" sz="2000">
                <a:latin typeface="Courier New" panose="02070309020205020404" pitchFamily="49" charset="0"/>
              </a:rPr>
              <a:t>    float getY() { return locY; }</a:t>
            </a:r>
          </a:p>
          <a:p>
            <a:pPr>
              <a:buFontTx/>
              <a:buNone/>
            </a:pPr>
            <a:r>
              <a:rPr lang="en-US" altLang="en-US" sz="2000">
                <a:latin typeface="Courier New" panose="02070309020205020404" pitchFamily="49" charset="0"/>
              </a:rPr>
              <a:t>    float getFacing() { return facing; }</a:t>
            </a:r>
          </a:p>
          <a:p>
            <a:pPr>
              <a:buFontTx/>
              <a:buNone/>
            </a:pPr>
            <a:r>
              <a:rPr lang="en-US" altLang="en-US" sz="2000">
                <a:latin typeface="Courier New" panose="02070309020205020404" pitchFamily="49" charset="0"/>
              </a:rPr>
              <a:t>    void setFacing(float f) { facing = f; }</a:t>
            </a:r>
          </a:p>
          <a:p>
            <a:pPr>
              <a:buFontTx/>
              <a:buNone/>
            </a:pPr>
            <a:r>
              <a:rPr lang="en-US" altLang="en-US" sz="2000">
                <a:latin typeface="Courier New" panose="02070309020205020404" pitchFamily="49" charset="0"/>
              </a:rPr>
              <a:t>    void setLocation(float x, float y);</a:t>
            </a:r>
          </a:p>
          <a:p>
            <a:pPr>
              <a:buFontTx/>
              <a:buNone/>
            </a:pPr>
            <a:r>
              <a:rPr lang="en-US" altLang="en-US" sz="2000">
                <a:latin typeface="Courier New" panose="02070309020205020404" pitchFamily="49" charset="0"/>
              </a:rPr>
              <a:t>  private:</a:t>
            </a:r>
          </a:p>
          <a:p>
            <a:pPr>
              <a:buFontTx/>
              <a:buNone/>
            </a:pPr>
            <a:r>
              <a:rPr lang="en-US" altLang="en-US" sz="2000">
                <a:latin typeface="Courier New" panose="02070309020205020404" pitchFamily="49" charset="0"/>
              </a:rPr>
              <a:t>    float locX;</a:t>
            </a:r>
          </a:p>
          <a:p>
            <a:pPr>
              <a:buFontTx/>
              <a:buNone/>
            </a:pPr>
            <a:r>
              <a:rPr lang="en-US" altLang="en-US" sz="2000">
                <a:latin typeface="Courier New" panose="02070309020205020404" pitchFamily="49" charset="0"/>
              </a:rPr>
              <a:t>    float locY;</a:t>
            </a:r>
          </a:p>
          <a:p>
            <a:pPr>
              <a:buFontTx/>
              <a:buNone/>
            </a:pPr>
            <a:r>
              <a:rPr lang="en-US" altLang="en-US" sz="2000">
                <a:latin typeface="Courier New" panose="02070309020205020404" pitchFamily="49" charset="0"/>
              </a:rPr>
              <a:t>    float facing;</a:t>
            </a:r>
          </a:p>
          <a:p>
            <a:pPr>
              <a:buFontTx/>
              <a:buNone/>
            </a:pPr>
            <a:r>
              <a:rPr lang="en-US" altLang="en-US" sz="2000">
                <a:latin typeface="Courier New" panose="02070309020205020404" pitchFamily="49"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Group 3"/>
          <p:cNvGrpSpPr>
            <a:grpSpLocks/>
          </p:cNvGrpSpPr>
          <p:nvPr/>
        </p:nvGrpSpPr>
        <p:grpSpPr bwMode="auto">
          <a:xfrm>
            <a:off x="152400" y="0"/>
            <a:ext cx="6705600" cy="6858000"/>
            <a:chOff x="0" y="0"/>
            <a:chExt cx="3072" cy="7854"/>
          </a:xfrm>
        </p:grpSpPr>
        <p:grpSp>
          <p:nvGrpSpPr>
            <p:cNvPr id="16388" name="Group 4"/>
            <p:cNvGrpSpPr>
              <a:grpSpLocks/>
            </p:cNvGrpSpPr>
            <p:nvPr/>
          </p:nvGrpSpPr>
          <p:grpSpPr bwMode="auto">
            <a:xfrm>
              <a:off x="0" y="0"/>
              <a:ext cx="3072" cy="374"/>
              <a:chOff x="0" y="0"/>
              <a:chExt cx="3072" cy="374"/>
            </a:xfrm>
          </p:grpSpPr>
          <p:sp>
            <p:nvSpPr>
              <p:cNvPr id="16389"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390"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Fig. 7.4: date1.h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391" name="Group 7"/>
            <p:cNvGrpSpPr>
              <a:grpSpLocks/>
            </p:cNvGrpSpPr>
            <p:nvPr/>
          </p:nvGrpSpPr>
          <p:grpSpPr bwMode="auto">
            <a:xfrm>
              <a:off x="0" y="374"/>
              <a:ext cx="3072" cy="374"/>
              <a:chOff x="0" y="374"/>
              <a:chExt cx="3072" cy="374"/>
            </a:xfrm>
          </p:grpSpPr>
          <p:sp>
            <p:nvSpPr>
              <p:cNvPr id="16392"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393"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	</a:t>
                </a:r>
                <a:r>
                  <a:rPr lang="en-US" altLang="en-US" sz="1200" b="1">
                    <a:solidFill>
                      <a:srgbClr val="33CC33"/>
                    </a:solidFill>
                    <a:latin typeface="Courier New" panose="02070309020205020404" pitchFamily="49" charset="0"/>
                    <a:cs typeface="Times New Roman" panose="02020603050405020304" pitchFamily="18" charset="0"/>
                  </a:rPr>
                  <a:t>// Declaration of the Date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394" name="Group 10"/>
            <p:cNvGrpSpPr>
              <a:grpSpLocks/>
            </p:cNvGrpSpPr>
            <p:nvPr/>
          </p:nvGrpSpPr>
          <p:grpSpPr bwMode="auto">
            <a:xfrm>
              <a:off x="0" y="748"/>
              <a:ext cx="3072" cy="374"/>
              <a:chOff x="0" y="748"/>
              <a:chExt cx="3072" cy="374"/>
            </a:xfrm>
          </p:grpSpPr>
          <p:sp>
            <p:nvSpPr>
              <p:cNvPr id="16395"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396"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	</a:t>
                </a:r>
                <a:r>
                  <a:rPr lang="en-US" altLang="en-US" sz="1200" b="1">
                    <a:solidFill>
                      <a:srgbClr val="33CC33"/>
                    </a:solidFill>
                    <a:latin typeface="Courier New" panose="02070309020205020404" pitchFamily="49" charset="0"/>
                    <a:cs typeface="Times New Roman" panose="02020603050405020304" pitchFamily="18" charset="0"/>
                  </a:rPr>
                  <a:t>// Member functions defined in date1.cpp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397" name="Group 13"/>
            <p:cNvGrpSpPr>
              <a:grpSpLocks/>
            </p:cNvGrpSpPr>
            <p:nvPr/>
          </p:nvGrpSpPr>
          <p:grpSpPr bwMode="auto">
            <a:xfrm>
              <a:off x="0" y="1122"/>
              <a:ext cx="3072" cy="374"/>
              <a:chOff x="0" y="1122"/>
              <a:chExt cx="3072" cy="374"/>
            </a:xfrm>
          </p:grpSpPr>
          <p:sp>
            <p:nvSpPr>
              <p:cNvPr id="16398"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399"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	</a:t>
                </a:r>
                <a:r>
                  <a:rPr lang="en-US" altLang="en-US" sz="1200" b="1">
                    <a:solidFill>
                      <a:srgbClr val="275AFF"/>
                    </a:solidFill>
                    <a:latin typeface="Courier New" panose="02070309020205020404" pitchFamily="49" charset="0"/>
                    <a:cs typeface="Times New Roman" panose="02020603050405020304" pitchFamily="18" charset="0"/>
                  </a:rPr>
                  <a:t>#ifndef</a:t>
                </a:r>
                <a:r>
                  <a:rPr lang="en-US" altLang="en-US" sz="1200" b="1">
                    <a:solidFill>
                      <a:srgbClr val="000000"/>
                    </a:solidFill>
                    <a:latin typeface="Courier New" panose="02070309020205020404" pitchFamily="49" charset="0"/>
                    <a:cs typeface="Times New Roman" panose="02020603050405020304" pitchFamily="18" charset="0"/>
                  </a:rPr>
                  <a:t> DATE1_H</a:t>
                </a:r>
              </a:p>
              <a:p>
                <a:pPr eaLnBrk="0" hangingPunct="0"/>
                <a:endParaRPr lang="en-US" altLang="en-US" sz="1200" b="1">
                  <a:latin typeface="Courier New" panose="02070309020205020404" pitchFamily="49" charset="0"/>
                </a:endParaRPr>
              </a:p>
            </p:txBody>
          </p:sp>
        </p:grpSp>
        <p:grpSp>
          <p:nvGrpSpPr>
            <p:cNvPr id="16400" name="Group 16"/>
            <p:cNvGrpSpPr>
              <a:grpSpLocks/>
            </p:cNvGrpSpPr>
            <p:nvPr/>
          </p:nvGrpSpPr>
          <p:grpSpPr bwMode="auto">
            <a:xfrm>
              <a:off x="0" y="1496"/>
              <a:ext cx="3072" cy="374"/>
              <a:chOff x="0" y="1496"/>
              <a:chExt cx="3072" cy="374"/>
            </a:xfrm>
          </p:grpSpPr>
          <p:sp>
            <p:nvSpPr>
              <p:cNvPr id="16401"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02"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	</a:t>
                </a:r>
                <a:r>
                  <a:rPr lang="en-US" altLang="en-US" sz="1200" b="1">
                    <a:solidFill>
                      <a:srgbClr val="275AFF"/>
                    </a:solidFill>
                    <a:latin typeface="Courier New" panose="02070309020205020404" pitchFamily="49" charset="0"/>
                    <a:cs typeface="Times New Roman" panose="02020603050405020304" pitchFamily="18" charset="0"/>
                  </a:rPr>
                  <a:t>#define</a:t>
                </a:r>
                <a:r>
                  <a:rPr lang="en-US" altLang="en-US" sz="1200" b="1">
                    <a:solidFill>
                      <a:srgbClr val="000000"/>
                    </a:solidFill>
                    <a:latin typeface="Courier New" panose="02070309020205020404" pitchFamily="49" charset="0"/>
                    <a:cs typeface="Times New Roman" panose="02020603050405020304" pitchFamily="18" charset="0"/>
                  </a:rPr>
                  <a:t> DATE1_H</a:t>
                </a:r>
              </a:p>
              <a:p>
                <a:pPr eaLnBrk="0" hangingPunct="0"/>
                <a:endParaRPr lang="en-US" altLang="en-US" sz="1200" b="1">
                  <a:latin typeface="Courier New" panose="02070309020205020404" pitchFamily="49" charset="0"/>
                </a:endParaRPr>
              </a:p>
            </p:txBody>
          </p:sp>
        </p:grpSp>
        <p:grpSp>
          <p:nvGrpSpPr>
            <p:cNvPr id="16403" name="Group 19"/>
            <p:cNvGrpSpPr>
              <a:grpSpLocks/>
            </p:cNvGrpSpPr>
            <p:nvPr/>
          </p:nvGrpSpPr>
          <p:grpSpPr bwMode="auto">
            <a:xfrm>
              <a:off x="0" y="1870"/>
              <a:ext cx="3072" cy="374"/>
              <a:chOff x="0" y="1870"/>
              <a:chExt cx="3072" cy="374"/>
            </a:xfrm>
          </p:grpSpPr>
          <p:sp>
            <p:nvSpPr>
              <p:cNvPr id="16404"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05"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06" name="Group 22"/>
            <p:cNvGrpSpPr>
              <a:grpSpLocks/>
            </p:cNvGrpSpPr>
            <p:nvPr/>
          </p:nvGrpSpPr>
          <p:grpSpPr bwMode="auto">
            <a:xfrm>
              <a:off x="0" y="2244"/>
              <a:ext cx="3072" cy="374"/>
              <a:chOff x="0" y="2244"/>
              <a:chExt cx="3072" cy="374"/>
            </a:xfrm>
          </p:grpSpPr>
          <p:sp>
            <p:nvSpPr>
              <p:cNvPr id="16407"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08"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Date {</a:t>
                </a:r>
              </a:p>
              <a:p>
                <a:pPr eaLnBrk="0" hangingPunct="0"/>
                <a:endParaRPr lang="en-US" altLang="en-US" sz="1200" b="1">
                  <a:latin typeface="Courier New" panose="02070309020205020404" pitchFamily="49" charset="0"/>
                </a:endParaRPr>
              </a:p>
            </p:txBody>
          </p:sp>
        </p:grpSp>
        <p:grpSp>
          <p:nvGrpSpPr>
            <p:cNvPr id="16409" name="Group 25"/>
            <p:cNvGrpSpPr>
              <a:grpSpLocks/>
            </p:cNvGrpSpPr>
            <p:nvPr/>
          </p:nvGrpSpPr>
          <p:grpSpPr bwMode="auto">
            <a:xfrm>
              <a:off x="0" y="2618"/>
              <a:ext cx="3072" cy="374"/>
              <a:chOff x="0" y="2618"/>
              <a:chExt cx="3072" cy="374"/>
            </a:xfrm>
          </p:grpSpPr>
          <p:sp>
            <p:nvSpPr>
              <p:cNvPr id="16410"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11"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12" name="Group 28"/>
            <p:cNvGrpSpPr>
              <a:grpSpLocks/>
            </p:cNvGrpSpPr>
            <p:nvPr/>
          </p:nvGrpSpPr>
          <p:grpSpPr bwMode="auto">
            <a:xfrm>
              <a:off x="0" y="2992"/>
              <a:ext cx="3072" cy="374"/>
              <a:chOff x="0" y="2992"/>
              <a:chExt cx="3072" cy="374"/>
            </a:xfrm>
          </p:grpSpPr>
          <p:sp>
            <p:nvSpPr>
              <p:cNvPr id="16413"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14"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	</a:t>
                </a:r>
                <a:r>
                  <a:rPr lang="en-US" altLang="en-US" sz="1200" b="1">
                    <a:solidFill>
                      <a:srgbClr val="000000"/>
                    </a:solidFill>
                    <a:latin typeface="Courier New" panose="02070309020205020404" pitchFamily="49" charset="0"/>
                    <a:cs typeface="Times New Roman" panose="02020603050405020304" pitchFamily="18" charset="0"/>
                  </a:rPr>
                  <a:t>   Date(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1,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1,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1900 ); </a:t>
                </a:r>
                <a:r>
                  <a:rPr lang="en-US" altLang="en-US" sz="1200" b="1">
                    <a:solidFill>
                      <a:srgbClr val="33CC33"/>
                    </a:solidFill>
                    <a:latin typeface="Courier New" panose="02070309020205020404" pitchFamily="49" charset="0"/>
                    <a:cs typeface="Times New Roman" panose="02020603050405020304" pitchFamily="18" charset="0"/>
                  </a:rPr>
                  <a:t>// default constructor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15" name="Group 31"/>
            <p:cNvGrpSpPr>
              <a:grpSpLocks/>
            </p:cNvGrpSpPr>
            <p:nvPr/>
          </p:nvGrpSpPr>
          <p:grpSpPr bwMode="auto">
            <a:xfrm>
              <a:off x="0" y="3366"/>
              <a:ext cx="3072" cy="374"/>
              <a:chOff x="0" y="3366"/>
              <a:chExt cx="3072" cy="374"/>
            </a:xfrm>
          </p:grpSpPr>
          <p:sp>
            <p:nvSpPr>
              <p:cNvPr id="16416"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17"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	</a:t>
                </a:r>
                <a:r>
                  <a:rPr lang="en-US" altLang="en-US" sz="1200" b="1">
                    <a:solidFill>
                      <a:srgbClr val="000000"/>
                    </a:solidFill>
                    <a:latin typeface="Courier New" panose="02070309020205020404" pitchFamily="49" charset="0"/>
                    <a:cs typeface="Times New Roman" panose="02020603050405020304" pitchFamily="18" charset="0"/>
                  </a:rPr>
                  <a:t>   void print()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 print date in month/day/year format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18" name="Group 34"/>
            <p:cNvGrpSpPr>
              <a:grpSpLocks/>
            </p:cNvGrpSpPr>
            <p:nvPr/>
          </p:nvGrpSpPr>
          <p:grpSpPr bwMode="auto">
            <a:xfrm>
              <a:off x="0" y="3740"/>
              <a:ext cx="3072" cy="374"/>
              <a:chOff x="0" y="3740"/>
              <a:chExt cx="3072" cy="374"/>
            </a:xfrm>
          </p:grpSpPr>
          <p:sp>
            <p:nvSpPr>
              <p:cNvPr id="16419"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20"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	</a:t>
                </a:r>
                <a:r>
                  <a:rPr lang="en-US" altLang="en-US" sz="1200" b="1">
                    <a:solidFill>
                      <a:srgbClr val="000000"/>
                    </a:solidFill>
                    <a:latin typeface="Courier New" panose="02070309020205020404" pitchFamily="49" charset="0"/>
                    <a:cs typeface="Times New Roman" panose="02020603050405020304" pitchFamily="18" charset="0"/>
                  </a:rPr>
                  <a:t>   ~Date();  </a:t>
                </a:r>
                <a:r>
                  <a:rPr lang="en-US" altLang="en-US" sz="1200" b="1">
                    <a:solidFill>
                      <a:srgbClr val="33CC33"/>
                    </a:solidFill>
                    <a:latin typeface="Courier New" panose="02070309020205020404" pitchFamily="49" charset="0"/>
                    <a:cs typeface="Times New Roman" panose="02020603050405020304" pitchFamily="18" charset="0"/>
                  </a:rPr>
                  <a:t>// provided to confirm destruction order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21" name="Group 37"/>
            <p:cNvGrpSpPr>
              <a:grpSpLocks/>
            </p:cNvGrpSpPr>
            <p:nvPr/>
          </p:nvGrpSpPr>
          <p:grpSpPr bwMode="auto">
            <a:xfrm>
              <a:off x="0" y="4114"/>
              <a:ext cx="3072" cy="374"/>
              <a:chOff x="0" y="4114"/>
              <a:chExt cx="3072" cy="374"/>
            </a:xfrm>
          </p:grpSpPr>
          <p:sp>
            <p:nvSpPr>
              <p:cNvPr id="16422"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23"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24" name="Group 40"/>
            <p:cNvGrpSpPr>
              <a:grpSpLocks/>
            </p:cNvGrpSpPr>
            <p:nvPr/>
          </p:nvGrpSpPr>
          <p:grpSpPr bwMode="auto">
            <a:xfrm>
              <a:off x="0" y="4488"/>
              <a:ext cx="3072" cy="374"/>
              <a:chOff x="0" y="4488"/>
              <a:chExt cx="3072" cy="374"/>
            </a:xfrm>
          </p:grpSpPr>
          <p:sp>
            <p:nvSpPr>
              <p:cNvPr id="16425"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26"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month;  </a:t>
                </a:r>
                <a:r>
                  <a:rPr lang="en-US" altLang="en-US" sz="1200" b="1">
                    <a:solidFill>
                      <a:srgbClr val="33CC33"/>
                    </a:solidFill>
                    <a:latin typeface="Courier New" panose="02070309020205020404" pitchFamily="49" charset="0"/>
                    <a:cs typeface="Times New Roman" panose="02020603050405020304" pitchFamily="18" charset="0"/>
                  </a:rPr>
                  <a:t>// 1-12</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27" name="Group 43"/>
            <p:cNvGrpSpPr>
              <a:grpSpLocks/>
            </p:cNvGrpSpPr>
            <p:nvPr/>
          </p:nvGrpSpPr>
          <p:grpSpPr bwMode="auto">
            <a:xfrm>
              <a:off x="0" y="4862"/>
              <a:ext cx="3072" cy="374"/>
              <a:chOff x="0" y="4862"/>
              <a:chExt cx="3072" cy="374"/>
            </a:xfrm>
          </p:grpSpPr>
          <p:sp>
            <p:nvSpPr>
              <p:cNvPr id="16428"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29"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day;    </a:t>
                </a:r>
                <a:r>
                  <a:rPr lang="en-US" altLang="en-US" sz="1200" b="1">
                    <a:solidFill>
                      <a:srgbClr val="33CC33"/>
                    </a:solidFill>
                    <a:latin typeface="Courier New" panose="02070309020205020404" pitchFamily="49" charset="0"/>
                    <a:cs typeface="Times New Roman" panose="02020603050405020304" pitchFamily="18" charset="0"/>
                  </a:rPr>
                  <a:t>// 1-31 based on month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30" name="Group 46"/>
            <p:cNvGrpSpPr>
              <a:grpSpLocks/>
            </p:cNvGrpSpPr>
            <p:nvPr/>
          </p:nvGrpSpPr>
          <p:grpSpPr bwMode="auto">
            <a:xfrm>
              <a:off x="0" y="5236"/>
              <a:ext cx="3072" cy="374"/>
              <a:chOff x="0" y="5236"/>
              <a:chExt cx="3072" cy="374"/>
            </a:xfrm>
          </p:grpSpPr>
          <p:sp>
            <p:nvSpPr>
              <p:cNvPr id="16431"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32"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year;   </a:t>
                </a:r>
                <a:r>
                  <a:rPr lang="en-US" altLang="en-US" sz="1200" b="1">
                    <a:solidFill>
                      <a:srgbClr val="33CC33"/>
                    </a:solidFill>
                    <a:latin typeface="Courier New" panose="02070309020205020404" pitchFamily="49" charset="0"/>
                    <a:cs typeface="Times New Roman" panose="02020603050405020304" pitchFamily="18" charset="0"/>
                  </a:rPr>
                  <a:t>// any year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33" name="Group 49"/>
            <p:cNvGrpSpPr>
              <a:grpSpLocks/>
            </p:cNvGrpSpPr>
            <p:nvPr/>
          </p:nvGrpSpPr>
          <p:grpSpPr bwMode="auto">
            <a:xfrm>
              <a:off x="0" y="5610"/>
              <a:ext cx="3072" cy="374"/>
              <a:chOff x="0" y="5610"/>
              <a:chExt cx="3072" cy="374"/>
            </a:xfrm>
          </p:grpSpPr>
          <p:sp>
            <p:nvSpPr>
              <p:cNvPr id="16434"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35"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36" name="Group 52"/>
            <p:cNvGrpSpPr>
              <a:grpSpLocks/>
            </p:cNvGrpSpPr>
            <p:nvPr/>
          </p:nvGrpSpPr>
          <p:grpSpPr bwMode="auto">
            <a:xfrm>
              <a:off x="0" y="5984"/>
              <a:ext cx="3072" cy="374"/>
              <a:chOff x="0" y="5984"/>
              <a:chExt cx="3072" cy="374"/>
            </a:xfrm>
          </p:grpSpPr>
          <p:sp>
            <p:nvSpPr>
              <p:cNvPr id="16437"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38"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	</a:t>
                </a:r>
                <a:r>
                  <a:rPr lang="en-US" altLang="en-US" sz="1200" b="1">
                    <a:solidFill>
                      <a:srgbClr val="33CC33"/>
                    </a:solidFill>
                    <a:latin typeface="Courier New" panose="02070309020205020404" pitchFamily="49" charset="0"/>
                    <a:cs typeface="Times New Roman" panose="02020603050405020304" pitchFamily="18" charset="0"/>
                  </a:rPr>
                  <a:t>   // utility function to test proper day for month and year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39" name="Group 55"/>
            <p:cNvGrpSpPr>
              <a:grpSpLocks/>
            </p:cNvGrpSpPr>
            <p:nvPr/>
          </p:nvGrpSpPr>
          <p:grpSpPr bwMode="auto">
            <a:xfrm>
              <a:off x="0" y="6358"/>
              <a:ext cx="3072" cy="374"/>
              <a:chOff x="0" y="6358"/>
              <a:chExt cx="3072" cy="374"/>
            </a:xfrm>
          </p:grpSpPr>
          <p:sp>
            <p:nvSpPr>
              <p:cNvPr id="16440"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41"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checkDay(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endParaRPr>
              </a:p>
            </p:txBody>
          </p:sp>
        </p:grpSp>
        <p:grpSp>
          <p:nvGrpSpPr>
            <p:cNvPr id="16442" name="Group 58"/>
            <p:cNvGrpSpPr>
              <a:grpSpLocks/>
            </p:cNvGrpSpPr>
            <p:nvPr/>
          </p:nvGrpSpPr>
          <p:grpSpPr bwMode="auto">
            <a:xfrm>
              <a:off x="0" y="6732"/>
              <a:ext cx="3072" cy="374"/>
              <a:chOff x="0" y="6732"/>
              <a:chExt cx="3072" cy="374"/>
            </a:xfrm>
          </p:grpSpPr>
          <p:sp>
            <p:nvSpPr>
              <p:cNvPr id="16443"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44"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6445" name="Group 61"/>
            <p:cNvGrpSpPr>
              <a:grpSpLocks/>
            </p:cNvGrpSpPr>
            <p:nvPr/>
          </p:nvGrpSpPr>
          <p:grpSpPr bwMode="auto">
            <a:xfrm>
              <a:off x="0" y="7106"/>
              <a:ext cx="3072" cy="374"/>
              <a:chOff x="0" y="7106"/>
              <a:chExt cx="3072" cy="374"/>
            </a:xfrm>
          </p:grpSpPr>
          <p:sp>
            <p:nvSpPr>
              <p:cNvPr id="16446"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47"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6448" name="Group 64"/>
            <p:cNvGrpSpPr>
              <a:grpSpLocks/>
            </p:cNvGrpSpPr>
            <p:nvPr/>
          </p:nvGrpSpPr>
          <p:grpSpPr bwMode="auto">
            <a:xfrm>
              <a:off x="0" y="7480"/>
              <a:ext cx="3072" cy="374"/>
              <a:chOff x="0" y="7480"/>
              <a:chExt cx="3072" cy="374"/>
            </a:xfrm>
          </p:grpSpPr>
          <p:sp>
            <p:nvSpPr>
              <p:cNvPr id="16449"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6450" name="Group 66"/>
              <p:cNvGrpSpPr>
                <a:grpSpLocks/>
              </p:cNvGrpSpPr>
              <p:nvPr/>
            </p:nvGrpSpPr>
            <p:grpSpPr bwMode="auto">
              <a:xfrm>
                <a:off x="0" y="7480"/>
                <a:ext cx="3072" cy="374"/>
                <a:chOff x="0" y="7480"/>
                <a:chExt cx="3072" cy="374"/>
              </a:xfrm>
            </p:grpSpPr>
            <p:sp>
              <p:nvSpPr>
                <p:cNvPr id="16451" name="Rectangle 67"/>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21	</a:t>
                  </a:r>
                  <a:r>
                    <a:rPr lang="en-US" altLang="en-US" sz="1200" b="1">
                      <a:solidFill>
                        <a:srgbClr val="000000"/>
                      </a:solidFill>
                      <a:latin typeface="Courier New" panose="02070309020205020404" pitchFamily="49" charset="0"/>
                      <a:cs typeface="Times New Roman" panose="02020603050405020304" pitchFamily="18" charset="0"/>
                    </a:rPr>
                    <a:t>#endif</a:t>
                  </a:r>
                </a:p>
                <a:p>
                  <a:pPr eaLnBrk="0" hangingPunct="0"/>
                  <a:endParaRPr lang="en-US" altLang="en-US" sz="1200" b="1">
                    <a:latin typeface="Courier New" panose="02070309020205020404" pitchFamily="49" charset="0"/>
                  </a:endParaRPr>
                </a:p>
              </p:txBody>
            </p:sp>
            <p:sp>
              <p:nvSpPr>
                <p:cNvPr id="16452" name="Rectangle 68"/>
                <p:cNvSpPr>
                  <a:spLocks noChangeArrowheads="1"/>
                </p:cNvSpPr>
                <p:nvPr/>
              </p:nvSpPr>
              <p:spPr bwMode="auto">
                <a:xfrm>
                  <a:off x="0" y="7480"/>
                  <a:ext cx="307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spTree>
    <p:extLst>
      <p:ext uri="{BB962C8B-B14F-4D97-AF65-F5344CB8AC3E}">
        <p14:creationId xmlns:p14="http://schemas.microsoft.com/office/powerpoint/2010/main" val="150311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3"/>
          <p:cNvGrpSpPr>
            <a:grpSpLocks/>
          </p:cNvGrpSpPr>
          <p:nvPr/>
        </p:nvGrpSpPr>
        <p:grpSpPr bwMode="auto">
          <a:xfrm>
            <a:off x="76200" y="3175"/>
            <a:ext cx="6705600" cy="6854825"/>
            <a:chOff x="0" y="0"/>
            <a:chExt cx="3072" cy="10846"/>
          </a:xfrm>
        </p:grpSpPr>
        <p:grpSp>
          <p:nvGrpSpPr>
            <p:cNvPr id="17412" name="Group 4"/>
            <p:cNvGrpSpPr>
              <a:grpSpLocks/>
            </p:cNvGrpSpPr>
            <p:nvPr/>
          </p:nvGrpSpPr>
          <p:grpSpPr bwMode="auto">
            <a:xfrm>
              <a:off x="0" y="0"/>
              <a:ext cx="3072" cy="374"/>
              <a:chOff x="0" y="0"/>
              <a:chExt cx="3072" cy="374"/>
            </a:xfrm>
          </p:grpSpPr>
          <p:sp>
            <p:nvSpPr>
              <p:cNvPr id="17413"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14"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22	</a:t>
                </a:r>
                <a:r>
                  <a:rPr lang="en-US" altLang="en-US" sz="1200" b="1">
                    <a:solidFill>
                      <a:srgbClr val="33CC33"/>
                    </a:solidFill>
                    <a:latin typeface="Courier New" panose="02070309020205020404" pitchFamily="49" charset="0"/>
                    <a:cs typeface="Times New Roman" panose="02020603050405020304" pitchFamily="18" charset="0"/>
                  </a:rPr>
                  <a:t>// Fig. 7.4: date1.cpp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15" name="Group 7"/>
            <p:cNvGrpSpPr>
              <a:grpSpLocks/>
            </p:cNvGrpSpPr>
            <p:nvPr/>
          </p:nvGrpSpPr>
          <p:grpSpPr bwMode="auto">
            <a:xfrm>
              <a:off x="0" y="374"/>
              <a:ext cx="3072" cy="374"/>
              <a:chOff x="0" y="374"/>
              <a:chExt cx="3072" cy="374"/>
            </a:xfrm>
          </p:grpSpPr>
          <p:sp>
            <p:nvSpPr>
              <p:cNvPr id="17416"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17"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23	</a:t>
                </a:r>
                <a:r>
                  <a:rPr lang="en-US" altLang="en-US" sz="1200" b="1">
                    <a:solidFill>
                      <a:srgbClr val="33CC33"/>
                    </a:solidFill>
                    <a:latin typeface="Courier New" panose="02070309020205020404" pitchFamily="49" charset="0"/>
                    <a:cs typeface="Times New Roman" panose="02020603050405020304" pitchFamily="18" charset="0"/>
                  </a:rPr>
                  <a:t>// Member function definitions for Date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18" name="Group 10"/>
            <p:cNvGrpSpPr>
              <a:grpSpLocks/>
            </p:cNvGrpSpPr>
            <p:nvPr/>
          </p:nvGrpSpPr>
          <p:grpSpPr bwMode="auto">
            <a:xfrm>
              <a:off x="0" y="748"/>
              <a:ext cx="3072" cy="374"/>
              <a:chOff x="0" y="748"/>
              <a:chExt cx="3072" cy="374"/>
            </a:xfrm>
          </p:grpSpPr>
          <p:sp>
            <p:nvSpPr>
              <p:cNvPr id="17419"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20"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24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17421" name="Group 13"/>
            <p:cNvGrpSpPr>
              <a:grpSpLocks/>
            </p:cNvGrpSpPr>
            <p:nvPr/>
          </p:nvGrpSpPr>
          <p:grpSpPr bwMode="auto">
            <a:xfrm>
              <a:off x="0" y="1122"/>
              <a:ext cx="3072" cy="374"/>
              <a:chOff x="0" y="1122"/>
              <a:chExt cx="3072" cy="374"/>
            </a:xfrm>
          </p:grpSpPr>
          <p:sp>
            <p:nvSpPr>
              <p:cNvPr id="17422"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23"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24" name="Group 16"/>
            <p:cNvGrpSpPr>
              <a:grpSpLocks/>
            </p:cNvGrpSpPr>
            <p:nvPr/>
          </p:nvGrpSpPr>
          <p:grpSpPr bwMode="auto">
            <a:xfrm>
              <a:off x="0" y="1496"/>
              <a:ext cx="3072" cy="374"/>
              <a:chOff x="0" y="1496"/>
              <a:chExt cx="3072" cy="374"/>
            </a:xfrm>
          </p:grpSpPr>
          <p:sp>
            <p:nvSpPr>
              <p:cNvPr id="17425"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26"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26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17427" name="Group 19"/>
            <p:cNvGrpSpPr>
              <a:grpSpLocks/>
            </p:cNvGrpSpPr>
            <p:nvPr/>
          </p:nvGrpSpPr>
          <p:grpSpPr bwMode="auto">
            <a:xfrm>
              <a:off x="0" y="1870"/>
              <a:ext cx="3072" cy="374"/>
              <a:chOff x="0" y="1870"/>
              <a:chExt cx="3072" cy="374"/>
            </a:xfrm>
          </p:grpSpPr>
          <p:sp>
            <p:nvSpPr>
              <p:cNvPr id="17428"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29"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27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17430" name="Group 22"/>
            <p:cNvGrpSpPr>
              <a:grpSpLocks/>
            </p:cNvGrpSpPr>
            <p:nvPr/>
          </p:nvGrpSpPr>
          <p:grpSpPr bwMode="auto">
            <a:xfrm>
              <a:off x="0" y="2244"/>
              <a:ext cx="3072" cy="374"/>
              <a:chOff x="0" y="2244"/>
              <a:chExt cx="3072" cy="374"/>
            </a:xfrm>
          </p:grpSpPr>
          <p:sp>
            <p:nvSpPr>
              <p:cNvPr id="17431"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32"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33" name="Group 25"/>
            <p:cNvGrpSpPr>
              <a:grpSpLocks/>
            </p:cNvGrpSpPr>
            <p:nvPr/>
          </p:nvGrpSpPr>
          <p:grpSpPr bwMode="auto">
            <a:xfrm>
              <a:off x="0" y="2618"/>
              <a:ext cx="3072" cy="374"/>
              <a:chOff x="0" y="2618"/>
              <a:chExt cx="3072" cy="374"/>
            </a:xfrm>
          </p:grpSpPr>
          <p:sp>
            <p:nvSpPr>
              <p:cNvPr id="17434"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35"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29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"date1.h"</a:t>
                </a:r>
              </a:p>
              <a:p>
                <a:pPr eaLnBrk="0" hangingPunct="0"/>
                <a:endParaRPr lang="en-US" altLang="en-US" sz="1200" b="1">
                  <a:latin typeface="Courier New" panose="02070309020205020404" pitchFamily="49" charset="0"/>
                </a:endParaRPr>
              </a:p>
            </p:txBody>
          </p:sp>
        </p:grpSp>
        <p:grpSp>
          <p:nvGrpSpPr>
            <p:cNvPr id="17436" name="Group 28"/>
            <p:cNvGrpSpPr>
              <a:grpSpLocks/>
            </p:cNvGrpSpPr>
            <p:nvPr/>
          </p:nvGrpSpPr>
          <p:grpSpPr bwMode="auto">
            <a:xfrm>
              <a:off x="0" y="2992"/>
              <a:ext cx="3072" cy="374"/>
              <a:chOff x="0" y="2992"/>
              <a:chExt cx="3072" cy="374"/>
            </a:xfrm>
          </p:grpSpPr>
          <p:sp>
            <p:nvSpPr>
              <p:cNvPr id="17437"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38"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39" name="Group 31"/>
            <p:cNvGrpSpPr>
              <a:grpSpLocks/>
            </p:cNvGrpSpPr>
            <p:nvPr/>
          </p:nvGrpSpPr>
          <p:grpSpPr bwMode="auto">
            <a:xfrm>
              <a:off x="0" y="3366"/>
              <a:ext cx="3072" cy="374"/>
              <a:chOff x="0" y="3366"/>
              <a:chExt cx="3072" cy="374"/>
            </a:xfrm>
          </p:grpSpPr>
          <p:sp>
            <p:nvSpPr>
              <p:cNvPr id="17440"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41"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31	</a:t>
                </a:r>
                <a:r>
                  <a:rPr lang="en-US" altLang="en-US" sz="1200" b="1">
                    <a:solidFill>
                      <a:srgbClr val="33CC33"/>
                    </a:solidFill>
                    <a:latin typeface="Courier New" panose="02070309020205020404" pitchFamily="49" charset="0"/>
                    <a:cs typeface="Times New Roman" panose="02020603050405020304" pitchFamily="18" charset="0"/>
                  </a:rPr>
                  <a:t>// Constructor: Confirm proper value for month;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42" name="Group 34"/>
            <p:cNvGrpSpPr>
              <a:grpSpLocks/>
            </p:cNvGrpSpPr>
            <p:nvPr/>
          </p:nvGrpSpPr>
          <p:grpSpPr bwMode="auto">
            <a:xfrm>
              <a:off x="0" y="3740"/>
              <a:ext cx="3072" cy="374"/>
              <a:chOff x="0" y="3740"/>
              <a:chExt cx="3072" cy="374"/>
            </a:xfrm>
          </p:grpSpPr>
          <p:sp>
            <p:nvSpPr>
              <p:cNvPr id="17443"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44"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32	</a:t>
                </a:r>
                <a:r>
                  <a:rPr lang="en-US" altLang="en-US" sz="1200" b="1">
                    <a:solidFill>
                      <a:srgbClr val="33CC33"/>
                    </a:solidFill>
                    <a:latin typeface="Courier New" panose="02070309020205020404" pitchFamily="49" charset="0"/>
                    <a:cs typeface="Times New Roman" panose="02020603050405020304" pitchFamily="18" charset="0"/>
                  </a:rPr>
                  <a:t>// call utility function checkDay to confirm proper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45" name="Group 37"/>
            <p:cNvGrpSpPr>
              <a:grpSpLocks/>
            </p:cNvGrpSpPr>
            <p:nvPr/>
          </p:nvGrpSpPr>
          <p:grpSpPr bwMode="auto">
            <a:xfrm>
              <a:off x="0" y="4114"/>
              <a:ext cx="3072" cy="374"/>
              <a:chOff x="0" y="4114"/>
              <a:chExt cx="3072" cy="374"/>
            </a:xfrm>
          </p:grpSpPr>
          <p:sp>
            <p:nvSpPr>
              <p:cNvPr id="17446"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47"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33	</a:t>
                </a:r>
                <a:r>
                  <a:rPr lang="en-US" altLang="en-US" sz="1200" b="1">
                    <a:solidFill>
                      <a:srgbClr val="33CC33"/>
                    </a:solidFill>
                    <a:latin typeface="Courier New" panose="02070309020205020404" pitchFamily="49" charset="0"/>
                    <a:cs typeface="Times New Roman" panose="02020603050405020304" pitchFamily="18" charset="0"/>
                  </a:rPr>
                  <a:t>// value for day.</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48" name="Group 40"/>
            <p:cNvGrpSpPr>
              <a:grpSpLocks/>
            </p:cNvGrpSpPr>
            <p:nvPr/>
          </p:nvGrpSpPr>
          <p:grpSpPr bwMode="auto">
            <a:xfrm>
              <a:off x="0" y="4488"/>
              <a:ext cx="3072" cy="374"/>
              <a:chOff x="0" y="4488"/>
              <a:chExt cx="3072" cy="374"/>
            </a:xfrm>
          </p:grpSpPr>
          <p:sp>
            <p:nvSpPr>
              <p:cNvPr id="17449"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50"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34	</a:t>
                </a:r>
                <a:r>
                  <a:rPr lang="en-US" altLang="en-US" sz="1200" b="1">
                    <a:solidFill>
                      <a:srgbClr val="000000"/>
                    </a:solidFill>
                    <a:latin typeface="Courier New" panose="02070309020205020404" pitchFamily="49" charset="0"/>
                    <a:cs typeface="Times New Roman" panose="02020603050405020304" pitchFamily="18" charset="0"/>
                  </a:rPr>
                  <a:t>Date::Date(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mn,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dy,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yr )</a:t>
                </a:r>
              </a:p>
              <a:p>
                <a:pPr eaLnBrk="0" hangingPunct="0"/>
                <a:endParaRPr lang="en-US" altLang="en-US" sz="1200" b="1">
                  <a:latin typeface="Courier New" panose="02070309020205020404" pitchFamily="49" charset="0"/>
                </a:endParaRPr>
              </a:p>
            </p:txBody>
          </p:sp>
        </p:grpSp>
        <p:grpSp>
          <p:nvGrpSpPr>
            <p:cNvPr id="17451" name="Group 43"/>
            <p:cNvGrpSpPr>
              <a:grpSpLocks/>
            </p:cNvGrpSpPr>
            <p:nvPr/>
          </p:nvGrpSpPr>
          <p:grpSpPr bwMode="auto">
            <a:xfrm>
              <a:off x="0" y="4862"/>
              <a:ext cx="3072" cy="374"/>
              <a:chOff x="0" y="4862"/>
              <a:chExt cx="3072" cy="374"/>
            </a:xfrm>
          </p:grpSpPr>
          <p:sp>
            <p:nvSpPr>
              <p:cNvPr id="17452"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53"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35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7454" name="Group 46"/>
            <p:cNvGrpSpPr>
              <a:grpSpLocks/>
            </p:cNvGrpSpPr>
            <p:nvPr/>
          </p:nvGrpSpPr>
          <p:grpSpPr bwMode="auto">
            <a:xfrm>
              <a:off x="0" y="5236"/>
              <a:ext cx="3072" cy="374"/>
              <a:chOff x="0" y="5236"/>
              <a:chExt cx="3072" cy="374"/>
            </a:xfrm>
          </p:grpSpPr>
          <p:sp>
            <p:nvSpPr>
              <p:cNvPr id="17455"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56"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36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if</a:t>
                </a:r>
                <a:r>
                  <a:rPr lang="en-US" altLang="en-US" sz="1200" b="1">
                    <a:solidFill>
                      <a:srgbClr val="000000"/>
                    </a:solidFill>
                    <a:latin typeface="Courier New" panose="02070309020205020404" pitchFamily="49" charset="0"/>
                    <a:cs typeface="Times New Roman" panose="02020603050405020304" pitchFamily="18" charset="0"/>
                  </a:rPr>
                  <a:t> ( mn &gt; 0 &amp;&amp; mn &lt;= 12 )      </a:t>
                </a:r>
                <a:r>
                  <a:rPr lang="en-US" altLang="en-US" sz="1200" b="1">
                    <a:solidFill>
                      <a:srgbClr val="33CC33"/>
                    </a:solidFill>
                    <a:latin typeface="Courier New" panose="02070309020205020404" pitchFamily="49" charset="0"/>
                    <a:cs typeface="Times New Roman" panose="02020603050405020304" pitchFamily="18" charset="0"/>
                  </a:rPr>
                  <a:t> // validate the month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57" name="Group 49"/>
            <p:cNvGrpSpPr>
              <a:grpSpLocks/>
            </p:cNvGrpSpPr>
            <p:nvPr/>
          </p:nvGrpSpPr>
          <p:grpSpPr bwMode="auto">
            <a:xfrm>
              <a:off x="0" y="5610"/>
              <a:ext cx="3072" cy="374"/>
              <a:chOff x="0" y="5610"/>
              <a:chExt cx="3072" cy="374"/>
            </a:xfrm>
          </p:grpSpPr>
          <p:sp>
            <p:nvSpPr>
              <p:cNvPr id="17458"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59"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37	</a:t>
                </a:r>
                <a:r>
                  <a:rPr lang="en-US" altLang="en-US" sz="1200" b="1">
                    <a:solidFill>
                      <a:srgbClr val="000000"/>
                    </a:solidFill>
                    <a:latin typeface="Courier New" panose="02070309020205020404" pitchFamily="49" charset="0"/>
                    <a:cs typeface="Times New Roman" panose="02020603050405020304" pitchFamily="18" charset="0"/>
                  </a:rPr>
                  <a:t>      month = mn;</a:t>
                </a:r>
              </a:p>
              <a:p>
                <a:pPr eaLnBrk="0" hangingPunct="0"/>
                <a:endParaRPr lang="en-US" altLang="en-US" sz="1200" b="1">
                  <a:latin typeface="Courier New" panose="02070309020205020404" pitchFamily="49" charset="0"/>
                </a:endParaRPr>
              </a:p>
            </p:txBody>
          </p:sp>
        </p:grpSp>
        <p:grpSp>
          <p:nvGrpSpPr>
            <p:cNvPr id="17460" name="Group 52"/>
            <p:cNvGrpSpPr>
              <a:grpSpLocks/>
            </p:cNvGrpSpPr>
            <p:nvPr/>
          </p:nvGrpSpPr>
          <p:grpSpPr bwMode="auto">
            <a:xfrm>
              <a:off x="0" y="5984"/>
              <a:ext cx="3072" cy="374"/>
              <a:chOff x="0" y="5984"/>
              <a:chExt cx="3072" cy="374"/>
            </a:xfrm>
          </p:grpSpPr>
          <p:sp>
            <p:nvSpPr>
              <p:cNvPr id="17461"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62"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else</a:t>
                </a:r>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endParaRPr>
              </a:p>
            </p:txBody>
          </p:sp>
        </p:grpSp>
        <p:grpSp>
          <p:nvGrpSpPr>
            <p:cNvPr id="17463" name="Group 55"/>
            <p:cNvGrpSpPr>
              <a:grpSpLocks/>
            </p:cNvGrpSpPr>
            <p:nvPr/>
          </p:nvGrpSpPr>
          <p:grpSpPr bwMode="auto">
            <a:xfrm>
              <a:off x="0" y="6358"/>
              <a:ext cx="3072" cy="374"/>
              <a:chOff x="0" y="6358"/>
              <a:chExt cx="3072" cy="374"/>
            </a:xfrm>
          </p:grpSpPr>
          <p:sp>
            <p:nvSpPr>
              <p:cNvPr id="17464"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65"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39	</a:t>
                </a:r>
                <a:r>
                  <a:rPr lang="en-US" altLang="en-US" sz="1200" b="1">
                    <a:solidFill>
                      <a:srgbClr val="000000"/>
                    </a:solidFill>
                    <a:latin typeface="Courier New" panose="02070309020205020404" pitchFamily="49" charset="0"/>
                    <a:cs typeface="Times New Roman" panose="02020603050405020304" pitchFamily="18" charset="0"/>
                  </a:rPr>
                  <a:t>      month = 1;</a:t>
                </a:r>
              </a:p>
              <a:p>
                <a:pPr eaLnBrk="0" hangingPunct="0"/>
                <a:endParaRPr lang="en-US" altLang="en-US" sz="1200" b="1">
                  <a:latin typeface="Courier New" panose="02070309020205020404" pitchFamily="49" charset="0"/>
                </a:endParaRPr>
              </a:p>
            </p:txBody>
          </p:sp>
        </p:grpSp>
        <p:grpSp>
          <p:nvGrpSpPr>
            <p:cNvPr id="17466" name="Group 58"/>
            <p:cNvGrpSpPr>
              <a:grpSpLocks/>
            </p:cNvGrpSpPr>
            <p:nvPr/>
          </p:nvGrpSpPr>
          <p:grpSpPr bwMode="auto">
            <a:xfrm>
              <a:off x="0" y="6732"/>
              <a:ext cx="3072" cy="374"/>
              <a:chOff x="0" y="6732"/>
              <a:chExt cx="3072" cy="374"/>
            </a:xfrm>
          </p:grpSpPr>
          <p:sp>
            <p:nvSpPr>
              <p:cNvPr id="17467"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68"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40	</a:t>
                </a:r>
                <a:r>
                  <a:rPr lang="en-US" altLang="en-US" sz="1200" b="1">
                    <a:solidFill>
                      <a:srgbClr val="000000"/>
                    </a:solidFill>
                    <a:latin typeface="Courier New" panose="02070309020205020404" pitchFamily="49" charset="0"/>
                    <a:cs typeface="Times New Roman" panose="02020603050405020304" pitchFamily="18" charset="0"/>
                  </a:rPr>
                  <a:t>      cout &lt;&lt; "Month " &lt;&lt; mn &lt;&lt; " invalid. Set to month 1.\n";</a:t>
                </a:r>
              </a:p>
              <a:p>
                <a:pPr eaLnBrk="0" hangingPunct="0"/>
                <a:endParaRPr lang="en-US" altLang="en-US" sz="1200" b="1">
                  <a:latin typeface="Courier New" panose="02070309020205020404" pitchFamily="49" charset="0"/>
                </a:endParaRPr>
              </a:p>
            </p:txBody>
          </p:sp>
        </p:grpSp>
        <p:grpSp>
          <p:nvGrpSpPr>
            <p:cNvPr id="17469" name="Group 61"/>
            <p:cNvGrpSpPr>
              <a:grpSpLocks/>
            </p:cNvGrpSpPr>
            <p:nvPr/>
          </p:nvGrpSpPr>
          <p:grpSpPr bwMode="auto">
            <a:xfrm>
              <a:off x="0" y="7106"/>
              <a:ext cx="3072" cy="374"/>
              <a:chOff x="0" y="7106"/>
              <a:chExt cx="3072" cy="374"/>
            </a:xfrm>
          </p:grpSpPr>
          <p:sp>
            <p:nvSpPr>
              <p:cNvPr id="17470"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71"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41	</a:t>
                </a:r>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endParaRPr>
              </a:p>
            </p:txBody>
          </p:sp>
        </p:grpSp>
        <p:grpSp>
          <p:nvGrpSpPr>
            <p:cNvPr id="17472" name="Group 64"/>
            <p:cNvGrpSpPr>
              <a:grpSpLocks/>
            </p:cNvGrpSpPr>
            <p:nvPr/>
          </p:nvGrpSpPr>
          <p:grpSpPr bwMode="auto">
            <a:xfrm>
              <a:off x="0" y="7480"/>
              <a:ext cx="3072" cy="374"/>
              <a:chOff x="0" y="7480"/>
              <a:chExt cx="3072" cy="374"/>
            </a:xfrm>
          </p:grpSpPr>
          <p:sp>
            <p:nvSpPr>
              <p:cNvPr id="17473"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74"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75" name="Group 67"/>
            <p:cNvGrpSpPr>
              <a:grpSpLocks/>
            </p:cNvGrpSpPr>
            <p:nvPr/>
          </p:nvGrpSpPr>
          <p:grpSpPr bwMode="auto">
            <a:xfrm>
              <a:off x="0" y="7854"/>
              <a:ext cx="3072" cy="374"/>
              <a:chOff x="0" y="7854"/>
              <a:chExt cx="3072" cy="374"/>
            </a:xfrm>
          </p:grpSpPr>
          <p:sp>
            <p:nvSpPr>
              <p:cNvPr id="17476"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77"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43	</a:t>
                </a:r>
                <a:r>
                  <a:rPr lang="en-US" altLang="en-US" sz="1200" b="1">
                    <a:solidFill>
                      <a:srgbClr val="000000"/>
                    </a:solidFill>
                    <a:latin typeface="Courier New" panose="02070309020205020404" pitchFamily="49" charset="0"/>
                    <a:cs typeface="Times New Roman" panose="02020603050405020304" pitchFamily="18" charset="0"/>
                  </a:rPr>
                  <a:t>   year = yr;                     </a:t>
                </a:r>
                <a:r>
                  <a:rPr lang="en-US" altLang="en-US" sz="1200" b="1">
                    <a:solidFill>
                      <a:srgbClr val="33CC33"/>
                    </a:solidFill>
                    <a:latin typeface="Courier New" panose="02070309020205020404" pitchFamily="49" charset="0"/>
                    <a:cs typeface="Times New Roman" panose="02020603050405020304" pitchFamily="18" charset="0"/>
                  </a:rPr>
                  <a:t> // should validate yr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78" name="Group 70"/>
            <p:cNvGrpSpPr>
              <a:grpSpLocks/>
            </p:cNvGrpSpPr>
            <p:nvPr/>
          </p:nvGrpSpPr>
          <p:grpSpPr bwMode="auto">
            <a:xfrm>
              <a:off x="0" y="8228"/>
              <a:ext cx="3072" cy="374"/>
              <a:chOff x="0" y="8228"/>
              <a:chExt cx="3072" cy="374"/>
            </a:xfrm>
          </p:grpSpPr>
          <p:sp>
            <p:nvSpPr>
              <p:cNvPr id="17479"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80"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44	</a:t>
                </a:r>
                <a:r>
                  <a:rPr lang="en-US" altLang="en-US" sz="1200" b="1">
                    <a:solidFill>
                      <a:srgbClr val="000000"/>
                    </a:solidFill>
                    <a:latin typeface="Courier New" panose="02070309020205020404" pitchFamily="49" charset="0"/>
                    <a:cs typeface="Times New Roman" panose="02020603050405020304" pitchFamily="18" charset="0"/>
                  </a:rPr>
                  <a:t>   day = checkDay( dy );           </a:t>
                </a:r>
                <a:r>
                  <a:rPr lang="en-US" altLang="en-US" sz="1200" b="1">
                    <a:solidFill>
                      <a:srgbClr val="33CC33"/>
                    </a:solidFill>
                    <a:latin typeface="Courier New" panose="02070309020205020404" pitchFamily="49" charset="0"/>
                    <a:cs typeface="Times New Roman" panose="02020603050405020304" pitchFamily="18" charset="0"/>
                  </a:rPr>
                  <a:t>// validate the day</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81" name="Group 73"/>
            <p:cNvGrpSpPr>
              <a:grpSpLocks/>
            </p:cNvGrpSpPr>
            <p:nvPr/>
          </p:nvGrpSpPr>
          <p:grpSpPr bwMode="auto">
            <a:xfrm>
              <a:off x="0" y="8602"/>
              <a:ext cx="3072" cy="374"/>
              <a:chOff x="0" y="8602"/>
              <a:chExt cx="3072" cy="374"/>
            </a:xfrm>
          </p:grpSpPr>
          <p:sp>
            <p:nvSpPr>
              <p:cNvPr id="17482"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83"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84" name="Group 76"/>
            <p:cNvGrpSpPr>
              <a:grpSpLocks/>
            </p:cNvGrpSpPr>
            <p:nvPr/>
          </p:nvGrpSpPr>
          <p:grpSpPr bwMode="auto">
            <a:xfrm>
              <a:off x="0" y="8976"/>
              <a:ext cx="3072" cy="374"/>
              <a:chOff x="0" y="8976"/>
              <a:chExt cx="3072" cy="374"/>
            </a:xfrm>
          </p:grpSpPr>
          <p:sp>
            <p:nvSpPr>
              <p:cNvPr id="17485"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86"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46	</a:t>
                </a:r>
                <a:r>
                  <a:rPr lang="en-US" altLang="en-US" sz="1200" b="1">
                    <a:solidFill>
                      <a:srgbClr val="000000"/>
                    </a:solidFill>
                    <a:latin typeface="Courier New" panose="02070309020205020404" pitchFamily="49" charset="0"/>
                    <a:cs typeface="Times New Roman" panose="02020603050405020304" pitchFamily="18" charset="0"/>
                  </a:rPr>
                  <a:t>   cout &lt;&lt; "Date object constructor for date ";</a:t>
                </a:r>
              </a:p>
              <a:p>
                <a:pPr eaLnBrk="0" hangingPunct="0"/>
                <a:endParaRPr lang="en-US" altLang="en-US" sz="1200" b="1">
                  <a:latin typeface="Courier New" panose="02070309020205020404" pitchFamily="49" charset="0"/>
                </a:endParaRPr>
              </a:p>
            </p:txBody>
          </p:sp>
        </p:grpSp>
        <p:grpSp>
          <p:nvGrpSpPr>
            <p:cNvPr id="17487" name="Group 79"/>
            <p:cNvGrpSpPr>
              <a:grpSpLocks/>
            </p:cNvGrpSpPr>
            <p:nvPr/>
          </p:nvGrpSpPr>
          <p:grpSpPr bwMode="auto">
            <a:xfrm>
              <a:off x="0" y="9350"/>
              <a:ext cx="3072" cy="374"/>
              <a:chOff x="0" y="9350"/>
              <a:chExt cx="3072" cy="374"/>
            </a:xfrm>
          </p:grpSpPr>
          <p:sp>
            <p:nvSpPr>
              <p:cNvPr id="17488"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89"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47	</a:t>
                </a:r>
                <a:r>
                  <a:rPr lang="en-US" altLang="en-US" sz="1200" b="1">
                    <a:solidFill>
                      <a:srgbClr val="000000"/>
                    </a:solidFill>
                    <a:latin typeface="Courier New" panose="02070309020205020404" pitchFamily="49" charset="0"/>
                    <a:cs typeface="Times New Roman" panose="02020603050405020304" pitchFamily="18" charset="0"/>
                  </a:rPr>
                  <a:t>   print();         </a:t>
                </a:r>
                <a:r>
                  <a:rPr lang="en-US" altLang="en-US" sz="1200" b="1">
                    <a:solidFill>
                      <a:srgbClr val="33CC33"/>
                    </a:solidFill>
                    <a:latin typeface="Courier New" panose="02070309020205020404" pitchFamily="49" charset="0"/>
                    <a:cs typeface="Times New Roman" panose="02020603050405020304" pitchFamily="18" charset="0"/>
                  </a:rPr>
                  <a:t>// interesting: a print with no arguments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7490" name="Group 82"/>
            <p:cNvGrpSpPr>
              <a:grpSpLocks/>
            </p:cNvGrpSpPr>
            <p:nvPr/>
          </p:nvGrpSpPr>
          <p:grpSpPr bwMode="auto">
            <a:xfrm>
              <a:off x="0" y="9724"/>
              <a:ext cx="3072" cy="374"/>
              <a:chOff x="0" y="9724"/>
              <a:chExt cx="3072" cy="374"/>
            </a:xfrm>
          </p:grpSpPr>
          <p:sp>
            <p:nvSpPr>
              <p:cNvPr id="17491"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92"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48	</a:t>
                </a:r>
                <a:r>
                  <a:rPr lang="en-US" altLang="en-US" sz="1200" b="1">
                    <a:solidFill>
                      <a:srgbClr val="000000"/>
                    </a:solidFill>
                    <a:latin typeface="Courier New" panose="02070309020205020404" pitchFamily="49" charset="0"/>
                    <a:cs typeface="Times New Roman" panose="02020603050405020304" pitchFamily="18" charset="0"/>
                  </a:rPr>
                  <a:t>   cout &lt;&lt; endl;</a:t>
                </a:r>
              </a:p>
              <a:p>
                <a:pPr eaLnBrk="0" hangingPunct="0"/>
                <a:endParaRPr lang="en-US" altLang="en-US" sz="1200" b="1">
                  <a:latin typeface="Courier New" panose="02070309020205020404" pitchFamily="49" charset="0"/>
                </a:endParaRPr>
              </a:p>
            </p:txBody>
          </p:sp>
        </p:grpSp>
        <p:grpSp>
          <p:nvGrpSpPr>
            <p:cNvPr id="17493" name="Group 85"/>
            <p:cNvGrpSpPr>
              <a:grpSpLocks/>
            </p:cNvGrpSpPr>
            <p:nvPr/>
          </p:nvGrpSpPr>
          <p:grpSpPr bwMode="auto">
            <a:xfrm>
              <a:off x="0" y="10098"/>
              <a:ext cx="3072" cy="374"/>
              <a:chOff x="0" y="10098"/>
              <a:chExt cx="3072" cy="374"/>
            </a:xfrm>
          </p:grpSpPr>
          <p:sp>
            <p:nvSpPr>
              <p:cNvPr id="17494"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95"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7496" name="Group 88"/>
            <p:cNvGrpSpPr>
              <a:grpSpLocks/>
            </p:cNvGrpSpPr>
            <p:nvPr/>
          </p:nvGrpSpPr>
          <p:grpSpPr bwMode="auto">
            <a:xfrm>
              <a:off x="0" y="10472"/>
              <a:ext cx="3072" cy="374"/>
              <a:chOff x="0" y="10472"/>
              <a:chExt cx="3072" cy="374"/>
            </a:xfrm>
          </p:grpSpPr>
          <p:sp>
            <p:nvSpPr>
              <p:cNvPr id="17497"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498"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grpSp>
        <p:nvGrpSpPr>
          <p:cNvPr id="17499" name="Group 91"/>
          <p:cNvGrpSpPr>
            <a:grpSpLocks/>
          </p:cNvGrpSpPr>
          <p:nvPr/>
        </p:nvGrpSpPr>
        <p:grpSpPr bwMode="auto">
          <a:xfrm>
            <a:off x="4267200" y="4876800"/>
            <a:ext cx="4038600" cy="838200"/>
            <a:chOff x="1968" y="1440"/>
            <a:chExt cx="2256" cy="528"/>
          </a:xfrm>
        </p:grpSpPr>
        <p:sp>
          <p:nvSpPr>
            <p:cNvPr id="17500" name="Line 92"/>
            <p:cNvSpPr>
              <a:spLocks noChangeShapeType="1"/>
            </p:cNvSpPr>
            <p:nvPr/>
          </p:nvSpPr>
          <p:spPr bwMode="auto">
            <a:xfrm flipH="1">
              <a:off x="1968" y="1680"/>
              <a:ext cx="120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501" name="Text Box 93"/>
            <p:cNvSpPr txBox="1">
              <a:spLocks noChangeArrowheads="1"/>
            </p:cNvSpPr>
            <p:nvPr/>
          </p:nvSpPr>
          <p:spPr bwMode="auto">
            <a:xfrm>
              <a:off x="3072" y="1440"/>
              <a:ext cx="1152"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Constructor will print a line when called.</a:t>
              </a:r>
            </a:p>
          </p:txBody>
        </p:sp>
      </p:grpSp>
    </p:spTree>
    <p:extLst>
      <p:ext uri="{BB962C8B-B14F-4D97-AF65-F5344CB8AC3E}">
        <p14:creationId xmlns:p14="http://schemas.microsoft.com/office/powerpoint/2010/main" val="3071990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99"/>
                                        </p:tgtEl>
                                        <p:attrNameLst>
                                          <p:attrName>style.visibility</p:attrName>
                                        </p:attrNameLst>
                                      </p:cBhvr>
                                      <p:to>
                                        <p:strVal val="visible"/>
                                      </p:to>
                                    </p:set>
                                  </p:childTnLst>
                                  <p:subTnLst>
                                    <p:set>
                                      <p:cBhvr override="childStyle">
                                        <p:cTn dur="1" fill="hold" display="0" masterRel="nextClick" afterEffect="1"/>
                                        <p:tgtEl>
                                          <p:spTgt spid="1749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3"/>
          <p:cNvGrpSpPr>
            <a:grpSpLocks/>
          </p:cNvGrpSpPr>
          <p:nvPr/>
        </p:nvGrpSpPr>
        <p:grpSpPr bwMode="auto">
          <a:xfrm>
            <a:off x="228600" y="0"/>
            <a:ext cx="6705600" cy="6858000"/>
            <a:chOff x="0" y="0"/>
            <a:chExt cx="3072" cy="12342"/>
          </a:xfrm>
        </p:grpSpPr>
        <p:grpSp>
          <p:nvGrpSpPr>
            <p:cNvPr id="18436" name="Group 4"/>
            <p:cNvGrpSpPr>
              <a:grpSpLocks/>
            </p:cNvGrpSpPr>
            <p:nvPr/>
          </p:nvGrpSpPr>
          <p:grpSpPr bwMode="auto">
            <a:xfrm>
              <a:off x="0" y="0"/>
              <a:ext cx="3072" cy="374"/>
              <a:chOff x="0" y="0"/>
              <a:chExt cx="3072" cy="374"/>
            </a:xfrm>
          </p:grpSpPr>
          <p:sp>
            <p:nvSpPr>
              <p:cNvPr id="18437"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38"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51	</a:t>
                </a:r>
                <a:r>
                  <a:rPr lang="en-US" altLang="en-US" sz="1200" b="1">
                    <a:solidFill>
                      <a:srgbClr val="33CC33"/>
                    </a:solidFill>
                    <a:latin typeface="Courier New" panose="02070309020205020404" pitchFamily="49" charset="0"/>
                    <a:cs typeface="Times New Roman" panose="02020603050405020304" pitchFamily="18" charset="0"/>
                  </a:rPr>
                  <a:t>// Print Date object in form  month/day/year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439" name="Group 7"/>
            <p:cNvGrpSpPr>
              <a:grpSpLocks/>
            </p:cNvGrpSpPr>
            <p:nvPr/>
          </p:nvGrpSpPr>
          <p:grpSpPr bwMode="auto">
            <a:xfrm>
              <a:off x="0" y="374"/>
              <a:ext cx="3072" cy="374"/>
              <a:chOff x="0" y="374"/>
              <a:chExt cx="3072" cy="374"/>
            </a:xfrm>
          </p:grpSpPr>
          <p:sp>
            <p:nvSpPr>
              <p:cNvPr id="18440"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41"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52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Date::print() </a:t>
                </a:r>
                <a:r>
                  <a:rPr lang="en-US" altLang="en-US" sz="1200" b="1">
                    <a:solidFill>
                      <a:srgbClr val="275AFF"/>
                    </a:solidFill>
                    <a:latin typeface="Courier New" panose="02070309020205020404" pitchFamily="49" charset="0"/>
                    <a:cs typeface="Times New Roman" panose="02020603050405020304" pitchFamily="18" charset="0"/>
                  </a:rPr>
                  <a:t>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442" name="Group 10"/>
            <p:cNvGrpSpPr>
              <a:grpSpLocks/>
            </p:cNvGrpSpPr>
            <p:nvPr/>
          </p:nvGrpSpPr>
          <p:grpSpPr bwMode="auto">
            <a:xfrm>
              <a:off x="0" y="748"/>
              <a:ext cx="3072" cy="374"/>
              <a:chOff x="0" y="748"/>
              <a:chExt cx="3072" cy="374"/>
            </a:xfrm>
          </p:grpSpPr>
          <p:sp>
            <p:nvSpPr>
              <p:cNvPr id="18443"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44"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53	</a:t>
                </a:r>
                <a:r>
                  <a:rPr lang="en-US" altLang="en-US" sz="1200" b="1">
                    <a:solidFill>
                      <a:srgbClr val="000000"/>
                    </a:solidFill>
                    <a:latin typeface="Courier New" panose="02070309020205020404" pitchFamily="49" charset="0"/>
                    <a:cs typeface="Times New Roman" panose="02020603050405020304" pitchFamily="18" charset="0"/>
                  </a:rPr>
                  <a:t>   { cout &lt;&lt; month &lt;&lt; '/' &lt;&lt; day &lt;&lt; '/' &lt;&lt; year; }</a:t>
                </a:r>
              </a:p>
              <a:p>
                <a:pPr eaLnBrk="0" hangingPunct="0"/>
                <a:endParaRPr lang="en-US" altLang="en-US" sz="1200" b="1">
                  <a:latin typeface="Courier New" panose="02070309020205020404" pitchFamily="49" charset="0"/>
                </a:endParaRPr>
              </a:p>
            </p:txBody>
          </p:sp>
        </p:grpSp>
        <p:grpSp>
          <p:nvGrpSpPr>
            <p:cNvPr id="18445" name="Group 13"/>
            <p:cNvGrpSpPr>
              <a:grpSpLocks/>
            </p:cNvGrpSpPr>
            <p:nvPr/>
          </p:nvGrpSpPr>
          <p:grpSpPr bwMode="auto">
            <a:xfrm>
              <a:off x="0" y="1122"/>
              <a:ext cx="3072" cy="374"/>
              <a:chOff x="0" y="1122"/>
              <a:chExt cx="3072" cy="374"/>
            </a:xfrm>
          </p:grpSpPr>
          <p:sp>
            <p:nvSpPr>
              <p:cNvPr id="18446"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47"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448" name="Group 16"/>
            <p:cNvGrpSpPr>
              <a:grpSpLocks/>
            </p:cNvGrpSpPr>
            <p:nvPr/>
          </p:nvGrpSpPr>
          <p:grpSpPr bwMode="auto">
            <a:xfrm>
              <a:off x="0" y="1496"/>
              <a:ext cx="3072" cy="374"/>
              <a:chOff x="0" y="1496"/>
              <a:chExt cx="3072" cy="374"/>
            </a:xfrm>
          </p:grpSpPr>
          <p:sp>
            <p:nvSpPr>
              <p:cNvPr id="18449"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50"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55	</a:t>
                </a:r>
                <a:r>
                  <a:rPr lang="en-US" altLang="en-US" sz="1200" b="1">
                    <a:solidFill>
                      <a:srgbClr val="33CC33"/>
                    </a:solidFill>
                    <a:latin typeface="Courier New" panose="02070309020205020404" pitchFamily="49" charset="0"/>
                    <a:cs typeface="Times New Roman" panose="02020603050405020304" pitchFamily="18" charset="0"/>
                  </a:rPr>
                  <a:t>// Destructor: provided to confirm destruction order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451" name="Group 19"/>
            <p:cNvGrpSpPr>
              <a:grpSpLocks/>
            </p:cNvGrpSpPr>
            <p:nvPr/>
          </p:nvGrpSpPr>
          <p:grpSpPr bwMode="auto">
            <a:xfrm>
              <a:off x="0" y="1870"/>
              <a:ext cx="3072" cy="374"/>
              <a:chOff x="0" y="1870"/>
              <a:chExt cx="3072" cy="374"/>
            </a:xfrm>
          </p:grpSpPr>
          <p:sp>
            <p:nvSpPr>
              <p:cNvPr id="18452"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53"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56	</a:t>
                </a:r>
                <a:r>
                  <a:rPr lang="en-US" altLang="en-US" sz="1200" b="1">
                    <a:solidFill>
                      <a:srgbClr val="000000"/>
                    </a:solidFill>
                    <a:latin typeface="Courier New" panose="02070309020205020404" pitchFamily="49" charset="0"/>
                    <a:cs typeface="Times New Roman" panose="02020603050405020304" pitchFamily="18" charset="0"/>
                  </a:rPr>
                  <a:t>Date::~Date()</a:t>
                </a:r>
              </a:p>
              <a:p>
                <a:pPr eaLnBrk="0" hangingPunct="0"/>
                <a:endParaRPr lang="en-US" altLang="en-US" sz="1200" b="1">
                  <a:latin typeface="Courier New" panose="02070309020205020404" pitchFamily="49" charset="0"/>
                </a:endParaRPr>
              </a:p>
            </p:txBody>
          </p:sp>
        </p:grpSp>
        <p:grpSp>
          <p:nvGrpSpPr>
            <p:cNvPr id="18454" name="Group 22"/>
            <p:cNvGrpSpPr>
              <a:grpSpLocks/>
            </p:cNvGrpSpPr>
            <p:nvPr/>
          </p:nvGrpSpPr>
          <p:grpSpPr bwMode="auto">
            <a:xfrm>
              <a:off x="0" y="2244"/>
              <a:ext cx="3072" cy="374"/>
              <a:chOff x="0" y="2244"/>
              <a:chExt cx="3072" cy="374"/>
            </a:xfrm>
          </p:grpSpPr>
          <p:sp>
            <p:nvSpPr>
              <p:cNvPr id="18455"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56"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57	</a:t>
                </a:r>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endParaRPr>
              </a:p>
            </p:txBody>
          </p:sp>
        </p:grpSp>
        <p:grpSp>
          <p:nvGrpSpPr>
            <p:cNvPr id="18457" name="Group 25"/>
            <p:cNvGrpSpPr>
              <a:grpSpLocks/>
            </p:cNvGrpSpPr>
            <p:nvPr/>
          </p:nvGrpSpPr>
          <p:grpSpPr bwMode="auto">
            <a:xfrm>
              <a:off x="0" y="2618"/>
              <a:ext cx="3072" cy="374"/>
              <a:chOff x="0" y="2618"/>
              <a:chExt cx="3072" cy="374"/>
            </a:xfrm>
          </p:grpSpPr>
          <p:sp>
            <p:nvSpPr>
              <p:cNvPr id="18458"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59"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58	</a:t>
                </a:r>
                <a:r>
                  <a:rPr lang="en-US" altLang="en-US" sz="1200" b="1">
                    <a:solidFill>
                      <a:srgbClr val="000000"/>
                    </a:solidFill>
                    <a:latin typeface="Courier New" panose="02070309020205020404" pitchFamily="49" charset="0"/>
                    <a:cs typeface="Times New Roman" panose="02020603050405020304" pitchFamily="18" charset="0"/>
                  </a:rPr>
                  <a:t>   cout &lt;&lt; "Date object destructor for date ";</a:t>
                </a:r>
              </a:p>
              <a:p>
                <a:pPr eaLnBrk="0" hangingPunct="0"/>
                <a:endParaRPr lang="en-US" altLang="en-US" sz="1200" b="1">
                  <a:latin typeface="Courier New" panose="02070309020205020404" pitchFamily="49" charset="0"/>
                </a:endParaRPr>
              </a:p>
            </p:txBody>
          </p:sp>
        </p:grpSp>
        <p:grpSp>
          <p:nvGrpSpPr>
            <p:cNvPr id="18460" name="Group 28"/>
            <p:cNvGrpSpPr>
              <a:grpSpLocks/>
            </p:cNvGrpSpPr>
            <p:nvPr/>
          </p:nvGrpSpPr>
          <p:grpSpPr bwMode="auto">
            <a:xfrm>
              <a:off x="0" y="2992"/>
              <a:ext cx="3072" cy="374"/>
              <a:chOff x="0" y="2992"/>
              <a:chExt cx="3072" cy="374"/>
            </a:xfrm>
          </p:grpSpPr>
          <p:sp>
            <p:nvSpPr>
              <p:cNvPr id="18461"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62"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59	</a:t>
                </a:r>
                <a:r>
                  <a:rPr lang="en-US" altLang="en-US" sz="1200" b="1">
                    <a:solidFill>
                      <a:srgbClr val="000000"/>
                    </a:solidFill>
                    <a:latin typeface="Courier New" panose="02070309020205020404" pitchFamily="49" charset="0"/>
                    <a:cs typeface="Times New Roman" panose="02020603050405020304" pitchFamily="18" charset="0"/>
                  </a:rPr>
                  <a:t>   print();</a:t>
                </a:r>
              </a:p>
              <a:p>
                <a:pPr eaLnBrk="0" hangingPunct="0"/>
                <a:endParaRPr lang="en-US" altLang="en-US" sz="1200" b="1">
                  <a:latin typeface="Courier New" panose="02070309020205020404" pitchFamily="49" charset="0"/>
                </a:endParaRPr>
              </a:p>
            </p:txBody>
          </p:sp>
        </p:grpSp>
        <p:grpSp>
          <p:nvGrpSpPr>
            <p:cNvPr id="18463" name="Group 31"/>
            <p:cNvGrpSpPr>
              <a:grpSpLocks/>
            </p:cNvGrpSpPr>
            <p:nvPr/>
          </p:nvGrpSpPr>
          <p:grpSpPr bwMode="auto">
            <a:xfrm>
              <a:off x="0" y="3366"/>
              <a:ext cx="3072" cy="374"/>
              <a:chOff x="0" y="3366"/>
              <a:chExt cx="3072" cy="374"/>
            </a:xfrm>
          </p:grpSpPr>
          <p:sp>
            <p:nvSpPr>
              <p:cNvPr id="18464"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65"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60	</a:t>
                </a:r>
                <a:r>
                  <a:rPr lang="en-US" altLang="en-US" sz="1200" b="1">
                    <a:solidFill>
                      <a:srgbClr val="000000"/>
                    </a:solidFill>
                    <a:latin typeface="Courier New" panose="02070309020205020404" pitchFamily="49" charset="0"/>
                    <a:cs typeface="Times New Roman" panose="02020603050405020304" pitchFamily="18" charset="0"/>
                  </a:rPr>
                  <a:t>   cout &lt;&lt; endl;</a:t>
                </a:r>
              </a:p>
              <a:p>
                <a:pPr eaLnBrk="0" hangingPunct="0"/>
                <a:endParaRPr lang="en-US" altLang="en-US" sz="1200" b="1">
                  <a:latin typeface="Courier New" panose="02070309020205020404" pitchFamily="49" charset="0"/>
                </a:endParaRPr>
              </a:p>
            </p:txBody>
          </p:sp>
        </p:grpSp>
        <p:grpSp>
          <p:nvGrpSpPr>
            <p:cNvPr id="18466" name="Group 34"/>
            <p:cNvGrpSpPr>
              <a:grpSpLocks/>
            </p:cNvGrpSpPr>
            <p:nvPr/>
          </p:nvGrpSpPr>
          <p:grpSpPr bwMode="auto">
            <a:xfrm>
              <a:off x="0" y="3740"/>
              <a:ext cx="3072" cy="374"/>
              <a:chOff x="0" y="3740"/>
              <a:chExt cx="3072" cy="374"/>
            </a:xfrm>
          </p:grpSpPr>
          <p:sp>
            <p:nvSpPr>
              <p:cNvPr id="18467"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68"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61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8469" name="Group 37"/>
            <p:cNvGrpSpPr>
              <a:grpSpLocks/>
            </p:cNvGrpSpPr>
            <p:nvPr/>
          </p:nvGrpSpPr>
          <p:grpSpPr bwMode="auto">
            <a:xfrm>
              <a:off x="0" y="4114"/>
              <a:ext cx="3072" cy="374"/>
              <a:chOff x="0" y="4114"/>
              <a:chExt cx="3072" cy="374"/>
            </a:xfrm>
          </p:grpSpPr>
          <p:sp>
            <p:nvSpPr>
              <p:cNvPr id="18470"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71"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472" name="Group 40"/>
            <p:cNvGrpSpPr>
              <a:grpSpLocks/>
            </p:cNvGrpSpPr>
            <p:nvPr/>
          </p:nvGrpSpPr>
          <p:grpSpPr bwMode="auto">
            <a:xfrm>
              <a:off x="0" y="4488"/>
              <a:ext cx="3072" cy="374"/>
              <a:chOff x="0" y="4488"/>
              <a:chExt cx="3072" cy="374"/>
            </a:xfrm>
          </p:grpSpPr>
          <p:sp>
            <p:nvSpPr>
              <p:cNvPr id="18473"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74"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63	</a:t>
                </a:r>
                <a:r>
                  <a:rPr lang="en-US" altLang="en-US" sz="1200" b="1">
                    <a:solidFill>
                      <a:srgbClr val="33CC33"/>
                    </a:solidFill>
                    <a:latin typeface="Courier New" panose="02070309020205020404" pitchFamily="49" charset="0"/>
                    <a:cs typeface="Times New Roman" panose="02020603050405020304" pitchFamily="18" charset="0"/>
                  </a:rPr>
                  <a:t>// Utility function to confirm proper day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475" name="Group 43"/>
            <p:cNvGrpSpPr>
              <a:grpSpLocks/>
            </p:cNvGrpSpPr>
            <p:nvPr/>
          </p:nvGrpSpPr>
          <p:grpSpPr bwMode="auto">
            <a:xfrm>
              <a:off x="0" y="4862"/>
              <a:ext cx="3072" cy="374"/>
              <a:chOff x="0" y="4862"/>
              <a:chExt cx="3072" cy="374"/>
            </a:xfrm>
          </p:grpSpPr>
          <p:sp>
            <p:nvSpPr>
              <p:cNvPr id="18476"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77"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64	</a:t>
                </a:r>
                <a:r>
                  <a:rPr lang="en-US" altLang="en-US" sz="1200" b="1">
                    <a:solidFill>
                      <a:srgbClr val="33CC33"/>
                    </a:solidFill>
                    <a:latin typeface="Courier New" panose="02070309020205020404" pitchFamily="49" charset="0"/>
                    <a:cs typeface="Times New Roman" panose="02020603050405020304" pitchFamily="18" charset="0"/>
                  </a:rPr>
                  <a:t>// based on month and year.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478" name="Group 46"/>
            <p:cNvGrpSpPr>
              <a:grpSpLocks/>
            </p:cNvGrpSpPr>
            <p:nvPr/>
          </p:nvGrpSpPr>
          <p:grpSpPr bwMode="auto">
            <a:xfrm>
              <a:off x="0" y="5236"/>
              <a:ext cx="3072" cy="374"/>
              <a:chOff x="0" y="5236"/>
              <a:chExt cx="3072" cy="374"/>
            </a:xfrm>
          </p:grpSpPr>
          <p:sp>
            <p:nvSpPr>
              <p:cNvPr id="18479"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80"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65	</a:t>
                </a:r>
                <a:r>
                  <a:rPr lang="en-US" altLang="en-US" sz="1200" b="1">
                    <a:solidFill>
                      <a:srgbClr val="33CC33"/>
                    </a:solidFill>
                    <a:latin typeface="Courier New" panose="02070309020205020404" pitchFamily="49" charset="0"/>
                    <a:cs typeface="Times New Roman" panose="02020603050405020304" pitchFamily="18" charset="0"/>
                  </a:rPr>
                  <a:t>// Is the year 2000 a leap year?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481" name="Group 49"/>
            <p:cNvGrpSpPr>
              <a:grpSpLocks/>
            </p:cNvGrpSpPr>
            <p:nvPr/>
          </p:nvGrpSpPr>
          <p:grpSpPr bwMode="auto">
            <a:xfrm>
              <a:off x="0" y="5610"/>
              <a:ext cx="3072" cy="374"/>
              <a:chOff x="0" y="5610"/>
              <a:chExt cx="3072" cy="374"/>
            </a:xfrm>
          </p:grpSpPr>
          <p:sp>
            <p:nvSpPr>
              <p:cNvPr id="18482"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83"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66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Date::checkDay(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testDay )</a:t>
                </a:r>
              </a:p>
              <a:p>
                <a:pPr eaLnBrk="0" hangingPunct="0"/>
                <a:endParaRPr lang="en-US" altLang="en-US" sz="1200" b="1">
                  <a:latin typeface="Courier New" panose="02070309020205020404" pitchFamily="49" charset="0"/>
                </a:endParaRPr>
              </a:p>
            </p:txBody>
          </p:sp>
        </p:grpSp>
        <p:grpSp>
          <p:nvGrpSpPr>
            <p:cNvPr id="18484" name="Group 52"/>
            <p:cNvGrpSpPr>
              <a:grpSpLocks/>
            </p:cNvGrpSpPr>
            <p:nvPr/>
          </p:nvGrpSpPr>
          <p:grpSpPr bwMode="auto">
            <a:xfrm>
              <a:off x="0" y="5984"/>
              <a:ext cx="3072" cy="374"/>
              <a:chOff x="0" y="5984"/>
              <a:chExt cx="3072" cy="374"/>
            </a:xfrm>
          </p:grpSpPr>
          <p:sp>
            <p:nvSpPr>
              <p:cNvPr id="18485"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86"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67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8487" name="Group 55"/>
            <p:cNvGrpSpPr>
              <a:grpSpLocks/>
            </p:cNvGrpSpPr>
            <p:nvPr/>
          </p:nvGrpSpPr>
          <p:grpSpPr bwMode="auto">
            <a:xfrm>
              <a:off x="0" y="6358"/>
              <a:ext cx="3072" cy="374"/>
              <a:chOff x="0" y="6358"/>
              <a:chExt cx="3072" cy="374"/>
            </a:xfrm>
          </p:grpSpPr>
          <p:sp>
            <p:nvSpPr>
              <p:cNvPr id="18488"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89"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static const int</a:t>
                </a:r>
                <a:r>
                  <a:rPr lang="en-US" altLang="en-US" sz="1200" b="1">
                    <a:solidFill>
                      <a:srgbClr val="000000"/>
                    </a:solidFill>
                    <a:latin typeface="Courier New" panose="02070309020205020404" pitchFamily="49" charset="0"/>
                    <a:cs typeface="Times New Roman" panose="02020603050405020304" pitchFamily="18" charset="0"/>
                  </a:rPr>
                  <a:t> daysPerMonth[ 13 ] = </a:t>
                </a:r>
              </a:p>
              <a:p>
                <a:pPr eaLnBrk="0" hangingPunct="0"/>
                <a:endParaRPr lang="en-US" altLang="en-US" sz="1200" b="1">
                  <a:latin typeface="Courier New" panose="02070309020205020404" pitchFamily="49" charset="0"/>
                </a:endParaRPr>
              </a:p>
            </p:txBody>
          </p:sp>
        </p:grpSp>
        <p:grpSp>
          <p:nvGrpSpPr>
            <p:cNvPr id="18490" name="Group 58"/>
            <p:cNvGrpSpPr>
              <a:grpSpLocks/>
            </p:cNvGrpSpPr>
            <p:nvPr/>
          </p:nvGrpSpPr>
          <p:grpSpPr bwMode="auto">
            <a:xfrm>
              <a:off x="0" y="6732"/>
              <a:ext cx="3072" cy="374"/>
              <a:chOff x="0" y="6732"/>
              <a:chExt cx="3072" cy="374"/>
            </a:xfrm>
          </p:grpSpPr>
          <p:sp>
            <p:nvSpPr>
              <p:cNvPr id="18491"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92"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69	</a:t>
                </a:r>
                <a:r>
                  <a:rPr lang="en-US" altLang="en-US" sz="1200" b="1">
                    <a:solidFill>
                      <a:srgbClr val="000000"/>
                    </a:solidFill>
                    <a:latin typeface="Courier New" panose="02070309020205020404" pitchFamily="49" charset="0"/>
                    <a:cs typeface="Times New Roman" panose="02020603050405020304" pitchFamily="18" charset="0"/>
                  </a:rPr>
                  <a:t>      {0, 31, 28, 31, 30, 31, 30, 31, 31, 30, 31, 30, 31};</a:t>
                </a:r>
              </a:p>
              <a:p>
                <a:pPr eaLnBrk="0" hangingPunct="0"/>
                <a:endParaRPr lang="en-US" altLang="en-US" sz="1200" b="1">
                  <a:latin typeface="Courier New" panose="02070309020205020404" pitchFamily="49" charset="0"/>
                </a:endParaRPr>
              </a:p>
            </p:txBody>
          </p:sp>
        </p:grpSp>
        <p:grpSp>
          <p:nvGrpSpPr>
            <p:cNvPr id="18493" name="Group 61"/>
            <p:cNvGrpSpPr>
              <a:grpSpLocks/>
            </p:cNvGrpSpPr>
            <p:nvPr/>
          </p:nvGrpSpPr>
          <p:grpSpPr bwMode="auto">
            <a:xfrm>
              <a:off x="0" y="7106"/>
              <a:ext cx="3072" cy="374"/>
              <a:chOff x="0" y="7106"/>
              <a:chExt cx="3072" cy="374"/>
            </a:xfrm>
          </p:grpSpPr>
          <p:sp>
            <p:nvSpPr>
              <p:cNvPr id="18494"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95"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496" name="Group 64"/>
            <p:cNvGrpSpPr>
              <a:grpSpLocks/>
            </p:cNvGrpSpPr>
            <p:nvPr/>
          </p:nvGrpSpPr>
          <p:grpSpPr bwMode="auto">
            <a:xfrm>
              <a:off x="0" y="7480"/>
              <a:ext cx="3072" cy="374"/>
              <a:chOff x="0" y="7480"/>
              <a:chExt cx="3072" cy="374"/>
            </a:xfrm>
          </p:grpSpPr>
          <p:sp>
            <p:nvSpPr>
              <p:cNvPr id="18497"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498"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71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if</a:t>
                </a:r>
                <a:r>
                  <a:rPr lang="en-US" altLang="en-US" sz="1200" b="1">
                    <a:solidFill>
                      <a:srgbClr val="000000"/>
                    </a:solidFill>
                    <a:latin typeface="Courier New" panose="02070309020205020404" pitchFamily="49" charset="0"/>
                    <a:cs typeface="Times New Roman" panose="02020603050405020304" pitchFamily="18" charset="0"/>
                  </a:rPr>
                  <a:t> ( testDay &gt; 0 &amp;&amp; testDay &lt;= daysPerMonth[ month ] )</a:t>
                </a:r>
              </a:p>
              <a:p>
                <a:pPr eaLnBrk="0" hangingPunct="0"/>
                <a:endParaRPr lang="en-US" altLang="en-US" sz="1200" b="1">
                  <a:latin typeface="Courier New" panose="02070309020205020404" pitchFamily="49" charset="0"/>
                </a:endParaRPr>
              </a:p>
            </p:txBody>
          </p:sp>
        </p:grpSp>
        <p:grpSp>
          <p:nvGrpSpPr>
            <p:cNvPr id="18499" name="Group 67"/>
            <p:cNvGrpSpPr>
              <a:grpSpLocks/>
            </p:cNvGrpSpPr>
            <p:nvPr/>
          </p:nvGrpSpPr>
          <p:grpSpPr bwMode="auto">
            <a:xfrm>
              <a:off x="0" y="7854"/>
              <a:ext cx="3072" cy="374"/>
              <a:chOff x="0" y="7854"/>
              <a:chExt cx="3072" cy="374"/>
            </a:xfrm>
          </p:grpSpPr>
          <p:sp>
            <p:nvSpPr>
              <p:cNvPr id="18500"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01"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72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testDay;</a:t>
                </a:r>
              </a:p>
              <a:p>
                <a:pPr eaLnBrk="0" hangingPunct="0"/>
                <a:endParaRPr lang="en-US" altLang="en-US" sz="1200" b="1">
                  <a:latin typeface="Courier New" panose="02070309020205020404" pitchFamily="49" charset="0"/>
                </a:endParaRPr>
              </a:p>
            </p:txBody>
          </p:sp>
        </p:grpSp>
        <p:grpSp>
          <p:nvGrpSpPr>
            <p:cNvPr id="18502" name="Group 70"/>
            <p:cNvGrpSpPr>
              <a:grpSpLocks/>
            </p:cNvGrpSpPr>
            <p:nvPr/>
          </p:nvGrpSpPr>
          <p:grpSpPr bwMode="auto">
            <a:xfrm>
              <a:off x="0" y="8228"/>
              <a:ext cx="3072" cy="374"/>
              <a:chOff x="0" y="8228"/>
              <a:chExt cx="3072" cy="374"/>
            </a:xfrm>
          </p:grpSpPr>
          <p:sp>
            <p:nvSpPr>
              <p:cNvPr id="18503"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04"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505" name="Group 73"/>
            <p:cNvGrpSpPr>
              <a:grpSpLocks/>
            </p:cNvGrpSpPr>
            <p:nvPr/>
          </p:nvGrpSpPr>
          <p:grpSpPr bwMode="auto">
            <a:xfrm>
              <a:off x="0" y="8602"/>
              <a:ext cx="3072" cy="374"/>
              <a:chOff x="0" y="8602"/>
              <a:chExt cx="3072" cy="374"/>
            </a:xfrm>
          </p:grpSpPr>
          <p:sp>
            <p:nvSpPr>
              <p:cNvPr id="18506"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07"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74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if</a:t>
                </a:r>
                <a:r>
                  <a:rPr lang="en-US" altLang="en-US" sz="1200" b="1">
                    <a:solidFill>
                      <a:srgbClr val="000000"/>
                    </a:solidFill>
                    <a:latin typeface="Courier New" panose="02070309020205020404" pitchFamily="49" charset="0"/>
                    <a:cs typeface="Times New Roman" panose="02020603050405020304" pitchFamily="18" charset="0"/>
                  </a:rPr>
                  <a:t> ( month == 2 &amp;&amp;      </a:t>
                </a:r>
                <a:r>
                  <a:rPr lang="en-US" altLang="en-US" sz="1200" b="1">
                    <a:solidFill>
                      <a:srgbClr val="33CC33"/>
                    </a:solidFill>
                    <a:latin typeface="Courier New" panose="02070309020205020404" pitchFamily="49" charset="0"/>
                    <a:cs typeface="Times New Roman" panose="02020603050405020304" pitchFamily="18" charset="0"/>
                  </a:rPr>
                  <a:t>// February: Check for leap year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508" name="Group 76"/>
            <p:cNvGrpSpPr>
              <a:grpSpLocks/>
            </p:cNvGrpSpPr>
            <p:nvPr/>
          </p:nvGrpSpPr>
          <p:grpSpPr bwMode="auto">
            <a:xfrm>
              <a:off x="0" y="8976"/>
              <a:ext cx="3072" cy="374"/>
              <a:chOff x="0" y="8976"/>
              <a:chExt cx="3072" cy="374"/>
            </a:xfrm>
          </p:grpSpPr>
          <p:sp>
            <p:nvSpPr>
              <p:cNvPr id="18509"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10"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75	</a:t>
                </a:r>
                <a:r>
                  <a:rPr lang="en-US" altLang="en-US" sz="1200" b="1">
                    <a:solidFill>
                      <a:srgbClr val="000000"/>
                    </a:solidFill>
                    <a:latin typeface="Courier New" panose="02070309020205020404" pitchFamily="49" charset="0"/>
                    <a:cs typeface="Times New Roman" panose="02020603050405020304" pitchFamily="18" charset="0"/>
                  </a:rPr>
                  <a:t>        testDay == 29 &amp;&amp;</a:t>
                </a:r>
              </a:p>
              <a:p>
                <a:pPr eaLnBrk="0" hangingPunct="0"/>
                <a:endParaRPr lang="en-US" altLang="en-US" sz="1200" b="1">
                  <a:latin typeface="Courier New" panose="02070309020205020404" pitchFamily="49" charset="0"/>
                </a:endParaRPr>
              </a:p>
            </p:txBody>
          </p:sp>
        </p:grpSp>
        <p:grpSp>
          <p:nvGrpSpPr>
            <p:cNvPr id="18511" name="Group 79"/>
            <p:cNvGrpSpPr>
              <a:grpSpLocks/>
            </p:cNvGrpSpPr>
            <p:nvPr/>
          </p:nvGrpSpPr>
          <p:grpSpPr bwMode="auto">
            <a:xfrm>
              <a:off x="0" y="9350"/>
              <a:ext cx="3072" cy="374"/>
              <a:chOff x="0" y="9350"/>
              <a:chExt cx="3072" cy="374"/>
            </a:xfrm>
          </p:grpSpPr>
          <p:sp>
            <p:nvSpPr>
              <p:cNvPr id="18512"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13"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76	</a:t>
                </a:r>
                <a:r>
                  <a:rPr lang="en-US" altLang="en-US" sz="1200" b="1">
                    <a:solidFill>
                      <a:srgbClr val="000000"/>
                    </a:solidFill>
                    <a:latin typeface="Courier New" panose="02070309020205020404" pitchFamily="49" charset="0"/>
                    <a:cs typeface="Times New Roman" panose="02020603050405020304" pitchFamily="18" charset="0"/>
                  </a:rPr>
                  <a:t>        ( year % 400 == 0 ||                    </a:t>
                </a:r>
                <a:r>
                  <a:rPr lang="en-US" altLang="en-US" sz="1200" b="1">
                    <a:solidFill>
                      <a:srgbClr val="33CC33"/>
                    </a:solidFill>
                    <a:latin typeface="Courier New" panose="02070309020205020404" pitchFamily="49" charset="0"/>
                    <a:cs typeface="Times New Roman" panose="02020603050405020304" pitchFamily="18" charset="0"/>
                  </a:rPr>
                  <a:t>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514" name="Group 82"/>
            <p:cNvGrpSpPr>
              <a:grpSpLocks/>
            </p:cNvGrpSpPr>
            <p:nvPr/>
          </p:nvGrpSpPr>
          <p:grpSpPr bwMode="auto">
            <a:xfrm>
              <a:off x="0" y="9724"/>
              <a:ext cx="3072" cy="374"/>
              <a:chOff x="0" y="9724"/>
              <a:chExt cx="3072" cy="374"/>
            </a:xfrm>
          </p:grpSpPr>
          <p:sp>
            <p:nvSpPr>
              <p:cNvPr id="18515"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16"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77	</a:t>
                </a:r>
                <a:r>
                  <a:rPr lang="en-US" altLang="en-US" sz="1200" b="1">
                    <a:solidFill>
                      <a:srgbClr val="000000"/>
                    </a:solidFill>
                    <a:latin typeface="Courier New" panose="02070309020205020404" pitchFamily="49" charset="0"/>
                    <a:cs typeface="Times New Roman" panose="02020603050405020304" pitchFamily="18" charset="0"/>
                  </a:rPr>
                  <a:t>         ( year % 4 == 0 &amp;&amp; year % 100 != 0 ) ) ) </a:t>
                </a:r>
              </a:p>
              <a:p>
                <a:pPr eaLnBrk="0" hangingPunct="0"/>
                <a:endParaRPr lang="en-US" altLang="en-US" sz="1200" b="1">
                  <a:latin typeface="Courier New" panose="02070309020205020404" pitchFamily="49" charset="0"/>
                </a:endParaRPr>
              </a:p>
            </p:txBody>
          </p:sp>
        </p:grpSp>
        <p:grpSp>
          <p:nvGrpSpPr>
            <p:cNvPr id="18517" name="Group 85"/>
            <p:cNvGrpSpPr>
              <a:grpSpLocks/>
            </p:cNvGrpSpPr>
            <p:nvPr/>
          </p:nvGrpSpPr>
          <p:grpSpPr bwMode="auto">
            <a:xfrm>
              <a:off x="0" y="10098"/>
              <a:ext cx="3072" cy="374"/>
              <a:chOff x="0" y="10098"/>
              <a:chExt cx="3072" cy="374"/>
            </a:xfrm>
          </p:grpSpPr>
          <p:sp>
            <p:nvSpPr>
              <p:cNvPr id="18518"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19"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testDay;</a:t>
                </a:r>
              </a:p>
              <a:p>
                <a:pPr eaLnBrk="0" hangingPunct="0"/>
                <a:endParaRPr lang="en-US" altLang="en-US" sz="1200" b="1">
                  <a:latin typeface="Courier New" panose="02070309020205020404" pitchFamily="49" charset="0"/>
                </a:endParaRPr>
              </a:p>
            </p:txBody>
          </p:sp>
        </p:grpSp>
        <p:grpSp>
          <p:nvGrpSpPr>
            <p:cNvPr id="18520" name="Group 88"/>
            <p:cNvGrpSpPr>
              <a:grpSpLocks/>
            </p:cNvGrpSpPr>
            <p:nvPr/>
          </p:nvGrpSpPr>
          <p:grpSpPr bwMode="auto">
            <a:xfrm>
              <a:off x="0" y="10472"/>
              <a:ext cx="3072" cy="374"/>
              <a:chOff x="0" y="10472"/>
              <a:chExt cx="3072" cy="374"/>
            </a:xfrm>
          </p:grpSpPr>
          <p:sp>
            <p:nvSpPr>
              <p:cNvPr id="18521"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22"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523" name="Group 91"/>
            <p:cNvGrpSpPr>
              <a:grpSpLocks/>
            </p:cNvGrpSpPr>
            <p:nvPr/>
          </p:nvGrpSpPr>
          <p:grpSpPr bwMode="auto">
            <a:xfrm>
              <a:off x="0" y="10846"/>
              <a:ext cx="3072" cy="374"/>
              <a:chOff x="0" y="10846"/>
              <a:chExt cx="3072" cy="374"/>
            </a:xfrm>
          </p:grpSpPr>
          <p:sp>
            <p:nvSpPr>
              <p:cNvPr id="18524"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25"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80	</a:t>
                </a:r>
                <a:r>
                  <a:rPr lang="en-US" altLang="en-US" sz="1200" b="1">
                    <a:solidFill>
                      <a:srgbClr val="000000"/>
                    </a:solidFill>
                    <a:latin typeface="Courier New" panose="02070309020205020404" pitchFamily="49" charset="0"/>
                    <a:cs typeface="Times New Roman" panose="02020603050405020304" pitchFamily="18" charset="0"/>
                  </a:rPr>
                  <a:t>   cout &lt;&lt; "Day " &lt;&lt; testDay &lt;&lt; " invalid. Set to day 1.\n";</a:t>
                </a:r>
              </a:p>
              <a:p>
                <a:pPr eaLnBrk="0" hangingPunct="0"/>
                <a:endParaRPr lang="en-US" altLang="en-US" sz="1200" b="1">
                  <a:latin typeface="Courier New" panose="02070309020205020404" pitchFamily="49" charset="0"/>
                </a:endParaRPr>
              </a:p>
            </p:txBody>
          </p:sp>
        </p:grpSp>
        <p:grpSp>
          <p:nvGrpSpPr>
            <p:cNvPr id="18526" name="Group 94"/>
            <p:cNvGrpSpPr>
              <a:grpSpLocks/>
            </p:cNvGrpSpPr>
            <p:nvPr/>
          </p:nvGrpSpPr>
          <p:grpSpPr bwMode="auto">
            <a:xfrm>
              <a:off x="0" y="11220"/>
              <a:ext cx="3072" cy="374"/>
              <a:chOff x="0" y="11220"/>
              <a:chExt cx="3072" cy="374"/>
            </a:xfrm>
          </p:grpSpPr>
          <p:sp>
            <p:nvSpPr>
              <p:cNvPr id="18527"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28"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529" name="Group 97"/>
            <p:cNvGrpSpPr>
              <a:grpSpLocks/>
            </p:cNvGrpSpPr>
            <p:nvPr/>
          </p:nvGrpSpPr>
          <p:grpSpPr bwMode="auto">
            <a:xfrm>
              <a:off x="0" y="11594"/>
              <a:ext cx="3072" cy="374"/>
              <a:chOff x="0" y="11594"/>
              <a:chExt cx="3072" cy="374"/>
            </a:xfrm>
          </p:grpSpPr>
          <p:sp>
            <p:nvSpPr>
              <p:cNvPr id="18530" name="Rectangle 98"/>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31" name="Rectangle 99"/>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82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 leave object in consistent state if bad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8532" name="Group 100"/>
            <p:cNvGrpSpPr>
              <a:grpSpLocks/>
            </p:cNvGrpSpPr>
            <p:nvPr/>
          </p:nvGrpSpPr>
          <p:grpSpPr bwMode="auto">
            <a:xfrm>
              <a:off x="0" y="11968"/>
              <a:ext cx="3072" cy="374"/>
              <a:chOff x="0" y="11968"/>
              <a:chExt cx="3072" cy="374"/>
            </a:xfrm>
          </p:grpSpPr>
          <p:sp>
            <p:nvSpPr>
              <p:cNvPr id="18533" name="Rectangle 101"/>
              <p:cNvSpPr>
                <a:spLocks noChangeArrowheads="1"/>
              </p:cNvSpPr>
              <p:nvPr/>
            </p:nvSpPr>
            <p:spPr bwMode="auto">
              <a:xfrm>
                <a:off x="0" y="1196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534" name="Rectangle 102"/>
              <p:cNvSpPr>
                <a:spLocks noChangeArrowheads="1"/>
              </p:cNvSpPr>
              <p:nvPr/>
            </p:nvSpPr>
            <p:spPr bwMode="auto">
              <a:xfrm>
                <a:off x="0" y="1196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spTree>
    <p:extLst>
      <p:ext uri="{BB962C8B-B14F-4D97-AF65-F5344CB8AC3E}">
        <p14:creationId xmlns:p14="http://schemas.microsoft.com/office/powerpoint/2010/main" val="3846118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3"/>
          <p:cNvGrpSpPr>
            <a:grpSpLocks/>
          </p:cNvGrpSpPr>
          <p:nvPr/>
        </p:nvGrpSpPr>
        <p:grpSpPr bwMode="auto">
          <a:xfrm>
            <a:off x="0" y="0"/>
            <a:ext cx="6629400" cy="5105400"/>
            <a:chOff x="0" y="0"/>
            <a:chExt cx="3072" cy="7854"/>
          </a:xfrm>
        </p:grpSpPr>
        <p:grpSp>
          <p:nvGrpSpPr>
            <p:cNvPr id="19460" name="Group 4"/>
            <p:cNvGrpSpPr>
              <a:grpSpLocks/>
            </p:cNvGrpSpPr>
            <p:nvPr/>
          </p:nvGrpSpPr>
          <p:grpSpPr bwMode="auto">
            <a:xfrm>
              <a:off x="0" y="0"/>
              <a:ext cx="3072" cy="374"/>
              <a:chOff x="0" y="0"/>
              <a:chExt cx="3072" cy="374"/>
            </a:xfrm>
          </p:grpSpPr>
          <p:sp>
            <p:nvSpPr>
              <p:cNvPr id="19461"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62"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84	</a:t>
                </a:r>
                <a:r>
                  <a:rPr lang="en-US" altLang="en-US" sz="1200" b="1">
                    <a:solidFill>
                      <a:srgbClr val="33CC33"/>
                    </a:solidFill>
                    <a:latin typeface="Courier New" panose="02070309020205020404" pitchFamily="49" charset="0"/>
                    <a:cs typeface="Times New Roman" panose="02020603050405020304" pitchFamily="18" charset="0"/>
                  </a:rPr>
                  <a:t>// Fig. 7.4: emply1.h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9463" name="Group 7"/>
            <p:cNvGrpSpPr>
              <a:grpSpLocks/>
            </p:cNvGrpSpPr>
            <p:nvPr/>
          </p:nvGrpSpPr>
          <p:grpSpPr bwMode="auto">
            <a:xfrm>
              <a:off x="0" y="374"/>
              <a:ext cx="3072" cy="374"/>
              <a:chOff x="0" y="374"/>
              <a:chExt cx="3072" cy="374"/>
            </a:xfrm>
          </p:grpSpPr>
          <p:sp>
            <p:nvSpPr>
              <p:cNvPr id="19464"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65"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85	</a:t>
                </a:r>
                <a:r>
                  <a:rPr lang="en-US" altLang="en-US" sz="1200" b="1">
                    <a:solidFill>
                      <a:srgbClr val="33CC33"/>
                    </a:solidFill>
                    <a:latin typeface="Courier New" panose="02070309020205020404" pitchFamily="49" charset="0"/>
                    <a:cs typeface="Times New Roman" panose="02020603050405020304" pitchFamily="18" charset="0"/>
                  </a:rPr>
                  <a:t>// Declaration of the Employee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9466" name="Group 10"/>
            <p:cNvGrpSpPr>
              <a:grpSpLocks/>
            </p:cNvGrpSpPr>
            <p:nvPr/>
          </p:nvGrpSpPr>
          <p:grpSpPr bwMode="auto">
            <a:xfrm>
              <a:off x="0" y="748"/>
              <a:ext cx="3072" cy="374"/>
              <a:chOff x="0" y="748"/>
              <a:chExt cx="3072" cy="374"/>
            </a:xfrm>
          </p:grpSpPr>
          <p:sp>
            <p:nvSpPr>
              <p:cNvPr id="19467"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68"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86	</a:t>
                </a:r>
                <a:r>
                  <a:rPr lang="en-US" altLang="en-US" sz="1200" b="1">
                    <a:solidFill>
                      <a:srgbClr val="33CC33"/>
                    </a:solidFill>
                    <a:latin typeface="Courier New" panose="02070309020205020404" pitchFamily="49" charset="0"/>
                    <a:cs typeface="Times New Roman" panose="02020603050405020304" pitchFamily="18" charset="0"/>
                  </a:rPr>
                  <a:t>// Member functions defined in emply1.cpp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9469" name="Group 13"/>
            <p:cNvGrpSpPr>
              <a:grpSpLocks/>
            </p:cNvGrpSpPr>
            <p:nvPr/>
          </p:nvGrpSpPr>
          <p:grpSpPr bwMode="auto">
            <a:xfrm>
              <a:off x="0" y="1122"/>
              <a:ext cx="3072" cy="374"/>
              <a:chOff x="0" y="1122"/>
              <a:chExt cx="3072" cy="374"/>
            </a:xfrm>
          </p:grpSpPr>
          <p:sp>
            <p:nvSpPr>
              <p:cNvPr id="19470"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71"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87	</a:t>
                </a:r>
                <a:r>
                  <a:rPr lang="en-US" altLang="en-US" sz="1200" b="1">
                    <a:solidFill>
                      <a:srgbClr val="275AFF"/>
                    </a:solidFill>
                    <a:latin typeface="Courier New" panose="02070309020205020404" pitchFamily="49" charset="0"/>
                    <a:cs typeface="Times New Roman" panose="02020603050405020304" pitchFamily="18" charset="0"/>
                  </a:rPr>
                  <a:t>#ifndef</a:t>
                </a:r>
                <a:r>
                  <a:rPr lang="en-US" altLang="en-US" sz="1200" b="1">
                    <a:solidFill>
                      <a:srgbClr val="000000"/>
                    </a:solidFill>
                    <a:latin typeface="Courier New" panose="02070309020205020404" pitchFamily="49" charset="0"/>
                    <a:cs typeface="Times New Roman" panose="02020603050405020304" pitchFamily="18" charset="0"/>
                  </a:rPr>
                  <a:t> EMPLY1_H</a:t>
                </a:r>
              </a:p>
              <a:p>
                <a:pPr eaLnBrk="0" hangingPunct="0"/>
                <a:endParaRPr lang="en-US" altLang="en-US" sz="1200" b="1">
                  <a:latin typeface="Courier New" panose="02070309020205020404" pitchFamily="49" charset="0"/>
                </a:endParaRPr>
              </a:p>
            </p:txBody>
          </p:sp>
        </p:grpSp>
        <p:grpSp>
          <p:nvGrpSpPr>
            <p:cNvPr id="19472" name="Group 16"/>
            <p:cNvGrpSpPr>
              <a:grpSpLocks/>
            </p:cNvGrpSpPr>
            <p:nvPr/>
          </p:nvGrpSpPr>
          <p:grpSpPr bwMode="auto">
            <a:xfrm>
              <a:off x="0" y="1496"/>
              <a:ext cx="3072" cy="374"/>
              <a:chOff x="0" y="1496"/>
              <a:chExt cx="3072" cy="374"/>
            </a:xfrm>
          </p:grpSpPr>
          <p:sp>
            <p:nvSpPr>
              <p:cNvPr id="19473"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74"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88	</a:t>
                </a:r>
                <a:r>
                  <a:rPr lang="en-US" altLang="en-US" sz="1200" b="1">
                    <a:solidFill>
                      <a:srgbClr val="275AFF"/>
                    </a:solidFill>
                    <a:latin typeface="Courier New" panose="02070309020205020404" pitchFamily="49" charset="0"/>
                    <a:cs typeface="Times New Roman" panose="02020603050405020304" pitchFamily="18" charset="0"/>
                  </a:rPr>
                  <a:t>#define</a:t>
                </a:r>
                <a:r>
                  <a:rPr lang="en-US" altLang="en-US" sz="1200" b="1">
                    <a:solidFill>
                      <a:srgbClr val="000000"/>
                    </a:solidFill>
                    <a:latin typeface="Courier New" panose="02070309020205020404" pitchFamily="49" charset="0"/>
                    <a:cs typeface="Times New Roman" panose="02020603050405020304" pitchFamily="18" charset="0"/>
                  </a:rPr>
                  <a:t> EMPLY1_H</a:t>
                </a:r>
              </a:p>
              <a:p>
                <a:pPr eaLnBrk="0" hangingPunct="0"/>
                <a:endParaRPr lang="en-US" altLang="en-US" sz="1200" b="1">
                  <a:latin typeface="Courier New" panose="02070309020205020404" pitchFamily="49" charset="0"/>
                </a:endParaRPr>
              </a:p>
            </p:txBody>
          </p:sp>
        </p:grpSp>
        <p:grpSp>
          <p:nvGrpSpPr>
            <p:cNvPr id="19475" name="Group 19"/>
            <p:cNvGrpSpPr>
              <a:grpSpLocks/>
            </p:cNvGrpSpPr>
            <p:nvPr/>
          </p:nvGrpSpPr>
          <p:grpSpPr bwMode="auto">
            <a:xfrm>
              <a:off x="0" y="1870"/>
              <a:ext cx="3072" cy="374"/>
              <a:chOff x="0" y="1870"/>
              <a:chExt cx="3072" cy="374"/>
            </a:xfrm>
          </p:grpSpPr>
          <p:sp>
            <p:nvSpPr>
              <p:cNvPr id="19476"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77"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9478" name="Group 22"/>
            <p:cNvGrpSpPr>
              <a:grpSpLocks/>
            </p:cNvGrpSpPr>
            <p:nvPr/>
          </p:nvGrpSpPr>
          <p:grpSpPr bwMode="auto">
            <a:xfrm>
              <a:off x="0" y="2244"/>
              <a:ext cx="3072" cy="374"/>
              <a:chOff x="0" y="2244"/>
              <a:chExt cx="3072" cy="374"/>
            </a:xfrm>
          </p:grpSpPr>
          <p:sp>
            <p:nvSpPr>
              <p:cNvPr id="19479"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80"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90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"date1.h"</a:t>
                </a:r>
              </a:p>
              <a:p>
                <a:pPr eaLnBrk="0" hangingPunct="0"/>
                <a:endParaRPr lang="en-US" altLang="en-US" sz="1200" b="1">
                  <a:latin typeface="Courier New" panose="02070309020205020404" pitchFamily="49" charset="0"/>
                </a:endParaRPr>
              </a:p>
            </p:txBody>
          </p:sp>
        </p:grpSp>
        <p:grpSp>
          <p:nvGrpSpPr>
            <p:cNvPr id="19481" name="Group 25"/>
            <p:cNvGrpSpPr>
              <a:grpSpLocks/>
            </p:cNvGrpSpPr>
            <p:nvPr/>
          </p:nvGrpSpPr>
          <p:grpSpPr bwMode="auto">
            <a:xfrm>
              <a:off x="0" y="2618"/>
              <a:ext cx="3072" cy="374"/>
              <a:chOff x="0" y="2618"/>
              <a:chExt cx="3072" cy="374"/>
            </a:xfrm>
          </p:grpSpPr>
          <p:sp>
            <p:nvSpPr>
              <p:cNvPr id="19482"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83"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9484" name="Group 28"/>
            <p:cNvGrpSpPr>
              <a:grpSpLocks/>
            </p:cNvGrpSpPr>
            <p:nvPr/>
          </p:nvGrpSpPr>
          <p:grpSpPr bwMode="auto">
            <a:xfrm>
              <a:off x="0" y="2992"/>
              <a:ext cx="3072" cy="374"/>
              <a:chOff x="0" y="2992"/>
              <a:chExt cx="3072" cy="374"/>
            </a:xfrm>
          </p:grpSpPr>
          <p:sp>
            <p:nvSpPr>
              <p:cNvPr id="19485"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86"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92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Employee {</a:t>
                </a:r>
              </a:p>
              <a:p>
                <a:pPr eaLnBrk="0" hangingPunct="0"/>
                <a:endParaRPr lang="en-US" altLang="en-US" sz="1200" b="1">
                  <a:latin typeface="Courier New" panose="02070309020205020404" pitchFamily="49" charset="0"/>
                </a:endParaRPr>
              </a:p>
            </p:txBody>
          </p:sp>
        </p:grpSp>
        <p:grpSp>
          <p:nvGrpSpPr>
            <p:cNvPr id="19487" name="Group 31"/>
            <p:cNvGrpSpPr>
              <a:grpSpLocks/>
            </p:cNvGrpSpPr>
            <p:nvPr/>
          </p:nvGrpSpPr>
          <p:grpSpPr bwMode="auto">
            <a:xfrm>
              <a:off x="0" y="3366"/>
              <a:ext cx="3072" cy="374"/>
              <a:chOff x="0" y="3366"/>
              <a:chExt cx="3072" cy="374"/>
            </a:xfrm>
          </p:grpSpPr>
          <p:sp>
            <p:nvSpPr>
              <p:cNvPr id="19488"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89"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93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9490" name="Group 34"/>
            <p:cNvGrpSpPr>
              <a:grpSpLocks/>
            </p:cNvGrpSpPr>
            <p:nvPr/>
          </p:nvGrpSpPr>
          <p:grpSpPr bwMode="auto">
            <a:xfrm>
              <a:off x="0" y="3740"/>
              <a:ext cx="3072" cy="374"/>
              <a:chOff x="0" y="3740"/>
              <a:chExt cx="3072" cy="374"/>
            </a:xfrm>
          </p:grpSpPr>
          <p:sp>
            <p:nvSpPr>
              <p:cNvPr id="19491"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92"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94	</a:t>
                </a:r>
                <a:r>
                  <a:rPr lang="en-US" altLang="en-US" sz="1200" b="1">
                    <a:solidFill>
                      <a:srgbClr val="000000"/>
                    </a:solidFill>
                    <a:latin typeface="Courier New" panose="02070309020205020404" pitchFamily="49" charset="0"/>
                    <a:cs typeface="Times New Roman" panose="02020603050405020304" pitchFamily="18" charset="0"/>
                  </a:rPr>
                  <a:t>   Employee( </a:t>
                </a:r>
                <a:r>
                  <a:rPr lang="en-US" altLang="en-US" sz="1200" b="1">
                    <a:solidFill>
                      <a:srgbClr val="275AFF"/>
                    </a:solidFill>
                    <a:latin typeface="Courier New" panose="02070309020205020404" pitchFamily="49" charset="0"/>
                    <a:cs typeface="Times New Roman" panose="02020603050405020304" pitchFamily="18" charset="0"/>
                  </a:rPr>
                  <a:t>char</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char</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endParaRPr>
              </a:p>
            </p:txBody>
          </p:sp>
        </p:grpSp>
        <p:grpSp>
          <p:nvGrpSpPr>
            <p:cNvPr id="19493" name="Group 37"/>
            <p:cNvGrpSpPr>
              <a:grpSpLocks/>
            </p:cNvGrpSpPr>
            <p:nvPr/>
          </p:nvGrpSpPr>
          <p:grpSpPr bwMode="auto">
            <a:xfrm>
              <a:off x="0" y="4114"/>
              <a:ext cx="3072" cy="374"/>
              <a:chOff x="0" y="4114"/>
              <a:chExt cx="3072" cy="374"/>
            </a:xfrm>
          </p:grpSpPr>
          <p:sp>
            <p:nvSpPr>
              <p:cNvPr id="19494"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95"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print()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9496" name="Group 40"/>
            <p:cNvGrpSpPr>
              <a:grpSpLocks/>
            </p:cNvGrpSpPr>
            <p:nvPr/>
          </p:nvGrpSpPr>
          <p:grpSpPr bwMode="auto">
            <a:xfrm>
              <a:off x="0" y="4488"/>
              <a:ext cx="3072" cy="374"/>
              <a:chOff x="0" y="4488"/>
              <a:chExt cx="3072" cy="374"/>
            </a:xfrm>
          </p:grpSpPr>
          <p:sp>
            <p:nvSpPr>
              <p:cNvPr id="19497"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98"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96	</a:t>
                </a:r>
                <a:r>
                  <a:rPr lang="en-US" altLang="en-US" sz="1200" b="1">
                    <a:solidFill>
                      <a:srgbClr val="000000"/>
                    </a:solidFill>
                    <a:latin typeface="Courier New" panose="02070309020205020404" pitchFamily="49" charset="0"/>
                    <a:cs typeface="Times New Roman" panose="02020603050405020304" pitchFamily="18" charset="0"/>
                  </a:rPr>
                  <a:t>   ~Employee(); </a:t>
                </a:r>
                <a:r>
                  <a:rPr lang="en-US" altLang="en-US" sz="1200" b="1">
                    <a:solidFill>
                      <a:srgbClr val="33CC33"/>
                    </a:solidFill>
                    <a:latin typeface="Courier New" panose="02070309020205020404" pitchFamily="49" charset="0"/>
                    <a:cs typeface="Times New Roman" panose="02020603050405020304" pitchFamily="18" charset="0"/>
                  </a:rPr>
                  <a:t> // provided to confirm destruction order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9499" name="Group 43"/>
            <p:cNvGrpSpPr>
              <a:grpSpLocks/>
            </p:cNvGrpSpPr>
            <p:nvPr/>
          </p:nvGrpSpPr>
          <p:grpSpPr bwMode="auto">
            <a:xfrm>
              <a:off x="0" y="4862"/>
              <a:ext cx="3072" cy="374"/>
              <a:chOff x="0" y="4862"/>
              <a:chExt cx="3072" cy="374"/>
            </a:xfrm>
          </p:grpSpPr>
          <p:sp>
            <p:nvSpPr>
              <p:cNvPr id="19500"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501"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97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9502" name="Group 46"/>
            <p:cNvGrpSpPr>
              <a:grpSpLocks/>
            </p:cNvGrpSpPr>
            <p:nvPr/>
          </p:nvGrpSpPr>
          <p:grpSpPr bwMode="auto">
            <a:xfrm>
              <a:off x="0" y="5236"/>
              <a:ext cx="3072" cy="374"/>
              <a:chOff x="0" y="5236"/>
              <a:chExt cx="3072" cy="374"/>
            </a:xfrm>
          </p:grpSpPr>
          <p:sp>
            <p:nvSpPr>
              <p:cNvPr id="19503"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504"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char</a:t>
                </a:r>
                <a:r>
                  <a:rPr lang="en-US" altLang="en-US" sz="1200" b="1">
                    <a:solidFill>
                      <a:srgbClr val="000000"/>
                    </a:solidFill>
                    <a:latin typeface="Courier New" panose="02070309020205020404" pitchFamily="49" charset="0"/>
                    <a:cs typeface="Times New Roman" panose="02020603050405020304" pitchFamily="18" charset="0"/>
                  </a:rPr>
                  <a:t> firstName[ 25 ];</a:t>
                </a:r>
              </a:p>
              <a:p>
                <a:pPr eaLnBrk="0" hangingPunct="0"/>
                <a:endParaRPr lang="en-US" altLang="en-US" sz="1200" b="1">
                  <a:latin typeface="Courier New" panose="02070309020205020404" pitchFamily="49" charset="0"/>
                </a:endParaRPr>
              </a:p>
            </p:txBody>
          </p:sp>
        </p:grpSp>
        <p:grpSp>
          <p:nvGrpSpPr>
            <p:cNvPr id="19505" name="Group 49"/>
            <p:cNvGrpSpPr>
              <a:grpSpLocks/>
            </p:cNvGrpSpPr>
            <p:nvPr/>
          </p:nvGrpSpPr>
          <p:grpSpPr bwMode="auto">
            <a:xfrm>
              <a:off x="0" y="5610"/>
              <a:ext cx="3072" cy="374"/>
              <a:chOff x="0" y="5610"/>
              <a:chExt cx="3072" cy="374"/>
            </a:xfrm>
          </p:grpSpPr>
          <p:sp>
            <p:nvSpPr>
              <p:cNvPr id="19506"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507"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99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char</a:t>
                </a:r>
                <a:r>
                  <a:rPr lang="en-US" altLang="en-US" sz="1200" b="1">
                    <a:solidFill>
                      <a:srgbClr val="000000"/>
                    </a:solidFill>
                    <a:latin typeface="Courier New" panose="02070309020205020404" pitchFamily="49" charset="0"/>
                    <a:cs typeface="Times New Roman" panose="02020603050405020304" pitchFamily="18" charset="0"/>
                  </a:rPr>
                  <a:t> lastName[ 25 ];</a:t>
                </a:r>
              </a:p>
              <a:p>
                <a:pPr eaLnBrk="0" hangingPunct="0"/>
                <a:endParaRPr lang="en-US" altLang="en-US" sz="1200" b="1">
                  <a:latin typeface="Courier New" panose="02070309020205020404" pitchFamily="49" charset="0"/>
                </a:endParaRPr>
              </a:p>
            </p:txBody>
          </p:sp>
        </p:grpSp>
        <p:grpSp>
          <p:nvGrpSpPr>
            <p:cNvPr id="19508" name="Group 52"/>
            <p:cNvGrpSpPr>
              <a:grpSpLocks/>
            </p:cNvGrpSpPr>
            <p:nvPr/>
          </p:nvGrpSpPr>
          <p:grpSpPr bwMode="auto">
            <a:xfrm>
              <a:off x="0" y="5984"/>
              <a:ext cx="3072" cy="374"/>
              <a:chOff x="0" y="5984"/>
              <a:chExt cx="3072" cy="374"/>
            </a:xfrm>
          </p:grpSpPr>
          <p:sp>
            <p:nvSpPr>
              <p:cNvPr id="19509"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510"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const Date</a:t>
                </a:r>
                <a:r>
                  <a:rPr lang="en-US" altLang="en-US" sz="1200" b="1">
                    <a:solidFill>
                      <a:srgbClr val="000000"/>
                    </a:solidFill>
                    <a:latin typeface="Courier New" panose="02070309020205020404" pitchFamily="49" charset="0"/>
                    <a:cs typeface="Times New Roman" panose="02020603050405020304" pitchFamily="18" charset="0"/>
                  </a:rPr>
                  <a:t> birthDate;</a:t>
                </a:r>
              </a:p>
              <a:p>
                <a:pPr eaLnBrk="0" hangingPunct="0"/>
                <a:endParaRPr lang="en-US" altLang="en-US" sz="1200" b="1">
                  <a:latin typeface="Courier New" panose="02070309020205020404" pitchFamily="49" charset="0"/>
                </a:endParaRPr>
              </a:p>
            </p:txBody>
          </p:sp>
        </p:grpSp>
        <p:grpSp>
          <p:nvGrpSpPr>
            <p:cNvPr id="19511" name="Group 55"/>
            <p:cNvGrpSpPr>
              <a:grpSpLocks/>
            </p:cNvGrpSpPr>
            <p:nvPr/>
          </p:nvGrpSpPr>
          <p:grpSpPr bwMode="auto">
            <a:xfrm>
              <a:off x="0" y="6358"/>
              <a:ext cx="3072" cy="374"/>
              <a:chOff x="0" y="6358"/>
              <a:chExt cx="3072" cy="374"/>
            </a:xfrm>
          </p:grpSpPr>
          <p:sp>
            <p:nvSpPr>
              <p:cNvPr id="19512"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513"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101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const Date</a:t>
                </a:r>
                <a:r>
                  <a:rPr lang="en-US" altLang="en-US" sz="1200" b="1">
                    <a:solidFill>
                      <a:srgbClr val="000000"/>
                    </a:solidFill>
                    <a:latin typeface="Courier New" panose="02070309020205020404" pitchFamily="49" charset="0"/>
                    <a:cs typeface="Times New Roman" panose="02020603050405020304" pitchFamily="18" charset="0"/>
                  </a:rPr>
                  <a:t> hireDate;</a:t>
                </a:r>
              </a:p>
              <a:p>
                <a:pPr eaLnBrk="0" hangingPunct="0"/>
                <a:endParaRPr lang="en-US" altLang="en-US" sz="1200" b="1">
                  <a:latin typeface="Courier New" panose="02070309020205020404" pitchFamily="49" charset="0"/>
                </a:endParaRPr>
              </a:p>
            </p:txBody>
          </p:sp>
        </p:grpSp>
        <p:grpSp>
          <p:nvGrpSpPr>
            <p:cNvPr id="19514" name="Group 58"/>
            <p:cNvGrpSpPr>
              <a:grpSpLocks/>
            </p:cNvGrpSpPr>
            <p:nvPr/>
          </p:nvGrpSpPr>
          <p:grpSpPr bwMode="auto">
            <a:xfrm>
              <a:off x="0" y="6732"/>
              <a:ext cx="3072" cy="374"/>
              <a:chOff x="0" y="6732"/>
              <a:chExt cx="3072" cy="374"/>
            </a:xfrm>
          </p:grpSpPr>
          <p:sp>
            <p:nvSpPr>
              <p:cNvPr id="19515"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516"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102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19517" name="Group 61"/>
            <p:cNvGrpSpPr>
              <a:grpSpLocks/>
            </p:cNvGrpSpPr>
            <p:nvPr/>
          </p:nvGrpSpPr>
          <p:grpSpPr bwMode="auto">
            <a:xfrm>
              <a:off x="0" y="7106"/>
              <a:ext cx="3072" cy="374"/>
              <a:chOff x="0" y="7106"/>
              <a:chExt cx="3072" cy="374"/>
            </a:xfrm>
          </p:grpSpPr>
          <p:sp>
            <p:nvSpPr>
              <p:cNvPr id="19518"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519"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19520" name="Group 64"/>
            <p:cNvGrpSpPr>
              <a:grpSpLocks/>
            </p:cNvGrpSpPr>
            <p:nvPr/>
          </p:nvGrpSpPr>
          <p:grpSpPr bwMode="auto">
            <a:xfrm>
              <a:off x="0" y="7480"/>
              <a:ext cx="3072" cy="374"/>
              <a:chOff x="0" y="7480"/>
              <a:chExt cx="3072" cy="374"/>
            </a:xfrm>
          </p:grpSpPr>
          <p:sp>
            <p:nvSpPr>
              <p:cNvPr id="19521"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9522" name="Group 66"/>
              <p:cNvGrpSpPr>
                <a:grpSpLocks/>
              </p:cNvGrpSpPr>
              <p:nvPr/>
            </p:nvGrpSpPr>
            <p:grpSpPr bwMode="auto">
              <a:xfrm>
                <a:off x="0" y="7480"/>
                <a:ext cx="3072" cy="374"/>
                <a:chOff x="0" y="7480"/>
                <a:chExt cx="3072" cy="374"/>
              </a:xfrm>
            </p:grpSpPr>
            <p:sp>
              <p:nvSpPr>
                <p:cNvPr id="19523" name="Rectangle 67"/>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104	</a:t>
                  </a:r>
                  <a:r>
                    <a:rPr lang="en-US" altLang="en-US" sz="1200" b="1">
                      <a:solidFill>
                        <a:srgbClr val="275AFF"/>
                      </a:solidFill>
                      <a:latin typeface="Courier New" panose="02070309020205020404" pitchFamily="49" charset="0"/>
                      <a:cs typeface="Times New Roman" panose="02020603050405020304" pitchFamily="18" charset="0"/>
                    </a:rPr>
                    <a:t>#endif</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sp>
              <p:nvSpPr>
                <p:cNvPr id="19524" name="Rectangle 68"/>
                <p:cNvSpPr>
                  <a:spLocks noChangeArrowheads="1"/>
                </p:cNvSpPr>
                <p:nvPr/>
              </p:nvSpPr>
              <p:spPr bwMode="auto">
                <a:xfrm>
                  <a:off x="0" y="7480"/>
                  <a:ext cx="307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grpSp>
        <p:nvGrpSpPr>
          <p:cNvPr id="19525" name="Group 69"/>
          <p:cNvGrpSpPr>
            <a:grpSpLocks/>
          </p:cNvGrpSpPr>
          <p:nvPr/>
        </p:nvGrpSpPr>
        <p:grpSpPr bwMode="auto">
          <a:xfrm>
            <a:off x="2667000" y="4191000"/>
            <a:ext cx="3200400" cy="819150"/>
            <a:chOff x="1680" y="2640"/>
            <a:chExt cx="2016" cy="516"/>
          </a:xfrm>
        </p:grpSpPr>
        <p:sp>
          <p:nvSpPr>
            <p:cNvPr id="19526" name="Text Box 70"/>
            <p:cNvSpPr txBox="1">
              <a:spLocks noChangeArrowheads="1"/>
            </p:cNvSpPr>
            <p:nvPr/>
          </p:nvSpPr>
          <p:spPr bwMode="auto">
            <a:xfrm>
              <a:off x="2160" y="2784"/>
              <a:ext cx="1536"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000000"/>
                  </a:solidFill>
                  <a:cs typeface="Times New Roman" panose="02020603050405020304" pitchFamily="18" charset="0"/>
                </a:rPr>
                <a:t>Composition - including objects of other classes.</a:t>
              </a:r>
            </a:p>
          </p:txBody>
        </p:sp>
        <p:sp>
          <p:nvSpPr>
            <p:cNvPr id="19527" name="Line 71"/>
            <p:cNvSpPr>
              <a:spLocks noChangeShapeType="1"/>
            </p:cNvSpPr>
            <p:nvPr/>
          </p:nvSpPr>
          <p:spPr bwMode="auto">
            <a:xfrm flipH="1" flipV="1">
              <a:off x="1680" y="2640"/>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912592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525"/>
                                        </p:tgtEl>
                                        <p:attrNameLst>
                                          <p:attrName>style.visibility</p:attrName>
                                        </p:attrNameLst>
                                      </p:cBhvr>
                                      <p:to>
                                        <p:strVal val="visible"/>
                                      </p:to>
                                    </p:set>
                                  </p:childTnLst>
                                  <p:subTnLst>
                                    <p:set>
                                      <p:cBhvr override="childStyle">
                                        <p:cTn dur="1" fill="hold" display="0" masterRel="nextClick" afterEffect="1"/>
                                        <p:tgtEl>
                                          <p:spTgt spid="195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Group 3"/>
          <p:cNvGrpSpPr>
            <a:grpSpLocks/>
          </p:cNvGrpSpPr>
          <p:nvPr/>
        </p:nvGrpSpPr>
        <p:grpSpPr bwMode="auto">
          <a:xfrm>
            <a:off x="0" y="0"/>
            <a:ext cx="6629400" cy="6858000"/>
            <a:chOff x="0" y="0"/>
            <a:chExt cx="3072" cy="11968"/>
          </a:xfrm>
        </p:grpSpPr>
        <p:grpSp>
          <p:nvGrpSpPr>
            <p:cNvPr id="20484" name="Group 4"/>
            <p:cNvGrpSpPr>
              <a:grpSpLocks/>
            </p:cNvGrpSpPr>
            <p:nvPr/>
          </p:nvGrpSpPr>
          <p:grpSpPr bwMode="auto">
            <a:xfrm>
              <a:off x="0" y="0"/>
              <a:ext cx="3072" cy="374"/>
              <a:chOff x="0" y="0"/>
              <a:chExt cx="3072" cy="374"/>
            </a:xfrm>
          </p:grpSpPr>
          <p:sp>
            <p:nvSpPr>
              <p:cNvPr id="20485"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486"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105	</a:t>
                </a:r>
                <a:r>
                  <a:rPr lang="en-US" altLang="en-US" sz="1200" b="1">
                    <a:solidFill>
                      <a:srgbClr val="33CC33"/>
                    </a:solidFill>
                    <a:latin typeface="Courier New" panose="02070309020205020404" pitchFamily="49" charset="0"/>
                    <a:cs typeface="Times New Roman" panose="02020603050405020304" pitchFamily="18" charset="0"/>
                  </a:rPr>
                  <a:t>// Fig. 7.4: emply1.cpp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0487" name="Group 7"/>
            <p:cNvGrpSpPr>
              <a:grpSpLocks/>
            </p:cNvGrpSpPr>
            <p:nvPr/>
          </p:nvGrpSpPr>
          <p:grpSpPr bwMode="auto">
            <a:xfrm>
              <a:off x="0" y="374"/>
              <a:ext cx="3072" cy="374"/>
              <a:chOff x="0" y="374"/>
              <a:chExt cx="3072" cy="374"/>
            </a:xfrm>
          </p:grpSpPr>
          <p:sp>
            <p:nvSpPr>
              <p:cNvPr id="20488"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489"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106	</a:t>
                </a:r>
                <a:r>
                  <a:rPr lang="en-US" altLang="en-US" sz="1200" b="1">
                    <a:solidFill>
                      <a:srgbClr val="33CC33"/>
                    </a:solidFill>
                    <a:latin typeface="Courier New" panose="02070309020205020404" pitchFamily="49" charset="0"/>
                    <a:cs typeface="Times New Roman" panose="02020603050405020304" pitchFamily="18" charset="0"/>
                  </a:rPr>
                  <a:t>// Member function definitions for Employee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0490" name="Group 10"/>
            <p:cNvGrpSpPr>
              <a:grpSpLocks/>
            </p:cNvGrpSpPr>
            <p:nvPr/>
          </p:nvGrpSpPr>
          <p:grpSpPr bwMode="auto">
            <a:xfrm>
              <a:off x="0" y="748"/>
              <a:ext cx="3072" cy="374"/>
              <a:chOff x="0" y="748"/>
              <a:chExt cx="3072" cy="374"/>
            </a:xfrm>
          </p:grpSpPr>
          <p:sp>
            <p:nvSpPr>
              <p:cNvPr id="20491"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492"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107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20493" name="Group 13"/>
            <p:cNvGrpSpPr>
              <a:grpSpLocks/>
            </p:cNvGrpSpPr>
            <p:nvPr/>
          </p:nvGrpSpPr>
          <p:grpSpPr bwMode="auto">
            <a:xfrm>
              <a:off x="0" y="1122"/>
              <a:ext cx="3072" cy="374"/>
              <a:chOff x="0" y="1122"/>
              <a:chExt cx="3072" cy="374"/>
            </a:xfrm>
          </p:grpSpPr>
          <p:sp>
            <p:nvSpPr>
              <p:cNvPr id="20494"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495"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0496" name="Group 16"/>
            <p:cNvGrpSpPr>
              <a:grpSpLocks/>
            </p:cNvGrpSpPr>
            <p:nvPr/>
          </p:nvGrpSpPr>
          <p:grpSpPr bwMode="auto">
            <a:xfrm>
              <a:off x="0" y="1496"/>
              <a:ext cx="3072" cy="374"/>
              <a:chOff x="0" y="1496"/>
              <a:chExt cx="3072" cy="374"/>
            </a:xfrm>
          </p:grpSpPr>
          <p:sp>
            <p:nvSpPr>
              <p:cNvPr id="20497"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498"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109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20499" name="Group 19"/>
            <p:cNvGrpSpPr>
              <a:grpSpLocks/>
            </p:cNvGrpSpPr>
            <p:nvPr/>
          </p:nvGrpSpPr>
          <p:grpSpPr bwMode="auto">
            <a:xfrm>
              <a:off x="0" y="1870"/>
              <a:ext cx="3072" cy="374"/>
              <a:chOff x="0" y="1870"/>
              <a:chExt cx="3072" cy="374"/>
            </a:xfrm>
          </p:grpSpPr>
          <p:sp>
            <p:nvSpPr>
              <p:cNvPr id="20500"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01"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110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20502" name="Group 22"/>
            <p:cNvGrpSpPr>
              <a:grpSpLocks/>
            </p:cNvGrpSpPr>
            <p:nvPr/>
          </p:nvGrpSpPr>
          <p:grpSpPr bwMode="auto">
            <a:xfrm>
              <a:off x="0" y="2244"/>
              <a:ext cx="3072" cy="374"/>
              <a:chOff x="0" y="2244"/>
              <a:chExt cx="3072" cy="374"/>
            </a:xfrm>
          </p:grpSpPr>
          <p:sp>
            <p:nvSpPr>
              <p:cNvPr id="20503"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04"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0505" name="Group 25"/>
            <p:cNvGrpSpPr>
              <a:grpSpLocks/>
            </p:cNvGrpSpPr>
            <p:nvPr/>
          </p:nvGrpSpPr>
          <p:grpSpPr bwMode="auto">
            <a:xfrm>
              <a:off x="0" y="2618"/>
              <a:ext cx="3072" cy="374"/>
              <a:chOff x="0" y="2618"/>
              <a:chExt cx="3072" cy="374"/>
            </a:xfrm>
          </p:grpSpPr>
          <p:sp>
            <p:nvSpPr>
              <p:cNvPr id="20506"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07"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112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&lt;cstring&gt;</a:t>
                </a:r>
              </a:p>
              <a:p>
                <a:pPr eaLnBrk="0" hangingPunct="0"/>
                <a:endParaRPr lang="en-US" altLang="en-US" sz="1200" b="1">
                  <a:latin typeface="Courier New" panose="02070309020205020404" pitchFamily="49" charset="0"/>
                </a:endParaRPr>
              </a:p>
            </p:txBody>
          </p:sp>
        </p:grpSp>
        <p:grpSp>
          <p:nvGrpSpPr>
            <p:cNvPr id="20508" name="Group 28"/>
            <p:cNvGrpSpPr>
              <a:grpSpLocks/>
            </p:cNvGrpSpPr>
            <p:nvPr/>
          </p:nvGrpSpPr>
          <p:grpSpPr bwMode="auto">
            <a:xfrm>
              <a:off x="0" y="2992"/>
              <a:ext cx="3072" cy="374"/>
              <a:chOff x="0" y="2992"/>
              <a:chExt cx="3072" cy="374"/>
            </a:xfrm>
          </p:grpSpPr>
          <p:sp>
            <p:nvSpPr>
              <p:cNvPr id="20509"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10"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113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"emply1.h"</a:t>
                </a:r>
              </a:p>
              <a:p>
                <a:pPr eaLnBrk="0" hangingPunct="0"/>
                <a:endParaRPr lang="en-US" altLang="en-US" sz="1200" b="1">
                  <a:latin typeface="Courier New" panose="02070309020205020404" pitchFamily="49" charset="0"/>
                </a:endParaRPr>
              </a:p>
            </p:txBody>
          </p:sp>
        </p:grpSp>
        <p:grpSp>
          <p:nvGrpSpPr>
            <p:cNvPr id="20511" name="Group 31"/>
            <p:cNvGrpSpPr>
              <a:grpSpLocks/>
            </p:cNvGrpSpPr>
            <p:nvPr/>
          </p:nvGrpSpPr>
          <p:grpSpPr bwMode="auto">
            <a:xfrm>
              <a:off x="0" y="3366"/>
              <a:ext cx="3072" cy="374"/>
              <a:chOff x="0" y="3366"/>
              <a:chExt cx="3072" cy="374"/>
            </a:xfrm>
          </p:grpSpPr>
          <p:sp>
            <p:nvSpPr>
              <p:cNvPr id="20512"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13"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114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"date1.h"</a:t>
                </a:r>
              </a:p>
              <a:p>
                <a:pPr eaLnBrk="0" hangingPunct="0"/>
                <a:endParaRPr lang="en-US" altLang="en-US" sz="1200" b="1">
                  <a:latin typeface="Courier New" panose="02070309020205020404" pitchFamily="49" charset="0"/>
                </a:endParaRPr>
              </a:p>
            </p:txBody>
          </p:sp>
        </p:grpSp>
        <p:grpSp>
          <p:nvGrpSpPr>
            <p:cNvPr id="20514" name="Group 34"/>
            <p:cNvGrpSpPr>
              <a:grpSpLocks/>
            </p:cNvGrpSpPr>
            <p:nvPr/>
          </p:nvGrpSpPr>
          <p:grpSpPr bwMode="auto">
            <a:xfrm>
              <a:off x="0" y="3740"/>
              <a:ext cx="3072" cy="374"/>
              <a:chOff x="0" y="3740"/>
              <a:chExt cx="3072" cy="374"/>
            </a:xfrm>
          </p:grpSpPr>
          <p:sp>
            <p:nvSpPr>
              <p:cNvPr id="20515"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16"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0517" name="Group 37"/>
            <p:cNvGrpSpPr>
              <a:grpSpLocks/>
            </p:cNvGrpSpPr>
            <p:nvPr/>
          </p:nvGrpSpPr>
          <p:grpSpPr bwMode="auto">
            <a:xfrm>
              <a:off x="0" y="4114"/>
              <a:ext cx="3072" cy="374"/>
              <a:chOff x="0" y="4114"/>
              <a:chExt cx="3072" cy="374"/>
            </a:xfrm>
          </p:grpSpPr>
          <p:sp>
            <p:nvSpPr>
              <p:cNvPr id="20518"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19"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116	</a:t>
                </a:r>
                <a:r>
                  <a:rPr lang="en-US" altLang="en-US" sz="1200" b="1">
                    <a:solidFill>
                      <a:srgbClr val="000000"/>
                    </a:solidFill>
                    <a:latin typeface="Courier New" panose="02070309020205020404" pitchFamily="49" charset="0"/>
                    <a:cs typeface="Times New Roman" panose="02020603050405020304" pitchFamily="18" charset="0"/>
                  </a:rPr>
                  <a:t>Employee::Employee( </a:t>
                </a:r>
                <a:r>
                  <a:rPr lang="en-US" altLang="en-US" sz="1200" b="1">
                    <a:solidFill>
                      <a:srgbClr val="275AFF"/>
                    </a:solidFill>
                    <a:latin typeface="Courier New" panose="02070309020205020404" pitchFamily="49" charset="0"/>
                    <a:cs typeface="Times New Roman" panose="02020603050405020304" pitchFamily="18" charset="0"/>
                  </a:rPr>
                  <a:t>char</a:t>
                </a:r>
                <a:r>
                  <a:rPr lang="en-US" altLang="en-US" sz="1200" b="1">
                    <a:solidFill>
                      <a:srgbClr val="000000"/>
                    </a:solidFill>
                    <a:latin typeface="Courier New" panose="02070309020205020404" pitchFamily="49" charset="0"/>
                    <a:cs typeface="Times New Roman" panose="02020603050405020304" pitchFamily="18" charset="0"/>
                  </a:rPr>
                  <a:t> *fname, </a:t>
                </a:r>
                <a:r>
                  <a:rPr lang="en-US" altLang="en-US" sz="1200" b="1">
                    <a:solidFill>
                      <a:srgbClr val="275AFF"/>
                    </a:solidFill>
                    <a:latin typeface="Courier New" panose="02070309020205020404" pitchFamily="49" charset="0"/>
                    <a:cs typeface="Times New Roman" panose="02020603050405020304" pitchFamily="18" charset="0"/>
                  </a:rPr>
                  <a:t>char</a:t>
                </a:r>
                <a:r>
                  <a:rPr lang="en-US" altLang="en-US" sz="1200" b="1">
                    <a:solidFill>
                      <a:srgbClr val="000000"/>
                    </a:solidFill>
                    <a:latin typeface="Courier New" panose="02070309020205020404" pitchFamily="49" charset="0"/>
                    <a:cs typeface="Times New Roman" panose="02020603050405020304" pitchFamily="18" charset="0"/>
                  </a:rPr>
                  <a:t> *lname,</a:t>
                </a:r>
              </a:p>
              <a:p>
                <a:pPr eaLnBrk="0" hangingPunct="0"/>
                <a:endParaRPr lang="en-US" altLang="en-US" sz="1200" b="1">
                  <a:latin typeface="Courier New" panose="02070309020205020404" pitchFamily="49" charset="0"/>
                </a:endParaRPr>
              </a:p>
            </p:txBody>
          </p:sp>
        </p:grpSp>
        <p:grpSp>
          <p:nvGrpSpPr>
            <p:cNvPr id="20520" name="Group 40"/>
            <p:cNvGrpSpPr>
              <a:grpSpLocks/>
            </p:cNvGrpSpPr>
            <p:nvPr/>
          </p:nvGrpSpPr>
          <p:grpSpPr bwMode="auto">
            <a:xfrm>
              <a:off x="0" y="4488"/>
              <a:ext cx="3072" cy="374"/>
              <a:chOff x="0" y="4488"/>
              <a:chExt cx="3072" cy="374"/>
            </a:xfrm>
          </p:grpSpPr>
          <p:sp>
            <p:nvSpPr>
              <p:cNvPr id="20521"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22"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117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bmonth,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bday,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byear,</a:t>
                </a:r>
              </a:p>
              <a:p>
                <a:pPr eaLnBrk="0" hangingPunct="0"/>
                <a:endParaRPr lang="en-US" altLang="en-US" sz="1200" b="1">
                  <a:latin typeface="Courier New" panose="02070309020205020404" pitchFamily="49" charset="0"/>
                </a:endParaRPr>
              </a:p>
            </p:txBody>
          </p:sp>
        </p:grpSp>
        <p:grpSp>
          <p:nvGrpSpPr>
            <p:cNvPr id="20523" name="Group 43"/>
            <p:cNvGrpSpPr>
              <a:grpSpLocks/>
            </p:cNvGrpSpPr>
            <p:nvPr/>
          </p:nvGrpSpPr>
          <p:grpSpPr bwMode="auto">
            <a:xfrm>
              <a:off x="0" y="4862"/>
              <a:ext cx="3072" cy="374"/>
              <a:chOff x="0" y="4862"/>
              <a:chExt cx="3072" cy="374"/>
            </a:xfrm>
          </p:grpSpPr>
          <p:sp>
            <p:nvSpPr>
              <p:cNvPr id="20524"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25"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hmonth,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hday,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hyear )</a:t>
                </a:r>
              </a:p>
              <a:p>
                <a:pPr eaLnBrk="0" hangingPunct="0"/>
                <a:endParaRPr lang="en-US" altLang="en-US" sz="1200" b="1">
                  <a:latin typeface="Courier New" panose="02070309020205020404" pitchFamily="49" charset="0"/>
                </a:endParaRPr>
              </a:p>
            </p:txBody>
          </p:sp>
        </p:grpSp>
        <p:grpSp>
          <p:nvGrpSpPr>
            <p:cNvPr id="20526" name="Group 46"/>
            <p:cNvGrpSpPr>
              <a:grpSpLocks/>
            </p:cNvGrpSpPr>
            <p:nvPr/>
          </p:nvGrpSpPr>
          <p:grpSpPr bwMode="auto">
            <a:xfrm>
              <a:off x="0" y="5236"/>
              <a:ext cx="3072" cy="374"/>
              <a:chOff x="0" y="5236"/>
              <a:chExt cx="3072" cy="374"/>
            </a:xfrm>
          </p:grpSpPr>
          <p:sp>
            <p:nvSpPr>
              <p:cNvPr id="20527"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28"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119	</a:t>
                </a:r>
                <a:r>
                  <a:rPr lang="en-US" altLang="en-US" sz="1200" b="1">
                    <a:solidFill>
                      <a:srgbClr val="000000"/>
                    </a:solidFill>
                    <a:latin typeface="Courier New" panose="02070309020205020404" pitchFamily="49" charset="0"/>
                    <a:cs typeface="Times New Roman" panose="02020603050405020304" pitchFamily="18" charset="0"/>
                  </a:rPr>
                  <a:t>   : birthDate( bmonth, bday, byear ), </a:t>
                </a:r>
              </a:p>
              <a:p>
                <a:pPr eaLnBrk="0" hangingPunct="0"/>
                <a:endParaRPr lang="en-US" altLang="en-US" sz="1200" b="1">
                  <a:latin typeface="Courier New" panose="02070309020205020404" pitchFamily="49" charset="0"/>
                </a:endParaRPr>
              </a:p>
            </p:txBody>
          </p:sp>
        </p:grpSp>
        <p:grpSp>
          <p:nvGrpSpPr>
            <p:cNvPr id="20529" name="Group 49"/>
            <p:cNvGrpSpPr>
              <a:grpSpLocks/>
            </p:cNvGrpSpPr>
            <p:nvPr/>
          </p:nvGrpSpPr>
          <p:grpSpPr bwMode="auto">
            <a:xfrm>
              <a:off x="0" y="5610"/>
              <a:ext cx="3072" cy="374"/>
              <a:chOff x="0" y="5610"/>
              <a:chExt cx="3072" cy="374"/>
            </a:xfrm>
          </p:grpSpPr>
          <p:sp>
            <p:nvSpPr>
              <p:cNvPr id="20530"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31"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120	</a:t>
                </a:r>
                <a:r>
                  <a:rPr lang="en-US" altLang="en-US" sz="1200" b="1">
                    <a:solidFill>
                      <a:srgbClr val="000000"/>
                    </a:solidFill>
                    <a:latin typeface="Courier New" panose="02070309020205020404" pitchFamily="49" charset="0"/>
                    <a:cs typeface="Times New Roman" panose="02020603050405020304" pitchFamily="18" charset="0"/>
                  </a:rPr>
                  <a:t>     hireDate( hmonth, hday, hyear )</a:t>
                </a:r>
              </a:p>
              <a:p>
                <a:pPr eaLnBrk="0" hangingPunct="0"/>
                <a:endParaRPr lang="en-US" altLang="en-US" sz="1200" b="1">
                  <a:latin typeface="Courier New" panose="02070309020205020404" pitchFamily="49" charset="0"/>
                </a:endParaRPr>
              </a:p>
            </p:txBody>
          </p:sp>
        </p:grpSp>
        <p:grpSp>
          <p:nvGrpSpPr>
            <p:cNvPr id="20532" name="Group 52"/>
            <p:cNvGrpSpPr>
              <a:grpSpLocks/>
            </p:cNvGrpSpPr>
            <p:nvPr/>
          </p:nvGrpSpPr>
          <p:grpSpPr bwMode="auto">
            <a:xfrm>
              <a:off x="0" y="5984"/>
              <a:ext cx="3072" cy="374"/>
              <a:chOff x="0" y="5984"/>
              <a:chExt cx="3072" cy="374"/>
            </a:xfrm>
          </p:grpSpPr>
          <p:sp>
            <p:nvSpPr>
              <p:cNvPr id="20533"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34"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121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0535" name="Group 55"/>
            <p:cNvGrpSpPr>
              <a:grpSpLocks/>
            </p:cNvGrpSpPr>
            <p:nvPr/>
          </p:nvGrpSpPr>
          <p:grpSpPr bwMode="auto">
            <a:xfrm>
              <a:off x="0" y="6358"/>
              <a:ext cx="3072" cy="374"/>
              <a:chOff x="0" y="6358"/>
              <a:chExt cx="3072" cy="374"/>
            </a:xfrm>
          </p:grpSpPr>
          <p:sp>
            <p:nvSpPr>
              <p:cNvPr id="20536"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37"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122	</a:t>
                </a:r>
                <a:r>
                  <a:rPr lang="en-US" altLang="en-US" sz="1200" b="1">
                    <a:solidFill>
                      <a:srgbClr val="33CC33"/>
                    </a:solidFill>
                    <a:latin typeface="Courier New" panose="02070309020205020404" pitchFamily="49" charset="0"/>
                    <a:cs typeface="Times New Roman" panose="02020603050405020304" pitchFamily="18" charset="0"/>
                  </a:rPr>
                  <a:t>   // copy fname into firstName and be sure that it fits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0538" name="Group 58"/>
            <p:cNvGrpSpPr>
              <a:grpSpLocks/>
            </p:cNvGrpSpPr>
            <p:nvPr/>
          </p:nvGrpSpPr>
          <p:grpSpPr bwMode="auto">
            <a:xfrm>
              <a:off x="0" y="6732"/>
              <a:ext cx="3072" cy="374"/>
              <a:chOff x="0" y="6732"/>
              <a:chExt cx="3072" cy="374"/>
            </a:xfrm>
          </p:grpSpPr>
          <p:sp>
            <p:nvSpPr>
              <p:cNvPr id="20539"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40"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length = strlen( fname );</a:t>
                </a:r>
              </a:p>
              <a:p>
                <a:pPr eaLnBrk="0" hangingPunct="0"/>
                <a:endParaRPr lang="en-US" altLang="en-US" sz="1200" b="1">
                  <a:latin typeface="Courier New" panose="02070309020205020404" pitchFamily="49" charset="0"/>
                </a:endParaRPr>
              </a:p>
            </p:txBody>
          </p:sp>
        </p:grpSp>
        <p:grpSp>
          <p:nvGrpSpPr>
            <p:cNvPr id="20541" name="Group 61"/>
            <p:cNvGrpSpPr>
              <a:grpSpLocks/>
            </p:cNvGrpSpPr>
            <p:nvPr/>
          </p:nvGrpSpPr>
          <p:grpSpPr bwMode="auto">
            <a:xfrm>
              <a:off x="0" y="7106"/>
              <a:ext cx="3072" cy="374"/>
              <a:chOff x="0" y="7106"/>
              <a:chExt cx="3072" cy="374"/>
            </a:xfrm>
          </p:grpSpPr>
          <p:sp>
            <p:nvSpPr>
              <p:cNvPr id="20542"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43"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124	</a:t>
                </a:r>
                <a:r>
                  <a:rPr lang="en-US" altLang="en-US" sz="1200" b="1">
                    <a:solidFill>
                      <a:srgbClr val="000000"/>
                    </a:solidFill>
                    <a:latin typeface="Courier New" panose="02070309020205020404" pitchFamily="49" charset="0"/>
                    <a:cs typeface="Times New Roman" panose="02020603050405020304" pitchFamily="18" charset="0"/>
                  </a:rPr>
                  <a:t>   length = ( length &lt; 25 ? length : 24 );</a:t>
                </a:r>
              </a:p>
              <a:p>
                <a:pPr eaLnBrk="0" hangingPunct="0"/>
                <a:endParaRPr lang="en-US" altLang="en-US" sz="1200" b="1">
                  <a:latin typeface="Courier New" panose="02070309020205020404" pitchFamily="49" charset="0"/>
                </a:endParaRPr>
              </a:p>
            </p:txBody>
          </p:sp>
        </p:grpSp>
        <p:grpSp>
          <p:nvGrpSpPr>
            <p:cNvPr id="20544" name="Group 64"/>
            <p:cNvGrpSpPr>
              <a:grpSpLocks/>
            </p:cNvGrpSpPr>
            <p:nvPr/>
          </p:nvGrpSpPr>
          <p:grpSpPr bwMode="auto">
            <a:xfrm>
              <a:off x="0" y="7480"/>
              <a:ext cx="3072" cy="374"/>
              <a:chOff x="0" y="7480"/>
              <a:chExt cx="3072" cy="374"/>
            </a:xfrm>
          </p:grpSpPr>
          <p:sp>
            <p:nvSpPr>
              <p:cNvPr id="20545"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46"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125	</a:t>
                </a:r>
                <a:r>
                  <a:rPr lang="en-US" altLang="en-US" sz="1200" b="1">
                    <a:solidFill>
                      <a:srgbClr val="000000"/>
                    </a:solidFill>
                    <a:latin typeface="Courier New" panose="02070309020205020404" pitchFamily="49" charset="0"/>
                    <a:cs typeface="Times New Roman" panose="02020603050405020304" pitchFamily="18" charset="0"/>
                  </a:rPr>
                  <a:t>   strncpy( firstName, fname, length );</a:t>
                </a:r>
              </a:p>
              <a:p>
                <a:pPr eaLnBrk="0" hangingPunct="0"/>
                <a:endParaRPr lang="en-US" altLang="en-US" sz="1200" b="1">
                  <a:latin typeface="Courier New" panose="02070309020205020404" pitchFamily="49" charset="0"/>
                </a:endParaRPr>
              </a:p>
            </p:txBody>
          </p:sp>
        </p:grpSp>
        <p:grpSp>
          <p:nvGrpSpPr>
            <p:cNvPr id="20547" name="Group 67"/>
            <p:cNvGrpSpPr>
              <a:grpSpLocks/>
            </p:cNvGrpSpPr>
            <p:nvPr/>
          </p:nvGrpSpPr>
          <p:grpSpPr bwMode="auto">
            <a:xfrm>
              <a:off x="0" y="7854"/>
              <a:ext cx="3072" cy="374"/>
              <a:chOff x="0" y="7854"/>
              <a:chExt cx="3072" cy="374"/>
            </a:xfrm>
          </p:grpSpPr>
          <p:sp>
            <p:nvSpPr>
              <p:cNvPr id="20548"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49"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126	</a:t>
                </a:r>
                <a:r>
                  <a:rPr lang="en-US" altLang="en-US" sz="1200" b="1">
                    <a:solidFill>
                      <a:srgbClr val="000000"/>
                    </a:solidFill>
                    <a:latin typeface="Courier New" panose="02070309020205020404" pitchFamily="49" charset="0"/>
                    <a:cs typeface="Times New Roman" panose="02020603050405020304" pitchFamily="18" charset="0"/>
                  </a:rPr>
                  <a:t>   firstName[ length ] = '\0';</a:t>
                </a:r>
              </a:p>
              <a:p>
                <a:pPr eaLnBrk="0" hangingPunct="0"/>
                <a:endParaRPr lang="en-US" altLang="en-US" sz="1200" b="1">
                  <a:latin typeface="Courier New" panose="02070309020205020404" pitchFamily="49" charset="0"/>
                </a:endParaRPr>
              </a:p>
            </p:txBody>
          </p:sp>
        </p:grpSp>
        <p:grpSp>
          <p:nvGrpSpPr>
            <p:cNvPr id="20550" name="Group 70"/>
            <p:cNvGrpSpPr>
              <a:grpSpLocks/>
            </p:cNvGrpSpPr>
            <p:nvPr/>
          </p:nvGrpSpPr>
          <p:grpSpPr bwMode="auto">
            <a:xfrm>
              <a:off x="0" y="8228"/>
              <a:ext cx="3072" cy="374"/>
              <a:chOff x="0" y="8228"/>
              <a:chExt cx="3072" cy="374"/>
            </a:xfrm>
          </p:grpSpPr>
          <p:sp>
            <p:nvSpPr>
              <p:cNvPr id="20551"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52"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0553" name="Group 73"/>
            <p:cNvGrpSpPr>
              <a:grpSpLocks/>
            </p:cNvGrpSpPr>
            <p:nvPr/>
          </p:nvGrpSpPr>
          <p:grpSpPr bwMode="auto">
            <a:xfrm>
              <a:off x="0" y="8602"/>
              <a:ext cx="3072" cy="374"/>
              <a:chOff x="0" y="8602"/>
              <a:chExt cx="3072" cy="374"/>
            </a:xfrm>
          </p:grpSpPr>
          <p:sp>
            <p:nvSpPr>
              <p:cNvPr id="20554"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55"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128	</a:t>
                </a:r>
                <a:r>
                  <a:rPr lang="en-US" altLang="en-US" sz="1200" b="1">
                    <a:solidFill>
                      <a:srgbClr val="33CC33"/>
                    </a:solidFill>
                    <a:latin typeface="Courier New" panose="02070309020205020404" pitchFamily="49" charset="0"/>
                    <a:cs typeface="Times New Roman" panose="02020603050405020304" pitchFamily="18" charset="0"/>
                  </a:rPr>
                  <a:t>   // copy lname into lastName and be sure that it fits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0556" name="Group 76"/>
            <p:cNvGrpSpPr>
              <a:grpSpLocks/>
            </p:cNvGrpSpPr>
            <p:nvPr/>
          </p:nvGrpSpPr>
          <p:grpSpPr bwMode="auto">
            <a:xfrm>
              <a:off x="0" y="8976"/>
              <a:ext cx="3072" cy="374"/>
              <a:chOff x="0" y="8976"/>
              <a:chExt cx="3072" cy="374"/>
            </a:xfrm>
          </p:grpSpPr>
          <p:sp>
            <p:nvSpPr>
              <p:cNvPr id="20557"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58"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129	</a:t>
                </a:r>
                <a:r>
                  <a:rPr lang="en-US" altLang="en-US" sz="1200" b="1">
                    <a:solidFill>
                      <a:srgbClr val="000000"/>
                    </a:solidFill>
                    <a:latin typeface="Courier New" panose="02070309020205020404" pitchFamily="49" charset="0"/>
                    <a:cs typeface="Times New Roman" panose="02020603050405020304" pitchFamily="18" charset="0"/>
                  </a:rPr>
                  <a:t>   length = strlen( lname );</a:t>
                </a:r>
              </a:p>
              <a:p>
                <a:pPr eaLnBrk="0" hangingPunct="0"/>
                <a:endParaRPr lang="en-US" altLang="en-US" sz="1200" b="1">
                  <a:latin typeface="Courier New" panose="02070309020205020404" pitchFamily="49" charset="0"/>
                </a:endParaRPr>
              </a:p>
            </p:txBody>
          </p:sp>
        </p:grpSp>
        <p:grpSp>
          <p:nvGrpSpPr>
            <p:cNvPr id="20559" name="Group 79"/>
            <p:cNvGrpSpPr>
              <a:grpSpLocks/>
            </p:cNvGrpSpPr>
            <p:nvPr/>
          </p:nvGrpSpPr>
          <p:grpSpPr bwMode="auto">
            <a:xfrm>
              <a:off x="0" y="9350"/>
              <a:ext cx="3072" cy="374"/>
              <a:chOff x="0" y="9350"/>
              <a:chExt cx="3072" cy="374"/>
            </a:xfrm>
          </p:grpSpPr>
          <p:sp>
            <p:nvSpPr>
              <p:cNvPr id="20560"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61"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130	</a:t>
                </a:r>
                <a:r>
                  <a:rPr lang="en-US" altLang="en-US" sz="1200" b="1">
                    <a:solidFill>
                      <a:srgbClr val="000000"/>
                    </a:solidFill>
                    <a:latin typeface="Courier New" panose="02070309020205020404" pitchFamily="49" charset="0"/>
                    <a:cs typeface="Times New Roman" panose="02020603050405020304" pitchFamily="18" charset="0"/>
                  </a:rPr>
                  <a:t>   length = ( length &lt; 25 ? length : 24 );</a:t>
                </a:r>
              </a:p>
              <a:p>
                <a:pPr eaLnBrk="0" hangingPunct="0"/>
                <a:endParaRPr lang="en-US" altLang="en-US" sz="1200" b="1">
                  <a:latin typeface="Courier New" panose="02070309020205020404" pitchFamily="49" charset="0"/>
                </a:endParaRPr>
              </a:p>
            </p:txBody>
          </p:sp>
        </p:grpSp>
        <p:grpSp>
          <p:nvGrpSpPr>
            <p:cNvPr id="20562" name="Group 82"/>
            <p:cNvGrpSpPr>
              <a:grpSpLocks/>
            </p:cNvGrpSpPr>
            <p:nvPr/>
          </p:nvGrpSpPr>
          <p:grpSpPr bwMode="auto">
            <a:xfrm>
              <a:off x="0" y="9724"/>
              <a:ext cx="3072" cy="374"/>
              <a:chOff x="0" y="9724"/>
              <a:chExt cx="3072" cy="374"/>
            </a:xfrm>
          </p:grpSpPr>
          <p:sp>
            <p:nvSpPr>
              <p:cNvPr id="20563"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64"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131	</a:t>
                </a:r>
                <a:r>
                  <a:rPr lang="en-US" altLang="en-US" sz="1200" b="1">
                    <a:solidFill>
                      <a:srgbClr val="000000"/>
                    </a:solidFill>
                    <a:latin typeface="Courier New" panose="02070309020205020404" pitchFamily="49" charset="0"/>
                    <a:cs typeface="Times New Roman" panose="02020603050405020304" pitchFamily="18" charset="0"/>
                  </a:rPr>
                  <a:t>   strncpy( lastName, lname, length );</a:t>
                </a:r>
              </a:p>
              <a:p>
                <a:pPr eaLnBrk="0" hangingPunct="0"/>
                <a:endParaRPr lang="en-US" altLang="en-US" sz="1200" b="1">
                  <a:latin typeface="Courier New" panose="02070309020205020404" pitchFamily="49" charset="0"/>
                </a:endParaRPr>
              </a:p>
            </p:txBody>
          </p:sp>
        </p:grpSp>
        <p:grpSp>
          <p:nvGrpSpPr>
            <p:cNvPr id="20565" name="Group 85"/>
            <p:cNvGrpSpPr>
              <a:grpSpLocks/>
            </p:cNvGrpSpPr>
            <p:nvPr/>
          </p:nvGrpSpPr>
          <p:grpSpPr bwMode="auto">
            <a:xfrm>
              <a:off x="0" y="10098"/>
              <a:ext cx="3072" cy="374"/>
              <a:chOff x="0" y="10098"/>
              <a:chExt cx="3072" cy="374"/>
            </a:xfrm>
          </p:grpSpPr>
          <p:sp>
            <p:nvSpPr>
              <p:cNvPr id="20566"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67"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132	</a:t>
                </a:r>
                <a:r>
                  <a:rPr lang="en-US" altLang="en-US" sz="1200" b="1">
                    <a:solidFill>
                      <a:srgbClr val="000000"/>
                    </a:solidFill>
                    <a:latin typeface="Courier New" panose="02070309020205020404" pitchFamily="49" charset="0"/>
                    <a:cs typeface="Times New Roman" panose="02020603050405020304" pitchFamily="18" charset="0"/>
                  </a:rPr>
                  <a:t>   lastName[ length ] = '\0';</a:t>
                </a:r>
              </a:p>
              <a:p>
                <a:pPr eaLnBrk="0" hangingPunct="0"/>
                <a:endParaRPr lang="en-US" altLang="en-US" sz="1200" b="1">
                  <a:latin typeface="Courier New" panose="02070309020205020404" pitchFamily="49" charset="0"/>
                </a:endParaRPr>
              </a:p>
            </p:txBody>
          </p:sp>
        </p:grpSp>
        <p:grpSp>
          <p:nvGrpSpPr>
            <p:cNvPr id="20568" name="Group 88"/>
            <p:cNvGrpSpPr>
              <a:grpSpLocks/>
            </p:cNvGrpSpPr>
            <p:nvPr/>
          </p:nvGrpSpPr>
          <p:grpSpPr bwMode="auto">
            <a:xfrm>
              <a:off x="0" y="10472"/>
              <a:ext cx="3072" cy="374"/>
              <a:chOff x="0" y="10472"/>
              <a:chExt cx="3072" cy="374"/>
            </a:xfrm>
          </p:grpSpPr>
          <p:sp>
            <p:nvSpPr>
              <p:cNvPr id="20569"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70"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0571" name="Group 91"/>
            <p:cNvGrpSpPr>
              <a:grpSpLocks/>
            </p:cNvGrpSpPr>
            <p:nvPr/>
          </p:nvGrpSpPr>
          <p:grpSpPr bwMode="auto">
            <a:xfrm>
              <a:off x="0" y="10846"/>
              <a:ext cx="3072" cy="374"/>
              <a:chOff x="0" y="10846"/>
              <a:chExt cx="3072" cy="374"/>
            </a:xfrm>
          </p:grpSpPr>
          <p:sp>
            <p:nvSpPr>
              <p:cNvPr id="20572"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73"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134	</a:t>
                </a:r>
                <a:r>
                  <a:rPr lang="en-US" altLang="en-US" sz="1200" b="1">
                    <a:solidFill>
                      <a:srgbClr val="000000"/>
                    </a:solidFill>
                    <a:latin typeface="Courier New" panose="02070309020205020404" pitchFamily="49" charset="0"/>
                    <a:cs typeface="Times New Roman" panose="02020603050405020304" pitchFamily="18" charset="0"/>
                  </a:rPr>
                  <a:t>   cout &lt;&lt; "Employee object constructor: "</a:t>
                </a:r>
              </a:p>
              <a:p>
                <a:pPr eaLnBrk="0" hangingPunct="0"/>
                <a:endParaRPr lang="en-US" altLang="en-US" sz="1200" b="1">
                  <a:latin typeface="Courier New" panose="02070309020205020404" pitchFamily="49" charset="0"/>
                </a:endParaRPr>
              </a:p>
            </p:txBody>
          </p:sp>
        </p:grpSp>
        <p:grpSp>
          <p:nvGrpSpPr>
            <p:cNvPr id="20574" name="Group 94"/>
            <p:cNvGrpSpPr>
              <a:grpSpLocks/>
            </p:cNvGrpSpPr>
            <p:nvPr/>
          </p:nvGrpSpPr>
          <p:grpSpPr bwMode="auto">
            <a:xfrm>
              <a:off x="0" y="11220"/>
              <a:ext cx="3072" cy="374"/>
              <a:chOff x="0" y="11220"/>
              <a:chExt cx="3072" cy="374"/>
            </a:xfrm>
          </p:grpSpPr>
          <p:sp>
            <p:nvSpPr>
              <p:cNvPr id="20575"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76"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135	</a:t>
                </a:r>
                <a:r>
                  <a:rPr lang="en-US" altLang="en-US" sz="1200" b="1">
                    <a:solidFill>
                      <a:srgbClr val="000000"/>
                    </a:solidFill>
                    <a:latin typeface="Courier New" panose="02070309020205020404" pitchFamily="49" charset="0"/>
                    <a:cs typeface="Times New Roman" panose="02020603050405020304" pitchFamily="18" charset="0"/>
                  </a:rPr>
                  <a:t>        &lt;&lt; firstName &lt;&lt; ' ' &lt;&lt; lastName &lt;&lt; endl;</a:t>
                </a:r>
              </a:p>
              <a:p>
                <a:pPr eaLnBrk="0" hangingPunct="0"/>
                <a:endParaRPr lang="en-US" altLang="en-US" sz="1200" b="1">
                  <a:latin typeface="Courier New" panose="02070309020205020404" pitchFamily="49" charset="0"/>
                </a:endParaRPr>
              </a:p>
            </p:txBody>
          </p:sp>
        </p:grpSp>
        <p:grpSp>
          <p:nvGrpSpPr>
            <p:cNvPr id="20577" name="Group 97"/>
            <p:cNvGrpSpPr>
              <a:grpSpLocks/>
            </p:cNvGrpSpPr>
            <p:nvPr/>
          </p:nvGrpSpPr>
          <p:grpSpPr bwMode="auto">
            <a:xfrm>
              <a:off x="0" y="11594"/>
              <a:ext cx="3072" cy="374"/>
              <a:chOff x="0" y="11594"/>
              <a:chExt cx="3072" cy="374"/>
            </a:xfrm>
          </p:grpSpPr>
          <p:sp>
            <p:nvSpPr>
              <p:cNvPr id="20578" name="Rectangle 98"/>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79" name="Rectangle 99"/>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grpSp>
        <p:nvGrpSpPr>
          <p:cNvPr id="20580" name="Group 100"/>
          <p:cNvGrpSpPr>
            <a:grpSpLocks/>
          </p:cNvGrpSpPr>
          <p:nvPr/>
        </p:nvGrpSpPr>
        <p:grpSpPr bwMode="auto">
          <a:xfrm>
            <a:off x="3657600" y="5334000"/>
            <a:ext cx="3581400" cy="838200"/>
            <a:chOff x="1968" y="1440"/>
            <a:chExt cx="2256" cy="528"/>
          </a:xfrm>
        </p:grpSpPr>
        <p:sp>
          <p:nvSpPr>
            <p:cNvPr id="20581" name="Line 101"/>
            <p:cNvSpPr>
              <a:spLocks noChangeShapeType="1"/>
            </p:cNvSpPr>
            <p:nvPr/>
          </p:nvSpPr>
          <p:spPr bwMode="auto">
            <a:xfrm flipH="1">
              <a:off x="1968" y="1680"/>
              <a:ext cx="120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82" name="Text Box 102"/>
            <p:cNvSpPr txBox="1">
              <a:spLocks noChangeArrowheads="1"/>
            </p:cNvSpPr>
            <p:nvPr/>
          </p:nvSpPr>
          <p:spPr bwMode="auto">
            <a:xfrm>
              <a:off x="3072" y="1440"/>
              <a:ext cx="1152" cy="52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Constructor will print a line when called.</a:t>
              </a:r>
            </a:p>
          </p:txBody>
        </p:sp>
      </p:grpSp>
    </p:spTree>
    <p:extLst>
      <p:ext uri="{BB962C8B-B14F-4D97-AF65-F5344CB8AC3E}">
        <p14:creationId xmlns:p14="http://schemas.microsoft.com/office/powerpoint/2010/main" val="2525065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80"/>
                                        </p:tgtEl>
                                        <p:attrNameLst>
                                          <p:attrName>style.visibility</p:attrName>
                                        </p:attrNameLst>
                                      </p:cBhvr>
                                      <p:to>
                                        <p:strVal val="visible"/>
                                      </p:to>
                                    </p:set>
                                  </p:childTnLst>
                                  <p:subTnLst>
                                    <p:set>
                                      <p:cBhvr override="childStyle">
                                        <p:cTn dur="1" fill="hold" display="0" masterRel="nextClick" afterEffect="1"/>
                                        <p:tgtEl>
                                          <p:spTgt spid="205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3"/>
          <p:cNvGrpSpPr>
            <a:grpSpLocks/>
          </p:cNvGrpSpPr>
          <p:nvPr/>
        </p:nvGrpSpPr>
        <p:grpSpPr bwMode="auto">
          <a:xfrm>
            <a:off x="0" y="0"/>
            <a:ext cx="6629400" cy="6858000"/>
            <a:chOff x="0" y="0"/>
            <a:chExt cx="3072" cy="5984"/>
          </a:xfrm>
        </p:grpSpPr>
        <p:grpSp>
          <p:nvGrpSpPr>
            <p:cNvPr id="21508" name="Group 4"/>
            <p:cNvGrpSpPr>
              <a:grpSpLocks/>
            </p:cNvGrpSpPr>
            <p:nvPr/>
          </p:nvGrpSpPr>
          <p:grpSpPr bwMode="auto">
            <a:xfrm>
              <a:off x="0" y="0"/>
              <a:ext cx="3072" cy="374"/>
              <a:chOff x="0" y="0"/>
              <a:chExt cx="3072" cy="374"/>
            </a:xfrm>
          </p:grpSpPr>
          <p:sp>
            <p:nvSpPr>
              <p:cNvPr id="21509"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0"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1511" name="Group 7"/>
            <p:cNvGrpSpPr>
              <a:grpSpLocks/>
            </p:cNvGrpSpPr>
            <p:nvPr/>
          </p:nvGrpSpPr>
          <p:grpSpPr bwMode="auto">
            <a:xfrm>
              <a:off x="0" y="374"/>
              <a:ext cx="3072" cy="374"/>
              <a:chOff x="0" y="374"/>
              <a:chExt cx="3072" cy="374"/>
            </a:xfrm>
          </p:grpSpPr>
          <p:sp>
            <p:nvSpPr>
              <p:cNvPr id="21512"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3"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138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Employee::print() </a:t>
                </a:r>
                <a:r>
                  <a:rPr lang="en-US" altLang="en-US" sz="1200" b="1">
                    <a:solidFill>
                      <a:srgbClr val="275AFF"/>
                    </a:solidFill>
                    <a:latin typeface="Courier New" panose="02070309020205020404" pitchFamily="49" charset="0"/>
                    <a:cs typeface="Times New Roman" panose="02020603050405020304" pitchFamily="18" charset="0"/>
                  </a:rPr>
                  <a:t>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1514" name="Group 10"/>
            <p:cNvGrpSpPr>
              <a:grpSpLocks/>
            </p:cNvGrpSpPr>
            <p:nvPr/>
          </p:nvGrpSpPr>
          <p:grpSpPr bwMode="auto">
            <a:xfrm>
              <a:off x="0" y="748"/>
              <a:ext cx="3072" cy="374"/>
              <a:chOff x="0" y="748"/>
              <a:chExt cx="3072" cy="374"/>
            </a:xfrm>
          </p:grpSpPr>
          <p:sp>
            <p:nvSpPr>
              <p:cNvPr id="21515"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6"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1517" name="Group 13"/>
            <p:cNvGrpSpPr>
              <a:grpSpLocks/>
            </p:cNvGrpSpPr>
            <p:nvPr/>
          </p:nvGrpSpPr>
          <p:grpSpPr bwMode="auto">
            <a:xfrm>
              <a:off x="0" y="1122"/>
              <a:ext cx="3072" cy="374"/>
              <a:chOff x="0" y="1122"/>
              <a:chExt cx="3072" cy="374"/>
            </a:xfrm>
          </p:grpSpPr>
          <p:sp>
            <p:nvSpPr>
              <p:cNvPr id="21518"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9"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140	</a:t>
                </a:r>
                <a:r>
                  <a:rPr lang="en-US" altLang="en-US" sz="1200" b="1">
                    <a:solidFill>
                      <a:srgbClr val="000000"/>
                    </a:solidFill>
                    <a:latin typeface="Courier New" panose="02070309020205020404" pitchFamily="49" charset="0"/>
                    <a:cs typeface="Times New Roman" panose="02020603050405020304" pitchFamily="18" charset="0"/>
                  </a:rPr>
                  <a:t>   cout &lt;&lt; lastName &lt;&lt; ", " &lt;&lt; firstName &lt;&lt; "\nHired: ";</a:t>
                </a:r>
              </a:p>
              <a:p>
                <a:pPr eaLnBrk="0" hangingPunct="0"/>
                <a:endParaRPr lang="en-US" altLang="en-US" sz="1200" b="1">
                  <a:latin typeface="Courier New" panose="02070309020205020404" pitchFamily="49" charset="0"/>
                </a:endParaRPr>
              </a:p>
            </p:txBody>
          </p:sp>
        </p:grpSp>
        <p:grpSp>
          <p:nvGrpSpPr>
            <p:cNvPr id="21520" name="Group 16"/>
            <p:cNvGrpSpPr>
              <a:grpSpLocks/>
            </p:cNvGrpSpPr>
            <p:nvPr/>
          </p:nvGrpSpPr>
          <p:grpSpPr bwMode="auto">
            <a:xfrm>
              <a:off x="0" y="1496"/>
              <a:ext cx="3072" cy="374"/>
              <a:chOff x="0" y="1496"/>
              <a:chExt cx="3072" cy="374"/>
            </a:xfrm>
          </p:grpSpPr>
          <p:sp>
            <p:nvSpPr>
              <p:cNvPr id="21521"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22"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141	</a:t>
                </a:r>
                <a:r>
                  <a:rPr lang="en-US" altLang="en-US" sz="1200" b="1">
                    <a:solidFill>
                      <a:srgbClr val="000000"/>
                    </a:solidFill>
                    <a:latin typeface="Courier New" panose="02070309020205020404" pitchFamily="49" charset="0"/>
                    <a:cs typeface="Times New Roman" panose="02020603050405020304" pitchFamily="18" charset="0"/>
                  </a:rPr>
                  <a:t>   hireDate.print();</a:t>
                </a:r>
              </a:p>
              <a:p>
                <a:pPr eaLnBrk="0" hangingPunct="0"/>
                <a:endParaRPr lang="en-US" altLang="en-US" sz="1200" b="1">
                  <a:latin typeface="Courier New" panose="02070309020205020404" pitchFamily="49" charset="0"/>
                </a:endParaRPr>
              </a:p>
            </p:txBody>
          </p:sp>
        </p:grpSp>
        <p:grpSp>
          <p:nvGrpSpPr>
            <p:cNvPr id="21523" name="Group 19"/>
            <p:cNvGrpSpPr>
              <a:grpSpLocks/>
            </p:cNvGrpSpPr>
            <p:nvPr/>
          </p:nvGrpSpPr>
          <p:grpSpPr bwMode="auto">
            <a:xfrm>
              <a:off x="0" y="1870"/>
              <a:ext cx="3072" cy="374"/>
              <a:chOff x="0" y="1870"/>
              <a:chExt cx="3072" cy="374"/>
            </a:xfrm>
          </p:grpSpPr>
          <p:sp>
            <p:nvSpPr>
              <p:cNvPr id="21524"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25"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142	</a:t>
                </a:r>
                <a:r>
                  <a:rPr lang="en-US" altLang="en-US" sz="1200" b="1">
                    <a:solidFill>
                      <a:srgbClr val="000000"/>
                    </a:solidFill>
                    <a:latin typeface="Courier New" panose="02070309020205020404" pitchFamily="49" charset="0"/>
                    <a:cs typeface="Times New Roman" panose="02020603050405020304" pitchFamily="18" charset="0"/>
                  </a:rPr>
                  <a:t>   cout &lt;&lt; "  Birth date: ";</a:t>
                </a:r>
              </a:p>
              <a:p>
                <a:pPr eaLnBrk="0" hangingPunct="0"/>
                <a:endParaRPr lang="en-US" altLang="en-US" sz="1200" b="1">
                  <a:latin typeface="Courier New" panose="02070309020205020404" pitchFamily="49" charset="0"/>
                </a:endParaRPr>
              </a:p>
            </p:txBody>
          </p:sp>
        </p:grpSp>
        <p:grpSp>
          <p:nvGrpSpPr>
            <p:cNvPr id="21526" name="Group 22"/>
            <p:cNvGrpSpPr>
              <a:grpSpLocks/>
            </p:cNvGrpSpPr>
            <p:nvPr/>
          </p:nvGrpSpPr>
          <p:grpSpPr bwMode="auto">
            <a:xfrm>
              <a:off x="0" y="2244"/>
              <a:ext cx="3072" cy="374"/>
              <a:chOff x="0" y="2244"/>
              <a:chExt cx="3072" cy="374"/>
            </a:xfrm>
          </p:grpSpPr>
          <p:sp>
            <p:nvSpPr>
              <p:cNvPr id="21527"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28"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143	</a:t>
                </a:r>
                <a:r>
                  <a:rPr lang="en-US" altLang="en-US" sz="1200" b="1">
                    <a:solidFill>
                      <a:srgbClr val="000000"/>
                    </a:solidFill>
                    <a:latin typeface="Courier New" panose="02070309020205020404" pitchFamily="49" charset="0"/>
                    <a:cs typeface="Times New Roman" panose="02020603050405020304" pitchFamily="18" charset="0"/>
                  </a:rPr>
                  <a:t>   birthDate.print();</a:t>
                </a:r>
              </a:p>
              <a:p>
                <a:pPr eaLnBrk="0" hangingPunct="0"/>
                <a:endParaRPr lang="en-US" altLang="en-US" sz="1200" b="1">
                  <a:latin typeface="Courier New" panose="02070309020205020404" pitchFamily="49" charset="0"/>
                </a:endParaRPr>
              </a:p>
            </p:txBody>
          </p:sp>
        </p:grpSp>
        <p:grpSp>
          <p:nvGrpSpPr>
            <p:cNvPr id="21529" name="Group 25"/>
            <p:cNvGrpSpPr>
              <a:grpSpLocks/>
            </p:cNvGrpSpPr>
            <p:nvPr/>
          </p:nvGrpSpPr>
          <p:grpSpPr bwMode="auto">
            <a:xfrm>
              <a:off x="0" y="2618"/>
              <a:ext cx="3072" cy="374"/>
              <a:chOff x="0" y="2618"/>
              <a:chExt cx="3072" cy="374"/>
            </a:xfrm>
          </p:grpSpPr>
          <p:sp>
            <p:nvSpPr>
              <p:cNvPr id="21530"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31"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144	</a:t>
                </a:r>
                <a:r>
                  <a:rPr lang="en-US" altLang="en-US" sz="1200" b="1">
                    <a:solidFill>
                      <a:srgbClr val="000000"/>
                    </a:solidFill>
                    <a:latin typeface="Courier New" panose="02070309020205020404" pitchFamily="49" charset="0"/>
                    <a:cs typeface="Times New Roman" panose="02020603050405020304" pitchFamily="18" charset="0"/>
                  </a:rPr>
                  <a:t>   cout &lt;&lt; endl;</a:t>
                </a:r>
              </a:p>
              <a:p>
                <a:pPr eaLnBrk="0" hangingPunct="0"/>
                <a:endParaRPr lang="en-US" altLang="en-US" sz="1200" b="1">
                  <a:latin typeface="Courier New" panose="02070309020205020404" pitchFamily="49" charset="0"/>
                </a:endParaRPr>
              </a:p>
            </p:txBody>
          </p:sp>
        </p:grpSp>
        <p:grpSp>
          <p:nvGrpSpPr>
            <p:cNvPr id="21532" name="Group 28"/>
            <p:cNvGrpSpPr>
              <a:grpSpLocks/>
            </p:cNvGrpSpPr>
            <p:nvPr/>
          </p:nvGrpSpPr>
          <p:grpSpPr bwMode="auto">
            <a:xfrm>
              <a:off x="0" y="2992"/>
              <a:ext cx="3072" cy="374"/>
              <a:chOff x="0" y="2992"/>
              <a:chExt cx="3072" cy="374"/>
            </a:xfrm>
          </p:grpSpPr>
          <p:sp>
            <p:nvSpPr>
              <p:cNvPr id="21533"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34"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145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1535" name="Group 31"/>
            <p:cNvGrpSpPr>
              <a:grpSpLocks/>
            </p:cNvGrpSpPr>
            <p:nvPr/>
          </p:nvGrpSpPr>
          <p:grpSpPr bwMode="auto">
            <a:xfrm>
              <a:off x="0" y="3366"/>
              <a:ext cx="3072" cy="374"/>
              <a:chOff x="0" y="3366"/>
              <a:chExt cx="3072" cy="374"/>
            </a:xfrm>
          </p:grpSpPr>
          <p:sp>
            <p:nvSpPr>
              <p:cNvPr id="21536"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37"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1538" name="Group 34"/>
            <p:cNvGrpSpPr>
              <a:grpSpLocks/>
            </p:cNvGrpSpPr>
            <p:nvPr/>
          </p:nvGrpSpPr>
          <p:grpSpPr bwMode="auto">
            <a:xfrm>
              <a:off x="0" y="3740"/>
              <a:ext cx="3072" cy="374"/>
              <a:chOff x="0" y="3740"/>
              <a:chExt cx="3072" cy="374"/>
            </a:xfrm>
          </p:grpSpPr>
          <p:sp>
            <p:nvSpPr>
              <p:cNvPr id="21539"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40"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147	</a:t>
                </a:r>
                <a:r>
                  <a:rPr lang="en-US" altLang="en-US" sz="1200" b="1">
                    <a:solidFill>
                      <a:srgbClr val="33CC33"/>
                    </a:solidFill>
                    <a:latin typeface="Courier New" panose="02070309020205020404" pitchFamily="49" charset="0"/>
                    <a:cs typeface="Times New Roman" panose="02020603050405020304" pitchFamily="18" charset="0"/>
                  </a:rPr>
                  <a:t>// Destructor: provided to confirm destruction order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1541" name="Group 37"/>
            <p:cNvGrpSpPr>
              <a:grpSpLocks/>
            </p:cNvGrpSpPr>
            <p:nvPr/>
          </p:nvGrpSpPr>
          <p:grpSpPr bwMode="auto">
            <a:xfrm>
              <a:off x="0" y="4114"/>
              <a:ext cx="3072" cy="374"/>
              <a:chOff x="0" y="4114"/>
              <a:chExt cx="3072" cy="374"/>
            </a:xfrm>
          </p:grpSpPr>
          <p:sp>
            <p:nvSpPr>
              <p:cNvPr id="21542"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43"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148	</a:t>
                </a:r>
                <a:r>
                  <a:rPr lang="en-US" altLang="en-US" sz="1200" b="1">
                    <a:solidFill>
                      <a:srgbClr val="000000"/>
                    </a:solidFill>
                    <a:latin typeface="Courier New" panose="02070309020205020404" pitchFamily="49" charset="0"/>
                    <a:cs typeface="Times New Roman" panose="02020603050405020304" pitchFamily="18" charset="0"/>
                  </a:rPr>
                  <a:t>Employee::~Employee()</a:t>
                </a:r>
              </a:p>
              <a:p>
                <a:pPr eaLnBrk="0" hangingPunct="0"/>
                <a:endParaRPr lang="en-US" altLang="en-US" sz="1200" b="1">
                  <a:latin typeface="Courier New" panose="02070309020205020404" pitchFamily="49" charset="0"/>
                </a:endParaRPr>
              </a:p>
            </p:txBody>
          </p:sp>
        </p:grpSp>
        <p:grpSp>
          <p:nvGrpSpPr>
            <p:cNvPr id="21544" name="Group 40"/>
            <p:cNvGrpSpPr>
              <a:grpSpLocks/>
            </p:cNvGrpSpPr>
            <p:nvPr/>
          </p:nvGrpSpPr>
          <p:grpSpPr bwMode="auto">
            <a:xfrm>
              <a:off x="0" y="4488"/>
              <a:ext cx="3072" cy="374"/>
              <a:chOff x="0" y="4488"/>
              <a:chExt cx="3072" cy="374"/>
            </a:xfrm>
          </p:grpSpPr>
          <p:sp>
            <p:nvSpPr>
              <p:cNvPr id="21545"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46"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149	</a:t>
                </a:r>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endParaRPr>
              </a:p>
            </p:txBody>
          </p:sp>
        </p:grpSp>
        <p:grpSp>
          <p:nvGrpSpPr>
            <p:cNvPr id="21547" name="Group 43"/>
            <p:cNvGrpSpPr>
              <a:grpSpLocks/>
            </p:cNvGrpSpPr>
            <p:nvPr/>
          </p:nvGrpSpPr>
          <p:grpSpPr bwMode="auto">
            <a:xfrm>
              <a:off x="0" y="4862"/>
              <a:ext cx="3072" cy="374"/>
              <a:chOff x="0" y="4862"/>
              <a:chExt cx="3072" cy="374"/>
            </a:xfrm>
          </p:grpSpPr>
          <p:sp>
            <p:nvSpPr>
              <p:cNvPr id="21548"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49"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150	</a:t>
                </a:r>
                <a:r>
                  <a:rPr lang="en-US" altLang="en-US" sz="1200" b="1">
                    <a:solidFill>
                      <a:srgbClr val="000000"/>
                    </a:solidFill>
                    <a:latin typeface="Courier New" panose="02070309020205020404" pitchFamily="49" charset="0"/>
                    <a:cs typeface="Times New Roman" panose="02020603050405020304" pitchFamily="18" charset="0"/>
                  </a:rPr>
                  <a:t>   cout &lt;&lt; "Employee object destructor: " </a:t>
                </a:r>
              </a:p>
              <a:p>
                <a:pPr eaLnBrk="0" hangingPunct="0"/>
                <a:endParaRPr lang="en-US" altLang="en-US" sz="1200" b="1">
                  <a:latin typeface="Courier New" panose="02070309020205020404" pitchFamily="49" charset="0"/>
                </a:endParaRPr>
              </a:p>
            </p:txBody>
          </p:sp>
        </p:grpSp>
        <p:grpSp>
          <p:nvGrpSpPr>
            <p:cNvPr id="21550" name="Group 46"/>
            <p:cNvGrpSpPr>
              <a:grpSpLocks/>
            </p:cNvGrpSpPr>
            <p:nvPr/>
          </p:nvGrpSpPr>
          <p:grpSpPr bwMode="auto">
            <a:xfrm>
              <a:off x="0" y="5236"/>
              <a:ext cx="3072" cy="374"/>
              <a:chOff x="0" y="5236"/>
              <a:chExt cx="3072" cy="374"/>
            </a:xfrm>
          </p:grpSpPr>
          <p:sp>
            <p:nvSpPr>
              <p:cNvPr id="21551"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52"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151	</a:t>
                </a:r>
                <a:r>
                  <a:rPr lang="en-US" altLang="en-US" sz="1200" b="1">
                    <a:solidFill>
                      <a:srgbClr val="000000"/>
                    </a:solidFill>
                    <a:latin typeface="Courier New" panose="02070309020205020404" pitchFamily="49" charset="0"/>
                    <a:cs typeface="Times New Roman" panose="02020603050405020304" pitchFamily="18" charset="0"/>
                  </a:rPr>
                  <a:t>        &lt;&lt; lastName &lt;&lt; ", " &lt;&lt; firstName &lt;&lt; endl;</a:t>
                </a:r>
              </a:p>
              <a:p>
                <a:pPr eaLnBrk="0" hangingPunct="0"/>
                <a:endParaRPr lang="en-US" altLang="en-US" sz="1200" b="1">
                  <a:latin typeface="Courier New" panose="02070309020205020404" pitchFamily="49" charset="0"/>
                </a:endParaRPr>
              </a:p>
            </p:txBody>
          </p:sp>
        </p:grpSp>
        <p:grpSp>
          <p:nvGrpSpPr>
            <p:cNvPr id="21553" name="Group 49"/>
            <p:cNvGrpSpPr>
              <a:grpSpLocks/>
            </p:cNvGrpSpPr>
            <p:nvPr/>
          </p:nvGrpSpPr>
          <p:grpSpPr bwMode="auto">
            <a:xfrm>
              <a:off x="0" y="5610"/>
              <a:ext cx="3072" cy="374"/>
              <a:chOff x="0" y="5610"/>
              <a:chExt cx="3072" cy="374"/>
            </a:xfrm>
          </p:grpSpPr>
          <p:sp>
            <p:nvSpPr>
              <p:cNvPr id="21554"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55"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152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grpSp>
        <p:nvGrpSpPr>
          <p:cNvPr id="21556" name="Group 52"/>
          <p:cNvGrpSpPr>
            <a:grpSpLocks/>
          </p:cNvGrpSpPr>
          <p:nvPr/>
        </p:nvGrpSpPr>
        <p:grpSpPr bwMode="auto">
          <a:xfrm>
            <a:off x="2438400" y="1905000"/>
            <a:ext cx="4572000" cy="2087563"/>
            <a:chOff x="1536" y="1200"/>
            <a:chExt cx="2880" cy="1315"/>
          </a:xfrm>
        </p:grpSpPr>
        <p:sp>
          <p:nvSpPr>
            <p:cNvPr id="21557" name="Text Box 53"/>
            <p:cNvSpPr txBox="1">
              <a:spLocks noChangeArrowheads="1"/>
            </p:cNvSpPr>
            <p:nvPr/>
          </p:nvSpPr>
          <p:spPr bwMode="auto">
            <a:xfrm>
              <a:off x="2208" y="1296"/>
              <a:ext cx="2208" cy="1219"/>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The </a:t>
              </a:r>
              <a:r>
                <a:rPr lang="en-US" altLang="en-US" sz="1600" b="1">
                  <a:latin typeface="Courier New" panose="02070309020205020404" pitchFamily="49" charset="0"/>
                </a:rPr>
                <a:t>print</a:t>
              </a:r>
              <a:r>
                <a:rPr lang="en-US" altLang="en-US" sz="1600"/>
                <a:t> function is </a:t>
              </a:r>
              <a:r>
                <a:rPr lang="en-US" altLang="en-US" sz="1600" b="1">
                  <a:latin typeface="Courier New" panose="02070309020205020404" pitchFamily="49" charset="0"/>
                </a:rPr>
                <a:t>const</a:t>
              </a:r>
              <a:r>
                <a:rPr lang="en-US" altLang="en-US" sz="1600"/>
                <a:t> and will print whenever a </a:t>
              </a:r>
              <a:r>
                <a:rPr lang="en-US" altLang="en-US" sz="1600" b="1">
                  <a:latin typeface="Courier New" panose="02070309020205020404" pitchFamily="49" charset="0"/>
                </a:rPr>
                <a:t>Date</a:t>
              </a:r>
              <a:r>
                <a:rPr lang="en-US" altLang="en-US" sz="1600"/>
                <a:t> object is created or destroyed.  It can print </a:t>
              </a:r>
              <a:r>
                <a:rPr lang="en-US" altLang="en-US" sz="1600" b="1">
                  <a:latin typeface="Courier New" panose="02070309020205020404" pitchFamily="49" charset="0"/>
                </a:rPr>
                <a:t>const</a:t>
              </a:r>
              <a:r>
                <a:rPr lang="en-US" altLang="en-US" sz="1600" b="1"/>
                <a:t> </a:t>
              </a:r>
              <a:r>
                <a:rPr lang="en-US" altLang="en-US" sz="1600"/>
                <a:t>objects because it is a </a:t>
              </a:r>
              <a:r>
                <a:rPr lang="en-US" altLang="en-US" sz="1600" b="1">
                  <a:latin typeface="Courier New" panose="02070309020205020404" pitchFamily="49" charset="0"/>
                </a:rPr>
                <a:t>const</a:t>
              </a:r>
              <a:r>
                <a:rPr lang="en-US" altLang="en-US" sz="1600"/>
                <a:t> function. </a:t>
              </a:r>
            </a:p>
            <a:p>
              <a:pPr>
                <a:spcBef>
                  <a:spcPct val="50000"/>
                </a:spcBef>
              </a:pPr>
              <a:r>
                <a:rPr lang="en-US" altLang="en-US" sz="1600" b="1">
                  <a:latin typeface="Courier New" panose="02070309020205020404" pitchFamily="49" charset="0"/>
                </a:rPr>
                <a:t>Print</a:t>
              </a:r>
              <a:r>
                <a:rPr lang="en-US" altLang="en-US" sz="1600"/>
                <a:t> requires no arguments, it is linked implicitly to the object that calls it.</a:t>
              </a:r>
              <a:endParaRPr lang="en-US" altLang="en-US" sz="1600" b="1"/>
            </a:p>
          </p:txBody>
        </p:sp>
        <p:sp>
          <p:nvSpPr>
            <p:cNvPr id="21558" name="Line 54"/>
            <p:cNvSpPr>
              <a:spLocks noChangeShapeType="1"/>
            </p:cNvSpPr>
            <p:nvPr/>
          </p:nvSpPr>
          <p:spPr bwMode="auto">
            <a:xfrm flipH="1" flipV="1">
              <a:off x="1536" y="1200"/>
              <a:ext cx="67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21559" name="Group 55"/>
          <p:cNvGrpSpPr>
            <a:grpSpLocks/>
          </p:cNvGrpSpPr>
          <p:nvPr/>
        </p:nvGrpSpPr>
        <p:grpSpPr bwMode="auto">
          <a:xfrm>
            <a:off x="3657600" y="4724400"/>
            <a:ext cx="3581400" cy="838200"/>
            <a:chOff x="1968" y="1440"/>
            <a:chExt cx="2256" cy="528"/>
          </a:xfrm>
        </p:grpSpPr>
        <p:sp>
          <p:nvSpPr>
            <p:cNvPr id="21560" name="Line 56"/>
            <p:cNvSpPr>
              <a:spLocks noChangeShapeType="1"/>
            </p:cNvSpPr>
            <p:nvPr/>
          </p:nvSpPr>
          <p:spPr bwMode="auto">
            <a:xfrm flipH="1">
              <a:off x="1968" y="1680"/>
              <a:ext cx="120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61" name="Text Box 57"/>
            <p:cNvSpPr txBox="1">
              <a:spLocks noChangeArrowheads="1"/>
            </p:cNvSpPr>
            <p:nvPr/>
          </p:nvSpPr>
          <p:spPr bwMode="auto">
            <a:xfrm>
              <a:off x="3072" y="1440"/>
              <a:ext cx="1152" cy="52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Destructor will print a line when called.</a:t>
              </a:r>
            </a:p>
          </p:txBody>
        </p:sp>
      </p:grpSp>
    </p:spTree>
    <p:extLst>
      <p:ext uri="{BB962C8B-B14F-4D97-AF65-F5344CB8AC3E}">
        <p14:creationId xmlns:p14="http://schemas.microsoft.com/office/powerpoint/2010/main" val="3697561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556"/>
                                        </p:tgtEl>
                                        <p:attrNameLst>
                                          <p:attrName>style.visibility</p:attrName>
                                        </p:attrNameLst>
                                      </p:cBhvr>
                                      <p:to>
                                        <p:strVal val="visible"/>
                                      </p:to>
                                    </p:set>
                                  </p:childTnLst>
                                  <p:subTnLst>
                                    <p:set>
                                      <p:cBhvr override="childStyle">
                                        <p:cTn dur="1" fill="hold" display="0" masterRel="nextClick" afterEffect="1"/>
                                        <p:tgtEl>
                                          <p:spTgt spid="2155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559"/>
                                        </p:tgtEl>
                                        <p:attrNameLst>
                                          <p:attrName>style.visibility</p:attrName>
                                        </p:attrNameLst>
                                      </p:cBhvr>
                                      <p:to>
                                        <p:strVal val="visible"/>
                                      </p:to>
                                    </p:set>
                                  </p:childTnLst>
                                  <p:subTnLst>
                                    <p:set>
                                      <p:cBhvr override="childStyle">
                                        <p:cTn dur="1" fill="hold" display="0" masterRel="nextClick" afterEffect="1"/>
                                        <p:tgtEl>
                                          <p:spTgt spid="215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0" y="0"/>
            <a:ext cx="6629400" cy="6858000"/>
            <a:chOff x="0" y="0"/>
            <a:chExt cx="3072" cy="7854"/>
          </a:xfrm>
        </p:grpSpPr>
        <p:grpSp>
          <p:nvGrpSpPr>
            <p:cNvPr id="22531" name="Group 3"/>
            <p:cNvGrpSpPr>
              <a:grpSpLocks/>
            </p:cNvGrpSpPr>
            <p:nvPr/>
          </p:nvGrpSpPr>
          <p:grpSpPr bwMode="auto">
            <a:xfrm>
              <a:off x="0" y="0"/>
              <a:ext cx="3072" cy="374"/>
              <a:chOff x="0" y="0"/>
              <a:chExt cx="3072" cy="374"/>
            </a:xfrm>
          </p:grpSpPr>
          <p:sp>
            <p:nvSpPr>
              <p:cNvPr id="22532" name="Rectangle 4"/>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33"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153	</a:t>
                </a:r>
                <a:r>
                  <a:rPr lang="en-US" altLang="en-US" sz="1200" b="1">
                    <a:solidFill>
                      <a:srgbClr val="33CC33"/>
                    </a:solidFill>
                    <a:latin typeface="Courier New" panose="02070309020205020404" pitchFamily="49" charset="0"/>
                    <a:cs typeface="Times New Roman" panose="02020603050405020304" pitchFamily="18" charset="0"/>
                  </a:rPr>
                  <a:t>// Fig. 7.4: fig07_04.cpp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2534" name="Group 6"/>
            <p:cNvGrpSpPr>
              <a:grpSpLocks/>
            </p:cNvGrpSpPr>
            <p:nvPr/>
          </p:nvGrpSpPr>
          <p:grpSpPr bwMode="auto">
            <a:xfrm>
              <a:off x="0" y="374"/>
              <a:ext cx="3072" cy="374"/>
              <a:chOff x="0" y="374"/>
              <a:chExt cx="3072" cy="374"/>
            </a:xfrm>
          </p:grpSpPr>
          <p:sp>
            <p:nvSpPr>
              <p:cNvPr id="22535" name="Rectangle 7"/>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36"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154	</a:t>
                </a:r>
                <a:r>
                  <a:rPr lang="en-US" altLang="en-US" sz="1200" b="1">
                    <a:solidFill>
                      <a:srgbClr val="33CC33"/>
                    </a:solidFill>
                    <a:latin typeface="Courier New" panose="02070309020205020404" pitchFamily="49" charset="0"/>
                    <a:cs typeface="Times New Roman" panose="02020603050405020304" pitchFamily="18" charset="0"/>
                  </a:rPr>
                  <a:t>// Demonstrating composition: an object with member objects.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2537" name="Group 9"/>
            <p:cNvGrpSpPr>
              <a:grpSpLocks/>
            </p:cNvGrpSpPr>
            <p:nvPr/>
          </p:nvGrpSpPr>
          <p:grpSpPr bwMode="auto">
            <a:xfrm>
              <a:off x="0" y="748"/>
              <a:ext cx="3072" cy="374"/>
              <a:chOff x="0" y="748"/>
              <a:chExt cx="3072" cy="374"/>
            </a:xfrm>
          </p:grpSpPr>
          <p:sp>
            <p:nvSpPr>
              <p:cNvPr id="22538" name="Rectangle 10"/>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39"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155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22540" name="Group 12"/>
            <p:cNvGrpSpPr>
              <a:grpSpLocks/>
            </p:cNvGrpSpPr>
            <p:nvPr/>
          </p:nvGrpSpPr>
          <p:grpSpPr bwMode="auto">
            <a:xfrm>
              <a:off x="0" y="1122"/>
              <a:ext cx="3072" cy="374"/>
              <a:chOff x="0" y="1122"/>
              <a:chExt cx="3072" cy="374"/>
            </a:xfrm>
          </p:grpSpPr>
          <p:sp>
            <p:nvSpPr>
              <p:cNvPr id="22541" name="Rectangle 13"/>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2"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2543" name="Group 15"/>
            <p:cNvGrpSpPr>
              <a:grpSpLocks/>
            </p:cNvGrpSpPr>
            <p:nvPr/>
          </p:nvGrpSpPr>
          <p:grpSpPr bwMode="auto">
            <a:xfrm>
              <a:off x="0" y="1496"/>
              <a:ext cx="3072" cy="374"/>
              <a:chOff x="0" y="1496"/>
              <a:chExt cx="3072" cy="374"/>
            </a:xfrm>
          </p:grpSpPr>
          <p:sp>
            <p:nvSpPr>
              <p:cNvPr id="22544" name="Rectangle 16"/>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5"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157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22546" name="Group 18"/>
            <p:cNvGrpSpPr>
              <a:grpSpLocks/>
            </p:cNvGrpSpPr>
            <p:nvPr/>
          </p:nvGrpSpPr>
          <p:grpSpPr bwMode="auto">
            <a:xfrm>
              <a:off x="0" y="1870"/>
              <a:ext cx="3072" cy="374"/>
              <a:chOff x="0" y="1870"/>
              <a:chExt cx="3072" cy="374"/>
            </a:xfrm>
          </p:grpSpPr>
          <p:sp>
            <p:nvSpPr>
              <p:cNvPr id="22547" name="Rectangle 19"/>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8"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158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22549" name="Group 21"/>
            <p:cNvGrpSpPr>
              <a:grpSpLocks/>
            </p:cNvGrpSpPr>
            <p:nvPr/>
          </p:nvGrpSpPr>
          <p:grpSpPr bwMode="auto">
            <a:xfrm>
              <a:off x="0" y="2244"/>
              <a:ext cx="3072" cy="374"/>
              <a:chOff x="0" y="2244"/>
              <a:chExt cx="3072" cy="374"/>
            </a:xfrm>
          </p:grpSpPr>
          <p:sp>
            <p:nvSpPr>
              <p:cNvPr id="22550" name="Rectangle 22"/>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51"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2552" name="Group 24"/>
            <p:cNvGrpSpPr>
              <a:grpSpLocks/>
            </p:cNvGrpSpPr>
            <p:nvPr/>
          </p:nvGrpSpPr>
          <p:grpSpPr bwMode="auto">
            <a:xfrm>
              <a:off x="0" y="2618"/>
              <a:ext cx="3072" cy="374"/>
              <a:chOff x="0" y="2618"/>
              <a:chExt cx="3072" cy="374"/>
            </a:xfrm>
          </p:grpSpPr>
          <p:sp>
            <p:nvSpPr>
              <p:cNvPr id="22553" name="Rectangle 25"/>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54"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160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"emply1.h"</a:t>
                </a:r>
              </a:p>
              <a:p>
                <a:pPr eaLnBrk="0" hangingPunct="0"/>
                <a:endParaRPr lang="en-US" altLang="en-US" sz="1200" b="1">
                  <a:latin typeface="Courier New" panose="02070309020205020404" pitchFamily="49" charset="0"/>
                </a:endParaRPr>
              </a:p>
            </p:txBody>
          </p:sp>
        </p:grpSp>
        <p:grpSp>
          <p:nvGrpSpPr>
            <p:cNvPr id="22555" name="Group 27"/>
            <p:cNvGrpSpPr>
              <a:grpSpLocks/>
            </p:cNvGrpSpPr>
            <p:nvPr/>
          </p:nvGrpSpPr>
          <p:grpSpPr bwMode="auto">
            <a:xfrm>
              <a:off x="0" y="2992"/>
              <a:ext cx="3072" cy="374"/>
              <a:chOff x="0" y="2992"/>
              <a:chExt cx="3072" cy="374"/>
            </a:xfrm>
          </p:grpSpPr>
          <p:sp>
            <p:nvSpPr>
              <p:cNvPr id="22556" name="Rectangle 28"/>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57"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2558" name="Group 30"/>
            <p:cNvGrpSpPr>
              <a:grpSpLocks/>
            </p:cNvGrpSpPr>
            <p:nvPr/>
          </p:nvGrpSpPr>
          <p:grpSpPr bwMode="auto">
            <a:xfrm>
              <a:off x="0" y="3366"/>
              <a:ext cx="3072" cy="374"/>
              <a:chOff x="0" y="3366"/>
              <a:chExt cx="3072" cy="374"/>
            </a:xfrm>
          </p:grpSpPr>
          <p:sp>
            <p:nvSpPr>
              <p:cNvPr id="22559" name="Rectangle 31"/>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60"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162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main()</a:t>
                </a:r>
              </a:p>
              <a:p>
                <a:pPr eaLnBrk="0" hangingPunct="0"/>
                <a:endParaRPr lang="en-US" altLang="en-US" sz="1200" b="1">
                  <a:latin typeface="Courier New" panose="02070309020205020404" pitchFamily="49" charset="0"/>
                </a:endParaRPr>
              </a:p>
            </p:txBody>
          </p:sp>
        </p:grpSp>
        <p:grpSp>
          <p:nvGrpSpPr>
            <p:cNvPr id="22561" name="Group 33"/>
            <p:cNvGrpSpPr>
              <a:grpSpLocks/>
            </p:cNvGrpSpPr>
            <p:nvPr/>
          </p:nvGrpSpPr>
          <p:grpSpPr bwMode="auto">
            <a:xfrm>
              <a:off x="0" y="3740"/>
              <a:ext cx="3072" cy="374"/>
              <a:chOff x="0" y="3740"/>
              <a:chExt cx="3072" cy="374"/>
            </a:xfrm>
          </p:grpSpPr>
          <p:sp>
            <p:nvSpPr>
              <p:cNvPr id="22562" name="Rectangle 34"/>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63"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2564" name="Group 36"/>
            <p:cNvGrpSpPr>
              <a:grpSpLocks/>
            </p:cNvGrpSpPr>
            <p:nvPr/>
          </p:nvGrpSpPr>
          <p:grpSpPr bwMode="auto">
            <a:xfrm>
              <a:off x="0" y="4114"/>
              <a:ext cx="3072" cy="374"/>
              <a:chOff x="0" y="4114"/>
              <a:chExt cx="3072" cy="374"/>
            </a:xfrm>
          </p:grpSpPr>
          <p:sp>
            <p:nvSpPr>
              <p:cNvPr id="22565" name="Rectangle 37"/>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66"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164	</a:t>
                </a:r>
                <a:r>
                  <a:rPr lang="en-US" altLang="en-US" sz="1200" b="1">
                    <a:solidFill>
                      <a:srgbClr val="000000"/>
                    </a:solidFill>
                    <a:latin typeface="Courier New" panose="02070309020205020404" pitchFamily="49" charset="0"/>
                    <a:cs typeface="Times New Roman" panose="02020603050405020304" pitchFamily="18" charset="0"/>
                  </a:rPr>
                  <a:t>   Employee e( "Bob", "Jones", 7, 24, 1949, 3, 12, 1988 );</a:t>
                </a:r>
              </a:p>
              <a:p>
                <a:pPr eaLnBrk="0" hangingPunct="0"/>
                <a:endParaRPr lang="en-US" altLang="en-US" sz="1200" b="1">
                  <a:latin typeface="Courier New" panose="02070309020205020404" pitchFamily="49" charset="0"/>
                </a:endParaRPr>
              </a:p>
            </p:txBody>
          </p:sp>
        </p:grpSp>
        <p:grpSp>
          <p:nvGrpSpPr>
            <p:cNvPr id="22567" name="Group 39"/>
            <p:cNvGrpSpPr>
              <a:grpSpLocks/>
            </p:cNvGrpSpPr>
            <p:nvPr/>
          </p:nvGrpSpPr>
          <p:grpSpPr bwMode="auto">
            <a:xfrm>
              <a:off x="0" y="4488"/>
              <a:ext cx="3072" cy="374"/>
              <a:chOff x="0" y="4488"/>
              <a:chExt cx="3072" cy="374"/>
            </a:xfrm>
          </p:grpSpPr>
          <p:sp>
            <p:nvSpPr>
              <p:cNvPr id="22568" name="Rectangle 40"/>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69"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2570" name="Group 42"/>
            <p:cNvGrpSpPr>
              <a:grpSpLocks/>
            </p:cNvGrpSpPr>
            <p:nvPr/>
          </p:nvGrpSpPr>
          <p:grpSpPr bwMode="auto">
            <a:xfrm>
              <a:off x="0" y="4862"/>
              <a:ext cx="3072" cy="374"/>
              <a:chOff x="0" y="4862"/>
              <a:chExt cx="3072" cy="374"/>
            </a:xfrm>
          </p:grpSpPr>
          <p:sp>
            <p:nvSpPr>
              <p:cNvPr id="22571" name="Rectangle 43"/>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72"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166	</a:t>
                </a:r>
                <a:r>
                  <a:rPr lang="en-US" altLang="en-US" sz="1200" b="1">
                    <a:solidFill>
                      <a:srgbClr val="000000"/>
                    </a:solidFill>
                    <a:latin typeface="Courier New" panose="02070309020205020404" pitchFamily="49" charset="0"/>
                    <a:cs typeface="Times New Roman" panose="02020603050405020304" pitchFamily="18" charset="0"/>
                  </a:rPr>
                  <a:t>   cout &lt;&lt; '\n';</a:t>
                </a:r>
              </a:p>
              <a:p>
                <a:pPr eaLnBrk="0" hangingPunct="0"/>
                <a:endParaRPr lang="en-US" altLang="en-US" sz="1200" b="1">
                  <a:latin typeface="Courier New" panose="02070309020205020404" pitchFamily="49" charset="0"/>
                </a:endParaRPr>
              </a:p>
            </p:txBody>
          </p:sp>
        </p:grpSp>
        <p:grpSp>
          <p:nvGrpSpPr>
            <p:cNvPr id="22573" name="Group 45"/>
            <p:cNvGrpSpPr>
              <a:grpSpLocks/>
            </p:cNvGrpSpPr>
            <p:nvPr/>
          </p:nvGrpSpPr>
          <p:grpSpPr bwMode="auto">
            <a:xfrm>
              <a:off x="0" y="5236"/>
              <a:ext cx="3072" cy="374"/>
              <a:chOff x="0" y="5236"/>
              <a:chExt cx="3072" cy="374"/>
            </a:xfrm>
          </p:grpSpPr>
          <p:sp>
            <p:nvSpPr>
              <p:cNvPr id="22574" name="Rectangle 46"/>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75"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167	</a:t>
                </a:r>
                <a:r>
                  <a:rPr lang="en-US" altLang="en-US" sz="1200" b="1">
                    <a:solidFill>
                      <a:srgbClr val="000000"/>
                    </a:solidFill>
                    <a:latin typeface="Courier New" panose="02070309020205020404" pitchFamily="49" charset="0"/>
                    <a:cs typeface="Times New Roman" panose="02020603050405020304" pitchFamily="18" charset="0"/>
                  </a:rPr>
                  <a:t>   e.print();</a:t>
                </a:r>
              </a:p>
              <a:p>
                <a:pPr eaLnBrk="0" hangingPunct="0"/>
                <a:endParaRPr lang="en-US" altLang="en-US" sz="1200" b="1">
                  <a:latin typeface="Courier New" panose="02070309020205020404" pitchFamily="49" charset="0"/>
                </a:endParaRPr>
              </a:p>
            </p:txBody>
          </p:sp>
        </p:grpSp>
        <p:grpSp>
          <p:nvGrpSpPr>
            <p:cNvPr id="22576" name="Group 48"/>
            <p:cNvGrpSpPr>
              <a:grpSpLocks/>
            </p:cNvGrpSpPr>
            <p:nvPr/>
          </p:nvGrpSpPr>
          <p:grpSpPr bwMode="auto">
            <a:xfrm>
              <a:off x="0" y="5610"/>
              <a:ext cx="3072" cy="374"/>
              <a:chOff x="0" y="5610"/>
              <a:chExt cx="3072" cy="374"/>
            </a:xfrm>
          </p:grpSpPr>
          <p:sp>
            <p:nvSpPr>
              <p:cNvPr id="22577" name="Rectangle 49"/>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78"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2579" name="Group 51"/>
            <p:cNvGrpSpPr>
              <a:grpSpLocks/>
            </p:cNvGrpSpPr>
            <p:nvPr/>
          </p:nvGrpSpPr>
          <p:grpSpPr bwMode="auto">
            <a:xfrm>
              <a:off x="0" y="5984"/>
              <a:ext cx="3072" cy="374"/>
              <a:chOff x="0" y="5984"/>
              <a:chExt cx="3072" cy="374"/>
            </a:xfrm>
          </p:grpSpPr>
          <p:sp>
            <p:nvSpPr>
              <p:cNvPr id="22580" name="Rectangle 52"/>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81"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169	</a:t>
                </a:r>
                <a:r>
                  <a:rPr lang="en-US" altLang="en-US" sz="1200" b="1">
                    <a:solidFill>
                      <a:srgbClr val="000000"/>
                    </a:solidFill>
                    <a:latin typeface="Courier New" panose="02070309020205020404" pitchFamily="49" charset="0"/>
                    <a:cs typeface="Times New Roman" panose="02020603050405020304" pitchFamily="18" charset="0"/>
                  </a:rPr>
                  <a:t>   cout &lt;&lt; "\nTest Date constructor with invalid values:\n";</a:t>
                </a:r>
              </a:p>
              <a:p>
                <a:pPr eaLnBrk="0" hangingPunct="0"/>
                <a:endParaRPr lang="en-US" altLang="en-US" sz="1200" b="1">
                  <a:latin typeface="Courier New" panose="02070309020205020404" pitchFamily="49" charset="0"/>
                </a:endParaRPr>
              </a:p>
            </p:txBody>
          </p:sp>
        </p:grpSp>
        <p:grpSp>
          <p:nvGrpSpPr>
            <p:cNvPr id="22582" name="Group 54"/>
            <p:cNvGrpSpPr>
              <a:grpSpLocks/>
            </p:cNvGrpSpPr>
            <p:nvPr/>
          </p:nvGrpSpPr>
          <p:grpSpPr bwMode="auto">
            <a:xfrm>
              <a:off x="0" y="6358"/>
              <a:ext cx="3072" cy="374"/>
              <a:chOff x="0" y="6358"/>
              <a:chExt cx="3072" cy="374"/>
            </a:xfrm>
          </p:grpSpPr>
          <p:sp>
            <p:nvSpPr>
              <p:cNvPr id="22583" name="Rectangle 55"/>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84"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170	</a:t>
                </a:r>
                <a:r>
                  <a:rPr lang="en-US" altLang="en-US" sz="1200" b="1">
                    <a:solidFill>
                      <a:srgbClr val="000000"/>
                    </a:solidFill>
                    <a:latin typeface="Courier New" panose="02070309020205020404" pitchFamily="49" charset="0"/>
                    <a:cs typeface="Times New Roman" panose="02020603050405020304" pitchFamily="18" charset="0"/>
                  </a:rPr>
                  <a:t>   Date d( 14, 35, 1994 );  </a:t>
                </a:r>
                <a:r>
                  <a:rPr lang="en-US" altLang="en-US" sz="1200" b="1">
                    <a:solidFill>
                      <a:srgbClr val="33CC33"/>
                    </a:solidFill>
                    <a:latin typeface="Courier New" panose="02070309020205020404" pitchFamily="49" charset="0"/>
                    <a:cs typeface="Times New Roman" panose="02020603050405020304" pitchFamily="18" charset="0"/>
                  </a:rPr>
                  <a:t>// invalid Date values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2585" name="Group 57"/>
            <p:cNvGrpSpPr>
              <a:grpSpLocks/>
            </p:cNvGrpSpPr>
            <p:nvPr/>
          </p:nvGrpSpPr>
          <p:grpSpPr bwMode="auto">
            <a:xfrm>
              <a:off x="0" y="6732"/>
              <a:ext cx="3072" cy="374"/>
              <a:chOff x="0" y="6732"/>
              <a:chExt cx="3072" cy="374"/>
            </a:xfrm>
          </p:grpSpPr>
          <p:sp>
            <p:nvSpPr>
              <p:cNvPr id="22586" name="Rectangle 58"/>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87"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171	</a:t>
                </a:r>
                <a:r>
                  <a:rPr lang="en-US" altLang="en-US" sz="1200" b="1">
                    <a:solidFill>
                      <a:srgbClr val="000000"/>
                    </a:solidFill>
                    <a:latin typeface="Courier New" panose="02070309020205020404" pitchFamily="49" charset="0"/>
                    <a:cs typeface="Times New Roman" panose="02020603050405020304" pitchFamily="18" charset="0"/>
                  </a:rPr>
                  <a:t>   cout &lt;&lt; endl;</a:t>
                </a:r>
              </a:p>
              <a:p>
                <a:pPr eaLnBrk="0" hangingPunct="0"/>
                <a:endParaRPr lang="en-US" altLang="en-US" sz="1200" b="1">
                  <a:latin typeface="Courier New" panose="02070309020205020404" pitchFamily="49" charset="0"/>
                </a:endParaRPr>
              </a:p>
            </p:txBody>
          </p:sp>
        </p:grpSp>
        <p:grpSp>
          <p:nvGrpSpPr>
            <p:cNvPr id="22588" name="Group 60"/>
            <p:cNvGrpSpPr>
              <a:grpSpLocks/>
            </p:cNvGrpSpPr>
            <p:nvPr/>
          </p:nvGrpSpPr>
          <p:grpSpPr bwMode="auto">
            <a:xfrm>
              <a:off x="0" y="7106"/>
              <a:ext cx="3072" cy="374"/>
              <a:chOff x="0" y="7106"/>
              <a:chExt cx="3072" cy="374"/>
            </a:xfrm>
          </p:grpSpPr>
          <p:sp>
            <p:nvSpPr>
              <p:cNvPr id="22589" name="Rectangle 61"/>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90"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172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0;</a:t>
                </a:r>
              </a:p>
              <a:p>
                <a:pPr eaLnBrk="0" hangingPunct="0"/>
                <a:endParaRPr lang="en-US" altLang="en-US" sz="1200" b="1">
                  <a:latin typeface="Courier New" panose="02070309020205020404" pitchFamily="49" charset="0"/>
                </a:endParaRPr>
              </a:p>
            </p:txBody>
          </p:sp>
        </p:grpSp>
        <p:grpSp>
          <p:nvGrpSpPr>
            <p:cNvPr id="22591" name="Group 63"/>
            <p:cNvGrpSpPr>
              <a:grpSpLocks/>
            </p:cNvGrpSpPr>
            <p:nvPr/>
          </p:nvGrpSpPr>
          <p:grpSpPr bwMode="auto">
            <a:xfrm>
              <a:off x="0" y="7480"/>
              <a:ext cx="3072" cy="374"/>
              <a:chOff x="0" y="7480"/>
              <a:chExt cx="3072" cy="374"/>
            </a:xfrm>
          </p:grpSpPr>
          <p:sp>
            <p:nvSpPr>
              <p:cNvPr id="22592" name="Rectangle 64"/>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93"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grpSp>
        <p:nvGrpSpPr>
          <p:cNvPr id="22595" name="Group 67"/>
          <p:cNvGrpSpPr>
            <a:grpSpLocks/>
          </p:cNvGrpSpPr>
          <p:nvPr/>
        </p:nvGrpSpPr>
        <p:grpSpPr bwMode="auto">
          <a:xfrm>
            <a:off x="2209800" y="2286000"/>
            <a:ext cx="4114800" cy="835025"/>
            <a:chOff x="1392" y="1440"/>
            <a:chExt cx="2592" cy="526"/>
          </a:xfrm>
        </p:grpSpPr>
        <p:sp>
          <p:nvSpPr>
            <p:cNvPr id="22596" name="Line 68"/>
            <p:cNvSpPr>
              <a:spLocks noChangeShapeType="1"/>
            </p:cNvSpPr>
            <p:nvPr/>
          </p:nvSpPr>
          <p:spPr bwMode="auto">
            <a:xfrm flipH="1" flipV="1">
              <a:off x="1392" y="1584"/>
              <a:ext cx="110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97" name="Text Box 69"/>
            <p:cNvSpPr txBox="1">
              <a:spLocks noChangeArrowheads="1"/>
            </p:cNvSpPr>
            <p:nvPr/>
          </p:nvSpPr>
          <p:spPr bwMode="auto">
            <a:xfrm>
              <a:off x="2112" y="1440"/>
              <a:ext cx="1872" cy="52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Only </a:t>
              </a:r>
              <a:r>
                <a:rPr lang="en-US" altLang="en-US" sz="1600" b="1">
                  <a:latin typeface="Courier New" panose="02070309020205020404" pitchFamily="49" charset="0"/>
                </a:rPr>
                <a:t>emply.h</a:t>
              </a:r>
              <a:r>
                <a:rPr lang="en-US" altLang="en-US" sz="1600"/>
                <a:t> has to be loaded; that file has the command to load </a:t>
              </a:r>
              <a:r>
                <a:rPr lang="en-US" altLang="en-US" sz="1600" b="1">
                  <a:latin typeface="Courier New" panose="02070309020205020404" pitchFamily="49" charset="0"/>
                </a:rPr>
                <a:t>date.h</a:t>
              </a:r>
              <a:r>
                <a:rPr lang="en-US" altLang="en-US" sz="1600"/>
                <a:t>.</a:t>
              </a:r>
            </a:p>
          </p:txBody>
        </p:sp>
      </p:grpSp>
    </p:spTree>
    <p:extLst>
      <p:ext uri="{BB962C8B-B14F-4D97-AF65-F5344CB8AC3E}">
        <p14:creationId xmlns:p14="http://schemas.microsoft.com/office/powerpoint/2010/main" val="2840671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595"/>
                                        </p:tgtEl>
                                        <p:attrNameLst>
                                          <p:attrName>style.visibility</p:attrName>
                                        </p:attrNameLst>
                                      </p:cBhvr>
                                      <p:to>
                                        <p:strVal val="visible"/>
                                      </p:to>
                                    </p:set>
                                  </p:childTnLst>
                                  <p:subTnLst>
                                    <p:set>
                                      <p:cBhvr override="childStyle">
                                        <p:cTn dur="1" fill="hold" display="0" masterRel="nextClick" afterEffect="1"/>
                                        <p:tgtEl>
                                          <p:spTgt spid="2259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subTitle" idx="1"/>
          </p:nvPr>
        </p:nvSpPr>
        <p:spPr>
          <a:xfrm>
            <a:off x="1371600" y="3886200"/>
            <a:ext cx="6400800" cy="1752600"/>
          </a:xfrm>
        </p:spPr>
        <p:txBody>
          <a:bodyPr/>
          <a:lstStyle/>
          <a:p>
            <a:endParaRPr lang="en-US" altLang="en-US" sz="3200"/>
          </a:p>
          <a:p>
            <a:r>
              <a:rPr lang="en-US" altLang="en-US" sz="3200"/>
              <a:t>Program Output</a:t>
            </a:r>
          </a:p>
        </p:txBody>
      </p:sp>
      <p:sp>
        <p:nvSpPr>
          <p:cNvPr id="23555" name="Rectangle 3"/>
          <p:cNvSpPr>
            <a:spLocks noChangeArrowheads="1"/>
          </p:cNvSpPr>
          <p:nvPr/>
        </p:nvSpPr>
        <p:spPr bwMode="auto">
          <a:xfrm>
            <a:off x="0" y="0"/>
            <a:ext cx="6629400" cy="30130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1pPr>
            <a:lvl2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2pPr>
            <a:lvl3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9pPr>
          </a:lstStyle>
          <a:p>
            <a:r>
              <a:rPr lang="en-US" altLang="en-US" sz="1200" b="1">
                <a:solidFill>
                  <a:srgbClr val="000000"/>
                </a:solidFill>
                <a:latin typeface="Courier New" panose="02070309020205020404" pitchFamily="49" charset="0"/>
                <a:cs typeface="Times New Roman" panose="02020603050405020304" pitchFamily="18" charset="0"/>
              </a:rPr>
              <a:t>Date object constructor for date 7/24/1949</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Date object constructor for date 3/12/1988</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Employee object constructor: Bob Jones</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Jones, Bob</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Hired: 3/12/1988  Birth date: 7/24/1949</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Test Date constructor with invalid values:</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Month 14 invalid. Set to month 1.</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Day 35 invalid. Set to day 1.</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Date object constructor for date 1/1/1994</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Date object destructor for date 1/1/1994</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Employee object destructor: Jones, Bob</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Date object destructor for date 3/12/1988</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Date object destructor for date 7/24/1949</a:t>
            </a:r>
            <a:r>
              <a:rPr lang="en-US" altLang="en-US" sz="1200" b="1">
                <a:latin typeface="Courier New" panose="02070309020205020404" pitchFamily="49" charset="0"/>
                <a:cs typeface="Times New Roman" panose="02020603050405020304" pitchFamily="18" charset="0"/>
              </a:rPr>
              <a:t> </a:t>
            </a:r>
            <a:endParaRPr lang="en-US" altLang="en-US" sz="1200" b="1">
              <a:latin typeface="Courier New" panose="02070309020205020404" pitchFamily="49" charset="0"/>
            </a:endParaRPr>
          </a:p>
        </p:txBody>
      </p:sp>
      <p:grpSp>
        <p:nvGrpSpPr>
          <p:cNvPr id="23556" name="Group 4"/>
          <p:cNvGrpSpPr>
            <a:grpSpLocks/>
          </p:cNvGrpSpPr>
          <p:nvPr/>
        </p:nvGrpSpPr>
        <p:grpSpPr bwMode="auto">
          <a:xfrm>
            <a:off x="2667000" y="457200"/>
            <a:ext cx="6096000" cy="3562350"/>
            <a:chOff x="1680" y="288"/>
            <a:chExt cx="3840" cy="2244"/>
          </a:xfrm>
        </p:grpSpPr>
        <p:sp>
          <p:nvSpPr>
            <p:cNvPr id="23557" name="Text Box 5"/>
            <p:cNvSpPr txBox="1">
              <a:spLocks noChangeArrowheads="1"/>
            </p:cNvSpPr>
            <p:nvPr/>
          </p:nvSpPr>
          <p:spPr bwMode="auto">
            <a:xfrm>
              <a:off x="2688" y="2160"/>
              <a:ext cx="2832"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000000"/>
                  </a:solidFill>
                  <a:cs typeface="Times New Roman" panose="02020603050405020304" pitchFamily="18" charset="0"/>
                </a:rPr>
                <a:t>Notice how inner objects are created first and destroyed last.</a:t>
              </a:r>
            </a:p>
          </p:txBody>
        </p:sp>
        <p:sp>
          <p:nvSpPr>
            <p:cNvPr id="23558" name="Line 6"/>
            <p:cNvSpPr>
              <a:spLocks noChangeShapeType="1"/>
            </p:cNvSpPr>
            <p:nvPr/>
          </p:nvSpPr>
          <p:spPr bwMode="auto">
            <a:xfrm flipH="1" flipV="1">
              <a:off x="2400" y="288"/>
              <a:ext cx="1536"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559" name="Line 7"/>
            <p:cNvSpPr>
              <a:spLocks noChangeShapeType="1"/>
            </p:cNvSpPr>
            <p:nvPr/>
          </p:nvSpPr>
          <p:spPr bwMode="auto">
            <a:xfrm flipH="1" flipV="1">
              <a:off x="1680" y="1968"/>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3853060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556"/>
                                        </p:tgtEl>
                                        <p:attrNameLst>
                                          <p:attrName>style.visibility</p:attrName>
                                        </p:attrNameLst>
                                      </p:cBhvr>
                                      <p:to>
                                        <p:strVal val="visible"/>
                                      </p:to>
                                    </p:set>
                                  </p:childTnLst>
                                  <p:subTnLst>
                                    <p:set>
                                      <p:cBhvr override="childStyle">
                                        <p:cTn dur="1" fill="hold" display="0" masterRel="nextClick" afterEffect="1"/>
                                        <p:tgtEl>
                                          <p:spTgt spid="235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381000"/>
            <a:ext cx="7772400" cy="1143000"/>
          </a:xfrm>
        </p:spPr>
        <p:txBody>
          <a:bodyPr/>
          <a:lstStyle/>
          <a:p>
            <a:r>
              <a:rPr lang="en-US" altLang="en-US" sz="3600"/>
              <a:t>friend Functions and friend Classes</a:t>
            </a:r>
          </a:p>
        </p:txBody>
      </p:sp>
      <p:sp>
        <p:nvSpPr>
          <p:cNvPr id="24579" name="Rectangle 3"/>
          <p:cNvSpPr>
            <a:spLocks noGrp="1" noChangeArrowheads="1"/>
          </p:cNvSpPr>
          <p:nvPr>
            <p:ph type="body" idx="1"/>
          </p:nvPr>
        </p:nvSpPr>
        <p:spPr>
          <a:xfrm>
            <a:off x="685800" y="1676400"/>
            <a:ext cx="7772400" cy="4572000"/>
          </a:xfrm>
        </p:spPr>
        <p:txBody>
          <a:bodyPr/>
          <a:lstStyle/>
          <a:p>
            <a:pPr>
              <a:lnSpc>
                <a:spcPct val="90000"/>
              </a:lnSpc>
            </a:pPr>
            <a:r>
              <a:rPr lang="en-US" altLang="en-US" sz="2800" b="1">
                <a:latin typeface="Courier New" panose="02070309020205020404" pitchFamily="49" charset="0"/>
              </a:rPr>
              <a:t>friend</a:t>
            </a:r>
            <a:r>
              <a:rPr lang="en-US" altLang="en-US" sz="2800"/>
              <a:t> function and </a:t>
            </a:r>
            <a:r>
              <a:rPr lang="en-US" altLang="en-US" sz="2800" b="1">
                <a:latin typeface="Courier New" panose="02070309020205020404" pitchFamily="49" charset="0"/>
              </a:rPr>
              <a:t>friend</a:t>
            </a:r>
            <a:r>
              <a:rPr lang="en-US" altLang="en-US" sz="2800"/>
              <a:t> classes</a:t>
            </a:r>
          </a:p>
          <a:p>
            <a:pPr lvl="1">
              <a:lnSpc>
                <a:spcPct val="90000"/>
              </a:lnSpc>
            </a:pPr>
            <a:r>
              <a:rPr lang="en-US" altLang="en-US" sz="2400"/>
              <a:t>Can access </a:t>
            </a:r>
            <a:r>
              <a:rPr lang="en-US" altLang="en-US" sz="2400" b="1">
                <a:latin typeface="Courier New" panose="02070309020205020404" pitchFamily="49" charset="0"/>
              </a:rPr>
              <a:t>private</a:t>
            </a:r>
            <a:r>
              <a:rPr lang="en-US" altLang="en-US" sz="2400"/>
              <a:t> and </a:t>
            </a:r>
            <a:r>
              <a:rPr lang="en-US" altLang="en-US" sz="2400" b="1">
                <a:latin typeface="Courier New" panose="02070309020205020404" pitchFamily="49" charset="0"/>
              </a:rPr>
              <a:t>protected</a:t>
            </a:r>
            <a:r>
              <a:rPr lang="en-US" altLang="en-US" sz="2400"/>
              <a:t> members of another class</a:t>
            </a:r>
          </a:p>
          <a:p>
            <a:pPr lvl="1">
              <a:lnSpc>
                <a:spcPct val="90000"/>
              </a:lnSpc>
            </a:pPr>
            <a:r>
              <a:rPr lang="en-US" altLang="en-US" sz="2400" b="1">
                <a:latin typeface="Courier New" panose="02070309020205020404" pitchFamily="49" charset="0"/>
              </a:rPr>
              <a:t>friend</a:t>
            </a:r>
            <a:r>
              <a:rPr lang="en-US" altLang="en-US" sz="2400"/>
              <a:t> functions are not member functions of class</a:t>
            </a:r>
          </a:p>
          <a:p>
            <a:pPr lvl="2">
              <a:lnSpc>
                <a:spcPct val="90000"/>
              </a:lnSpc>
            </a:pPr>
            <a:r>
              <a:rPr lang="en-US" altLang="en-US" sz="2000"/>
              <a:t>Defined outside of class scope</a:t>
            </a:r>
          </a:p>
          <a:p>
            <a:pPr>
              <a:lnSpc>
                <a:spcPct val="90000"/>
              </a:lnSpc>
            </a:pPr>
            <a:r>
              <a:rPr lang="en-US" altLang="en-US" sz="2800"/>
              <a:t>Properties of friendship</a:t>
            </a:r>
          </a:p>
          <a:p>
            <a:pPr lvl="1">
              <a:lnSpc>
                <a:spcPct val="90000"/>
              </a:lnSpc>
            </a:pPr>
            <a:r>
              <a:rPr lang="en-US" altLang="en-US" sz="2400"/>
              <a:t>Friendship is granted, not taken</a:t>
            </a:r>
          </a:p>
          <a:p>
            <a:pPr lvl="1">
              <a:lnSpc>
                <a:spcPct val="90000"/>
              </a:lnSpc>
            </a:pPr>
            <a:r>
              <a:rPr lang="en-US" altLang="en-US" sz="2400"/>
              <a:t>Not symmetric (if </a:t>
            </a:r>
            <a:r>
              <a:rPr lang="en-US" altLang="en-US" sz="2400" b="1">
                <a:latin typeface="Courier New" panose="02070309020205020404" pitchFamily="49" charset="0"/>
              </a:rPr>
              <a:t>B</a:t>
            </a:r>
            <a:r>
              <a:rPr lang="en-US" altLang="en-US" sz="2400"/>
              <a:t> a </a:t>
            </a:r>
            <a:r>
              <a:rPr lang="en-US" altLang="en-US" sz="2400" b="1">
                <a:latin typeface="Courier New" panose="02070309020205020404" pitchFamily="49" charset="0"/>
              </a:rPr>
              <a:t>friend</a:t>
            </a:r>
            <a:r>
              <a:rPr lang="en-US" altLang="en-US" sz="2400"/>
              <a:t> of </a:t>
            </a:r>
            <a:r>
              <a:rPr lang="en-US" altLang="en-US" sz="2400" b="1">
                <a:latin typeface="Courier New" panose="02070309020205020404" pitchFamily="49" charset="0"/>
              </a:rPr>
              <a:t>A</a:t>
            </a:r>
            <a:r>
              <a:rPr lang="en-US" altLang="en-US" sz="2400"/>
              <a:t>, </a:t>
            </a:r>
            <a:r>
              <a:rPr lang="en-US" altLang="en-US" sz="2400" b="1">
                <a:latin typeface="Courier New" panose="02070309020205020404" pitchFamily="49" charset="0"/>
              </a:rPr>
              <a:t>A</a:t>
            </a:r>
            <a:r>
              <a:rPr lang="en-US" altLang="en-US" sz="2400"/>
              <a:t> not necessarily a </a:t>
            </a:r>
            <a:r>
              <a:rPr lang="en-US" altLang="en-US" sz="2400" b="1">
                <a:latin typeface="Courier New" panose="02070309020205020404" pitchFamily="49" charset="0"/>
              </a:rPr>
              <a:t>friend</a:t>
            </a:r>
            <a:r>
              <a:rPr lang="en-US" altLang="en-US" sz="2400"/>
              <a:t> of </a:t>
            </a:r>
            <a:r>
              <a:rPr lang="en-US" altLang="en-US" sz="2400" b="1">
                <a:latin typeface="Courier New" panose="02070309020205020404" pitchFamily="49" charset="0"/>
              </a:rPr>
              <a:t>B</a:t>
            </a:r>
            <a:r>
              <a:rPr lang="en-US" altLang="en-US" sz="2400"/>
              <a:t>) </a:t>
            </a:r>
          </a:p>
          <a:p>
            <a:pPr lvl="1">
              <a:lnSpc>
                <a:spcPct val="90000"/>
              </a:lnSpc>
            </a:pPr>
            <a:r>
              <a:rPr lang="en-US" altLang="en-US" sz="2400"/>
              <a:t>Not transitive (if </a:t>
            </a:r>
            <a:r>
              <a:rPr lang="en-US" altLang="en-US" sz="2400" b="1">
                <a:latin typeface="Courier New" panose="02070309020205020404" pitchFamily="49" charset="0"/>
              </a:rPr>
              <a:t>A</a:t>
            </a:r>
            <a:r>
              <a:rPr lang="en-US" altLang="en-US" sz="2400"/>
              <a:t> a </a:t>
            </a:r>
            <a:r>
              <a:rPr lang="en-US" altLang="en-US" sz="2400" b="1">
                <a:latin typeface="Courier New" panose="02070309020205020404" pitchFamily="49" charset="0"/>
              </a:rPr>
              <a:t>friend</a:t>
            </a:r>
            <a:r>
              <a:rPr lang="en-US" altLang="en-US" sz="2400"/>
              <a:t> of </a:t>
            </a:r>
            <a:r>
              <a:rPr lang="en-US" altLang="en-US" sz="2400" b="1">
                <a:latin typeface="Courier New" panose="02070309020205020404" pitchFamily="49" charset="0"/>
              </a:rPr>
              <a:t>B</a:t>
            </a:r>
            <a:r>
              <a:rPr lang="en-US" altLang="en-US" sz="2400"/>
              <a:t>, </a:t>
            </a:r>
            <a:r>
              <a:rPr lang="en-US" altLang="en-US" sz="2400" b="1">
                <a:latin typeface="Courier New" panose="02070309020205020404" pitchFamily="49" charset="0"/>
              </a:rPr>
              <a:t>B</a:t>
            </a:r>
            <a:r>
              <a:rPr lang="en-US" altLang="en-US" sz="2400"/>
              <a:t> a </a:t>
            </a:r>
            <a:r>
              <a:rPr lang="en-US" altLang="en-US" sz="2400" b="1">
                <a:latin typeface="Courier New" panose="02070309020205020404" pitchFamily="49" charset="0"/>
              </a:rPr>
              <a:t>friend</a:t>
            </a:r>
            <a:r>
              <a:rPr lang="en-US" altLang="en-US" sz="2400"/>
              <a:t> of </a:t>
            </a:r>
            <a:r>
              <a:rPr lang="en-US" altLang="en-US" sz="2400" b="1">
                <a:latin typeface="Courier New" panose="02070309020205020404" pitchFamily="49" charset="0"/>
              </a:rPr>
              <a:t>C</a:t>
            </a:r>
            <a:r>
              <a:rPr lang="en-US" altLang="en-US" sz="2400"/>
              <a:t>, </a:t>
            </a:r>
            <a:r>
              <a:rPr lang="en-US" altLang="en-US" sz="2400" b="1">
                <a:latin typeface="Courier New" panose="02070309020205020404" pitchFamily="49" charset="0"/>
              </a:rPr>
              <a:t>A</a:t>
            </a:r>
            <a:r>
              <a:rPr lang="en-US" altLang="en-US" sz="2400"/>
              <a:t> not necessarily a </a:t>
            </a:r>
            <a:r>
              <a:rPr lang="en-US" altLang="en-US" sz="2400" b="1">
                <a:latin typeface="Courier New" panose="02070309020205020404" pitchFamily="49" charset="0"/>
              </a:rPr>
              <a:t>friend</a:t>
            </a:r>
            <a:r>
              <a:rPr lang="en-US" altLang="en-US" sz="2400"/>
              <a:t> of </a:t>
            </a:r>
            <a:r>
              <a:rPr lang="en-US" altLang="en-US" sz="2400" b="1">
                <a:latin typeface="Courier New" panose="02070309020205020404" pitchFamily="49" charset="0"/>
              </a:rPr>
              <a:t>C</a:t>
            </a:r>
            <a:r>
              <a:rPr lang="en-US" altLang="en-US" sz="2400"/>
              <a:t>)</a:t>
            </a:r>
          </a:p>
          <a:p>
            <a:pPr>
              <a:lnSpc>
                <a:spcPct val="90000"/>
              </a:lnSpc>
            </a:pPr>
            <a:endParaRPr lang="en-US" altLang="en-US" sz="2800"/>
          </a:p>
        </p:txBody>
      </p:sp>
    </p:spTree>
    <p:extLst>
      <p:ext uri="{BB962C8B-B14F-4D97-AF65-F5344CB8AC3E}">
        <p14:creationId xmlns:p14="http://schemas.microsoft.com/office/powerpoint/2010/main" val="1301362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457200"/>
            <a:ext cx="7772400" cy="1143000"/>
          </a:xfrm>
        </p:spPr>
        <p:txBody>
          <a:bodyPr/>
          <a:lstStyle/>
          <a:p>
            <a:r>
              <a:rPr lang="en-US" altLang="en-US" sz="3600"/>
              <a:t>	friend Functions and friend Classes</a:t>
            </a:r>
          </a:p>
        </p:txBody>
      </p:sp>
      <p:sp>
        <p:nvSpPr>
          <p:cNvPr id="25603" name="Rectangle 3"/>
          <p:cNvSpPr>
            <a:spLocks noGrp="1" noChangeArrowheads="1"/>
          </p:cNvSpPr>
          <p:nvPr>
            <p:ph type="body" idx="1"/>
          </p:nvPr>
        </p:nvSpPr>
        <p:spPr>
          <a:xfrm>
            <a:off x="685800" y="1600200"/>
            <a:ext cx="7772400" cy="4343400"/>
          </a:xfrm>
        </p:spPr>
        <p:txBody>
          <a:bodyPr/>
          <a:lstStyle/>
          <a:p>
            <a:pPr>
              <a:lnSpc>
                <a:spcPct val="90000"/>
              </a:lnSpc>
            </a:pPr>
            <a:r>
              <a:rPr lang="en-US" altLang="en-US" sz="2800" b="1">
                <a:latin typeface="Courier New" panose="02070309020205020404" pitchFamily="49" charset="0"/>
              </a:rPr>
              <a:t>friend</a:t>
            </a:r>
            <a:r>
              <a:rPr lang="en-US" altLang="en-US" sz="2800"/>
              <a:t> declarations</a:t>
            </a:r>
          </a:p>
          <a:p>
            <a:pPr lvl="1">
              <a:lnSpc>
                <a:spcPct val="90000"/>
              </a:lnSpc>
            </a:pPr>
            <a:r>
              <a:rPr lang="en-US" altLang="en-US" sz="2400"/>
              <a:t>To declare a </a:t>
            </a:r>
            <a:r>
              <a:rPr lang="en-US" altLang="en-US" sz="2400" b="1">
                <a:latin typeface="Courier New" panose="02070309020205020404" pitchFamily="49" charset="0"/>
              </a:rPr>
              <a:t>friend</a:t>
            </a:r>
            <a:r>
              <a:rPr lang="en-US" altLang="en-US" sz="2400"/>
              <a:t> function</a:t>
            </a:r>
          </a:p>
          <a:p>
            <a:pPr lvl="2">
              <a:lnSpc>
                <a:spcPct val="90000"/>
              </a:lnSpc>
            </a:pPr>
            <a:r>
              <a:rPr lang="en-US" altLang="en-US" sz="2000"/>
              <a:t>Type </a:t>
            </a:r>
            <a:r>
              <a:rPr lang="en-US" altLang="en-US" sz="2000" b="1">
                <a:latin typeface="Courier New" panose="02070309020205020404" pitchFamily="49" charset="0"/>
              </a:rPr>
              <a:t>friend</a:t>
            </a:r>
            <a:r>
              <a:rPr lang="en-US" altLang="en-US" sz="2000"/>
              <a:t> before the function prototype in the class that is giving friendship</a:t>
            </a:r>
          </a:p>
          <a:p>
            <a:pPr lvl="4">
              <a:lnSpc>
                <a:spcPct val="90000"/>
              </a:lnSpc>
              <a:buFontTx/>
              <a:buNone/>
            </a:pPr>
            <a:r>
              <a:rPr lang="en-US" altLang="en-US" sz="1800" b="1">
                <a:latin typeface="Courier New" panose="02070309020205020404" pitchFamily="49" charset="0"/>
              </a:rPr>
              <a:t>friend int myFunction( int x );</a:t>
            </a:r>
            <a:endParaRPr lang="en-US" altLang="en-US" sz="1800"/>
          </a:p>
          <a:p>
            <a:pPr lvl="2">
              <a:lnSpc>
                <a:spcPct val="90000"/>
              </a:lnSpc>
              <a:buFontTx/>
              <a:buNone/>
            </a:pPr>
            <a:r>
              <a:rPr lang="en-US" altLang="en-US" sz="2000"/>
              <a:t>should appear in the class giving friendship</a:t>
            </a:r>
          </a:p>
          <a:p>
            <a:pPr lvl="1">
              <a:lnSpc>
                <a:spcPct val="90000"/>
              </a:lnSpc>
            </a:pPr>
            <a:r>
              <a:rPr lang="en-US" altLang="en-US" sz="2400"/>
              <a:t>To declare a </a:t>
            </a:r>
            <a:r>
              <a:rPr lang="en-US" altLang="en-US" sz="2400" b="1">
                <a:latin typeface="Courier New" panose="02070309020205020404" pitchFamily="49" charset="0"/>
              </a:rPr>
              <a:t>friend</a:t>
            </a:r>
            <a:r>
              <a:rPr lang="en-US" altLang="en-US" sz="2400"/>
              <a:t> class</a:t>
            </a:r>
          </a:p>
          <a:p>
            <a:pPr lvl="1">
              <a:lnSpc>
                <a:spcPct val="90000"/>
              </a:lnSpc>
            </a:pPr>
            <a:r>
              <a:rPr lang="en-US" altLang="en-US" sz="2400"/>
              <a:t>Type </a:t>
            </a:r>
            <a:r>
              <a:rPr lang="en-US" altLang="en-US" sz="2400" b="1">
                <a:latin typeface="Courier New" panose="02070309020205020404" pitchFamily="49" charset="0"/>
              </a:rPr>
              <a:t>friend</a:t>
            </a:r>
            <a:r>
              <a:rPr lang="en-US" altLang="en-US" sz="2400"/>
              <a:t> </a:t>
            </a:r>
            <a:r>
              <a:rPr lang="en-US" altLang="en-US" sz="2400" b="1">
                <a:latin typeface="Courier New" panose="02070309020205020404" pitchFamily="49" charset="0"/>
              </a:rPr>
              <a:t>class</a:t>
            </a:r>
            <a:r>
              <a:rPr lang="en-US" altLang="en-US" sz="2400"/>
              <a:t> </a:t>
            </a:r>
            <a:r>
              <a:rPr lang="en-US" altLang="en-US" sz="2400" b="1">
                <a:latin typeface="Courier New" panose="02070309020205020404" pitchFamily="49" charset="0"/>
              </a:rPr>
              <a:t>Classname</a:t>
            </a:r>
            <a:r>
              <a:rPr lang="en-US" altLang="en-US" sz="2400"/>
              <a:t> in the class that is giving friendship</a:t>
            </a:r>
          </a:p>
          <a:p>
            <a:pPr lvl="1">
              <a:lnSpc>
                <a:spcPct val="90000"/>
              </a:lnSpc>
            </a:pPr>
            <a:r>
              <a:rPr lang="en-US" altLang="en-US" sz="2400"/>
              <a:t>if </a:t>
            </a:r>
            <a:r>
              <a:rPr lang="en-US" altLang="en-US" sz="2400" b="1">
                <a:latin typeface="Courier New" panose="02070309020205020404" pitchFamily="49" charset="0"/>
              </a:rPr>
              <a:t>ClassOne</a:t>
            </a:r>
            <a:r>
              <a:rPr lang="en-US" altLang="en-US" sz="2400"/>
              <a:t> is granting friendship to </a:t>
            </a:r>
            <a:r>
              <a:rPr lang="en-US" altLang="en-US" sz="2400" b="1">
                <a:latin typeface="Courier New" panose="02070309020205020404" pitchFamily="49" charset="0"/>
              </a:rPr>
              <a:t>ClassTwo</a:t>
            </a:r>
            <a:r>
              <a:rPr lang="en-US" altLang="en-US" sz="2400"/>
              <a:t>,</a:t>
            </a:r>
          </a:p>
          <a:p>
            <a:pPr lvl="4">
              <a:lnSpc>
                <a:spcPct val="90000"/>
              </a:lnSpc>
              <a:buFontTx/>
              <a:buNone/>
            </a:pPr>
            <a:r>
              <a:rPr lang="en-US" altLang="en-US" sz="1800" b="1">
                <a:latin typeface="Courier New" panose="02070309020205020404" pitchFamily="49" charset="0"/>
              </a:rPr>
              <a:t>friend class ClassTwo;</a:t>
            </a:r>
          </a:p>
          <a:p>
            <a:pPr lvl="1">
              <a:lnSpc>
                <a:spcPct val="90000"/>
              </a:lnSpc>
            </a:pPr>
            <a:r>
              <a:rPr lang="en-US" altLang="en-US" sz="2400"/>
              <a:t>	should appear in </a:t>
            </a:r>
            <a:r>
              <a:rPr lang="en-US" altLang="en-US" sz="2400" b="1">
                <a:latin typeface="Courier New" panose="02070309020205020404" pitchFamily="49" charset="0"/>
              </a:rPr>
              <a:t>ClassOne</a:t>
            </a:r>
            <a:r>
              <a:rPr lang="en-US" altLang="en-US" sz="2400"/>
              <a:t>'s definition</a:t>
            </a:r>
          </a:p>
        </p:txBody>
      </p:sp>
    </p:spTree>
    <p:extLst>
      <p:ext uri="{BB962C8B-B14F-4D97-AF65-F5344CB8AC3E}">
        <p14:creationId xmlns:p14="http://schemas.microsoft.com/office/powerpoint/2010/main" val="376636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latin typeface="Courier New" panose="02070309020205020404" pitchFamily="49" charset="0"/>
              </a:rPr>
              <a:t>private</a:t>
            </a:r>
            <a:r>
              <a:rPr lang="en-US" altLang="en-US"/>
              <a:t> Access Modifier</a:t>
            </a:r>
          </a:p>
        </p:txBody>
      </p:sp>
      <p:sp>
        <p:nvSpPr>
          <p:cNvPr id="8195" name="Rectangle 3"/>
          <p:cNvSpPr>
            <a:spLocks noGrp="1" noChangeArrowheads="1"/>
          </p:cNvSpPr>
          <p:nvPr>
            <p:ph type="body" idx="1"/>
          </p:nvPr>
        </p:nvSpPr>
        <p:spPr/>
        <p:txBody>
          <a:bodyPr/>
          <a:lstStyle/>
          <a:p>
            <a:r>
              <a:rPr lang="en-US" altLang="en-US" sz="2800"/>
              <a:t>Fields marked as </a:t>
            </a:r>
            <a:r>
              <a:rPr lang="en-US" altLang="en-US" sz="2800">
                <a:latin typeface="Courier New" panose="02070309020205020404" pitchFamily="49" charset="0"/>
              </a:rPr>
              <a:t>private</a:t>
            </a:r>
            <a:r>
              <a:rPr lang="en-US" altLang="en-US" sz="2800"/>
              <a:t> can only be accessed by functions that are part of that class</a:t>
            </a:r>
          </a:p>
          <a:p>
            <a:r>
              <a:rPr lang="en-US" altLang="en-US" sz="2800"/>
              <a:t>In the Robot class, locX, locY, and facing are private float fields, these fields can only be accessed by functions that are in class Robot (getX, getY, getFacing, setFacing, setLocation)</a:t>
            </a:r>
          </a:p>
          <a:p>
            <a:r>
              <a:rPr lang="en-US" altLang="en-US" sz="2800"/>
              <a:t>Example:</a:t>
            </a:r>
          </a:p>
          <a:p>
            <a:pPr lvl="1">
              <a:buFontTx/>
              <a:buNone/>
            </a:pPr>
            <a:r>
              <a:rPr lang="en-US" altLang="en-US" sz="2000">
                <a:latin typeface="Courier New" panose="02070309020205020404" pitchFamily="49" charset="0"/>
              </a:rPr>
              <a:t>void useRobot() {</a:t>
            </a:r>
          </a:p>
          <a:p>
            <a:pPr lvl="1">
              <a:buFontTx/>
              <a:buNone/>
            </a:pPr>
            <a:r>
              <a:rPr lang="en-US" altLang="en-US" sz="2000">
                <a:latin typeface="Courier New" panose="02070309020205020404" pitchFamily="49" charset="0"/>
              </a:rPr>
              <a:t>  Robot r1;</a:t>
            </a:r>
          </a:p>
          <a:p>
            <a:pPr lvl="1">
              <a:buFontTx/>
              <a:buNone/>
            </a:pPr>
            <a:r>
              <a:rPr lang="en-US" altLang="en-US" sz="2000">
                <a:latin typeface="Courier New" panose="02070309020205020404" pitchFamily="49" charset="0"/>
              </a:rPr>
              <a:t>  r1.locX = -5; // Error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7" name="Group 3"/>
          <p:cNvGrpSpPr>
            <a:grpSpLocks/>
          </p:cNvGrpSpPr>
          <p:nvPr/>
        </p:nvGrpSpPr>
        <p:grpSpPr bwMode="auto">
          <a:xfrm>
            <a:off x="0" y="0"/>
            <a:ext cx="6781800" cy="6858000"/>
            <a:chOff x="0" y="0"/>
            <a:chExt cx="3072" cy="11220"/>
          </a:xfrm>
        </p:grpSpPr>
        <p:grpSp>
          <p:nvGrpSpPr>
            <p:cNvPr id="26628" name="Group 4"/>
            <p:cNvGrpSpPr>
              <a:grpSpLocks/>
            </p:cNvGrpSpPr>
            <p:nvPr/>
          </p:nvGrpSpPr>
          <p:grpSpPr bwMode="auto">
            <a:xfrm>
              <a:off x="0" y="0"/>
              <a:ext cx="3072" cy="374"/>
              <a:chOff x="0" y="0"/>
              <a:chExt cx="3072" cy="374"/>
            </a:xfrm>
          </p:grpSpPr>
          <p:sp>
            <p:nvSpPr>
              <p:cNvPr id="26629"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30"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Fig. 7.5: fig07_05.cpp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31" name="Group 7"/>
            <p:cNvGrpSpPr>
              <a:grpSpLocks/>
            </p:cNvGrpSpPr>
            <p:nvPr/>
          </p:nvGrpSpPr>
          <p:grpSpPr bwMode="auto">
            <a:xfrm>
              <a:off x="0" y="374"/>
              <a:ext cx="3072" cy="374"/>
              <a:chOff x="0" y="374"/>
              <a:chExt cx="3072" cy="374"/>
            </a:xfrm>
          </p:grpSpPr>
          <p:sp>
            <p:nvSpPr>
              <p:cNvPr id="26632"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33"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	</a:t>
                </a:r>
                <a:r>
                  <a:rPr lang="en-US" altLang="en-US" sz="1200" b="1">
                    <a:solidFill>
                      <a:srgbClr val="33CC33"/>
                    </a:solidFill>
                    <a:latin typeface="Courier New" panose="02070309020205020404" pitchFamily="49" charset="0"/>
                    <a:cs typeface="Times New Roman" panose="02020603050405020304" pitchFamily="18" charset="0"/>
                  </a:rPr>
                  <a:t>// Friends can access private members of a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34" name="Group 10"/>
            <p:cNvGrpSpPr>
              <a:grpSpLocks/>
            </p:cNvGrpSpPr>
            <p:nvPr/>
          </p:nvGrpSpPr>
          <p:grpSpPr bwMode="auto">
            <a:xfrm>
              <a:off x="0" y="748"/>
              <a:ext cx="3072" cy="374"/>
              <a:chOff x="0" y="748"/>
              <a:chExt cx="3072" cy="374"/>
            </a:xfrm>
          </p:grpSpPr>
          <p:sp>
            <p:nvSpPr>
              <p:cNvPr id="26635"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36"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26637" name="Group 13"/>
            <p:cNvGrpSpPr>
              <a:grpSpLocks/>
            </p:cNvGrpSpPr>
            <p:nvPr/>
          </p:nvGrpSpPr>
          <p:grpSpPr bwMode="auto">
            <a:xfrm>
              <a:off x="0" y="1122"/>
              <a:ext cx="3072" cy="374"/>
              <a:chOff x="0" y="1122"/>
              <a:chExt cx="3072" cy="374"/>
            </a:xfrm>
          </p:grpSpPr>
          <p:sp>
            <p:nvSpPr>
              <p:cNvPr id="26638"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39"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40" name="Group 16"/>
            <p:cNvGrpSpPr>
              <a:grpSpLocks/>
            </p:cNvGrpSpPr>
            <p:nvPr/>
          </p:nvGrpSpPr>
          <p:grpSpPr bwMode="auto">
            <a:xfrm>
              <a:off x="0" y="1496"/>
              <a:ext cx="3072" cy="374"/>
              <a:chOff x="0" y="1496"/>
              <a:chExt cx="3072" cy="374"/>
            </a:xfrm>
          </p:grpSpPr>
          <p:sp>
            <p:nvSpPr>
              <p:cNvPr id="26641"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42"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26643" name="Group 19"/>
            <p:cNvGrpSpPr>
              <a:grpSpLocks/>
            </p:cNvGrpSpPr>
            <p:nvPr/>
          </p:nvGrpSpPr>
          <p:grpSpPr bwMode="auto">
            <a:xfrm>
              <a:off x="0" y="1870"/>
              <a:ext cx="3072" cy="374"/>
              <a:chOff x="0" y="1870"/>
              <a:chExt cx="3072" cy="374"/>
            </a:xfrm>
          </p:grpSpPr>
          <p:sp>
            <p:nvSpPr>
              <p:cNvPr id="26644"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45"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26646" name="Group 22"/>
            <p:cNvGrpSpPr>
              <a:grpSpLocks/>
            </p:cNvGrpSpPr>
            <p:nvPr/>
          </p:nvGrpSpPr>
          <p:grpSpPr bwMode="auto">
            <a:xfrm>
              <a:off x="0" y="2244"/>
              <a:ext cx="3072" cy="374"/>
              <a:chOff x="0" y="2244"/>
              <a:chExt cx="3072" cy="374"/>
            </a:xfrm>
          </p:grpSpPr>
          <p:sp>
            <p:nvSpPr>
              <p:cNvPr id="26647"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48"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49" name="Group 25"/>
            <p:cNvGrpSpPr>
              <a:grpSpLocks/>
            </p:cNvGrpSpPr>
            <p:nvPr/>
          </p:nvGrpSpPr>
          <p:grpSpPr bwMode="auto">
            <a:xfrm>
              <a:off x="0" y="2618"/>
              <a:ext cx="3072" cy="374"/>
              <a:chOff x="0" y="2618"/>
              <a:chExt cx="3072" cy="374"/>
            </a:xfrm>
          </p:grpSpPr>
          <p:sp>
            <p:nvSpPr>
              <p:cNvPr id="26650"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51"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	</a:t>
                </a:r>
                <a:r>
                  <a:rPr lang="en-US" altLang="en-US" sz="1200" b="1">
                    <a:solidFill>
                      <a:srgbClr val="33CC33"/>
                    </a:solidFill>
                    <a:latin typeface="Courier New" panose="02070309020205020404" pitchFamily="49" charset="0"/>
                    <a:cs typeface="Times New Roman" panose="02020603050405020304" pitchFamily="18" charset="0"/>
                  </a:rPr>
                  <a:t>// Modified Count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52" name="Group 28"/>
            <p:cNvGrpSpPr>
              <a:grpSpLocks/>
            </p:cNvGrpSpPr>
            <p:nvPr/>
          </p:nvGrpSpPr>
          <p:grpSpPr bwMode="auto">
            <a:xfrm>
              <a:off x="0" y="2992"/>
              <a:ext cx="3072" cy="374"/>
              <a:chOff x="0" y="2992"/>
              <a:chExt cx="3072" cy="374"/>
            </a:xfrm>
          </p:grpSpPr>
          <p:sp>
            <p:nvSpPr>
              <p:cNvPr id="26653"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54"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Count {</a:t>
                </a:r>
              </a:p>
              <a:p>
                <a:pPr eaLnBrk="0" hangingPunct="0"/>
                <a:endParaRPr lang="en-US" altLang="en-US" sz="1200" b="1">
                  <a:latin typeface="Courier New" panose="02070309020205020404" pitchFamily="49" charset="0"/>
                </a:endParaRPr>
              </a:p>
            </p:txBody>
          </p:sp>
        </p:grpSp>
        <p:grpSp>
          <p:nvGrpSpPr>
            <p:cNvPr id="26655" name="Group 31"/>
            <p:cNvGrpSpPr>
              <a:grpSpLocks/>
            </p:cNvGrpSpPr>
            <p:nvPr/>
          </p:nvGrpSpPr>
          <p:grpSpPr bwMode="auto">
            <a:xfrm>
              <a:off x="0" y="3366"/>
              <a:ext cx="3072" cy="374"/>
              <a:chOff x="0" y="3366"/>
              <a:chExt cx="3072" cy="374"/>
            </a:xfrm>
          </p:grpSpPr>
          <p:sp>
            <p:nvSpPr>
              <p:cNvPr id="26656"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57"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friend</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setX( Count &amp;,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friend declaration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58" name="Group 34"/>
            <p:cNvGrpSpPr>
              <a:grpSpLocks/>
            </p:cNvGrpSpPr>
            <p:nvPr/>
          </p:nvGrpSpPr>
          <p:grpSpPr bwMode="auto">
            <a:xfrm>
              <a:off x="0" y="3740"/>
              <a:ext cx="3072" cy="374"/>
              <a:chOff x="0" y="3740"/>
              <a:chExt cx="3072" cy="374"/>
            </a:xfrm>
          </p:grpSpPr>
          <p:sp>
            <p:nvSpPr>
              <p:cNvPr id="26659"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60"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61" name="Group 37"/>
            <p:cNvGrpSpPr>
              <a:grpSpLocks/>
            </p:cNvGrpSpPr>
            <p:nvPr/>
          </p:nvGrpSpPr>
          <p:grpSpPr bwMode="auto">
            <a:xfrm>
              <a:off x="0" y="4114"/>
              <a:ext cx="3072" cy="374"/>
              <a:chOff x="0" y="4114"/>
              <a:chExt cx="3072" cy="374"/>
            </a:xfrm>
          </p:grpSpPr>
          <p:sp>
            <p:nvSpPr>
              <p:cNvPr id="26662"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63"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	</a:t>
                </a:r>
                <a:r>
                  <a:rPr lang="en-US" altLang="en-US" sz="1200" b="1">
                    <a:solidFill>
                      <a:srgbClr val="000000"/>
                    </a:solidFill>
                    <a:latin typeface="Courier New" panose="02070309020205020404" pitchFamily="49" charset="0"/>
                    <a:cs typeface="Times New Roman" panose="02020603050405020304" pitchFamily="18" charset="0"/>
                  </a:rPr>
                  <a:t>   Count() { x = 0; }               </a:t>
                </a:r>
                <a:r>
                  <a:rPr lang="en-US" altLang="en-US" sz="1200" b="1">
                    <a:solidFill>
                      <a:srgbClr val="33CC33"/>
                    </a:solidFill>
                    <a:latin typeface="Courier New" panose="02070309020205020404" pitchFamily="49" charset="0"/>
                    <a:cs typeface="Times New Roman" panose="02020603050405020304" pitchFamily="18" charset="0"/>
                  </a:rPr>
                  <a:t> // constructor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64" name="Group 40"/>
            <p:cNvGrpSpPr>
              <a:grpSpLocks/>
            </p:cNvGrpSpPr>
            <p:nvPr/>
          </p:nvGrpSpPr>
          <p:grpSpPr bwMode="auto">
            <a:xfrm>
              <a:off x="0" y="4488"/>
              <a:ext cx="3072" cy="374"/>
              <a:chOff x="0" y="4488"/>
              <a:chExt cx="3072" cy="374"/>
            </a:xfrm>
          </p:grpSpPr>
          <p:sp>
            <p:nvSpPr>
              <p:cNvPr id="26665"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66"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print()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cout &lt;&lt; x &lt;&lt; endl; }  </a:t>
                </a:r>
                <a:r>
                  <a:rPr lang="en-US" altLang="en-US" sz="1200" b="1">
                    <a:solidFill>
                      <a:srgbClr val="33CC33"/>
                    </a:solidFill>
                    <a:latin typeface="Courier New" panose="02070309020205020404" pitchFamily="49" charset="0"/>
                    <a:cs typeface="Times New Roman" panose="02020603050405020304" pitchFamily="18" charset="0"/>
                  </a:rPr>
                  <a:t>// output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67" name="Group 43"/>
            <p:cNvGrpSpPr>
              <a:grpSpLocks/>
            </p:cNvGrpSpPr>
            <p:nvPr/>
          </p:nvGrpSpPr>
          <p:grpSpPr bwMode="auto">
            <a:xfrm>
              <a:off x="0" y="4862"/>
              <a:ext cx="3072" cy="374"/>
              <a:chOff x="0" y="4862"/>
              <a:chExt cx="3072" cy="374"/>
            </a:xfrm>
          </p:grpSpPr>
          <p:sp>
            <p:nvSpPr>
              <p:cNvPr id="26668"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69"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70" name="Group 46"/>
            <p:cNvGrpSpPr>
              <a:grpSpLocks/>
            </p:cNvGrpSpPr>
            <p:nvPr/>
          </p:nvGrpSpPr>
          <p:grpSpPr bwMode="auto">
            <a:xfrm>
              <a:off x="0" y="5236"/>
              <a:ext cx="3072" cy="374"/>
              <a:chOff x="0" y="5236"/>
              <a:chExt cx="3072" cy="374"/>
            </a:xfrm>
          </p:grpSpPr>
          <p:sp>
            <p:nvSpPr>
              <p:cNvPr id="26671"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72"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x;  // data member</a:t>
                </a:r>
              </a:p>
              <a:p>
                <a:pPr eaLnBrk="0" hangingPunct="0"/>
                <a:endParaRPr lang="en-US" altLang="en-US" sz="1200" b="1">
                  <a:latin typeface="Courier New" panose="02070309020205020404" pitchFamily="49" charset="0"/>
                </a:endParaRPr>
              </a:p>
            </p:txBody>
          </p:sp>
        </p:grpSp>
        <p:grpSp>
          <p:nvGrpSpPr>
            <p:cNvPr id="26673" name="Group 49"/>
            <p:cNvGrpSpPr>
              <a:grpSpLocks/>
            </p:cNvGrpSpPr>
            <p:nvPr/>
          </p:nvGrpSpPr>
          <p:grpSpPr bwMode="auto">
            <a:xfrm>
              <a:off x="0" y="5610"/>
              <a:ext cx="3072" cy="374"/>
              <a:chOff x="0" y="5610"/>
              <a:chExt cx="3072" cy="374"/>
            </a:xfrm>
          </p:grpSpPr>
          <p:sp>
            <p:nvSpPr>
              <p:cNvPr id="26674"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75"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6676" name="Group 52"/>
            <p:cNvGrpSpPr>
              <a:grpSpLocks/>
            </p:cNvGrpSpPr>
            <p:nvPr/>
          </p:nvGrpSpPr>
          <p:grpSpPr bwMode="auto">
            <a:xfrm>
              <a:off x="0" y="5984"/>
              <a:ext cx="3072" cy="374"/>
              <a:chOff x="0" y="5984"/>
              <a:chExt cx="3072" cy="374"/>
            </a:xfrm>
          </p:grpSpPr>
          <p:sp>
            <p:nvSpPr>
              <p:cNvPr id="26677"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78"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79" name="Group 55"/>
            <p:cNvGrpSpPr>
              <a:grpSpLocks/>
            </p:cNvGrpSpPr>
            <p:nvPr/>
          </p:nvGrpSpPr>
          <p:grpSpPr bwMode="auto">
            <a:xfrm>
              <a:off x="0" y="6358"/>
              <a:ext cx="3072" cy="374"/>
              <a:chOff x="0" y="6358"/>
              <a:chExt cx="3072" cy="374"/>
            </a:xfrm>
          </p:grpSpPr>
          <p:sp>
            <p:nvSpPr>
              <p:cNvPr id="26680"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81"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18	</a:t>
                </a:r>
                <a:r>
                  <a:rPr lang="en-US" altLang="en-US" sz="1200" b="1">
                    <a:solidFill>
                      <a:srgbClr val="33CC33"/>
                    </a:solidFill>
                    <a:latin typeface="Courier New" panose="02070309020205020404" pitchFamily="49" charset="0"/>
                    <a:cs typeface="Times New Roman" panose="02020603050405020304" pitchFamily="18" charset="0"/>
                  </a:rPr>
                  <a:t>// Can modify private data of Count because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82" name="Group 58"/>
            <p:cNvGrpSpPr>
              <a:grpSpLocks/>
            </p:cNvGrpSpPr>
            <p:nvPr/>
          </p:nvGrpSpPr>
          <p:grpSpPr bwMode="auto">
            <a:xfrm>
              <a:off x="0" y="6732"/>
              <a:ext cx="3072" cy="374"/>
              <a:chOff x="0" y="6732"/>
              <a:chExt cx="3072" cy="374"/>
            </a:xfrm>
          </p:grpSpPr>
          <p:sp>
            <p:nvSpPr>
              <p:cNvPr id="26683"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84"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19	</a:t>
                </a:r>
                <a:r>
                  <a:rPr lang="en-US" altLang="en-US" sz="1200" b="1">
                    <a:solidFill>
                      <a:srgbClr val="33CC33"/>
                    </a:solidFill>
                    <a:latin typeface="Courier New" panose="02070309020205020404" pitchFamily="49" charset="0"/>
                    <a:cs typeface="Times New Roman" panose="02020603050405020304" pitchFamily="18" charset="0"/>
                  </a:rPr>
                  <a:t>// setX is declared as a friend function of Count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85" name="Group 61"/>
            <p:cNvGrpSpPr>
              <a:grpSpLocks/>
            </p:cNvGrpSpPr>
            <p:nvPr/>
          </p:nvGrpSpPr>
          <p:grpSpPr bwMode="auto">
            <a:xfrm>
              <a:off x="0" y="7106"/>
              <a:ext cx="3072" cy="374"/>
              <a:chOff x="0" y="7106"/>
              <a:chExt cx="3072" cy="374"/>
            </a:xfrm>
          </p:grpSpPr>
          <p:sp>
            <p:nvSpPr>
              <p:cNvPr id="26686"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87"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20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setX( Count &amp;c,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val )</a:t>
                </a:r>
              </a:p>
              <a:p>
                <a:pPr eaLnBrk="0" hangingPunct="0"/>
                <a:endParaRPr lang="en-US" altLang="en-US" sz="1200" b="1">
                  <a:latin typeface="Courier New" panose="02070309020205020404" pitchFamily="49" charset="0"/>
                </a:endParaRPr>
              </a:p>
            </p:txBody>
          </p:sp>
        </p:grpSp>
        <p:grpSp>
          <p:nvGrpSpPr>
            <p:cNvPr id="26688" name="Group 64"/>
            <p:cNvGrpSpPr>
              <a:grpSpLocks/>
            </p:cNvGrpSpPr>
            <p:nvPr/>
          </p:nvGrpSpPr>
          <p:grpSpPr bwMode="auto">
            <a:xfrm>
              <a:off x="0" y="7480"/>
              <a:ext cx="3072" cy="374"/>
              <a:chOff x="0" y="7480"/>
              <a:chExt cx="3072" cy="374"/>
            </a:xfrm>
          </p:grpSpPr>
          <p:sp>
            <p:nvSpPr>
              <p:cNvPr id="26689"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90"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21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6691" name="Group 67"/>
            <p:cNvGrpSpPr>
              <a:grpSpLocks/>
            </p:cNvGrpSpPr>
            <p:nvPr/>
          </p:nvGrpSpPr>
          <p:grpSpPr bwMode="auto">
            <a:xfrm>
              <a:off x="0" y="7854"/>
              <a:ext cx="3072" cy="374"/>
              <a:chOff x="0" y="7854"/>
              <a:chExt cx="3072" cy="374"/>
            </a:xfrm>
          </p:grpSpPr>
          <p:sp>
            <p:nvSpPr>
              <p:cNvPr id="26692"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93"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22	</a:t>
                </a:r>
                <a:r>
                  <a:rPr lang="en-US" altLang="en-US" sz="1200" b="1">
                    <a:solidFill>
                      <a:srgbClr val="000000"/>
                    </a:solidFill>
                    <a:latin typeface="Courier New" panose="02070309020205020404" pitchFamily="49" charset="0"/>
                    <a:cs typeface="Times New Roman" panose="02020603050405020304" pitchFamily="18" charset="0"/>
                  </a:rPr>
                  <a:t>   c.x = val; </a:t>
                </a:r>
                <a:r>
                  <a:rPr lang="en-US" altLang="en-US" sz="1200" b="1">
                    <a:solidFill>
                      <a:srgbClr val="33CC33"/>
                    </a:solidFill>
                    <a:latin typeface="Courier New" panose="02070309020205020404" pitchFamily="49" charset="0"/>
                    <a:cs typeface="Times New Roman" panose="02020603050405020304" pitchFamily="18" charset="0"/>
                  </a:rPr>
                  <a:t> // legal: setX is a friend of Count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694" name="Group 70"/>
            <p:cNvGrpSpPr>
              <a:grpSpLocks/>
            </p:cNvGrpSpPr>
            <p:nvPr/>
          </p:nvGrpSpPr>
          <p:grpSpPr bwMode="auto">
            <a:xfrm>
              <a:off x="0" y="8228"/>
              <a:ext cx="3072" cy="374"/>
              <a:chOff x="0" y="8228"/>
              <a:chExt cx="3072" cy="374"/>
            </a:xfrm>
          </p:grpSpPr>
          <p:sp>
            <p:nvSpPr>
              <p:cNvPr id="26695"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96"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6697" name="Group 73"/>
            <p:cNvGrpSpPr>
              <a:grpSpLocks/>
            </p:cNvGrpSpPr>
            <p:nvPr/>
          </p:nvGrpSpPr>
          <p:grpSpPr bwMode="auto">
            <a:xfrm>
              <a:off x="0" y="8602"/>
              <a:ext cx="3072" cy="374"/>
              <a:chOff x="0" y="8602"/>
              <a:chExt cx="3072" cy="374"/>
            </a:xfrm>
          </p:grpSpPr>
          <p:sp>
            <p:nvSpPr>
              <p:cNvPr id="26698"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99"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700" name="Group 76"/>
            <p:cNvGrpSpPr>
              <a:grpSpLocks/>
            </p:cNvGrpSpPr>
            <p:nvPr/>
          </p:nvGrpSpPr>
          <p:grpSpPr bwMode="auto">
            <a:xfrm>
              <a:off x="0" y="8976"/>
              <a:ext cx="3072" cy="374"/>
              <a:chOff x="0" y="8976"/>
              <a:chExt cx="3072" cy="374"/>
            </a:xfrm>
          </p:grpSpPr>
          <p:sp>
            <p:nvSpPr>
              <p:cNvPr id="26701"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02"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25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main()</a:t>
                </a:r>
              </a:p>
              <a:p>
                <a:pPr eaLnBrk="0" hangingPunct="0"/>
                <a:endParaRPr lang="en-US" altLang="en-US" sz="1200" b="1">
                  <a:latin typeface="Courier New" panose="02070309020205020404" pitchFamily="49" charset="0"/>
                </a:endParaRPr>
              </a:p>
            </p:txBody>
          </p:sp>
        </p:grpSp>
        <p:grpSp>
          <p:nvGrpSpPr>
            <p:cNvPr id="26703" name="Group 79"/>
            <p:cNvGrpSpPr>
              <a:grpSpLocks/>
            </p:cNvGrpSpPr>
            <p:nvPr/>
          </p:nvGrpSpPr>
          <p:grpSpPr bwMode="auto">
            <a:xfrm>
              <a:off x="0" y="9350"/>
              <a:ext cx="3072" cy="374"/>
              <a:chOff x="0" y="9350"/>
              <a:chExt cx="3072" cy="374"/>
            </a:xfrm>
          </p:grpSpPr>
          <p:sp>
            <p:nvSpPr>
              <p:cNvPr id="26704"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05"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6706" name="Group 82"/>
            <p:cNvGrpSpPr>
              <a:grpSpLocks/>
            </p:cNvGrpSpPr>
            <p:nvPr/>
          </p:nvGrpSpPr>
          <p:grpSpPr bwMode="auto">
            <a:xfrm>
              <a:off x="0" y="9724"/>
              <a:ext cx="3072" cy="374"/>
              <a:chOff x="0" y="9724"/>
              <a:chExt cx="3072" cy="374"/>
            </a:xfrm>
          </p:grpSpPr>
          <p:sp>
            <p:nvSpPr>
              <p:cNvPr id="26707"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08"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27	</a:t>
                </a:r>
                <a:r>
                  <a:rPr lang="en-US" altLang="en-US" sz="1200" b="1">
                    <a:solidFill>
                      <a:srgbClr val="000000"/>
                    </a:solidFill>
                    <a:latin typeface="Courier New" panose="02070309020205020404" pitchFamily="49" charset="0"/>
                    <a:cs typeface="Times New Roman" panose="02020603050405020304" pitchFamily="18" charset="0"/>
                  </a:rPr>
                  <a:t>   Count counter;</a:t>
                </a:r>
              </a:p>
              <a:p>
                <a:pPr eaLnBrk="0" hangingPunct="0"/>
                <a:endParaRPr lang="en-US" altLang="en-US" sz="1200" b="1">
                  <a:latin typeface="Courier New" panose="02070309020205020404" pitchFamily="49" charset="0"/>
                </a:endParaRPr>
              </a:p>
            </p:txBody>
          </p:sp>
        </p:grpSp>
        <p:grpSp>
          <p:nvGrpSpPr>
            <p:cNvPr id="26709" name="Group 85"/>
            <p:cNvGrpSpPr>
              <a:grpSpLocks/>
            </p:cNvGrpSpPr>
            <p:nvPr/>
          </p:nvGrpSpPr>
          <p:grpSpPr bwMode="auto">
            <a:xfrm>
              <a:off x="0" y="10098"/>
              <a:ext cx="3072" cy="374"/>
              <a:chOff x="0" y="10098"/>
              <a:chExt cx="3072" cy="374"/>
            </a:xfrm>
          </p:grpSpPr>
          <p:sp>
            <p:nvSpPr>
              <p:cNvPr id="26710"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11"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6712" name="Group 88"/>
            <p:cNvGrpSpPr>
              <a:grpSpLocks/>
            </p:cNvGrpSpPr>
            <p:nvPr/>
          </p:nvGrpSpPr>
          <p:grpSpPr bwMode="auto">
            <a:xfrm>
              <a:off x="0" y="10472"/>
              <a:ext cx="3072" cy="374"/>
              <a:chOff x="0" y="10472"/>
              <a:chExt cx="3072" cy="374"/>
            </a:xfrm>
          </p:grpSpPr>
          <p:sp>
            <p:nvSpPr>
              <p:cNvPr id="26713"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14"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29	</a:t>
                </a:r>
                <a:r>
                  <a:rPr lang="en-US" altLang="en-US" sz="1200" b="1">
                    <a:solidFill>
                      <a:srgbClr val="000000"/>
                    </a:solidFill>
                    <a:latin typeface="Courier New" panose="02070309020205020404" pitchFamily="49" charset="0"/>
                    <a:cs typeface="Times New Roman" panose="02020603050405020304" pitchFamily="18" charset="0"/>
                  </a:rPr>
                  <a:t>   cout &lt;&lt; "counter.x after instantiation: ";</a:t>
                </a:r>
              </a:p>
              <a:p>
                <a:pPr eaLnBrk="0" hangingPunct="0"/>
                <a:endParaRPr lang="en-US" altLang="en-US" sz="1200" b="1">
                  <a:latin typeface="Courier New" panose="02070309020205020404" pitchFamily="49" charset="0"/>
                </a:endParaRPr>
              </a:p>
            </p:txBody>
          </p:sp>
        </p:grpSp>
        <p:grpSp>
          <p:nvGrpSpPr>
            <p:cNvPr id="26715" name="Group 91"/>
            <p:cNvGrpSpPr>
              <a:grpSpLocks/>
            </p:cNvGrpSpPr>
            <p:nvPr/>
          </p:nvGrpSpPr>
          <p:grpSpPr bwMode="auto">
            <a:xfrm>
              <a:off x="0" y="10846"/>
              <a:ext cx="3072" cy="374"/>
              <a:chOff x="0" y="10846"/>
              <a:chExt cx="3072" cy="374"/>
            </a:xfrm>
          </p:grpSpPr>
          <p:sp>
            <p:nvSpPr>
              <p:cNvPr id="26716"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17"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30	</a:t>
                </a:r>
                <a:r>
                  <a:rPr lang="en-US" altLang="en-US" sz="1200" b="1">
                    <a:solidFill>
                      <a:srgbClr val="000000"/>
                    </a:solidFill>
                    <a:latin typeface="Courier New" panose="02070309020205020404" pitchFamily="49" charset="0"/>
                    <a:cs typeface="Times New Roman" panose="02020603050405020304" pitchFamily="18" charset="0"/>
                  </a:rPr>
                  <a:t>   counter.print();</a:t>
                </a:r>
              </a:p>
              <a:p>
                <a:pPr eaLnBrk="0" hangingPunct="0"/>
                <a:endParaRPr lang="en-US" altLang="en-US" sz="1200" b="1">
                  <a:latin typeface="Courier New" panose="02070309020205020404" pitchFamily="49" charset="0"/>
                </a:endParaRPr>
              </a:p>
            </p:txBody>
          </p:sp>
        </p:grpSp>
      </p:grpSp>
      <p:grpSp>
        <p:nvGrpSpPr>
          <p:cNvPr id="26724" name="Group 100"/>
          <p:cNvGrpSpPr>
            <a:grpSpLocks/>
          </p:cNvGrpSpPr>
          <p:nvPr/>
        </p:nvGrpSpPr>
        <p:grpSpPr bwMode="auto">
          <a:xfrm>
            <a:off x="1219200" y="3429000"/>
            <a:ext cx="5638800" cy="1447800"/>
            <a:chOff x="768" y="2160"/>
            <a:chExt cx="3552" cy="912"/>
          </a:xfrm>
        </p:grpSpPr>
        <p:grpSp>
          <p:nvGrpSpPr>
            <p:cNvPr id="26725" name="Group 101"/>
            <p:cNvGrpSpPr>
              <a:grpSpLocks/>
            </p:cNvGrpSpPr>
            <p:nvPr/>
          </p:nvGrpSpPr>
          <p:grpSpPr bwMode="auto">
            <a:xfrm>
              <a:off x="1008" y="2784"/>
              <a:ext cx="3312" cy="288"/>
              <a:chOff x="912" y="3216"/>
              <a:chExt cx="3312" cy="288"/>
            </a:xfrm>
          </p:grpSpPr>
          <p:sp>
            <p:nvSpPr>
              <p:cNvPr id="26726" name="Line 102"/>
              <p:cNvSpPr>
                <a:spLocks noChangeShapeType="1"/>
              </p:cNvSpPr>
              <p:nvPr/>
            </p:nvSpPr>
            <p:spPr bwMode="auto">
              <a:xfrm flipH="1">
                <a:off x="912" y="3360"/>
                <a:ext cx="129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27" name="Text Box 103"/>
              <p:cNvSpPr txBox="1">
                <a:spLocks noChangeArrowheads="1"/>
              </p:cNvSpPr>
              <p:nvPr/>
            </p:nvSpPr>
            <p:spPr bwMode="auto">
              <a:xfrm>
                <a:off x="2016" y="3216"/>
                <a:ext cx="2208" cy="21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Changing </a:t>
                </a:r>
                <a:r>
                  <a:rPr lang="en-US" altLang="en-US" sz="1600" b="1">
                    <a:latin typeface="Courier New" panose="02070309020205020404" pitchFamily="49" charset="0"/>
                  </a:rPr>
                  <a:t>private</a:t>
                </a:r>
                <a:r>
                  <a:rPr lang="en-US" altLang="en-US" sz="1600"/>
                  <a:t> variables allowed.</a:t>
                </a:r>
                <a:endParaRPr lang="en-US" altLang="en-US" sz="1600" b="1"/>
              </a:p>
            </p:txBody>
          </p:sp>
        </p:grpSp>
        <p:sp>
          <p:nvSpPr>
            <p:cNvPr id="26728" name="Line 104"/>
            <p:cNvSpPr>
              <a:spLocks noChangeShapeType="1"/>
            </p:cNvSpPr>
            <p:nvPr/>
          </p:nvSpPr>
          <p:spPr bwMode="auto">
            <a:xfrm flipH="1" flipV="1">
              <a:off x="768" y="2160"/>
              <a:ext cx="1344"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1622273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724"/>
                                        </p:tgtEl>
                                        <p:attrNameLst>
                                          <p:attrName>style.visibility</p:attrName>
                                        </p:attrNameLst>
                                      </p:cBhvr>
                                      <p:to>
                                        <p:strVal val="visible"/>
                                      </p:to>
                                    </p:set>
                                  </p:childTnLst>
                                  <p:subTnLst>
                                    <p:set>
                                      <p:cBhvr override="childStyle">
                                        <p:cTn dur="1" fill="hold" display="0" masterRel="nextClick" afterEffect="1"/>
                                        <p:tgtEl>
                                          <p:spTgt spid="267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0" y="0"/>
            <a:ext cx="6705600" cy="1981200"/>
            <a:chOff x="0" y="0"/>
            <a:chExt cx="3072" cy="1870"/>
          </a:xfrm>
        </p:grpSpPr>
        <p:grpSp>
          <p:nvGrpSpPr>
            <p:cNvPr id="27652" name="Group 4"/>
            <p:cNvGrpSpPr>
              <a:grpSpLocks/>
            </p:cNvGrpSpPr>
            <p:nvPr/>
          </p:nvGrpSpPr>
          <p:grpSpPr bwMode="auto">
            <a:xfrm>
              <a:off x="0" y="0"/>
              <a:ext cx="3072" cy="374"/>
              <a:chOff x="0" y="0"/>
              <a:chExt cx="3072" cy="374"/>
            </a:xfrm>
          </p:grpSpPr>
          <p:sp>
            <p:nvSpPr>
              <p:cNvPr id="27653"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4"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31	</a:t>
                </a:r>
                <a:r>
                  <a:rPr lang="en-US" altLang="en-US" sz="1200" b="1">
                    <a:solidFill>
                      <a:srgbClr val="000000"/>
                    </a:solidFill>
                    <a:latin typeface="Courier New" panose="02070309020205020404" pitchFamily="49" charset="0"/>
                    <a:cs typeface="Times New Roman" panose="02020603050405020304" pitchFamily="18" charset="0"/>
                  </a:rPr>
                  <a:t>   cout &lt;&lt; "counter.x after call to setX friend function: ";</a:t>
                </a:r>
              </a:p>
              <a:p>
                <a:pPr eaLnBrk="0" hangingPunct="0"/>
                <a:endParaRPr lang="en-US" altLang="en-US" sz="1200" b="1">
                  <a:latin typeface="Courier New" panose="02070309020205020404" pitchFamily="49" charset="0"/>
                </a:endParaRPr>
              </a:p>
            </p:txBody>
          </p:sp>
        </p:grpSp>
        <p:grpSp>
          <p:nvGrpSpPr>
            <p:cNvPr id="27655" name="Group 7"/>
            <p:cNvGrpSpPr>
              <a:grpSpLocks/>
            </p:cNvGrpSpPr>
            <p:nvPr/>
          </p:nvGrpSpPr>
          <p:grpSpPr bwMode="auto">
            <a:xfrm>
              <a:off x="0" y="374"/>
              <a:ext cx="3072" cy="374"/>
              <a:chOff x="0" y="374"/>
              <a:chExt cx="3072" cy="374"/>
            </a:xfrm>
          </p:grpSpPr>
          <p:sp>
            <p:nvSpPr>
              <p:cNvPr id="27656"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57"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32	</a:t>
                </a:r>
                <a:r>
                  <a:rPr lang="en-US" altLang="en-US" sz="1200" b="1">
                    <a:solidFill>
                      <a:srgbClr val="000000"/>
                    </a:solidFill>
                    <a:latin typeface="Courier New" panose="02070309020205020404" pitchFamily="49" charset="0"/>
                    <a:cs typeface="Times New Roman" panose="02020603050405020304" pitchFamily="18" charset="0"/>
                  </a:rPr>
                  <a:t>   setX( counter, 8 );  </a:t>
                </a:r>
                <a:r>
                  <a:rPr lang="en-US" altLang="en-US" sz="1200" b="1">
                    <a:solidFill>
                      <a:srgbClr val="33CC33"/>
                    </a:solidFill>
                    <a:latin typeface="Courier New" panose="02070309020205020404" pitchFamily="49" charset="0"/>
                    <a:cs typeface="Times New Roman" panose="02020603050405020304" pitchFamily="18" charset="0"/>
                  </a:rPr>
                  <a:t>// set x with a friend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7658" name="Group 10"/>
            <p:cNvGrpSpPr>
              <a:grpSpLocks/>
            </p:cNvGrpSpPr>
            <p:nvPr/>
          </p:nvGrpSpPr>
          <p:grpSpPr bwMode="auto">
            <a:xfrm>
              <a:off x="0" y="748"/>
              <a:ext cx="3072" cy="374"/>
              <a:chOff x="0" y="748"/>
              <a:chExt cx="3072" cy="374"/>
            </a:xfrm>
          </p:grpSpPr>
          <p:sp>
            <p:nvSpPr>
              <p:cNvPr id="27659"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0"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33	</a:t>
                </a:r>
                <a:r>
                  <a:rPr lang="en-US" altLang="en-US" sz="1200" b="1">
                    <a:solidFill>
                      <a:srgbClr val="000000"/>
                    </a:solidFill>
                    <a:latin typeface="Courier New" panose="02070309020205020404" pitchFamily="49" charset="0"/>
                    <a:cs typeface="Times New Roman" panose="02020603050405020304" pitchFamily="18" charset="0"/>
                  </a:rPr>
                  <a:t>   counter.print();</a:t>
                </a:r>
              </a:p>
              <a:p>
                <a:pPr eaLnBrk="0" hangingPunct="0"/>
                <a:endParaRPr lang="en-US" altLang="en-US" sz="1200" b="1">
                  <a:latin typeface="Courier New" panose="02070309020205020404" pitchFamily="49" charset="0"/>
                </a:endParaRPr>
              </a:p>
            </p:txBody>
          </p:sp>
        </p:grpSp>
        <p:grpSp>
          <p:nvGrpSpPr>
            <p:cNvPr id="27661" name="Group 13"/>
            <p:cNvGrpSpPr>
              <a:grpSpLocks/>
            </p:cNvGrpSpPr>
            <p:nvPr/>
          </p:nvGrpSpPr>
          <p:grpSpPr bwMode="auto">
            <a:xfrm>
              <a:off x="0" y="1122"/>
              <a:ext cx="3072" cy="374"/>
              <a:chOff x="0" y="1122"/>
              <a:chExt cx="3072" cy="374"/>
            </a:xfrm>
          </p:grpSpPr>
          <p:sp>
            <p:nvSpPr>
              <p:cNvPr id="27662"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3"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34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0;</a:t>
                </a:r>
              </a:p>
              <a:p>
                <a:pPr eaLnBrk="0" hangingPunct="0"/>
                <a:endParaRPr lang="en-US" altLang="en-US" sz="1200" b="1">
                  <a:latin typeface="Courier New" panose="02070309020205020404" pitchFamily="49" charset="0"/>
                </a:endParaRPr>
              </a:p>
            </p:txBody>
          </p:sp>
        </p:grpSp>
        <p:grpSp>
          <p:nvGrpSpPr>
            <p:cNvPr id="27664" name="Group 16"/>
            <p:cNvGrpSpPr>
              <a:grpSpLocks/>
            </p:cNvGrpSpPr>
            <p:nvPr/>
          </p:nvGrpSpPr>
          <p:grpSpPr bwMode="auto">
            <a:xfrm>
              <a:off x="0" y="1496"/>
              <a:ext cx="3072" cy="374"/>
              <a:chOff x="0" y="1496"/>
              <a:chExt cx="3072" cy="374"/>
            </a:xfrm>
          </p:grpSpPr>
          <p:sp>
            <p:nvSpPr>
              <p:cNvPr id="27665"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6"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35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sp>
        <p:nvSpPr>
          <p:cNvPr id="27667" name="Rectangle 19"/>
          <p:cNvSpPr>
            <a:spLocks noChangeArrowheads="1"/>
          </p:cNvSpPr>
          <p:nvPr/>
        </p:nvSpPr>
        <p:spPr bwMode="auto">
          <a:xfrm>
            <a:off x="0" y="2362200"/>
            <a:ext cx="67056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1pPr>
            <a:lvl2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2pPr>
            <a:lvl3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9pPr>
          </a:lstStyle>
          <a:p>
            <a:r>
              <a:rPr lang="en-US" altLang="en-US" sz="1200" b="1">
                <a:solidFill>
                  <a:srgbClr val="000000"/>
                </a:solidFill>
                <a:latin typeface="Courier New" panose="02070309020205020404" pitchFamily="49" charset="0"/>
                <a:cs typeface="Times New Roman" panose="02020603050405020304" pitchFamily="18" charset="0"/>
              </a:rPr>
              <a:t>counter.x after instantiation: 0</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counter.x after call to setX friend function: 8</a:t>
            </a:r>
            <a:endParaRPr lang="en-US" altLang="en-US" sz="1200" b="1">
              <a:latin typeface="Courier New" panose="02070309020205020404" pitchFamily="49" charset="0"/>
            </a:endParaRPr>
          </a:p>
        </p:txBody>
      </p:sp>
    </p:spTree>
    <p:extLst>
      <p:ext uri="{BB962C8B-B14F-4D97-AF65-F5344CB8AC3E}">
        <p14:creationId xmlns:p14="http://schemas.microsoft.com/office/powerpoint/2010/main" val="25885312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a:grpSpLocks/>
          </p:cNvGrpSpPr>
          <p:nvPr/>
        </p:nvGrpSpPr>
        <p:grpSpPr bwMode="auto">
          <a:xfrm>
            <a:off x="0" y="0"/>
            <a:ext cx="6781800" cy="6858000"/>
            <a:chOff x="0" y="0"/>
            <a:chExt cx="3072" cy="11594"/>
          </a:xfrm>
        </p:grpSpPr>
        <p:grpSp>
          <p:nvGrpSpPr>
            <p:cNvPr id="28676" name="Group 4"/>
            <p:cNvGrpSpPr>
              <a:grpSpLocks/>
            </p:cNvGrpSpPr>
            <p:nvPr/>
          </p:nvGrpSpPr>
          <p:grpSpPr bwMode="auto">
            <a:xfrm>
              <a:off x="0" y="0"/>
              <a:ext cx="3072" cy="374"/>
              <a:chOff x="0" y="0"/>
              <a:chExt cx="3072" cy="374"/>
            </a:xfrm>
          </p:grpSpPr>
          <p:sp>
            <p:nvSpPr>
              <p:cNvPr id="28677"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78"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Fig. 7.6: fig07_06.cpp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679" name="Group 7"/>
            <p:cNvGrpSpPr>
              <a:grpSpLocks/>
            </p:cNvGrpSpPr>
            <p:nvPr/>
          </p:nvGrpSpPr>
          <p:grpSpPr bwMode="auto">
            <a:xfrm>
              <a:off x="0" y="374"/>
              <a:ext cx="3072" cy="374"/>
              <a:chOff x="0" y="374"/>
              <a:chExt cx="3072" cy="374"/>
            </a:xfrm>
          </p:grpSpPr>
          <p:sp>
            <p:nvSpPr>
              <p:cNvPr id="28680"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81"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	</a:t>
                </a:r>
                <a:r>
                  <a:rPr lang="en-US" altLang="en-US" sz="1200" b="1">
                    <a:solidFill>
                      <a:srgbClr val="33CC33"/>
                    </a:solidFill>
                    <a:latin typeface="Courier New" panose="02070309020205020404" pitchFamily="49" charset="0"/>
                    <a:cs typeface="Times New Roman" panose="02020603050405020304" pitchFamily="18" charset="0"/>
                  </a:rPr>
                  <a:t>// Non-friend/non-member functions cannot access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682" name="Group 10"/>
            <p:cNvGrpSpPr>
              <a:grpSpLocks/>
            </p:cNvGrpSpPr>
            <p:nvPr/>
          </p:nvGrpSpPr>
          <p:grpSpPr bwMode="auto">
            <a:xfrm>
              <a:off x="0" y="748"/>
              <a:ext cx="3072" cy="374"/>
              <a:chOff x="0" y="748"/>
              <a:chExt cx="3072" cy="374"/>
            </a:xfrm>
          </p:grpSpPr>
          <p:sp>
            <p:nvSpPr>
              <p:cNvPr id="28683"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84"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	</a:t>
                </a:r>
                <a:r>
                  <a:rPr lang="en-US" altLang="en-US" sz="1200" b="1">
                    <a:solidFill>
                      <a:srgbClr val="33CC33"/>
                    </a:solidFill>
                    <a:latin typeface="Courier New" panose="02070309020205020404" pitchFamily="49" charset="0"/>
                    <a:cs typeface="Times New Roman" panose="02020603050405020304" pitchFamily="18" charset="0"/>
                  </a:rPr>
                  <a:t>// private data of a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685" name="Group 13"/>
            <p:cNvGrpSpPr>
              <a:grpSpLocks/>
            </p:cNvGrpSpPr>
            <p:nvPr/>
          </p:nvGrpSpPr>
          <p:grpSpPr bwMode="auto">
            <a:xfrm>
              <a:off x="0" y="1122"/>
              <a:ext cx="3072" cy="374"/>
              <a:chOff x="0" y="1122"/>
              <a:chExt cx="3072" cy="374"/>
            </a:xfrm>
          </p:grpSpPr>
          <p:sp>
            <p:nvSpPr>
              <p:cNvPr id="28686"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87"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28688" name="Group 16"/>
            <p:cNvGrpSpPr>
              <a:grpSpLocks/>
            </p:cNvGrpSpPr>
            <p:nvPr/>
          </p:nvGrpSpPr>
          <p:grpSpPr bwMode="auto">
            <a:xfrm>
              <a:off x="0" y="1496"/>
              <a:ext cx="3072" cy="374"/>
              <a:chOff x="0" y="1496"/>
              <a:chExt cx="3072" cy="374"/>
            </a:xfrm>
          </p:grpSpPr>
          <p:sp>
            <p:nvSpPr>
              <p:cNvPr id="28689"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90"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691" name="Group 19"/>
            <p:cNvGrpSpPr>
              <a:grpSpLocks/>
            </p:cNvGrpSpPr>
            <p:nvPr/>
          </p:nvGrpSpPr>
          <p:grpSpPr bwMode="auto">
            <a:xfrm>
              <a:off x="0" y="1870"/>
              <a:ext cx="3072" cy="374"/>
              <a:chOff x="0" y="1870"/>
              <a:chExt cx="3072" cy="374"/>
            </a:xfrm>
          </p:grpSpPr>
          <p:sp>
            <p:nvSpPr>
              <p:cNvPr id="28692"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93"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28694" name="Group 22"/>
            <p:cNvGrpSpPr>
              <a:grpSpLocks/>
            </p:cNvGrpSpPr>
            <p:nvPr/>
          </p:nvGrpSpPr>
          <p:grpSpPr bwMode="auto">
            <a:xfrm>
              <a:off x="0" y="2244"/>
              <a:ext cx="3072" cy="374"/>
              <a:chOff x="0" y="2244"/>
              <a:chExt cx="3072" cy="374"/>
            </a:xfrm>
          </p:grpSpPr>
          <p:sp>
            <p:nvSpPr>
              <p:cNvPr id="28695"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96"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28697" name="Group 25"/>
            <p:cNvGrpSpPr>
              <a:grpSpLocks/>
            </p:cNvGrpSpPr>
            <p:nvPr/>
          </p:nvGrpSpPr>
          <p:grpSpPr bwMode="auto">
            <a:xfrm>
              <a:off x="0" y="2618"/>
              <a:ext cx="3072" cy="374"/>
              <a:chOff x="0" y="2618"/>
              <a:chExt cx="3072" cy="374"/>
            </a:xfrm>
          </p:grpSpPr>
          <p:sp>
            <p:nvSpPr>
              <p:cNvPr id="28698"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99"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00" name="Group 28"/>
            <p:cNvGrpSpPr>
              <a:grpSpLocks/>
            </p:cNvGrpSpPr>
            <p:nvPr/>
          </p:nvGrpSpPr>
          <p:grpSpPr bwMode="auto">
            <a:xfrm>
              <a:off x="0" y="2992"/>
              <a:ext cx="3072" cy="374"/>
              <a:chOff x="0" y="2992"/>
              <a:chExt cx="3072" cy="374"/>
            </a:xfrm>
          </p:grpSpPr>
          <p:sp>
            <p:nvSpPr>
              <p:cNvPr id="28701"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02"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	</a:t>
                </a:r>
                <a:r>
                  <a:rPr lang="en-US" altLang="en-US" sz="1200" b="1">
                    <a:solidFill>
                      <a:srgbClr val="33CC33"/>
                    </a:solidFill>
                    <a:latin typeface="Courier New" panose="02070309020205020404" pitchFamily="49" charset="0"/>
                    <a:cs typeface="Times New Roman" panose="02020603050405020304" pitchFamily="18" charset="0"/>
                  </a:rPr>
                  <a:t>// Modified Count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03" name="Group 31"/>
            <p:cNvGrpSpPr>
              <a:grpSpLocks/>
            </p:cNvGrpSpPr>
            <p:nvPr/>
          </p:nvGrpSpPr>
          <p:grpSpPr bwMode="auto">
            <a:xfrm>
              <a:off x="0" y="3366"/>
              <a:ext cx="3072" cy="374"/>
              <a:chOff x="0" y="3366"/>
              <a:chExt cx="3072" cy="374"/>
            </a:xfrm>
          </p:grpSpPr>
          <p:sp>
            <p:nvSpPr>
              <p:cNvPr id="28704"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05"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Count {</a:t>
                </a:r>
              </a:p>
              <a:p>
                <a:pPr eaLnBrk="0" hangingPunct="0"/>
                <a:endParaRPr lang="en-US" altLang="en-US" sz="1200" b="1">
                  <a:latin typeface="Courier New" panose="02070309020205020404" pitchFamily="49" charset="0"/>
                </a:endParaRPr>
              </a:p>
            </p:txBody>
          </p:sp>
        </p:grpSp>
        <p:grpSp>
          <p:nvGrpSpPr>
            <p:cNvPr id="28706" name="Group 34"/>
            <p:cNvGrpSpPr>
              <a:grpSpLocks/>
            </p:cNvGrpSpPr>
            <p:nvPr/>
          </p:nvGrpSpPr>
          <p:grpSpPr bwMode="auto">
            <a:xfrm>
              <a:off x="0" y="3740"/>
              <a:ext cx="3072" cy="374"/>
              <a:chOff x="0" y="3740"/>
              <a:chExt cx="3072" cy="374"/>
            </a:xfrm>
          </p:grpSpPr>
          <p:sp>
            <p:nvSpPr>
              <p:cNvPr id="28707"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08"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09" name="Group 37"/>
            <p:cNvGrpSpPr>
              <a:grpSpLocks/>
            </p:cNvGrpSpPr>
            <p:nvPr/>
          </p:nvGrpSpPr>
          <p:grpSpPr bwMode="auto">
            <a:xfrm>
              <a:off x="0" y="4114"/>
              <a:ext cx="3072" cy="374"/>
              <a:chOff x="0" y="4114"/>
              <a:chExt cx="3072" cy="374"/>
            </a:xfrm>
          </p:grpSpPr>
          <p:sp>
            <p:nvSpPr>
              <p:cNvPr id="28710"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11"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	</a:t>
                </a:r>
                <a:r>
                  <a:rPr lang="en-US" altLang="en-US" sz="1200" b="1">
                    <a:solidFill>
                      <a:srgbClr val="000000"/>
                    </a:solidFill>
                    <a:latin typeface="Courier New" panose="02070309020205020404" pitchFamily="49" charset="0"/>
                    <a:cs typeface="Times New Roman" panose="02020603050405020304" pitchFamily="18" charset="0"/>
                  </a:rPr>
                  <a:t>   Count() { x = 0; }                  </a:t>
                </a:r>
                <a:r>
                  <a:rPr lang="en-US" altLang="en-US" sz="1200" b="1">
                    <a:solidFill>
                      <a:srgbClr val="33CC33"/>
                    </a:solidFill>
                    <a:latin typeface="Courier New" panose="02070309020205020404" pitchFamily="49" charset="0"/>
                    <a:cs typeface="Times New Roman" panose="02020603050405020304" pitchFamily="18" charset="0"/>
                  </a:rPr>
                  <a:t> // constructor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12" name="Group 40"/>
            <p:cNvGrpSpPr>
              <a:grpSpLocks/>
            </p:cNvGrpSpPr>
            <p:nvPr/>
          </p:nvGrpSpPr>
          <p:grpSpPr bwMode="auto">
            <a:xfrm>
              <a:off x="0" y="4488"/>
              <a:ext cx="3072" cy="374"/>
              <a:chOff x="0" y="4488"/>
              <a:chExt cx="3072" cy="374"/>
            </a:xfrm>
          </p:grpSpPr>
          <p:sp>
            <p:nvSpPr>
              <p:cNvPr id="28713"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14"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print()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cout &lt;&lt; x &lt;&lt; endl; } </a:t>
                </a:r>
                <a:r>
                  <a:rPr lang="en-US" altLang="en-US" sz="1200" b="1">
                    <a:solidFill>
                      <a:srgbClr val="33CC33"/>
                    </a:solidFill>
                    <a:latin typeface="Courier New" panose="02070309020205020404" pitchFamily="49" charset="0"/>
                    <a:cs typeface="Times New Roman" panose="02020603050405020304" pitchFamily="18" charset="0"/>
                  </a:rPr>
                  <a:t> // output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15" name="Group 43"/>
            <p:cNvGrpSpPr>
              <a:grpSpLocks/>
            </p:cNvGrpSpPr>
            <p:nvPr/>
          </p:nvGrpSpPr>
          <p:grpSpPr bwMode="auto">
            <a:xfrm>
              <a:off x="0" y="4862"/>
              <a:ext cx="3072" cy="374"/>
              <a:chOff x="0" y="4862"/>
              <a:chExt cx="3072" cy="374"/>
            </a:xfrm>
          </p:grpSpPr>
          <p:sp>
            <p:nvSpPr>
              <p:cNvPr id="28716"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17"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18" name="Group 46"/>
            <p:cNvGrpSpPr>
              <a:grpSpLocks/>
            </p:cNvGrpSpPr>
            <p:nvPr/>
          </p:nvGrpSpPr>
          <p:grpSpPr bwMode="auto">
            <a:xfrm>
              <a:off x="0" y="5236"/>
              <a:ext cx="3072" cy="374"/>
              <a:chOff x="0" y="5236"/>
              <a:chExt cx="3072" cy="374"/>
            </a:xfrm>
          </p:grpSpPr>
          <p:sp>
            <p:nvSpPr>
              <p:cNvPr id="28719"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20"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x;  </a:t>
                </a:r>
                <a:r>
                  <a:rPr lang="en-US" altLang="en-US" sz="1200" b="1">
                    <a:solidFill>
                      <a:srgbClr val="33CC33"/>
                    </a:solidFill>
                    <a:latin typeface="Courier New" panose="02070309020205020404" pitchFamily="49" charset="0"/>
                    <a:cs typeface="Times New Roman" panose="02020603050405020304" pitchFamily="18" charset="0"/>
                  </a:rPr>
                  <a:t>// data member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21" name="Group 49"/>
            <p:cNvGrpSpPr>
              <a:grpSpLocks/>
            </p:cNvGrpSpPr>
            <p:nvPr/>
          </p:nvGrpSpPr>
          <p:grpSpPr bwMode="auto">
            <a:xfrm>
              <a:off x="0" y="5610"/>
              <a:ext cx="3072" cy="374"/>
              <a:chOff x="0" y="5610"/>
              <a:chExt cx="3072" cy="374"/>
            </a:xfrm>
          </p:grpSpPr>
          <p:sp>
            <p:nvSpPr>
              <p:cNvPr id="28722"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23"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8724" name="Group 52"/>
            <p:cNvGrpSpPr>
              <a:grpSpLocks/>
            </p:cNvGrpSpPr>
            <p:nvPr/>
          </p:nvGrpSpPr>
          <p:grpSpPr bwMode="auto">
            <a:xfrm>
              <a:off x="0" y="5984"/>
              <a:ext cx="3072" cy="374"/>
              <a:chOff x="0" y="5984"/>
              <a:chExt cx="3072" cy="374"/>
            </a:xfrm>
          </p:grpSpPr>
          <p:sp>
            <p:nvSpPr>
              <p:cNvPr id="28725"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26"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27" name="Group 55"/>
            <p:cNvGrpSpPr>
              <a:grpSpLocks/>
            </p:cNvGrpSpPr>
            <p:nvPr/>
          </p:nvGrpSpPr>
          <p:grpSpPr bwMode="auto">
            <a:xfrm>
              <a:off x="0" y="6358"/>
              <a:ext cx="3072" cy="374"/>
              <a:chOff x="0" y="6358"/>
              <a:chExt cx="3072" cy="374"/>
            </a:xfrm>
          </p:grpSpPr>
          <p:sp>
            <p:nvSpPr>
              <p:cNvPr id="28728"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29"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18	</a:t>
                </a:r>
                <a:r>
                  <a:rPr lang="en-US" altLang="en-US" sz="1200" b="1">
                    <a:solidFill>
                      <a:srgbClr val="33CC33"/>
                    </a:solidFill>
                    <a:latin typeface="Courier New" panose="02070309020205020404" pitchFamily="49" charset="0"/>
                    <a:cs typeface="Times New Roman" panose="02020603050405020304" pitchFamily="18" charset="0"/>
                  </a:rPr>
                  <a:t>// Function tries to modify private data of Count,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30" name="Group 58"/>
            <p:cNvGrpSpPr>
              <a:grpSpLocks/>
            </p:cNvGrpSpPr>
            <p:nvPr/>
          </p:nvGrpSpPr>
          <p:grpSpPr bwMode="auto">
            <a:xfrm>
              <a:off x="0" y="6732"/>
              <a:ext cx="3072" cy="374"/>
              <a:chOff x="0" y="6732"/>
              <a:chExt cx="3072" cy="374"/>
            </a:xfrm>
          </p:grpSpPr>
          <p:sp>
            <p:nvSpPr>
              <p:cNvPr id="28731"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32"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19	</a:t>
                </a:r>
                <a:r>
                  <a:rPr lang="en-US" altLang="en-US" sz="1200" b="1">
                    <a:solidFill>
                      <a:srgbClr val="33CC33"/>
                    </a:solidFill>
                    <a:latin typeface="Courier New" panose="02070309020205020404" pitchFamily="49" charset="0"/>
                    <a:cs typeface="Times New Roman" panose="02020603050405020304" pitchFamily="18" charset="0"/>
                  </a:rPr>
                  <a:t>// but cannot because it is not a friend of Count.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33" name="Group 61"/>
            <p:cNvGrpSpPr>
              <a:grpSpLocks/>
            </p:cNvGrpSpPr>
            <p:nvPr/>
          </p:nvGrpSpPr>
          <p:grpSpPr bwMode="auto">
            <a:xfrm>
              <a:off x="0" y="7106"/>
              <a:ext cx="3072" cy="374"/>
              <a:chOff x="0" y="7106"/>
              <a:chExt cx="3072" cy="374"/>
            </a:xfrm>
          </p:grpSpPr>
          <p:sp>
            <p:nvSpPr>
              <p:cNvPr id="28734"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35"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20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cannotSetX( Count &amp;c,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val )</a:t>
                </a:r>
              </a:p>
              <a:p>
                <a:pPr eaLnBrk="0" hangingPunct="0"/>
                <a:endParaRPr lang="en-US" altLang="en-US" sz="1200" b="1">
                  <a:latin typeface="Courier New" panose="02070309020205020404" pitchFamily="49" charset="0"/>
                </a:endParaRPr>
              </a:p>
            </p:txBody>
          </p:sp>
        </p:grpSp>
        <p:grpSp>
          <p:nvGrpSpPr>
            <p:cNvPr id="28736" name="Group 64"/>
            <p:cNvGrpSpPr>
              <a:grpSpLocks/>
            </p:cNvGrpSpPr>
            <p:nvPr/>
          </p:nvGrpSpPr>
          <p:grpSpPr bwMode="auto">
            <a:xfrm>
              <a:off x="0" y="7480"/>
              <a:ext cx="3072" cy="374"/>
              <a:chOff x="0" y="7480"/>
              <a:chExt cx="3072" cy="374"/>
            </a:xfrm>
          </p:grpSpPr>
          <p:sp>
            <p:nvSpPr>
              <p:cNvPr id="28737"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38"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21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8739" name="Group 67"/>
            <p:cNvGrpSpPr>
              <a:grpSpLocks/>
            </p:cNvGrpSpPr>
            <p:nvPr/>
          </p:nvGrpSpPr>
          <p:grpSpPr bwMode="auto">
            <a:xfrm>
              <a:off x="0" y="7854"/>
              <a:ext cx="3072" cy="374"/>
              <a:chOff x="0" y="7854"/>
              <a:chExt cx="3072" cy="374"/>
            </a:xfrm>
          </p:grpSpPr>
          <p:sp>
            <p:nvSpPr>
              <p:cNvPr id="28740"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41"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22	</a:t>
                </a:r>
                <a:r>
                  <a:rPr lang="en-US" altLang="en-US" sz="1200" b="1">
                    <a:solidFill>
                      <a:srgbClr val="000000"/>
                    </a:solidFill>
                    <a:latin typeface="Courier New" panose="02070309020205020404" pitchFamily="49" charset="0"/>
                    <a:cs typeface="Times New Roman" panose="02020603050405020304" pitchFamily="18" charset="0"/>
                  </a:rPr>
                  <a:t>   c.x = val; </a:t>
                </a:r>
                <a:r>
                  <a:rPr lang="en-US" altLang="en-US" sz="1200" b="1">
                    <a:solidFill>
                      <a:srgbClr val="33CC33"/>
                    </a:solidFill>
                    <a:latin typeface="Courier New" panose="02070309020205020404" pitchFamily="49" charset="0"/>
                    <a:cs typeface="Times New Roman" panose="02020603050405020304" pitchFamily="18" charset="0"/>
                  </a:rPr>
                  <a:t> // ERROR: 'Count::x' is not accessible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42" name="Group 70"/>
            <p:cNvGrpSpPr>
              <a:grpSpLocks/>
            </p:cNvGrpSpPr>
            <p:nvPr/>
          </p:nvGrpSpPr>
          <p:grpSpPr bwMode="auto">
            <a:xfrm>
              <a:off x="0" y="8228"/>
              <a:ext cx="3072" cy="374"/>
              <a:chOff x="0" y="8228"/>
              <a:chExt cx="3072" cy="374"/>
            </a:xfrm>
          </p:grpSpPr>
          <p:sp>
            <p:nvSpPr>
              <p:cNvPr id="28743"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44"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8745" name="Group 73"/>
            <p:cNvGrpSpPr>
              <a:grpSpLocks/>
            </p:cNvGrpSpPr>
            <p:nvPr/>
          </p:nvGrpSpPr>
          <p:grpSpPr bwMode="auto">
            <a:xfrm>
              <a:off x="0" y="8602"/>
              <a:ext cx="3072" cy="374"/>
              <a:chOff x="0" y="8602"/>
              <a:chExt cx="3072" cy="374"/>
            </a:xfrm>
          </p:grpSpPr>
          <p:sp>
            <p:nvSpPr>
              <p:cNvPr id="28746"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47"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48" name="Group 76"/>
            <p:cNvGrpSpPr>
              <a:grpSpLocks/>
            </p:cNvGrpSpPr>
            <p:nvPr/>
          </p:nvGrpSpPr>
          <p:grpSpPr bwMode="auto">
            <a:xfrm>
              <a:off x="0" y="8976"/>
              <a:ext cx="3072" cy="374"/>
              <a:chOff x="0" y="8976"/>
              <a:chExt cx="3072" cy="374"/>
            </a:xfrm>
          </p:grpSpPr>
          <p:sp>
            <p:nvSpPr>
              <p:cNvPr id="28749"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50"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25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main()</a:t>
                </a:r>
              </a:p>
              <a:p>
                <a:pPr eaLnBrk="0" hangingPunct="0"/>
                <a:endParaRPr lang="en-US" altLang="en-US" sz="1200" b="1">
                  <a:latin typeface="Courier New" panose="02070309020205020404" pitchFamily="49" charset="0"/>
                </a:endParaRPr>
              </a:p>
            </p:txBody>
          </p:sp>
        </p:grpSp>
        <p:grpSp>
          <p:nvGrpSpPr>
            <p:cNvPr id="28751" name="Group 79"/>
            <p:cNvGrpSpPr>
              <a:grpSpLocks/>
            </p:cNvGrpSpPr>
            <p:nvPr/>
          </p:nvGrpSpPr>
          <p:grpSpPr bwMode="auto">
            <a:xfrm>
              <a:off x="0" y="9350"/>
              <a:ext cx="3072" cy="374"/>
              <a:chOff x="0" y="9350"/>
              <a:chExt cx="3072" cy="374"/>
            </a:xfrm>
          </p:grpSpPr>
          <p:sp>
            <p:nvSpPr>
              <p:cNvPr id="28752"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53"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28754" name="Group 82"/>
            <p:cNvGrpSpPr>
              <a:grpSpLocks/>
            </p:cNvGrpSpPr>
            <p:nvPr/>
          </p:nvGrpSpPr>
          <p:grpSpPr bwMode="auto">
            <a:xfrm>
              <a:off x="0" y="9724"/>
              <a:ext cx="3072" cy="374"/>
              <a:chOff x="0" y="9724"/>
              <a:chExt cx="3072" cy="374"/>
            </a:xfrm>
          </p:grpSpPr>
          <p:sp>
            <p:nvSpPr>
              <p:cNvPr id="28755"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56"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27	</a:t>
                </a:r>
                <a:r>
                  <a:rPr lang="en-US" altLang="en-US" sz="1200" b="1">
                    <a:solidFill>
                      <a:srgbClr val="000000"/>
                    </a:solidFill>
                    <a:latin typeface="Courier New" panose="02070309020205020404" pitchFamily="49" charset="0"/>
                    <a:cs typeface="Times New Roman" panose="02020603050405020304" pitchFamily="18" charset="0"/>
                  </a:rPr>
                  <a:t>   Count counter;</a:t>
                </a:r>
              </a:p>
              <a:p>
                <a:pPr eaLnBrk="0" hangingPunct="0"/>
                <a:endParaRPr lang="en-US" altLang="en-US" sz="1200" b="1">
                  <a:latin typeface="Courier New" panose="02070309020205020404" pitchFamily="49" charset="0"/>
                </a:endParaRPr>
              </a:p>
            </p:txBody>
          </p:sp>
        </p:grpSp>
        <p:grpSp>
          <p:nvGrpSpPr>
            <p:cNvPr id="28757" name="Group 85"/>
            <p:cNvGrpSpPr>
              <a:grpSpLocks/>
            </p:cNvGrpSpPr>
            <p:nvPr/>
          </p:nvGrpSpPr>
          <p:grpSpPr bwMode="auto">
            <a:xfrm>
              <a:off x="0" y="10098"/>
              <a:ext cx="3072" cy="374"/>
              <a:chOff x="0" y="10098"/>
              <a:chExt cx="3072" cy="374"/>
            </a:xfrm>
          </p:grpSpPr>
          <p:sp>
            <p:nvSpPr>
              <p:cNvPr id="28758"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59"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60" name="Group 88"/>
            <p:cNvGrpSpPr>
              <a:grpSpLocks/>
            </p:cNvGrpSpPr>
            <p:nvPr/>
          </p:nvGrpSpPr>
          <p:grpSpPr bwMode="auto">
            <a:xfrm>
              <a:off x="0" y="10472"/>
              <a:ext cx="3072" cy="374"/>
              <a:chOff x="0" y="10472"/>
              <a:chExt cx="3072" cy="374"/>
            </a:xfrm>
          </p:grpSpPr>
          <p:sp>
            <p:nvSpPr>
              <p:cNvPr id="28761"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62"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29	</a:t>
                </a:r>
                <a:r>
                  <a:rPr lang="en-US" altLang="en-US" sz="1200" b="1">
                    <a:solidFill>
                      <a:srgbClr val="000000"/>
                    </a:solidFill>
                    <a:latin typeface="Courier New" panose="02070309020205020404" pitchFamily="49" charset="0"/>
                    <a:cs typeface="Times New Roman" panose="02020603050405020304" pitchFamily="18" charset="0"/>
                  </a:rPr>
                  <a:t>   cannotSetX( counter, 3 ); </a:t>
                </a:r>
                <a:r>
                  <a:rPr lang="en-US" altLang="en-US" sz="1200" b="1">
                    <a:solidFill>
                      <a:srgbClr val="33CC33"/>
                    </a:solidFill>
                    <a:latin typeface="Courier New" panose="02070309020205020404" pitchFamily="49" charset="0"/>
                    <a:cs typeface="Times New Roman" panose="02020603050405020304" pitchFamily="18" charset="0"/>
                  </a:rPr>
                  <a:t>// cannotSetX is not a friend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28763" name="Group 91"/>
            <p:cNvGrpSpPr>
              <a:grpSpLocks/>
            </p:cNvGrpSpPr>
            <p:nvPr/>
          </p:nvGrpSpPr>
          <p:grpSpPr bwMode="auto">
            <a:xfrm>
              <a:off x="0" y="10846"/>
              <a:ext cx="3072" cy="374"/>
              <a:chOff x="0" y="10846"/>
              <a:chExt cx="3072" cy="374"/>
            </a:xfrm>
          </p:grpSpPr>
          <p:sp>
            <p:nvSpPr>
              <p:cNvPr id="28764"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65"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0;</a:t>
                </a:r>
              </a:p>
              <a:p>
                <a:pPr eaLnBrk="0" hangingPunct="0"/>
                <a:endParaRPr lang="en-US" altLang="en-US" sz="1200" b="1">
                  <a:latin typeface="Courier New" panose="02070309020205020404" pitchFamily="49" charset="0"/>
                </a:endParaRPr>
              </a:p>
            </p:txBody>
          </p:sp>
        </p:grpSp>
        <p:grpSp>
          <p:nvGrpSpPr>
            <p:cNvPr id="28766" name="Group 94"/>
            <p:cNvGrpSpPr>
              <a:grpSpLocks/>
            </p:cNvGrpSpPr>
            <p:nvPr/>
          </p:nvGrpSpPr>
          <p:grpSpPr bwMode="auto">
            <a:xfrm>
              <a:off x="0" y="11220"/>
              <a:ext cx="3072" cy="374"/>
              <a:chOff x="0" y="11220"/>
              <a:chExt cx="3072" cy="374"/>
            </a:xfrm>
          </p:grpSpPr>
          <p:sp>
            <p:nvSpPr>
              <p:cNvPr id="28767"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768"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31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spTree>
    <p:extLst>
      <p:ext uri="{BB962C8B-B14F-4D97-AF65-F5344CB8AC3E}">
        <p14:creationId xmlns:p14="http://schemas.microsoft.com/office/powerpoint/2010/main" val="5910944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subTitle" idx="1"/>
          </p:nvPr>
        </p:nvSpPr>
        <p:spPr>
          <a:xfrm>
            <a:off x="1371600" y="3886200"/>
            <a:ext cx="6400800" cy="1752600"/>
          </a:xfrm>
        </p:spPr>
        <p:txBody>
          <a:bodyPr/>
          <a:lstStyle/>
          <a:p>
            <a:endParaRPr lang="en-US" altLang="en-US" sz="3200"/>
          </a:p>
          <a:p>
            <a:r>
              <a:rPr lang="en-US" altLang="en-US" sz="3200"/>
              <a:t>Program Output</a:t>
            </a:r>
          </a:p>
        </p:txBody>
      </p:sp>
      <p:sp>
        <p:nvSpPr>
          <p:cNvPr id="29699" name="Rectangle 3"/>
          <p:cNvSpPr>
            <a:spLocks noChangeArrowheads="1"/>
          </p:cNvSpPr>
          <p:nvPr/>
        </p:nvSpPr>
        <p:spPr bwMode="auto">
          <a:xfrm>
            <a:off x="0" y="0"/>
            <a:ext cx="6629400" cy="22828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1pPr>
            <a:lvl2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2pPr>
            <a:lvl3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9pPr>
          </a:lstStyle>
          <a:p>
            <a:r>
              <a:rPr lang="en-US" altLang="en-US" sz="1200" b="1">
                <a:latin typeface="Courier New" panose="02070309020205020404" pitchFamily="49" charset="0"/>
                <a:cs typeface="Times New Roman" panose="02020603050405020304" pitchFamily="18" charset="0"/>
              </a:rPr>
              <a:t>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r>
              <a:rPr lang="en-US" altLang="en-US" sz="1200" b="1">
                <a:solidFill>
                  <a:srgbClr val="000000"/>
                </a:solidFill>
                <a:latin typeface="Courier New" panose="02070309020205020404" pitchFamily="49" charset="0"/>
                <a:cs typeface="Times New Roman" panose="02020603050405020304" pitchFamily="18" charset="0"/>
              </a:rPr>
              <a:t>Compiling...</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Fig07_06.cpp</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D:\books\2000\cpphtp3\examples\Ch07\Fig07_06\Fig07_06.cpp(22) : </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   error C2248: 'x' : cannot access private member declared in </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   class 'Count'</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        D:\books\2000\cpphtp3\examples\Ch07\Fig07_06\</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        Fig07_06.cpp(15) : see declaration of 'x'</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Error executing cl.exe.</a:t>
            </a:r>
          </a:p>
          <a:p>
            <a:pPr eaLnBrk="0" hangingPunct="0"/>
            <a:r>
              <a:rPr lang="en-US" altLang="en-US" sz="1200" b="1">
                <a:latin typeface="Courier New" panose="02070309020205020404" pitchFamily="49" charset="0"/>
                <a:cs typeface="Times New Roman" panose="02020603050405020304" pitchFamily="18" charset="0"/>
              </a:rPr>
              <a:t>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r>
              <a:rPr lang="en-US" altLang="en-US" sz="1200" b="1">
                <a:solidFill>
                  <a:srgbClr val="000000"/>
                </a:solidFill>
                <a:latin typeface="Courier New" panose="02070309020205020404" pitchFamily="49" charset="0"/>
                <a:cs typeface="Times New Roman" panose="02020603050405020304" pitchFamily="18" charset="0"/>
              </a:rPr>
              <a:t>test.exe - 1 error(s), 0 warning(s)</a:t>
            </a:r>
          </a:p>
          <a:p>
            <a:pPr eaLnBrk="0" hangingPunct="0"/>
            <a:endParaRPr lang="en-US" altLang="en-US" sz="1200" b="1">
              <a:latin typeface="Courier New" panose="02070309020205020404" pitchFamily="49" charset="0"/>
            </a:endParaRPr>
          </a:p>
        </p:txBody>
      </p:sp>
    </p:spTree>
    <p:extLst>
      <p:ext uri="{BB962C8B-B14F-4D97-AF65-F5344CB8AC3E}">
        <p14:creationId xmlns:p14="http://schemas.microsoft.com/office/powerpoint/2010/main" val="21271013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52400"/>
            <a:ext cx="7772400" cy="533400"/>
          </a:xfrm>
        </p:spPr>
        <p:txBody>
          <a:bodyPr/>
          <a:lstStyle/>
          <a:p>
            <a:r>
              <a:rPr lang="en-US" altLang="en-US" sz="3600"/>
              <a:t>Using the </a:t>
            </a:r>
            <a:r>
              <a:rPr lang="en-US" altLang="en-US" sz="3600">
                <a:latin typeface="Courier New" panose="02070309020205020404" pitchFamily="49" charset="0"/>
              </a:rPr>
              <a:t>this</a:t>
            </a:r>
            <a:r>
              <a:rPr lang="en-US" altLang="en-US" sz="3600"/>
              <a:t> Pointer</a:t>
            </a:r>
          </a:p>
        </p:txBody>
      </p:sp>
      <p:sp>
        <p:nvSpPr>
          <p:cNvPr id="30723" name="Rectangle 3"/>
          <p:cNvSpPr>
            <a:spLocks noGrp="1" noChangeArrowheads="1"/>
          </p:cNvSpPr>
          <p:nvPr>
            <p:ph type="body" idx="1"/>
          </p:nvPr>
        </p:nvSpPr>
        <p:spPr>
          <a:xfrm>
            <a:off x="381000" y="838200"/>
            <a:ext cx="8305800" cy="5410200"/>
          </a:xfrm>
        </p:spPr>
        <p:txBody>
          <a:bodyPr/>
          <a:lstStyle/>
          <a:p>
            <a:r>
              <a:rPr lang="en-US" altLang="en-US" sz="2000" b="1">
                <a:latin typeface="Courier New" panose="02070309020205020404" pitchFamily="49" charset="0"/>
              </a:rPr>
              <a:t>this</a:t>
            </a:r>
            <a:r>
              <a:rPr lang="en-US" altLang="en-US" sz="2000"/>
              <a:t> pointer </a:t>
            </a:r>
          </a:p>
          <a:p>
            <a:pPr lvl="1"/>
            <a:r>
              <a:rPr lang="en-US" altLang="en-US" sz="2000"/>
              <a:t>Allows objects to access their own address</a:t>
            </a:r>
          </a:p>
          <a:p>
            <a:pPr lvl="1"/>
            <a:r>
              <a:rPr lang="en-US" altLang="en-US" sz="2000"/>
              <a:t>Not part of the object itself </a:t>
            </a:r>
          </a:p>
          <a:p>
            <a:pPr lvl="1"/>
            <a:r>
              <a:rPr lang="en-US" altLang="en-US" sz="2000"/>
              <a:t>Implicit first argument on non-static member function call to the object </a:t>
            </a:r>
          </a:p>
          <a:p>
            <a:pPr lvl="1"/>
            <a:r>
              <a:rPr lang="en-US" altLang="en-US" sz="2000"/>
              <a:t>Implicitly reference member data and functions </a:t>
            </a:r>
          </a:p>
          <a:p>
            <a:pPr lvl="1"/>
            <a:r>
              <a:rPr lang="en-US" altLang="en-US" sz="2000"/>
              <a:t>The type of the </a:t>
            </a:r>
            <a:r>
              <a:rPr lang="en-US" altLang="en-US" sz="2000" b="1">
                <a:latin typeface="Courier New" panose="02070309020205020404" pitchFamily="49" charset="0"/>
              </a:rPr>
              <a:t>this</a:t>
            </a:r>
            <a:r>
              <a:rPr lang="en-US" altLang="en-US" sz="2000"/>
              <a:t> pointer depends upon the type of the object and whether the member function using </a:t>
            </a:r>
            <a:r>
              <a:rPr lang="en-US" altLang="en-US" sz="2000" b="1">
                <a:latin typeface="Courier New" panose="02070309020205020404" pitchFamily="49" charset="0"/>
              </a:rPr>
              <a:t>this</a:t>
            </a:r>
            <a:r>
              <a:rPr lang="en-US" altLang="en-US" sz="2000"/>
              <a:t> is </a:t>
            </a:r>
            <a:r>
              <a:rPr lang="en-US" altLang="en-US" sz="2000" b="1">
                <a:latin typeface="Courier New" panose="02070309020205020404" pitchFamily="49" charset="0"/>
              </a:rPr>
              <a:t>const</a:t>
            </a:r>
          </a:p>
          <a:p>
            <a:pPr lvl="1"/>
            <a:r>
              <a:rPr lang="en-US" altLang="en-US" sz="2000"/>
              <a:t>In a non-</a:t>
            </a:r>
            <a:r>
              <a:rPr lang="en-US" altLang="en-US" sz="2000" b="1">
                <a:latin typeface="Courier New" panose="02070309020205020404" pitchFamily="49" charset="0"/>
              </a:rPr>
              <a:t>const</a:t>
            </a:r>
            <a:r>
              <a:rPr lang="en-US" altLang="en-US" sz="2000"/>
              <a:t> member function of </a:t>
            </a:r>
            <a:r>
              <a:rPr lang="en-US" altLang="en-US" sz="2000" b="1">
                <a:latin typeface="Courier New" panose="02070309020205020404" pitchFamily="49" charset="0"/>
              </a:rPr>
              <a:t>Employee</a:t>
            </a:r>
            <a:r>
              <a:rPr lang="en-US" altLang="en-US" sz="2000"/>
              <a:t>, </a:t>
            </a:r>
            <a:r>
              <a:rPr lang="en-US" altLang="en-US" sz="2000" b="1">
                <a:latin typeface="Courier New" panose="02070309020205020404" pitchFamily="49" charset="0"/>
              </a:rPr>
              <a:t>this</a:t>
            </a:r>
            <a:r>
              <a:rPr lang="en-US" altLang="en-US" sz="2000"/>
              <a:t> has type</a:t>
            </a:r>
          </a:p>
          <a:p>
            <a:pPr lvl="3">
              <a:buFontTx/>
              <a:buNone/>
            </a:pPr>
            <a:r>
              <a:rPr lang="en-US" altLang="en-US" b="1">
                <a:latin typeface="Courier New" panose="02070309020205020404" pitchFamily="49" charset="0"/>
              </a:rPr>
              <a:t>Employee * const </a:t>
            </a:r>
          </a:p>
          <a:p>
            <a:pPr lvl="2"/>
            <a:r>
              <a:rPr lang="en-US" altLang="en-US" sz="2000"/>
              <a:t>Constant pointer to an </a:t>
            </a:r>
            <a:r>
              <a:rPr lang="en-US" altLang="en-US" sz="2000" b="1">
                <a:latin typeface="Courier New" panose="02070309020205020404" pitchFamily="49" charset="0"/>
              </a:rPr>
              <a:t>Employee</a:t>
            </a:r>
            <a:r>
              <a:rPr lang="en-US" altLang="en-US" sz="2000"/>
              <a:t> object </a:t>
            </a:r>
          </a:p>
          <a:p>
            <a:pPr lvl="1"/>
            <a:r>
              <a:rPr lang="en-US" altLang="en-US" sz="2000"/>
              <a:t>In a </a:t>
            </a:r>
            <a:r>
              <a:rPr lang="en-US" altLang="en-US" sz="2000" b="1">
                <a:latin typeface="Courier New" panose="02070309020205020404" pitchFamily="49" charset="0"/>
              </a:rPr>
              <a:t>const</a:t>
            </a:r>
            <a:r>
              <a:rPr lang="en-US" altLang="en-US" sz="2000"/>
              <a:t> member function of </a:t>
            </a:r>
            <a:r>
              <a:rPr lang="en-US" altLang="en-US" sz="2000" b="1">
                <a:latin typeface="Courier New" panose="02070309020205020404" pitchFamily="49" charset="0"/>
              </a:rPr>
              <a:t>Employee</a:t>
            </a:r>
            <a:r>
              <a:rPr lang="en-US" altLang="en-US" sz="2000"/>
              <a:t>, this has type</a:t>
            </a:r>
          </a:p>
          <a:p>
            <a:pPr lvl="3">
              <a:buFontTx/>
              <a:buNone/>
            </a:pPr>
            <a:r>
              <a:rPr lang="en-US" altLang="en-US" b="1">
                <a:latin typeface="Courier New" panose="02070309020205020404" pitchFamily="49" charset="0"/>
              </a:rPr>
              <a:t>const Employee * const </a:t>
            </a:r>
          </a:p>
          <a:p>
            <a:pPr lvl="2"/>
            <a:r>
              <a:rPr lang="en-US" altLang="en-US" sz="2000"/>
              <a:t>Constant pointer to a constant </a:t>
            </a:r>
            <a:r>
              <a:rPr lang="en-US" altLang="en-US" sz="2000" b="1">
                <a:latin typeface="Courier New" panose="02070309020205020404" pitchFamily="49" charset="0"/>
              </a:rPr>
              <a:t>Employee</a:t>
            </a:r>
            <a:r>
              <a:rPr lang="en-US" altLang="en-US" sz="2000"/>
              <a:t> object</a:t>
            </a:r>
          </a:p>
        </p:txBody>
      </p:sp>
    </p:spTree>
    <p:extLst>
      <p:ext uri="{BB962C8B-B14F-4D97-AF65-F5344CB8AC3E}">
        <p14:creationId xmlns:p14="http://schemas.microsoft.com/office/powerpoint/2010/main" val="1262782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228600"/>
            <a:ext cx="7772400" cy="990600"/>
          </a:xfrm>
        </p:spPr>
        <p:txBody>
          <a:bodyPr/>
          <a:lstStyle/>
          <a:p>
            <a:r>
              <a:rPr lang="en-US" altLang="en-US" sz="3600"/>
              <a:t>Using the this Pointer</a:t>
            </a:r>
          </a:p>
        </p:txBody>
      </p:sp>
      <p:sp>
        <p:nvSpPr>
          <p:cNvPr id="31747" name="Rectangle 3"/>
          <p:cNvSpPr>
            <a:spLocks noGrp="1" noChangeArrowheads="1"/>
          </p:cNvSpPr>
          <p:nvPr>
            <p:ph type="body" idx="1"/>
          </p:nvPr>
        </p:nvSpPr>
        <p:spPr>
          <a:xfrm>
            <a:off x="457200" y="1447800"/>
            <a:ext cx="8153400" cy="4267200"/>
          </a:xfrm>
        </p:spPr>
        <p:txBody>
          <a:bodyPr/>
          <a:lstStyle/>
          <a:p>
            <a:r>
              <a:rPr lang="en-US" altLang="en-US" sz="2800"/>
              <a:t>Examples using </a:t>
            </a:r>
            <a:r>
              <a:rPr lang="en-US" altLang="en-US" sz="2800" b="1">
                <a:latin typeface="Courier New" panose="02070309020205020404" pitchFamily="49" charset="0"/>
              </a:rPr>
              <a:t>this</a:t>
            </a:r>
          </a:p>
          <a:p>
            <a:pPr lvl="1"/>
            <a:r>
              <a:rPr lang="en-US" altLang="en-US" sz="2400"/>
              <a:t>For a member function print data member </a:t>
            </a:r>
            <a:r>
              <a:rPr lang="en-US" altLang="en-US" sz="2400" b="1">
                <a:latin typeface="Courier New" panose="02070309020205020404" pitchFamily="49" charset="0"/>
              </a:rPr>
              <a:t>x</a:t>
            </a:r>
            <a:r>
              <a:rPr lang="en-US" altLang="en-US" sz="2400"/>
              <a:t>, either</a:t>
            </a:r>
          </a:p>
          <a:p>
            <a:pPr lvl="4">
              <a:buFontTx/>
              <a:buNone/>
            </a:pPr>
            <a:r>
              <a:rPr lang="en-US" altLang="en-US" sz="1800" b="1">
                <a:latin typeface="Courier New" panose="02070309020205020404" pitchFamily="49" charset="0"/>
              </a:rPr>
              <a:t>     this-&gt;x</a:t>
            </a:r>
          </a:p>
          <a:p>
            <a:pPr lvl="4">
              <a:buFontTx/>
              <a:buNone/>
            </a:pPr>
            <a:r>
              <a:rPr lang="en-US" altLang="en-US" sz="1800"/>
              <a:t>                   or</a:t>
            </a:r>
          </a:p>
          <a:p>
            <a:pPr lvl="4">
              <a:buFontTx/>
              <a:buNone/>
            </a:pPr>
            <a:r>
              <a:rPr lang="en-US" altLang="en-US" sz="1800" b="1">
                <a:latin typeface="Courier New" panose="02070309020205020404" pitchFamily="49" charset="0"/>
              </a:rPr>
              <a:t>     ( *this ).x</a:t>
            </a:r>
          </a:p>
          <a:p>
            <a:r>
              <a:rPr lang="en-US" altLang="en-US" sz="2800"/>
              <a:t>Cascaded member function calls</a:t>
            </a:r>
          </a:p>
          <a:p>
            <a:pPr lvl="1"/>
            <a:r>
              <a:rPr lang="en-US" altLang="en-US" sz="2400"/>
              <a:t>Function returns a reference pointer to the same object </a:t>
            </a:r>
          </a:p>
          <a:p>
            <a:pPr lvl="4">
              <a:buFontTx/>
              <a:buNone/>
            </a:pPr>
            <a:r>
              <a:rPr lang="en-US" altLang="en-US" sz="1800" b="1">
                <a:latin typeface="Courier New" panose="02070309020205020404" pitchFamily="49" charset="0"/>
              </a:rPr>
              <a:t>{ return *this; } </a:t>
            </a:r>
          </a:p>
          <a:p>
            <a:pPr lvl="1"/>
            <a:r>
              <a:rPr lang="en-US" altLang="en-US" sz="2400"/>
              <a:t>Other functions can operate on that pointer</a:t>
            </a:r>
          </a:p>
          <a:p>
            <a:pPr lvl="1"/>
            <a:r>
              <a:rPr lang="en-US" altLang="en-US" sz="2400"/>
              <a:t>Functions that do not return references must be called last</a:t>
            </a:r>
          </a:p>
        </p:txBody>
      </p:sp>
    </p:spTree>
    <p:extLst>
      <p:ext uri="{BB962C8B-B14F-4D97-AF65-F5344CB8AC3E}">
        <p14:creationId xmlns:p14="http://schemas.microsoft.com/office/powerpoint/2010/main" val="1599934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228600"/>
            <a:ext cx="7772400" cy="762000"/>
          </a:xfrm>
        </p:spPr>
        <p:txBody>
          <a:bodyPr/>
          <a:lstStyle/>
          <a:p>
            <a:r>
              <a:rPr lang="en-US" altLang="en-US" sz="3600"/>
              <a:t>Using the this Pointer</a:t>
            </a:r>
          </a:p>
        </p:txBody>
      </p:sp>
      <p:sp>
        <p:nvSpPr>
          <p:cNvPr id="32771" name="Rectangle 3"/>
          <p:cNvSpPr>
            <a:spLocks noGrp="1" noChangeArrowheads="1"/>
          </p:cNvSpPr>
          <p:nvPr>
            <p:ph type="body" idx="1"/>
          </p:nvPr>
        </p:nvSpPr>
        <p:spPr>
          <a:xfrm>
            <a:off x="304800" y="1066800"/>
            <a:ext cx="8458200" cy="5410200"/>
          </a:xfrm>
        </p:spPr>
        <p:txBody>
          <a:bodyPr/>
          <a:lstStyle/>
          <a:p>
            <a:pPr>
              <a:lnSpc>
                <a:spcPct val="90000"/>
              </a:lnSpc>
            </a:pPr>
            <a:r>
              <a:rPr lang="en-US" altLang="en-US" sz="2800"/>
              <a:t>Example of cascaded member function calls</a:t>
            </a:r>
          </a:p>
          <a:p>
            <a:pPr lvl="1">
              <a:lnSpc>
                <a:spcPct val="90000"/>
              </a:lnSpc>
            </a:pPr>
            <a:r>
              <a:rPr lang="en-US" altLang="en-US" sz="2400"/>
              <a:t>Member functions </a:t>
            </a:r>
            <a:r>
              <a:rPr lang="en-US" altLang="en-US" sz="2400" b="1">
                <a:latin typeface="Courier New" panose="02070309020205020404" pitchFamily="49" charset="0"/>
              </a:rPr>
              <a:t>setHour</a:t>
            </a:r>
            <a:r>
              <a:rPr lang="en-US" altLang="en-US" sz="2400"/>
              <a:t>, </a:t>
            </a:r>
            <a:r>
              <a:rPr lang="en-US" altLang="en-US" sz="2400" b="1">
                <a:latin typeface="Courier New" panose="02070309020205020404" pitchFamily="49" charset="0"/>
              </a:rPr>
              <a:t>setMinute</a:t>
            </a:r>
            <a:r>
              <a:rPr lang="en-US" altLang="en-US" sz="2400"/>
              <a:t>, and </a:t>
            </a:r>
            <a:r>
              <a:rPr lang="en-US" altLang="en-US" sz="2400" b="1">
                <a:latin typeface="Courier New" panose="02070309020205020404" pitchFamily="49" charset="0"/>
              </a:rPr>
              <a:t>setSecond</a:t>
            </a:r>
            <a:r>
              <a:rPr lang="en-US" altLang="en-US" sz="2400"/>
              <a:t> all return </a:t>
            </a:r>
            <a:r>
              <a:rPr lang="en-US" altLang="en-US" sz="2400" b="1">
                <a:latin typeface="Courier New" panose="02070309020205020404" pitchFamily="49" charset="0"/>
              </a:rPr>
              <a:t>*this</a:t>
            </a:r>
            <a:r>
              <a:rPr lang="en-US" altLang="en-US" sz="2400"/>
              <a:t> (reference to an object)</a:t>
            </a:r>
          </a:p>
          <a:p>
            <a:pPr lvl="1">
              <a:lnSpc>
                <a:spcPct val="90000"/>
              </a:lnSpc>
            </a:pPr>
            <a:r>
              <a:rPr lang="en-US" altLang="en-US" sz="2400"/>
              <a:t>For object </a:t>
            </a:r>
            <a:r>
              <a:rPr lang="en-US" altLang="en-US" sz="2400" b="1">
                <a:latin typeface="Courier New" panose="02070309020205020404" pitchFamily="49" charset="0"/>
              </a:rPr>
              <a:t>t</a:t>
            </a:r>
            <a:r>
              <a:rPr lang="en-US" altLang="en-US" sz="2400"/>
              <a:t>, consider</a:t>
            </a:r>
          </a:p>
          <a:p>
            <a:pPr lvl="3">
              <a:lnSpc>
                <a:spcPct val="90000"/>
              </a:lnSpc>
              <a:buFontTx/>
              <a:buNone/>
            </a:pPr>
            <a:r>
              <a:rPr lang="en-US" altLang="en-US" sz="1800" b="1">
                <a:latin typeface="Courier New" panose="02070309020205020404" pitchFamily="49" charset="0"/>
              </a:rPr>
              <a:t>t.setHour(1).setMinute(2).setSecond(3);</a:t>
            </a:r>
          </a:p>
          <a:p>
            <a:pPr lvl="1">
              <a:lnSpc>
                <a:spcPct val="90000"/>
              </a:lnSpc>
            </a:pPr>
            <a:r>
              <a:rPr lang="en-US" altLang="en-US" sz="2400"/>
              <a:t>Executes </a:t>
            </a:r>
            <a:r>
              <a:rPr lang="en-US" altLang="en-US" sz="2400" b="1">
                <a:latin typeface="Courier New" panose="02070309020205020404" pitchFamily="49" charset="0"/>
              </a:rPr>
              <a:t>t.setHour(1)</a:t>
            </a:r>
            <a:r>
              <a:rPr lang="en-US" altLang="en-US" sz="2400"/>
              <a:t>, returns </a:t>
            </a:r>
            <a:r>
              <a:rPr lang="en-US" altLang="en-US" sz="2400" b="1">
                <a:latin typeface="Courier New" panose="02070309020205020404" pitchFamily="49" charset="0"/>
              </a:rPr>
              <a:t>*this</a:t>
            </a:r>
            <a:r>
              <a:rPr lang="en-US" altLang="en-US" sz="2400"/>
              <a:t> (reference to object) and the expression becomes</a:t>
            </a:r>
          </a:p>
          <a:p>
            <a:pPr lvl="3">
              <a:lnSpc>
                <a:spcPct val="90000"/>
              </a:lnSpc>
              <a:buFontTx/>
              <a:buNone/>
            </a:pPr>
            <a:r>
              <a:rPr lang="en-US" altLang="en-US" sz="1800" b="1">
                <a:latin typeface="Courier New" panose="02070309020205020404" pitchFamily="49" charset="0"/>
              </a:rPr>
              <a:t>t.setMinute(2).setSecond(3);</a:t>
            </a:r>
          </a:p>
          <a:p>
            <a:pPr lvl="1">
              <a:lnSpc>
                <a:spcPct val="90000"/>
              </a:lnSpc>
            </a:pPr>
            <a:r>
              <a:rPr lang="en-US" altLang="en-US" sz="2400"/>
              <a:t>Executes </a:t>
            </a:r>
            <a:r>
              <a:rPr lang="en-US" altLang="en-US" sz="2400" b="1">
                <a:latin typeface="Courier New" panose="02070309020205020404" pitchFamily="49" charset="0"/>
              </a:rPr>
              <a:t>t.setMinute(2)</a:t>
            </a:r>
            <a:r>
              <a:rPr lang="en-US" altLang="en-US" sz="2400"/>
              <a:t>, returns reference and becomes</a:t>
            </a:r>
          </a:p>
          <a:p>
            <a:pPr lvl="3">
              <a:lnSpc>
                <a:spcPct val="90000"/>
              </a:lnSpc>
              <a:buFontTx/>
              <a:buNone/>
            </a:pPr>
            <a:r>
              <a:rPr lang="en-US" altLang="en-US" sz="1800" b="1">
                <a:latin typeface="Courier New" panose="02070309020205020404" pitchFamily="49" charset="0"/>
              </a:rPr>
              <a:t>t.setSecond(3);</a:t>
            </a:r>
          </a:p>
          <a:p>
            <a:pPr lvl="1">
              <a:lnSpc>
                <a:spcPct val="90000"/>
              </a:lnSpc>
            </a:pPr>
            <a:r>
              <a:rPr lang="en-US" altLang="en-US" sz="2400"/>
              <a:t>Executes </a:t>
            </a:r>
            <a:r>
              <a:rPr lang="en-US" altLang="en-US" sz="2400" b="1">
                <a:latin typeface="Courier New" panose="02070309020205020404" pitchFamily="49" charset="0"/>
              </a:rPr>
              <a:t>t.setSecond(3)</a:t>
            </a:r>
            <a:r>
              <a:rPr lang="en-US" altLang="en-US" sz="2400"/>
              <a:t>, returns reference and becomes</a:t>
            </a:r>
          </a:p>
          <a:p>
            <a:pPr lvl="3">
              <a:lnSpc>
                <a:spcPct val="90000"/>
              </a:lnSpc>
              <a:buFontTx/>
              <a:buNone/>
            </a:pPr>
            <a:r>
              <a:rPr lang="en-US" altLang="en-US" sz="1800" b="1">
                <a:latin typeface="Courier New" panose="02070309020205020404" pitchFamily="49" charset="0"/>
              </a:rPr>
              <a:t>t;</a:t>
            </a:r>
            <a:endParaRPr lang="en-US" altLang="en-US" sz="1800"/>
          </a:p>
        </p:txBody>
      </p:sp>
    </p:spTree>
    <p:extLst>
      <p:ext uri="{BB962C8B-B14F-4D97-AF65-F5344CB8AC3E}">
        <p14:creationId xmlns:p14="http://schemas.microsoft.com/office/powerpoint/2010/main" val="4604835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Group 3"/>
          <p:cNvGrpSpPr>
            <a:grpSpLocks/>
          </p:cNvGrpSpPr>
          <p:nvPr/>
        </p:nvGrpSpPr>
        <p:grpSpPr bwMode="auto">
          <a:xfrm>
            <a:off x="304800" y="0"/>
            <a:ext cx="6705600" cy="6858000"/>
            <a:chOff x="0" y="0"/>
            <a:chExt cx="3072" cy="11968"/>
          </a:xfrm>
        </p:grpSpPr>
        <p:grpSp>
          <p:nvGrpSpPr>
            <p:cNvPr id="33796" name="Group 4"/>
            <p:cNvGrpSpPr>
              <a:grpSpLocks/>
            </p:cNvGrpSpPr>
            <p:nvPr/>
          </p:nvGrpSpPr>
          <p:grpSpPr bwMode="auto">
            <a:xfrm>
              <a:off x="0" y="0"/>
              <a:ext cx="3072" cy="374"/>
              <a:chOff x="0" y="0"/>
              <a:chExt cx="3072" cy="374"/>
            </a:xfrm>
          </p:grpSpPr>
          <p:sp>
            <p:nvSpPr>
              <p:cNvPr id="33797"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798"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Fig. 7.7: fig07_07.cpp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799" name="Group 7"/>
            <p:cNvGrpSpPr>
              <a:grpSpLocks/>
            </p:cNvGrpSpPr>
            <p:nvPr/>
          </p:nvGrpSpPr>
          <p:grpSpPr bwMode="auto">
            <a:xfrm>
              <a:off x="0" y="374"/>
              <a:ext cx="3072" cy="374"/>
              <a:chOff x="0" y="374"/>
              <a:chExt cx="3072" cy="374"/>
            </a:xfrm>
          </p:grpSpPr>
          <p:sp>
            <p:nvSpPr>
              <p:cNvPr id="33800"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01"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	</a:t>
                </a:r>
                <a:r>
                  <a:rPr lang="en-US" altLang="en-US" sz="1200" b="1">
                    <a:solidFill>
                      <a:srgbClr val="33CC33"/>
                    </a:solidFill>
                    <a:latin typeface="Courier New" panose="02070309020205020404" pitchFamily="49" charset="0"/>
                    <a:cs typeface="Times New Roman" panose="02020603050405020304" pitchFamily="18" charset="0"/>
                  </a:rPr>
                  <a:t>// Using the this pointer to refer to object members.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02" name="Group 10"/>
            <p:cNvGrpSpPr>
              <a:grpSpLocks/>
            </p:cNvGrpSpPr>
            <p:nvPr/>
          </p:nvGrpSpPr>
          <p:grpSpPr bwMode="auto">
            <a:xfrm>
              <a:off x="0" y="748"/>
              <a:ext cx="3072" cy="374"/>
              <a:chOff x="0" y="748"/>
              <a:chExt cx="3072" cy="374"/>
            </a:xfrm>
          </p:grpSpPr>
          <p:sp>
            <p:nvSpPr>
              <p:cNvPr id="33803"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04"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33805" name="Group 13"/>
            <p:cNvGrpSpPr>
              <a:grpSpLocks/>
            </p:cNvGrpSpPr>
            <p:nvPr/>
          </p:nvGrpSpPr>
          <p:grpSpPr bwMode="auto">
            <a:xfrm>
              <a:off x="0" y="1122"/>
              <a:ext cx="3072" cy="374"/>
              <a:chOff x="0" y="1122"/>
              <a:chExt cx="3072" cy="374"/>
            </a:xfrm>
          </p:grpSpPr>
          <p:sp>
            <p:nvSpPr>
              <p:cNvPr id="33806"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07"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08" name="Group 16"/>
            <p:cNvGrpSpPr>
              <a:grpSpLocks/>
            </p:cNvGrpSpPr>
            <p:nvPr/>
          </p:nvGrpSpPr>
          <p:grpSpPr bwMode="auto">
            <a:xfrm>
              <a:off x="0" y="1496"/>
              <a:ext cx="3072" cy="374"/>
              <a:chOff x="0" y="1496"/>
              <a:chExt cx="3072" cy="374"/>
            </a:xfrm>
          </p:grpSpPr>
          <p:sp>
            <p:nvSpPr>
              <p:cNvPr id="33809"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10"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33811" name="Group 19"/>
            <p:cNvGrpSpPr>
              <a:grpSpLocks/>
            </p:cNvGrpSpPr>
            <p:nvPr/>
          </p:nvGrpSpPr>
          <p:grpSpPr bwMode="auto">
            <a:xfrm>
              <a:off x="0" y="1870"/>
              <a:ext cx="3072" cy="374"/>
              <a:chOff x="0" y="1870"/>
              <a:chExt cx="3072" cy="374"/>
            </a:xfrm>
          </p:grpSpPr>
          <p:sp>
            <p:nvSpPr>
              <p:cNvPr id="33812"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13"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33814" name="Group 22"/>
            <p:cNvGrpSpPr>
              <a:grpSpLocks/>
            </p:cNvGrpSpPr>
            <p:nvPr/>
          </p:nvGrpSpPr>
          <p:grpSpPr bwMode="auto">
            <a:xfrm>
              <a:off x="0" y="2244"/>
              <a:ext cx="3072" cy="374"/>
              <a:chOff x="0" y="2244"/>
              <a:chExt cx="3072" cy="374"/>
            </a:xfrm>
          </p:grpSpPr>
          <p:sp>
            <p:nvSpPr>
              <p:cNvPr id="33815"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16"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17" name="Group 25"/>
            <p:cNvGrpSpPr>
              <a:grpSpLocks/>
            </p:cNvGrpSpPr>
            <p:nvPr/>
          </p:nvGrpSpPr>
          <p:grpSpPr bwMode="auto">
            <a:xfrm>
              <a:off x="0" y="2618"/>
              <a:ext cx="3072" cy="374"/>
              <a:chOff x="0" y="2618"/>
              <a:chExt cx="3072" cy="374"/>
            </a:xfrm>
          </p:grpSpPr>
          <p:sp>
            <p:nvSpPr>
              <p:cNvPr id="33818"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19"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Test {</a:t>
                </a:r>
              </a:p>
              <a:p>
                <a:pPr eaLnBrk="0" hangingPunct="0"/>
                <a:endParaRPr lang="en-US" altLang="en-US" sz="1200" b="1">
                  <a:latin typeface="Courier New" panose="02070309020205020404" pitchFamily="49" charset="0"/>
                </a:endParaRPr>
              </a:p>
            </p:txBody>
          </p:sp>
        </p:grpSp>
        <p:grpSp>
          <p:nvGrpSpPr>
            <p:cNvPr id="33820" name="Group 28"/>
            <p:cNvGrpSpPr>
              <a:grpSpLocks/>
            </p:cNvGrpSpPr>
            <p:nvPr/>
          </p:nvGrpSpPr>
          <p:grpSpPr bwMode="auto">
            <a:xfrm>
              <a:off x="0" y="2992"/>
              <a:ext cx="3072" cy="374"/>
              <a:chOff x="0" y="2992"/>
              <a:chExt cx="3072" cy="374"/>
            </a:xfrm>
          </p:grpSpPr>
          <p:sp>
            <p:nvSpPr>
              <p:cNvPr id="33821"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22"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23" name="Group 31"/>
            <p:cNvGrpSpPr>
              <a:grpSpLocks/>
            </p:cNvGrpSpPr>
            <p:nvPr/>
          </p:nvGrpSpPr>
          <p:grpSpPr bwMode="auto">
            <a:xfrm>
              <a:off x="0" y="3366"/>
              <a:ext cx="3072" cy="374"/>
              <a:chOff x="0" y="3366"/>
              <a:chExt cx="3072" cy="374"/>
            </a:xfrm>
          </p:grpSpPr>
          <p:sp>
            <p:nvSpPr>
              <p:cNvPr id="33824"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25"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	</a:t>
                </a:r>
                <a:r>
                  <a:rPr lang="en-US" altLang="en-US" sz="1200" b="1">
                    <a:solidFill>
                      <a:srgbClr val="000000"/>
                    </a:solidFill>
                    <a:latin typeface="Courier New" panose="02070309020205020404" pitchFamily="49" charset="0"/>
                    <a:cs typeface="Times New Roman" panose="02020603050405020304" pitchFamily="18" charset="0"/>
                  </a:rPr>
                  <a:t>   Test(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0 );           </a:t>
                </a:r>
                <a:r>
                  <a:rPr lang="en-US" altLang="en-US" sz="1200" b="1">
                    <a:solidFill>
                      <a:srgbClr val="33CC33"/>
                    </a:solidFill>
                    <a:latin typeface="Courier New" panose="02070309020205020404" pitchFamily="49" charset="0"/>
                    <a:cs typeface="Times New Roman" panose="02020603050405020304" pitchFamily="18" charset="0"/>
                  </a:rPr>
                  <a:t>  // default constructor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26" name="Group 34"/>
            <p:cNvGrpSpPr>
              <a:grpSpLocks/>
            </p:cNvGrpSpPr>
            <p:nvPr/>
          </p:nvGrpSpPr>
          <p:grpSpPr bwMode="auto">
            <a:xfrm>
              <a:off x="0" y="3740"/>
              <a:ext cx="3072" cy="374"/>
              <a:chOff x="0" y="3740"/>
              <a:chExt cx="3072" cy="374"/>
            </a:xfrm>
          </p:grpSpPr>
          <p:sp>
            <p:nvSpPr>
              <p:cNvPr id="33827"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28"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print()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3829" name="Group 37"/>
            <p:cNvGrpSpPr>
              <a:grpSpLocks/>
            </p:cNvGrpSpPr>
            <p:nvPr/>
          </p:nvGrpSpPr>
          <p:grpSpPr bwMode="auto">
            <a:xfrm>
              <a:off x="0" y="4114"/>
              <a:ext cx="3072" cy="374"/>
              <a:chOff x="0" y="4114"/>
              <a:chExt cx="3072" cy="374"/>
            </a:xfrm>
          </p:grpSpPr>
          <p:sp>
            <p:nvSpPr>
              <p:cNvPr id="33830"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31"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32" name="Group 40"/>
            <p:cNvGrpSpPr>
              <a:grpSpLocks/>
            </p:cNvGrpSpPr>
            <p:nvPr/>
          </p:nvGrpSpPr>
          <p:grpSpPr bwMode="auto">
            <a:xfrm>
              <a:off x="0" y="4488"/>
              <a:ext cx="3072" cy="374"/>
              <a:chOff x="0" y="4488"/>
              <a:chExt cx="3072" cy="374"/>
            </a:xfrm>
          </p:grpSpPr>
          <p:sp>
            <p:nvSpPr>
              <p:cNvPr id="33833"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34"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x;</a:t>
                </a:r>
              </a:p>
              <a:p>
                <a:pPr eaLnBrk="0" hangingPunct="0"/>
                <a:endParaRPr lang="en-US" altLang="en-US" sz="1200" b="1">
                  <a:latin typeface="Courier New" panose="02070309020205020404" pitchFamily="49" charset="0"/>
                </a:endParaRPr>
              </a:p>
            </p:txBody>
          </p:sp>
        </p:grpSp>
        <p:grpSp>
          <p:nvGrpSpPr>
            <p:cNvPr id="33835" name="Group 43"/>
            <p:cNvGrpSpPr>
              <a:grpSpLocks/>
            </p:cNvGrpSpPr>
            <p:nvPr/>
          </p:nvGrpSpPr>
          <p:grpSpPr bwMode="auto">
            <a:xfrm>
              <a:off x="0" y="4862"/>
              <a:ext cx="3072" cy="374"/>
              <a:chOff x="0" y="4862"/>
              <a:chExt cx="3072" cy="374"/>
            </a:xfrm>
          </p:grpSpPr>
          <p:sp>
            <p:nvSpPr>
              <p:cNvPr id="33836"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37"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3838" name="Group 46"/>
            <p:cNvGrpSpPr>
              <a:grpSpLocks/>
            </p:cNvGrpSpPr>
            <p:nvPr/>
          </p:nvGrpSpPr>
          <p:grpSpPr bwMode="auto">
            <a:xfrm>
              <a:off x="0" y="5236"/>
              <a:ext cx="3072" cy="374"/>
              <a:chOff x="0" y="5236"/>
              <a:chExt cx="3072" cy="374"/>
            </a:xfrm>
          </p:grpSpPr>
          <p:sp>
            <p:nvSpPr>
              <p:cNvPr id="33839"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40"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41" name="Group 49"/>
            <p:cNvGrpSpPr>
              <a:grpSpLocks/>
            </p:cNvGrpSpPr>
            <p:nvPr/>
          </p:nvGrpSpPr>
          <p:grpSpPr bwMode="auto">
            <a:xfrm>
              <a:off x="0" y="5610"/>
              <a:ext cx="3072" cy="374"/>
              <a:chOff x="0" y="5610"/>
              <a:chExt cx="3072" cy="374"/>
            </a:xfrm>
          </p:grpSpPr>
          <p:sp>
            <p:nvSpPr>
              <p:cNvPr id="33842"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43"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	</a:t>
                </a:r>
                <a:r>
                  <a:rPr lang="en-US" altLang="en-US" sz="1200" b="1">
                    <a:solidFill>
                      <a:srgbClr val="000000"/>
                    </a:solidFill>
                    <a:latin typeface="Courier New" panose="02070309020205020404" pitchFamily="49" charset="0"/>
                    <a:cs typeface="Times New Roman" panose="02020603050405020304" pitchFamily="18" charset="0"/>
                  </a:rPr>
                  <a:t>Test::Test(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 ) { x = a; }  </a:t>
                </a:r>
                <a:r>
                  <a:rPr lang="en-US" altLang="en-US" sz="1200" b="1">
                    <a:solidFill>
                      <a:srgbClr val="33CC33"/>
                    </a:solidFill>
                    <a:latin typeface="Courier New" panose="02070309020205020404" pitchFamily="49" charset="0"/>
                    <a:cs typeface="Times New Roman" panose="02020603050405020304" pitchFamily="18" charset="0"/>
                  </a:rPr>
                  <a:t>// constructor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44" name="Group 52"/>
            <p:cNvGrpSpPr>
              <a:grpSpLocks/>
            </p:cNvGrpSpPr>
            <p:nvPr/>
          </p:nvGrpSpPr>
          <p:grpSpPr bwMode="auto">
            <a:xfrm>
              <a:off x="0" y="5984"/>
              <a:ext cx="3072" cy="374"/>
              <a:chOff x="0" y="5984"/>
              <a:chExt cx="3072" cy="374"/>
            </a:xfrm>
          </p:grpSpPr>
          <p:sp>
            <p:nvSpPr>
              <p:cNvPr id="33845"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46"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47" name="Group 55"/>
            <p:cNvGrpSpPr>
              <a:grpSpLocks/>
            </p:cNvGrpSpPr>
            <p:nvPr/>
          </p:nvGrpSpPr>
          <p:grpSpPr bwMode="auto">
            <a:xfrm>
              <a:off x="0" y="6358"/>
              <a:ext cx="3072" cy="374"/>
              <a:chOff x="0" y="6358"/>
              <a:chExt cx="3072" cy="374"/>
            </a:xfrm>
          </p:grpSpPr>
          <p:sp>
            <p:nvSpPr>
              <p:cNvPr id="33848"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49"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18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Test::print()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 ) around *this required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50" name="Group 58"/>
            <p:cNvGrpSpPr>
              <a:grpSpLocks/>
            </p:cNvGrpSpPr>
            <p:nvPr/>
          </p:nvGrpSpPr>
          <p:grpSpPr bwMode="auto">
            <a:xfrm>
              <a:off x="0" y="6732"/>
              <a:ext cx="3072" cy="374"/>
              <a:chOff x="0" y="6732"/>
              <a:chExt cx="3072" cy="374"/>
            </a:xfrm>
          </p:grpSpPr>
          <p:sp>
            <p:nvSpPr>
              <p:cNvPr id="33851"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52"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3853" name="Group 61"/>
            <p:cNvGrpSpPr>
              <a:grpSpLocks/>
            </p:cNvGrpSpPr>
            <p:nvPr/>
          </p:nvGrpSpPr>
          <p:grpSpPr bwMode="auto">
            <a:xfrm>
              <a:off x="0" y="7106"/>
              <a:ext cx="3072" cy="374"/>
              <a:chOff x="0" y="7106"/>
              <a:chExt cx="3072" cy="374"/>
            </a:xfrm>
          </p:grpSpPr>
          <p:sp>
            <p:nvSpPr>
              <p:cNvPr id="33854"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55"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20	</a:t>
                </a:r>
                <a:r>
                  <a:rPr lang="en-US" altLang="en-US" sz="1200" b="1">
                    <a:solidFill>
                      <a:srgbClr val="000000"/>
                    </a:solidFill>
                    <a:latin typeface="Courier New" panose="02070309020205020404" pitchFamily="49" charset="0"/>
                    <a:cs typeface="Times New Roman" panose="02020603050405020304" pitchFamily="18" charset="0"/>
                  </a:rPr>
                  <a:t>   cout &lt;&lt; "        x = " &lt;&lt; x</a:t>
                </a:r>
              </a:p>
              <a:p>
                <a:pPr eaLnBrk="0" hangingPunct="0"/>
                <a:endParaRPr lang="en-US" altLang="en-US" sz="1200" b="1">
                  <a:latin typeface="Courier New" panose="02070309020205020404" pitchFamily="49" charset="0"/>
                </a:endParaRPr>
              </a:p>
            </p:txBody>
          </p:sp>
        </p:grpSp>
        <p:grpSp>
          <p:nvGrpSpPr>
            <p:cNvPr id="33856" name="Group 64"/>
            <p:cNvGrpSpPr>
              <a:grpSpLocks/>
            </p:cNvGrpSpPr>
            <p:nvPr/>
          </p:nvGrpSpPr>
          <p:grpSpPr bwMode="auto">
            <a:xfrm>
              <a:off x="0" y="7480"/>
              <a:ext cx="3072" cy="374"/>
              <a:chOff x="0" y="7480"/>
              <a:chExt cx="3072" cy="374"/>
            </a:xfrm>
          </p:grpSpPr>
          <p:sp>
            <p:nvSpPr>
              <p:cNvPr id="33857"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58"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21	</a:t>
                </a:r>
                <a:r>
                  <a:rPr lang="en-US" altLang="en-US" sz="1200" b="1">
                    <a:solidFill>
                      <a:srgbClr val="000000"/>
                    </a:solidFill>
                    <a:latin typeface="Courier New" panose="02070309020205020404" pitchFamily="49" charset="0"/>
                    <a:cs typeface="Times New Roman" panose="02020603050405020304" pitchFamily="18" charset="0"/>
                  </a:rPr>
                  <a:t>        &lt;&lt; "\n  this-&gt;x = " &lt;&lt; this-&gt;x</a:t>
                </a:r>
              </a:p>
              <a:p>
                <a:pPr eaLnBrk="0" hangingPunct="0"/>
                <a:endParaRPr lang="en-US" altLang="en-US" sz="1200" b="1">
                  <a:latin typeface="Courier New" panose="02070309020205020404" pitchFamily="49" charset="0"/>
                </a:endParaRPr>
              </a:p>
            </p:txBody>
          </p:sp>
        </p:grpSp>
        <p:grpSp>
          <p:nvGrpSpPr>
            <p:cNvPr id="33859" name="Group 67"/>
            <p:cNvGrpSpPr>
              <a:grpSpLocks/>
            </p:cNvGrpSpPr>
            <p:nvPr/>
          </p:nvGrpSpPr>
          <p:grpSpPr bwMode="auto">
            <a:xfrm>
              <a:off x="0" y="7854"/>
              <a:ext cx="3072" cy="374"/>
              <a:chOff x="0" y="7854"/>
              <a:chExt cx="3072" cy="374"/>
            </a:xfrm>
          </p:grpSpPr>
          <p:sp>
            <p:nvSpPr>
              <p:cNvPr id="33860"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61"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22	</a:t>
                </a:r>
                <a:r>
                  <a:rPr lang="en-US" altLang="en-US" sz="1200" b="1">
                    <a:solidFill>
                      <a:srgbClr val="000000"/>
                    </a:solidFill>
                    <a:latin typeface="Courier New" panose="02070309020205020404" pitchFamily="49" charset="0"/>
                    <a:cs typeface="Times New Roman" panose="02020603050405020304" pitchFamily="18" charset="0"/>
                  </a:rPr>
                  <a:t>        &lt;&lt; "\n(*this).x = " &lt;&lt; ( *this ).x &lt;&lt; endl;</a:t>
                </a:r>
              </a:p>
              <a:p>
                <a:pPr eaLnBrk="0" hangingPunct="0"/>
                <a:endParaRPr lang="en-US" altLang="en-US" sz="1200" b="1">
                  <a:latin typeface="Courier New" panose="02070309020205020404" pitchFamily="49" charset="0"/>
                </a:endParaRPr>
              </a:p>
            </p:txBody>
          </p:sp>
        </p:grpSp>
        <p:grpSp>
          <p:nvGrpSpPr>
            <p:cNvPr id="33862" name="Group 70"/>
            <p:cNvGrpSpPr>
              <a:grpSpLocks/>
            </p:cNvGrpSpPr>
            <p:nvPr/>
          </p:nvGrpSpPr>
          <p:grpSpPr bwMode="auto">
            <a:xfrm>
              <a:off x="0" y="8228"/>
              <a:ext cx="3072" cy="374"/>
              <a:chOff x="0" y="8228"/>
              <a:chExt cx="3072" cy="374"/>
            </a:xfrm>
          </p:grpSpPr>
          <p:sp>
            <p:nvSpPr>
              <p:cNvPr id="33863"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64"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3865" name="Group 73"/>
            <p:cNvGrpSpPr>
              <a:grpSpLocks/>
            </p:cNvGrpSpPr>
            <p:nvPr/>
          </p:nvGrpSpPr>
          <p:grpSpPr bwMode="auto">
            <a:xfrm>
              <a:off x="0" y="8602"/>
              <a:ext cx="3072" cy="374"/>
              <a:chOff x="0" y="8602"/>
              <a:chExt cx="3072" cy="374"/>
            </a:xfrm>
          </p:grpSpPr>
          <p:sp>
            <p:nvSpPr>
              <p:cNvPr id="33866"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67"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68" name="Group 76"/>
            <p:cNvGrpSpPr>
              <a:grpSpLocks/>
            </p:cNvGrpSpPr>
            <p:nvPr/>
          </p:nvGrpSpPr>
          <p:grpSpPr bwMode="auto">
            <a:xfrm>
              <a:off x="0" y="8976"/>
              <a:ext cx="3072" cy="374"/>
              <a:chOff x="0" y="8976"/>
              <a:chExt cx="3072" cy="374"/>
            </a:xfrm>
          </p:grpSpPr>
          <p:sp>
            <p:nvSpPr>
              <p:cNvPr id="33869"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70"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25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main()</a:t>
                </a:r>
              </a:p>
              <a:p>
                <a:pPr eaLnBrk="0" hangingPunct="0"/>
                <a:endParaRPr lang="en-US" altLang="en-US" sz="1200" b="1">
                  <a:latin typeface="Courier New" panose="02070309020205020404" pitchFamily="49" charset="0"/>
                </a:endParaRPr>
              </a:p>
            </p:txBody>
          </p:sp>
        </p:grpSp>
        <p:grpSp>
          <p:nvGrpSpPr>
            <p:cNvPr id="33871" name="Group 79"/>
            <p:cNvGrpSpPr>
              <a:grpSpLocks/>
            </p:cNvGrpSpPr>
            <p:nvPr/>
          </p:nvGrpSpPr>
          <p:grpSpPr bwMode="auto">
            <a:xfrm>
              <a:off x="0" y="9350"/>
              <a:ext cx="3072" cy="374"/>
              <a:chOff x="0" y="9350"/>
              <a:chExt cx="3072" cy="374"/>
            </a:xfrm>
          </p:grpSpPr>
          <p:sp>
            <p:nvSpPr>
              <p:cNvPr id="33872"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73"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3874" name="Group 82"/>
            <p:cNvGrpSpPr>
              <a:grpSpLocks/>
            </p:cNvGrpSpPr>
            <p:nvPr/>
          </p:nvGrpSpPr>
          <p:grpSpPr bwMode="auto">
            <a:xfrm>
              <a:off x="0" y="9724"/>
              <a:ext cx="3072" cy="374"/>
              <a:chOff x="0" y="9724"/>
              <a:chExt cx="3072" cy="374"/>
            </a:xfrm>
          </p:grpSpPr>
          <p:sp>
            <p:nvSpPr>
              <p:cNvPr id="33875"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76"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27	</a:t>
                </a:r>
                <a:r>
                  <a:rPr lang="en-US" altLang="en-US" sz="1200" b="1">
                    <a:solidFill>
                      <a:srgbClr val="000000"/>
                    </a:solidFill>
                    <a:latin typeface="Courier New" panose="02070309020205020404" pitchFamily="49" charset="0"/>
                    <a:cs typeface="Times New Roman" panose="02020603050405020304" pitchFamily="18" charset="0"/>
                  </a:rPr>
                  <a:t>   Test testObject( 12 );</a:t>
                </a:r>
              </a:p>
              <a:p>
                <a:pPr eaLnBrk="0" hangingPunct="0"/>
                <a:endParaRPr lang="en-US" altLang="en-US" sz="1200" b="1">
                  <a:latin typeface="Courier New" panose="02070309020205020404" pitchFamily="49" charset="0"/>
                </a:endParaRPr>
              </a:p>
            </p:txBody>
          </p:sp>
        </p:grpSp>
        <p:grpSp>
          <p:nvGrpSpPr>
            <p:cNvPr id="33877" name="Group 85"/>
            <p:cNvGrpSpPr>
              <a:grpSpLocks/>
            </p:cNvGrpSpPr>
            <p:nvPr/>
          </p:nvGrpSpPr>
          <p:grpSpPr bwMode="auto">
            <a:xfrm>
              <a:off x="0" y="10098"/>
              <a:ext cx="3072" cy="374"/>
              <a:chOff x="0" y="10098"/>
              <a:chExt cx="3072" cy="374"/>
            </a:xfrm>
          </p:grpSpPr>
          <p:sp>
            <p:nvSpPr>
              <p:cNvPr id="33878"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79"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80" name="Group 88"/>
            <p:cNvGrpSpPr>
              <a:grpSpLocks/>
            </p:cNvGrpSpPr>
            <p:nvPr/>
          </p:nvGrpSpPr>
          <p:grpSpPr bwMode="auto">
            <a:xfrm>
              <a:off x="0" y="10472"/>
              <a:ext cx="3072" cy="374"/>
              <a:chOff x="0" y="10472"/>
              <a:chExt cx="3072" cy="374"/>
            </a:xfrm>
          </p:grpSpPr>
          <p:sp>
            <p:nvSpPr>
              <p:cNvPr id="33881"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82"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29	</a:t>
                </a:r>
                <a:r>
                  <a:rPr lang="en-US" altLang="en-US" sz="1200" b="1">
                    <a:solidFill>
                      <a:srgbClr val="000000"/>
                    </a:solidFill>
                    <a:latin typeface="Courier New" panose="02070309020205020404" pitchFamily="49" charset="0"/>
                    <a:cs typeface="Times New Roman" panose="02020603050405020304" pitchFamily="18" charset="0"/>
                  </a:rPr>
                  <a:t>   testObject.print();</a:t>
                </a:r>
              </a:p>
              <a:p>
                <a:pPr eaLnBrk="0" hangingPunct="0"/>
                <a:endParaRPr lang="en-US" altLang="en-US" sz="1200" b="1">
                  <a:latin typeface="Courier New" panose="02070309020205020404" pitchFamily="49" charset="0"/>
                </a:endParaRPr>
              </a:p>
            </p:txBody>
          </p:sp>
        </p:grpSp>
        <p:grpSp>
          <p:nvGrpSpPr>
            <p:cNvPr id="33883" name="Group 91"/>
            <p:cNvGrpSpPr>
              <a:grpSpLocks/>
            </p:cNvGrpSpPr>
            <p:nvPr/>
          </p:nvGrpSpPr>
          <p:grpSpPr bwMode="auto">
            <a:xfrm>
              <a:off x="0" y="10846"/>
              <a:ext cx="3072" cy="374"/>
              <a:chOff x="0" y="10846"/>
              <a:chExt cx="3072" cy="374"/>
            </a:xfrm>
          </p:grpSpPr>
          <p:sp>
            <p:nvSpPr>
              <p:cNvPr id="33884"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85"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3886" name="Group 94"/>
            <p:cNvGrpSpPr>
              <a:grpSpLocks/>
            </p:cNvGrpSpPr>
            <p:nvPr/>
          </p:nvGrpSpPr>
          <p:grpSpPr bwMode="auto">
            <a:xfrm>
              <a:off x="0" y="11220"/>
              <a:ext cx="3072" cy="374"/>
              <a:chOff x="0" y="11220"/>
              <a:chExt cx="3072" cy="374"/>
            </a:xfrm>
          </p:grpSpPr>
          <p:sp>
            <p:nvSpPr>
              <p:cNvPr id="33887"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88"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31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0;</a:t>
                </a:r>
              </a:p>
              <a:p>
                <a:pPr eaLnBrk="0" hangingPunct="0"/>
                <a:endParaRPr lang="en-US" altLang="en-US" sz="1200" b="1">
                  <a:latin typeface="Courier New" panose="02070309020205020404" pitchFamily="49" charset="0"/>
                </a:endParaRPr>
              </a:p>
            </p:txBody>
          </p:sp>
        </p:grpSp>
        <p:grpSp>
          <p:nvGrpSpPr>
            <p:cNvPr id="33889" name="Group 97"/>
            <p:cNvGrpSpPr>
              <a:grpSpLocks/>
            </p:cNvGrpSpPr>
            <p:nvPr/>
          </p:nvGrpSpPr>
          <p:grpSpPr bwMode="auto">
            <a:xfrm>
              <a:off x="0" y="11594"/>
              <a:ext cx="3072" cy="374"/>
              <a:chOff x="0" y="11594"/>
              <a:chExt cx="3072" cy="374"/>
            </a:xfrm>
          </p:grpSpPr>
          <p:sp>
            <p:nvSpPr>
              <p:cNvPr id="33890" name="Rectangle 98"/>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91" name="Rectangle 99"/>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32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spTree>
    <p:extLst>
      <p:ext uri="{BB962C8B-B14F-4D97-AF65-F5344CB8AC3E}">
        <p14:creationId xmlns:p14="http://schemas.microsoft.com/office/powerpoint/2010/main" val="14108900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0" y="0"/>
            <a:ext cx="6629400" cy="11874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1pPr>
            <a:lvl2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2pPr>
            <a:lvl3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9pPr>
          </a:lstStyle>
          <a:p>
            <a:r>
              <a:rPr lang="en-US" altLang="en-US" sz="1200" b="1">
                <a:latin typeface="Courier New" panose="02070309020205020404" pitchFamily="49" charset="0"/>
                <a:cs typeface="Times New Roman" panose="02020603050405020304" pitchFamily="18" charset="0"/>
              </a:rPr>
              <a:t> </a:t>
            </a:r>
          </a:p>
          <a:p>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r>
              <a:rPr lang="en-US" altLang="en-US" sz="1200" b="1">
                <a:solidFill>
                  <a:srgbClr val="000000"/>
                </a:solidFill>
                <a:latin typeface="Courier New" panose="02070309020205020404" pitchFamily="49" charset="0"/>
                <a:cs typeface="Times New Roman" panose="02020603050405020304" pitchFamily="18" charset="0"/>
              </a:rPr>
              <a:t>        x = 12</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  this-&gt;x = 12</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(*this).x = 12</a:t>
            </a:r>
          </a:p>
          <a:p>
            <a:pPr eaLnBrk="0" hangingPunct="0"/>
            <a:endParaRPr lang="en-US" altLang="en-US" sz="1200" b="1">
              <a:latin typeface="Courier New" panose="02070309020205020404" pitchFamily="49" charset="0"/>
            </a:endParaRPr>
          </a:p>
        </p:txBody>
      </p:sp>
      <p:grpSp>
        <p:nvGrpSpPr>
          <p:cNvPr id="34820" name="Group 4"/>
          <p:cNvGrpSpPr>
            <a:grpSpLocks/>
          </p:cNvGrpSpPr>
          <p:nvPr/>
        </p:nvGrpSpPr>
        <p:grpSpPr bwMode="auto">
          <a:xfrm>
            <a:off x="1524000" y="609600"/>
            <a:ext cx="4114800" cy="1733550"/>
            <a:chOff x="960" y="384"/>
            <a:chExt cx="2592" cy="1092"/>
          </a:xfrm>
        </p:grpSpPr>
        <p:sp>
          <p:nvSpPr>
            <p:cNvPr id="34821" name="Text Box 5"/>
            <p:cNvSpPr txBox="1">
              <a:spLocks noChangeArrowheads="1"/>
            </p:cNvSpPr>
            <p:nvPr/>
          </p:nvSpPr>
          <p:spPr bwMode="auto">
            <a:xfrm>
              <a:off x="2160" y="1104"/>
              <a:ext cx="1392"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All three methods have the same result.</a:t>
              </a:r>
            </a:p>
          </p:txBody>
        </p:sp>
        <p:sp>
          <p:nvSpPr>
            <p:cNvPr id="34822" name="Line 6"/>
            <p:cNvSpPr>
              <a:spLocks noChangeShapeType="1"/>
            </p:cNvSpPr>
            <p:nvPr/>
          </p:nvSpPr>
          <p:spPr bwMode="auto">
            <a:xfrm flipH="1" flipV="1">
              <a:off x="960" y="384"/>
              <a:ext cx="120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1797438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20"/>
                                        </p:tgtEl>
                                        <p:attrNameLst>
                                          <p:attrName>style.visibility</p:attrName>
                                        </p:attrNameLst>
                                      </p:cBhvr>
                                      <p:to>
                                        <p:strVal val="visible"/>
                                      </p:to>
                                    </p:set>
                                  </p:childTnLst>
                                  <p:subTnLst>
                                    <p:set>
                                      <p:cBhvr override="childStyle">
                                        <p:cTn dur="1" fill="hold" display="0" masterRel="nextClick" afterEffect="1"/>
                                        <p:tgtEl>
                                          <p:spTgt spid="348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3" name="Group 3"/>
          <p:cNvGrpSpPr>
            <a:grpSpLocks/>
          </p:cNvGrpSpPr>
          <p:nvPr/>
        </p:nvGrpSpPr>
        <p:grpSpPr bwMode="auto">
          <a:xfrm>
            <a:off x="0" y="0"/>
            <a:ext cx="6781800" cy="6858000"/>
            <a:chOff x="0" y="0"/>
            <a:chExt cx="3072" cy="12342"/>
          </a:xfrm>
        </p:grpSpPr>
        <p:grpSp>
          <p:nvGrpSpPr>
            <p:cNvPr id="35844" name="Group 4"/>
            <p:cNvGrpSpPr>
              <a:grpSpLocks/>
            </p:cNvGrpSpPr>
            <p:nvPr/>
          </p:nvGrpSpPr>
          <p:grpSpPr bwMode="auto">
            <a:xfrm>
              <a:off x="0" y="0"/>
              <a:ext cx="3072" cy="374"/>
              <a:chOff x="0" y="0"/>
              <a:chExt cx="3072" cy="374"/>
            </a:xfrm>
          </p:grpSpPr>
          <p:sp>
            <p:nvSpPr>
              <p:cNvPr id="35845"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46"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Fig. 7.8: time6.h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47" name="Group 7"/>
            <p:cNvGrpSpPr>
              <a:grpSpLocks/>
            </p:cNvGrpSpPr>
            <p:nvPr/>
          </p:nvGrpSpPr>
          <p:grpSpPr bwMode="auto">
            <a:xfrm>
              <a:off x="0" y="374"/>
              <a:ext cx="3072" cy="374"/>
              <a:chOff x="0" y="374"/>
              <a:chExt cx="3072" cy="374"/>
            </a:xfrm>
          </p:grpSpPr>
          <p:sp>
            <p:nvSpPr>
              <p:cNvPr id="35848"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49"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	</a:t>
                </a:r>
                <a:r>
                  <a:rPr lang="en-US" altLang="en-US" sz="1200" b="1">
                    <a:solidFill>
                      <a:srgbClr val="33CC33"/>
                    </a:solidFill>
                    <a:latin typeface="Courier New" panose="02070309020205020404" pitchFamily="49" charset="0"/>
                    <a:cs typeface="Times New Roman" panose="02020603050405020304" pitchFamily="18" charset="0"/>
                  </a:rPr>
                  <a:t>// Cascading member function calls.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50" name="Group 10"/>
            <p:cNvGrpSpPr>
              <a:grpSpLocks/>
            </p:cNvGrpSpPr>
            <p:nvPr/>
          </p:nvGrpSpPr>
          <p:grpSpPr bwMode="auto">
            <a:xfrm>
              <a:off x="0" y="748"/>
              <a:ext cx="3072" cy="374"/>
              <a:chOff x="0" y="748"/>
              <a:chExt cx="3072" cy="374"/>
            </a:xfrm>
          </p:grpSpPr>
          <p:sp>
            <p:nvSpPr>
              <p:cNvPr id="35851"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52"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53" name="Group 13"/>
            <p:cNvGrpSpPr>
              <a:grpSpLocks/>
            </p:cNvGrpSpPr>
            <p:nvPr/>
          </p:nvGrpSpPr>
          <p:grpSpPr bwMode="auto">
            <a:xfrm>
              <a:off x="0" y="1122"/>
              <a:ext cx="3072" cy="374"/>
              <a:chOff x="0" y="1122"/>
              <a:chExt cx="3072" cy="374"/>
            </a:xfrm>
          </p:grpSpPr>
          <p:sp>
            <p:nvSpPr>
              <p:cNvPr id="35854"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55"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	</a:t>
                </a:r>
                <a:r>
                  <a:rPr lang="en-US" altLang="en-US" sz="1200" b="1">
                    <a:solidFill>
                      <a:srgbClr val="33CC33"/>
                    </a:solidFill>
                    <a:latin typeface="Courier New" panose="02070309020205020404" pitchFamily="49" charset="0"/>
                    <a:cs typeface="Times New Roman" panose="02020603050405020304" pitchFamily="18" charset="0"/>
                  </a:rPr>
                  <a:t>// Declaration of class Time.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56" name="Group 16"/>
            <p:cNvGrpSpPr>
              <a:grpSpLocks/>
            </p:cNvGrpSpPr>
            <p:nvPr/>
          </p:nvGrpSpPr>
          <p:grpSpPr bwMode="auto">
            <a:xfrm>
              <a:off x="0" y="1496"/>
              <a:ext cx="3072" cy="374"/>
              <a:chOff x="0" y="1496"/>
              <a:chExt cx="3072" cy="374"/>
            </a:xfrm>
          </p:grpSpPr>
          <p:sp>
            <p:nvSpPr>
              <p:cNvPr id="35857"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58"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	</a:t>
                </a:r>
                <a:r>
                  <a:rPr lang="en-US" altLang="en-US" sz="1200" b="1">
                    <a:solidFill>
                      <a:srgbClr val="33CC33"/>
                    </a:solidFill>
                    <a:latin typeface="Courier New" panose="02070309020205020404" pitchFamily="49" charset="0"/>
                    <a:cs typeface="Times New Roman" panose="02020603050405020304" pitchFamily="18" charset="0"/>
                  </a:rPr>
                  <a:t>// Member functions defined in time6.cpp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59" name="Group 19"/>
            <p:cNvGrpSpPr>
              <a:grpSpLocks/>
            </p:cNvGrpSpPr>
            <p:nvPr/>
          </p:nvGrpSpPr>
          <p:grpSpPr bwMode="auto">
            <a:xfrm>
              <a:off x="0" y="1870"/>
              <a:ext cx="3072" cy="374"/>
              <a:chOff x="0" y="1870"/>
              <a:chExt cx="3072" cy="374"/>
            </a:xfrm>
          </p:grpSpPr>
          <p:sp>
            <p:nvSpPr>
              <p:cNvPr id="35860"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61"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	</a:t>
                </a:r>
                <a:r>
                  <a:rPr lang="en-US" altLang="en-US" sz="1200" b="1">
                    <a:solidFill>
                      <a:srgbClr val="275AFF"/>
                    </a:solidFill>
                    <a:latin typeface="Courier New" panose="02070309020205020404" pitchFamily="49" charset="0"/>
                    <a:cs typeface="Times New Roman" panose="02020603050405020304" pitchFamily="18" charset="0"/>
                  </a:rPr>
                  <a:t>#ifndef</a:t>
                </a:r>
                <a:r>
                  <a:rPr lang="en-US" altLang="en-US" sz="1200" b="1">
                    <a:solidFill>
                      <a:srgbClr val="000000"/>
                    </a:solidFill>
                    <a:latin typeface="Courier New" panose="02070309020205020404" pitchFamily="49" charset="0"/>
                    <a:cs typeface="Times New Roman" panose="02020603050405020304" pitchFamily="18" charset="0"/>
                  </a:rPr>
                  <a:t> TIME6_H</a:t>
                </a:r>
              </a:p>
              <a:p>
                <a:pPr eaLnBrk="0" hangingPunct="0"/>
                <a:endParaRPr lang="en-US" altLang="en-US" sz="1200" b="1">
                  <a:latin typeface="Courier New" panose="02070309020205020404" pitchFamily="49" charset="0"/>
                </a:endParaRPr>
              </a:p>
            </p:txBody>
          </p:sp>
        </p:grpSp>
        <p:grpSp>
          <p:nvGrpSpPr>
            <p:cNvPr id="35862" name="Group 22"/>
            <p:cNvGrpSpPr>
              <a:grpSpLocks/>
            </p:cNvGrpSpPr>
            <p:nvPr/>
          </p:nvGrpSpPr>
          <p:grpSpPr bwMode="auto">
            <a:xfrm>
              <a:off x="0" y="2244"/>
              <a:ext cx="3072" cy="374"/>
              <a:chOff x="0" y="2244"/>
              <a:chExt cx="3072" cy="374"/>
            </a:xfrm>
          </p:grpSpPr>
          <p:sp>
            <p:nvSpPr>
              <p:cNvPr id="35863"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64"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	</a:t>
                </a:r>
                <a:r>
                  <a:rPr lang="en-US" altLang="en-US" sz="1200" b="1">
                    <a:solidFill>
                      <a:srgbClr val="275AFF"/>
                    </a:solidFill>
                    <a:latin typeface="Courier New" panose="02070309020205020404" pitchFamily="49" charset="0"/>
                    <a:cs typeface="Times New Roman" panose="02020603050405020304" pitchFamily="18" charset="0"/>
                  </a:rPr>
                  <a:t>#define</a:t>
                </a:r>
                <a:r>
                  <a:rPr lang="en-US" altLang="en-US" sz="1200" b="1">
                    <a:solidFill>
                      <a:srgbClr val="000000"/>
                    </a:solidFill>
                    <a:latin typeface="Courier New" panose="02070309020205020404" pitchFamily="49" charset="0"/>
                    <a:cs typeface="Times New Roman" panose="02020603050405020304" pitchFamily="18" charset="0"/>
                  </a:rPr>
                  <a:t> TIME6_H</a:t>
                </a:r>
              </a:p>
              <a:p>
                <a:pPr eaLnBrk="0" hangingPunct="0"/>
                <a:endParaRPr lang="en-US" altLang="en-US" sz="1200" b="1">
                  <a:latin typeface="Courier New" panose="02070309020205020404" pitchFamily="49" charset="0"/>
                </a:endParaRPr>
              </a:p>
            </p:txBody>
          </p:sp>
        </p:grpSp>
        <p:grpSp>
          <p:nvGrpSpPr>
            <p:cNvPr id="35865" name="Group 25"/>
            <p:cNvGrpSpPr>
              <a:grpSpLocks/>
            </p:cNvGrpSpPr>
            <p:nvPr/>
          </p:nvGrpSpPr>
          <p:grpSpPr bwMode="auto">
            <a:xfrm>
              <a:off x="0" y="2618"/>
              <a:ext cx="3072" cy="374"/>
              <a:chOff x="0" y="2618"/>
              <a:chExt cx="3072" cy="374"/>
            </a:xfrm>
          </p:grpSpPr>
          <p:sp>
            <p:nvSpPr>
              <p:cNvPr id="35866"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67"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68" name="Group 28"/>
            <p:cNvGrpSpPr>
              <a:grpSpLocks/>
            </p:cNvGrpSpPr>
            <p:nvPr/>
          </p:nvGrpSpPr>
          <p:grpSpPr bwMode="auto">
            <a:xfrm>
              <a:off x="0" y="2992"/>
              <a:ext cx="3072" cy="374"/>
              <a:chOff x="0" y="2992"/>
              <a:chExt cx="3072" cy="374"/>
            </a:xfrm>
          </p:grpSpPr>
          <p:sp>
            <p:nvSpPr>
              <p:cNvPr id="35869"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70"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Time {</a:t>
                </a:r>
              </a:p>
              <a:p>
                <a:pPr eaLnBrk="0" hangingPunct="0"/>
                <a:endParaRPr lang="en-US" altLang="en-US" sz="1200" b="1">
                  <a:latin typeface="Courier New" panose="02070309020205020404" pitchFamily="49" charset="0"/>
                </a:endParaRPr>
              </a:p>
            </p:txBody>
          </p:sp>
        </p:grpSp>
        <p:grpSp>
          <p:nvGrpSpPr>
            <p:cNvPr id="35871" name="Group 31"/>
            <p:cNvGrpSpPr>
              <a:grpSpLocks/>
            </p:cNvGrpSpPr>
            <p:nvPr/>
          </p:nvGrpSpPr>
          <p:grpSpPr bwMode="auto">
            <a:xfrm>
              <a:off x="0" y="3366"/>
              <a:ext cx="3072" cy="374"/>
              <a:chOff x="0" y="3366"/>
              <a:chExt cx="3072" cy="374"/>
            </a:xfrm>
          </p:grpSpPr>
          <p:sp>
            <p:nvSpPr>
              <p:cNvPr id="35872"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73"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74" name="Group 34"/>
            <p:cNvGrpSpPr>
              <a:grpSpLocks/>
            </p:cNvGrpSpPr>
            <p:nvPr/>
          </p:nvGrpSpPr>
          <p:grpSpPr bwMode="auto">
            <a:xfrm>
              <a:off x="0" y="3740"/>
              <a:ext cx="3072" cy="374"/>
              <a:chOff x="0" y="3740"/>
              <a:chExt cx="3072" cy="374"/>
            </a:xfrm>
          </p:grpSpPr>
          <p:sp>
            <p:nvSpPr>
              <p:cNvPr id="35875"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76"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	</a:t>
                </a:r>
                <a:r>
                  <a:rPr lang="en-US" altLang="en-US" sz="1200" b="1">
                    <a:solidFill>
                      <a:srgbClr val="000000"/>
                    </a:solidFill>
                    <a:latin typeface="Courier New" panose="02070309020205020404" pitchFamily="49" charset="0"/>
                    <a:cs typeface="Times New Roman" panose="02020603050405020304" pitchFamily="18" charset="0"/>
                  </a:rPr>
                  <a:t>   Time(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0, </a:t>
                </a:r>
                <a:r>
                  <a:rPr lang="en-US" altLang="en-US" sz="1200" b="1">
                    <a:solidFill>
                      <a:srgbClr val="275AFF"/>
                    </a:solidFill>
                    <a:latin typeface="Courier New" panose="02070309020205020404" pitchFamily="49" charset="0"/>
                    <a:cs typeface="Times New Roman" panose="02020603050405020304" pitchFamily="18" charset="0"/>
                  </a:rPr>
                  <a:t>int =</a:t>
                </a:r>
                <a:r>
                  <a:rPr lang="en-US" altLang="en-US" sz="1200" b="1">
                    <a:solidFill>
                      <a:srgbClr val="000000"/>
                    </a:solidFill>
                    <a:latin typeface="Courier New" panose="02070309020205020404" pitchFamily="49" charset="0"/>
                    <a:cs typeface="Times New Roman" panose="02020603050405020304" pitchFamily="18" charset="0"/>
                  </a:rPr>
                  <a:t> 0,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0 ); </a:t>
                </a:r>
                <a:r>
                  <a:rPr lang="en-US" altLang="en-US" sz="1200" b="1">
                    <a:solidFill>
                      <a:srgbClr val="33CC33"/>
                    </a:solidFill>
                    <a:latin typeface="Courier New" panose="02070309020205020404" pitchFamily="49" charset="0"/>
                    <a:cs typeface="Times New Roman" panose="02020603050405020304" pitchFamily="18" charset="0"/>
                  </a:rPr>
                  <a:t> // default constructor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77" name="Group 37"/>
            <p:cNvGrpSpPr>
              <a:grpSpLocks/>
            </p:cNvGrpSpPr>
            <p:nvPr/>
          </p:nvGrpSpPr>
          <p:grpSpPr bwMode="auto">
            <a:xfrm>
              <a:off x="0" y="4114"/>
              <a:ext cx="3072" cy="374"/>
              <a:chOff x="0" y="4114"/>
              <a:chExt cx="3072" cy="374"/>
            </a:xfrm>
          </p:grpSpPr>
          <p:sp>
            <p:nvSpPr>
              <p:cNvPr id="35878"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79"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80" name="Group 40"/>
            <p:cNvGrpSpPr>
              <a:grpSpLocks/>
            </p:cNvGrpSpPr>
            <p:nvPr/>
          </p:nvGrpSpPr>
          <p:grpSpPr bwMode="auto">
            <a:xfrm>
              <a:off x="0" y="4488"/>
              <a:ext cx="3072" cy="374"/>
              <a:chOff x="0" y="4488"/>
              <a:chExt cx="3072" cy="374"/>
            </a:xfrm>
          </p:grpSpPr>
          <p:sp>
            <p:nvSpPr>
              <p:cNvPr id="35881"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82"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	</a:t>
                </a:r>
                <a:r>
                  <a:rPr lang="en-US" altLang="en-US" sz="1200" b="1">
                    <a:solidFill>
                      <a:srgbClr val="33CC33"/>
                    </a:solidFill>
                    <a:latin typeface="Courier New" panose="02070309020205020404" pitchFamily="49" charset="0"/>
                    <a:cs typeface="Times New Roman" panose="02020603050405020304" pitchFamily="18" charset="0"/>
                  </a:rPr>
                  <a:t>   // set functions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83" name="Group 43"/>
            <p:cNvGrpSpPr>
              <a:grpSpLocks/>
            </p:cNvGrpSpPr>
            <p:nvPr/>
          </p:nvGrpSpPr>
          <p:grpSpPr bwMode="auto">
            <a:xfrm>
              <a:off x="0" y="4862"/>
              <a:ext cx="3072" cy="374"/>
              <a:chOff x="0" y="4862"/>
              <a:chExt cx="3072" cy="374"/>
            </a:xfrm>
          </p:grpSpPr>
          <p:sp>
            <p:nvSpPr>
              <p:cNvPr id="35884"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85"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	</a:t>
                </a:r>
                <a:r>
                  <a:rPr lang="en-US" altLang="en-US" sz="1200" b="1">
                    <a:solidFill>
                      <a:srgbClr val="000000"/>
                    </a:solidFill>
                    <a:latin typeface="Courier New" panose="02070309020205020404" pitchFamily="49" charset="0"/>
                    <a:cs typeface="Times New Roman" panose="02020603050405020304" pitchFamily="18" charset="0"/>
                  </a:rPr>
                  <a:t>   Time &amp;setTime(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set hour, minute, second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86" name="Group 46"/>
            <p:cNvGrpSpPr>
              <a:grpSpLocks/>
            </p:cNvGrpSpPr>
            <p:nvPr/>
          </p:nvGrpSpPr>
          <p:grpSpPr bwMode="auto">
            <a:xfrm>
              <a:off x="0" y="5236"/>
              <a:ext cx="3072" cy="374"/>
              <a:chOff x="0" y="5236"/>
              <a:chExt cx="3072" cy="374"/>
            </a:xfrm>
          </p:grpSpPr>
          <p:sp>
            <p:nvSpPr>
              <p:cNvPr id="35887"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88"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	</a:t>
                </a:r>
                <a:r>
                  <a:rPr lang="en-US" altLang="en-US" sz="1200" b="1">
                    <a:solidFill>
                      <a:srgbClr val="000000"/>
                    </a:solidFill>
                    <a:latin typeface="Courier New" panose="02070309020205020404" pitchFamily="49" charset="0"/>
                    <a:cs typeface="Times New Roman" panose="02020603050405020304" pitchFamily="18" charset="0"/>
                  </a:rPr>
                  <a:t>   Time &amp;setHour(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 set hour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89" name="Group 49"/>
            <p:cNvGrpSpPr>
              <a:grpSpLocks/>
            </p:cNvGrpSpPr>
            <p:nvPr/>
          </p:nvGrpSpPr>
          <p:grpSpPr bwMode="auto">
            <a:xfrm>
              <a:off x="0" y="5610"/>
              <a:ext cx="3072" cy="374"/>
              <a:chOff x="0" y="5610"/>
              <a:chExt cx="3072" cy="374"/>
            </a:xfrm>
          </p:grpSpPr>
          <p:sp>
            <p:nvSpPr>
              <p:cNvPr id="35890"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1"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	</a:t>
                </a:r>
                <a:r>
                  <a:rPr lang="en-US" altLang="en-US" sz="1200" b="1">
                    <a:solidFill>
                      <a:srgbClr val="000000"/>
                    </a:solidFill>
                    <a:latin typeface="Courier New" panose="02070309020205020404" pitchFamily="49" charset="0"/>
                    <a:cs typeface="Times New Roman" panose="02020603050405020304" pitchFamily="18" charset="0"/>
                  </a:rPr>
                  <a:t>   Time &amp;setMinute(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 set minute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92" name="Group 52"/>
            <p:cNvGrpSpPr>
              <a:grpSpLocks/>
            </p:cNvGrpSpPr>
            <p:nvPr/>
          </p:nvGrpSpPr>
          <p:grpSpPr bwMode="auto">
            <a:xfrm>
              <a:off x="0" y="5984"/>
              <a:ext cx="3072" cy="374"/>
              <a:chOff x="0" y="5984"/>
              <a:chExt cx="3072" cy="374"/>
            </a:xfrm>
          </p:grpSpPr>
          <p:sp>
            <p:nvSpPr>
              <p:cNvPr id="35893"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4"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	</a:t>
                </a:r>
                <a:r>
                  <a:rPr lang="en-US" altLang="en-US" sz="1200" b="1">
                    <a:solidFill>
                      <a:srgbClr val="000000"/>
                    </a:solidFill>
                    <a:latin typeface="Courier New" panose="02070309020205020404" pitchFamily="49" charset="0"/>
                    <a:cs typeface="Times New Roman" panose="02020603050405020304" pitchFamily="18" charset="0"/>
                  </a:rPr>
                  <a:t>   Time &amp;setSecond(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set second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95" name="Group 55"/>
            <p:cNvGrpSpPr>
              <a:grpSpLocks/>
            </p:cNvGrpSpPr>
            <p:nvPr/>
          </p:nvGrpSpPr>
          <p:grpSpPr bwMode="auto">
            <a:xfrm>
              <a:off x="0" y="6358"/>
              <a:ext cx="3072" cy="374"/>
              <a:chOff x="0" y="6358"/>
              <a:chExt cx="3072" cy="374"/>
            </a:xfrm>
          </p:grpSpPr>
          <p:sp>
            <p:nvSpPr>
              <p:cNvPr id="35896"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7"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898" name="Group 58"/>
            <p:cNvGrpSpPr>
              <a:grpSpLocks/>
            </p:cNvGrpSpPr>
            <p:nvPr/>
          </p:nvGrpSpPr>
          <p:grpSpPr bwMode="auto">
            <a:xfrm>
              <a:off x="0" y="6732"/>
              <a:ext cx="3072" cy="374"/>
              <a:chOff x="0" y="6732"/>
              <a:chExt cx="3072" cy="374"/>
            </a:xfrm>
          </p:grpSpPr>
          <p:sp>
            <p:nvSpPr>
              <p:cNvPr id="35899"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00"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19	</a:t>
                </a:r>
                <a:r>
                  <a:rPr lang="en-US" altLang="en-US" sz="1200" b="1">
                    <a:solidFill>
                      <a:srgbClr val="33CC33"/>
                    </a:solidFill>
                    <a:latin typeface="Courier New" panose="02070309020205020404" pitchFamily="49" charset="0"/>
                    <a:cs typeface="Times New Roman" panose="02020603050405020304" pitchFamily="18" charset="0"/>
                  </a:rPr>
                  <a:t>   // get functions (normally declared 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01" name="Group 61"/>
            <p:cNvGrpSpPr>
              <a:grpSpLocks/>
            </p:cNvGrpSpPr>
            <p:nvPr/>
          </p:nvGrpSpPr>
          <p:grpSpPr bwMode="auto">
            <a:xfrm>
              <a:off x="0" y="7106"/>
              <a:ext cx="3072" cy="374"/>
              <a:chOff x="0" y="7106"/>
              <a:chExt cx="3072" cy="374"/>
            </a:xfrm>
          </p:grpSpPr>
          <p:sp>
            <p:nvSpPr>
              <p:cNvPr id="35902"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03"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getHour()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 return hour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04" name="Group 64"/>
            <p:cNvGrpSpPr>
              <a:grpSpLocks/>
            </p:cNvGrpSpPr>
            <p:nvPr/>
          </p:nvGrpSpPr>
          <p:grpSpPr bwMode="auto">
            <a:xfrm>
              <a:off x="0" y="7480"/>
              <a:ext cx="3072" cy="374"/>
              <a:chOff x="0" y="7480"/>
              <a:chExt cx="3072" cy="374"/>
            </a:xfrm>
          </p:grpSpPr>
          <p:sp>
            <p:nvSpPr>
              <p:cNvPr id="35905"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06"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21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getMinute()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 return minute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07" name="Group 67"/>
            <p:cNvGrpSpPr>
              <a:grpSpLocks/>
            </p:cNvGrpSpPr>
            <p:nvPr/>
          </p:nvGrpSpPr>
          <p:grpSpPr bwMode="auto">
            <a:xfrm>
              <a:off x="0" y="7854"/>
              <a:ext cx="3072" cy="374"/>
              <a:chOff x="0" y="7854"/>
              <a:chExt cx="3072" cy="374"/>
            </a:xfrm>
          </p:grpSpPr>
          <p:sp>
            <p:nvSpPr>
              <p:cNvPr id="35908"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09"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22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getSecond()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return second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10" name="Group 70"/>
            <p:cNvGrpSpPr>
              <a:grpSpLocks/>
            </p:cNvGrpSpPr>
            <p:nvPr/>
          </p:nvGrpSpPr>
          <p:grpSpPr bwMode="auto">
            <a:xfrm>
              <a:off x="0" y="8228"/>
              <a:ext cx="3072" cy="374"/>
              <a:chOff x="0" y="8228"/>
              <a:chExt cx="3072" cy="374"/>
            </a:xfrm>
          </p:grpSpPr>
          <p:sp>
            <p:nvSpPr>
              <p:cNvPr id="35911"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12"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13" name="Group 73"/>
            <p:cNvGrpSpPr>
              <a:grpSpLocks/>
            </p:cNvGrpSpPr>
            <p:nvPr/>
          </p:nvGrpSpPr>
          <p:grpSpPr bwMode="auto">
            <a:xfrm>
              <a:off x="0" y="8602"/>
              <a:ext cx="3072" cy="374"/>
              <a:chOff x="0" y="8602"/>
              <a:chExt cx="3072" cy="374"/>
            </a:xfrm>
          </p:grpSpPr>
          <p:sp>
            <p:nvSpPr>
              <p:cNvPr id="35914"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15"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24	</a:t>
                </a:r>
                <a:r>
                  <a:rPr lang="en-US" altLang="en-US" sz="1200" b="1">
                    <a:solidFill>
                      <a:srgbClr val="33CC33"/>
                    </a:solidFill>
                    <a:latin typeface="Courier New" panose="02070309020205020404" pitchFamily="49" charset="0"/>
                    <a:cs typeface="Times New Roman" panose="02020603050405020304" pitchFamily="18" charset="0"/>
                  </a:rPr>
                  <a:t>   // print functions (normally declared 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16" name="Group 76"/>
            <p:cNvGrpSpPr>
              <a:grpSpLocks/>
            </p:cNvGrpSpPr>
            <p:nvPr/>
          </p:nvGrpSpPr>
          <p:grpSpPr bwMode="auto">
            <a:xfrm>
              <a:off x="0" y="8976"/>
              <a:ext cx="3072" cy="374"/>
              <a:chOff x="0" y="8976"/>
              <a:chExt cx="3072" cy="374"/>
            </a:xfrm>
          </p:grpSpPr>
          <p:sp>
            <p:nvSpPr>
              <p:cNvPr id="35917"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18"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printMilitary()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 print military time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19" name="Group 79"/>
            <p:cNvGrpSpPr>
              <a:grpSpLocks/>
            </p:cNvGrpSpPr>
            <p:nvPr/>
          </p:nvGrpSpPr>
          <p:grpSpPr bwMode="auto">
            <a:xfrm>
              <a:off x="0" y="9350"/>
              <a:ext cx="3072" cy="374"/>
              <a:chOff x="0" y="9350"/>
              <a:chExt cx="3072" cy="374"/>
            </a:xfrm>
          </p:grpSpPr>
          <p:sp>
            <p:nvSpPr>
              <p:cNvPr id="35920"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21"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26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printStandard()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 print standard time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22" name="Group 82"/>
            <p:cNvGrpSpPr>
              <a:grpSpLocks/>
            </p:cNvGrpSpPr>
            <p:nvPr/>
          </p:nvGrpSpPr>
          <p:grpSpPr bwMode="auto">
            <a:xfrm>
              <a:off x="0" y="9724"/>
              <a:ext cx="3072" cy="374"/>
              <a:chOff x="0" y="9724"/>
              <a:chExt cx="3072" cy="374"/>
            </a:xfrm>
          </p:grpSpPr>
          <p:sp>
            <p:nvSpPr>
              <p:cNvPr id="35923"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24"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27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25" name="Group 85"/>
            <p:cNvGrpSpPr>
              <a:grpSpLocks/>
            </p:cNvGrpSpPr>
            <p:nvPr/>
          </p:nvGrpSpPr>
          <p:grpSpPr bwMode="auto">
            <a:xfrm>
              <a:off x="0" y="10098"/>
              <a:ext cx="3072" cy="374"/>
              <a:chOff x="0" y="10098"/>
              <a:chExt cx="3072" cy="374"/>
            </a:xfrm>
          </p:grpSpPr>
          <p:sp>
            <p:nvSpPr>
              <p:cNvPr id="35926"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27"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hour;             </a:t>
                </a:r>
                <a:r>
                  <a:rPr lang="en-US" altLang="en-US" sz="1200" b="1">
                    <a:solidFill>
                      <a:srgbClr val="33CC33"/>
                    </a:solidFill>
                    <a:latin typeface="Courier New" panose="02070309020205020404" pitchFamily="49" charset="0"/>
                    <a:cs typeface="Times New Roman" panose="02020603050405020304" pitchFamily="18" charset="0"/>
                  </a:rPr>
                  <a:t> // 0 - 23</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28" name="Group 88"/>
            <p:cNvGrpSpPr>
              <a:grpSpLocks/>
            </p:cNvGrpSpPr>
            <p:nvPr/>
          </p:nvGrpSpPr>
          <p:grpSpPr bwMode="auto">
            <a:xfrm>
              <a:off x="0" y="10472"/>
              <a:ext cx="3072" cy="374"/>
              <a:chOff x="0" y="10472"/>
              <a:chExt cx="3072" cy="374"/>
            </a:xfrm>
          </p:grpSpPr>
          <p:sp>
            <p:nvSpPr>
              <p:cNvPr id="35929"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30"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29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minute;            </a:t>
                </a:r>
                <a:r>
                  <a:rPr lang="en-US" altLang="en-US" sz="1200" b="1">
                    <a:solidFill>
                      <a:srgbClr val="33CC33"/>
                    </a:solidFill>
                    <a:latin typeface="Courier New" panose="02070309020205020404" pitchFamily="49" charset="0"/>
                    <a:cs typeface="Times New Roman" panose="02020603050405020304" pitchFamily="18" charset="0"/>
                  </a:rPr>
                  <a:t>// 0 - 59</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31" name="Group 91"/>
            <p:cNvGrpSpPr>
              <a:grpSpLocks/>
            </p:cNvGrpSpPr>
            <p:nvPr/>
          </p:nvGrpSpPr>
          <p:grpSpPr bwMode="auto">
            <a:xfrm>
              <a:off x="0" y="10846"/>
              <a:ext cx="3072" cy="374"/>
              <a:chOff x="0" y="10846"/>
              <a:chExt cx="3072" cy="374"/>
            </a:xfrm>
          </p:grpSpPr>
          <p:sp>
            <p:nvSpPr>
              <p:cNvPr id="35932"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33"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second;         </a:t>
                </a:r>
                <a:r>
                  <a:rPr lang="en-US" altLang="en-US" sz="1200" b="1">
                    <a:solidFill>
                      <a:srgbClr val="33CC33"/>
                    </a:solidFill>
                    <a:latin typeface="Courier New" panose="02070309020205020404" pitchFamily="49" charset="0"/>
                    <a:cs typeface="Times New Roman" panose="02020603050405020304" pitchFamily="18" charset="0"/>
                  </a:rPr>
                  <a:t>   // 0 - 59</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34" name="Group 94"/>
            <p:cNvGrpSpPr>
              <a:grpSpLocks/>
            </p:cNvGrpSpPr>
            <p:nvPr/>
          </p:nvGrpSpPr>
          <p:grpSpPr bwMode="auto">
            <a:xfrm>
              <a:off x="0" y="11220"/>
              <a:ext cx="3072" cy="374"/>
              <a:chOff x="0" y="11220"/>
              <a:chExt cx="3072" cy="374"/>
            </a:xfrm>
          </p:grpSpPr>
          <p:sp>
            <p:nvSpPr>
              <p:cNvPr id="35935"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36"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31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5937" name="Group 97"/>
            <p:cNvGrpSpPr>
              <a:grpSpLocks/>
            </p:cNvGrpSpPr>
            <p:nvPr/>
          </p:nvGrpSpPr>
          <p:grpSpPr bwMode="auto">
            <a:xfrm>
              <a:off x="0" y="11594"/>
              <a:ext cx="3072" cy="374"/>
              <a:chOff x="0" y="11594"/>
              <a:chExt cx="3072" cy="374"/>
            </a:xfrm>
          </p:grpSpPr>
          <p:sp>
            <p:nvSpPr>
              <p:cNvPr id="35938" name="Rectangle 98"/>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939" name="Rectangle 99"/>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5940" name="Group 100"/>
            <p:cNvGrpSpPr>
              <a:grpSpLocks/>
            </p:cNvGrpSpPr>
            <p:nvPr/>
          </p:nvGrpSpPr>
          <p:grpSpPr bwMode="auto">
            <a:xfrm>
              <a:off x="0" y="11968"/>
              <a:ext cx="3072" cy="374"/>
              <a:chOff x="0" y="11968"/>
              <a:chExt cx="3072" cy="374"/>
            </a:xfrm>
          </p:grpSpPr>
          <p:sp>
            <p:nvSpPr>
              <p:cNvPr id="35941" name="Rectangle 101"/>
              <p:cNvSpPr>
                <a:spLocks noChangeArrowheads="1"/>
              </p:cNvSpPr>
              <p:nvPr/>
            </p:nvSpPr>
            <p:spPr bwMode="auto">
              <a:xfrm>
                <a:off x="0" y="1196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35942" name="Group 102"/>
              <p:cNvGrpSpPr>
                <a:grpSpLocks/>
              </p:cNvGrpSpPr>
              <p:nvPr/>
            </p:nvGrpSpPr>
            <p:grpSpPr bwMode="auto">
              <a:xfrm>
                <a:off x="0" y="11968"/>
                <a:ext cx="3072" cy="374"/>
                <a:chOff x="0" y="11968"/>
                <a:chExt cx="3072" cy="374"/>
              </a:xfrm>
            </p:grpSpPr>
            <p:sp>
              <p:nvSpPr>
                <p:cNvPr id="35943" name="Rectangle 103"/>
                <p:cNvSpPr>
                  <a:spLocks noChangeArrowheads="1"/>
                </p:cNvSpPr>
                <p:nvPr/>
              </p:nvSpPr>
              <p:spPr bwMode="auto">
                <a:xfrm>
                  <a:off x="0" y="1196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33	</a:t>
                  </a:r>
                  <a:r>
                    <a:rPr lang="en-US" altLang="en-US" sz="1200" b="1">
                      <a:solidFill>
                        <a:srgbClr val="275AFF"/>
                      </a:solidFill>
                      <a:latin typeface="Courier New" panose="02070309020205020404" pitchFamily="49" charset="0"/>
                      <a:cs typeface="Times New Roman" panose="02020603050405020304" pitchFamily="18" charset="0"/>
                    </a:rPr>
                    <a:t>#endif</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sp>
              <p:nvSpPr>
                <p:cNvPr id="35944" name="Rectangle 104"/>
                <p:cNvSpPr>
                  <a:spLocks noChangeArrowheads="1"/>
                </p:cNvSpPr>
                <p:nvPr/>
              </p:nvSpPr>
              <p:spPr bwMode="auto">
                <a:xfrm>
                  <a:off x="0" y="11968"/>
                  <a:ext cx="307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grpSp>
        <p:nvGrpSpPr>
          <p:cNvPr id="35945" name="Group 105"/>
          <p:cNvGrpSpPr>
            <a:grpSpLocks/>
          </p:cNvGrpSpPr>
          <p:nvPr/>
        </p:nvGrpSpPr>
        <p:grpSpPr bwMode="auto">
          <a:xfrm>
            <a:off x="3581400" y="2971800"/>
            <a:ext cx="5334000" cy="1308100"/>
            <a:chOff x="864" y="1872"/>
            <a:chExt cx="3360" cy="824"/>
          </a:xfrm>
        </p:grpSpPr>
        <p:sp>
          <p:nvSpPr>
            <p:cNvPr id="35946" name="Text Box 106"/>
            <p:cNvSpPr txBox="1">
              <a:spLocks noChangeArrowheads="1"/>
            </p:cNvSpPr>
            <p:nvPr/>
          </p:nvSpPr>
          <p:spPr bwMode="auto">
            <a:xfrm>
              <a:off x="2448" y="2016"/>
              <a:ext cx="1776" cy="68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Notice the </a:t>
              </a:r>
              <a:r>
                <a:rPr lang="en-US" altLang="en-US" sz="1600" b="1">
                  <a:latin typeface="Courier New" panose="02070309020205020404" pitchFamily="49" charset="0"/>
                </a:rPr>
                <a:t>Time &amp;</a:t>
              </a:r>
              <a:r>
                <a:rPr lang="en-US" altLang="en-US" sz="1600" b="1"/>
                <a:t> </a:t>
              </a:r>
              <a:r>
                <a:rPr lang="en-US" altLang="en-US" sz="1600"/>
                <a:t>- function returns a reference to a </a:t>
              </a:r>
              <a:r>
                <a:rPr lang="en-US" altLang="en-US" sz="1600" b="1">
                  <a:latin typeface="Courier New" panose="02070309020205020404" pitchFamily="49" charset="0"/>
                </a:rPr>
                <a:t>Time</a:t>
              </a:r>
              <a:r>
                <a:rPr lang="en-US" altLang="en-US" sz="1600"/>
                <a:t> object. Specify object in function definition.</a:t>
              </a:r>
              <a:endParaRPr lang="en-US" altLang="en-US" sz="1600" b="1"/>
            </a:p>
          </p:txBody>
        </p:sp>
        <p:sp>
          <p:nvSpPr>
            <p:cNvPr id="35947" name="Line 107"/>
            <p:cNvSpPr>
              <a:spLocks noChangeShapeType="1"/>
            </p:cNvSpPr>
            <p:nvPr/>
          </p:nvSpPr>
          <p:spPr bwMode="auto">
            <a:xfrm flipH="1" flipV="1">
              <a:off x="864" y="1872"/>
              <a:ext cx="1584"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2501125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945"/>
                                        </p:tgtEl>
                                        <p:attrNameLst>
                                          <p:attrName>style.visibility</p:attrName>
                                        </p:attrNameLst>
                                      </p:cBhvr>
                                      <p:to>
                                        <p:strVal val="visible"/>
                                      </p:to>
                                    </p:set>
                                  </p:childTnLst>
                                  <p:subTnLst>
                                    <p:set>
                                      <p:cBhvr override="childStyle">
                                        <p:cTn dur="1" fill="hold" display="0" masterRel="nextClick" afterEffect="1"/>
                                        <p:tgtEl>
                                          <p:spTgt spid="359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latin typeface="Courier New" panose="02070309020205020404" pitchFamily="49" charset="0"/>
              </a:rPr>
              <a:t>public</a:t>
            </a:r>
            <a:r>
              <a:rPr lang="en-US" altLang="en-US"/>
              <a:t> Access Modifier</a:t>
            </a:r>
          </a:p>
        </p:txBody>
      </p:sp>
      <p:sp>
        <p:nvSpPr>
          <p:cNvPr id="9219" name="Rectangle 3"/>
          <p:cNvSpPr>
            <a:spLocks noGrp="1" noChangeArrowheads="1"/>
          </p:cNvSpPr>
          <p:nvPr>
            <p:ph type="body" idx="1"/>
          </p:nvPr>
        </p:nvSpPr>
        <p:spPr/>
        <p:txBody>
          <a:bodyPr/>
          <a:lstStyle/>
          <a:p>
            <a:r>
              <a:rPr lang="en-US" altLang="en-US" sz="2800"/>
              <a:t>Fields marked as </a:t>
            </a:r>
            <a:r>
              <a:rPr lang="en-US" altLang="en-US" sz="2800">
                <a:latin typeface="Courier New" panose="02070309020205020404" pitchFamily="49" charset="0"/>
              </a:rPr>
              <a:t>public</a:t>
            </a:r>
            <a:r>
              <a:rPr lang="en-US" altLang="en-US" sz="2800"/>
              <a:t> can be accessed by anyone</a:t>
            </a:r>
          </a:p>
          <a:p>
            <a:r>
              <a:rPr lang="en-US" altLang="en-US" sz="2800"/>
              <a:t>In the Robot class, the methods getX, getY, etc. are public</a:t>
            </a:r>
          </a:p>
          <a:p>
            <a:pPr lvl="1"/>
            <a:r>
              <a:rPr lang="en-US" altLang="en-US" sz="2400"/>
              <a:t>these functions can be called by anyone</a:t>
            </a:r>
          </a:p>
          <a:p>
            <a:r>
              <a:rPr lang="en-US" altLang="en-US" sz="2800"/>
              <a:t>Example:</a:t>
            </a:r>
          </a:p>
          <a:p>
            <a:pPr lvl="1">
              <a:buFontTx/>
              <a:buNone/>
            </a:pPr>
            <a:r>
              <a:rPr lang="en-US" altLang="en-US" sz="2000">
                <a:latin typeface="Courier New" panose="02070309020205020404" pitchFamily="49" charset="0"/>
              </a:rPr>
              <a:t>void useRobot() {</a:t>
            </a:r>
          </a:p>
          <a:p>
            <a:pPr lvl="1">
              <a:buFontTx/>
              <a:buNone/>
            </a:pPr>
            <a:r>
              <a:rPr lang="en-US" altLang="en-US" sz="2000">
                <a:latin typeface="Courier New" panose="02070309020205020404" pitchFamily="49" charset="0"/>
              </a:rPr>
              <a:t>  Robot r1;</a:t>
            </a:r>
          </a:p>
          <a:p>
            <a:pPr lvl="1">
              <a:buFontTx/>
              <a:buNone/>
            </a:pPr>
            <a:r>
              <a:rPr lang="en-US" altLang="en-US" sz="2000">
                <a:latin typeface="Courier New" panose="02070309020205020404" pitchFamily="49" charset="0"/>
              </a:rPr>
              <a:t>  r1.setLocation(-5,-5); // Legal to call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Group 3"/>
          <p:cNvGrpSpPr>
            <a:grpSpLocks/>
          </p:cNvGrpSpPr>
          <p:nvPr/>
        </p:nvGrpSpPr>
        <p:grpSpPr bwMode="auto">
          <a:xfrm>
            <a:off x="0" y="0"/>
            <a:ext cx="6781800" cy="6858000"/>
            <a:chOff x="0" y="0"/>
            <a:chExt cx="3072" cy="11594"/>
          </a:xfrm>
        </p:grpSpPr>
        <p:grpSp>
          <p:nvGrpSpPr>
            <p:cNvPr id="36868" name="Group 4"/>
            <p:cNvGrpSpPr>
              <a:grpSpLocks/>
            </p:cNvGrpSpPr>
            <p:nvPr/>
          </p:nvGrpSpPr>
          <p:grpSpPr bwMode="auto">
            <a:xfrm>
              <a:off x="0" y="0"/>
              <a:ext cx="3072" cy="374"/>
              <a:chOff x="0" y="0"/>
              <a:chExt cx="3072" cy="374"/>
            </a:xfrm>
          </p:grpSpPr>
          <p:sp>
            <p:nvSpPr>
              <p:cNvPr id="36869"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70"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34	</a:t>
                </a:r>
                <a:r>
                  <a:rPr lang="en-US" altLang="en-US" sz="1200" b="1">
                    <a:solidFill>
                      <a:srgbClr val="33CC33"/>
                    </a:solidFill>
                    <a:latin typeface="Courier New" panose="02070309020205020404" pitchFamily="49" charset="0"/>
                    <a:cs typeface="Times New Roman" panose="02020603050405020304" pitchFamily="18" charset="0"/>
                  </a:rPr>
                  <a:t>// Fig. 7.8: time.cpp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871" name="Group 7"/>
            <p:cNvGrpSpPr>
              <a:grpSpLocks/>
            </p:cNvGrpSpPr>
            <p:nvPr/>
          </p:nvGrpSpPr>
          <p:grpSpPr bwMode="auto">
            <a:xfrm>
              <a:off x="0" y="374"/>
              <a:ext cx="3072" cy="374"/>
              <a:chOff x="0" y="374"/>
              <a:chExt cx="3072" cy="374"/>
            </a:xfrm>
          </p:grpSpPr>
          <p:sp>
            <p:nvSpPr>
              <p:cNvPr id="36872"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73"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35	</a:t>
                </a:r>
                <a:r>
                  <a:rPr lang="en-US" altLang="en-US" sz="1200" b="1">
                    <a:solidFill>
                      <a:srgbClr val="33CC33"/>
                    </a:solidFill>
                    <a:latin typeface="Courier New" panose="02070309020205020404" pitchFamily="49" charset="0"/>
                    <a:cs typeface="Times New Roman" panose="02020603050405020304" pitchFamily="18" charset="0"/>
                  </a:rPr>
                  <a:t>// Member function definitions for Time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874" name="Group 10"/>
            <p:cNvGrpSpPr>
              <a:grpSpLocks/>
            </p:cNvGrpSpPr>
            <p:nvPr/>
          </p:nvGrpSpPr>
          <p:grpSpPr bwMode="auto">
            <a:xfrm>
              <a:off x="0" y="748"/>
              <a:ext cx="3072" cy="374"/>
              <a:chOff x="0" y="748"/>
              <a:chExt cx="3072" cy="374"/>
            </a:xfrm>
          </p:grpSpPr>
          <p:sp>
            <p:nvSpPr>
              <p:cNvPr id="36875"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76"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36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36877" name="Group 13"/>
            <p:cNvGrpSpPr>
              <a:grpSpLocks/>
            </p:cNvGrpSpPr>
            <p:nvPr/>
          </p:nvGrpSpPr>
          <p:grpSpPr bwMode="auto">
            <a:xfrm>
              <a:off x="0" y="1122"/>
              <a:ext cx="3072" cy="374"/>
              <a:chOff x="0" y="1122"/>
              <a:chExt cx="3072" cy="374"/>
            </a:xfrm>
          </p:grpSpPr>
          <p:sp>
            <p:nvSpPr>
              <p:cNvPr id="36878"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79"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880" name="Group 16"/>
            <p:cNvGrpSpPr>
              <a:grpSpLocks/>
            </p:cNvGrpSpPr>
            <p:nvPr/>
          </p:nvGrpSpPr>
          <p:grpSpPr bwMode="auto">
            <a:xfrm>
              <a:off x="0" y="1496"/>
              <a:ext cx="3072" cy="374"/>
              <a:chOff x="0" y="1496"/>
              <a:chExt cx="3072" cy="374"/>
            </a:xfrm>
          </p:grpSpPr>
          <p:sp>
            <p:nvSpPr>
              <p:cNvPr id="36881"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2"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38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36883" name="Group 19"/>
            <p:cNvGrpSpPr>
              <a:grpSpLocks/>
            </p:cNvGrpSpPr>
            <p:nvPr/>
          </p:nvGrpSpPr>
          <p:grpSpPr bwMode="auto">
            <a:xfrm>
              <a:off x="0" y="1870"/>
              <a:ext cx="3072" cy="374"/>
              <a:chOff x="0" y="1870"/>
              <a:chExt cx="3072" cy="374"/>
            </a:xfrm>
          </p:grpSpPr>
          <p:sp>
            <p:nvSpPr>
              <p:cNvPr id="36884"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5"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886" name="Group 22"/>
            <p:cNvGrpSpPr>
              <a:grpSpLocks/>
            </p:cNvGrpSpPr>
            <p:nvPr/>
          </p:nvGrpSpPr>
          <p:grpSpPr bwMode="auto">
            <a:xfrm>
              <a:off x="0" y="2244"/>
              <a:ext cx="3072" cy="374"/>
              <a:chOff x="0" y="2244"/>
              <a:chExt cx="3072" cy="374"/>
            </a:xfrm>
          </p:grpSpPr>
          <p:sp>
            <p:nvSpPr>
              <p:cNvPr id="36887"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8"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40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"time6.h"</a:t>
                </a:r>
              </a:p>
              <a:p>
                <a:pPr eaLnBrk="0" hangingPunct="0"/>
                <a:endParaRPr lang="en-US" altLang="en-US" sz="1200" b="1">
                  <a:latin typeface="Courier New" panose="02070309020205020404" pitchFamily="49" charset="0"/>
                </a:endParaRPr>
              </a:p>
            </p:txBody>
          </p:sp>
        </p:grpSp>
        <p:grpSp>
          <p:nvGrpSpPr>
            <p:cNvPr id="36889" name="Group 25"/>
            <p:cNvGrpSpPr>
              <a:grpSpLocks/>
            </p:cNvGrpSpPr>
            <p:nvPr/>
          </p:nvGrpSpPr>
          <p:grpSpPr bwMode="auto">
            <a:xfrm>
              <a:off x="0" y="2618"/>
              <a:ext cx="3072" cy="374"/>
              <a:chOff x="0" y="2618"/>
              <a:chExt cx="3072" cy="374"/>
            </a:xfrm>
          </p:grpSpPr>
          <p:sp>
            <p:nvSpPr>
              <p:cNvPr id="36890"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91"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892" name="Group 28"/>
            <p:cNvGrpSpPr>
              <a:grpSpLocks/>
            </p:cNvGrpSpPr>
            <p:nvPr/>
          </p:nvGrpSpPr>
          <p:grpSpPr bwMode="auto">
            <a:xfrm>
              <a:off x="0" y="2992"/>
              <a:ext cx="3072" cy="374"/>
              <a:chOff x="0" y="2992"/>
              <a:chExt cx="3072" cy="374"/>
            </a:xfrm>
          </p:grpSpPr>
          <p:sp>
            <p:nvSpPr>
              <p:cNvPr id="36893"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94"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42	</a:t>
                </a:r>
                <a:r>
                  <a:rPr lang="en-US" altLang="en-US" sz="1200" b="1">
                    <a:solidFill>
                      <a:srgbClr val="33CC33"/>
                    </a:solidFill>
                    <a:latin typeface="Courier New" panose="02070309020205020404" pitchFamily="49" charset="0"/>
                    <a:cs typeface="Times New Roman" panose="02020603050405020304" pitchFamily="18" charset="0"/>
                  </a:rPr>
                  <a:t>// Constructor function to initialize private data.</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895" name="Group 31"/>
            <p:cNvGrpSpPr>
              <a:grpSpLocks/>
            </p:cNvGrpSpPr>
            <p:nvPr/>
          </p:nvGrpSpPr>
          <p:grpSpPr bwMode="auto">
            <a:xfrm>
              <a:off x="0" y="3366"/>
              <a:ext cx="3072" cy="374"/>
              <a:chOff x="0" y="3366"/>
              <a:chExt cx="3072" cy="374"/>
            </a:xfrm>
          </p:grpSpPr>
          <p:sp>
            <p:nvSpPr>
              <p:cNvPr id="36896"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97"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43	</a:t>
                </a:r>
                <a:r>
                  <a:rPr lang="en-US" altLang="en-US" sz="1200" b="1">
                    <a:solidFill>
                      <a:srgbClr val="33CC33"/>
                    </a:solidFill>
                    <a:latin typeface="Courier New" panose="02070309020205020404" pitchFamily="49" charset="0"/>
                    <a:cs typeface="Times New Roman" panose="02020603050405020304" pitchFamily="18" charset="0"/>
                  </a:rPr>
                  <a:t>// Calls member function setTime to set variables.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898" name="Group 34"/>
            <p:cNvGrpSpPr>
              <a:grpSpLocks/>
            </p:cNvGrpSpPr>
            <p:nvPr/>
          </p:nvGrpSpPr>
          <p:grpSpPr bwMode="auto">
            <a:xfrm>
              <a:off x="0" y="3740"/>
              <a:ext cx="3072" cy="374"/>
              <a:chOff x="0" y="3740"/>
              <a:chExt cx="3072" cy="374"/>
            </a:xfrm>
          </p:grpSpPr>
          <p:sp>
            <p:nvSpPr>
              <p:cNvPr id="36899"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00"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44	</a:t>
                </a:r>
                <a:r>
                  <a:rPr lang="en-US" altLang="en-US" sz="1200" b="1">
                    <a:solidFill>
                      <a:srgbClr val="33CC33"/>
                    </a:solidFill>
                    <a:latin typeface="Courier New" panose="02070309020205020404" pitchFamily="49" charset="0"/>
                    <a:cs typeface="Times New Roman" panose="02020603050405020304" pitchFamily="18" charset="0"/>
                  </a:rPr>
                  <a:t>// Default values are 0 (see class definition).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901" name="Group 37"/>
            <p:cNvGrpSpPr>
              <a:grpSpLocks/>
            </p:cNvGrpSpPr>
            <p:nvPr/>
          </p:nvGrpSpPr>
          <p:grpSpPr bwMode="auto">
            <a:xfrm>
              <a:off x="0" y="4114"/>
              <a:ext cx="3072" cy="374"/>
              <a:chOff x="0" y="4114"/>
              <a:chExt cx="3072" cy="374"/>
            </a:xfrm>
          </p:grpSpPr>
          <p:sp>
            <p:nvSpPr>
              <p:cNvPr id="36902"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03"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45	</a:t>
                </a:r>
                <a:r>
                  <a:rPr lang="en-US" altLang="en-US" sz="1200" b="1">
                    <a:solidFill>
                      <a:srgbClr val="000000"/>
                    </a:solidFill>
                    <a:latin typeface="Courier New" panose="02070309020205020404" pitchFamily="49" charset="0"/>
                    <a:cs typeface="Times New Roman" panose="02020603050405020304" pitchFamily="18" charset="0"/>
                  </a:rPr>
                  <a:t>Time::Time(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hr,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min,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sec ) </a:t>
                </a:r>
              </a:p>
              <a:p>
                <a:pPr eaLnBrk="0" hangingPunct="0"/>
                <a:endParaRPr lang="en-US" altLang="en-US" sz="1200" b="1">
                  <a:latin typeface="Courier New" panose="02070309020205020404" pitchFamily="49" charset="0"/>
                </a:endParaRPr>
              </a:p>
            </p:txBody>
          </p:sp>
        </p:grpSp>
        <p:grpSp>
          <p:nvGrpSpPr>
            <p:cNvPr id="36904" name="Group 40"/>
            <p:cNvGrpSpPr>
              <a:grpSpLocks/>
            </p:cNvGrpSpPr>
            <p:nvPr/>
          </p:nvGrpSpPr>
          <p:grpSpPr bwMode="auto">
            <a:xfrm>
              <a:off x="0" y="4488"/>
              <a:ext cx="3072" cy="374"/>
              <a:chOff x="0" y="4488"/>
              <a:chExt cx="3072" cy="374"/>
            </a:xfrm>
          </p:grpSpPr>
          <p:sp>
            <p:nvSpPr>
              <p:cNvPr id="36905"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06"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46	</a:t>
                </a:r>
                <a:r>
                  <a:rPr lang="en-US" altLang="en-US" sz="1200" b="1">
                    <a:solidFill>
                      <a:srgbClr val="000000"/>
                    </a:solidFill>
                    <a:latin typeface="Courier New" panose="02070309020205020404" pitchFamily="49" charset="0"/>
                    <a:cs typeface="Times New Roman" panose="02020603050405020304" pitchFamily="18" charset="0"/>
                  </a:rPr>
                  <a:t>   { setTime( hr, min, sec ); }</a:t>
                </a:r>
              </a:p>
              <a:p>
                <a:pPr eaLnBrk="0" hangingPunct="0"/>
                <a:endParaRPr lang="en-US" altLang="en-US" sz="1200" b="1">
                  <a:latin typeface="Courier New" panose="02070309020205020404" pitchFamily="49" charset="0"/>
                </a:endParaRPr>
              </a:p>
            </p:txBody>
          </p:sp>
        </p:grpSp>
        <p:grpSp>
          <p:nvGrpSpPr>
            <p:cNvPr id="36907" name="Group 43"/>
            <p:cNvGrpSpPr>
              <a:grpSpLocks/>
            </p:cNvGrpSpPr>
            <p:nvPr/>
          </p:nvGrpSpPr>
          <p:grpSpPr bwMode="auto">
            <a:xfrm>
              <a:off x="0" y="4862"/>
              <a:ext cx="3072" cy="374"/>
              <a:chOff x="0" y="4862"/>
              <a:chExt cx="3072" cy="374"/>
            </a:xfrm>
          </p:grpSpPr>
          <p:sp>
            <p:nvSpPr>
              <p:cNvPr id="36908"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09"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910" name="Group 46"/>
            <p:cNvGrpSpPr>
              <a:grpSpLocks/>
            </p:cNvGrpSpPr>
            <p:nvPr/>
          </p:nvGrpSpPr>
          <p:grpSpPr bwMode="auto">
            <a:xfrm>
              <a:off x="0" y="5236"/>
              <a:ext cx="3072" cy="374"/>
              <a:chOff x="0" y="5236"/>
              <a:chExt cx="3072" cy="374"/>
            </a:xfrm>
          </p:grpSpPr>
          <p:sp>
            <p:nvSpPr>
              <p:cNvPr id="36911"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12"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48	</a:t>
                </a:r>
                <a:r>
                  <a:rPr lang="en-US" altLang="en-US" sz="1200" b="1">
                    <a:solidFill>
                      <a:srgbClr val="33CC33"/>
                    </a:solidFill>
                    <a:latin typeface="Courier New" panose="02070309020205020404" pitchFamily="49" charset="0"/>
                    <a:cs typeface="Times New Roman" panose="02020603050405020304" pitchFamily="18" charset="0"/>
                  </a:rPr>
                  <a:t>// Set the values of hour, minute, and second.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913" name="Group 49"/>
            <p:cNvGrpSpPr>
              <a:grpSpLocks/>
            </p:cNvGrpSpPr>
            <p:nvPr/>
          </p:nvGrpSpPr>
          <p:grpSpPr bwMode="auto">
            <a:xfrm>
              <a:off x="0" y="5610"/>
              <a:ext cx="3072" cy="374"/>
              <a:chOff x="0" y="5610"/>
              <a:chExt cx="3072" cy="374"/>
            </a:xfrm>
          </p:grpSpPr>
          <p:sp>
            <p:nvSpPr>
              <p:cNvPr id="36914"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15"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49	</a:t>
                </a:r>
                <a:r>
                  <a:rPr lang="en-US" altLang="en-US" sz="1200" b="1">
                    <a:solidFill>
                      <a:srgbClr val="000000"/>
                    </a:solidFill>
                    <a:latin typeface="Courier New" panose="02070309020205020404" pitchFamily="49" charset="0"/>
                    <a:cs typeface="Times New Roman" panose="02020603050405020304" pitchFamily="18" charset="0"/>
                  </a:rPr>
                  <a:t>Time &amp;Time::setTime(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s )</a:t>
                </a:r>
              </a:p>
              <a:p>
                <a:pPr eaLnBrk="0" hangingPunct="0"/>
                <a:endParaRPr lang="en-US" altLang="en-US" sz="1200" b="1">
                  <a:latin typeface="Courier New" panose="02070309020205020404" pitchFamily="49" charset="0"/>
                </a:endParaRPr>
              </a:p>
            </p:txBody>
          </p:sp>
        </p:grpSp>
        <p:grpSp>
          <p:nvGrpSpPr>
            <p:cNvPr id="36916" name="Group 52"/>
            <p:cNvGrpSpPr>
              <a:grpSpLocks/>
            </p:cNvGrpSpPr>
            <p:nvPr/>
          </p:nvGrpSpPr>
          <p:grpSpPr bwMode="auto">
            <a:xfrm>
              <a:off x="0" y="5984"/>
              <a:ext cx="3072" cy="374"/>
              <a:chOff x="0" y="5984"/>
              <a:chExt cx="3072" cy="374"/>
            </a:xfrm>
          </p:grpSpPr>
          <p:sp>
            <p:nvSpPr>
              <p:cNvPr id="36917"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18"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50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6919" name="Group 55"/>
            <p:cNvGrpSpPr>
              <a:grpSpLocks/>
            </p:cNvGrpSpPr>
            <p:nvPr/>
          </p:nvGrpSpPr>
          <p:grpSpPr bwMode="auto">
            <a:xfrm>
              <a:off x="0" y="6358"/>
              <a:ext cx="3072" cy="374"/>
              <a:chOff x="0" y="6358"/>
              <a:chExt cx="3072" cy="374"/>
            </a:xfrm>
          </p:grpSpPr>
          <p:sp>
            <p:nvSpPr>
              <p:cNvPr id="36920"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21"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51	</a:t>
                </a:r>
                <a:r>
                  <a:rPr lang="en-US" altLang="en-US" sz="1200" b="1">
                    <a:solidFill>
                      <a:srgbClr val="000000"/>
                    </a:solidFill>
                    <a:latin typeface="Courier New" panose="02070309020205020404" pitchFamily="49" charset="0"/>
                    <a:cs typeface="Times New Roman" panose="02020603050405020304" pitchFamily="18" charset="0"/>
                  </a:rPr>
                  <a:t>   setHour( h );</a:t>
                </a:r>
              </a:p>
              <a:p>
                <a:pPr eaLnBrk="0" hangingPunct="0"/>
                <a:endParaRPr lang="en-US" altLang="en-US" sz="1200" b="1">
                  <a:latin typeface="Courier New" panose="02070309020205020404" pitchFamily="49" charset="0"/>
                </a:endParaRPr>
              </a:p>
            </p:txBody>
          </p:sp>
        </p:grpSp>
        <p:grpSp>
          <p:nvGrpSpPr>
            <p:cNvPr id="36922" name="Group 58"/>
            <p:cNvGrpSpPr>
              <a:grpSpLocks/>
            </p:cNvGrpSpPr>
            <p:nvPr/>
          </p:nvGrpSpPr>
          <p:grpSpPr bwMode="auto">
            <a:xfrm>
              <a:off x="0" y="6732"/>
              <a:ext cx="3072" cy="374"/>
              <a:chOff x="0" y="6732"/>
              <a:chExt cx="3072" cy="374"/>
            </a:xfrm>
          </p:grpSpPr>
          <p:sp>
            <p:nvSpPr>
              <p:cNvPr id="36923"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24"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52	</a:t>
                </a:r>
                <a:r>
                  <a:rPr lang="en-US" altLang="en-US" sz="1200" b="1">
                    <a:solidFill>
                      <a:srgbClr val="000000"/>
                    </a:solidFill>
                    <a:latin typeface="Courier New" panose="02070309020205020404" pitchFamily="49" charset="0"/>
                    <a:cs typeface="Times New Roman" panose="02020603050405020304" pitchFamily="18" charset="0"/>
                  </a:rPr>
                  <a:t>   setMinute( m );</a:t>
                </a:r>
              </a:p>
              <a:p>
                <a:pPr eaLnBrk="0" hangingPunct="0"/>
                <a:endParaRPr lang="en-US" altLang="en-US" sz="1200" b="1">
                  <a:latin typeface="Courier New" panose="02070309020205020404" pitchFamily="49" charset="0"/>
                </a:endParaRPr>
              </a:p>
            </p:txBody>
          </p:sp>
        </p:grpSp>
        <p:grpSp>
          <p:nvGrpSpPr>
            <p:cNvPr id="36925" name="Group 61"/>
            <p:cNvGrpSpPr>
              <a:grpSpLocks/>
            </p:cNvGrpSpPr>
            <p:nvPr/>
          </p:nvGrpSpPr>
          <p:grpSpPr bwMode="auto">
            <a:xfrm>
              <a:off x="0" y="7106"/>
              <a:ext cx="3072" cy="374"/>
              <a:chOff x="0" y="7106"/>
              <a:chExt cx="3072" cy="374"/>
            </a:xfrm>
          </p:grpSpPr>
          <p:sp>
            <p:nvSpPr>
              <p:cNvPr id="36926"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27"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53	</a:t>
                </a:r>
                <a:r>
                  <a:rPr lang="en-US" altLang="en-US" sz="1200" b="1">
                    <a:solidFill>
                      <a:srgbClr val="000000"/>
                    </a:solidFill>
                    <a:latin typeface="Courier New" panose="02070309020205020404" pitchFamily="49" charset="0"/>
                    <a:cs typeface="Times New Roman" panose="02020603050405020304" pitchFamily="18" charset="0"/>
                  </a:rPr>
                  <a:t>   setSecond( s ); </a:t>
                </a:r>
              </a:p>
              <a:p>
                <a:pPr eaLnBrk="0" hangingPunct="0"/>
                <a:endParaRPr lang="en-US" altLang="en-US" sz="1200" b="1">
                  <a:latin typeface="Courier New" panose="02070309020205020404" pitchFamily="49" charset="0"/>
                </a:endParaRPr>
              </a:p>
            </p:txBody>
          </p:sp>
        </p:grpSp>
        <p:grpSp>
          <p:nvGrpSpPr>
            <p:cNvPr id="36928" name="Group 64"/>
            <p:cNvGrpSpPr>
              <a:grpSpLocks/>
            </p:cNvGrpSpPr>
            <p:nvPr/>
          </p:nvGrpSpPr>
          <p:grpSpPr bwMode="auto">
            <a:xfrm>
              <a:off x="0" y="7480"/>
              <a:ext cx="3072" cy="374"/>
              <a:chOff x="0" y="7480"/>
              <a:chExt cx="3072" cy="374"/>
            </a:xfrm>
          </p:grpSpPr>
          <p:sp>
            <p:nvSpPr>
              <p:cNvPr id="36929"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30"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54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*this;  </a:t>
                </a:r>
                <a:r>
                  <a:rPr lang="en-US" altLang="en-US" sz="1200" b="1">
                    <a:solidFill>
                      <a:srgbClr val="33CC33"/>
                    </a:solidFill>
                    <a:latin typeface="Courier New" panose="02070309020205020404" pitchFamily="49" charset="0"/>
                    <a:cs typeface="Times New Roman" panose="02020603050405020304" pitchFamily="18" charset="0"/>
                  </a:rPr>
                  <a:t> // enables cascading</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931" name="Group 67"/>
            <p:cNvGrpSpPr>
              <a:grpSpLocks/>
            </p:cNvGrpSpPr>
            <p:nvPr/>
          </p:nvGrpSpPr>
          <p:grpSpPr bwMode="auto">
            <a:xfrm>
              <a:off x="0" y="7854"/>
              <a:ext cx="3072" cy="374"/>
              <a:chOff x="0" y="7854"/>
              <a:chExt cx="3072" cy="374"/>
            </a:xfrm>
          </p:grpSpPr>
          <p:sp>
            <p:nvSpPr>
              <p:cNvPr id="36932"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33"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55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6934" name="Group 70"/>
            <p:cNvGrpSpPr>
              <a:grpSpLocks/>
            </p:cNvGrpSpPr>
            <p:nvPr/>
          </p:nvGrpSpPr>
          <p:grpSpPr bwMode="auto">
            <a:xfrm>
              <a:off x="0" y="8228"/>
              <a:ext cx="3072" cy="374"/>
              <a:chOff x="0" y="8228"/>
              <a:chExt cx="3072" cy="374"/>
            </a:xfrm>
          </p:grpSpPr>
          <p:sp>
            <p:nvSpPr>
              <p:cNvPr id="36935"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36"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937" name="Group 73"/>
            <p:cNvGrpSpPr>
              <a:grpSpLocks/>
            </p:cNvGrpSpPr>
            <p:nvPr/>
          </p:nvGrpSpPr>
          <p:grpSpPr bwMode="auto">
            <a:xfrm>
              <a:off x="0" y="8602"/>
              <a:ext cx="3072" cy="374"/>
              <a:chOff x="0" y="8602"/>
              <a:chExt cx="3072" cy="374"/>
            </a:xfrm>
          </p:grpSpPr>
          <p:sp>
            <p:nvSpPr>
              <p:cNvPr id="36938"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39"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57	</a:t>
                </a:r>
                <a:r>
                  <a:rPr lang="en-US" altLang="en-US" sz="1200" b="1">
                    <a:solidFill>
                      <a:srgbClr val="33CC33"/>
                    </a:solidFill>
                    <a:latin typeface="Courier New" panose="02070309020205020404" pitchFamily="49" charset="0"/>
                    <a:cs typeface="Times New Roman" panose="02020603050405020304" pitchFamily="18" charset="0"/>
                  </a:rPr>
                  <a:t>// Set the hour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940" name="Group 76"/>
            <p:cNvGrpSpPr>
              <a:grpSpLocks/>
            </p:cNvGrpSpPr>
            <p:nvPr/>
          </p:nvGrpSpPr>
          <p:grpSpPr bwMode="auto">
            <a:xfrm>
              <a:off x="0" y="8976"/>
              <a:ext cx="3072" cy="374"/>
              <a:chOff x="0" y="8976"/>
              <a:chExt cx="3072" cy="374"/>
            </a:xfrm>
          </p:grpSpPr>
          <p:sp>
            <p:nvSpPr>
              <p:cNvPr id="36941"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42"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58	</a:t>
                </a:r>
                <a:r>
                  <a:rPr lang="en-US" altLang="en-US" sz="1200" b="1">
                    <a:solidFill>
                      <a:srgbClr val="000000"/>
                    </a:solidFill>
                    <a:latin typeface="Courier New" panose="02070309020205020404" pitchFamily="49" charset="0"/>
                    <a:cs typeface="Times New Roman" panose="02020603050405020304" pitchFamily="18" charset="0"/>
                  </a:rPr>
                  <a:t>Time &amp;Time::setHour(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h )</a:t>
                </a:r>
              </a:p>
              <a:p>
                <a:pPr eaLnBrk="0" hangingPunct="0"/>
                <a:endParaRPr lang="en-US" altLang="en-US" sz="1200" b="1">
                  <a:latin typeface="Courier New" panose="02070309020205020404" pitchFamily="49" charset="0"/>
                </a:endParaRPr>
              </a:p>
            </p:txBody>
          </p:sp>
        </p:grpSp>
        <p:grpSp>
          <p:nvGrpSpPr>
            <p:cNvPr id="36943" name="Group 79"/>
            <p:cNvGrpSpPr>
              <a:grpSpLocks/>
            </p:cNvGrpSpPr>
            <p:nvPr/>
          </p:nvGrpSpPr>
          <p:grpSpPr bwMode="auto">
            <a:xfrm>
              <a:off x="0" y="9350"/>
              <a:ext cx="3072" cy="374"/>
              <a:chOff x="0" y="9350"/>
              <a:chExt cx="3072" cy="374"/>
            </a:xfrm>
          </p:grpSpPr>
          <p:sp>
            <p:nvSpPr>
              <p:cNvPr id="36944"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45"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6946" name="Group 82"/>
            <p:cNvGrpSpPr>
              <a:grpSpLocks/>
            </p:cNvGrpSpPr>
            <p:nvPr/>
          </p:nvGrpSpPr>
          <p:grpSpPr bwMode="auto">
            <a:xfrm>
              <a:off x="0" y="9724"/>
              <a:ext cx="3072" cy="374"/>
              <a:chOff x="0" y="9724"/>
              <a:chExt cx="3072" cy="374"/>
            </a:xfrm>
          </p:grpSpPr>
          <p:sp>
            <p:nvSpPr>
              <p:cNvPr id="36947"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48"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60	</a:t>
                </a:r>
                <a:r>
                  <a:rPr lang="en-US" altLang="en-US" sz="1200" b="1">
                    <a:solidFill>
                      <a:srgbClr val="000000"/>
                    </a:solidFill>
                    <a:latin typeface="Courier New" panose="02070309020205020404" pitchFamily="49" charset="0"/>
                    <a:cs typeface="Times New Roman" panose="02020603050405020304" pitchFamily="18" charset="0"/>
                  </a:rPr>
                  <a:t>   hour = ( h &gt;= 0 &amp;&amp; h &lt; 24 ) ? h : 0;</a:t>
                </a:r>
              </a:p>
              <a:p>
                <a:pPr eaLnBrk="0" hangingPunct="0"/>
                <a:endParaRPr lang="en-US" altLang="en-US" sz="1200" b="1">
                  <a:latin typeface="Courier New" panose="02070309020205020404" pitchFamily="49" charset="0"/>
                </a:endParaRPr>
              </a:p>
            </p:txBody>
          </p:sp>
        </p:grpSp>
        <p:grpSp>
          <p:nvGrpSpPr>
            <p:cNvPr id="36949" name="Group 85"/>
            <p:cNvGrpSpPr>
              <a:grpSpLocks/>
            </p:cNvGrpSpPr>
            <p:nvPr/>
          </p:nvGrpSpPr>
          <p:grpSpPr bwMode="auto">
            <a:xfrm>
              <a:off x="0" y="10098"/>
              <a:ext cx="3072" cy="374"/>
              <a:chOff x="0" y="10098"/>
              <a:chExt cx="3072" cy="374"/>
            </a:xfrm>
          </p:grpSpPr>
          <p:sp>
            <p:nvSpPr>
              <p:cNvPr id="36950"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51"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952" name="Group 88"/>
            <p:cNvGrpSpPr>
              <a:grpSpLocks/>
            </p:cNvGrpSpPr>
            <p:nvPr/>
          </p:nvGrpSpPr>
          <p:grpSpPr bwMode="auto">
            <a:xfrm>
              <a:off x="0" y="10472"/>
              <a:ext cx="3072" cy="374"/>
              <a:chOff x="0" y="10472"/>
              <a:chExt cx="3072" cy="374"/>
            </a:xfrm>
          </p:grpSpPr>
          <p:sp>
            <p:nvSpPr>
              <p:cNvPr id="36953"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54"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62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*this;   </a:t>
                </a:r>
                <a:r>
                  <a:rPr lang="en-US" altLang="en-US" sz="1200" b="1">
                    <a:solidFill>
                      <a:srgbClr val="33CC33"/>
                    </a:solidFill>
                    <a:latin typeface="Courier New" panose="02070309020205020404" pitchFamily="49" charset="0"/>
                    <a:cs typeface="Times New Roman" panose="02020603050405020304" pitchFamily="18" charset="0"/>
                  </a:rPr>
                  <a:t>// enables cascading</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6955" name="Group 91"/>
            <p:cNvGrpSpPr>
              <a:grpSpLocks/>
            </p:cNvGrpSpPr>
            <p:nvPr/>
          </p:nvGrpSpPr>
          <p:grpSpPr bwMode="auto">
            <a:xfrm>
              <a:off x="0" y="10846"/>
              <a:ext cx="3072" cy="374"/>
              <a:chOff x="0" y="10846"/>
              <a:chExt cx="3072" cy="374"/>
            </a:xfrm>
          </p:grpSpPr>
          <p:sp>
            <p:nvSpPr>
              <p:cNvPr id="36956"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57"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6958" name="Group 94"/>
            <p:cNvGrpSpPr>
              <a:grpSpLocks/>
            </p:cNvGrpSpPr>
            <p:nvPr/>
          </p:nvGrpSpPr>
          <p:grpSpPr bwMode="auto">
            <a:xfrm>
              <a:off x="0" y="11220"/>
              <a:ext cx="3072" cy="374"/>
              <a:chOff x="0" y="11220"/>
              <a:chExt cx="3072" cy="374"/>
            </a:xfrm>
          </p:grpSpPr>
          <p:sp>
            <p:nvSpPr>
              <p:cNvPr id="36959"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60"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grpSp>
        <p:nvGrpSpPr>
          <p:cNvPr id="36961" name="Group 97"/>
          <p:cNvGrpSpPr>
            <a:grpSpLocks/>
          </p:cNvGrpSpPr>
          <p:nvPr/>
        </p:nvGrpSpPr>
        <p:grpSpPr bwMode="auto">
          <a:xfrm>
            <a:off x="2819400" y="3429000"/>
            <a:ext cx="4343400" cy="990600"/>
            <a:chOff x="1344" y="288"/>
            <a:chExt cx="2736" cy="624"/>
          </a:xfrm>
        </p:grpSpPr>
        <p:sp>
          <p:nvSpPr>
            <p:cNvPr id="36962" name="Line 98"/>
            <p:cNvSpPr>
              <a:spLocks noChangeShapeType="1"/>
            </p:cNvSpPr>
            <p:nvPr/>
          </p:nvSpPr>
          <p:spPr bwMode="auto">
            <a:xfrm flipH="1">
              <a:off x="1344" y="480"/>
              <a:ext cx="17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963" name="Text Box 99"/>
            <p:cNvSpPr txBox="1">
              <a:spLocks noChangeArrowheads="1"/>
            </p:cNvSpPr>
            <p:nvPr/>
          </p:nvSpPr>
          <p:spPr bwMode="auto">
            <a:xfrm>
              <a:off x="2352" y="288"/>
              <a:ext cx="1728"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Returning </a:t>
              </a:r>
              <a:r>
                <a:rPr lang="en-US" altLang="en-US" sz="1600" b="1">
                  <a:latin typeface="Courier New" panose="02070309020205020404" pitchFamily="49" charset="0"/>
                </a:rPr>
                <a:t>*this</a:t>
              </a:r>
              <a:r>
                <a:rPr lang="en-US" altLang="en-US" sz="1600"/>
                <a:t> enables cascading function calls</a:t>
              </a:r>
            </a:p>
          </p:txBody>
        </p:sp>
      </p:grpSp>
    </p:spTree>
    <p:extLst>
      <p:ext uri="{BB962C8B-B14F-4D97-AF65-F5344CB8AC3E}">
        <p14:creationId xmlns:p14="http://schemas.microsoft.com/office/powerpoint/2010/main" val="1198161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961"/>
                                        </p:tgtEl>
                                        <p:attrNameLst>
                                          <p:attrName>style.visibility</p:attrName>
                                        </p:attrNameLst>
                                      </p:cBhvr>
                                      <p:to>
                                        <p:strVal val="visible"/>
                                      </p:to>
                                    </p:set>
                                  </p:childTnLst>
                                  <p:subTnLst>
                                    <p:set>
                                      <p:cBhvr override="childStyle">
                                        <p:cTn dur="1" fill="hold" display="0" masterRel="nextClick" afterEffect="1"/>
                                        <p:tgtEl>
                                          <p:spTgt spid="369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1" name="Group 3"/>
          <p:cNvGrpSpPr>
            <a:grpSpLocks/>
          </p:cNvGrpSpPr>
          <p:nvPr/>
        </p:nvGrpSpPr>
        <p:grpSpPr bwMode="auto">
          <a:xfrm>
            <a:off x="0" y="0"/>
            <a:ext cx="6781800" cy="6858000"/>
            <a:chOff x="0" y="0"/>
            <a:chExt cx="3072" cy="11220"/>
          </a:xfrm>
        </p:grpSpPr>
        <p:grpSp>
          <p:nvGrpSpPr>
            <p:cNvPr id="37892" name="Group 4"/>
            <p:cNvGrpSpPr>
              <a:grpSpLocks/>
            </p:cNvGrpSpPr>
            <p:nvPr/>
          </p:nvGrpSpPr>
          <p:grpSpPr bwMode="auto">
            <a:xfrm>
              <a:off x="0" y="0"/>
              <a:ext cx="3072" cy="374"/>
              <a:chOff x="0" y="0"/>
              <a:chExt cx="3072" cy="374"/>
            </a:xfrm>
          </p:grpSpPr>
          <p:sp>
            <p:nvSpPr>
              <p:cNvPr id="37893"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894"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65	</a:t>
                </a:r>
                <a:r>
                  <a:rPr lang="en-US" altLang="en-US" sz="1200" b="1">
                    <a:solidFill>
                      <a:srgbClr val="33CC33"/>
                    </a:solidFill>
                    <a:latin typeface="Courier New" panose="02070309020205020404" pitchFamily="49" charset="0"/>
                    <a:cs typeface="Times New Roman" panose="02020603050405020304" pitchFamily="18" charset="0"/>
                  </a:rPr>
                  <a:t>// Set the minute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895" name="Group 7"/>
            <p:cNvGrpSpPr>
              <a:grpSpLocks/>
            </p:cNvGrpSpPr>
            <p:nvPr/>
          </p:nvGrpSpPr>
          <p:grpSpPr bwMode="auto">
            <a:xfrm>
              <a:off x="0" y="374"/>
              <a:ext cx="3072" cy="374"/>
              <a:chOff x="0" y="374"/>
              <a:chExt cx="3072" cy="374"/>
            </a:xfrm>
          </p:grpSpPr>
          <p:sp>
            <p:nvSpPr>
              <p:cNvPr id="37896"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897"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66	</a:t>
                </a:r>
                <a:r>
                  <a:rPr lang="en-US" altLang="en-US" sz="1200" b="1">
                    <a:solidFill>
                      <a:srgbClr val="000000"/>
                    </a:solidFill>
                    <a:latin typeface="Courier New" panose="02070309020205020404" pitchFamily="49" charset="0"/>
                    <a:cs typeface="Times New Roman" panose="02020603050405020304" pitchFamily="18" charset="0"/>
                  </a:rPr>
                  <a:t>Time &amp;Time::setMinute(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 )</a:t>
                </a:r>
              </a:p>
              <a:p>
                <a:pPr eaLnBrk="0" hangingPunct="0"/>
                <a:endParaRPr lang="en-US" altLang="en-US" sz="1200" b="1">
                  <a:latin typeface="Courier New" panose="02070309020205020404" pitchFamily="49" charset="0"/>
                </a:endParaRPr>
              </a:p>
            </p:txBody>
          </p:sp>
        </p:grpSp>
        <p:grpSp>
          <p:nvGrpSpPr>
            <p:cNvPr id="37898" name="Group 10"/>
            <p:cNvGrpSpPr>
              <a:grpSpLocks/>
            </p:cNvGrpSpPr>
            <p:nvPr/>
          </p:nvGrpSpPr>
          <p:grpSpPr bwMode="auto">
            <a:xfrm>
              <a:off x="0" y="748"/>
              <a:ext cx="3072" cy="374"/>
              <a:chOff x="0" y="748"/>
              <a:chExt cx="3072" cy="374"/>
            </a:xfrm>
          </p:grpSpPr>
          <p:sp>
            <p:nvSpPr>
              <p:cNvPr id="37899"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00"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67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7901" name="Group 13"/>
            <p:cNvGrpSpPr>
              <a:grpSpLocks/>
            </p:cNvGrpSpPr>
            <p:nvPr/>
          </p:nvGrpSpPr>
          <p:grpSpPr bwMode="auto">
            <a:xfrm>
              <a:off x="0" y="1122"/>
              <a:ext cx="3072" cy="374"/>
              <a:chOff x="0" y="1122"/>
              <a:chExt cx="3072" cy="374"/>
            </a:xfrm>
          </p:grpSpPr>
          <p:sp>
            <p:nvSpPr>
              <p:cNvPr id="37902"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03"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68	</a:t>
                </a:r>
                <a:r>
                  <a:rPr lang="en-US" altLang="en-US" sz="1200" b="1">
                    <a:solidFill>
                      <a:srgbClr val="000000"/>
                    </a:solidFill>
                    <a:latin typeface="Courier New" panose="02070309020205020404" pitchFamily="49" charset="0"/>
                    <a:cs typeface="Times New Roman" panose="02020603050405020304" pitchFamily="18" charset="0"/>
                  </a:rPr>
                  <a:t>   minute = ( m &gt;= 0 &amp;&amp; m &lt; 60 ) ? m : 0;</a:t>
                </a:r>
              </a:p>
              <a:p>
                <a:pPr eaLnBrk="0" hangingPunct="0"/>
                <a:endParaRPr lang="en-US" altLang="en-US" sz="1200" b="1">
                  <a:latin typeface="Courier New" panose="02070309020205020404" pitchFamily="49" charset="0"/>
                </a:endParaRPr>
              </a:p>
            </p:txBody>
          </p:sp>
        </p:grpSp>
        <p:grpSp>
          <p:nvGrpSpPr>
            <p:cNvPr id="37904" name="Group 16"/>
            <p:cNvGrpSpPr>
              <a:grpSpLocks/>
            </p:cNvGrpSpPr>
            <p:nvPr/>
          </p:nvGrpSpPr>
          <p:grpSpPr bwMode="auto">
            <a:xfrm>
              <a:off x="0" y="1496"/>
              <a:ext cx="3072" cy="374"/>
              <a:chOff x="0" y="1496"/>
              <a:chExt cx="3072" cy="374"/>
            </a:xfrm>
          </p:grpSpPr>
          <p:sp>
            <p:nvSpPr>
              <p:cNvPr id="37905"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06"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07" name="Group 19"/>
            <p:cNvGrpSpPr>
              <a:grpSpLocks/>
            </p:cNvGrpSpPr>
            <p:nvPr/>
          </p:nvGrpSpPr>
          <p:grpSpPr bwMode="auto">
            <a:xfrm>
              <a:off x="0" y="1870"/>
              <a:ext cx="3072" cy="374"/>
              <a:chOff x="0" y="1870"/>
              <a:chExt cx="3072" cy="374"/>
            </a:xfrm>
          </p:grpSpPr>
          <p:sp>
            <p:nvSpPr>
              <p:cNvPr id="37908"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09"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*this;   </a:t>
                </a:r>
                <a:r>
                  <a:rPr lang="en-US" altLang="en-US" sz="1200" b="1">
                    <a:solidFill>
                      <a:srgbClr val="33CC33"/>
                    </a:solidFill>
                    <a:latin typeface="Courier New" panose="02070309020205020404" pitchFamily="49" charset="0"/>
                    <a:cs typeface="Times New Roman" panose="02020603050405020304" pitchFamily="18" charset="0"/>
                  </a:rPr>
                  <a:t>// enables cascading</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10" name="Group 22"/>
            <p:cNvGrpSpPr>
              <a:grpSpLocks/>
            </p:cNvGrpSpPr>
            <p:nvPr/>
          </p:nvGrpSpPr>
          <p:grpSpPr bwMode="auto">
            <a:xfrm>
              <a:off x="0" y="2244"/>
              <a:ext cx="3072" cy="374"/>
              <a:chOff x="0" y="2244"/>
              <a:chExt cx="3072" cy="374"/>
            </a:xfrm>
          </p:grpSpPr>
          <p:sp>
            <p:nvSpPr>
              <p:cNvPr id="37911"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12"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71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7913" name="Group 25"/>
            <p:cNvGrpSpPr>
              <a:grpSpLocks/>
            </p:cNvGrpSpPr>
            <p:nvPr/>
          </p:nvGrpSpPr>
          <p:grpSpPr bwMode="auto">
            <a:xfrm>
              <a:off x="0" y="2618"/>
              <a:ext cx="3072" cy="374"/>
              <a:chOff x="0" y="2618"/>
              <a:chExt cx="3072" cy="374"/>
            </a:xfrm>
          </p:grpSpPr>
          <p:sp>
            <p:nvSpPr>
              <p:cNvPr id="37914"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15"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16" name="Group 28"/>
            <p:cNvGrpSpPr>
              <a:grpSpLocks/>
            </p:cNvGrpSpPr>
            <p:nvPr/>
          </p:nvGrpSpPr>
          <p:grpSpPr bwMode="auto">
            <a:xfrm>
              <a:off x="0" y="2992"/>
              <a:ext cx="3072" cy="374"/>
              <a:chOff x="0" y="2992"/>
              <a:chExt cx="3072" cy="374"/>
            </a:xfrm>
          </p:grpSpPr>
          <p:sp>
            <p:nvSpPr>
              <p:cNvPr id="37917"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18"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73	</a:t>
                </a:r>
                <a:r>
                  <a:rPr lang="en-US" altLang="en-US" sz="1200" b="1">
                    <a:solidFill>
                      <a:srgbClr val="33CC33"/>
                    </a:solidFill>
                    <a:latin typeface="Courier New" panose="02070309020205020404" pitchFamily="49" charset="0"/>
                    <a:cs typeface="Times New Roman" panose="02020603050405020304" pitchFamily="18" charset="0"/>
                  </a:rPr>
                  <a:t>// Set the second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19" name="Group 31"/>
            <p:cNvGrpSpPr>
              <a:grpSpLocks/>
            </p:cNvGrpSpPr>
            <p:nvPr/>
          </p:nvGrpSpPr>
          <p:grpSpPr bwMode="auto">
            <a:xfrm>
              <a:off x="0" y="3366"/>
              <a:ext cx="3072" cy="374"/>
              <a:chOff x="0" y="3366"/>
              <a:chExt cx="3072" cy="374"/>
            </a:xfrm>
          </p:grpSpPr>
          <p:sp>
            <p:nvSpPr>
              <p:cNvPr id="37920"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21"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74	</a:t>
                </a:r>
                <a:r>
                  <a:rPr lang="en-US" altLang="en-US" sz="1200" b="1">
                    <a:solidFill>
                      <a:srgbClr val="000000"/>
                    </a:solidFill>
                    <a:latin typeface="Courier New" panose="02070309020205020404" pitchFamily="49" charset="0"/>
                    <a:cs typeface="Times New Roman" panose="02020603050405020304" pitchFamily="18" charset="0"/>
                  </a:rPr>
                  <a:t>Time &amp;Time::setSecond(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s )</a:t>
                </a:r>
              </a:p>
              <a:p>
                <a:pPr eaLnBrk="0" hangingPunct="0"/>
                <a:endParaRPr lang="en-US" altLang="en-US" sz="1200" b="1">
                  <a:latin typeface="Courier New" panose="02070309020205020404" pitchFamily="49" charset="0"/>
                </a:endParaRPr>
              </a:p>
            </p:txBody>
          </p:sp>
        </p:grpSp>
        <p:grpSp>
          <p:nvGrpSpPr>
            <p:cNvPr id="37922" name="Group 34"/>
            <p:cNvGrpSpPr>
              <a:grpSpLocks/>
            </p:cNvGrpSpPr>
            <p:nvPr/>
          </p:nvGrpSpPr>
          <p:grpSpPr bwMode="auto">
            <a:xfrm>
              <a:off x="0" y="3740"/>
              <a:ext cx="3072" cy="374"/>
              <a:chOff x="0" y="3740"/>
              <a:chExt cx="3072" cy="374"/>
            </a:xfrm>
          </p:grpSpPr>
          <p:sp>
            <p:nvSpPr>
              <p:cNvPr id="37923"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24"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75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7925" name="Group 37"/>
            <p:cNvGrpSpPr>
              <a:grpSpLocks/>
            </p:cNvGrpSpPr>
            <p:nvPr/>
          </p:nvGrpSpPr>
          <p:grpSpPr bwMode="auto">
            <a:xfrm>
              <a:off x="0" y="4114"/>
              <a:ext cx="3072" cy="374"/>
              <a:chOff x="0" y="4114"/>
              <a:chExt cx="3072" cy="374"/>
            </a:xfrm>
          </p:grpSpPr>
          <p:sp>
            <p:nvSpPr>
              <p:cNvPr id="37926"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27"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76	</a:t>
                </a:r>
                <a:r>
                  <a:rPr lang="en-US" altLang="en-US" sz="1200" b="1">
                    <a:solidFill>
                      <a:srgbClr val="000000"/>
                    </a:solidFill>
                    <a:latin typeface="Courier New" panose="02070309020205020404" pitchFamily="49" charset="0"/>
                    <a:cs typeface="Times New Roman" panose="02020603050405020304" pitchFamily="18" charset="0"/>
                  </a:rPr>
                  <a:t>   second = ( s &gt;= 0 &amp;&amp; s &lt; 60 ) ? s : 0;</a:t>
                </a:r>
              </a:p>
              <a:p>
                <a:pPr eaLnBrk="0" hangingPunct="0"/>
                <a:endParaRPr lang="en-US" altLang="en-US" sz="1200" b="1">
                  <a:latin typeface="Courier New" panose="02070309020205020404" pitchFamily="49" charset="0"/>
                </a:endParaRPr>
              </a:p>
            </p:txBody>
          </p:sp>
        </p:grpSp>
        <p:grpSp>
          <p:nvGrpSpPr>
            <p:cNvPr id="37928" name="Group 40"/>
            <p:cNvGrpSpPr>
              <a:grpSpLocks/>
            </p:cNvGrpSpPr>
            <p:nvPr/>
          </p:nvGrpSpPr>
          <p:grpSpPr bwMode="auto">
            <a:xfrm>
              <a:off x="0" y="4488"/>
              <a:ext cx="3072" cy="374"/>
              <a:chOff x="0" y="4488"/>
              <a:chExt cx="3072" cy="374"/>
            </a:xfrm>
          </p:grpSpPr>
          <p:sp>
            <p:nvSpPr>
              <p:cNvPr id="37929"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30"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31" name="Group 43"/>
            <p:cNvGrpSpPr>
              <a:grpSpLocks/>
            </p:cNvGrpSpPr>
            <p:nvPr/>
          </p:nvGrpSpPr>
          <p:grpSpPr bwMode="auto">
            <a:xfrm>
              <a:off x="0" y="4862"/>
              <a:ext cx="3072" cy="374"/>
              <a:chOff x="0" y="4862"/>
              <a:chExt cx="3072" cy="374"/>
            </a:xfrm>
          </p:grpSpPr>
          <p:sp>
            <p:nvSpPr>
              <p:cNvPr id="37932"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33"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*this;  </a:t>
                </a:r>
                <a:r>
                  <a:rPr lang="en-US" altLang="en-US" sz="1200" b="1">
                    <a:solidFill>
                      <a:srgbClr val="33CC33"/>
                    </a:solidFill>
                    <a:latin typeface="Courier New" panose="02070309020205020404" pitchFamily="49" charset="0"/>
                    <a:cs typeface="Times New Roman" panose="02020603050405020304" pitchFamily="18" charset="0"/>
                  </a:rPr>
                  <a:t> // enables cascading</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34" name="Group 46"/>
            <p:cNvGrpSpPr>
              <a:grpSpLocks/>
            </p:cNvGrpSpPr>
            <p:nvPr/>
          </p:nvGrpSpPr>
          <p:grpSpPr bwMode="auto">
            <a:xfrm>
              <a:off x="0" y="5236"/>
              <a:ext cx="3072" cy="374"/>
              <a:chOff x="0" y="5236"/>
              <a:chExt cx="3072" cy="374"/>
            </a:xfrm>
          </p:grpSpPr>
          <p:sp>
            <p:nvSpPr>
              <p:cNvPr id="37935"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36"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7937" name="Group 49"/>
            <p:cNvGrpSpPr>
              <a:grpSpLocks/>
            </p:cNvGrpSpPr>
            <p:nvPr/>
          </p:nvGrpSpPr>
          <p:grpSpPr bwMode="auto">
            <a:xfrm>
              <a:off x="0" y="5610"/>
              <a:ext cx="3072" cy="374"/>
              <a:chOff x="0" y="5610"/>
              <a:chExt cx="3072" cy="374"/>
            </a:xfrm>
          </p:grpSpPr>
          <p:sp>
            <p:nvSpPr>
              <p:cNvPr id="37938"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39"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40" name="Group 52"/>
            <p:cNvGrpSpPr>
              <a:grpSpLocks/>
            </p:cNvGrpSpPr>
            <p:nvPr/>
          </p:nvGrpSpPr>
          <p:grpSpPr bwMode="auto">
            <a:xfrm>
              <a:off x="0" y="5984"/>
              <a:ext cx="3072" cy="374"/>
              <a:chOff x="0" y="5984"/>
              <a:chExt cx="3072" cy="374"/>
            </a:xfrm>
          </p:grpSpPr>
          <p:sp>
            <p:nvSpPr>
              <p:cNvPr id="37941"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42"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81	</a:t>
                </a:r>
                <a:r>
                  <a:rPr lang="en-US" altLang="en-US" sz="1200" b="1">
                    <a:solidFill>
                      <a:srgbClr val="33CC33"/>
                    </a:solidFill>
                    <a:latin typeface="Courier New" panose="02070309020205020404" pitchFamily="49" charset="0"/>
                    <a:cs typeface="Times New Roman" panose="02020603050405020304" pitchFamily="18" charset="0"/>
                  </a:rPr>
                  <a:t>// Get the hour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43" name="Group 55"/>
            <p:cNvGrpSpPr>
              <a:grpSpLocks/>
            </p:cNvGrpSpPr>
            <p:nvPr/>
          </p:nvGrpSpPr>
          <p:grpSpPr bwMode="auto">
            <a:xfrm>
              <a:off x="0" y="6358"/>
              <a:ext cx="3072" cy="374"/>
              <a:chOff x="0" y="6358"/>
              <a:chExt cx="3072" cy="374"/>
            </a:xfrm>
          </p:grpSpPr>
          <p:sp>
            <p:nvSpPr>
              <p:cNvPr id="37944"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45"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82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Time::getHour()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hour; }</a:t>
                </a:r>
              </a:p>
              <a:p>
                <a:pPr eaLnBrk="0" hangingPunct="0"/>
                <a:endParaRPr lang="en-US" altLang="en-US" sz="1200" b="1">
                  <a:latin typeface="Courier New" panose="02070309020205020404" pitchFamily="49" charset="0"/>
                </a:endParaRPr>
              </a:p>
            </p:txBody>
          </p:sp>
        </p:grpSp>
        <p:grpSp>
          <p:nvGrpSpPr>
            <p:cNvPr id="37946" name="Group 58"/>
            <p:cNvGrpSpPr>
              <a:grpSpLocks/>
            </p:cNvGrpSpPr>
            <p:nvPr/>
          </p:nvGrpSpPr>
          <p:grpSpPr bwMode="auto">
            <a:xfrm>
              <a:off x="0" y="6732"/>
              <a:ext cx="3072" cy="374"/>
              <a:chOff x="0" y="6732"/>
              <a:chExt cx="3072" cy="374"/>
            </a:xfrm>
          </p:grpSpPr>
          <p:sp>
            <p:nvSpPr>
              <p:cNvPr id="37947"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48"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49" name="Group 61"/>
            <p:cNvGrpSpPr>
              <a:grpSpLocks/>
            </p:cNvGrpSpPr>
            <p:nvPr/>
          </p:nvGrpSpPr>
          <p:grpSpPr bwMode="auto">
            <a:xfrm>
              <a:off x="0" y="7106"/>
              <a:ext cx="3072" cy="374"/>
              <a:chOff x="0" y="7106"/>
              <a:chExt cx="3072" cy="374"/>
            </a:xfrm>
          </p:grpSpPr>
          <p:sp>
            <p:nvSpPr>
              <p:cNvPr id="37950"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51"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84	</a:t>
                </a:r>
                <a:r>
                  <a:rPr lang="en-US" altLang="en-US" sz="1200" b="1">
                    <a:solidFill>
                      <a:srgbClr val="33CC33"/>
                    </a:solidFill>
                    <a:latin typeface="Courier New" panose="02070309020205020404" pitchFamily="49" charset="0"/>
                    <a:cs typeface="Times New Roman" panose="02020603050405020304" pitchFamily="18" charset="0"/>
                  </a:rPr>
                  <a:t>// Get the minute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52" name="Group 64"/>
            <p:cNvGrpSpPr>
              <a:grpSpLocks/>
            </p:cNvGrpSpPr>
            <p:nvPr/>
          </p:nvGrpSpPr>
          <p:grpSpPr bwMode="auto">
            <a:xfrm>
              <a:off x="0" y="7480"/>
              <a:ext cx="3072" cy="374"/>
              <a:chOff x="0" y="7480"/>
              <a:chExt cx="3072" cy="374"/>
            </a:xfrm>
          </p:grpSpPr>
          <p:sp>
            <p:nvSpPr>
              <p:cNvPr id="37953"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54"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85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Time::getMinute()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minute; }</a:t>
                </a:r>
              </a:p>
              <a:p>
                <a:pPr eaLnBrk="0" hangingPunct="0"/>
                <a:endParaRPr lang="en-US" altLang="en-US" sz="1200" b="1">
                  <a:latin typeface="Courier New" panose="02070309020205020404" pitchFamily="49" charset="0"/>
                </a:endParaRPr>
              </a:p>
            </p:txBody>
          </p:sp>
        </p:grpSp>
        <p:grpSp>
          <p:nvGrpSpPr>
            <p:cNvPr id="37955" name="Group 67"/>
            <p:cNvGrpSpPr>
              <a:grpSpLocks/>
            </p:cNvGrpSpPr>
            <p:nvPr/>
          </p:nvGrpSpPr>
          <p:grpSpPr bwMode="auto">
            <a:xfrm>
              <a:off x="0" y="7854"/>
              <a:ext cx="3072" cy="374"/>
              <a:chOff x="0" y="7854"/>
              <a:chExt cx="3072" cy="374"/>
            </a:xfrm>
          </p:grpSpPr>
          <p:sp>
            <p:nvSpPr>
              <p:cNvPr id="37956"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57"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58" name="Group 70"/>
            <p:cNvGrpSpPr>
              <a:grpSpLocks/>
            </p:cNvGrpSpPr>
            <p:nvPr/>
          </p:nvGrpSpPr>
          <p:grpSpPr bwMode="auto">
            <a:xfrm>
              <a:off x="0" y="8228"/>
              <a:ext cx="3072" cy="374"/>
              <a:chOff x="0" y="8228"/>
              <a:chExt cx="3072" cy="374"/>
            </a:xfrm>
          </p:grpSpPr>
          <p:sp>
            <p:nvSpPr>
              <p:cNvPr id="37959"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60"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87	</a:t>
                </a:r>
                <a:r>
                  <a:rPr lang="en-US" altLang="en-US" sz="1200" b="1">
                    <a:solidFill>
                      <a:srgbClr val="33CC33"/>
                    </a:solidFill>
                    <a:latin typeface="Courier New" panose="02070309020205020404" pitchFamily="49" charset="0"/>
                    <a:cs typeface="Times New Roman" panose="02020603050405020304" pitchFamily="18" charset="0"/>
                  </a:rPr>
                  <a:t>// Get the second value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61" name="Group 73"/>
            <p:cNvGrpSpPr>
              <a:grpSpLocks/>
            </p:cNvGrpSpPr>
            <p:nvPr/>
          </p:nvGrpSpPr>
          <p:grpSpPr bwMode="auto">
            <a:xfrm>
              <a:off x="0" y="8602"/>
              <a:ext cx="3072" cy="374"/>
              <a:chOff x="0" y="8602"/>
              <a:chExt cx="3072" cy="374"/>
            </a:xfrm>
          </p:grpSpPr>
          <p:sp>
            <p:nvSpPr>
              <p:cNvPr id="37962"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63"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88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Time::getSecond()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second; }</a:t>
                </a:r>
              </a:p>
              <a:p>
                <a:pPr eaLnBrk="0" hangingPunct="0"/>
                <a:endParaRPr lang="en-US" altLang="en-US" sz="1200" b="1">
                  <a:latin typeface="Courier New" panose="02070309020205020404" pitchFamily="49" charset="0"/>
                </a:endParaRPr>
              </a:p>
            </p:txBody>
          </p:sp>
        </p:grpSp>
        <p:grpSp>
          <p:nvGrpSpPr>
            <p:cNvPr id="37964" name="Group 76"/>
            <p:cNvGrpSpPr>
              <a:grpSpLocks/>
            </p:cNvGrpSpPr>
            <p:nvPr/>
          </p:nvGrpSpPr>
          <p:grpSpPr bwMode="auto">
            <a:xfrm>
              <a:off x="0" y="8976"/>
              <a:ext cx="3072" cy="374"/>
              <a:chOff x="0" y="8976"/>
              <a:chExt cx="3072" cy="374"/>
            </a:xfrm>
          </p:grpSpPr>
          <p:sp>
            <p:nvSpPr>
              <p:cNvPr id="37965"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66"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67" name="Group 79"/>
            <p:cNvGrpSpPr>
              <a:grpSpLocks/>
            </p:cNvGrpSpPr>
            <p:nvPr/>
          </p:nvGrpSpPr>
          <p:grpSpPr bwMode="auto">
            <a:xfrm>
              <a:off x="0" y="9350"/>
              <a:ext cx="3072" cy="374"/>
              <a:chOff x="0" y="9350"/>
              <a:chExt cx="3072" cy="374"/>
            </a:xfrm>
          </p:grpSpPr>
          <p:sp>
            <p:nvSpPr>
              <p:cNvPr id="37968"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69"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90	</a:t>
                </a:r>
                <a:r>
                  <a:rPr lang="en-US" altLang="en-US" sz="1200" b="1">
                    <a:solidFill>
                      <a:srgbClr val="33CC33"/>
                    </a:solidFill>
                    <a:latin typeface="Courier New" panose="02070309020205020404" pitchFamily="49" charset="0"/>
                    <a:cs typeface="Times New Roman" panose="02020603050405020304" pitchFamily="18" charset="0"/>
                  </a:rPr>
                  <a:t>// Display military format time: HH:MM</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70" name="Group 82"/>
            <p:cNvGrpSpPr>
              <a:grpSpLocks/>
            </p:cNvGrpSpPr>
            <p:nvPr/>
          </p:nvGrpSpPr>
          <p:grpSpPr bwMode="auto">
            <a:xfrm>
              <a:off x="0" y="9724"/>
              <a:ext cx="3072" cy="374"/>
              <a:chOff x="0" y="9724"/>
              <a:chExt cx="3072" cy="374"/>
            </a:xfrm>
          </p:grpSpPr>
          <p:sp>
            <p:nvSpPr>
              <p:cNvPr id="37971"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72"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91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Time::printMilitary() </a:t>
                </a:r>
                <a:r>
                  <a:rPr lang="en-US" altLang="en-US" sz="1200" b="1">
                    <a:solidFill>
                      <a:srgbClr val="275AFF"/>
                    </a:solidFill>
                    <a:latin typeface="Courier New" panose="02070309020205020404" pitchFamily="49" charset="0"/>
                    <a:cs typeface="Times New Roman" panose="02020603050405020304" pitchFamily="18" charset="0"/>
                  </a:rPr>
                  <a:t>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7973" name="Group 85"/>
            <p:cNvGrpSpPr>
              <a:grpSpLocks/>
            </p:cNvGrpSpPr>
            <p:nvPr/>
          </p:nvGrpSpPr>
          <p:grpSpPr bwMode="auto">
            <a:xfrm>
              <a:off x="0" y="10098"/>
              <a:ext cx="3072" cy="374"/>
              <a:chOff x="0" y="10098"/>
              <a:chExt cx="3072" cy="374"/>
            </a:xfrm>
          </p:grpSpPr>
          <p:sp>
            <p:nvSpPr>
              <p:cNvPr id="37974"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75"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92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7976" name="Group 88"/>
            <p:cNvGrpSpPr>
              <a:grpSpLocks/>
            </p:cNvGrpSpPr>
            <p:nvPr/>
          </p:nvGrpSpPr>
          <p:grpSpPr bwMode="auto">
            <a:xfrm>
              <a:off x="0" y="10472"/>
              <a:ext cx="3072" cy="374"/>
              <a:chOff x="0" y="10472"/>
              <a:chExt cx="3072" cy="374"/>
            </a:xfrm>
          </p:grpSpPr>
          <p:sp>
            <p:nvSpPr>
              <p:cNvPr id="37977"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78"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93	</a:t>
                </a:r>
                <a:r>
                  <a:rPr lang="en-US" altLang="en-US" sz="1200" b="1">
                    <a:solidFill>
                      <a:srgbClr val="000000"/>
                    </a:solidFill>
                    <a:latin typeface="Courier New" panose="02070309020205020404" pitchFamily="49" charset="0"/>
                    <a:cs typeface="Times New Roman" panose="02020603050405020304" pitchFamily="18" charset="0"/>
                  </a:rPr>
                  <a:t>   cout &lt;&lt; ( hour &lt; 10 ? "0" : "" ) &lt;&lt; hour &lt;&lt; ":"</a:t>
                </a:r>
              </a:p>
              <a:p>
                <a:pPr eaLnBrk="0" hangingPunct="0"/>
                <a:endParaRPr lang="en-US" altLang="en-US" sz="1200" b="1">
                  <a:latin typeface="Courier New" panose="02070309020205020404" pitchFamily="49" charset="0"/>
                </a:endParaRPr>
              </a:p>
            </p:txBody>
          </p:sp>
        </p:grpSp>
        <p:grpSp>
          <p:nvGrpSpPr>
            <p:cNvPr id="37979" name="Group 91"/>
            <p:cNvGrpSpPr>
              <a:grpSpLocks/>
            </p:cNvGrpSpPr>
            <p:nvPr/>
          </p:nvGrpSpPr>
          <p:grpSpPr bwMode="auto">
            <a:xfrm>
              <a:off x="0" y="10846"/>
              <a:ext cx="3072" cy="374"/>
              <a:chOff x="0" y="10846"/>
              <a:chExt cx="3072" cy="374"/>
            </a:xfrm>
          </p:grpSpPr>
          <p:sp>
            <p:nvSpPr>
              <p:cNvPr id="37980"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81"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94	</a:t>
                </a:r>
                <a:r>
                  <a:rPr lang="en-US" altLang="en-US" sz="1200" b="1">
                    <a:solidFill>
                      <a:srgbClr val="000000"/>
                    </a:solidFill>
                    <a:latin typeface="Courier New" panose="02070309020205020404" pitchFamily="49" charset="0"/>
                    <a:cs typeface="Times New Roman" panose="02020603050405020304" pitchFamily="18" charset="0"/>
                  </a:rPr>
                  <a:t>        &lt;&lt; ( minute &lt; 10 ? "0" : "" ) &lt;&lt; minute;</a:t>
                </a:r>
              </a:p>
              <a:p>
                <a:pPr eaLnBrk="0" hangingPunct="0"/>
                <a:endParaRPr lang="en-US" altLang="en-US" sz="1200" b="1">
                  <a:latin typeface="Courier New" panose="02070309020205020404" pitchFamily="49" charset="0"/>
                </a:endParaRPr>
              </a:p>
            </p:txBody>
          </p:sp>
        </p:grpSp>
      </p:grpSp>
      <p:grpSp>
        <p:nvGrpSpPr>
          <p:cNvPr id="37982" name="Group 94"/>
          <p:cNvGrpSpPr>
            <a:grpSpLocks/>
          </p:cNvGrpSpPr>
          <p:nvPr/>
        </p:nvGrpSpPr>
        <p:grpSpPr bwMode="auto">
          <a:xfrm>
            <a:off x="3733800" y="1600200"/>
            <a:ext cx="4343400" cy="1295400"/>
            <a:chOff x="2352" y="1008"/>
            <a:chExt cx="2736" cy="816"/>
          </a:xfrm>
        </p:grpSpPr>
        <p:grpSp>
          <p:nvGrpSpPr>
            <p:cNvPr id="37983" name="Group 95"/>
            <p:cNvGrpSpPr>
              <a:grpSpLocks/>
            </p:cNvGrpSpPr>
            <p:nvPr/>
          </p:nvGrpSpPr>
          <p:grpSpPr bwMode="auto">
            <a:xfrm>
              <a:off x="2352" y="1200"/>
              <a:ext cx="2736" cy="624"/>
              <a:chOff x="1344" y="288"/>
              <a:chExt cx="2736" cy="624"/>
            </a:xfrm>
          </p:grpSpPr>
          <p:sp>
            <p:nvSpPr>
              <p:cNvPr id="37984" name="Line 96"/>
              <p:cNvSpPr>
                <a:spLocks noChangeShapeType="1"/>
              </p:cNvSpPr>
              <p:nvPr/>
            </p:nvSpPr>
            <p:spPr bwMode="auto">
              <a:xfrm flipH="1">
                <a:off x="1344" y="480"/>
                <a:ext cx="17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985" name="Text Box 97"/>
              <p:cNvSpPr txBox="1">
                <a:spLocks noChangeArrowheads="1"/>
              </p:cNvSpPr>
              <p:nvPr/>
            </p:nvSpPr>
            <p:spPr bwMode="auto">
              <a:xfrm>
                <a:off x="2352" y="288"/>
                <a:ext cx="1728"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Returning </a:t>
                </a:r>
                <a:r>
                  <a:rPr lang="en-US" altLang="en-US" sz="1600" b="1">
                    <a:latin typeface="Courier New" panose="02070309020205020404" pitchFamily="49" charset="0"/>
                  </a:rPr>
                  <a:t>*this</a:t>
                </a:r>
                <a:r>
                  <a:rPr lang="en-US" altLang="en-US" sz="1600"/>
                  <a:t> enables cascading function calls</a:t>
                </a:r>
              </a:p>
            </p:txBody>
          </p:sp>
        </p:grpSp>
        <p:sp>
          <p:nvSpPr>
            <p:cNvPr id="37986" name="Line 98"/>
            <p:cNvSpPr>
              <a:spLocks noChangeShapeType="1"/>
            </p:cNvSpPr>
            <p:nvPr/>
          </p:nvSpPr>
          <p:spPr bwMode="auto">
            <a:xfrm flipH="1" flipV="1">
              <a:off x="2496" y="1008"/>
              <a:ext cx="86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2207326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982"/>
                                        </p:tgtEl>
                                        <p:attrNameLst>
                                          <p:attrName>style.visibility</p:attrName>
                                        </p:attrNameLst>
                                      </p:cBhvr>
                                      <p:to>
                                        <p:strVal val="visible"/>
                                      </p:to>
                                    </p:set>
                                  </p:childTnLst>
                                  <p:subTnLst>
                                    <p:set>
                                      <p:cBhvr override="childStyle">
                                        <p:cTn dur="1" fill="hold" display="0" masterRel="nextClick" afterEffect="1"/>
                                        <p:tgtEl>
                                          <p:spTgt spid="379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5" name="Group 3"/>
          <p:cNvGrpSpPr>
            <a:grpSpLocks/>
          </p:cNvGrpSpPr>
          <p:nvPr/>
        </p:nvGrpSpPr>
        <p:grpSpPr bwMode="auto">
          <a:xfrm>
            <a:off x="0" y="0"/>
            <a:ext cx="6781800" cy="2133600"/>
            <a:chOff x="0" y="0"/>
            <a:chExt cx="3072" cy="3740"/>
          </a:xfrm>
        </p:grpSpPr>
        <p:grpSp>
          <p:nvGrpSpPr>
            <p:cNvPr id="38916" name="Group 4"/>
            <p:cNvGrpSpPr>
              <a:grpSpLocks/>
            </p:cNvGrpSpPr>
            <p:nvPr/>
          </p:nvGrpSpPr>
          <p:grpSpPr bwMode="auto">
            <a:xfrm>
              <a:off x="0" y="0"/>
              <a:ext cx="3072" cy="374"/>
              <a:chOff x="0" y="0"/>
              <a:chExt cx="3072" cy="374"/>
            </a:xfrm>
          </p:grpSpPr>
          <p:sp>
            <p:nvSpPr>
              <p:cNvPr id="38917"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18"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95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8919" name="Group 7"/>
            <p:cNvGrpSpPr>
              <a:grpSpLocks/>
            </p:cNvGrpSpPr>
            <p:nvPr/>
          </p:nvGrpSpPr>
          <p:grpSpPr bwMode="auto">
            <a:xfrm>
              <a:off x="0" y="374"/>
              <a:ext cx="3072" cy="374"/>
              <a:chOff x="0" y="374"/>
              <a:chExt cx="3072" cy="374"/>
            </a:xfrm>
          </p:grpSpPr>
          <p:sp>
            <p:nvSpPr>
              <p:cNvPr id="38920"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21"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22" name="Group 10"/>
            <p:cNvGrpSpPr>
              <a:grpSpLocks/>
            </p:cNvGrpSpPr>
            <p:nvPr/>
          </p:nvGrpSpPr>
          <p:grpSpPr bwMode="auto">
            <a:xfrm>
              <a:off x="0" y="748"/>
              <a:ext cx="3072" cy="374"/>
              <a:chOff x="0" y="748"/>
              <a:chExt cx="3072" cy="374"/>
            </a:xfrm>
          </p:grpSpPr>
          <p:sp>
            <p:nvSpPr>
              <p:cNvPr id="38923"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24"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97	</a:t>
                </a:r>
                <a:r>
                  <a:rPr lang="en-US" altLang="en-US" sz="1200" b="1">
                    <a:solidFill>
                      <a:srgbClr val="33CC33"/>
                    </a:solidFill>
                    <a:latin typeface="Courier New" panose="02070309020205020404" pitchFamily="49" charset="0"/>
                    <a:cs typeface="Times New Roman" panose="02020603050405020304" pitchFamily="18" charset="0"/>
                  </a:rPr>
                  <a:t>// Display standard format time: HH:MM:SS AM (or PM)</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25" name="Group 13"/>
            <p:cNvGrpSpPr>
              <a:grpSpLocks/>
            </p:cNvGrpSpPr>
            <p:nvPr/>
          </p:nvGrpSpPr>
          <p:grpSpPr bwMode="auto">
            <a:xfrm>
              <a:off x="0" y="1122"/>
              <a:ext cx="3072" cy="374"/>
              <a:chOff x="0" y="1122"/>
              <a:chExt cx="3072" cy="374"/>
            </a:xfrm>
          </p:grpSpPr>
          <p:sp>
            <p:nvSpPr>
              <p:cNvPr id="38926"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27"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98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Time::printStandard() </a:t>
                </a:r>
                <a:r>
                  <a:rPr lang="en-US" altLang="en-US" sz="1200" b="1">
                    <a:solidFill>
                      <a:srgbClr val="275AFF"/>
                    </a:solidFill>
                    <a:latin typeface="Courier New" panose="02070309020205020404" pitchFamily="49" charset="0"/>
                    <a:cs typeface="Times New Roman" panose="02020603050405020304" pitchFamily="18" charset="0"/>
                  </a:rPr>
                  <a:t>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28" name="Group 16"/>
            <p:cNvGrpSpPr>
              <a:grpSpLocks/>
            </p:cNvGrpSpPr>
            <p:nvPr/>
          </p:nvGrpSpPr>
          <p:grpSpPr bwMode="auto">
            <a:xfrm>
              <a:off x="0" y="1496"/>
              <a:ext cx="3072" cy="374"/>
              <a:chOff x="0" y="1496"/>
              <a:chExt cx="3072" cy="374"/>
            </a:xfrm>
          </p:grpSpPr>
          <p:sp>
            <p:nvSpPr>
              <p:cNvPr id="38929"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30"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8931" name="Group 19"/>
            <p:cNvGrpSpPr>
              <a:grpSpLocks/>
            </p:cNvGrpSpPr>
            <p:nvPr/>
          </p:nvGrpSpPr>
          <p:grpSpPr bwMode="auto">
            <a:xfrm>
              <a:off x="0" y="1870"/>
              <a:ext cx="3072" cy="374"/>
              <a:chOff x="0" y="1870"/>
              <a:chExt cx="3072" cy="374"/>
            </a:xfrm>
          </p:grpSpPr>
          <p:sp>
            <p:nvSpPr>
              <p:cNvPr id="38932"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33"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100	</a:t>
                </a:r>
                <a:r>
                  <a:rPr lang="en-US" altLang="en-US" sz="1200" b="1">
                    <a:solidFill>
                      <a:srgbClr val="000000"/>
                    </a:solidFill>
                    <a:latin typeface="Courier New" panose="02070309020205020404" pitchFamily="49" charset="0"/>
                    <a:cs typeface="Times New Roman" panose="02020603050405020304" pitchFamily="18" charset="0"/>
                  </a:rPr>
                  <a:t>   cout &lt;&lt; ( ( hour == 0 || hour == 12 ) ? 12 : hour % 12 ) </a:t>
                </a:r>
              </a:p>
              <a:p>
                <a:pPr eaLnBrk="0" hangingPunct="0"/>
                <a:endParaRPr lang="en-US" altLang="en-US" sz="1200" b="1">
                  <a:latin typeface="Courier New" panose="02070309020205020404" pitchFamily="49" charset="0"/>
                </a:endParaRPr>
              </a:p>
            </p:txBody>
          </p:sp>
        </p:grpSp>
        <p:grpSp>
          <p:nvGrpSpPr>
            <p:cNvPr id="38934" name="Group 22"/>
            <p:cNvGrpSpPr>
              <a:grpSpLocks/>
            </p:cNvGrpSpPr>
            <p:nvPr/>
          </p:nvGrpSpPr>
          <p:grpSpPr bwMode="auto">
            <a:xfrm>
              <a:off x="0" y="2244"/>
              <a:ext cx="3072" cy="374"/>
              <a:chOff x="0" y="2244"/>
              <a:chExt cx="3072" cy="374"/>
            </a:xfrm>
          </p:grpSpPr>
          <p:sp>
            <p:nvSpPr>
              <p:cNvPr id="38935"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36"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101	</a:t>
                </a:r>
                <a:r>
                  <a:rPr lang="en-US" altLang="en-US" sz="1200" b="1">
                    <a:solidFill>
                      <a:srgbClr val="000000"/>
                    </a:solidFill>
                    <a:latin typeface="Courier New" panose="02070309020205020404" pitchFamily="49" charset="0"/>
                    <a:cs typeface="Times New Roman" panose="02020603050405020304" pitchFamily="18" charset="0"/>
                  </a:rPr>
                  <a:t>        &lt;&lt; ":" &lt;&lt; ( minute &lt; 10 ? "0" : "" ) &lt;&lt; minute </a:t>
                </a:r>
              </a:p>
              <a:p>
                <a:pPr eaLnBrk="0" hangingPunct="0"/>
                <a:endParaRPr lang="en-US" altLang="en-US" sz="1200" b="1">
                  <a:latin typeface="Courier New" panose="02070309020205020404" pitchFamily="49" charset="0"/>
                </a:endParaRPr>
              </a:p>
            </p:txBody>
          </p:sp>
        </p:grpSp>
        <p:grpSp>
          <p:nvGrpSpPr>
            <p:cNvPr id="38937" name="Group 25"/>
            <p:cNvGrpSpPr>
              <a:grpSpLocks/>
            </p:cNvGrpSpPr>
            <p:nvPr/>
          </p:nvGrpSpPr>
          <p:grpSpPr bwMode="auto">
            <a:xfrm>
              <a:off x="0" y="2618"/>
              <a:ext cx="3072" cy="374"/>
              <a:chOff x="0" y="2618"/>
              <a:chExt cx="3072" cy="374"/>
            </a:xfrm>
          </p:grpSpPr>
          <p:sp>
            <p:nvSpPr>
              <p:cNvPr id="38938"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39"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102	</a:t>
                </a:r>
                <a:r>
                  <a:rPr lang="en-US" altLang="en-US" sz="1200" b="1">
                    <a:solidFill>
                      <a:srgbClr val="000000"/>
                    </a:solidFill>
                    <a:latin typeface="Courier New" panose="02070309020205020404" pitchFamily="49" charset="0"/>
                    <a:cs typeface="Times New Roman" panose="02020603050405020304" pitchFamily="18" charset="0"/>
                  </a:rPr>
                  <a:t>        &lt;&lt; ":" &lt;&lt; ( second &lt; 10 ? "0" : "" ) &lt;&lt; second</a:t>
                </a:r>
              </a:p>
              <a:p>
                <a:pPr eaLnBrk="0" hangingPunct="0"/>
                <a:endParaRPr lang="en-US" altLang="en-US" sz="1200" b="1">
                  <a:latin typeface="Courier New" panose="02070309020205020404" pitchFamily="49" charset="0"/>
                </a:endParaRPr>
              </a:p>
            </p:txBody>
          </p:sp>
        </p:grpSp>
        <p:grpSp>
          <p:nvGrpSpPr>
            <p:cNvPr id="38940" name="Group 28"/>
            <p:cNvGrpSpPr>
              <a:grpSpLocks/>
            </p:cNvGrpSpPr>
            <p:nvPr/>
          </p:nvGrpSpPr>
          <p:grpSpPr bwMode="auto">
            <a:xfrm>
              <a:off x="0" y="2992"/>
              <a:ext cx="3072" cy="374"/>
              <a:chOff x="0" y="2992"/>
              <a:chExt cx="3072" cy="374"/>
            </a:xfrm>
          </p:grpSpPr>
          <p:sp>
            <p:nvSpPr>
              <p:cNvPr id="38941"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42"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103	</a:t>
                </a:r>
                <a:r>
                  <a:rPr lang="en-US" altLang="en-US" sz="1200" b="1">
                    <a:solidFill>
                      <a:srgbClr val="000000"/>
                    </a:solidFill>
                    <a:latin typeface="Courier New" panose="02070309020205020404" pitchFamily="49" charset="0"/>
                    <a:cs typeface="Times New Roman" panose="02020603050405020304" pitchFamily="18" charset="0"/>
                  </a:rPr>
                  <a:t>        &lt;&lt; ( hour &lt; 12 ? " AM" : " PM" );</a:t>
                </a:r>
              </a:p>
              <a:p>
                <a:pPr eaLnBrk="0" hangingPunct="0"/>
                <a:endParaRPr lang="en-US" altLang="en-US" sz="1200" b="1">
                  <a:latin typeface="Courier New" panose="02070309020205020404" pitchFamily="49" charset="0"/>
                </a:endParaRPr>
              </a:p>
            </p:txBody>
          </p:sp>
        </p:grpSp>
        <p:grpSp>
          <p:nvGrpSpPr>
            <p:cNvPr id="38943" name="Group 31"/>
            <p:cNvGrpSpPr>
              <a:grpSpLocks/>
            </p:cNvGrpSpPr>
            <p:nvPr/>
          </p:nvGrpSpPr>
          <p:grpSpPr bwMode="auto">
            <a:xfrm>
              <a:off x="0" y="3366"/>
              <a:ext cx="3072" cy="374"/>
              <a:chOff x="0" y="3366"/>
              <a:chExt cx="3072" cy="374"/>
            </a:xfrm>
          </p:grpSpPr>
          <p:sp>
            <p:nvSpPr>
              <p:cNvPr id="38944"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38945" name="Group 33"/>
              <p:cNvGrpSpPr>
                <a:grpSpLocks/>
              </p:cNvGrpSpPr>
              <p:nvPr/>
            </p:nvGrpSpPr>
            <p:grpSpPr bwMode="auto">
              <a:xfrm>
                <a:off x="0" y="3366"/>
                <a:ext cx="3072" cy="374"/>
                <a:chOff x="0" y="3366"/>
                <a:chExt cx="3072" cy="374"/>
              </a:xfrm>
            </p:grpSpPr>
            <p:sp>
              <p:nvSpPr>
                <p:cNvPr id="38946" name="Rectangle 34"/>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104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sp>
              <p:nvSpPr>
                <p:cNvPr id="38947" name="Rectangle 35"/>
                <p:cNvSpPr>
                  <a:spLocks noChangeArrowheads="1"/>
                </p:cNvSpPr>
                <p:nvPr/>
              </p:nvSpPr>
              <p:spPr bwMode="auto">
                <a:xfrm>
                  <a:off x="0" y="3366"/>
                  <a:ext cx="307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grpSp>
        <p:nvGrpSpPr>
          <p:cNvPr id="38948" name="Group 36"/>
          <p:cNvGrpSpPr>
            <a:grpSpLocks/>
          </p:cNvGrpSpPr>
          <p:nvPr/>
        </p:nvGrpSpPr>
        <p:grpSpPr bwMode="auto">
          <a:xfrm>
            <a:off x="0" y="2133600"/>
            <a:ext cx="6781800" cy="4724400"/>
            <a:chOff x="0" y="0"/>
            <a:chExt cx="3072" cy="8228"/>
          </a:xfrm>
        </p:grpSpPr>
        <p:grpSp>
          <p:nvGrpSpPr>
            <p:cNvPr id="38949" name="Group 37"/>
            <p:cNvGrpSpPr>
              <a:grpSpLocks/>
            </p:cNvGrpSpPr>
            <p:nvPr/>
          </p:nvGrpSpPr>
          <p:grpSpPr bwMode="auto">
            <a:xfrm>
              <a:off x="0" y="0"/>
              <a:ext cx="3072" cy="374"/>
              <a:chOff x="0" y="0"/>
              <a:chExt cx="3072" cy="374"/>
            </a:xfrm>
          </p:grpSpPr>
          <p:sp>
            <p:nvSpPr>
              <p:cNvPr id="38950" name="Rectangle 38"/>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51" name="Rectangle 39"/>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105	</a:t>
                </a:r>
                <a:r>
                  <a:rPr lang="en-US" altLang="en-US" sz="1200" b="1">
                    <a:solidFill>
                      <a:srgbClr val="33CC33"/>
                    </a:solidFill>
                    <a:latin typeface="Courier New" panose="02070309020205020404" pitchFamily="49" charset="0"/>
                    <a:cs typeface="Times New Roman" panose="02020603050405020304" pitchFamily="18" charset="0"/>
                  </a:rPr>
                  <a:t>// Fig. 7.8: fig07_08.cpp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52" name="Group 40"/>
            <p:cNvGrpSpPr>
              <a:grpSpLocks/>
            </p:cNvGrpSpPr>
            <p:nvPr/>
          </p:nvGrpSpPr>
          <p:grpSpPr bwMode="auto">
            <a:xfrm>
              <a:off x="0" y="374"/>
              <a:ext cx="3072" cy="374"/>
              <a:chOff x="0" y="374"/>
              <a:chExt cx="3072" cy="374"/>
            </a:xfrm>
          </p:grpSpPr>
          <p:sp>
            <p:nvSpPr>
              <p:cNvPr id="38953" name="Rectangle 41"/>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54" name="Rectangle 42"/>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106	</a:t>
                </a:r>
                <a:r>
                  <a:rPr lang="en-US" altLang="en-US" sz="1200" b="1">
                    <a:solidFill>
                      <a:srgbClr val="33CC33"/>
                    </a:solidFill>
                    <a:latin typeface="Courier New" panose="02070309020205020404" pitchFamily="49" charset="0"/>
                    <a:cs typeface="Times New Roman" panose="02020603050405020304" pitchFamily="18" charset="0"/>
                  </a:rPr>
                  <a:t>// Cascading member function calls together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55" name="Group 43"/>
            <p:cNvGrpSpPr>
              <a:grpSpLocks/>
            </p:cNvGrpSpPr>
            <p:nvPr/>
          </p:nvGrpSpPr>
          <p:grpSpPr bwMode="auto">
            <a:xfrm>
              <a:off x="0" y="748"/>
              <a:ext cx="3072" cy="374"/>
              <a:chOff x="0" y="748"/>
              <a:chExt cx="3072" cy="374"/>
            </a:xfrm>
          </p:grpSpPr>
          <p:sp>
            <p:nvSpPr>
              <p:cNvPr id="38956" name="Rectangle 44"/>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57" name="Rectangle 45"/>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107	</a:t>
                </a:r>
                <a:r>
                  <a:rPr lang="en-US" altLang="en-US" sz="1200" b="1">
                    <a:solidFill>
                      <a:srgbClr val="33CC33"/>
                    </a:solidFill>
                    <a:latin typeface="Courier New" panose="02070309020205020404" pitchFamily="49" charset="0"/>
                    <a:cs typeface="Times New Roman" panose="02020603050405020304" pitchFamily="18" charset="0"/>
                  </a:rPr>
                  <a:t>// with the this pointer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58" name="Group 46"/>
            <p:cNvGrpSpPr>
              <a:grpSpLocks/>
            </p:cNvGrpSpPr>
            <p:nvPr/>
          </p:nvGrpSpPr>
          <p:grpSpPr bwMode="auto">
            <a:xfrm>
              <a:off x="0" y="1122"/>
              <a:ext cx="3072" cy="374"/>
              <a:chOff x="0" y="1122"/>
              <a:chExt cx="3072" cy="374"/>
            </a:xfrm>
          </p:grpSpPr>
          <p:sp>
            <p:nvSpPr>
              <p:cNvPr id="38959" name="Rectangle 47"/>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60" name="Rectangle 48"/>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108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38961" name="Group 49"/>
            <p:cNvGrpSpPr>
              <a:grpSpLocks/>
            </p:cNvGrpSpPr>
            <p:nvPr/>
          </p:nvGrpSpPr>
          <p:grpSpPr bwMode="auto">
            <a:xfrm>
              <a:off x="0" y="1496"/>
              <a:ext cx="3072" cy="374"/>
              <a:chOff x="0" y="1496"/>
              <a:chExt cx="3072" cy="374"/>
            </a:xfrm>
          </p:grpSpPr>
          <p:sp>
            <p:nvSpPr>
              <p:cNvPr id="38962" name="Rectangle 50"/>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63" name="Rectangle 51"/>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64" name="Group 52"/>
            <p:cNvGrpSpPr>
              <a:grpSpLocks/>
            </p:cNvGrpSpPr>
            <p:nvPr/>
          </p:nvGrpSpPr>
          <p:grpSpPr bwMode="auto">
            <a:xfrm>
              <a:off x="0" y="1870"/>
              <a:ext cx="3072" cy="374"/>
              <a:chOff x="0" y="1870"/>
              <a:chExt cx="3072" cy="374"/>
            </a:xfrm>
          </p:grpSpPr>
          <p:sp>
            <p:nvSpPr>
              <p:cNvPr id="38965" name="Rectangle 53"/>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66" name="Rectangle 54"/>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110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38967" name="Group 55"/>
            <p:cNvGrpSpPr>
              <a:grpSpLocks/>
            </p:cNvGrpSpPr>
            <p:nvPr/>
          </p:nvGrpSpPr>
          <p:grpSpPr bwMode="auto">
            <a:xfrm>
              <a:off x="0" y="2244"/>
              <a:ext cx="3072" cy="374"/>
              <a:chOff x="0" y="2244"/>
              <a:chExt cx="3072" cy="374"/>
            </a:xfrm>
          </p:grpSpPr>
          <p:sp>
            <p:nvSpPr>
              <p:cNvPr id="38968" name="Rectangle 56"/>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69" name="Rectangle 57"/>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111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38970" name="Group 58"/>
            <p:cNvGrpSpPr>
              <a:grpSpLocks/>
            </p:cNvGrpSpPr>
            <p:nvPr/>
          </p:nvGrpSpPr>
          <p:grpSpPr bwMode="auto">
            <a:xfrm>
              <a:off x="0" y="2618"/>
              <a:ext cx="3072" cy="374"/>
              <a:chOff x="0" y="2618"/>
              <a:chExt cx="3072" cy="374"/>
            </a:xfrm>
          </p:grpSpPr>
          <p:sp>
            <p:nvSpPr>
              <p:cNvPr id="38971" name="Rectangle 59"/>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72" name="Rectangle 60"/>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73" name="Group 61"/>
            <p:cNvGrpSpPr>
              <a:grpSpLocks/>
            </p:cNvGrpSpPr>
            <p:nvPr/>
          </p:nvGrpSpPr>
          <p:grpSpPr bwMode="auto">
            <a:xfrm>
              <a:off x="0" y="2992"/>
              <a:ext cx="3072" cy="374"/>
              <a:chOff x="0" y="2992"/>
              <a:chExt cx="3072" cy="374"/>
            </a:xfrm>
          </p:grpSpPr>
          <p:sp>
            <p:nvSpPr>
              <p:cNvPr id="38974" name="Rectangle 62"/>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75" name="Rectangle 63"/>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113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"time6.h"</a:t>
                </a:r>
              </a:p>
              <a:p>
                <a:pPr eaLnBrk="0" hangingPunct="0"/>
                <a:endParaRPr lang="en-US" altLang="en-US" sz="1200" b="1">
                  <a:latin typeface="Courier New" panose="02070309020205020404" pitchFamily="49" charset="0"/>
                </a:endParaRPr>
              </a:p>
            </p:txBody>
          </p:sp>
        </p:grpSp>
        <p:grpSp>
          <p:nvGrpSpPr>
            <p:cNvPr id="38976" name="Group 64"/>
            <p:cNvGrpSpPr>
              <a:grpSpLocks/>
            </p:cNvGrpSpPr>
            <p:nvPr/>
          </p:nvGrpSpPr>
          <p:grpSpPr bwMode="auto">
            <a:xfrm>
              <a:off x="0" y="3366"/>
              <a:ext cx="3072" cy="374"/>
              <a:chOff x="0" y="3366"/>
              <a:chExt cx="3072" cy="374"/>
            </a:xfrm>
          </p:grpSpPr>
          <p:sp>
            <p:nvSpPr>
              <p:cNvPr id="38977" name="Rectangle 65"/>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78" name="Rectangle 66"/>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79" name="Group 67"/>
            <p:cNvGrpSpPr>
              <a:grpSpLocks/>
            </p:cNvGrpSpPr>
            <p:nvPr/>
          </p:nvGrpSpPr>
          <p:grpSpPr bwMode="auto">
            <a:xfrm>
              <a:off x="0" y="3740"/>
              <a:ext cx="3072" cy="374"/>
              <a:chOff x="0" y="3740"/>
              <a:chExt cx="3072" cy="374"/>
            </a:xfrm>
          </p:grpSpPr>
          <p:sp>
            <p:nvSpPr>
              <p:cNvPr id="38980" name="Rectangle 68"/>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81" name="Rectangle 69"/>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115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main()</a:t>
                </a:r>
              </a:p>
              <a:p>
                <a:pPr eaLnBrk="0" hangingPunct="0"/>
                <a:endParaRPr lang="en-US" altLang="en-US" sz="1200" b="1">
                  <a:latin typeface="Courier New" panose="02070309020205020404" pitchFamily="49" charset="0"/>
                </a:endParaRPr>
              </a:p>
            </p:txBody>
          </p:sp>
        </p:grpSp>
        <p:grpSp>
          <p:nvGrpSpPr>
            <p:cNvPr id="38982" name="Group 70"/>
            <p:cNvGrpSpPr>
              <a:grpSpLocks/>
            </p:cNvGrpSpPr>
            <p:nvPr/>
          </p:nvGrpSpPr>
          <p:grpSpPr bwMode="auto">
            <a:xfrm>
              <a:off x="0" y="4114"/>
              <a:ext cx="3072" cy="374"/>
              <a:chOff x="0" y="4114"/>
              <a:chExt cx="3072" cy="374"/>
            </a:xfrm>
          </p:grpSpPr>
          <p:sp>
            <p:nvSpPr>
              <p:cNvPr id="38983" name="Rectangle 71"/>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84" name="Rectangle 72"/>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38985" name="Group 73"/>
            <p:cNvGrpSpPr>
              <a:grpSpLocks/>
            </p:cNvGrpSpPr>
            <p:nvPr/>
          </p:nvGrpSpPr>
          <p:grpSpPr bwMode="auto">
            <a:xfrm>
              <a:off x="0" y="4488"/>
              <a:ext cx="3072" cy="374"/>
              <a:chOff x="0" y="4488"/>
              <a:chExt cx="3072" cy="374"/>
            </a:xfrm>
          </p:grpSpPr>
          <p:sp>
            <p:nvSpPr>
              <p:cNvPr id="38986" name="Rectangle 74"/>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87" name="Rectangle 75"/>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117	</a:t>
                </a:r>
                <a:r>
                  <a:rPr lang="en-US" altLang="en-US" sz="1200" b="1">
                    <a:solidFill>
                      <a:srgbClr val="000000"/>
                    </a:solidFill>
                    <a:latin typeface="Courier New" panose="02070309020205020404" pitchFamily="49" charset="0"/>
                    <a:cs typeface="Times New Roman" panose="02020603050405020304" pitchFamily="18" charset="0"/>
                  </a:rPr>
                  <a:t>   Time t;</a:t>
                </a:r>
              </a:p>
              <a:p>
                <a:pPr eaLnBrk="0" hangingPunct="0"/>
                <a:endParaRPr lang="en-US" altLang="en-US" sz="1200" b="1">
                  <a:latin typeface="Courier New" panose="02070309020205020404" pitchFamily="49" charset="0"/>
                </a:endParaRPr>
              </a:p>
            </p:txBody>
          </p:sp>
        </p:grpSp>
        <p:grpSp>
          <p:nvGrpSpPr>
            <p:cNvPr id="38988" name="Group 76"/>
            <p:cNvGrpSpPr>
              <a:grpSpLocks/>
            </p:cNvGrpSpPr>
            <p:nvPr/>
          </p:nvGrpSpPr>
          <p:grpSpPr bwMode="auto">
            <a:xfrm>
              <a:off x="0" y="4862"/>
              <a:ext cx="3072" cy="374"/>
              <a:chOff x="0" y="4862"/>
              <a:chExt cx="3072" cy="374"/>
            </a:xfrm>
          </p:grpSpPr>
          <p:sp>
            <p:nvSpPr>
              <p:cNvPr id="38989" name="Rectangle 77"/>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90" name="Rectangle 78"/>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8991" name="Group 79"/>
            <p:cNvGrpSpPr>
              <a:grpSpLocks/>
            </p:cNvGrpSpPr>
            <p:nvPr/>
          </p:nvGrpSpPr>
          <p:grpSpPr bwMode="auto">
            <a:xfrm>
              <a:off x="0" y="5236"/>
              <a:ext cx="3072" cy="374"/>
              <a:chOff x="0" y="5236"/>
              <a:chExt cx="3072" cy="374"/>
            </a:xfrm>
          </p:grpSpPr>
          <p:sp>
            <p:nvSpPr>
              <p:cNvPr id="38992" name="Rectangle 80"/>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93" name="Rectangle 81"/>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119	</a:t>
                </a:r>
                <a:r>
                  <a:rPr lang="en-US" altLang="en-US" sz="1200" b="1">
                    <a:solidFill>
                      <a:srgbClr val="000000"/>
                    </a:solidFill>
                    <a:latin typeface="Courier New" panose="02070309020205020404" pitchFamily="49" charset="0"/>
                    <a:cs typeface="Times New Roman" panose="02020603050405020304" pitchFamily="18" charset="0"/>
                  </a:rPr>
                  <a:t>   t.setHour( 18 ).setMinute( 30 ).setSecond( 22 );</a:t>
                </a:r>
              </a:p>
              <a:p>
                <a:pPr eaLnBrk="0" hangingPunct="0"/>
                <a:endParaRPr lang="en-US" altLang="en-US" sz="1200" b="1">
                  <a:latin typeface="Courier New" panose="02070309020205020404" pitchFamily="49" charset="0"/>
                </a:endParaRPr>
              </a:p>
            </p:txBody>
          </p:sp>
        </p:grpSp>
        <p:grpSp>
          <p:nvGrpSpPr>
            <p:cNvPr id="38994" name="Group 82"/>
            <p:cNvGrpSpPr>
              <a:grpSpLocks/>
            </p:cNvGrpSpPr>
            <p:nvPr/>
          </p:nvGrpSpPr>
          <p:grpSpPr bwMode="auto">
            <a:xfrm>
              <a:off x="0" y="5610"/>
              <a:ext cx="3072" cy="374"/>
              <a:chOff x="0" y="5610"/>
              <a:chExt cx="3072" cy="374"/>
            </a:xfrm>
          </p:grpSpPr>
          <p:sp>
            <p:nvSpPr>
              <p:cNvPr id="38995" name="Rectangle 83"/>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96" name="Rectangle 84"/>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120	</a:t>
                </a:r>
                <a:r>
                  <a:rPr lang="en-US" altLang="en-US" sz="1200" b="1">
                    <a:solidFill>
                      <a:srgbClr val="000000"/>
                    </a:solidFill>
                    <a:latin typeface="Courier New" panose="02070309020205020404" pitchFamily="49" charset="0"/>
                    <a:cs typeface="Times New Roman" panose="02020603050405020304" pitchFamily="18" charset="0"/>
                  </a:rPr>
                  <a:t>   cout &lt;&lt; "Military time: ";</a:t>
                </a:r>
              </a:p>
              <a:p>
                <a:pPr eaLnBrk="0" hangingPunct="0"/>
                <a:endParaRPr lang="en-US" altLang="en-US" sz="1200" b="1">
                  <a:latin typeface="Courier New" panose="02070309020205020404" pitchFamily="49" charset="0"/>
                </a:endParaRPr>
              </a:p>
            </p:txBody>
          </p:sp>
        </p:grpSp>
        <p:grpSp>
          <p:nvGrpSpPr>
            <p:cNvPr id="38997" name="Group 85"/>
            <p:cNvGrpSpPr>
              <a:grpSpLocks/>
            </p:cNvGrpSpPr>
            <p:nvPr/>
          </p:nvGrpSpPr>
          <p:grpSpPr bwMode="auto">
            <a:xfrm>
              <a:off x="0" y="5984"/>
              <a:ext cx="3072" cy="374"/>
              <a:chOff x="0" y="5984"/>
              <a:chExt cx="3072" cy="374"/>
            </a:xfrm>
          </p:grpSpPr>
          <p:sp>
            <p:nvSpPr>
              <p:cNvPr id="38998" name="Rectangle 86"/>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99" name="Rectangle 87"/>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121	</a:t>
                </a:r>
                <a:r>
                  <a:rPr lang="en-US" altLang="en-US" sz="1200" b="1">
                    <a:solidFill>
                      <a:srgbClr val="000000"/>
                    </a:solidFill>
                    <a:latin typeface="Courier New" panose="02070309020205020404" pitchFamily="49" charset="0"/>
                    <a:cs typeface="Times New Roman" panose="02020603050405020304" pitchFamily="18" charset="0"/>
                  </a:rPr>
                  <a:t>   t.printMilitary();</a:t>
                </a:r>
              </a:p>
              <a:p>
                <a:pPr eaLnBrk="0" hangingPunct="0"/>
                <a:endParaRPr lang="en-US" altLang="en-US" sz="1200" b="1">
                  <a:latin typeface="Courier New" panose="02070309020205020404" pitchFamily="49" charset="0"/>
                </a:endParaRPr>
              </a:p>
            </p:txBody>
          </p:sp>
        </p:grpSp>
        <p:grpSp>
          <p:nvGrpSpPr>
            <p:cNvPr id="39000" name="Group 88"/>
            <p:cNvGrpSpPr>
              <a:grpSpLocks/>
            </p:cNvGrpSpPr>
            <p:nvPr/>
          </p:nvGrpSpPr>
          <p:grpSpPr bwMode="auto">
            <a:xfrm>
              <a:off x="0" y="6358"/>
              <a:ext cx="3072" cy="374"/>
              <a:chOff x="0" y="6358"/>
              <a:chExt cx="3072" cy="374"/>
            </a:xfrm>
          </p:grpSpPr>
          <p:sp>
            <p:nvSpPr>
              <p:cNvPr id="39001" name="Rectangle 89"/>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002" name="Rectangle 90"/>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122	</a:t>
                </a:r>
                <a:r>
                  <a:rPr lang="en-US" altLang="en-US" sz="1200" b="1">
                    <a:solidFill>
                      <a:srgbClr val="000000"/>
                    </a:solidFill>
                    <a:latin typeface="Courier New" panose="02070309020205020404" pitchFamily="49" charset="0"/>
                    <a:cs typeface="Times New Roman" panose="02020603050405020304" pitchFamily="18" charset="0"/>
                  </a:rPr>
                  <a:t>   cout &lt;&lt; "\nStandard time: ";</a:t>
                </a:r>
              </a:p>
              <a:p>
                <a:pPr eaLnBrk="0" hangingPunct="0"/>
                <a:endParaRPr lang="en-US" altLang="en-US" sz="1200" b="1">
                  <a:latin typeface="Courier New" panose="02070309020205020404" pitchFamily="49" charset="0"/>
                </a:endParaRPr>
              </a:p>
            </p:txBody>
          </p:sp>
        </p:grpSp>
        <p:grpSp>
          <p:nvGrpSpPr>
            <p:cNvPr id="39003" name="Group 91"/>
            <p:cNvGrpSpPr>
              <a:grpSpLocks/>
            </p:cNvGrpSpPr>
            <p:nvPr/>
          </p:nvGrpSpPr>
          <p:grpSpPr bwMode="auto">
            <a:xfrm>
              <a:off x="0" y="6732"/>
              <a:ext cx="3072" cy="374"/>
              <a:chOff x="0" y="6732"/>
              <a:chExt cx="3072" cy="374"/>
            </a:xfrm>
          </p:grpSpPr>
          <p:sp>
            <p:nvSpPr>
              <p:cNvPr id="39004" name="Rectangle 92"/>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005" name="Rectangle 93"/>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123	</a:t>
                </a:r>
                <a:r>
                  <a:rPr lang="en-US" altLang="en-US" sz="1200" b="1">
                    <a:solidFill>
                      <a:srgbClr val="000000"/>
                    </a:solidFill>
                    <a:latin typeface="Courier New" panose="02070309020205020404" pitchFamily="49" charset="0"/>
                    <a:cs typeface="Times New Roman" panose="02020603050405020304" pitchFamily="18" charset="0"/>
                  </a:rPr>
                  <a:t>   t.printStandard();</a:t>
                </a:r>
              </a:p>
              <a:p>
                <a:pPr eaLnBrk="0" hangingPunct="0"/>
                <a:endParaRPr lang="en-US" altLang="en-US" sz="1200" b="1">
                  <a:latin typeface="Courier New" panose="02070309020205020404" pitchFamily="49" charset="0"/>
                </a:endParaRPr>
              </a:p>
            </p:txBody>
          </p:sp>
        </p:grpSp>
        <p:grpSp>
          <p:nvGrpSpPr>
            <p:cNvPr id="39006" name="Group 94"/>
            <p:cNvGrpSpPr>
              <a:grpSpLocks/>
            </p:cNvGrpSpPr>
            <p:nvPr/>
          </p:nvGrpSpPr>
          <p:grpSpPr bwMode="auto">
            <a:xfrm>
              <a:off x="0" y="7106"/>
              <a:ext cx="3072" cy="374"/>
              <a:chOff x="0" y="7106"/>
              <a:chExt cx="3072" cy="374"/>
            </a:xfrm>
          </p:grpSpPr>
          <p:sp>
            <p:nvSpPr>
              <p:cNvPr id="39007" name="Rectangle 95"/>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008" name="Rectangle 96"/>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9009" name="Group 97"/>
            <p:cNvGrpSpPr>
              <a:grpSpLocks/>
            </p:cNvGrpSpPr>
            <p:nvPr/>
          </p:nvGrpSpPr>
          <p:grpSpPr bwMode="auto">
            <a:xfrm>
              <a:off x="0" y="7480"/>
              <a:ext cx="3072" cy="374"/>
              <a:chOff x="0" y="7480"/>
              <a:chExt cx="3072" cy="374"/>
            </a:xfrm>
          </p:grpSpPr>
          <p:sp>
            <p:nvSpPr>
              <p:cNvPr id="39010" name="Rectangle 98"/>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011" name="Rectangle 99"/>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125	</a:t>
                </a:r>
                <a:r>
                  <a:rPr lang="en-US" altLang="en-US" sz="1200" b="1">
                    <a:solidFill>
                      <a:srgbClr val="000000"/>
                    </a:solidFill>
                    <a:latin typeface="Courier New" panose="02070309020205020404" pitchFamily="49" charset="0"/>
                    <a:cs typeface="Times New Roman" panose="02020603050405020304" pitchFamily="18" charset="0"/>
                  </a:rPr>
                  <a:t>   cout &lt;&lt; "\n\nNew standard time: ";</a:t>
                </a:r>
              </a:p>
              <a:p>
                <a:pPr eaLnBrk="0" hangingPunct="0"/>
                <a:endParaRPr lang="en-US" altLang="en-US" sz="1200" b="1">
                  <a:latin typeface="Courier New" panose="02070309020205020404" pitchFamily="49" charset="0"/>
                </a:endParaRPr>
              </a:p>
            </p:txBody>
          </p:sp>
        </p:grpSp>
        <p:grpSp>
          <p:nvGrpSpPr>
            <p:cNvPr id="39012" name="Group 100"/>
            <p:cNvGrpSpPr>
              <a:grpSpLocks/>
            </p:cNvGrpSpPr>
            <p:nvPr/>
          </p:nvGrpSpPr>
          <p:grpSpPr bwMode="auto">
            <a:xfrm>
              <a:off x="0" y="7854"/>
              <a:ext cx="3072" cy="374"/>
              <a:chOff x="0" y="7854"/>
              <a:chExt cx="3072" cy="374"/>
            </a:xfrm>
          </p:grpSpPr>
          <p:sp>
            <p:nvSpPr>
              <p:cNvPr id="39013" name="Rectangle 101"/>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014" name="Rectangle 102"/>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126	</a:t>
                </a:r>
                <a:r>
                  <a:rPr lang="en-US" altLang="en-US" sz="1200" b="1">
                    <a:solidFill>
                      <a:srgbClr val="000000"/>
                    </a:solidFill>
                    <a:latin typeface="Courier New" panose="02070309020205020404" pitchFamily="49" charset="0"/>
                    <a:cs typeface="Times New Roman" panose="02020603050405020304" pitchFamily="18" charset="0"/>
                  </a:rPr>
                  <a:t>   t.setTime( 20, 20, 20 ).printStandard();</a:t>
                </a:r>
              </a:p>
              <a:p>
                <a:pPr eaLnBrk="0" hangingPunct="0"/>
                <a:endParaRPr lang="en-US" altLang="en-US" sz="1200" b="1">
                  <a:latin typeface="Courier New" panose="02070309020205020404" pitchFamily="49" charset="0"/>
                </a:endParaRPr>
              </a:p>
            </p:txBody>
          </p:sp>
        </p:grpSp>
      </p:grpSp>
      <p:grpSp>
        <p:nvGrpSpPr>
          <p:cNvPr id="39015" name="Group 103"/>
          <p:cNvGrpSpPr>
            <a:grpSpLocks/>
          </p:cNvGrpSpPr>
          <p:nvPr/>
        </p:nvGrpSpPr>
        <p:grpSpPr bwMode="auto">
          <a:xfrm>
            <a:off x="2971800" y="3657600"/>
            <a:ext cx="5486400" cy="1524000"/>
            <a:chOff x="1872" y="2304"/>
            <a:chExt cx="3456" cy="960"/>
          </a:xfrm>
        </p:grpSpPr>
        <p:sp>
          <p:nvSpPr>
            <p:cNvPr id="39016" name="Text Box 104"/>
            <p:cNvSpPr txBox="1">
              <a:spLocks noChangeArrowheads="1"/>
            </p:cNvSpPr>
            <p:nvPr/>
          </p:nvSpPr>
          <p:spPr bwMode="auto">
            <a:xfrm>
              <a:off x="3168" y="2304"/>
              <a:ext cx="2160" cy="21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Notice cascading function calls.</a:t>
              </a:r>
              <a:endParaRPr lang="en-US" altLang="en-US" sz="1600" b="1"/>
            </a:p>
          </p:txBody>
        </p:sp>
        <p:sp>
          <p:nvSpPr>
            <p:cNvPr id="39017" name="Line 105"/>
            <p:cNvSpPr>
              <a:spLocks noChangeShapeType="1"/>
            </p:cNvSpPr>
            <p:nvPr/>
          </p:nvSpPr>
          <p:spPr bwMode="auto">
            <a:xfrm flipH="1">
              <a:off x="1872" y="2406"/>
              <a:ext cx="1296" cy="8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2429283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015"/>
                                        </p:tgtEl>
                                        <p:attrNameLst>
                                          <p:attrName>style.visibility</p:attrName>
                                        </p:attrNameLst>
                                      </p:cBhvr>
                                      <p:to>
                                        <p:strVal val="visible"/>
                                      </p:to>
                                    </p:set>
                                  </p:childTnLst>
                                  <p:subTnLst>
                                    <p:set>
                                      <p:cBhvr override="childStyle">
                                        <p:cTn dur="1" fill="hold" display="0" masterRel="nextClick" afterEffect="1"/>
                                        <p:tgtEl>
                                          <p:spTgt spid="390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Group 3"/>
          <p:cNvGrpSpPr>
            <a:grpSpLocks/>
          </p:cNvGrpSpPr>
          <p:nvPr/>
        </p:nvGrpSpPr>
        <p:grpSpPr bwMode="auto">
          <a:xfrm>
            <a:off x="0" y="0"/>
            <a:ext cx="6705600" cy="1524000"/>
            <a:chOff x="0" y="0"/>
            <a:chExt cx="3072" cy="1496"/>
          </a:xfrm>
        </p:grpSpPr>
        <p:grpSp>
          <p:nvGrpSpPr>
            <p:cNvPr id="39940" name="Group 4"/>
            <p:cNvGrpSpPr>
              <a:grpSpLocks/>
            </p:cNvGrpSpPr>
            <p:nvPr/>
          </p:nvGrpSpPr>
          <p:grpSpPr bwMode="auto">
            <a:xfrm>
              <a:off x="0" y="0"/>
              <a:ext cx="3072" cy="374"/>
              <a:chOff x="0" y="0"/>
              <a:chExt cx="3072" cy="374"/>
            </a:xfrm>
          </p:grpSpPr>
          <p:sp>
            <p:nvSpPr>
              <p:cNvPr id="39941"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942"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127	</a:t>
                </a:r>
                <a:r>
                  <a:rPr lang="en-US" altLang="en-US" sz="1200" b="1">
                    <a:solidFill>
                      <a:srgbClr val="000000"/>
                    </a:solidFill>
                    <a:latin typeface="Courier New" panose="02070309020205020404" pitchFamily="49" charset="0"/>
                    <a:cs typeface="Times New Roman" panose="02020603050405020304" pitchFamily="18" charset="0"/>
                  </a:rPr>
                  <a:t>   cout &lt;&lt; endl;</a:t>
                </a:r>
              </a:p>
              <a:p>
                <a:pPr eaLnBrk="0" hangingPunct="0"/>
                <a:endParaRPr lang="en-US" altLang="en-US" sz="1200" b="1">
                  <a:latin typeface="Courier New" panose="02070309020205020404" pitchFamily="49" charset="0"/>
                </a:endParaRPr>
              </a:p>
            </p:txBody>
          </p:sp>
        </p:grpSp>
        <p:grpSp>
          <p:nvGrpSpPr>
            <p:cNvPr id="39943" name="Group 7"/>
            <p:cNvGrpSpPr>
              <a:grpSpLocks/>
            </p:cNvGrpSpPr>
            <p:nvPr/>
          </p:nvGrpSpPr>
          <p:grpSpPr bwMode="auto">
            <a:xfrm>
              <a:off x="0" y="374"/>
              <a:ext cx="3072" cy="374"/>
              <a:chOff x="0" y="374"/>
              <a:chExt cx="3072" cy="374"/>
            </a:xfrm>
          </p:grpSpPr>
          <p:sp>
            <p:nvSpPr>
              <p:cNvPr id="39944"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945"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39946" name="Group 10"/>
            <p:cNvGrpSpPr>
              <a:grpSpLocks/>
            </p:cNvGrpSpPr>
            <p:nvPr/>
          </p:nvGrpSpPr>
          <p:grpSpPr bwMode="auto">
            <a:xfrm>
              <a:off x="0" y="748"/>
              <a:ext cx="3072" cy="374"/>
              <a:chOff x="0" y="748"/>
              <a:chExt cx="3072" cy="374"/>
            </a:xfrm>
          </p:grpSpPr>
          <p:sp>
            <p:nvSpPr>
              <p:cNvPr id="39947"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948"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129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0;</a:t>
                </a:r>
              </a:p>
              <a:p>
                <a:pPr eaLnBrk="0" hangingPunct="0"/>
                <a:endParaRPr lang="en-US" altLang="en-US" sz="1200" b="1">
                  <a:latin typeface="Courier New" panose="02070309020205020404" pitchFamily="49" charset="0"/>
                </a:endParaRPr>
              </a:p>
            </p:txBody>
          </p:sp>
        </p:grpSp>
        <p:grpSp>
          <p:nvGrpSpPr>
            <p:cNvPr id="39949" name="Group 13"/>
            <p:cNvGrpSpPr>
              <a:grpSpLocks/>
            </p:cNvGrpSpPr>
            <p:nvPr/>
          </p:nvGrpSpPr>
          <p:grpSpPr bwMode="auto">
            <a:xfrm>
              <a:off x="0" y="1122"/>
              <a:ext cx="3072" cy="374"/>
              <a:chOff x="0" y="1122"/>
              <a:chExt cx="3072" cy="374"/>
            </a:xfrm>
          </p:grpSpPr>
          <p:sp>
            <p:nvSpPr>
              <p:cNvPr id="39950"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951"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130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sp>
        <p:nvSpPr>
          <p:cNvPr id="39952" name="Rectangle 16"/>
          <p:cNvSpPr>
            <a:spLocks noChangeArrowheads="1"/>
          </p:cNvSpPr>
          <p:nvPr/>
        </p:nvSpPr>
        <p:spPr bwMode="auto">
          <a:xfrm>
            <a:off x="0" y="1981200"/>
            <a:ext cx="6629400" cy="10048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1pPr>
            <a:lvl2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2pPr>
            <a:lvl3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9pPr>
          </a:lstStyle>
          <a:p>
            <a:r>
              <a:rPr lang="en-US" altLang="en-US" sz="1200" b="1">
                <a:solidFill>
                  <a:srgbClr val="000000"/>
                </a:solidFill>
                <a:latin typeface="Courier New" panose="02070309020205020404" pitchFamily="49" charset="0"/>
                <a:cs typeface="Times New Roman" panose="02020603050405020304" pitchFamily="18" charset="0"/>
              </a:rPr>
              <a:t>Military time: 18:30</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Standard time: 6:30:22 PM</a:t>
            </a:r>
          </a:p>
          <a:p>
            <a:pPr eaLnBrk="0" hangingPunct="0"/>
            <a:r>
              <a:rPr lang="en-US" altLang="en-US" sz="1200" b="1">
                <a:latin typeface="Courier New" panose="02070309020205020404" pitchFamily="49" charset="0"/>
                <a:cs typeface="Times New Roman" panose="02020603050405020304" pitchFamily="18" charset="0"/>
              </a:rPr>
              <a:t>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r>
              <a:rPr lang="en-US" altLang="en-US" sz="1200" b="1">
                <a:solidFill>
                  <a:srgbClr val="000000"/>
                </a:solidFill>
                <a:latin typeface="Courier New" panose="02070309020205020404" pitchFamily="49" charset="0"/>
                <a:cs typeface="Times New Roman" panose="02020603050405020304" pitchFamily="18" charset="0"/>
              </a:rPr>
              <a:t>New standard time: 8:20:20 PM</a:t>
            </a:r>
          </a:p>
          <a:p>
            <a:pPr eaLnBrk="0" hangingPunct="0"/>
            <a:endParaRPr lang="en-US" altLang="en-US" sz="1200" b="1">
              <a:latin typeface="Courier New" panose="02070309020205020404" pitchFamily="49" charset="0"/>
            </a:endParaRPr>
          </a:p>
        </p:txBody>
      </p:sp>
    </p:spTree>
    <p:extLst>
      <p:ext uri="{BB962C8B-B14F-4D97-AF65-F5344CB8AC3E}">
        <p14:creationId xmlns:p14="http://schemas.microsoft.com/office/powerpoint/2010/main" val="3544327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7772400" cy="1143000"/>
          </a:xfrm>
        </p:spPr>
        <p:txBody>
          <a:bodyPr/>
          <a:lstStyle/>
          <a:p>
            <a:r>
              <a:rPr lang="en-US" altLang="en-US" sz="3600"/>
              <a:t>Dynamic Memory Allocation with Operators new and delete</a:t>
            </a:r>
          </a:p>
        </p:txBody>
      </p:sp>
      <p:sp>
        <p:nvSpPr>
          <p:cNvPr id="40963" name="Rectangle 3"/>
          <p:cNvSpPr>
            <a:spLocks noGrp="1" noChangeArrowheads="1"/>
          </p:cNvSpPr>
          <p:nvPr>
            <p:ph type="body" idx="1"/>
          </p:nvPr>
        </p:nvSpPr>
        <p:spPr>
          <a:xfrm>
            <a:off x="381000" y="1295400"/>
            <a:ext cx="8382000" cy="5410200"/>
          </a:xfrm>
        </p:spPr>
        <p:txBody>
          <a:bodyPr/>
          <a:lstStyle/>
          <a:p>
            <a:r>
              <a:rPr lang="en-US" altLang="en-US" sz="2800" b="1">
                <a:latin typeface="Courier New" panose="02070309020205020404" pitchFamily="49" charset="0"/>
              </a:rPr>
              <a:t>new</a:t>
            </a:r>
            <a:r>
              <a:rPr lang="en-US" altLang="en-US" sz="2800"/>
              <a:t> and </a:t>
            </a:r>
            <a:r>
              <a:rPr lang="en-US" altLang="en-US" sz="2800" b="1">
                <a:latin typeface="Courier New" panose="02070309020205020404" pitchFamily="49" charset="0"/>
              </a:rPr>
              <a:t>delete</a:t>
            </a:r>
            <a:r>
              <a:rPr lang="en-US" altLang="en-US" sz="2800"/>
              <a:t> </a:t>
            </a:r>
          </a:p>
          <a:p>
            <a:pPr lvl="1"/>
            <a:r>
              <a:rPr lang="en-US" altLang="en-US" sz="2400"/>
              <a:t>Used for dynamic memory allocation</a:t>
            </a:r>
          </a:p>
          <a:p>
            <a:pPr lvl="2"/>
            <a:r>
              <a:rPr lang="en-US" altLang="en-US" sz="2000"/>
              <a:t>Superior to C’s </a:t>
            </a:r>
            <a:r>
              <a:rPr lang="en-US" altLang="en-US" sz="2000" b="1">
                <a:latin typeface="Courier New" panose="02070309020205020404" pitchFamily="49" charset="0"/>
              </a:rPr>
              <a:t>malloc</a:t>
            </a:r>
            <a:r>
              <a:rPr lang="en-US" altLang="en-US" sz="2000"/>
              <a:t> and </a:t>
            </a:r>
            <a:r>
              <a:rPr lang="en-US" altLang="en-US" sz="2000" b="1">
                <a:latin typeface="Courier New" panose="02070309020205020404" pitchFamily="49" charset="0"/>
              </a:rPr>
              <a:t>free</a:t>
            </a:r>
          </a:p>
          <a:p>
            <a:pPr lvl="1"/>
            <a:r>
              <a:rPr lang="en-US" altLang="en-US" sz="2400" b="1">
                <a:latin typeface="Courier New" panose="02070309020205020404" pitchFamily="49" charset="0"/>
              </a:rPr>
              <a:t>new</a:t>
            </a:r>
          </a:p>
          <a:p>
            <a:pPr lvl="2"/>
            <a:r>
              <a:rPr lang="en-US" altLang="en-US" sz="2000"/>
              <a:t>Creates an object of the proper size, calls its constructor and returns a pointer of the correct type </a:t>
            </a:r>
          </a:p>
          <a:p>
            <a:pPr lvl="1"/>
            <a:r>
              <a:rPr lang="en-US" altLang="en-US" sz="2400" b="1">
                <a:latin typeface="Courier New" panose="02070309020205020404" pitchFamily="49" charset="0"/>
              </a:rPr>
              <a:t>delete</a:t>
            </a:r>
          </a:p>
          <a:p>
            <a:pPr lvl="2"/>
            <a:r>
              <a:rPr lang="en-US" altLang="en-US" sz="2000"/>
              <a:t>Destroys object and frees space</a:t>
            </a:r>
          </a:p>
          <a:p>
            <a:pPr lvl="1"/>
            <a:r>
              <a:rPr lang="en-US" altLang="en-US" sz="2400"/>
              <a:t>Examples of </a:t>
            </a:r>
            <a:r>
              <a:rPr lang="en-US" altLang="en-US" sz="2400" b="1">
                <a:latin typeface="Courier New" panose="02070309020205020404" pitchFamily="49" charset="0"/>
              </a:rPr>
              <a:t>new</a:t>
            </a:r>
            <a:endParaRPr lang="en-US" altLang="en-US" sz="2400"/>
          </a:p>
          <a:p>
            <a:pPr lvl="4">
              <a:buFontTx/>
              <a:buNone/>
            </a:pPr>
            <a:r>
              <a:rPr lang="en-US" altLang="en-US" sz="1800" b="1">
                <a:latin typeface="Courier New" panose="02070309020205020404" pitchFamily="49" charset="0"/>
              </a:rPr>
              <a:t>TypeName *typeNamePtr;</a:t>
            </a:r>
          </a:p>
          <a:p>
            <a:pPr lvl="2"/>
            <a:r>
              <a:rPr lang="en-US" altLang="en-US" sz="2000"/>
              <a:t>Creates pointer to a </a:t>
            </a:r>
            <a:r>
              <a:rPr lang="en-US" altLang="en-US" sz="2000" b="1">
                <a:latin typeface="Courier New" panose="02070309020205020404" pitchFamily="49" charset="0"/>
              </a:rPr>
              <a:t>TypeName</a:t>
            </a:r>
            <a:r>
              <a:rPr lang="en-US" altLang="en-US" sz="2000"/>
              <a:t> object</a:t>
            </a:r>
          </a:p>
          <a:p>
            <a:pPr lvl="4">
              <a:buFontTx/>
              <a:buNone/>
            </a:pPr>
            <a:r>
              <a:rPr lang="en-US" altLang="en-US" sz="1800" b="1">
                <a:latin typeface="Courier New" panose="02070309020205020404" pitchFamily="49" charset="0"/>
              </a:rPr>
              <a:t>typeNamePtr = new TypeName;</a:t>
            </a:r>
            <a:r>
              <a:rPr lang="en-US" altLang="en-US" sz="1800"/>
              <a:t> </a:t>
            </a:r>
          </a:p>
          <a:p>
            <a:pPr lvl="2"/>
            <a:r>
              <a:rPr lang="en-US" altLang="en-US" sz="2000" b="1">
                <a:latin typeface="Courier New" panose="02070309020205020404" pitchFamily="49" charset="0"/>
              </a:rPr>
              <a:t>new</a:t>
            </a:r>
            <a:r>
              <a:rPr lang="en-US" altLang="en-US" sz="2000"/>
              <a:t> creates </a:t>
            </a:r>
            <a:r>
              <a:rPr lang="en-US" altLang="en-US" sz="2000" b="1">
                <a:latin typeface="Courier New" panose="02070309020205020404" pitchFamily="49" charset="0"/>
              </a:rPr>
              <a:t>TypeName</a:t>
            </a:r>
            <a:r>
              <a:rPr lang="en-US" altLang="en-US" sz="2000"/>
              <a:t> object, returns pointer (which </a:t>
            </a:r>
            <a:r>
              <a:rPr lang="en-US" altLang="en-US" sz="2000" b="1">
                <a:latin typeface="Courier New" panose="02070309020205020404" pitchFamily="49" charset="0"/>
              </a:rPr>
              <a:t>typeNamePtr</a:t>
            </a:r>
            <a:r>
              <a:rPr lang="en-US" altLang="en-US" sz="2000"/>
              <a:t> is set equal to)</a:t>
            </a:r>
          </a:p>
        </p:txBody>
      </p:sp>
    </p:spTree>
    <p:extLst>
      <p:ext uri="{BB962C8B-B14F-4D97-AF65-F5344CB8AC3E}">
        <p14:creationId xmlns:p14="http://schemas.microsoft.com/office/powerpoint/2010/main" val="13618333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28600"/>
            <a:ext cx="7772400" cy="1143000"/>
          </a:xfrm>
        </p:spPr>
        <p:txBody>
          <a:bodyPr/>
          <a:lstStyle/>
          <a:p>
            <a:r>
              <a:rPr lang="en-US" altLang="en-US" sz="3600"/>
              <a:t>Dynamic Memory Allocation with Operators new and delete</a:t>
            </a:r>
          </a:p>
        </p:txBody>
      </p:sp>
      <p:sp>
        <p:nvSpPr>
          <p:cNvPr id="41987" name="Rectangle 3"/>
          <p:cNvSpPr>
            <a:spLocks noGrp="1" noChangeArrowheads="1"/>
          </p:cNvSpPr>
          <p:nvPr>
            <p:ph type="body" idx="1"/>
          </p:nvPr>
        </p:nvSpPr>
        <p:spPr>
          <a:xfrm>
            <a:off x="228600" y="1447800"/>
            <a:ext cx="8458200" cy="5410200"/>
          </a:xfrm>
        </p:spPr>
        <p:txBody>
          <a:bodyPr/>
          <a:lstStyle/>
          <a:p>
            <a:pPr lvl="1"/>
            <a:r>
              <a:rPr lang="en-US" altLang="en-US"/>
              <a:t>Examples of </a:t>
            </a:r>
            <a:r>
              <a:rPr lang="en-US" altLang="en-US" b="1">
                <a:latin typeface="Courier New" panose="02070309020205020404" pitchFamily="49" charset="0"/>
              </a:rPr>
              <a:t>delete</a:t>
            </a:r>
          </a:p>
          <a:p>
            <a:pPr lvl="3">
              <a:buFontTx/>
              <a:buNone/>
            </a:pPr>
            <a:r>
              <a:rPr lang="en-US" altLang="en-US" b="1">
                <a:latin typeface="Courier New" panose="02070309020205020404" pitchFamily="49" charset="0"/>
              </a:rPr>
              <a:t>delete typeNamePtr;</a:t>
            </a:r>
          </a:p>
          <a:p>
            <a:pPr lvl="2"/>
            <a:r>
              <a:rPr lang="en-US" altLang="en-US"/>
              <a:t>Calls destructor for </a:t>
            </a:r>
            <a:r>
              <a:rPr lang="en-US" altLang="en-US" b="1">
                <a:latin typeface="Courier New" panose="02070309020205020404" pitchFamily="49" charset="0"/>
              </a:rPr>
              <a:t>TypeName</a:t>
            </a:r>
            <a:r>
              <a:rPr lang="en-US" altLang="en-US"/>
              <a:t> object and frees memory</a:t>
            </a:r>
          </a:p>
          <a:p>
            <a:pPr lvl="3">
              <a:buFontTx/>
              <a:buNone/>
            </a:pPr>
            <a:r>
              <a:rPr lang="en-US" altLang="en-US" b="1">
                <a:latin typeface="Courier New" panose="02070309020205020404" pitchFamily="49" charset="0"/>
              </a:rPr>
              <a:t>Delete [] arrayPtr;</a:t>
            </a:r>
          </a:p>
          <a:p>
            <a:pPr lvl="2"/>
            <a:r>
              <a:rPr lang="en-US" altLang="en-US"/>
              <a:t>Used to dynamically delete an array</a:t>
            </a:r>
          </a:p>
          <a:p>
            <a:r>
              <a:rPr lang="en-US" altLang="en-US"/>
              <a:t>Initializing objects</a:t>
            </a:r>
          </a:p>
          <a:p>
            <a:pPr lvl="3">
              <a:buFontTx/>
              <a:buNone/>
            </a:pPr>
            <a:r>
              <a:rPr lang="en-US" altLang="en-US" b="1">
                <a:latin typeface="Courier New" panose="02070309020205020404" pitchFamily="49" charset="0"/>
              </a:rPr>
              <a:t>double *thingPtr = new double( 3.14159 );</a:t>
            </a:r>
          </a:p>
          <a:p>
            <a:pPr lvl="1"/>
            <a:r>
              <a:rPr lang="en-US" altLang="en-US"/>
              <a:t>Initializes object of type </a:t>
            </a:r>
            <a:r>
              <a:rPr lang="en-US" altLang="en-US" b="1">
                <a:latin typeface="Courier New" panose="02070309020205020404" pitchFamily="49" charset="0"/>
              </a:rPr>
              <a:t>double</a:t>
            </a:r>
            <a:r>
              <a:rPr lang="en-US" altLang="en-US"/>
              <a:t> to </a:t>
            </a:r>
            <a:r>
              <a:rPr lang="en-US" altLang="en-US" b="1">
                <a:latin typeface="Courier New" panose="02070309020205020404" pitchFamily="49" charset="0"/>
              </a:rPr>
              <a:t>3.14159</a:t>
            </a:r>
            <a:endParaRPr lang="en-US" altLang="en-US"/>
          </a:p>
          <a:p>
            <a:pPr lvl="3">
              <a:buFontTx/>
              <a:buNone/>
            </a:pPr>
            <a:r>
              <a:rPr lang="en-US" altLang="en-US" b="1">
                <a:latin typeface="Courier New" panose="02070309020205020404" pitchFamily="49" charset="0"/>
              </a:rPr>
              <a:t>int *arrayPtr = new int[ 10 ]; </a:t>
            </a:r>
          </a:p>
          <a:p>
            <a:pPr lvl="1"/>
            <a:r>
              <a:rPr lang="en-US" altLang="en-US"/>
              <a:t>Creates a ten element </a:t>
            </a:r>
            <a:r>
              <a:rPr lang="en-US" altLang="en-US" b="1">
                <a:latin typeface="Courier New" panose="02070309020205020404" pitchFamily="49" charset="0"/>
              </a:rPr>
              <a:t>int</a:t>
            </a:r>
            <a:r>
              <a:rPr lang="en-US" altLang="en-US"/>
              <a:t> array and assigns it to </a:t>
            </a:r>
            <a:r>
              <a:rPr lang="en-US" altLang="en-US" b="1">
                <a:latin typeface="Courier New" panose="02070309020205020404" pitchFamily="49" charset="0"/>
              </a:rPr>
              <a:t>arrayPtr</a:t>
            </a:r>
            <a:endParaRPr lang="en-US" altLang="en-US"/>
          </a:p>
        </p:txBody>
      </p:sp>
    </p:spTree>
    <p:extLst>
      <p:ext uri="{BB962C8B-B14F-4D97-AF65-F5344CB8AC3E}">
        <p14:creationId xmlns:p14="http://schemas.microsoft.com/office/powerpoint/2010/main" val="20122482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533400"/>
            <a:ext cx="7772400" cy="762000"/>
          </a:xfrm>
        </p:spPr>
        <p:txBody>
          <a:bodyPr/>
          <a:lstStyle/>
          <a:p>
            <a:r>
              <a:rPr lang="en-US" altLang="en-US" sz="3600"/>
              <a:t>	</a:t>
            </a:r>
            <a:r>
              <a:rPr lang="en-US" altLang="en-US" sz="3600">
                <a:latin typeface="Courier New" panose="02070309020205020404" pitchFamily="49" charset="0"/>
              </a:rPr>
              <a:t>static</a:t>
            </a:r>
            <a:r>
              <a:rPr lang="en-US" altLang="en-US" sz="3600"/>
              <a:t> Class Members</a:t>
            </a:r>
          </a:p>
        </p:txBody>
      </p:sp>
      <p:sp>
        <p:nvSpPr>
          <p:cNvPr id="43011" name="Rectangle 3"/>
          <p:cNvSpPr>
            <a:spLocks noGrp="1" noChangeArrowheads="1"/>
          </p:cNvSpPr>
          <p:nvPr>
            <p:ph type="body" idx="1"/>
          </p:nvPr>
        </p:nvSpPr>
        <p:spPr/>
        <p:txBody>
          <a:bodyPr/>
          <a:lstStyle/>
          <a:p>
            <a:pPr>
              <a:lnSpc>
                <a:spcPct val="90000"/>
              </a:lnSpc>
            </a:pPr>
            <a:r>
              <a:rPr lang="en-US" altLang="en-US" sz="2800" b="1">
                <a:latin typeface="Courier New" panose="02070309020205020404" pitchFamily="49" charset="0"/>
              </a:rPr>
              <a:t>static</a:t>
            </a:r>
            <a:r>
              <a:rPr lang="en-US" altLang="en-US" sz="2800"/>
              <a:t> class members</a:t>
            </a:r>
          </a:p>
          <a:p>
            <a:pPr lvl="1">
              <a:lnSpc>
                <a:spcPct val="90000"/>
              </a:lnSpc>
            </a:pPr>
            <a:r>
              <a:rPr lang="en-US" altLang="en-US" sz="2400"/>
              <a:t>Shared by all objects of a class</a:t>
            </a:r>
          </a:p>
          <a:p>
            <a:pPr lvl="2">
              <a:lnSpc>
                <a:spcPct val="90000"/>
              </a:lnSpc>
            </a:pPr>
            <a:r>
              <a:rPr lang="en-US" altLang="en-US" sz="2000"/>
              <a:t>Normally, each object gets its own copy of each variable</a:t>
            </a:r>
          </a:p>
          <a:p>
            <a:pPr lvl="1">
              <a:lnSpc>
                <a:spcPct val="90000"/>
              </a:lnSpc>
            </a:pPr>
            <a:r>
              <a:rPr lang="en-US" altLang="en-US" sz="2400"/>
              <a:t>Efficient when a single copy of data is enough </a:t>
            </a:r>
          </a:p>
          <a:p>
            <a:pPr lvl="2">
              <a:lnSpc>
                <a:spcPct val="90000"/>
              </a:lnSpc>
            </a:pPr>
            <a:r>
              <a:rPr lang="en-US" altLang="en-US" sz="2000"/>
              <a:t>Only the </a:t>
            </a:r>
            <a:r>
              <a:rPr lang="en-US" altLang="en-US" sz="2000" b="1">
                <a:latin typeface="Courier New" panose="02070309020205020404" pitchFamily="49" charset="0"/>
              </a:rPr>
              <a:t>static</a:t>
            </a:r>
            <a:r>
              <a:rPr lang="en-US" altLang="en-US" sz="2000"/>
              <a:t> variable has to be updated</a:t>
            </a:r>
          </a:p>
          <a:p>
            <a:pPr lvl="1">
              <a:lnSpc>
                <a:spcPct val="90000"/>
              </a:lnSpc>
            </a:pPr>
            <a:r>
              <a:rPr lang="en-US" altLang="en-US" sz="2400"/>
              <a:t>May seem like global variables, but have class scope</a:t>
            </a:r>
          </a:p>
          <a:p>
            <a:pPr lvl="2">
              <a:lnSpc>
                <a:spcPct val="90000"/>
              </a:lnSpc>
            </a:pPr>
            <a:r>
              <a:rPr lang="en-US" altLang="en-US" sz="2000"/>
              <a:t>only accessible to objects of same class</a:t>
            </a:r>
          </a:p>
          <a:p>
            <a:pPr lvl="1">
              <a:lnSpc>
                <a:spcPct val="90000"/>
              </a:lnSpc>
            </a:pPr>
            <a:r>
              <a:rPr lang="en-US" altLang="en-US" sz="2400"/>
              <a:t>Initialized at file scope</a:t>
            </a:r>
          </a:p>
          <a:p>
            <a:pPr lvl="1">
              <a:lnSpc>
                <a:spcPct val="90000"/>
              </a:lnSpc>
            </a:pPr>
            <a:r>
              <a:rPr lang="en-US" altLang="en-US" sz="2400"/>
              <a:t>Exist even if no instances (objects) of the class exist</a:t>
            </a:r>
          </a:p>
          <a:p>
            <a:pPr lvl="1">
              <a:lnSpc>
                <a:spcPct val="90000"/>
              </a:lnSpc>
            </a:pPr>
            <a:r>
              <a:rPr lang="en-US" altLang="en-US" sz="2400"/>
              <a:t>Both variables and functions can be </a:t>
            </a:r>
            <a:r>
              <a:rPr lang="en-US" altLang="en-US" sz="2400" b="1">
                <a:latin typeface="Courier New" panose="02070309020205020404" pitchFamily="49" charset="0"/>
              </a:rPr>
              <a:t>static</a:t>
            </a:r>
          </a:p>
          <a:p>
            <a:pPr lvl="1">
              <a:lnSpc>
                <a:spcPct val="90000"/>
              </a:lnSpc>
            </a:pPr>
            <a:r>
              <a:rPr lang="en-US" altLang="en-US" sz="2400"/>
              <a:t>Can be </a:t>
            </a:r>
            <a:r>
              <a:rPr lang="en-US" altLang="en-US" sz="2400" b="1">
                <a:latin typeface="Courier New" panose="02070309020205020404" pitchFamily="49" charset="0"/>
              </a:rPr>
              <a:t>public</a:t>
            </a:r>
            <a:r>
              <a:rPr lang="en-US" altLang="en-US" sz="2400"/>
              <a:t>, </a:t>
            </a:r>
            <a:r>
              <a:rPr lang="en-US" altLang="en-US" sz="2400" b="1">
                <a:latin typeface="Courier New" panose="02070309020205020404" pitchFamily="49" charset="0"/>
              </a:rPr>
              <a:t>private</a:t>
            </a:r>
            <a:r>
              <a:rPr lang="en-US" altLang="en-US" sz="2400"/>
              <a:t> or </a:t>
            </a:r>
            <a:r>
              <a:rPr lang="en-US" altLang="en-US" sz="2400" b="1">
                <a:latin typeface="Courier New" panose="02070309020205020404" pitchFamily="49" charset="0"/>
              </a:rPr>
              <a:t>protected</a:t>
            </a:r>
          </a:p>
        </p:txBody>
      </p:sp>
    </p:spTree>
    <p:extLst>
      <p:ext uri="{BB962C8B-B14F-4D97-AF65-F5344CB8AC3E}">
        <p14:creationId xmlns:p14="http://schemas.microsoft.com/office/powerpoint/2010/main" val="5867006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28600"/>
            <a:ext cx="7772400" cy="762000"/>
          </a:xfrm>
        </p:spPr>
        <p:txBody>
          <a:bodyPr/>
          <a:lstStyle/>
          <a:p>
            <a:r>
              <a:rPr lang="en-US" altLang="en-US" sz="3600">
                <a:latin typeface="Courier New" panose="02070309020205020404" pitchFamily="49" charset="0"/>
              </a:rPr>
              <a:t>static</a:t>
            </a:r>
            <a:r>
              <a:rPr lang="en-US" altLang="en-US" sz="3600"/>
              <a:t> Class Members </a:t>
            </a:r>
          </a:p>
        </p:txBody>
      </p:sp>
      <p:sp>
        <p:nvSpPr>
          <p:cNvPr id="44035" name="Rectangle 3"/>
          <p:cNvSpPr>
            <a:spLocks noGrp="1" noChangeArrowheads="1"/>
          </p:cNvSpPr>
          <p:nvPr>
            <p:ph type="body" idx="1"/>
          </p:nvPr>
        </p:nvSpPr>
        <p:spPr>
          <a:xfrm>
            <a:off x="685800" y="1066800"/>
            <a:ext cx="7924800" cy="5410200"/>
          </a:xfrm>
        </p:spPr>
        <p:txBody>
          <a:bodyPr/>
          <a:lstStyle/>
          <a:p>
            <a:pPr>
              <a:lnSpc>
                <a:spcPct val="90000"/>
              </a:lnSpc>
            </a:pPr>
            <a:r>
              <a:rPr lang="en-US" altLang="en-US" b="1">
                <a:latin typeface="Courier New" panose="02070309020205020404" pitchFamily="49" charset="0"/>
              </a:rPr>
              <a:t>static</a:t>
            </a:r>
            <a:r>
              <a:rPr lang="en-US" altLang="en-US"/>
              <a:t> variables</a:t>
            </a:r>
          </a:p>
          <a:p>
            <a:pPr lvl="1">
              <a:lnSpc>
                <a:spcPct val="90000"/>
              </a:lnSpc>
            </a:pPr>
            <a:r>
              <a:rPr lang="en-US" altLang="en-US"/>
              <a:t>Static variables are accessible through any object of the class</a:t>
            </a:r>
          </a:p>
          <a:p>
            <a:pPr lvl="1">
              <a:lnSpc>
                <a:spcPct val="90000"/>
              </a:lnSpc>
            </a:pPr>
            <a:r>
              <a:rPr lang="en-US" altLang="en-US" b="1">
                <a:latin typeface="Courier New" panose="02070309020205020404" pitchFamily="49" charset="0"/>
              </a:rPr>
              <a:t>public</a:t>
            </a:r>
            <a:r>
              <a:rPr lang="en-US" altLang="en-US"/>
              <a:t> </a:t>
            </a:r>
            <a:r>
              <a:rPr lang="en-US" altLang="en-US" b="1">
                <a:latin typeface="Courier New" panose="02070309020205020404" pitchFamily="49" charset="0"/>
              </a:rPr>
              <a:t>static</a:t>
            </a:r>
            <a:r>
              <a:rPr lang="en-US" altLang="en-US"/>
              <a:t> variables</a:t>
            </a:r>
          </a:p>
          <a:p>
            <a:pPr lvl="2">
              <a:lnSpc>
                <a:spcPct val="90000"/>
              </a:lnSpc>
            </a:pPr>
            <a:r>
              <a:rPr lang="en-US" altLang="en-US"/>
              <a:t>Can also be accessed using scope resolution operator(</a:t>
            </a:r>
            <a:r>
              <a:rPr lang="en-US" altLang="en-US" b="1">
                <a:latin typeface="Courier New" panose="02070309020205020404" pitchFamily="49" charset="0"/>
              </a:rPr>
              <a:t>::</a:t>
            </a:r>
            <a:r>
              <a:rPr lang="en-US" altLang="en-US"/>
              <a:t>)</a:t>
            </a:r>
          </a:p>
          <a:p>
            <a:pPr lvl="4">
              <a:lnSpc>
                <a:spcPct val="90000"/>
              </a:lnSpc>
              <a:buFontTx/>
              <a:buNone/>
            </a:pPr>
            <a:r>
              <a:rPr lang="en-US" altLang="en-US"/>
              <a:t>  </a:t>
            </a:r>
            <a:r>
              <a:rPr lang="en-US" altLang="en-US" b="1">
                <a:latin typeface="Courier New" panose="02070309020205020404" pitchFamily="49" charset="0"/>
              </a:rPr>
              <a:t>Employee::count</a:t>
            </a:r>
          </a:p>
          <a:p>
            <a:pPr lvl="1">
              <a:lnSpc>
                <a:spcPct val="90000"/>
              </a:lnSpc>
            </a:pPr>
            <a:r>
              <a:rPr lang="en-US" altLang="en-US" b="1">
                <a:latin typeface="Courier New" panose="02070309020205020404" pitchFamily="49" charset="0"/>
              </a:rPr>
              <a:t>private</a:t>
            </a:r>
            <a:r>
              <a:rPr lang="en-US" altLang="en-US"/>
              <a:t> </a:t>
            </a:r>
            <a:r>
              <a:rPr lang="en-US" altLang="en-US" b="1">
                <a:latin typeface="Courier New" panose="02070309020205020404" pitchFamily="49" charset="0"/>
              </a:rPr>
              <a:t>static</a:t>
            </a:r>
            <a:r>
              <a:rPr lang="en-US" altLang="en-US"/>
              <a:t> variables</a:t>
            </a:r>
          </a:p>
          <a:p>
            <a:pPr lvl="2">
              <a:lnSpc>
                <a:spcPct val="90000"/>
              </a:lnSpc>
            </a:pPr>
            <a:r>
              <a:rPr lang="en-US" altLang="en-US"/>
              <a:t>When no class member objects exist, can only be accessed via a </a:t>
            </a:r>
            <a:r>
              <a:rPr lang="en-US" altLang="en-US" b="1">
                <a:latin typeface="Courier New" panose="02070309020205020404" pitchFamily="49" charset="0"/>
              </a:rPr>
              <a:t>public</a:t>
            </a:r>
            <a:r>
              <a:rPr lang="en-US" altLang="en-US"/>
              <a:t> </a:t>
            </a:r>
            <a:r>
              <a:rPr lang="en-US" altLang="en-US" b="1">
                <a:latin typeface="Courier New" panose="02070309020205020404" pitchFamily="49" charset="0"/>
              </a:rPr>
              <a:t>static</a:t>
            </a:r>
            <a:r>
              <a:rPr lang="en-US" altLang="en-US"/>
              <a:t> member function</a:t>
            </a:r>
          </a:p>
          <a:p>
            <a:pPr lvl="3">
              <a:lnSpc>
                <a:spcPct val="90000"/>
              </a:lnSpc>
            </a:pPr>
            <a:r>
              <a:rPr lang="en-US" altLang="en-US"/>
              <a:t>To call a </a:t>
            </a:r>
            <a:r>
              <a:rPr lang="en-US" altLang="en-US" b="1">
                <a:latin typeface="Courier New" panose="02070309020205020404" pitchFamily="49" charset="0"/>
              </a:rPr>
              <a:t>public</a:t>
            </a:r>
            <a:r>
              <a:rPr lang="en-US" altLang="en-US"/>
              <a:t> </a:t>
            </a:r>
            <a:r>
              <a:rPr lang="en-US" altLang="en-US" b="1">
                <a:latin typeface="Courier New" panose="02070309020205020404" pitchFamily="49" charset="0"/>
              </a:rPr>
              <a:t>static</a:t>
            </a:r>
            <a:r>
              <a:rPr lang="en-US" altLang="en-US"/>
              <a:t> member function combine the class name, the </a:t>
            </a:r>
            <a:r>
              <a:rPr lang="en-US" altLang="en-US" b="1">
                <a:latin typeface="Courier New" panose="02070309020205020404" pitchFamily="49" charset="0"/>
              </a:rPr>
              <a:t>::</a:t>
            </a:r>
            <a:r>
              <a:rPr lang="en-US" altLang="en-US"/>
              <a:t> operator and the function name</a:t>
            </a:r>
          </a:p>
          <a:p>
            <a:pPr lvl="4">
              <a:lnSpc>
                <a:spcPct val="90000"/>
              </a:lnSpc>
              <a:buFontTx/>
              <a:buNone/>
            </a:pPr>
            <a:r>
              <a:rPr lang="en-US" altLang="en-US"/>
              <a:t>	</a:t>
            </a:r>
            <a:r>
              <a:rPr lang="en-US" altLang="en-US" b="1">
                <a:latin typeface="Courier New" panose="02070309020205020404" pitchFamily="49" charset="0"/>
              </a:rPr>
              <a:t>Employee::getCount()</a:t>
            </a:r>
            <a:r>
              <a:rPr lang="en-US" altLang="en-US"/>
              <a:t> </a:t>
            </a:r>
          </a:p>
        </p:txBody>
      </p:sp>
    </p:spTree>
    <p:extLst>
      <p:ext uri="{BB962C8B-B14F-4D97-AF65-F5344CB8AC3E}">
        <p14:creationId xmlns:p14="http://schemas.microsoft.com/office/powerpoint/2010/main" val="24433176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4000"/>
              <a:t>	</a:t>
            </a:r>
            <a:r>
              <a:rPr lang="en-US" altLang="en-US" sz="4000">
                <a:latin typeface="Courier New" panose="02070309020205020404" pitchFamily="49" charset="0"/>
              </a:rPr>
              <a:t>static</a:t>
            </a:r>
            <a:r>
              <a:rPr lang="en-US" altLang="en-US" sz="4000"/>
              <a:t> Class Members </a:t>
            </a:r>
          </a:p>
        </p:txBody>
      </p:sp>
      <p:sp>
        <p:nvSpPr>
          <p:cNvPr id="45059" name="Rectangle 3"/>
          <p:cNvSpPr>
            <a:spLocks noGrp="1" noChangeArrowheads="1"/>
          </p:cNvSpPr>
          <p:nvPr>
            <p:ph type="body" idx="1"/>
          </p:nvPr>
        </p:nvSpPr>
        <p:spPr/>
        <p:txBody>
          <a:bodyPr/>
          <a:lstStyle/>
          <a:p>
            <a:r>
              <a:rPr lang="en-US" altLang="en-US" b="1">
                <a:latin typeface="Courier New" panose="02070309020205020404" pitchFamily="49" charset="0"/>
              </a:rPr>
              <a:t>Static</a:t>
            </a:r>
            <a:r>
              <a:rPr lang="en-US" altLang="en-US"/>
              <a:t> functions</a:t>
            </a:r>
            <a:endParaRPr lang="en-US" altLang="en-US" b="1">
              <a:latin typeface="Courier New" panose="02070309020205020404" pitchFamily="49" charset="0"/>
            </a:endParaRPr>
          </a:p>
          <a:p>
            <a:pPr lvl="1"/>
            <a:r>
              <a:rPr lang="en-US" altLang="en-US" b="1">
                <a:latin typeface="Courier New" panose="02070309020205020404" pitchFamily="49" charset="0"/>
              </a:rPr>
              <a:t>static</a:t>
            </a:r>
            <a:r>
              <a:rPr lang="en-US" altLang="en-US"/>
              <a:t> member functions cannot access non-</a:t>
            </a:r>
            <a:r>
              <a:rPr lang="en-US" altLang="en-US" b="1">
                <a:latin typeface="Courier New" panose="02070309020205020404" pitchFamily="49" charset="0"/>
              </a:rPr>
              <a:t>static</a:t>
            </a:r>
            <a:r>
              <a:rPr lang="en-US" altLang="en-US"/>
              <a:t> data or functions </a:t>
            </a:r>
          </a:p>
          <a:p>
            <a:pPr lvl="1"/>
            <a:r>
              <a:rPr lang="en-US" altLang="en-US"/>
              <a:t>There is no </a:t>
            </a:r>
            <a:r>
              <a:rPr lang="en-US" altLang="en-US" b="1">
                <a:latin typeface="Courier New" panose="02070309020205020404" pitchFamily="49" charset="0"/>
              </a:rPr>
              <a:t>this</a:t>
            </a:r>
            <a:r>
              <a:rPr lang="en-US" altLang="en-US"/>
              <a:t> pointer for </a:t>
            </a:r>
            <a:r>
              <a:rPr lang="en-US" altLang="en-US" b="1">
                <a:latin typeface="Courier New" panose="02070309020205020404" pitchFamily="49" charset="0"/>
              </a:rPr>
              <a:t>static</a:t>
            </a:r>
            <a:r>
              <a:rPr lang="en-US" altLang="en-US"/>
              <a:t> functions, they exist independent of objects</a:t>
            </a:r>
          </a:p>
          <a:p>
            <a:endParaRPr lang="en-US" altLang="en-US"/>
          </a:p>
        </p:txBody>
      </p:sp>
    </p:spTree>
    <p:extLst>
      <p:ext uri="{BB962C8B-B14F-4D97-AF65-F5344CB8AC3E}">
        <p14:creationId xmlns:p14="http://schemas.microsoft.com/office/powerpoint/2010/main" val="39172399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0" y="0"/>
            <a:ext cx="6705600" cy="6858000"/>
            <a:chOff x="0" y="0"/>
            <a:chExt cx="3072" cy="8976"/>
          </a:xfrm>
        </p:grpSpPr>
        <p:grpSp>
          <p:nvGrpSpPr>
            <p:cNvPr id="46083" name="Group 3"/>
            <p:cNvGrpSpPr>
              <a:grpSpLocks/>
            </p:cNvGrpSpPr>
            <p:nvPr/>
          </p:nvGrpSpPr>
          <p:grpSpPr bwMode="auto">
            <a:xfrm>
              <a:off x="0" y="0"/>
              <a:ext cx="3072" cy="374"/>
              <a:chOff x="0" y="0"/>
              <a:chExt cx="3072" cy="374"/>
            </a:xfrm>
          </p:grpSpPr>
          <p:sp>
            <p:nvSpPr>
              <p:cNvPr id="46084" name="Rectangle 4"/>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085"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Fig. 7.9: employ1.h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086" name="Group 6"/>
            <p:cNvGrpSpPr>
              <a:grpSpLocks/>
            </p:cNvGrpSpPr>
            <p:nvPr/>
          </p:nvGrpSpPr>
          <p:grpSpPr bwMode="auto">
            <a:xfrm>
              <a:off x="0" y="374"/>
              <a:ext cx="3072" cy="374"/>
              <a:chOff x="0" y="374"/>
              <a:chExt cx="3072" cy="374"/>
            </a:xfrm>
          </p:grpSpPr>
          <p:sp>
            <p:nvSpPr>
              <p:cNvPr id="46087" name="Rectangle 7"/>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088"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	</a:t>
                </a:r>
                <a:r>
                  <a:rPr lang="en-US" altLang="en-US" sz="1200" b="1">
                    <a:solidFill>
                      <a:srgbClr val="33CC33"/>
                    </a:solidFill>
                    <a:latin typeface="Courier New" panose="02070309020205020404" pitchFamily="49" charset="0"/>
                    <a:cs typeface="Times New Roman" panose="02020603050405020304" pitchFamily="18" charset="0"/>
                  </a:rPr>
                  <a:t>// An employee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089" name="Group 9"/>
            <p:cNvGrpSpPr>
              <a:grpSpLocks/>
            </p:cNvGrpSpPr>
            <p:nvPr/>
          </p:nvGrpSpPr>
          <p:grpSpPr bwMode="auto">
            <a:xfrm>
              <a:off x="0" y="748"/>
              <a:ext cx="3072" cy="374"/>
              <a:chOff x="0" y="748"/>
              <a:chExt cx="3072" cy="374"/>
            </a:xfrm>
          </p:grpSpPr>
          <p:sp>
            <p:nvSpPr>
              <p:cNvPr id="46090" name="Rectangle 10"/>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091"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	</a:t>
                </a:r>
                <a:r>
                  <a:rPr lang="en-US" altLang="en-US" sz="1200" b="1">
                    <a:solidFill>
                      <a:srgbClr val="275AFF"/>
                    </a:solidFill>
                    <a:latin typeface="Courier New" panose="02070309020205020404" pitchFamily="49" charset="0"/>
                    <a:cs typeface="Times New Roman" panose="02020603050405020304" pitchFamily="18" charset="0"/>
                  </a:rPr>
                  <a:t>#ifndef</a:t>
                </a:r>
                <a:r>
                  <a:rPr lang="en-US" altLang="en-US" sz="1200" b="1">
                    <a:solidFill>
                      <a:srgbClr val="000000"/>
                    </a:solidFill>
                    <a:latin typeface="Courier New" panose="02070309020205020404" pitchFamily="49" charset="0"/>
                    <a:cs typeface="Times New Roman" panose="02020603050405020304" pitchFamily="18" charset="0"/>
                  </a:rPr>
                  <a:t> EMPLOY1_H</a:t>
                </a:r>
              </a:p>
              <a:p>
                <a:pPr eaLnBrk="0" hangingPunct="0"/>
                <a:endParaRPr lang="en-US" altLang="en-US" sz="1200" b="1">
                  <a:latin typeface="Courier New" panose="02070309020205020404" pitchFamily="49" charset="0"/>
                </a:endParaRPr>
              </a:p>
            </p:txBody>
          </p:sp>
        </p:grpSp>
        <p:grpSp>
          <p:nvGrpSpPr>
            <p:cNvPr id="46092" name="Group 12"/>
            <p:cNvGrpSpPr>
              <a:grpSpLocks/>
            </p:cNvGrpSpPr>
            <p:nvPr/>
          </p:nvGrpSpPr>
          <p:grpSpPr bwMode="auto">
            <a:xfrm>
              <a:off x="0" y="1122"/>
              <a:ext cx="3072" cy="374"/>
              <a:chOff x="0" y="1122"/>
              <a:chExt cx="3072" cy="374"/>
            </a:xfrm>
          </p:grpSpPr>
          <p:sp>
            <p:nvSpPr>
              <p:cNvPr id="46093" name="Rectangle 13"/>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094"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	</a:t>
                </a:r>
                <a:r>
                  <a:rPr lang="en-US" altLang="en-US" sz="1200" b="1">
                    <a:solidFill>
                      <a:srgbClr val="275AFF"/>
                    </a:solidFill>
                    <a:latin typeface="Courier New" panose="02070309020205020404" pitchFamily="49" charset="0"/>
                    <a:cs typeface="Times New Roman" panose="02020603050405020304" pitchFamily="18" charset="0"/>
                  </a:rPr>
                  <a:t>#define</a:t>
                </a:r>
                <a:r>
                  <a:rPr lang="en-US" altLang="en-US" sz="1200" b="1">
                    <a:solidFill>
                      <a:srgbClr val="000000"/>
                    </a:solidFill>
                    <a:latin typeface="Courier New" panose="02070309020205020404" pitchFamily="49" charset="0"/>
                    <a:cs typeface="Times New Roman" panose="02020603050405020304" pitchFamily="18" charset="0"/>
                  </a:rPr>
                  <a:t> EMPLOY1_H</a:t>
                </a:r>
              </a:p>
              <a:p>
                <a:pPr eaLnBrk="0" hangingPunct="0"/>
                <a:endParaRPr lang="en-US" altLang="en-US" sz="1200" b="1">
                  <a:latin typeface="Courier New" panose="02070309020205020404" pitchFamily="49" charset="0"/>
                </a:endParaRPr>
              </a:p>
            </p:txBody>
          </p:sp>
        </p:grpSp>
        <p:grpSp>
          <p:nvGrpSpPr>
            <p:cNvPr id="46095" name="Group 15"/>
            <p:cNvGrpSpPr>
              <a:grpSpLocks/>
            </p:cNvGrpSpPr>
            <p:nvPr/>
          </p:nvGrpSpPr>
          <p:grpSpPr bwMode="auto">
            <a:xfrm>
              <a:off x="0" y="1496"/>
              <a:ext cx="3072" cy="374"/>
              <a:chOff x="0" y="1496"/>
              <a:chExt cx="3072" cy="374"/>
            </a:xfrm>
          </p:grpSpPr>
          <p:sp>
            <p:nvSpPr>
              <p:cNvPr id="46096" name="Rectangle 16"/>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097"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098" name="Group 18"/>
            <p:cNvGrpSpPr>
              <a:grpSpLocks/>
            </p:cNvGrpSpPr>
            <p:nvPr/>
          </p:nvGrpSpPr>
          <p:grpSpPr bwMode="auto">
            <a:xfrm>
              <a:off x="0" y="1870"/>
              <a:ext cx="3072" cy="374"/>
              <a:chOff x="0" y="1870"/>
              <a:chExt cx="3072" cy="374"/>
            </a:xfrm>
          </p:grpSpPr>
          <p:sp>
            <p:nvSpPr>
              <p:cNvPr id="46099" name="Rectangle 19"/>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00"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Employee {</a:t>
                </a:r>
              </a:p>
              <a:p>
                <a:pPr eaLnBrk="0" hangingPunct="0"/>
                <a:endParaRPr lang="en-US" altLang="en-US" sz="1200" b="1">
                  <a:latin typeface="Courier New" panose="02070309020205020404" pitchFamily="49" charset="0"/>
                </a:endParaRPr>
              </a:p>
            </p:txBody>
          </p:sp>
        </p:grpSp>
        <p:grpSp>
          <p:nvGrpSpPr>
            <p:cNvPr id="46101" name="Group 21"/>
            <p:cNvGrpSpPr>
              <a:grpSpLocks/>
            </p:cNvGrpSpPr>
            <p:nvPr/>
          </p:nvGrpSpPr>
          <p:grpSpPr bwMode="auto">
            <a:xfrm>
              <a:off x="0" y="2244"/>
              <a:ext cx="3072" cy="374"/>
              <a:chOff x="0" y="2244"/>
              <a:chExt cx="3072" cy="374"/>
            </a:xfrm>
          </p:grpSpPr>
          <p:sp>
            <p:nvSpPr>
              <p:cNvPr id="46102" name="Rectangle 22"/>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03"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04" name="Group 24"/>
            <p:cNvGrpSpPr>
              <a:grpSpLocks/>
            </p:cNvGrpSpPr>
            <p:nvPr/>
          </p:nvGrpSpPr>
          <p:grpSpPr bwMode="auto">
            <a:xfrm>
              <a:off x="0" y="2618"/>
              <a:ext cx="3072" cy="374"/>
              <a:chOff x="0" y="2618"/>
              <a:chExt cx="3072" cy="374"/>
            </a:xfrm>
          </p:grpSpPr>
          <p:sp>
            <p:nvSpPr>
              <p:cNvPr id="46105" name="Rectangle 25"/>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06"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	</a:t>
                </a:r>
                <a:r>
                  <a:rPr lang="en-US" altLang="en-US" sz="1200" b="1">
                    <a:solidFill>
                      <a:srgbClr val="000000"/>
                    </a:solidFill>
                    <a:latin typeface="Courier New" panose="02070309020205020404" pitchFamily="49" charset="0"/>
                    <a:cs typeface="Times New Roman" panose="02020603050405020304" pitchFamily="18" charset="0"/>
                  </a:rPr>
                  <a:t>   Employee( </a:t>
                </a:r>
                <a:r>
                  <a:rPr lang="en-US" altLang="en-US" sz="1200" b="1">
                    <a:solidFill>
                      <a:srgbClr val="275AFF"/>
                    </a:solidFill>
                    <a:latin typeface="Courier New" panose="02070309020205020404" pitchFamily="49" charset="0"/>
                    <a:cs typeface="Times New Roman" panose="02020603050405020304" pitchFamily="18" charset="0"/>
                  </a:rPr>
                  <a:t>const char</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const char</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constructor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07" name="Group 27"/>
            <p:cNvGrpSpPr>
              <a:grpSpLocks/>
            </p:cNvGrpSpPr>
            <p:nvPr/>
          </p:nvGrpSpPr>
          <p:grpSpPr bwMode="auto">
            <a:xfrm>
              <a:off x="0" y="2992"/>
              <a:ext cx="3072" cy="374"/>
              <a:chOff x="0" y="2992"/>
              <a:chExt cx="3072" cy="374"/>
            </a:xfrm>
          </p:grpSpPr>
          <p:sp>
            <p:nvSpPr>
              <p:cNvPr id="46108" name="Rectangle 28"/>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09"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	</a:t>
                </a:r>
                <a:r>
                  <a:rPr lang="en-US" altLang="en-US" sz="1200" b="1">
                    <a:solidFill>
                      <a:srgbClr val="000000"/>
                    </a:solidFill>
                    <a:latin typeface="Courier New" panose="02070309020205020404" pitchFamily="49" charset="0"/>
                    <a:cs typeface="Times New Roman" panose="02020603050405020304" pitchFamily="18" charset="0"/>
                  </a:rPr>
                  <a:t>   ~Employee();                     </a:t>
                </a:r>
                <a:r>
                  <a:rPr lang="en-US" altLang="en-US" sz="1200" b="1">
                    <a:solidFill>
                      <a:srgbClr val="33CC33"/>
                    </a:solidFill>
                    <a:latin typeface="Courier New" panose="02070309020205020404" pitchFamily="49" charset="0"/>
                    <a:cs typeface="Times New Roman" panose="02020603050405020304" pitchFamily="18" charset="0"/>
                  </a:rPr>
                  <a:t>  // destructor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10" name="Group 30"/>
            <p:cNvGrpSpPr>
              <a:grpSpLocks/>
            </p:cNvGrpSpPr>
            <p:nvPr/>
          </p:nvGrpSpPr>
          <p:grpSpPr bwMode="auto">
            <a:xfrm>
              <a:off x="0" y="3366"/>
              <a:ext cx="3072" cy="374"/>
              <a:chOff x="0" y="3366"/>
              <a:chExt cx="3072" cy="374"/>
            </a:xfrm>
          </p:grpSpPr>
          <p:sp>
            <p:nvSpPr>
              <p:cNvPr id="46111" name="Rectangle 31"/>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12"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const char</a:t>
                </a:r>
                <a:r>
                  <a:rPr lang="en-US" altLang="en-US" sz="1200" b="1">
                    <a:solidFill>
                      <a:srgbClr val="000000"/>
                    </a:solidFill>
                    <a:latin typeface="Courier New" panose="02070309020205020404" pitchFamily="49" charset="0"/>
                    <a:cs typeface="Times New Roman" panose="02020603050405020304" pitchFamily="18" charset="0"/>
                  </a:rPr>
                  <a:t> *getFirstName()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return first name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13" name="Group 33"/>
            <p:cNvGrpSpPr>
              <a:grpSpLocks/>
            </p:cNvGrpSpPr>
            <p:nvPr/>
          </p:nvGrpSpPr>
          <p:grpSpPr bwMode="auto">
            <a:xfrm>
              <a:off x="0" y="3740"/>
              <a:ext cx="3072" cy="374"/>
              <a:chOff x="0" y="3740"/>
              <a:chExt cx="3072" cy="374"/>
            </a:xfrm>
          </p:grpSpPr>
          <p:sp>
            <p:nvSpPr>
              <p:cNvPr id="46114" name="Rectangle 34"/>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15"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const char</a:t>
                </a:r>
                <a:r>
                  <a:rPr lang="en-US" altLang="en-US" sz="1200" b="1">
                    <a:solidFill>
                      <a:srgbClr val="000000"/>
                    </a:solidFill>
                    <a:latin typeface="Courier New" panose="02070309020205020404" pitchFamily="49" charset="0"/>
                    <a:cs typeface="Times New Roman" panose="02020603050405020304" pitchFamily="18" charset="0"/>
                  </a:rPr>
                  <a:t> *getLastName()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return last name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16" name="Group 36"/>
            <p:cNvGrpSpPr>
              <a:grpSpLocks/>
            </p:cNvGrpSpPr>
            <p:nvPr/>
          </p:nvGrpSpPr>
          <p:grpSpPr bwMode="auto">
            <a:xfrm>
              <a:off x="0" y="4114"/>
              <a:ext cx="3072" cy="374"/>
              <a:chOff x="0" y="4114"/>
              <a:chExt cx="3072" cy="374"/>
            </a:xfrm>
          </p:grpSpPr>
          <p:sp>
            <p:nvSpPr>
              <p:cNvPr id="46117" name="Rectangle 37"/>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18"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19" name="Group 39"/>
            <p:cNvGrpSpPr>
              <a:grpSpLocks/>
            </p:cNvGrpSpPr>
            <p:nvPr/>
          </p:nvGrpSpPr>
          <p:grpSpPr bwMode="auto">
            <a:xfrm>
              <a:off x="0" y="4488"/>
              <a:ext cx="3072" cy="374"/>
              <a:chOff x="0" y="4488"/>
              <a:chExt cx="3072" cy="374"/>
            </a:xfrm>
          </p:grpSpPr>
          <p:sp>
            <p:nvSpPr>
              <p:cNvPr id="46120" name="Rectangle 40"/>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21"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	</a:t>
                </a:r>
                <a:r>
                  <a:rPr lang="en-US" altLang="en-US" sz="1200" b="1">
                    <a:solidFill>
                      <a:srgbClr val="33CC33"/>
                    </a:solidFill>
                    <a:latin typeface="Courier New" panose="02070309020205020404" pitchFamily="49" charset="0"/>
                    <a:cs typeface="Times New Roman" panose="02020603050405020304" pitchFamily="18" charset="0"/>
                  </a:rPr>
                  <a:t>   // static member function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22" name="Group 42"/>
            <p:cNvGrpSpPr>
              <a:grpSpLocks/>
            </p:cNvGrpSpPr>
            <p:nvPr/>
          </p:nvGrpSpPr>
          <p:grpSpPr bwMode="auto">
            <a:xfrm>
              <a:off x="0" y="4862"/>
              <a:ext cx="3072" cy="374"/>
              <a:chOff x="0" y="4862"/>
              <a:chExt cx="3072" cy="374"/>
            </a:xfrm>
          </p:grpSpPr>
          <p:sp>
            <p:nvSpPr>
              <p:cNvPr id="46123" name="Rectangle 43"/>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24"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static</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getCount();  </a:t>
                </a:r>
                <a:r>
                  <a:rPr lang="en-US" altLang="en-US" sz="1200" b="1">
                    <a:solidFill>
                      <a:srgbClr val="33CC33"/>
                    </a:solidFill>
                    <a:latin typeface="Courier New" panose="02070309020205020404" pitchFamily="49" charset="0"/>
                    <a:cs typeface="Times New Roman" panose="02020603050405020304" pitchFamily="18" charset="0"/>
                  </a:rPr>
                  <a:t>// return # objects instantiated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25" name="Group 45"/>
            <p:cNvGrpSpPr>
              <a:grpSpLocks/>
            </p:cNvGrpSpPr>
            <p:nvPr/>
          </p:nvGrpSpPr>
          <p:grpSpPr bwMode="auto">
            <a:xfrm>
              <a:off x="0" y="5236"/>
              <a:ext cx="3072" cy="374"/>
              <a:chOff x="0" y="5236"/>
              <a:chExt cx="3072" cy="374"/>
            </a:xfrm>
          </p:grpSpPr>
          <p:sp>
            <p:nvSpPr>
              <p:cNvPr id="46126" name="Rectangle 46"/>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27"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28" name="Group 48"/>
            <p:cNvGrpSpPr>
              <a:grpSpLocks/>
            </p:cNvGrpSpPr>
            <p:nvPr/>
          </p:nvGrpSpPr>
          <p:grpSpPr bwMode="auto">
            <a:xfrm>
              <a:off x="0" y="5610"/>
              <a:ext cx="3072" cy="374"/>
              <a:chOff x="0" y="5610"/>
              <a:chExt cx="3072" cy="374"/>
            </a:xfrm>
          </p:grpSpPr>
          <p:sp>
            <p:nvSpPr>
              <p:cNvPr id="46129" name="Rectangle 49"/>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30"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31" name="Group 51"/>
            <p:cNvGrpSpPr>
              <a:grpSpLocks/>
            </p:cNvGrpSpPr>
            <p:nvPr/>
          </p:nvGrpSpPr>
          <p:grpSpPr bwMode="auto">
            <a:xfrm>
              <a:off x="0" y="5984"/>
              <a:ext cx="3072" cy="374"/>
              <a:chOff x="0" y="5984"/>
              <a:chExt cx="3072" cy="374"/>
            </a:xfrm>
          </p:grpSpPr>
          <p:sp>
            <p:nvSpPr>
              <p:cNvPr id="46132" name="Rectangle 52"/>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33"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char</a:t>
                </a:r>
                <a:r>
                  <a:rPr lang="en-US" altLang="en-US" sz="1200" b="1">
                    <a:solidFill>
                      <a:srgbClr val="000000"/>
                    </a:solidFill>
                    <a:latin typeface="Courier New" panose="02070309020205020404" pitchFamily="49" charset="0"/>
                    <a:cs typeface="Times New Roman" panose="02020603050405020304" pitchFamily="18" charset="0"/>
                  </a:rPr>
                  <a:t> *firstName;</a:t>
                </a:r>
              </a:p>
              <a:p>
                <a:pPr eaLnBrk="0" hangingPunct="0"/>
                <a:endParaRPr lang="en-US" altLang="en-US" sz="1200" b="1">
                  <a:latin typeface="Courier New" panose="02070309020205020404" pitchFamily="49" charset="0"/>
                </a:endParaRPr>
              </a:p>
            </p:txBody>
          </p:sp>
        </p:grpSp>
        <p:grpSp>
          <p:nvGrpSpPr>
            <p:cNvPr id="46134" name="Group 54"/>
            <p:cNvGrpSpPr>
              <a:grpSpLocks/>
            </p:cNvGrpSpPr>
            <p:nvPr/>
          </p:nvGrpSpPr>
          <p:grpSpPr bwMode="auto">
            <a:xfrm>
              <a:off x="0" y="6358"/>
              <a:ext cx="3072" cy="374"/>
              <a:chOff x="0" y="6358"/>
              <a:chExt cx="3072" cy="374"/>
            </a:xfrm>
          </p:grpSpPr>
          <p:sp>
            <p:nvSpPr>
              <p:cNvPr id="46135" name="Rectangle 55"/>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36"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char</a:t>
                </a:r>
                <a:r>
                  <a:rPr lang="en-US" altLang="en-US" sz="1200" b="1">
                    <a:solidFill>
                      <a:srgbClr val="000000"/>
                    </a:solidFill>
                    <a:latin typeface="Courier New" panose="02070309020205020404" pitchFamily="49" charset="0"/>
                    <a:cs typeface="Times New Roman" panose="02020603050405020304" pitchFamily="18" charset="0"/>
                  </a:rPr>
                  <a:t> *lastName;</a:t>
                </a:r>
              </a:p>
              <a:p>
                <a:pPr eaLnBrk="0" hangingPunct="0"/>
                <a:endParaRPr lang="en-US" altLang="en-US" sz="1200" b="1">
                  <a:latin typeface="Courier New" panose="02070309020205020404" pitchFamily="49" charset="0"/>
                </a:endParaRPr>
              </a:p>
            </p:txBody>
          </p:sp>
        </p:grpSp>
        <p:grpSp>
          <p:nvGrpSpPr>
            <p:cNvPr id="46137" name="Group 57"/>
            <p:cNvGrpSpPr>
              <a:grpSpLocks/>
            </p:cNvGrpSpPr>
            <p:nvPr/>
          </p:nvGrpSpPr>
          <p:grpSpPr bwMode="auto">
            <a:xfrm>
              <a:off x="0" y="6732"/>
              <a:ext cx="3072" cy="374"/>
              <a:chOff x="0" y="6732"/>
              <a:chExt cx="3072" cy="374"/>
            </a:xfrm>
          </p:grpSpPr>
          <p:sp>
            <p:nvSpPr>
              <p:cNvPr id="46138" name="Rectangle 58"/>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39"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40" name="Group 60"/>
            <p:cNvGrpSpPr>
              <a:grpSpLocks/>
            </p:cNvGrpSpPr>
            <p:nvPr/>
          </p:nvGrpSpPr>
          <p:grpSpPr bwMode="auto">
            <a:xfrm>
              <a:off x="0" y="7106"/>
              <a:ext cx="3072" cy="374"/>
              <a:chOff x="0" y="7106"/>
              <a:chExt cx="3072" cy="374"/>
            </a:xfrm>
          </p:grpSpPr>
          <p:sp>
            <p:nvSpPr>
              <p:cNvPr id="46141" name="Rectangle 61"/>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42"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20	</a:t>
                </a:r>
                <a:r>
                  <a:rPr lang="en-US" altLang="en-US" sz="1200" b="1">
                    <a:solidFill>
                      <a:srgbClr val="33CC33"/>
                    </a:solidFill>
                    <a:latin typeface="Courier New" panose="02070309020205020404" pitchFamily="49" charset="0"/>
                    <a:cs typeface="Times New Roman" panose="02020603050405020304" pitchFamily="18" charset="0"/>
                  </a:rPr>
                  <a:t>   // static data member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43" name="Group 63"/>
            <p:cNvGrpSpPr>
              <a:grpSpLocks/>
            </p:cNvGrpSpPr>
            <p:nvPr/>
          </p:nvGrpSpPr>
          <p:grpSpPr bwMode="auto">
            <a:xfrm>
              <a:off x="0" y="7480"/>
              <a:ext cx="3072" cy="374"/>
              <a:chOff x="0" y="7480"/>
              <a:chExt cx="3072" cy="374"/>
            </a:xfrm>
          </p:grpSpPr>
          <p:sp>
            <p:nvSpPr>
              <p:cNvPr id="46144" name="Rectangle 64"/>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45"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21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static int</a:t>
                </a:r>
                <a:r>
                  <a:rPr lang="en-US" altLang="en-US" sz="1200" b="1">
                    <a:solidFill>
                      <a:srgbClr val="000000"/>
                    </a:solidFill>
                    <a:latin typeface="Courier New" panose="02070309020205020404" pitchFamily="49" charset="0"/>
                    <a:cs typeface="Times New Roman" panose="02020603050405020304" pitchFamily="18" charset="0"/>
                  </a:rPr>
                  <a:t> count;  </a:t>
                </a:r>
                <a:r>
                  <a:rPr lang="en-US" altLang="en-US" sz="1200" b="1">
                    <a:solidFill>
                      <a:srgbClr val="33CC33"/>
                    </a:solidFill>
                    <a:latin typeface="Courier New" panose="02070309020205020404" pitchFamily="49" charset="0"/>
                    <a:cs typeface="Times New Roman" panose="02020603050405020304" pitchFamily="18" charset="0"/>
                  </a:rPr>
                  <a:t>// number of objects instantiated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46" name="Group 66"/>
            <p:cNvGrpSpPr>
              <a:grpSpLocks/>
            </p:cNvGrpSpPr>
            <p:nvPr/>
          </p:nvGrpSpPr>
          <p:grpSpPr bwMode="auto">
            <a:xfrm>
              <a:off x="0" y="7854"/>
              <a:ext cx="3072" cy="374"/>
              <a:chOff x="0" y="7854"/>
              <a:chExt cx="3072" cy="374"/>
            </a:xfrm>
          </p:grpSpPr>
          <p:sp>
            <p:nvSpPr>
              <p:cNvPr id="46147" name="Rectangle 67"/>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48"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22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46149" name="Group 69"/>
            <p:cNvGrpSpPr>
              <a:grpSpLocks/>
            </p:cNvGrpSpPr>
            <p:nvPr/>
          </p:nvGrpSpPr>
          <p:grpSpPr bwMode="auto">
            <a:xfrm>
              <a:off x="0" y="8228"/>
              <a:ext cx="3072" cy="374"/>
              <a:chOff x="0" y="8228"/>
              <a:chExt cx="3072" cy="374"/>
            </a:xfrm>
          </p:grpSpPr>
          <p:sp>
            <p:nvSpPr>
              <p:cNvPr id="46150" name="Rectangle 70"/>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51"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6152" name="Group 72"/>
            <p:cNvGrpSpPr>
              <a:grpSpLocks/>
            </p:cNvGrpSpPr>
            <p:nvPr/>
          </p:nvGrpSpPr>
          <p:grpSpPr bwMode="auto">
            <a:xfrm>
              <a:off x="0" y="8602"/>
              <a:ext cx="3072" cy="374"/>
              <a:chOff x="0" y="8602"/>
              <a:chExt cx="3072" cy="374"/>
            </a:xfrm>
          </p:grpSpPr>
          <p:sp>
            <p:nvSpPr>
              <p:cNvPr id="46153" name="Rectangle 73"/>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6154"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24	</a:t>
                </a:r>
                <a:r>
                  <a:rPr lang="en-US" altLang="en-US" sz="1200" b="1">
                    <a:solidFill>
                      <a:srgbClr val="275AFF"/>
                    </a:solidFill>
                    <a:latin typeface="Courier New" panose="02070309020205020404" pitchFamily="49" charset="0"/>
                    <a:cs typeface="Times New Roman" panose="02020603050405020304" pitchFamily="18" charset="0"/>
                  </a:rPr>
                  <a:t>#endif</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spTree>
    <p:extLst>
      <p:ext uri="{BB962C8B-B14F-4D97-AF65-F5344CB8AC3E}">
        <p14:creationId xmlns:p14="http://schemas.microsoft.com/office/powerpoint/2010/main" val="189528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latin typeface="Courier New" panose="02070309020205020404" pitchFamily="49" charset="0"/>
              </a:rPr>
              <a:t>struct</a:t>
            </a:r>
            <a:r>
              <a:rPr lang="en-US" altLang="en-US"/>
              <a:t> versus </a:t>
            </a:r>
            <a:r>
              <a:rPr lang="en-US" altLang="en-US">
                <a:latin typeface="Courier New" panose="02070309020205020404" pitchFamily="49" charset="0"/>
              </a:rPr>
              <a:t>class</a:t>
            </a:r>
            <a:endParaRPr lang="en-US" altLang="en-US"/>
          </a:p>
        </p:txBody>
      </p:sp>
      <p:sp>
        <p:nvSpPr>
          <p:cNvPr id="10243" name="Rectangle 3"/>
          <p:cNvSpPr>
            <a:spLocks noGrp="1" noChangeArrowheads="1"/>
          </p:cNvSpPr>
          <p:nvPr>
            <p:ph type="body" idx="1"/>
          </p:nvPr>
        </p:nvSpPr>
        <p:spPr/>
        <p:txBody>
          <a:bodyPr/>
          <a:lstStyle/>
          <a:p>
            <a:r>
              <a:rPr lang="en-US" altLang="en-US" sz="2800"/>
              <a:t>In C++ struct and class can be used interchangeably to create a class with one exception</a:t>
            </a:r>
          </a:p>
          <a:p>
            <a:r>
              <a:rPr lang="en-US" altLang="en-US" sz="2800"/>
              <a:t>What if we forget to put an access modifier before the first field?</a:t>
            </a:r>
          </a:p>
          <a:p>
            <a:pPr lvl="1">
              <a:buFontTx/>
              <a:buNone/>
            </a:pPr>
            <a:r>
              <a:rPr lang="en-US" altLang="en-US" sz="2400">
                <a:latin typeface="Courier New" panose="02070309020205020404" pitchFamily="49" charset="0"/>
              </a:rPr>
              <a:t>struct Robot {    OR    class Robot {</a:t>
            </a:r>
          </a:p>
          <a:p>
            <a:pPr lvl="1">
              <a:buFontTx/>
              <a:buNone/>
            </a:pPr>
            <a:r>
              <a:rPr lang="en-US" altLang="en-US" sz="2400">
                <a:latin typeface="Courier New" panose="02070309020205020404" pitchFamily="49" charset="0"/>
              </a:rPr>
              <a:t>  float locX;             float locX;</a:t>
            </a:r>
          </a:p>
          <a:p>
            <a:pPr lvl="1">
              <a:buFontTx/>
              <a:buNone/>
            </a:pPr>
            <a:r>
              <a:rPr lang="en-US" altLang="en-US" sz="2400"/>
              <a:t>In a class, until an access modifer is supplied, the fields are assumed to be</a:t>
            </a:r>
            <a:r>
              <a:rPr lang="en-US" altLang="en-US" sz="2400">
                <a:latin typeface="Courier New" panose="02070309020205020404" pitchFamily="49" charset="0"/>
              </a:rPr>
              <a:t> private</a:t>
            </a:r>
          </a:p>
          <a:p>
            <a:pPr lvl="1">
              <a:buFontTx/>
              <a:buNone/>
            </a:pPr>
            <a:r>
              <a:rPr lang="en-US" altLang="en-US" sz="2400"/>
              <a:t>In a struct, the fields are assumed to be</a:t>
            </a:r>
            <a:r>
              <a:rPr lang="en-US" altLang="en-US" sz="2400">
                <a:latin typeface="Courier New" panose="02070309020205020404" pitchFamily="49" charset="0"/>
              </a:rPr>
              <a:t> public</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7" name="Group 3"/>
          <p:cNvGrpSpPr>
            <a:grpSpLocks/>
          </p:cNvGrpSpPr>
          <p:nvPr/>
        </p:nvGrpSpPr>
        <p:grpSpPr bwMode="auto">
          <a:xfrm>
            <a:off x="0" y="0"/>
            <a:ext cx="6781800" cy="6858000"/>
            <a:chOff x="0" y="0"/>
            <a:chExt cx="3072" cy="11968"/>
          </a:xfrm>
        </p:grpSpPr>
        <p:grpSp>
          <p:nvGrpSpPr>
            <p:cNvPr id="47108" name="Group 4"/>
            <p:cNvGrpSpPr>
              <a:grpSpLocks/>
            </p:cNvGrpSpPr>
            <p:nvPr/>
          </p:nvGrpSpPr>
          <p:grpSpPr bwMode="auto">
            <a:xfrm>
              <a:off x="0" y="0"/>
              <a:ext cx="3072" cy="374"/>
              <a:chOff x="0" y="0"/>
              <a:chExt cx="3072" cy="374"/>
            </a:xfrm>
          </p:grpSpPr>
          <p:sp>
            <p:nvSpPr>
              <p:cNvPr id="47109"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10"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25	</a:t>
                </a:r>
                <a:r>
                  <a:rPr lang="en-US" altLang="en-US" sz="1200" b="1">
                    <a:solidFill>
                      <a:srgbClr val="33CC33"/>
                    </a:solidFill>
                    <a:latin typeface="Courier New" panose="02070309020205020404" pitchFamily="49" charset="0"/>
                    <a:cs typeface="Times New Roman" panose="02020603050405020304" pitchFamily="18" charset="0"/>
                  </a:rPr>
                  <a:t>// Fig. 7.9: employ1.cpp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11" name="Group 7"/>
            <p:cNvGrpSpPr>
              <a:grpSpLocks/>
            </p:cNvGrpSpPr>
            <p:nvPr/>
          </p:nvGrpSpPr>
          <p:grpSpPr bwMode="auto">
            <a:xfrm>
              <a:off x="0" y="374"/>
              <a:ext cx="3072" cy="374"/>
              <a:chOff x="0" y="374"/>
              <a:chExt cx="3072" cy="374"/>
            </a:xfrm>
          </p:grpSpPr>
          <p:sp>
            <p:nvSpPr>
              <p:cNvPr id="47112"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13"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26	</a:t>
                </a:r>
                <a:r>
                  <a:rPr lang="en-US" altLang="en-US" sz="1200" b="1">
                    <a:solidFill>
                      <a:srgbClr val="33CC33"/>
                    </a:solidFill>
                    <a:latin typeface="Courier New" panose="02070309020205020404" pitchFamily="49" charset="0"/>
                    <a:cs typeface="Times New Roman" panose="02020603050405020304" pitchFamily="18" charset="0"/>
                  </a:rPr>
                  <a:t>// Member function definitions for class Employee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14" name="Group 10"/>
            <p:cNvGrpSpPr>
              <a:grpSpLocks/>
            </p:cNvGrpSpPr>
            <p:nvPr/>
          </p:nvGrpSpPr>
          <p:grpSpPr bwMode="auto">
            <a:xfrm>
              <a:off x="0" y="748"/>
              <a:ext cx="3072" cy="374"/>
              <a:chOff x="0" y="748"/>
              <a:chExt cx="3072" cy="374"/>
            </a:xfrm>
          </p:grpSpPr>
          <p:sp>
            <p:nvSpPr>
              <p:cNvPr id="47115"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16"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27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47117" name="Group 13"/>
            <p:cNvGrpSpPr>
              <a:grpSpLocks/>
            </p:cNvGrpSpPr>
            <p:nvPr/>
          </p:nvGrpSpPr>
          <p:grpSpPr bwMode="auto">
            <a:xfrm>
              <a:off x="0" y="1122"/>
              <a:ext cx="3072" cy="374"/>
              <a:chOff x="0" y="1122"/>
              <a:chExt cx="3072" cy="374"/>
            </a:xfrm>
          </p:grpSpPr>
          <p:sp>
            <p:nvSpPr>
              <p:cNvPr id="47118"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19"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20" name="Group 16"/>
            <p:cNvGrpSpPr>
              <a:grpSpLocks/>
            </p:cNvGrpSpPr>
            <p:nvPr/>
          </p:nvGrpSpPr>
          <p:grpSpPr bwMode="auto">
            <a:xfrm>
              <a:off x="0" y="1496"/>
              <a:ext cx="3072" cy="374"/>
              <a:chOff x="0" y="1496"/>
              <a:chExt cx="3072" cy="374"/>
            </a:xfrm>
          </p:grpSpPr>
          <p:sp>
            <p:nvSpPr>
              <p:cNvPr id="47121"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22"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29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47123" name="Group 19"/>
            <p:cNvGrpSpPr>
              <a:grpSpLocks/>
            </p:cNvGrpSpPr>
            <p:nvPr/>
          </p:nvGrpSpPr>
          <p:grpSpPr bwMode="auto">
            <a:xfrm>
              <a:off x="0" y="1870"/>
              <a:ext cx="3072" cy="374"/>
              <a:chOff x="0" y="1870"/>
              <a:chExt cx="3072" cy="374"/>
            </a:xfrm>
          </p:grpSpPr>
          <p:sp>
            <p:nvSpPr>
              <p:cNvPr id="47124"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25"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30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47126" name="Group 22"/>
            <p:cNvGrpSpPr>
              <a:grpSpLocks/>
            </p:cNvGrpSpPr>
            <p:nvPr/>
          </p:nvGrpSpPr>
          <p:grpSpPr bwMode="auto">
            <a:xfrm>
              <a:off x="0" y="2244"/>
              <a:ext cx="3072" cy="374"/>
              <a:chOff x="0" y="2244"/>
              <a:chExt cx="3072" cy="374"/>
            </a:xfrm>
          </p:grpSpPr>
          <p:sp>
            <p:nvSpPr>
              <p:cNvPr id="47127"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28"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29" name="Group 25"/>
            <p:cNvGrpSpPr>
              <a:grpSpLocks/>
            </p:cNvGrpSpPr>
            <p:nvPr/>
          </p:nvGrpSpPr>
          <p:grpSpPr bwMode="auto">
            <a:xfrm>
              <a:off x="0" y="2618"/>
              <a:ext cx="3072" cy="374"/>
              <a:chOff x="0" y="2618"/>
              <a:chExt cx="3072" cy="374"/>
            </a:xfrm>
          </p:grpSpPr>
          <p:sp>
            <p:nvSpPr>
              <p:cNvPr id="47130"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31"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32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&lt;cstring&gt;</a:t>
                </a:r>
              </a:p>
              <a:p>
                <a:pPr eaLnBrk="0" hangingPunct="0"/>
                <a:endParaRPr lang="en-US" altLang="en-US" sz="1200" b="1">
                  <a:latin typeface="Courier New" panose="02070309020205020404" pitchFamily="49" charset="0"/>
                </a:endParaRPr>
              </a:p>
            </p:txBody>
          </p:sp>
        </p:grpSp>
        <p:grpSp>
          <p:nvGrpSpPr>
            <p:cNvPr id="47132" name="Group 28"/>
            <p:cNvGrpSpPr>
              <a:grpSpLocks/>
            </p:cNvGrpSpPr>
            <p:nvPr/>
          </p:nvGrpSpPr>
          <p:grpSpPr bwMode="auto">
            <a:xfrm>
              <a:off x="0" y="2992"/>
              <a:ext cx="3072" cy="374"/>
              <a:chOff x="0" y="2992"/>
              <a:chExt cx="3072" cy="374"/>
            </a:xfrm>
          </p:grpSpPr>
          <p:sp>
            <p:nvSpPr>
              <p:cNvPr id="47133"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34"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33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&lt;cassert&gt;</a:t>
                </a:r>
              </a:p>
              <a:p>
                <a:pPr eaLnBrk="0" hangingPunct="0"/>
                <a:endParaRPr lang="en-US" altLang="en-US" sz="1200" b="1">
                  <a:latin typeface="Courier New" panose="02070309020205020404" pitchFamily="49" charset="0"/>
                </a:endParaRPr>
              </a:p>
            </p:txBody>
          </p:sp>
        </p:grpSp>
        <p:grpSp>
          <p:nvGrpSpPr>
            <p:cNvPr id="47135" name="Group 31"/>
            <p:cNvGrpSpPr>
              <a:grpSpLocks/>
            </p:cNvGrpSpPr>
            <p:nvPr/>
          </p:nvGrpSpPr>
          <p:grpSpPr bwMode="auto">
            <a:xfrm>
              <a:off x="0" y="3366"/>
              <a:ext cx="3072" cy="374"/>
              <a:chOff x="0" y="3366"/>
              <a:chExt cx="3072" cy="374"/>
            </a:xfrm>
          </p:grpSpPr>
          <p:sp>
            <p:nvSpPr>
              <p:cNvPr id="47136"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37"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34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"employ1.h"</a:t>
                </a:r>
              </a:p>
              <a:p>
                <a:pPr eaLnBrk="0" hangingPunct="0"/>
                <a:endParaRPr lang="en-US" altLang="en-US" sz="1200" b="1">
                  <a:latin typeface="Courier New" panose="02070309020205020404" pitchFamily="49" charset="0"/>
                </a:endParaRPr>
              </a:p>
            </p:txBody>
          </p:sp>
        </p:grpSp>
        <p:grpSp>
          <p:nvGrpSpPr>
            <p:cNvPr id="47138" name="Group 34"/>
            <p:cNvGrpSpPr>
              <a:grpSpLocks/>
            </p:cNvGrpSpPr>
            <p:nvPr/>
          </p:nvGrpSpPr>
          <p:grpSpPr bwMode="auto">
            <a:xfrm>
              <a:off x="0" y="3740"/>
              <a:ext cx="3072" cy="374"/>
              <a:chOff x="0" y="3740"/>
              <a:chExt cx="3072" cy="374"/>
            </a:xfrm>
          </p:grpSpPr>
          <p:sp>
            <p:nvSpPr>
              <p:cNvPr id="47139"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40"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41" name="Group 37"/>
            <p:cNvGrpSpPr>
              <a:grpSpLocks/>
            </p:cNvGrpSpPr>
            <p:nvPr/>
          </p:nvGrpSpPr>
          <p:grpSpPr bwMode="auto">
            <a:xfrm>
              <a:off x="0" y="4114"/>
              <a:ext cx="3072" cy="374"/>
              <a:chOff x="0" y="4114"/>
              <a:chExt cx="3072" cy="374"/>
            </a:xfrm>
          </p:grpSpPr>
          <p:sp>
            <p:nvSpPr>
              <p:cNvPr id="47142"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43"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36	</a:t>
                </a:r>
                <a:r>
                  <a:rPr lang="en-US" altLang="en-US" sz="1200" b="1">
                    <a:solidFill>
                      <a:srgbClr val="33CC33"/>
                    </a:solidFill>
                    <a:latin typeface="Courier New" panose="02070309020205020404" pitchFamily="49" charset="0"/>
                    <a:cs typeface="Times New Roman" panose="02020603050405020304" pitchFamily="18" charset="0"/>
                  </a:rPr>
                  <a:t>// Initialize the static data member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44" name="Group 40"/>
            <p:cNvGrpSpPr>
              <a:grpSpLocks/>
            </p:cNvGrpSpPr>
            <p:nvPr/>
          </p:nvGrpSpPr>
          <p:grpSpPr bwMode="auto">
            <a:xfrm>
              <a:off x="0" y="4488"/>
              <a:ext cx="3072" cy="374"/>
              <a:chOff x="0" y="4488"/>
              <a:chExt cx="3072" cy="374"/>
            </a:xfrm>
          </p:grpSpPr>
          <p:sp>
            <p:nvSpPr>
              <p:cNvPr id="47145"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46"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37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Employee::count = 0;</a:t>
                </a:r>
              </a:p>
              <a:p>
                <a:pPr eaLnBrk="0" hangingPunct="0"/>
                <a:endParaRPr lang="en-US" altLang="en-US" sz="1200" b="1">
                  <a:latin typeface="Courier New" panose="02070309020205020404" pitchFamily="49" charset="0"/>
                </a:endParaRPr>
              </a:p>
            </p:txBody>
          </p:sp>
        </p:grpSp>
        <p:grpSp>
          <p:nvGrpSpPr>
            <p:cNvPr id="47147" name="Group 43"/>
            <p:cNvGrpSpPr>
              <a:grpSpLocks/>
            </p:cNvGrpSpPr>
            <p:nvPr/>
          </p:nvGrpSpPr>
          <p:grpSpPr bwMode="auto">
            <a:xfrm>
              <a:off x="0" y="4862"/>
              <a:ext cx="3072" cy="374"/>
              <a:chOff x="0" y="4862"/>
              <a:chExt cx="3072" cy="374"/>
            </a:xfrm>
          </p:grpSpPr>
          <p:sp>
            <p:nvSpPr>
              <p:cNvPr id="47148"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49"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50" name="Group 46"/>
            <p:cNvGrpSpPr>
              <a:grpSpLocks/>
            </p:cNvGrpSpPr>
            <p:nvPr/>
          </p:nvGrpSpPr>
          <p:grpSpPr bwMode="auto">
            <a:xfrm>
              <a:off x="0" y="5236"/>
              <a:ext cx="3072" cy="374"/>
              <a:chOff x="0" y="5236"/>
              <a:chExt cx="3072" cy="374"/>
            </a:xfrm>
          </p:grpSpPr>
          <p:sp>
            <p:nvSpPr>
              <p:cNvPr id="47151"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52"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39	</a:t>
                </a:r>
                <a:r>
                  <a:rPr lang="en-US" altLang="en-US" sz="1200" b="1">
                    <a:solidFill>
                      <a:srgbClr val="33CC33"/>
                    </a:solidFill>
                    <a:latin typeface="Courier New" panose="02070309020205020404" pitchFamily="49" charset="0"/>
                    <a:cs typeface="Times New Roman" panose="02020603050405020304" pitchFamily="18" charset="0"/>
                  </a:rPr>
                  <a:t>// Define the static member function that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53" name="Group 49"/>
            <p:cNvGrpSpPr>
              <a:grpSpLocks/>
            </p:cNvGrpSpPr>
            <p:nvPr/>
          </p:nvGrpSpPr>
          <p:grpSpPr bwMode="auto">
            <a:xfrm>
              <a:off x="0" y="5610"/>
              <a:ext cx="3072" cy="374"/>
              <a:chOff x="0" y="5610"/>
              <a:chExt cx="3072" cy="374"/>
            </a:xfrm>
          </p:grpSpPr>
          <p:sp>
            <p:nvSpPr>
              <p:cNvPr id="47154"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55"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40	</a:t>
                </a:r>
                <a:r>
                  <a:rPr lang="en-US" altLang="en-US" sz="1200" b="1">
                    <a:solidFill>
                      <a:srgbClr val="33CC33"/>
                    </a:solidFill>
                    <a:latin typeface="Courier New" panose="02070309020205020404" pitchFamily="49" charset="0"/>
                    <a:cs typeface="Times New Roman" panose="02020603050405020304" pitchFamily="18" charset="0"/>
                  </a:rPr>
                  <a:t>// returns the number of employee objects instantiated.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56" name="Group 52"/>
            <p:cNvGrpSpPr>
              <a:grpSpLocks/>
            </p:cNvGrpSpPr>
            <p:nvPr/>
          </p:nvGrpSpPr>
          <p:grpSpPr bwMode="auto">
            <a:xfrm>
              <a:off x="0" y="5984"/>
              <a:ext cx="3072" cy="374"/>
              <a:chOff x="0" y="5984"/>
              <a:chExt cx="3072" cy="374"/>
            </a:xfrm>
          </p:grpSpPr>
          <p:sp>
            <p:nvSpPr>
              <p:cNvPr id="47157"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58"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41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Employee::getCount() {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count; }</a:t>
                </a:r>
              </a:p>
              <a:p>
                <a:pPr eaLnBrk="0" hangingPunct="0"/>
                <a:endParaRPr lang="en-US" altLang="en-US" sz="1200" b="1">
                  <a:latin typeface="Courier New" panose="02070309020205020404" pitchFamily="49" charset="0"/>
                </a:endParaRPr>
              </a:p>
            </p:txBody>
          </p:sp>
        </p:grpSp>
        <p:grpSp>
          <p:nvGrpSpPr>
            <p:cNvPr id="47159" name="Group 55"/>
            <p:cNvGrpSpPr>
              <a:grpSpLocks/>
            </p:cNvGrpSpPr>
            <p:nvPr/>
          </p:nvGrpSpPr>
          <p:grpSpPr bwMode="auto">
            <a:xfrm>
              <a:off x="0" y="6358"/>
              <a:ext cx="3072" cy="374"/>
              <a:chOff x="0" y="6358"/>
              <a:chExt cx="3072" cy="374"/>
            </a:xfrm>
          </p:grpSpPr>
          <p:sp>
            <p:nvSpPr>
              <p:cNvPr id="47160"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61"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62" name="Group 58"/>
            <p:cNvGrpSpPr>
              <a:grpSpLocks/>
            </p:cNvGrpSpPr>
            <p:nvPr/>
          </p:nvGrpSpPr>
          <p:grpSpPr bwMode="auto">
            <a:xfrm>
              <a:off x="0" y="6732"/>
              <a:ext cx="3072" cy="374"/>
              <a:chOff x="0" y="6732"/>
              <a:chExt cx="3072" cy="374"/>
            </a:xfrm>
          </p:grpSpPr>
          <p:sp>
            <p:nvSpPr>
              <p:cNvPr id="47163"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64"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43	</a:t>
                </a:r>
                <a:r>
                  <a:rPr lang="en-US" altLang="en-US" sz="1200" b="1">
                    <a:solidFill>
                      <a:srgbClr val="33CC33"/>
                    </a:solidFill>
                    <a:latin typeface="Courier New" panose="02070309020205020404" pitchFamily="49" charset="0"/>
                    <a:cs typeface="Times New Roman" panose="02020603050405020304" pitchFamily="18" charset="0"/>
                  </a:rPr>
                  <a:t>// Constructor dynamically allocates space for the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65" name="Group 61"/>
            <p:cNvGrpSpPr>
              <a:grpSpLocks/>
            </p:cNvGrpSpPr>
            <p:nvPr/>
          </p:nvGrpSpPr>
          <p:grpSpPr bwMode="auto">
            <a:xfrm>
              <a:off x="0" y="7106"/>
              <a:ext cx="3072" cy="374"/>
              <a:chOff x="0" y="7106"/>
              <a:chExt cx="3072" cy="374"/>
            </a:xfrm>
          </p:grpSpPr>
          <p:sp>
            <p:nvSpPr>
              <p:cNvPr id="47166"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67"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44	</a:t>
                </a:r>
                <a:r>
                  <a:rPr lang="en-US" altLang="en-US" sz="1200" b="1">
                    <a:solidFill>
                      <a:srgbClr val="33CC33"/>
                    </a:solidFill>
                    <a:latin typeface="Courier New" panose="02070309020205020404" pitchFamily="49" charset="0"/>
                    <a:cs typeface="Times New Roman" panose="02020603050405020304" pitchFamily="18" charset="0"/>
                  </a:rPr>
                  <a:t>// first and last name and uses strcpy to copy</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68" name="Group 64"/>
            <p:cNvGrpSpPr>
              <a:grpSpLocks/>
            </p:cNvGrpSpPr>
            <p:nvPr/>
          </p:nvGrpSpPr>
          <p:grpSpPr bwMode="auto">
            <a:xfrm>
              <a:off x="0" y="7480"/>
              <a:ext cx="3072" cy="374"/>
              <a:chOff x="0" y="7480"/>
              <a:chExt cx="3072" cy="374"/>
            </a:xfrm>
          </p:grpSpPr>
          <p:sp>
            <p:nvSpPr>
              <p:cNvPr id="47169"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70"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45	</a:t>
                </a:r>
                <a:r>
                  <a:rPr lang="en-US" altLang="en-US" sz="1200" b="1">
                    <a:solidFill>
                      <a:srgbClr val="33CC33"/>
                    </a:solidFill>
                    <a:latin typeface="Courier New" panose="02070309020205020404" pitchFamily="49" charset="0"/>
                    <a:cs typeface="Times New Roman" panose="02020603050405020304" pitchFamily="18" charset="0"/>
                  </a:rPr>
                  <a:t>// the first and last names into the object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71" name="Group 67"/>
            <p:cNvGrpSpPr>
              <a:grpSpLocks/>
            </p:cNvGrpSpPr>
            <p:nvPr/>
          </p:nvGrpSpPr>
          <p:grpSpPr bwMode="auto">
            <a:xfrm>
              <a:off x="0" y="7854"/>
              <a:ext cx="3072" cy="374"/>
              <a:chOff x="0" y="7854"/>
              <a:chExt cx="3072" cy="374"/>
            </a:xfrm>
          </p:grpSpPr>
          <p:sp>
            <p:nvSpPr>
              <p:cNvPr id="47172"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73"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46	</a:t>
                </a:r>
                <a:r>
                  <a:rPr lang="en-US" altLang="en-US" sz="1200" b="1">
                    <a:solidFill>
                      <a:srgbClr val="000000"/>
                    </a:solidFill>
                    <a:latin typeface="Courier New" panose="02070309020205020404" pitchFamily="49" charset="0"/>
                    <a:cs typeface="Times New Roman" panose="02020603050405020304" pitchFamily="18" charset="0"/>
                  </a:rPr>
                  <a:t>Employee::Employee( </a:t>
                </a:r>
                <a:r>
                  <a:rPr lang="en-US" altLang="en-US" sz="1200" b="1">
                    <a:solidFill>
                      <a:srgbClr val="275AFF"/>
                    </a:solidFill>
                    <a:latin typeface="Courier New" panose="02070309020205020404" pitchFamily="49" charset="0"/>
                    <a:cs typeface="Times New Roman" panose="02020603050405020304" pitchFamily="18" charset="0"/>
                  </a:rPr>
                  <a:t>const char</a:t>
                </a:r>
                <a:r>
                  <a:rPr lang="en-US" altLang="en-US" sz="1200" b="1">
                    <a:solidFill>
                      <a:srgbClr val="000000"/>
                    </a:solidFill>
                    <a:latin typeface="Courier New" panose="02070309020205020404" pitchFamily="49" charset="0"/>
                    <a:cs typeface="Times New Roman" panose="02020603050405020304" pitchFamily="18" charset="0"/>
                  </a:rPr>
                  <a:t> *first, </a:t>
                </a:r>
                <a:r>
                  <a:rPr lang="en-US" altLang="en-US" sz="1200" b="1">
                    <a:solidFill>
                      <a:srgbClr val="275AFF"/>
                    </a:solidFill>
                    <a:latin typeface="Courier New" panose="02070309020205020404" pitchFamily="49" charset="0"/>
                    <a:cs typeface="Times New Roman" panose="02020603050405020304" pitchFamily="18" charset="0"/>
                  </a:rPr>
                  <a:t>const char</a:t>
                </a:r>
                <a:r>
                  <a:rPr lang="en-US" altLang="en-US" sz="1200" b="1">
                    <a:solidFill>
                      <a:srgbClr val="000000"/>
                    </a:solidFill>
                    <a:latin typeface="Courier New" panose="02070309020205020404" pitchFamily="49" charset="0"/>
                    <a:cs typeface="Times New Roman" panose="02020603050405020304" pitchFamily="18" charset="0"/>
                  </a:rPr>
                  <a:t> *last )</a:t>
                </a:r>
              </a:p>
              <a:p>
                <a:pPr eaLnBrk="0" hangingPunct="0"/>
                <a:endParaRPr lang="en-US" altLang="en-US" sz="1200" b="1">
                  <a:latin typeface="Courier New" panose="02070309020205020404" pitchFamily="49" charset="0"/>
                </a:endParaRPr>
              </a:p>
            </p:txBody>
          </p:sp>
        </p:grpSp>
        <p:grpSp>
          <p:nvGrpSpPr>
            <p:cNvPr id="47174" name="Group 70"/>
            <p:cNvGrpSpPr>
              <a:grpSpLocks/>
            </p:cNvGrpSpPr>
            <p:nvPr/>
          </p:nvGrpSpPr>
          <p:grpSpPr bwMode="auto">
            <a:xfrm>
              <a:off x="0" y="8228"/>
              <a:ext cx="3072" cy="374"/>
              <a:chOff x="0" y="8228"/>
              <a:chExt cx="3072" cy="374"/>
            </a:xfrm>
          </p:grpSpPr>
          <p:sp>
            <p:nvSpPr>
              <p:cNvPr id="47175"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76"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47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47177" name="Group 73"/>
            <p:cNvGrpSpPr>
              <a:grpSpLocks/>
            </p:cNvGrpSpPr>
            <p:nvPr/>
          </p:nvGrpSpPr>
          <p:grpSpPr bwMode="auto">
            <a:xfrm>
              <a:off x="0" y="8602"/>
              <a:ext cx="3072" cy="374"/>
              <a:chOff x="0" y="8602"/>
              <a:chExt cx="3072" cy="374"/>
            </a:xfrm>
          </p:grpSpPr>
          <p:sp>
            <p:nvSpPr>
              <p:cNvPr id="47178"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79"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48	</a:t>
                </a:r>
                <a:r>
                  <a:rPr lang="en-US" altLang="en-US" sz="1200" b="1">
                    <a:solidFill>
                      <a:srgbClr val="000000"/>
                    </a:solidFill>
                    <a:latin typeface="Courier New" panose="02070309020205020404" pitchFamily="49" charset="0"/>
                    <a:cs typeface="Times New Roman" panose="02020603050405020304" pitchFamily="18" charset="0"/>
                  </a:rPr>
                  <a:t>   firstName = </a:t>
                </a:r>
                <a:r>
                  <a:rPr lang="en-US" altLang="en-US" sz="1200" b="1">
                    <a:solidFill>
                      <a:srgbClr val="275AFF"/>
                    </a:solidFill>
                    <a:latin typeface="Courier New" panose="02070309020205020404" pitchFamily="49" charset="0"/>
                    <a:cs typeface="Times New Roman" panose="02020603050405020304" pitchFamily="18" charset="0"/>
                  </a:rPr>
                  <a:t>new</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char</a:t>
                </a:r>
                <a:r>
                  <a:rPr lang="en-US" altLang="en-US" sz="1200" b="1">
                    <a:solidFill>
                      <a:srgbClr val="000000"/>
                    </a:solidFill>
                    <a:latin typeface="Courier New" panose="02070309020205020404" pitchFamily="49" charset="0"/>
                    <a:cs typeface="Times New Roman" panose="02020603050405020304" pitchFamily="18" charset="0"/>
                  </a:rPr>
                  <a:t>[ strlen( first ) + 1 ];</a:t>
                </a:r>
              </a:p>
              <a:p>
                <a:pPr eaLnBrk="0" hangingPunct="0"/>
                <a:endParaRPr lang="en-US" altLang="en-US" sz="1200" b="1">
                  <a:latin typeface="Courier New" panose="02070309020205020404" pitchFamily="49" charset="0"/>
                </a:endParaRPr>
              </a:p>
            </p:txBody>
          </p:sp>
        </p:grpSp>
        <p:grpSp>
          <p:nvGrpSpPr>
            <p:cNvPr id="47180" name="Group 76"/>
            <p:cNvGrpSpPr>
              <a:grpSpLocks/>
            </p:cNvGrpSpPr>
            <p:nvPr/>
          </p:nvGrpSpPr>
          <p:grpSpPr bwMode="auto">
            <a:xfrm>
              <a:off x="0" y="8976"/>
              <a:ext cx="3072" cy="374"/>
              <a:chOff x="0" y="8976"/>
              <a:chExt cx="3072" cy="374"/>
            </a:xfrm>
          </p:grpSpPr>
          <p:sp>
            <p:nvSpPr>
              <p:cNvPr id="47181"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82"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49	</a:t>
                </a:r>
                <a:r>
                  <a:rPr lang="en-US" altLang="en-US" sz="1200" b="1">
                    <a:solidFill>
                      <a:srgbClr val="000000"/>
                    </a:solidFill>
                    <a:latin typeface="Courier New" panose="02070309020205020404" pitchFamily="49" charset="0"/>
                    <a:cs typeface="Times New Roman" panose="02020603050405020304" pitchFamily="18" charset="0"/>
                  </a:rPr>
                  <a:t>   assert( firstName != 0 );   </a:t>
                </a:r>
                <a:r>
                  <a:rPr lang="en-US" altLang="en-US" sz="1200" b="1">
                    <a:solidFill>
                      <a:srgbClr val="33CC33"/>
                    </a:solidFill>
                    <a:latin typeface="Courier New" panose="02070309020205020404" pitchFamily="49" charset="0"/>
                    <a:cs typeface="Times New Roman" panose="02020603050405020304" pitchFamily="18" charset="0"/>
                  </a:rPr>
                  <a:t>// ensure memory allocated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83" name="Group 79"/>
            <p:cNvGrpSpPr>
              <a:grpSpLocks/>
            </p:cNvGrpSpPr>
            <p:nvPr/>
          </p:nvGrpSpPr>
          <p:grpSpPr bwMode="auto">
            <a:xfrm>
              <a:off x="0" y="9350"/>
              <a:ext cx="3072" cy="374"/>
              <a:chOff x="0" y="9350"/>
              <a:chExt cx="3072" cy="374"/>
            </a:xfrm>
          </p:grpSpPr>
          <p:sp>
            <p:nvSpPr>
              <p:cNvPr id="47184"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85"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50	</a:t>
                </a:r>
                <a:r>
                  <a:rPr lang="en-US" altLang="en-US" sz="1200" b="1">
                    <a:solidFill>
                      <a:srgbClr val="000000"/>
                    </a:solidFill>
                    <a:latin typeface="Courier New" panose="02070309020205020404" pitchFamily="49" charset="0"/>
                    <a:cs typeface="Times New Roman" panose="02020603050405020304" pitchFamily="18" charset="0"/>
                  </a:rPr>
                  <a:t>   strcpy( firstName, first );</a:t>
                </a:r>
              </a:p>
              <a:p>
                <a:pPr eaLnBrk="0" hangingPunct="0"/>
                <a:endParaRPr lang="en-US" altLang="en-US" sz="1200" b="1">
                  <a:latin typeface="Courier New" panose="02070309020205020404" pitchFamily="49" charset="0"/>
                </a:endParaRPr>
              </a:p>
            </p:txBody>
          </p:sp>
        </p:grpSp>
        <p:grpSp>
          <p:nvGrpSpPr>
            <p:cNvPr id="47186" name="Group 82"/>
            <p:cNvGrpSpPr>
              <a:grpSpLocks/>
            </p:cNvGrpSpPr>
            <p:nvPr/>
          </p:nvGrpSpPr>
          <p:grpSpPr bwMode="auto">
            <a:xfrm>
              <a:off x="0" y="9724"/>
              <a:ext cx="3072" cy="374"/>
              <a:chOff x="0" y="9724"/>
              <a:chExt cx="3072" cy="374"/>
            </a:xfrm>
          </p:grpSpPr>
          <p:sp>
            <p:nvSpPr>
              <p:cNvPr id="47187"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88"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89" name="Group 85"/>
            <p:cNvGrpSpPr>
              <a:grpSpLocks/>
            </p:cNvGrpSpPr>
            <p:nvPr/>
          </p:nvGrpSpPr>
          <p:grpSpPr bwMode="auto">
            <a:xfrm>
              <a:off x="0" y="10098"/>
              <a:ext cx="3072" cy="374"/>
              <a:chOff x="0" y="10098"/>
              <a:chExt cx="3072" cy="374"/>
            </a:xfrm>
          </p:grpSpPr>
          <p:sp>
            <p:nvSpPr>
              <p:cNvPr id="47190"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91"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52	</a:t>
                </a:r>
                <a:r>
                  <a:rPr lang="en-US" altLang="en-US" sz="1200" b="1">
                    <a:solidFill>
                      <a:srgbClr val="000000"/>
                    </a:solidFill>
                    <a:latin typeface="Courier New" panose="02070309020205020404" pitchFamily="49" charset="0"/>
                    <a:cs typeface="Times New Roman" panose="02020603050405020304" pitchFamily="18" charset="0"/>
                  </a:rPr>
                  <a:t>   lastName = </a:t>
                </a:r>
                <a:r>
                  <a:rPr lang="en-US" altLang="en-US" sz="1200" b="1">
                    <a:solidFill>
                      <a:srgbClr val="275AFF"/>
                    </a:solidFill>
                    <a:latin typeface="Courier New" panose="02070309020205020404" pitchFamily="49" charset="0"/>
                    <a:cs typeface="Times New Roman" panose="02020603050405020304" pitchFamily="18" charset="0"/>
                  </a:rPr>
                  <a:t>new char</a:t>
                </a:r>
                <a:r>
                  <a:rPr lang="en-US" altLang="en-US" sz="1200" b="1">
                    <a:solidFill>
                      <a:srgbClr val="000000"/>
                    </a:solidFill>
                    <a:latin typeface="Courier New" panose="02070309020205020404" pitchFamily="49" charset="0"/>
                    <a:cs typeface="Times New Roman" panose="02020603050405020304" pitchFamily="18" charset="0"/>
                  </a:rPr>
                  <a:t>[ strlen( last ) + 1 ];</a:t>
                </a:r>
              </a:p>
              <a:p>
                <a:pPr eaLnBrk="0" hangingPunct="0"/>
                <a:endParaRPr lang="en-US" altLang="en-US" sz="1200" b="1">
                  <a:latin typeface="Courier New" panose="02070309020205020404" pitchFamily="49" charset="0"/>
                </a:endParaRPr>
              </a:p>
            </p:txBody>
          </p:sp>
        </p:grpSp>
        <p:grpSp>
          <p:nvGrpSpPr>
            <p:cNvPr id="47192" name="Group 88"/>
            <p:cNvGrpSpPr>
              <a:grpSpLocks/>
            </p:cNvGrpSpPr>
            <p:nvPr/>
          </p:nvGrpSpPr>
          <p:grpSpPr bwMode="auto">
            <a:xfrm>
              <a:off x="0" y="10472"/>
              <a:ext cx="3072" cy="374"/>
              <a:chOff x="0" y="10472"/>
              <a:chExt cx="3072" cy="374"/>
            </a:xfrm>
          </p:grpSpPr>
          <p:sp>
            <p:nvSpPr>
              <p:cNvPr id="47193"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94"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53	</a:t>
                </a:r>
                <a:r>
                  <a:rPr lang="en-US" altLang="en-US" sz="1200" b="1">
                    <a:solidFill>
                      <a:srgbClr val="000000"/>
                    </a:solidFill>
                    <a:latin typeface="Courier New" panose="02070309020205020404" pitchFamily="49" charset="0"/>
                    <a:cs typeface="Times New Roman" panose="02020603050405020304" pitchFamily="18" charset="0"/>
                  </a:rPr>
                  <a:t>   assert( lastName != 0 );    </a:t>
                </a:r>
                <a:r>
                  <a:rPr lang="en-US" altLang="en-US" sz="1200" b="1">
                    <a:solidFill>
                      <a:srgbClr val="33CC33"/>
                    </a:solidFill>
                    <a:latin typeface="Courier New" panose="02070309020205020404" pitchFamily="49" charset="0"/>
                    <a:cs typeface="Times New Roman" panose="02020603050405020304" pitchFamily="18" charset="0"/>
                  </a:rPr>
                  <a:t>// ensure memory allocated</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195" name="Group 91"/>
            <p:cNvGrpSpPr>
              <a:grpSpLocks/>
            </p:cNvGrpSpPr>
            <p:nvPr/>
          </p:nvGrpSpPr>
          <p:grpSpPr bwMode="auto">
            <a:xfrm>
              <a:off x="0" y="10846"/>
              <a:ext cx="3072" cy="374"/>
              <a:chOff x="0" y="10846"/>
              <a:chExt cx="3072" cy="374"/>
            </a:xfrm>
          </p:grpSpPr>
          <p:sp>
            <p:nvSpPr>
              <p:cNvPr id="47196"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97"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54	</a:t>
                </a:r>
                <a:r>
                  <a:rPr lang="en-US" altLang="en-US" sz="1200" b="1">
                    <a:solidFill>
                      <a:srgbClr val="000000"/>
                    </a:solidFill>
                    <a:latin typeface="Courier New" panose="02070309020205020404" pitchFamily="49" charset="0"/>
                    <a:cs typeface="Times New Roman" panose="02020603050405020304" pitchFamily="18" charset="0"/>
                  </a:rPr>
                  <a:t>   strcpy( lastName, last );</a:t>
                </a:r>
              </a:p>
              <a:p>
                <a:pPr eaLnBrk="0" hangingPunct="0"/>
                <a:endParaRPr lang="en-US" altLang="en-US" sz="1200" b="1">
                  <a:latin typeface="Courier New" panose="02070309020205020404" pitchFamily="49" charset="0"/>
                </a:endParaRPr>
              </a:p>
            </p:txBody>
          </p:sp>
        </p:grpSp>
        <p:grpSp>
          <p:nvGrpSpPr>
            <p:cNvPr id="47198" name="Group 94"/>
            <p:cNvGrpSpPr>
              <a:grpSpLocks/>
            </p:cNvGrpSpPr>
            <p:nvPr/>
          </p:nvGrpSpPr>
          <p:grpSpPr bwMode="auto">
            <a:xfrm>
              <a:off x="0" y="11220"/>
              <a:ext cx="3072" cy="374"/>
              <a:chOff x="0" y="11220"/>
              <a:chExt cx="3072" cy="374"/>
            </a:xfrm>
          </p:grpSpPr>
          <p:sp>
            <p:nvSpPr>
              <p:cNvPr id="47199"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200"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7201" name="Group 97"/>
            <p:cNvGrpSpPr>
              <a:grpSpLocks/>
            </p:cNvGrpSpPr>
            <p:nvPr/>
          </p:nvGrpSpPr>
          <p:grpSpPr bwMode="auto">
            <a:xfrm>
              <a:off x="0" y="11594"/>
              <a:ext cx="3072" cy="374"/>
              <a:chOff x="0" y="11594"/>
              <a:chExt cx="3072" cy="374"/>
            </a:xfrm>
          </p:grpSpPr>
          <p:sp>
            <p:nvSpPr>
              <p:cNvPr id="47202" name="Rectangle 98"/>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203" name="Rectangle 99"/>
              <p:cNvSpPr>
                <a:spLocks noChangeArrowheads="1"/>
              </p:cNvSpPr>
              <p:nvPr/>
            </p:nvSpPr>
            <p:spPr bwMode="auto">
              <a:xfrm>
                <a:off x="0" y="1159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56	</a:t>
                </a:r>
                <a:r>
                  <a:rPr lang="en-US" altLang="en-US" sz="1200" b="1">
                    <a:solidFill>
                      <a:srgbClr val="000000"/>
                    </a:solidFill>
                    <a:latin typeface="Courier New" panose="02070309020205020404" pitchFamily="49" charset="0"/>
                    <a:cs typeface="Times New Roman" panose="02020603050405020304" pitchFamily="18" charset="0"/>
                  </a:rPr>
                  <a:t>   ++count;  </a:t>
                </a:r>
                <a:r>
                  <a:rPr lang="en-US" altLang="en-US" sz="1200" b="1">
                    <a:solidFill>
                      <a:srgbClr val="33CC33"/>
                    </a:solidFill>
                    <a:latin typeface="Courier New" panose="02070309020205020404" pitchFamily="49" charset="0"/>
                    <a:cs typeface="Times New Roman" panose="02020603050405020304" pitchFamily="18" charset="0"/>
                  </a:rPr>
                  <a:t>// increment static count of employees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grpSp>
        <p:nvGrpSpPr>
          <p:cNvPr id="47204" name="Group 100"/>
          <p:cNvGrpSpPr>
            <a:grpSpLocks/>
          </p:cNvGrpSpPr>
          <p:nvPr/>
        </p:nvGrpSpPr>
        <p:grpSpPr bwMode="auto">
          <a:xfrm>
            <a:off x="1524000" y="990600"/>
            <a:ext cx="5410200" cy="2438400"/>
            <a:chOff x="960" y="624"/>
            <a:chExt cx="3047" cy="1536"/>
          </a:xfrm>
        </p:grpSpPr>
        <p:sp>
          <p:nvSpPr>
            <p:cNvPr id="47205" name="Text Box 101"/>
            <p:cNvSpPr txBox="1">
              <a:spLocks noChangeArrowheads="1"/>
            </p:cNvSpPr>
            <p:nvPr/>
          </p:nvSpPr>
          <p:spPr bwMode="auto">
            <a:xfrm>
              <a:off x="2304" y="624"/>
              <a:ext cx="1703" cy="52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Courier New" panose="02070309020205020404" pitchFamily="49" charset="0"/>
                </a:rPr>
                <a:t>static</a:t>
              </a:r>
              <a:r>
                <a:rPr lang="en-US" altLang="en-US" sz="1600"/>
                <a:t> data member </a:t>
              </a:r>
              <a:r>
                <a:rPr lang="en-US" altLang="en-US" sz="1600" b="1">
                  <a:latin typeface="Courier New" panose="02070309020205020404" pitchFamily="49" charset="0"/>
                </a:rPr>
                <a:t>count</a:t>
              </a:r>
              <a:r>
                <a:rPr lang="en-US" altLang="en-US" sz="1600" b="1"/>
                <a:t> </a:t>
              </a:r>
              <a:r>
                <a:rPr lang="en-US" altLang="en-US" sz="1600"/>
                <a:t>and function </a:t>
              </a:r>
              <a:r>
                <a:rPr lang="en-US" altLang="en-US" sz="1600" b="1">
                  <a:latin typeface="Courier New" panose="02070309020205020404" pitchFamily="49" charset="0"/>
                </a:rPr>
                <a:t>getCount( )</a:t>
              </a:r>
              <a:r>
                <a:rPr lang="en-US" altLang="en-US" sz="1600"/>
                <a:t> initialized at file scope (required).</a:t>
              </a:r>
            </a:p>
          </p:txBody>
        </p:sp>
        <p:sp>
          <p:nvSpPr>
            <p:cNvPr id="47206" name="Line 102"/>
            <p:cNvSpPr>
              <a:spLocks noChangeShapeType="1"/>
            </p:cNvSpPr>
            <p:nvPr/>
          </p:nvSpPr>
          <p:spPr bwMode="auto">
            <a:xfrm flipH="1">
              <a:off x="960" y="960"/>
              <a:ext cx="1344"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207" name="Line 103"/>
            <p:cNvSpPr>
              <a:spLocks noChangeShapeType="1"/>
            </p:cNvSpPr>
            <p:nvPr/>
          </p:nvSpPr>
          <p:spPr bwMode="auto">
            <a:xfrm flipH="1">
              <a:off x="1536" y="1296"/>
              <a:ext cx="912"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47212" name="Group 108"/>
          <p:cNvGrpSpPr>
            <a:grpSpLocks/>
          </p:cNvGrpSpPr>
          <p:nvPr/>
        </p:nvGrpSpPr>
        <p:grpSpPr bwMode="auto">
          <a:xfrm>
            <a:off x="1295400" y="5353050"/>
            <a:ext cx="7239000" cy="1276350"/>
            <a:chOff x="816" y="3372"/>
            <a:chExt cx="4560" cy="804"/>
          </a:xfrm>
        </p:grpSpPr>
        <p:sp>
          <p:nvSpPr>
            <p:cNvPr id="47213" name="Text Box 109"/>
            <p:cNvSpPr txBox="1">
              <a:spLocks noChangeArrowheads="1"/>
            </p:cNvSpPr>
            <p:nvPr/>
          </p:nvSpPr>
          <p:spPr bwMode="auto">
            <a:xfrm>
              <a:off x="3216" y="3372"/>
              <a:ext cx="2160"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latin typeface="Courier New" panose="02070309020205020404" pitchFamily="49" charset="0"/>
                </a:rPr>
                <a:t>static</a:t>
              </a:r>
              <a:r>
                <a:rPr lang="en-US" altLang="en-US" sz="1600" b="1"/>
                <a:t> </a:t>
              </a:r>
              <a:r>
                <a:rPr lang="en-US" altLang="en-US" sz="1600"/>
                <a:t>data</a:t>
              </a:r>
              <a:r>
                <a:rPr lang="en-US" altLang="en-US" sz="1600" b="1"/>
                <a:t> </a:t>
              </a:r>
              <a:r>
                <a:rPr lang="en-US" altLang="en-US" sz="1600"/>
                <a:t>member</a:t>
              </a:r>
              <a:r>
                <a:rPr lang="en-US" altLang="en-US" sz="1600" b="1"/>
                <a:t> </a:t>
              </a:r>
              <a:r>
                <a:rPr lang="en-US" altLang="en-US" sz="1600" b="1">
                  <a:latin typeface="Courier New" panose="02070309020205020404" pitchFamily="49" charset="0"/>
                </a:rPr>
                <a:t>count</a:t>
              </a:r>
              <a:r>
                <a:rPr lang="en-US" altLang="en-US" sz="1600"/>
                <a:t> changed when a constructor/destructor called.</a:t>
              </a:r>
              <a:endParaRPr lang="en-US" altLang="en-US" sz="1600" b="1"/>
            </a:p>
          </p:txBody>
        </p:sp>
        <p:sp>
          <p:nvSpPr>
            <p:cNvPr id="47214" name="Line 110"/>
            <p:cNvSpPr>
              <a:spLocks noChangeShapeType="1"/>
            </p:cNvSpPr>
            <p:nvPr/>
          </p:nvSpPr>
          <p:spPr bwMode="auto">
            <a:xfrm flipH="1">
              <a:off x="816" y="3552"/>
              <a:ext cx="240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3765132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7204"/>
                                        </p:tgtEl>
                                        <p:attrNameLst>
                                          <p:attrName>style.visibility</p:attrName>
                                        </p:attrNameLst>
                                      </p:cBhvr>
                                      <p:to>
                                        <p:strVal val="visible"/>
                                      </p:to>
                                    </p:set>
                                  </p:childTnLst>
                                  <p:subTnLst>
                                    <p:set>
                                      <p:cBhvr override="childStyle">
                                        <p:cTn dur="1" fill="hold" display="0" masterRel="nextClick" afterEffect="1"/>
                                        <p:tgtEl>
                                          <p:spTgt spid="4720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7212"/>
                                        </p:tgtEl>
                                        <p:attrNameLst>
                                          <p:attrName>style.visibility</p:attrName>
                                        </p:attrNameLst>
                                      </p:cBhvr>
                                      <p:to>
                                        <p:strVal val="visible"/>
                                      </p:to>
                                    </p:set>
                                  </p:childTnLst>
                                  <p:subTnLst>
                                    <p:set>
                                      <p:cBhvr override="childStyle">
                                        <p:cTn dur="1" fill="hold" display="0" masterRel="nextClick" afterEffect="1"/>
                                        <p:tgtEl>
                                          <p:spTgt spid="472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1" name="Group 3"/>
          <p:cNvGrpSpPr>
            <a:grpSpLocks/>
          </p:cNvGrpSpPr>
          <p:nvPr/>
        </p:nvGrpSpPr>
        <p:grpSpPr bwMode="auto">
          <a:xfrm>
            <a:off x="0" y="0"/>
            <a:ext cx="6781800" cy="6858000"/>
            <a:chOff x="0" y="0"/>
            <a:chExt cx="3072" cy="11594"/>
          </a:xfrm>
        </p:grpSpPr>
        <p:grpSp>
          <p:nvGrpSpPr>
            <p:cNvPr id="48132" name="Group 4"/>
            <p:cNvGrpSpPr>
              <a:grpSpLocks/>
            </p:cNvGrpSpPr>
            <p:nvPr/>
          </p:nvGrpSpPr>
          <p:grpSpPr bwMode="auto">
            <a:xfrm>
              <a:off x="0" y="0"/>
              <a:ext cx="3072" cy="374"/>
              <a:chOff x="0" y="0"/>
              <a:chExt cx="3072" cy="374"/>
            </a:xfrm>
          </p:grpSpPr>
          <p:sp>
            <p:nvSpPr>
              <p:cNvPr id="48133"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34"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57	</a:t>
                </a:r>
                <a:r>
                  <a:rPr lang="en-US" altLang="en-US" sz="1200" b="1">
                    <a:solidFill>
                      <a:srgbClr val="000000"/>
                    </a:solidFill>
                    <a:latin typeface="Courier New" panose="02070309020205020404" pitchFamily="49" charset="0"/>
                    <a:cs typeface="Times New Roman" panose="02020603050405020304" pitchFamily="18" charset="0"/>
                  </a:rPr>
                  <a:t>   cout &lt;&lt; "Employee constructor for " &lt;&lt; firstName</a:t>
                </a:r>
              </a:p>
              <a:p>
                <a:pPr eaLnBrk="0" hangingPunct="0"/>
                <a:endParaRPr lang="en-US" altLang="en-US" sz="1200" b="1">
                  <a:latin typeface="Courier New" panose="02070309020205020404" pitchFamily="49" charset="0"/>
                </a:endParaRPr>
              </a:p>
            </p:txBody>
          </p:sp>
        </p:grpSp>
        <p:grpSp>
          <p:nvGrpSpPr>
            <p:cNvPr id="48135" name="Group 7"/>
            <p:cNvGrpSpPr>
              <a:grpSpLocks/>
            </p:cNvGrpSpPr>
            <p:nvPr/>
          </p:nvGrpSpPr>
          <p:grpSpPr bwMode="auto">
            <a:xfrm>
              <a:off x="0" y="374"/>
              <a:ext cx="3072" cy="374"/>
              <a:chOff x="0" y="374"/>
              <a:chExt cx="3072" cy="374"/>
            </a:xfrm>
          </p:grpSpPr>
          <p:sp>
            <p:nvSpPr>
              <p:cNvPr id="48136"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37"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58	</a:t>
                </a:r>
                <a:r>
                  <a:rPr lang="en-US" altLang="en-US" sz="1200" b="1">
                    <a:solidFill>
                      <a:srgbClr val="000000"/>
                    </a:solidFill>
                    <a:latin typeface="Courier New" panose="02070309020205020404" pitchFamily="49" charset="0"/>
                    <a:cs typeface="Times New Roman" panose="02020603050405020304" pitchFamily="18" charset="0"/>
                  </a:rPr>
                  <a:t>        &lt;&lt; ' ' &lt;&lt; lastName &lt;&lt; " called." &lt;&lt; endl;</a:t>
                </a:r>
              </a:p>
              <a:p>
                <a:pPr eaLnBrk="0" hangingPunct="0"/>
                <a:endParaRPr lang="en-US" altLang="en-US" sz="1200" b="1">
                  <a:latin typeface="Courier New" panose="02070309020205020404" pitchFamily="49" charset="0"/>
                </a:endParaRPr>
              </a:p>
            </p:txBody>
          </p:sp>
        </p:grpSp>
        <p:grpSp>
          <p:nvGrpSpPr>
            <p:cNvPr id="48138" name="Group 10"/>
            <p:cNvGrpSpPr>
              <a:grpSpLocks/>
            </p:cNvGrpSpPr>
            <p:nvPr/>
          </p:nvGrpSpPr>
          <p:grpSpPr bwMode="auto">
            <a:xfrm>
              <a:off x="0" y="748"/>
              <a:ext cx="3072" cy="374"/>
              <a:chOff x="0" y="748"/>
              <a:chExt cx="3072" cy="374"/>
            </a:xfrm>
          </p:grpSpPr>
          <p:sp>
            <p:nvSpPr>
              <p:cNvPr id="48139"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40"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48141" name="Group 13"/>
            <p:cNvGrpSpPr>
              <a:grpSpLocks/>
            </p:cNvGrpSpPr>
            <p:nvPr/>
          </p:nvGrpSpPr>
          <p:grpSpPr bwMode="auto">
            <a:xfrm>
              <a:off x="0" y="1122"/>
              <a:ext cx="3072" cy="374"/>
              <a:chOff x="0" y="1122"/>
              <a:chExt cx="3072" cy="374"/>
            </a:xfrm>
          </p:grpSpPr>
          <p:sp>
            <p:nvSpPr>
              <p:cNvPr id="48142"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43"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44" name="Group 16"/>
            <p:cNvGrpSpPr>
              <a:grpSpLocks/>
            </p:cNvGrpSpPr>
            <p:nvPr/>
          </p:nvGrpSpPr>
          <p:grpSpPr bwMode="auto">
            <a:xfrm>
              <a:off x="0" y="1496"/>
              <a:ext cx="3072" cy="374"/>
              <a:chOff x="0" y="1496"/>
              <a:chExt cx="3072" cy="374"/>
            </a:xfrm>
          </p:grpSpPr>
          <p:sp>
            <p:nvSpPr>
              <p:cNvPr id="48145"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46"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61	</a:t>
                </a:r>
                <a:r>
                  <a:rPr lang="en-US" altLang="en-US" sz="1200" b="1">
                    <a:solidFill>
                      <a:srgbClr val="33CC33"/>
                    </a:solidFill>
                    <a:latin typeface="Courier New" panose="02070309020205020404" pitchFamily="49" charset="0"/>
                    <a:cs typeface="Times New Roman" panose="02020603050405020304" pitchFamily="18" charset="0"/>
                  </a:rPr>
                  <a:t>// Destructor deallocates dynamically allocated memory</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47" name="Group 19"/>
            <p:cNvGrpSpPr>
              <a:grpSpLocks/>
            </p:cNvGrpSpPr>
            <p:nvPr/>
          </p:nvGrpSpPr>
          <p:grpSpPr bwMode="auto">
            <a:xfrm>
              <a:off x="0" y="1870"/>
              <a:ext cx="3072" cy="374"/>
              <a:chOff x="0" y="1870"/>
              <a:chExt cx="3072" cy="374"/>
            </a:xfrm>
          </p:grpSpPr>
          <p:sp>
            <p:nvSpPr>
              <p:cNvPr id="48148"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49"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62	</a:t>
                </a:r>
                <a:r>
                  <a:rPr lang="en-US" altLang="en-US" sz="1200" b="1">
                    <a:solidFill>
                      <a:srgbClr val="000000"/>
                    </a:solidFill>
                    <a:latin typeface="Courier New" panose="02070309020205020404" pitchFamily="49" charset="0"/>
                    <a:cs typeface="Times New Roman" panose="02020603050405020304" pitchFamily="18" charset="0"/>
                  </a:rPr>
                  <a:t>Employee::~Employee()</a:t>
                </a:r>
              </a:p>
              <a:p>
                <a:pPr eaLnBrk="0" hangingPunct="0"/>
                <a:endParaRPr lang="en-US" altLang="en-US" sz="1200" b="1">
                  <a:latin typeface="Courier New" panose="02070309020205020404" pitchFamily="49" charset="0"/>
                </a:endParaRPr>
              </a:p>
            </p:txBody>
          </p:sp>
        </p:grpSp>
        <p:grpSp>
          <p:nvGrpSpPr>
            <p:cNvPr id="48150" name="Group 22"/>
            <p:cNvGrpSpPr>
              <a:grpSpLocks/>
            </p:cNvGrpSpPr>
            <p:nvPr/>
          </p:nvGrpSpPr>
          <p:grpSpPr bwMode="auto">
            <a:xfrm>
              <a:off x="0" y="2244"/>
              <a:ext cx="3072" cy="374"/>
              <a:chOff x="0" y="2244"/>
              <a:chExt cx="3072" cy="374"/>
            </a:xfrm>
          </p:grpSpPr>
          <p:sp>
            <p:nvSpPr>
              <p:cNvPr id="48151"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52"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48153" name="Group 25"/>
            <p:cNvGrpSpPr>
              <a:grpSpLocks/>
            </p:cNvGrpSpPr>
            <p:nvPr/>
          </p:nvGrpSpPr>
          <p:grpSpPr bwMode="auto">
            <a:xfrm>
              <a:off x="0" y="2618"/>
              <a:ext cx="3072" cy="374"/>
              <a:chOff x="0" y="2618"/>
              <a:chExt cx="3072" cy="374"/>
            </a:xfrm>
          </p:grpSpPr>
          <p:sp>
            <p:nvSpPr>
              <p:cNvPr id="48154"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55"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64	</a:t>
                </a:r>
                <a:r>
                  <a:rPr lang="en-US" altLang="en-US" sz="1200" b="1">
                    <a:solidFill>
                      <a:srgbClr val="000000"/>
                    </a:solidFill>
                    <a:latin typeface="Courier New" panose="02070309020205020404" pitchFamily="49" charset="0"/>
                    <a:cs typeface="Times New Roman" panose="02020603050405020304" pitchFamily="18" charset="0"/>
                  </a:rPr>
                  <a:t>   cout &lt;&lt; "~Employee() called for " &lt;&lt; firstName</a:t>
                </a:r>
              </a:p>
              <a:p>
                <a:pPr eaLnBrk="0" hangingPunct="0"/>
                <a:endParaRPr lang="en-US" altLang="en-US" sz="1200" b="1">
                  <a:latin typeface="Courier New" panose="02070309020205020404" pitchFamily="49" charset="0"/>
                </a:endParaRPr>
              </a:p>
            </p:txBody>
          </p:sp>
        </p:grpSp>
        <p:grpSp>
          <p:nvGrpSpPr>
            <p:cNvPr id="48156" name="Group 28"/>
            <p:cNvGrpSpPr>
              <a:grpSpLocks/>
            </p:cNvGrpSpPr>
            <p:nvPr/>
          </p:nvGrpSpPr>
          <p:grpSpPr bwMode="auto">
            <a:xfrm>
              <a:off x="0" y="2992"/>
              <a:ext cx="3072" cy="374"/>
              <a:chOff x="0" y="2992"/>
              <a:chExt cx="3072" cy="374"/>
            </a:xfrm>
          </p:grpSpPr>
          <p:sp>
            <p:nvSpPr>
              <p:cNvPr id="48157"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58"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65	</a:t>
                </a:r>
                <a:r>
                  <a:rPr lang="en-US" altLang="en-US" sz="1200" b="1">
                    <a:solidFill>
                      <a:srgbClr val="000000"/>
                    </a:solidFill>
                    <a:latin typeface="Courier New" panose="02070309020205020404" pitchFamily="49" charset="0"/>
                    <a:cs typeface="Times New Roman" panose="02020603050405020304" pitchFamily="18" charset="0"/>
                  </a:rPr>
                  <a:t>        &lt;&lt; ' ' &lt;&lt; lastName &lt;&lt; endl;</a:t>
                </a:r>
              </a:p>
              <a:p>
                <a:pPr eaLnBrk="0" hangingPunct="0"/>
                <a:endParaRPr lang="en-US" altLang="en-US" sz="1200" b="1">
                  <a:latin typeface="Courier New" panose="02070309020205020404" pitchFamily="49" charset="0"/>
                </a:endParaRPr>
              </a:p>
            </p:txBody>
          </p:sp>
        </p:grpSp>
        <p:grpSp>
          <p:nvGrpSpPr>
            <p:cNvPr id="48159" name="Group 31"/>
            <p:cNvGrpSpPr>
              <a:grpSpLocks/>
            </p:cNvGrpSpPr>
            <p:nvPr/>
          </p:nvGrpSpPr>
          <p:grpSpPr bwMode="auto">
            <a:xfrm>
              <a:off x="0" y="3366"/>
              <a:ext cx="3072" cy="374"/>
              <a:chOff x="0" y="3366"/>
              <a:chExt cx="3072" cy="374"/>
            </a:xfrm>
          </p:grpSpPr>
          <p:sp>
            <p:nvSpPr>
              <p:cNvPr id="48160"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61"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66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delete</a:t>
                </a:r>
                <a:r>
                  <a:rPr lang="en-US" altLang="en-US" sz="1200" b="1">
                    <a:solidFill>
                      <a:srgbClr val="000000"/>
                    </a:solidFill>
                    <a:latin typeface="Courier New" panose="02070309020205020404" pitchFamily="49" charset="0"/>
                    <a:cs typeface="Times New Roman" panose="02020603050405020304" pitchFamily="18" charset="0"/>
                  </a:rPr>
                  <a:t> [] firstName;  </a:t>
                </a:r>
                <a:r>
                  <a:rPr lang="en-US" altLang="en-US" sz="1200" b="1">
                    <a:solidFill>
                      <a:srgbClr val="33CC33"/>
                    </a:solidFill>
                    <a:latin typeface="Courier New" panose="02070309020205020404" pitchFamily="49" charset="0"/>
                    <a:cs typeface="Times New Roman" panose="02020603050405020304" pitchFamily="18" charset="0"/>
                  </a:rPr>
                  <a:t>// recapture memory</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62" name="Group 34"/>
            <p:cNvGrpSpPr>
              <a:grpSpLocks/>
            </p:cNvGrpSpPr>
            <p:nvPr/>
          </p:nvGrpSpPr>
          <p:grpSpPr bwMode="auto">
            <a:xfrm>
              <a:off x="0" y="3740"/>
              <a:ext cx="3072" cy="374"/>
              <a:chOff x="0" y="3740"/>
              <a:chExt cx="3072" cy="374"/>
            </a:xfrm>
          </p:grpSpPr>
          <p:sp>
            <p:nvSpPr>
              <p:cNvPr id="48163"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64"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67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delete</a:t>
                </a:r>
                <a:r>
                  <a:rPr lang="en-US" altLang="en-US" sz="1200" b="1">
                    <a:solidFill>
                      <a:srgbClr val="000000"/>
                    </a:solidFill>
                    <a:latin typeface="Courier New" panose="02070309020205020404" pitchFamily="49" charset="0"/>
                    <a:cs typeface="Times New Roman" panose="02020603050405020304" pitchFamily="18" charset="0"/>
                  </a:rPr>
                  <a:t> [] lastName;  </a:t>
                </a:r>
                <a:r>
                  <a:rPr lang="en-US" altLang="en-US" sz="1200" b="1">
                    <a:solidFill>
                      <a:srgbClr val="33CC33"/>
                    </a:solidFill>
                    <a:latin typeface="Courier New" panose="02070309020205020404" pitchFamily="49" charset="0"/>
                    <a:cs typeface="Times New Roman" panose="02020603050405020304" pitchFamily="18" charset="0"/>
                  </a:rPr>
                  <a:t> // recapture memory</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65" name="Group 37"/>
            <p:cNvGrpSpPr>
              <a:grpSpLocks/>
            </p:cNvGrpSpPr>
            <p:nvPr/>
          </p:nvGrpSpPr>
          <p:grpSpPr bwMode="auto">
            <a:xfrm>
              <a:off x="0" y="4114"/>
              <a:ext cx="3072" cy="374"/>
              <a:chOff x="0" y="4114"/>
              <a:chExt cx="3072" cy="374"/>
            </a:xfrm>
          </p:grpSpPr>
          <p:sp>
            <p:nvSpPr>
              <p:cNvPr id="48166"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67"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68	</a:t>
                </a:r>
                <a:r>
                  <a:rPr lang="en-US" altLang="en-US" sz="1200" b="1">
                    <a:solidFill>
                      <a:srgbClr val="000000"/>
                    </a:solidFill>
                    <a:latin typeface="Courier New" panose="02070309020205020404" pitchFamily="49" charset="0"/>
                    <a:cs typeface="Times New Roman" panose="02020603050405020304" pitchFamily="18" charset="0"/>
                  </a:rPr>
                  <a:t>   --count; </a:t>
                </a:r>
                <a:r>
                  <a:rPr lang="en-US" altLang="en-US" sz="1200" b="1">
                    <a:solidFill>
                      <a:srgbClr val="33CC33"/>
                    </a:solidFill>
                    <a:latin typeface="Courier New" panose="02070309020205020404" pitchFamily="49" charset="0"/>
                    <a:cs typeface="Times New Roman" panose="02020603050405020304" pitchFamily="18" charset="0"/>
                  </a:rPr>
                  <a:t> // decrement static count of employees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68" name="Group 40"/>
            <p:cNvGrpSpPr>
              <a:grpSpLocks/>
            </p:cNvGrpSpPr>
            <p:nvPr/>
          </p:nvGrpSpPr>
          <p:grpSpPr bwMode="auto">
            <a:xfrm>
              <a:off x="0" y="4488"/>
              <a:ext cx="3072" cy="374"/>
              <a:chOff x="0" y="4488"/>
              <a:chExt cx="3072" cy="374"/>
            </a:xfrm>
          </p:grpSpPr>
          <p:sp>
            <p:nvSpPr>
              <p:cNvPr id="48169"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70"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69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48171" name="Group 43"/>
            <p:cNvGrpSpPr>
              <a:grpSpLocks/>
            </p:cNvGrpSpPr>
            <p:nvPr/>
          </p:nvGrpSpPr>
          <p:grpSpPr bwMode="auto">
            <a:xfrm>
              <a:off x="0" y="4862"/>
              <a:ext cx="3072" cy="374"/>
              <a:chOff x="0" y="4862"/>
              <a:chExt cx="3072" cy="374"/>
            </a:xfrm>
          </p:grpSpPr>
          <p:sp>
            <p:nvSpPr>
              <p:cNvPr id="48172"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73"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74" name="Group 46"/>
            <p:cNvGrpSpPr>
              <a:grpSpLocks/>
            </p:cNvGrpSpPr>
            <p:nvPr/>
          </p:nvGrpSpPr>
          <p:grpSpPr bwMode="auto">
            <a:xfrm>
              <a:off x="0" y="5236"/>
              <a:ext cx="3072" cy="374"/>
              <a:chOff x="0" y="5236"/>
              <a:chExt cx="3072" cy="374"/>
            </a:xfrm>
          </p:grpSpPr>
          <p:sp>
            <p:nvSpPr>
              <p:cNvPr id="48175"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76"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71	</a:t>
                </a:r>
                <a:r>
                  <a:rPr lang="en-US" altLang="en-US" sz="1200" b="1">
                    <a:solidFill>
                      <a:srgbClr val="33CC33"/>
                    </a:solidFill>
                    <a:latin typeface="Courier New" panose="02070309020205020404" pitchFamily="49" charset="0"/>
                    <a:cs typeface="Times New Roman" panose="02020603050405020304" pitchFamily="18" charset="0"/>
                  </a:rPr>
                  <a:t>// Return first name of employee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77" name="Group 49"/>
            <p:cNvGrpSpPr>
              <a:grpSpLocks/>
            </p:cNvGrpSpPr>
            <p:nvPr/>
          </p:nvGrpSpPr>
          <p:grpSpPr bwMode="auto">
            <a:xfrm>
              <a:off x="0" y="5610"/>
              <a:ext cx="3072" cy="374"/>
              <a:chOff x="0" y="5610"/>
              <a:chExt cx="3072" cy="374"/>
            </a:xfrm>
          </p:grpSpPr>
          <p:sp>
            <p:nvSpPr>
              <p:cNvPr id="48178"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79"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72	</a:t>
                </a:r>
                <a:r>
                  <a:rPr lang="en-US" altLang="en-US" sz="1200" b="1">
                    <a:solidFill>
                      <a:srgbClr val="275AFF"/>
                    </a:solidFill>
                    <a:latin typeface="Courier New" panose="02070309020205020404" pitchFamily="49" charset="0"/>
                    <a:cs typeface="Times New Roman" panose="02020603050405020304" pitchFamily="18" charset="0"/>
                  </a:rPr>
                  <a:t>const char</a:t>
                </a:r>
                <a:r>
                  <a:rPr lang="en-US" altLang="en-US" sz="1200" b="1">
                    <a:solidFill>
                      <a:srgbClr val="000000"/>
                    </a:solidFill>
                    <a:latin typeface="Courier New" panose="02070309020205020404" pitchFamily="49" charset="0"/>
                    <a:cs typeface="Times New Roman" panose="02020603050405020304" pitchFamily="18" charset="0"/>
                  </a:rPr>
                  <a:t> *Employee::getFirstName() </a:t>
                </a:r>
                <a:r>
                  <a:rPr lang="en-US" altLang="en-US" sz="1200" b="1">
                    <a:solidFill>
                      <a:srgbClr val="275AFF"/>
                    </a:solidFill>
                    <a:latin typeface="Courier New" panose="02070309020205020404" pitchFamily="49" charset="0"/>
                    <a:cs typeface="Times New Roman" panose="02020603050405020304" pitchFamily="18" charset="0"/>
                  </a:rPr>
                  <a:t>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80" name="Group 52"/>
            <p:cNvGrpSpPr>
              <a:grpSpLocks/>
            </p:cNvGrpSpPr>
            <p:nvPr/>
          </p:nvGrpSpPr>
          <p:grpSpPr bwMode="auto">
            <a:xfrm>
              <a:off x="0" y="5984"/>
              <a:ext cx="3072" cy="374"/>
              <a:chOff x="0" y="5984"/>
              <a:chExt cx="3072" cy="374"/>
            </a:xfrm>
          </p:grpSpPr>
          <p:sp>
            <p:nvSpPr>
              <p:cNvPr id="48181"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82"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73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48183" name="Group 55"/>
            <p:cNvGrpSpPr>
              <a:grpSpLocks/>
            </p:cNvGrpSpPr>
            <p:nvPr/>
          </p:nvGrpSpPr>
          <p:grpSpPr bwMode="auto">
            <a:xfrm>
              <a:off x="0" y="6358"/>
              <a:ext cx="3072" cy="374"/>
              <a:chOff x="0" y="6358"/>
              <a:chExt cx="3072" cy="374"/>
            </a:xfrm>
          </p:grpSpPr>
          <p:sp>
            <p:nvSpPr>
              <p:cNvPr id="48184"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85"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74	</a:t>
                </a:r>
                <a:r>
                  <a:rPr lang="en-US" altLang="en-US" sz="1200" b="1">
                    <a:solidFill>
                      <a:srgbClr val="33CC33"/>
                    </a:solidFill>
                    <a:latin typeface="Courier New" panose="02070309020205020404" pitchFamily="49" charset="0"/>
                    <a:cs typeface="Times New Roman" panose="02020603050405020304" pitchFamily="18" charset="0"/>
                  </a:rPr>
                  <a:t>   // Const before return type prevents client from modifying</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86" name="Group 58"/>
            <p:cNvGrpSpPr>
              <a:grpSpLocks/>
            </p:cNvGrpSpPr>
            <p:nvPr/>
          </p:nvGrpSpPr>
          <p:grpSpPr bwMode="auto">
            <a:xfrm>
              <a:off x="0" y="6732"/>
              <a:ext cx="3072" cy="374"/>
              <a:chOff x="0" y="6732"/>
              <a:chExt cx="3072" cy="374"/>
            </a:xfrm>
          </p:grpSpPr>
          <p:sp>
            <p:nvSpPr>
              <p:cNvPr id="48187"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88"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75	</a:t>
                </a:r>
                <a:r>
                  <a:rPr lang="en-US" altLang="en-US" sz="1200" b="1">
                    <a:solidFill>
                      <a:srgbClr val="33CC33"/>
                    </a:solidFill>
                    <a:latin typeface="Courier New" panose="02070309020205020404" pitchFamily="49" charset="0"/>
                    <a:cs typeface="Times New Roman" panose="02020603050405020304" pitchFamily="18" charset="0"/>
                  </a:rPr>
                  <a:t>   // private data. Client should copy returned string before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89" name="Group 61"/>
            <p:cNvGrpSpPr>
              <a:grpSpLocks/>
            </p:cNvGrpSpPr>
            <p:nvPr/>
          </p:nvGrpSpPr>
          <p:grpSpPr bwMode="auto">
            <a:xfrm>
              <a:off x="0" y="7106"/>
              <a:ext cx="3072" cy="374"/>
              <a:chOff x="0" y="7106"/>
              <a:chExt cx="3072" cy="374"/>
            </a:xfrm>
          </p:grpSpPr>
          <p:sp>
            <p:nvSpPr>
              <p:cNvPr id="48190"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91"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76	</a:t>
                </a:r>
                <a:r>
                  <a:rPr lang="en-US" altLang="en-US" sz="1200" b="1">
                    <a:solidFill>
                      <a:srgbClr val="33CC33"/>
                    </a:solidFill>
                    <a:latin typeface="Courier New" panose="02070309020205020404" pitchFamily="49" charset="0"/>
                    <a:cs typeface="Times New Roman" panose="02020603050405020304" pitchFamily="18" charset="0"/>
                  </a:rPr>
                  <a:t>   // destructor deletes storage to prevent undefined pointer.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192" name="Group 64"/>
            <p:cNvGrpSpPr>
              <a:grpSpLocks/>
            </p:cNvGrpSpPr>
            <p:nvPr/>
          </p:nvGrpSpPr>
          <p:grpSpPr bwMode="auto">
            <a:xfrm>
              <a:off x="0" y="7480"/>
              <a:ext cx="3072" cy="374"/>
              <a:chOff x="0" y="7480"/>
              <a:chExt cx="3072" cy="374"/>
            </a:xfrm>
          </p:grpSpPr>
          <p:sp>
            <p:nvSpPr>
              <p:cNvPr id="48193"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94"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77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firstName;</a:t>
                </a:r>
              </a:p>
              <a:p>
                <a:pPr eaLnBrk="0" hangingPunct="0"/>
                <a:endParaRPr lang="en-US" altLang="en-US" sz="1200" b="1">
                  <a:latin typeface="Courier New" panose="02070309020205020404" pitchFamily="49" charset="0"/>
                </a:endParaRPr>
              </a:p>
            </p:txBody>
          </p:sp>
        </p:grpSp>
        <p:grpSp>
          <p:nvGrpSpPr>
            <p:cNvPr id="48195" name="Group 67"/>
            <p:cNvGrpSpPr>
              <a:grpSpLocks/>
            </p:cNvGrpSpPr>
            <p:nvPr/>
          </p:nvGrpSpPr>
          <p:grpSpPr bwMode="auto">
            <a:xfrm>
              <a:off x="0" y="7854"/>
              <a:ext cx="3072" cy="374"/>
              <a:chOff x="0" y="7854"/>
              <a:chExt cx="3072" cy="374"/>
            </a:xfrm>
          </p:grpSpPr>
          <p:sp>
            <p:nvSpPr>
              <p:cNvPr id="48196"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197"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78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48198" name="Group 70"/>
            <p:cNvGrpSpPr>
              <a:grpSpLocks/>
            </p:cNvGrpSpPr>
            <p:nvPr/>
          </p:nvGrpSpPr>
          <p:grpSpPr bwMode="auto">
            <a:xfrm>
              <a:off x="0" y="8228"/>
              <a:ext cx="3072" cy="374"/>
              <a:chOff x="0" y="8228"/>
              <a:chExt cx="3072" cy="374"/>
            </a:xfrm>
          </p:grpSpPr>
          <p:sp>
            <p:nvSpPr>
              <p:cNvPr id="48199"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200"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201" name="Group 73"/>
            <p:cNvGrpSpPr>
              <a:grpSpLocks/>
            </p:cNvGrpSpPr>
            <p:nvPr/>
          </p:nvGrpSpPr>
          <p:grpSpPr bwMode="auto">
            <a:xfrm>
              <a:off x="0" y="8602"/>
              <a:ext cx="3072" cy="374"/>
              <a:chOff x="0" y="8602"/>
              <a:chExt cx="3072" cy="374"/>
            </a:xfrm>
          </p:grpSpPr>
          <p:sp>
            <p:nvSpPr>
              <p:cNvPr id="48202"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203"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80	</a:t>
                </a:r>
                <a:r>
                  <a:rPr lang="en-US" altLang="en-US" sz="1200" b="1">
                    <a:solidFill>
                      <a:srgbClr val="33CC33"/>
                    </a:solidFill>
                    <a:latin typeface="Courier New" panose="02070309020205020404" pitchFamily="49" charset="0"/>
                    <a:cs typeface="Times New Roman" panose="02020603050405020304" pitchFamily="18" charset="0"/>
                  </a:rPr>
                  <a:t>// Return last name of employee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204" name="Group 76"/>
            <p:cNvGrpSpPr>
              <a:grpSpLocks/>
            </p:cNvGrpSpPr>
            <p:nvPr/>
          </p:nvGrpSpPr>
          <p:grpSpPr bwMode="auto">
            <a:xfrm>
              <a:off x="0" y="8976"/>
              <a:ext cx="3072" cy="374"/>
              <a:chOff x="0" y="8976"/>
              <a:chExt cx="3072" cy="374"/>
            </a:xfrm>
          </p:grpSpPr>
          <p:sp>
            <p:nvSpPr>
              <p:cNvPr id="48205"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206"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81	</a:t>
                </a:r>
                <a:r>
                  <a:rPr lang="en-US" altLang="en-US" sz="1200" b="1">
                    <a:solidFill>
                      <a:srgbClr val="275AFF"/>
                    </a:solidFill>
                    <a:latin typeface="Courier New" panose="02070309020205020404" pitchFamily="49" charset="0"/>
                    <a:cs typeface="Times New Roman" panose="02020603050405020304" pitchFamily="18" charset="0"/>
                  </a:rPr>
                  <a:t>const char</a:t>
                </a:r>
                <a:r>
                  <a:rPr lang="en-US" altLang="en-US" sz="1200" b="1">
                    <a:solidFill>
                      <a:srgbClr val="000000"/>
                    </a:solidFill>
                    <a:latin typeface="Courier New" panose="02070309020205020404" pitchFamily="49" charset="0"/>
                    <a:cs typeface="Times New Roman" panose="02020603050405020304" pitchFamily="18" charset="0"/>
                  </a:rPr>
                  <a:t> *Employee::getLastName() </a:t>
                </a:r>
                <a:r>
                  <a:rPr lang="en-US" altLang="en-US" sz="1200" b="1">
                    <a:solidFill>
                      <a:srgbClr val="275AFF"/>
                    </a:solidFill>
                    <a:latin typeface="Courier New" panose="02070309020205020404" pitchFamily="49" charset="0"/>
                    <a:cs typeface="Times New Roman" panose="02020603050405020304" pitchFamily="18" charset="0"/>
                  </a:rPr>
                  <a:t>const</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207" name="Group 79"/>
            <p:cNvGrpSpPr>
              <a:grpSpLocks/>
            </p:cNvGrpSpPr>
            <p:nvPr/>
          </p:nvGrpSpPr>
          <p:grpSpPr bwMode="auto">
            <a:xfrm>
              <a:off x="0" y="9350"/>
              <a:ext cx="3072" cy="374"/>
              <a:chOff x="0" y="9350"/>
              <a:chExt cx="3072" cy="374"/>
            </a:xfrm>
          </p:grpSpPr>
          <p:sp>
            <p:nvSpPr>
              <p:cNvPr id="48208"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209"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82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48210" name="Group 82"/>
            <p:cNvGrpSpPr>
              <a:grpSpLocks/>
            </p:cNvGrpSpPr>
            <p:nvPr/>
          </p:nvGrpSpPr>
          <p:grpSpPr bwMode="auto">
            <a:xfrm>
              <a:off x="0" y="9724"/>
              <a:ext cx="3072" cy="374"/>
              <a:chOff x="0" y="9724"/>
              <a:chExt cx="3072" cy="374"/>
            </a:xfrm>
          </p:grpSpPr>
          <p:sp>
            <p:nvSpPr>
              <p:cNvPr id="48211"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212"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83	</a:t>
                </a:r>
                <a:r>
                  <a:rPr lang="en-US" altLang="en-US" sz="1200" b="1">
                    <a:solidFill>
                      <a:srgbClr val="33CC33"/>
                    </a:solidFill>
                    <a:latin typeface="Courier New" panose="02070309020205020404" pitchFamily="49" charset="0"/>
                    <a:cs typeface="Times New Roman" panose="02020603050405020304" pitchFamily="18" charset="0"/>
                  </a:rPr>
                  <a:t>   // Const before return type prevents client from modifying</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213" name="Group 85"/>
            <p:cNvGrpSpPr>
              <a:grpSpLocks/>
            </p:cNvGrpSpPr>
            <p:nvPr/>
          </p:nvGrpSpPr>
          <p:grpSpPr bwMode="auto">
            <a:xfrm>
              <a:off x="0" y="10098"/>
              <a:ext cx="3072" cy="374"/>
              <a:chOff x="0" y="10098"/>
              <a:chExt cx="3072" cy="374"/>
            </a:xfrm>
          </p:grpSpPr>
          <p:sp>
            <p:nvSpPr>
              <p:cNvPr id="48214"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215"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84	</a:t>
                </a:r>
                <a:r>
                  <a:rPr lang="en-US" altLang="en-US" sz="1200" b="1">
                    <a:solidFill>
                      <a:srgbClr val="33CC33"/>
                    </a:solidFill>
                    <a:latin typeface="Courier New" panose="02070309020205020404" pitchFamily="49" charset="0"/>
                    <a:cs typeface="Times New Roman" panose="02020603050405020304" pitchFamily="18" charset="0"/>
                  </a:rPr>
                  <a:t>   // private data. Client should copy returned string before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216" name="Group 88"/>
            <p:cNvGrpSpPr>
              <a:grpSpLocks/>
            </p:cNvGrpSpPr>
            <p:nvPr/>
          </p:nvGrpSpPr>
          <p:grpSpPr bwMode="auto">
            <a:xfrm>
              <a:off x="0" y="10472"/>
              <a:ext cx="3072" cy="374"/>
              <a:chOff x="0" y="10472"/>
              <a:chExt cx="3072" cy="374"/>
            </a:xfrm>
          </p:grpSpPr>
          <p:sp>
            <p:nvSpPr>
              <p:cNvPr id="48217"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218"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85	</a:t>
                </a:r>
                <a:r>
                  <a:rPr lang="en-US" altLang="en-US" sz="1200" b="1">
                    <a:solidFill>
                      <a:srgbClr val="33CC33"/>
                    </a:solidFill>
                    <a:latin typeface="Courier New" panose="02070309020205020404" pitchFamily="49" charset="0"/>
                    <a:cs typeface="Times New Roman" panose="02020603050405020304" pitchFamily="18" charset="0"/>
                  </a:rPr>
                  <a:t>   // destructor deletes storage to prevent undefined pointer.</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8219" name="Group 91"/>
            <p:cNvGrpSpPr>
              <a:grpSpLocks/>
            </p:cNvGrpSpPr>
            <p:nvPr/>
          </p:nvGrpSpPr>
          <p:grpSpPr bwMode="auto">
            <a:xfrm>
              <a:off x="0" y="10846"/>
              <a:ext cx="3072" cy="374"/>
              <a:chOff x="0" y="10846"/>
              <a:chExt cx="3072" cy="374"/>
            </a:xfrm>
          </p:grpSpPr>
          <p:sp>
            <p:nvSpPr>
              <p:cNvPr id="48220"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221"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86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lastName;</a:t>
                </a:r>
              </a:p>
              <a:p>
                <a:pPr eaLnBrk="0" hangingPunct="0"/>
                <a:endParaRPr lang="en-US" altLang="en-US" sz="1200" b="1">
                  <a:latin typeface="Courier New" panose="02070309020205020404" pitchFamily="49" charset="0"/>
                </a:endParaRPr>
              </a:p>
            </p:txBody>
          </p:sp>
        </p:grpSp>
        <p:grpSp>
          <p:nvGrpSpPr>
            <p:cNvPr id="48222" name="Group 94"/>
            <p:cNvGrpSpPr>
              <a:grpSpLocks/>
            </p:cNvGrpSpPr>
            <p:nvPr/>
          </p:nvGrpSpPr>
          <p:grpSpPr bwMode="auto">
            <a:xfrm>
              <a:off x="0" y="11220"/>
              <a:ext cx="3072" cy="374"/>
              <a:chOff x="0" y="11220"/>
              <a:chExt cx="3072" cy="374"/>
            </a:xfrm>
          </p:grpSpPr>
          <p:sp>
            <p:nvSpPr>
              <p:cNvPr id="48223"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224"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87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spTree>
    <p:extLst>
      <p:ext uri="{BB962C8B-B14F-4D97-AF65-F5344CB8AC3E}">
        <p14:creationId xmlns:p14="http://schemas.microsoft.com/office/powerpoint/2010/main" val="33958244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5" name="Group 3"/>
          <p:cNvGrpSpPr>
            <a:grpSpLocks/>
          </p:cNvGrpSpPr>
          <p:nvPr/>
        </p:nvGrpSpPr>
        <p:grpSpPr bwMode="auto">
          <a:xfrm>
            <a:off x="0" y="0"/>
            <a:ext cx="6781800" cy="6858000"/>
            <a:chOff x="0" y="0"/>
            <a:chExt cx="3072" cy="11594"/>
          </a:xfrm>
        </p:grpSpPr>
        <p:grpSp>
          <p:nvGrpSpPr>
            <p:cNvPr id="49156" name="Group 4"/>
            <p:cNvGrpSpPr>
              <a:grpSpLocks/>
            </p:cNvGrpSpPr>
            <p:nvPr/>
          </p:nvGrpSpPr>
          <p:grpSpPr bwMode="auto">
            <a:xfrm>
              <a:off x="0" y="0"/>
              <a:ext cx="3072" cy="374"/>
              <a:chOff x="0" y="0"/>
              <a:chExt cx="3072" cy="374"/>
            </a:xfrm>
          </p:grpSpPr>
          <p:sp>
            <p:nvSpPr>
              <p:cNvPr id="49157"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58"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88	</a:t>
                </a:r>
                <a:r>
                  <a:rPr lang="en-US" altLang="en-US" sz="1200" b="1">
                    <a:solidFill>
                      <a:srgbClr val="33CC33"/>
                    </a:solidFill>
                    <a:latin typeface="Courier New" panose="02070309020205020404" pitchFamily="49" charset="0"/>
                    <a:cs typeface="Times New Roman" panose="02020603050405020304" pitchFamily="18" charset="0"/>
                  </a:rPr>
                  <a:t>// Fig. 7.9: fig07_09.cpp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159" name="Group 7"/>
            <p:cNvGrpSpPr>
              <a:grpSpLocks/>
            </p:cNvGrpSpPr>
            <p:nvPr/>
          </p:nvGrpSpPr>
          <p:grpSpPr bwMode="auto">
            <a:xfrm>
              <a:off x="0" y="374"/>
              <a:ext cx="3072" cy="374"/>
              <a:chOff x="0" y="374"/>
              <a:chExt cx="3072" cy="374"/>
            </a:xfrm>
          </p:grpSpPr>
          <p:sp>
            <p:nvSpPr>
              <p:cNvPr id="49160"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61"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89	</a:t>
                </a:r>
                <a:r>
                  <a:rPr lang="en-US" altLang="en-US" sz="1200" b="1">
                    <a:solidFill>
                      <a:srgbClr val="33CC33"/>
                    </a:solidFill>
                    <a:latin typeface="Courier New" panose="02070309020205020404" pitchFamily="49" charset="0"/>
                    <a:cs typeface="Times New Roman" panose="02020603050405020304" pitchFamily="18" charset="0"/>
                  </a:rPr>
                  <a:t>// Driver to test the employee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162" name="Group 10"/>
            <p:cNvGrpSpPr>
              <a:grpSpLocks/>
            </p:cNvGrpSpPr>
            <p:nvPr/>
          </p:nvGrpSpPr>
          <p:grpSpPr bwMode="auto">
            <a:xfrm>
              <a:off x="0" y="748"/>
              <a:ext cx="3072" cy="374"/>
              <a:chOff x="0" y="748"/>
              <a:chExt cx="3072" cy="374"/>
            </a:xfrm>
          </p:grpSpPr>
          <p:sp>
            <p:nvSpPr>
              <p:cNvPr id="49163"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64"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90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49165" name="Group 13"/>
            <p:cNvGrpSpPr>
              <a:grpSpLocks/>
            </p:cNvGrpSpPr>
            <p:nvPr/>
          </p:nvGrpSpPr>
          <p:grpSpPr bwMode="auto">
            <a:xfrm>
              <a:off x="0" y="1122"/>
              <a:ext cx="3072" cy="374"/>
              <a:chOff x="0" y="1122"/>
              <a:chExt cx="3072" cy="374"/>
            </a:xfrm>
          </p:grpSpPr>
          <p:sp>
            <p:nvSpPr>
              <p:cNvPr id="49166"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67"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168" name="Group 16"/>
            <p:cNvGrpSpPr>
              <a:grpSpLocks/>
            </p:cNvGrpSpPr>
            <p:nvPr/>
          </p:nvGrpSpPr>
          <p:grpSpPr bwMode="auto">
            <a:xfrm>
              <a:off x="0" y="1496"/>
              <a:ext cx="3072" cy="374"/>
              <a:chOff x="0" y="1496"/>
              <a:chExt cx="3072" cy="374"/>
            </a:xfrm>
          </p:grpSpPr>
          <p:sp>
            <p:nvSpPr>
              <p:cNvPr id="49169"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70"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92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49171" name="Group 19"/>
            <p:cNvGrpSpPr>
              <a:grpSpLocks/>
            </p:cNvGrpSpPr>
            <p:nvPr/>
          </p:nvGrpSpPr>
          <p:grpSpPr bwMode="auto">
            <a:xfrm>
              <a:off x="0" y="1870"/>
              <a:ext cx="3072" cy="374"/>
              <a:chOff x="0" y="1870"/>
              <a:chExt cx="3072" cy="374"/>
            </a:xfrm>
          </p:grpSpPr>
          <p:sp>
            <p:nvSpPr>
              <p:cNvPr id="49172"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73"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93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49174" name="Group 22"/>
            <p:cNvGrpSpPr>
              <a:grpSpLocks/>
            </p:cNvGrpSpPr>
            <p:nvPr/>
          </p:nvGrpSpPr>
          <p:grpSpPr bwMode="auto">
            <a:xfrm>
              <a:off x="0" y="2244"/>
              <a:ext cx="3072" cy="374"/>
              <a:chOff x="0" y="2244"/>
              <a:chExt cx="3072" cy="374"/>
            </a:xfrm>
          </p:grpSpPr>
          <p:sp>
            <p:nvSpPr>
              <p:cNvPr id="49175" name="Rectangle 2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76"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177" name="Group 25"/>
            <p:cNvGrpSpPr>
              <a:grpSpLocks/>
            </p:cNvGrpSpPr>
            <p:nvPr/>
          </p:nvGrpSpPr>
          <p:grpSpPr bwMode="auto">
            <a:xfrm>
              <a:off x="0" y="2618"/>
              <a:ext cx="3072" cy="374"/>
              <a:chOff x="0" y="2618"/>
              <a:chExt cx="3072" cy="374"/>
            </a:xfrm>
          </p:grpSpPr>
          <p:sp>
            <p:nvSpPr>
              <p:cNvPr id="49178" name="Rectangle 2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79"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95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"employ1.h"</a:t>
                </a:r>
              </a:p>
              <a:p>
                <a:pPr eaLnBrk="0" hangingPunct="0"/>
                <a:endParaRPr lang="en-US" altLang="en-US" sz="1200" b="1">
                  <a:latin typeface="Courier New" panose="02070309020205020404" pitchFamily="49" charset="0"/>
                </a:endParaRPr>
              </a:p>
            </p:txBody>
          </p:sp>
        </p:grpSp>
        <p:grpSp>
          <p:nvGrpSpPr>
            <p:cNvPr id="49180" name="Group 28"/>
            <p:cNvGrpSpPr>
              <a:grpSpLocks/>
            </p:cNvGrpSpPr>
            <p:nvPr/>
          </p:nvGrpSpPr>
          <p:grpSpPr bwMode="auto">
            <a:xfrm>
              <a:off x="0" y="2992"/>
              <a:ext cx="3072" cy="374"/>
              <a:chOff x="0" y="2992"/>
              <a:chExt cx="3072" cy="374"/>
            </a:xfrm>
          </p:grpSpPr>
          <p:sp>
            <p:nvSpPr>
              <p:cNvPr id="49181" name="Rectangle 2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82"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183" name="Group 31"/>
            <p:cNvGrpSpPr>
              <a:grpSpLocks/>
            </p:cNvGrpSpPr>
            <p:nvPr/>
          </p:nvGrpSpPr>
          <p:grpSpPr bwMode="auto">
            <a:xfrm>
              <a:off x="0" y="3366"/>
              <a:ext cx="3072" cy="374"/>
              <a:chOff x="0" y="3366"/>
              <a:chExt cx="3072" cy="374"/>
            </a:xfrm>
          </p:grpSpPr>
          <p:sp>
            <p:nvSpPr>
              <p:cNvPr id="49184" name="Rectangle 3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85"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97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main()</a:t>
                </a:r>
              </a:p>
              <a:p>
                <a:pPr eaLnBrk="0" hangingPunct="0"/>
                <a:endParaRPr lang="en-US" altLang="en-US" sz="1200" b="1">
                  <a:latin typeface="Courier New" panose="02070309020205020404" pitchFamily="49" charset="0"/>
                </a:endParaRPr>
              </a:p>
            </p:txBody>
          </p:sp>
        </p:grpSp>
        <p:grpSp>
          <p:nvGrpSpPr>
            <p:cNvPr id="49186" name="Group 34"/>
            <p:cNvGrpSpPr>
              <a:grpSpLocks/>
            </p:cNvGrpSpPr>
            <p:nvPr/>
          </p:nvGrpSpPr>
          <p:grpSpPr bwMode="auto">
            <a:xfrm>
              <a:off x="0" y="3740"/>
              <a:ext cx="3072" cy="374"/>
              <a:chOff x="0" y="3740"/>
              <a:chExt cx="3072" cy="374"/>
            </a:xfrm>
          </p:grpSpPr>
          <p:sp>
            <p:nvSpPr>
              <p:cNvPr id="49187" name="Rectangle 3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88"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98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49189" name="Group 37"/>
            <p:cNvGrpSpPr>
              <a:grpSpLocks/>
            </p:cNvGrpSpPr>
            <p:nvPr/>
          </p:nvGrpSpPr>
          <p:grpSpPr bwMode="auto">
            <a:xfrm>
              <a:off x="0" y="4114"/>
              <a:ext cx="3072" cy="374"/>
              <a:chOff x="0" y="4114"/>
              <a:chExt cx="3072" cy="374"/>
            </a:xfrm>
          </p:grpSpPr>
          <p:sp>
            <p:nvSpPr>
              <p:cNvPr id="49190" name="Rectangle 3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91"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99	</a:t>
                </a:r>
                <a:r>
                  <a:rPr lang="en-US" altLang="en-US" sz="1200" b="1">
                    <a:solidFill>
                      <a:srgbClr val="000000"/>
                    </a:solidFill>
                    <a:latin typeface="Courier New" panose="02070309020205020404" pitchFamily="49" charset="0"/>
                    <a:cs typeface="Times New Roman" panose="02020603050405020304" pitchFamily="18" charset="0"/>
                  </a:rPr>
                  <a:t>   cout &lt;&lt; "Number of employees before instantiation is "</a:t>
                </a:r>
              </a:p>
              <a:p>
                <a:pPr eaLnBrk="0" hangingPunct="0"/>
                <a:endParaRPr lang="en-US" altLang="en-US" sz="1200" b="1">
                  <a:latin typeface="Courier New" panose="02070309020205020404" pitchFamily="49" charset="0"/>
                </a:endParaRPr>
              </a:p>
            </p:txBody>
          </p:sp>
        </p:grpSp>
        <p:grpSp>
          <p:nvGrpSpPr>
            <p:cNvPr id="49192" name="Group 40"/>
            <p:cNvGrpSpPr>
              <a:grpSpLocks/>
            </p:cNvGrpSpPr>
            <p:nvPr/>
          </p:nvGrpSpPr>
          <p:grpSpPr bwMode="auto">
            <a:xfrm>
              <a:off x="0" y="4488"/>
              <a:ext cx="3072" cy="374"/>
              <a:chOff x="0" y="4488"/>
              <a:chExt cx="3072" cy="374"/>
            </a:xfrm>
          </p:grpSpPr>
          <p:sp>
            <p:nvSpPr>
              <p:cNvPr id="49193" name="Rectangle 4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94"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100	</a:t>
                </a:r>
                <a:r>
                  <a:rPr lang="en-US" altLang="en-US" sz="1200" b="1">
                    <a:solidFill>
                      <a:srgbClr val="000000"/>
                    </a:solidFill>
                    <a:latin typeface="Courier New" panose="02070309020205020404" pitchFamily="49" charset="0"/>
                    <a:cs typeface="Times New Roman" panose="02020603050405020304" pitchFamily="18" charset="0"/>
                  </a:rPr>
                  <a:t>        &lt;&lt; Employee::getCount() &lt;&lt; endl;   </a:t>
                </a:r>
                <a:r>
                  <a:rPr lang="en-US" altLang="en-US" sz="1200" b="1">
                    <a:solidFill>
                      <a:srgbClr val="33CC33"/>
                    </a:solidFill>
                    <a:latin typeface="Courier New" panose="02070309020205020404" pitchFamily="49" charset="0"/>
                    <a:cs typeface="Times New Roman" panose="02020603050405020304" pitchFamily="18" charset="0"/>
                  </a:rPr>
                  <a:t>// use class name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195" name="Group 43"/>
            <p:cNvGrpSpPr>
              <a:grpSpLocks/>
            </p:cNvGrpSpPr>
            <p:nvPr/>
          </p:nvGrpSpPr>
          <p:grpSpPr bwMode="auto">
            <a:xfrm>
              <a:off x="0" y="4862"/>
              <a:ext cx="3072" cy="374"/>
              <a:chOff x="0" y="4862"/>
              <a:chExt cx="3072" cy="374"/>
            </a:xfrm>
          </p:grpSpPr>
          <p:sp>
            <p:nvSpPr>
              <p:cNvPr id="49196" name="Rectangle 4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97"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198" name="Group 46"/>
            <p:cNvGrpSpPr>
              <a:grpSpLocks/>
            </p:cNvGrpSpPr>
            <p:nvPr/>
          </p:nvGrpSpPr>
          <p:grpSpPr bwMode="auto">
            <a:xfrm>
              <a:off x="0" y="5236"/>
              <a:ext cx="3072" cy="374"/>
              <a:chOff x="0" y="5236"/>
              <a:chExt cx="3072" cy="374"/>
            </a:xfrm>
          </p:grpSpPr>
          <p:sp>
            <p:nvSpPr>
              <p:cNvPr id="49199" name="Rectangle 4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00"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102	</a:t>
                </a:r>
                <a:r>
                  <a:rPr lang="en-US" altLang="en-US" sz="1200" b="1">
                    <a:solidFill>
                      <a:srgbClr val="000000"/>
                    </a:solidFill>
                    <a:latin typeface="Courier New" panose="02070309020205020404" pitchFamily="49" charset="0"/>
                    <a:cs typeface="Times New Roman" panose="02020603050405020304" pitchFamily="18" charset="0"/>
                  </a:rPr>
                  <a:t>   Employee *e1Ptr = </a:t>
                </a:r>
                <a:r>
                  <a:rPr lang="en-US" altLang="en-US" sz="1200" b="1">
                    <a:solidFill>
                      <a:srgbClr val="275AFF"/>
                    </a:solidFill>
                    <a:latin typeface="Courier New" panose="02070309020205020404" pitchFamily="49" charset="0"/>
                    <a:cs typeface="Times New Roman" panose="02020603050405020304" pitchFamily="18" charset="0"/>
                  </a:rPr>
                  <a:t>new</a:t>
                </a:r>
                <a:r>
                  <a:rPr lang="en-US" altLang="en-US" sz="1200" b="1">
                    <a:solidFill>
                      <a:srgbClr val="000000"/>
                    </a:solidFill>
                    <a:latin typeface="Courier New" panose="02070309020205020404" pitchFamily="49" charset="0"/>
                    <a:cs typeface="Times New Roman" panose="02020603050405020304" pitchFamily="18" charset="0"/>
                  </a:rPr>
                  <a:t> Employee( "Susan", "Baker" );</a:t>
                </a:r>
              </a:p>
              <a:p>
                <a:pPr eaLnBrk="0" hangingPunct="0"/>
                <a:endParaRPr lang="en-US" altLang="en-US" sz="1200" b="1">
                  <a:latin typeface="Courier New" panose="02070309020205020404" pitchFamily="49" charset="0"/>
                </a:endParaRPr>
              </a:p>
            </p:txBody>
          </p:sp>
        </p:grpSp>
        <p:grpSp>
          <p:nvGrpSpPr>
            <p:cNvPr id="49201" name="Group 49"/>
            <p:cNvGrpSpPr>
              <a:grpSpLocks/>
            </p:cNvGrpSpPr>
            <p:nvPr/>
          </p:nvGrpSpPr>
          <p:grpSpPr bwMode="auto">
            <a:xfrm>
              <a:off x="0" y="5610"/>
              <a:ext cx="3072" cy="374"/>
              <a:chOff x="0" y="5610"/>
              <a:chExt cx="3072" cy="374"/>
            </a:xfrm>
          </p:grpSpPr>
          <p:sp>
            <p:nvSpPr>
              <p:cNvPr id="49202" name="Rectangle 5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03" name="Rectangle 51"/>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103	</a:t>
                </a:r>
                <a:r>
                  <a:rPr lang="en-US" altLang="en-US" sz="1200" b="1">
                    <a:solidFill>
                      <a:srgbClr val="000000"/>
                    </a:solidFill>
                    <a:latin typeface="Courier New" panose="02070309020205020404" pitchFamily="49" charset="0"/>
                    <a:cs typeface="Times New Roman" panose="02020603050405020304" pitchFamily="18" charset="0"/>
                  </a:rPr>
                  <a:t>   Employee *e2Ptr = </a:t>
                </a:r>
                <a:r>
                  <a:rPr lang="en-US" altLang="en-US" sz="1200" b="1">
                    <a:solidFill>
                      <a:srgbClr val="275AFF"/>
                    </a:solidFill>
                    <a:latin typeface="Courier New" panose="02070309020205020404" pitchFamily="49" charset="0"/>
                    <a:cs typeface="Times New Roman" panose="02020603050405020304" pitchFamily="18" charset="0"/>
                  </a:rPr>
                  <a:t>new</a:t>
                </a:r>
                <a:r>
                  <a:rPr lang="en-US" altLang="en-US" sz="1200" b="1">
                    <a:solidFill>
                      <a:srgbClr val="000000"/>
                    </a:solidFill>
                    <a:latin typeface="Courier New" panose="02070309020205020404" pitchFamily="49" charset="0"/>
                    <a:cs typeface="Times New Roman" panose="02020603050405020304" pitchFamily="18" charset="0"/>
                  </a:rPr>
                  <a:t> Employee( "Robert", "Jones" );</a:t>
                </a:r>
              </a:p>
              <a:p>
                <a:pPr eaLnBrk="0" hangingPunct="0"/>
                <a:endParaRPr lang="en-US" altLang="en-US" sz="1200" b="1">
                  <a:latin typeface="Courier New" panose="02070309020205020404" pitchFamily="49" charset="0"/>
                </a:endParaRPr>
              </a:p>
            </p:txBody>
          </p:sp>
        </p:grpSp>
        <p:grpSp>
          <p:nvGrpSpPr>
            <p:cNvPr id="49204" name="Group 52"/>
            <p:cNvGrpSpPr>
              <a:grpSpLocks/>
            </p:cNvGrpSpPr>
            <p:nvPr/>
          </p:nvGrpSpPr>
          <p:grpSpPr bwMode="auto">
            <a:xfrm>
              <a:off x="0" y="5984"/>
              <a:ext cx="3072" cy="374"/>
              <a:chOff x="0" y="5984"/>
              <a:chExt cx="3072" cy="374"/>
            </a:xfrm>
          </p:grpSpPr>
          <p:sp>
            <p:nvSpPr>
              <p:cNvPr id="49205" name="Rectangle 5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06" name="Rectangle 54"/>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207" name="Group 55"/>
            <p:cNvGrpSpPr>
              <a:grpSpLocks/>
            </p:cNvGrpSpPr>
            <p:nvPr/>
          </p:nvGrpSpPr>
          <p:grpSpPr bwMode="auto">
            <a:xfrm>
              <a:off x="0" y="6358"/>
              <a:ext cx="3072" cy="374"/>
              <a:chOff x="0" y="6358"/>
              <a:chExt cx="3072" cy="374"/>
            </a:xfrm>
          </p:grpSpPr>
          <p:sp>
            <p:nvSpPr>
              <p:cNvPr id="49208" name="Rectangle 5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09" name="Rectangle 57"/>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105	</a:t>
                </a:r>
                <a:r>
                  <a:rPr lang="en-US" altLang="en-US" sz="1200" b="1">
                    <a:solidFill>
                      <a:srgbClr val="000000"/>
                    </a:solidFill>
                    <a:latin typeface="Courier New" panose="02070309020205020404" pitchFamily="49" charset="0"/>
                    <a:cs typeface="Times New Roman" panose="02020603050405020304" pitchFamily="18" charset="0"/>
                  </a:rPr>
                  <a:t>   cout &lt;&lt; "Number of employees after instantiation is "</a:t>
                </a:r>
              </a:p>
              <a:p>
                <a:pPr eaLnBrk="0" hangingPunct="0"/>
                <a:endParaRPr lang="en-US" altLang="en-US" sz="1200" b="1">
                  <a:latin typeface="Courier New" panose="02070309020205020404" pitchFamily="49" charset="0"/>
                </a:endParaRPr>
              </a:p>
            </p:txBody>
          </p:sp>
        </p:grpSp>
        <p:grpSp>
          <p:nvGrpSpPr>
            <p:cNvPr id="49210" name="Group 58"/>
            <p:cNvGrpSpPr>
              <a:grpSpLocks/>
            </p:cNvGrpSpPr>
            <p:nvPr/>
          </p:nvGrpSpPr>
          <p:grpSpPr bwMode="auto">
            <a:xfrm>
              <a:off x="0" y="6732"/>
              <a:ext cx="3072" cy="374"/>
              <a:chOff x="0" y="6732"/>
              <a:chExt cx="3072" cy="374"/>
            </a:xfrm>
          </p:grpSpPr>
          <p:sp>
            <p:nvSpPr>
              <p:cNvPr id="49211" name="Rectangle 5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12" name="Rectangle 60"/>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106	</a:t>
                </a:r>
                <a:r>
                  <a:rPr lang="en-US" altLang="en-US" sz="1200" b="1">
                    <a:solidFill>
                      <a:srgbClr val="000000"/>
                    </a:solidFill>
                    <a:latin typeface="Courier New" panose="02070309020205020404" pitchFamily="49" charset="0"/>
                    <a:cs typeface="Times New Roman" panose="02020603050405020304" pitchFamily="18" charset="0"/>
                  </a:rPr>
                  <a:t>        &lt;&lt; e1Ptr-&gt;getCount();</a:t>
                </a:r>
              </a:p>
              <a:p>
                <a:pPr eaLnBrk="0" hangingPunct="0"/>
                <a:endParaRPr lang="en-US" altLang="en-US" sz="1200" b="1">
                  <a:latin typeface="Courier New" panose="02070309020205020404" pitchFamily="49" charset="0"/>
                </a:endParaRPr>
              </a:p>
            </p:txBody>
          </p:sp>
        </p:grpSp>
        <p:grpSp>
          <p:nvGrpSpPr>
            <p:cNvPr id="49213" name="Group 61"/>
            <p:cNvGrpSpPr>
              <a:grpSpLocks/>
            </p:cNvGrpSpPr>
            <p:nvPr/>
          </p:nvGrpSpPr>
          <p:grpSpPr bwMode="auto">
            <a:xfrm>
              <a:off x="0" y="7106"/>
              <a:ext cx="3072" cy="374"/>
              <a:chOff x="0" y="7106"/>
              <a:chExt cx="3072" cy="374"/>
            </a:xfrm>
          </p:grpSpPr>
          <p:sp>
            <p:nvSpPr>
              <p:cNvPr id="49214" name="Rectangle 6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15" name="Rectangle 6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216" name="Group 64"/>
            <p:cNvGrpSpPr>
              <a:grpSpLocks/>
            </p:cNvGrpSpPr>
            <p:nvPr/>
          </p:nvGrpSpPr>
          <p:grpSpPr bwMode="auto">
            <a:xfrm>
              <a:off x="0" y="7480"/>
              <a:ext cx="3072" cy="374"/>
              <a:chOff x="0" y="7480"/>
              <a:chExt cx="3072" cy="374"/>
            </a:xfrm>
          </p:grpSpPr>
          <p:sp>
            <p:nvSpPr>
              <p:cNvPr id="49217" name="Rectangle 65"/>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18" name="Rectangle 66"/>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108	</a:t>
                </a:r>
                <a:r>
                  <a:rPr lang="en-US" altLang="en-US" sz="1200" b="1">
                    <a:solidFill>
                      <a:srgbClr val="000000"/>
                    </a:solidFill>
                    <a:latin typeface="Courier New" panose="02070309020205020404" pitchFamily="49" charset="0"/>
                    <a:cs typeface="Times New Roman" panose="02020603050405020304" pitchFamily="18" charset="0"/>
                  </a:rPr>
                  <a:t>   cout &lt;&lt; "\n\nEmployee 1: "</a:t>
                </a:r>
              </a:p>
              <a:p>
                <a:pPr eaLnBrk="0" hangingPunct="0"/>
                <a:endParaRPr lang="en-US" altLang="en-US" sz="1200" b="1">
                  <a:latin typeface="Courier New" panose="02070309020205020404" pitchFamily="49" charset="0"/>
                </a:endParaRPr>
              </a:p>
            </p:txBody>
          </p:sp>
        </p:grpSp>
        <p:grpSp>
          <p:nvGrpSpPr>
            <p:cNvPr id="49219" name="Group 67"/>
            <p:cNvGrpSpPr>
              <a:grpSpLocks/>
            </p:cNvGrpSpPr>
            <p:nvPr/>
          </p:nvGrpSpPr>
          <p:grpSpPr bwMode="auto">
            <a:xfrm>
              <a:off x="0" y="7854"/>
              <a:ext cx="3072" cy="374"/>
              <a:chOff x="0" y="7854"/>
              <a:chExt cx="3072" cy="374"/>
            </a:xfrm>
          </p:grpSpPr>
          <p:sp>
            <p:nvSpPr>
              <p:cNvPr id="49220" name="Rectangle 68"/>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21"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109	</a:t>
                </a:r>
                <a:r>
                  <a:rPr lang="en-US" altLang="en-US" sz="1200" b="1">
                    <a:solidFill>
                      <a:srgbClr val="000000"/>
                    </a:solidFill>
                    <a:latin typeface="Courier New" panose="02070309020205020404" pitchFamily="49" charset="0"/>
                    <a:cs typeface="Times New Roman" panose="02020603050405020304" pitchFamily="18" charset="0"/>
                  </a:rPr>
                  <a:t>        &lt;&lt; e1Ptr-&gt;getFirstName()</a:t>
                </a:r>
              </a:p>
              <a:p>
                <a:pPr eaLnBrk="0" hangingPunct="0"/>
                <a:endParaRPr lang="en-US" altLang="en-US" sz="1200" b="1">
                  <a:latin typeface="Courier New" panose="02070309020205020404" pitchFamily="49" charset="0"/>
                </a:endParaRPr>
              </a:p>
            </p:txBody>
          </p:sp>
        </p:grpSp>
        <p:grpSp>
          <p:nvGrpSpPr>
            <p:cNvPr id="49222" name="Group 70"/>
            <p:cNvGrpSpPr>
              <a:grpSpLocks/>
            </p:cNvGrpSpPr>
            <p:nvPr/>
          </p:nvGrpSpPr>
          <p:grpSpPr bwMode="auto">
            <a:xfrm>
              <a:off x="0" y="8228"/>
              <a:ext cx="3072" cy="374"/>
              <a:chOff x="0" y="8228"/>
              <a:chExt cx="3072" cy="374"/>
            </a:xfrm>
          </p:grpSpPr>
          <p:sp>
            <p:nvSpPr>
              <p:cNvPr id="49223"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24" name="Rectangle 72"/>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110	</a:t>
                </a:r>
                <a:r>
                  <a:rPr lang="en-US" altLang="en-US" sz="1200" b="1">
                    <a:solidFill>
                      <a:srgbClr val="000000"/>
                    </a:solidFill>
                    <a:latin typeface="Courier New" panose="02070309020205020404" pitchFamily="49" charset="0"/>
                    <a:cs typeface="Times New Roman" panose="02020603050405020304" pitchFamily="18" charset="0"/>
                  </a:rPr>
                  <a:t>        &lt;&lt; " " &lt;&lt; e1Ptr-&gt;getLastName()</a:t>
                </a:r>
              </a:p>
              <a:p>
                <a:pPr eaLnBrk="0" hangingPunct="0"/>
                <a:endParaRPr lang="en-US" altLang="en-US" sz="1200" b="1">
                  <a:latin typeface="Courier New" panose="02070309020205020404" pitchFamily="49" charset="0"/>
                </a:endParaRPr>
              </a:p>
            </p:txBody>
          </p:sp>
        </p:grpSp>
        <p:grpSp>
          <p:nvGrpSpPr>
            <p:cNvPr id="49225" name="Group 73"/>
            <p:cNvGrpSpPr>
              <a:grpSpLocks/>
            </p:cNvGrpSpPr>
            <p:nvPr/>
          </p:nvGrpSpPr>
          <p:grpSpPr bwMode="auto">
            <a:xfrm>
              <a:off x="0" y="8602"/>
              <a:ext cx="3072" cy="374"/>
              <a:chOff x="0" y="8602"/>
              <a:chExt cx="3072" cy="374"/>
            </a:xfrm>
          </p:grpSpPr>
          <p:sp>
            <p:nvSpPr>
              <p:cNvPr id="49226" name="Rectangle 74"/>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27" name="Rectangle 75"/>
              <p:cNvSpPr>
                <a:spLocks noChangeArrowheads="1"/>
              </p:cNvSpPr>
              <p:nvPr/>
            </p:nvSpPr>
            <p:spPr bwMode="auto">
              <a:xfrm>
                <a:off x="0" y="860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111	</a:t>
                </a:r>
                <a:r>
                  <a:rPr lang="en-US" altLang="en-US" sz="1200" b="1">
                    <a:solidFill>
                      <a:srgbClr val="000000"/>
                    </a:solidFill>
                    <a:latin typeface="Courier New" panose="02070309020205020404" pitchFamily="49" charset="0"/>
                    <a:cs typeface="Times New Roman" panose="02020603050405020304" pitchFamily="18" charset="0"/>
                  </a:rPr>
                  <a:t>        &lt;&lt; "\nEmployee 2: "</a:t>
                </a:r>
              </a:p>
              <a:p>
                <a:pPr eaLnBrk="0" hangingPunct="0"/>
                <a:endParaRPr lang="en-US" altLang="en-US" sz="1200" b="1">
                  <a:latin typeface="Courier New" panose="02070309020205020404" pitchFamily="49" charset="0"/>
                </a:endParaRPr>
              </a:p>
            </p:txBody>
          </p:sp>
        </p:grpSp>
        <p:grpSp>
          <p:nvGrpSpPr>
            <p:cNvPr id="49228" name="Group 76"/>
            <p:cNvGrpSpPr>
              <a:grpSpLocks/>
            </p:cNvGrpSpPr>
            <p:nvPr/>
          </p:nvGrpSpPr>
          <p:grpSpPr bwMode="auto">
            <a:xfrm>
              <a:off x="0" y="8976"/>
              <a:ext cx="3072" cy="374"/>
              <a:chOff x="0" y="8976"/>
              <a:chExt cx="3072" cy="374"/>
            </a:xfrm>
          </p:grpSpPr>
          <p:sp>
            <p:nvSpPr>
              <p:cNvPr id="49229" name="Rectangle 77"/>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30" name="Rectangle 78"/>
              <p:cNvSpPr>
                <a:spLocks noChangeArrowheads="1"/>
              </p:cNvSpPr>
              <p:nvPr/>
            </p:nvSpPr>
            <p:spPr bwMode="auto">
              <a:xfrm>
                <a:off x="0" y="897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112	</a:t>
                </a:r>
                <a:r>
                  <a:rPr lang="en-US" altLang="en-US" sz="1200" b="1">
                    <a:solidFill>
                      <a:srgbClr val="000000"/>
                    </a:solidFill>
                    <a:latin typeface="Courier New" panose="02070309020205020404" pitchFamily="49" charset="0"/>
                    <a:cs typeface="Times New Roman" panose="02020603050405020304" pitchFamily="18" charset="0"/>
                  </a:rPr>
                  <a:t>        &lt;&lt; e2Ptr-&gt;getFirstName()</a:t>
                </a:r>
              </a:p>
              <a:p>
                <a:pPr eaLnBrk="0" hangingPunct="0"/>
                <a:endParaRPr lang="en-US" altLang="en-US" sz="1200" b="1">
                  <a:latin typeface="Courier New" panose="02070309020205020404" pitchFamily="49" charset="0"/>
                </a:endParaRPr>
              </a:p>
            </p:txBody>
          </p:sp>
        </p:grpSp>
        <p:grpSp>
          <p:nvGrpSpPr>
            <p:cNvPr id="49231" name="Group 79"/>
            <p:cNvGrpSpPr>
              <a:grpSpLocks/>
            </p:cNvGrpSpPr>
            <p:nvPr/>
          </p:nvGrpSpPr>
          <p:grpSpPr bwMode="auto">
            <a:xfrm>
              <a:off x="0" y="9350"/>
              <a:ext cx="3072" cy="374"/>
              <a:chOff x="0" y="9350"/>
              <a:chExt cx="3072" cy="374"/>
            </a:xfrm>
          </p:grpSpPr>
          <p:sp>
            <p:nvSpPr>
              <p:cNvPr id="49232" name="Rectangle 80"/>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33" name="Rectangle 81"/>
              <p:cNvSpPr>
                <a:spLocks noChangeArrowheads="1"/>
              </p:cNvSpPr>
              <p:nvPr/>
            </p:nvSpPr>
            <p:spPr bwMode="auto">
              <a:xfrm>
                <a:off x="0" y="935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113	</a:t>
                </a:r>
                <a:r>
                  <a:rPr lang="en-US" altLang="en-US" sz="1200" b="1">
                    <a:solidFill>
                      <a:srgbClr val="000000"/>
                    </a:solidFill>
                    <a:latin typeface="Courier New" panose="02070309020205020404" pitchFamily="49" charset="0"/>
                    <a:cs typeface="Times New Roman" panose="02020603050405020304" pitchFamily="18" charset="0"/>
                  </a:rPr>
                  <a:t>        &lt;&lt; " " &lt;&lt; e2Ptr-&gt;getLastName() &lt;&lt; "\n\n";</a:t>
                </a:r>
              </a:p>
              <a:p>
                <a:pPr eaLnBrk="0" hangingPunct="0"/>
                <a:endParaRPr lang="en-US" altLang="en-US" sz="1200" b="1">
                  <a:latin typeface="Courier New" panose="02070309020205020404" pitchFamily="49" charset="0"/>
                </a:endParaRPr>
              </a:p>
            </p:txBody>
          </p:sp>
        </p:grpSp>
        <p:grpSp>
          <p:nvGrpSpPr>
            <p:cNvPr id="49234" name="Group 82"/>
            <p:cNvGrpSpPr>
              <a:grpSpLocks/>
            </p:cNvGrpSpPr>
            <p:nvPr/>
          </p:nvGrpSpPr>
          <p:grpSpPr bwMode="auto">
            <a:xfrm>
              <a:off x="0" y="9724"/>
              <a:ext cx="3072" cy="374"/>
              <a:chOff x="0" y="9724"/>
              <a:chExt cx="3072" cy="374"/>
            </a:xfrm>
          </p:grpSpPr>
          <p:sp>
            <p:nvSpPr>
              <p:cNvPr id="49235" name="Rectangle 83"/>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36" name="Rectangle 84"/>
              <p:cNvSpPr>
                <a:spLocks noChangeArrowheads="1"/>
              </p:cNvSpPr>
              <p:nvPr/>
            </p:nvSpPr>
            <p:spPr bwMode="auto">
              <a:xfrm>
                <a:off x="0" y="972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237" name="Group 85"/>
            <p:cNvGrpSpPr>
              <a:grpSpLocks/>
            </p:cNvGrpSpPr>
            <p:nvPr/>
          </p:nvGrpSpPr>
          <p:grpSpPr bwMode="auto">
            <a:xfrm>
              <a:off x="0" y="10098"/>
              <a:ext cx="3072" cy="374"/>
              <a:chOff x="0" y="10098"/>
              <a:chExt cx="3072" cy="374"/>
            </a:xfrm>
          </p:grpSpPr>
          <p:sp>
            <p:nvSpPr>
              <p:cNvPr id="49238" name="Rectangle 86"/>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39" name="Rectangle 87"/>
              <p:cNvSpPr>
                <a:spLocks noChangeArrowheads="1"/>
              </p:cNvSpPr>
              <p:nvPr/>
            </p:nvSpPr>
            <p:spPr bwMode="auto">
              <a:xfrm>
                <a:off x="0" y="1009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delete</a:t>
                </a:r>
                <a:r>
                  <a:rPr lang="en-US" altLang="en-US" sz="1200" b="1">
                    <a:solidFill>
                      <a:srgbClr val="000000"/>
                    </a:solidFill>
                    <a:latin typeface="Courier New" panose="02070309020205020404" pitchFamily="49" charset="0"/>
                    <a:cs typeface="Times New Roman" panose="02020603050405020304" pitchFamily="18" charset="0"/>
                  </a:rPr>
                  <a:t> e1Ptr;  </a:t>
                </a:r>
                <a:r>
                  <a:rPr lang="en-US" altLang="en-US" sz="1200" b="1">
                    <a:solidFill>
                      <a:srgbClr val="33CC33"/>
                    </a:solidFill>
                    <a:latin typeface="Courier New" panose="02070309020205020404" pitchFamily="49" charset="0"/>
                    <a:cs typeface="Times New Roman" panose="02020603050405020304" pitchFamily="18" charset="0"/>
                  </a:rPr>
                  <a:t> // recapture memory</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240" name="Group 88"/>
            <p:cNvGrpSpPr>
              <a:grpSpLocks/>
            </p:cNvGrpSpPr>
            <p:nvPr/>
          </p:nvGrpSpPr>
          <p:grpSpPr bwMode="auto">
            <a:xfrm>
              <a:off x="0" y="10472"/>
              <a:ext cx="3072" cy="374"/>
              <a:chOff x="0" y="10472"/>
              <a:chExt cx="3072" cy="374"/>
            </a:xfrm>
          </p:grpSpPr>
          <p:sp>
            <p:nvSpPr>
              <p:cNvPr id="49241" name="Rectangle 89"/>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42" name="Rectangle 90"/>
              <p:cNvSpPr>
                <a:spLocks noChangeArrowheads="1"/>
              </p:cNvSpPr>
              <p:nvPr/>
            </p:nvSpPr>
            <p:spPr bwMode="auto">
              <a:xfrm>
                <a:off x="0" y="1047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116	</a:t>
                </a:r>
                <a:r>
                  <a:rPr lang="en-US" altLang="en-US" sz="1200" b="1">
                    <a:solidFill>
                      <a:srgbClr val="000000"/>
                    </a:solidFill>
                    <a:latin typeface="Courier New" panose="02070309020205020404" pitchFamily="49" charset="0"/>
                    <a:cs typeface="Times New Roman" panose="02020603050405020304" pitchFamily="18" charset="0"/>
                  </a:rPr>
                  <a:t>   e1Ptr = 0;</a:t>
                </a:r>
              </a:p>
              <a:p>
                <a:pPr eaLnBrk="0" hangingPunct="0"/>
                <a:endParaRPr lang="en-US" altLang="en-US" sz="1200" b="1">
                  <a:latin typeface="Courier New" panose="02070309020205020404" pitchFamily="49" charset="0"/>
                </a:endParaRPr>
              </a:p>
            </p:txBody>
          </p:sp>
        </p:grpSp>
        <p:grpSp>
          <p:nvGrpSpPr>
            <p:cNvPr id="49243" name="Group 91"/>
            <p:cNvGrpSpPr>
              <a:grpSpLocks/>
            </p:cNvGrpSpPr>
            <p:nvPr/>
          </p:nvGrpSpPr>
          <p:grpSpPr bwMode="auto">
            <a:xfrm>
              <a:off x="0" y="10846"/>
              <a:ext cx="3072" cy="374"/>
              <a:chOff x="0" y="10846"/>
              <a:chExt cx="3072" cy="374"/>
            </a:xfrm>
          </p:grpSpPr>
          <p:sp>
            <p:nvSpPr>
              <p:cNvPr id="49244" name="Rectangle 92"/>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45" name="Rectangle 93"/>
              <p:cNvSpPr>
                <a:spLocks noChangeArrowheads="1"/>
              </p:cNvSpPr>
              <p:nvPr/>
            </p:nvSpPr>
            <p:spPr bwMode="auto">
              <a:xfrm>
                <a:off x="0" y="1084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117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delete</a:t>
                </a:r>
                <a:r>
                  <a:rPr lang="en-US" altLang="en-US" sz="1200" b="1">
                    <a:solidFill>
                      <a:srgbClr val="000000"/>
                    </a:solidFill>
                    <a:latin typeface="Courier New" panose="02070309020205020404" pitchFamily="49" charset="0"/>
                    <a:cs typeface="Times New Roman" panose="02020603050405020304" pitchFamily="18" charset="0"/>
                  </a:rPr>
                  <a:t> e2Ptr;   </a:t>
                </a:r>
                <a:r>
                  <a:rPr lang="en-US" altLang="en-US" sz="1200" b="1">
                    <a:solidFill>
                      <a:srgbClr val="33CC33"/>
                    </a:solidFill>
                    <a:latin typeface="Courier New" panose="02070309020205020404" pitchFamily="49" charset="0"/>
                    <a:cs typeface="Times New Roman" panose="02020603050405020304" pitchFamily="18" charset="0"/>
                  </a:rPr>
                  <a:t>// recapture memory</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49246" name="Group 94"/>
            <p:cNvGrpSpPr>
              <a:grpSpLocks/>
            </p:cNvGrpSpPr>
            <p:nvPr/>
          </p:nvGrpSpPr>
          <p:grpSpPr bwMode="auto">
            <a:xfrm>
              <a:off x="0" y="11220"/>
              <a:ext cx="3072" cy="374"/>
              <a:chOff x="0" y="11220"/>
              <a:chExt cx="3072" cy="374"/>
            </a:xfrm>
          </p:grpSpPr>
          <p:sp>
            <p:nvSpPr>
              <p:cNvPr id="49247" name="Rectangle 95"/>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48" name="Rectangle 96"/>
              <p:cNvSpPr>
                <a:spLocks noChangeArrowheads="1"/>
              </p:cNvSpPr>
              <p:nvPr/>
            </p:nvSpPr>
            <p:spPr bwMode="auto">
              <a:xfrm>
                <a:off x="0" y="1122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118	</a:t>
                </a:r>
                <a:r>
                  <a:rPr lang="en-US" altLang="en-US" sz="1200" b="1">
                    <a:solidFill>
                      <a:srgbClr val="000000"/>
                    </a:solidFill>
                    <a:latin typeface="Courier New" panose="02070309020205020404" pitchFamily="49" charset="0"/>
                    <a:cs typeface="Times New Roman" panose="02020603050405020304" pitchFamily="18" charset="0"/>
                  </a:rPr>
                  <a:t>   e2Ptr = 0;</a:t>
                </a:r>
              </a:p>
              <a:p>
                <a:pPr eaLnBrk="0" hangingPunct="0"/>
                <a:endParaRPr lang="en-US" altLang="en-US" sz="1200" b="1">
                  <a:latin typeface="Courier New" panose="02070309020205020404" pitchFamily="49" charset="0"/>
                </a:endParaRPr>
              </a:p>
            </p:txBody>
          </p:sp>
        </p:grpSp>
      </p:grpSp>
      <p:grpSp>
        <p:nvGrpSpPr>
          <p:cNvPr id="49261" name="Group 109"/>
          <p:cNvGrpSpPr>
            <a:grpSpLocks/>
          </p:cNvGrpSpPr>
          <p:nvPr/>
        </p:nvGrpSpPr>
        <p:grpSpPr bwMode="auto">
          <a:xfrm>
            <a:off x="4267200" y="3373438"/>
            <a:ext cx="4648200" cy="360362"/>
            <a:chOff x="2400" y="2125"/>
            <a:chExt cx="2928" cy="227"/>
          </a:xfrm>
        </p:grpSpPr>
        <p:sp>
          <p:nvSpPr>
            <p:cNvPr id="49262" name="Line 110"/>
            <p:cNvSpPr>
              <a:spLocks noChangeShapeType="1"/>
            </p:cNvSpPr>
            <p:nvPr/>
          </p:nvSpPr>
          <p:spPr bwMode="auto">
            <a:xfrm flipH="1">
              <a:off x="2400" y="2256"/>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263" name="Rectangle 111"/>
            <p:cNvSpPr>
              <a:spLocks noChangeArrowheads="1"/>
            </p:cNvSpPr>
            <p:nvPr/>
          </p:nvSpPr>
          <p:spPr bwMode="auto">
            <a:xfrm>
              <a:off x="2654" y="2125"/>
              <a:ext cx="2674" cy="179"/>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b="1">
                  <a:solidFill>
                    <a:srgbClr val="000000"/>
                  </a:solidFill>
                  <a:latin typeface="Courier New" panose="02070309020205020404" pitchFamily="49" charset="0"/>
                  <a:cs typeface="Times New Roman" panose="02020603050405020304" pitchFamily="18" charset="0"/>
                </a:rPr>
                <a:t>Number of employees after instantiation is 2</a:t>
              </a:r>
            </a:p>
          </p:txBody>
        </p:sp>
      </p:grpSp>
    </p:spTree>
    <p:extLst>
      <p:ext uri="{BB962C8B-B14F-4D97-AF65-F5344CB8AC3E}">
        <p14:creationId xmlns:p14="http://schemas.microsoft.com/office/powerpoint/2010/main" val="3438235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261"/>
                                        </p:tgtEl>
                                        <p:attrNameLst>
                                          <p:attrName>style.visibility</p:attrName>
                                        </p:attrNameLst>
                                      </p:cBhvr>
                                      <p:to>
                                        <p:strVal val="visible"/>
                                      </p:to>
                                    </p:set>
                                  </p:childTnLst>
                                  <p:subTnLst>
                                    <p:set>
                                      <p:cBhvr override="childStyle">
                                        <p:cTn dur="1" fill="hold" display="0" masterRel="nextClick" afterEffect="1"/>
                                        <p:tgtEl>
                                          <p:spTgt spid="492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9" name="Group 3"/>
          <p:cNvGrpSpPr>
            <a:grpSpLocks/>
          </p:cNvGrpSpPr>
          <p:nvPr/>
        </p:nvGrpSpPr>
        <p:grpSpPr bwMode="auto">
          <a:xfrm>
            <a:off x="0" y="0"/>
            <a:ext cx="6629400" cy="1981200"/>
            <a:chOff x="0" y="0"/>
            <a:chExt cx="3072" cy="2244"/>
          </a:xfrm>
        </p:grpSpPr>
        <p:grpSp>
          <p:nvGrpSpPr>
            <p:cNvPr id="50180" name="Group 4"/>
            <p:cNvGrpSpPr>
              <a:grpSpLocks/>
            </p:cNvGrpSpPr>
            <p:nvPr/>
          </p:nvGrpSpPr>
          <p:grpSpPr bwMode="auto">
            <a:xfrm>
              <a:off x="0" y="0"/>
              <a:ext cx="3072" cy="374"/>
              <a:chOff x="0" y="0"/>
              <a:chExt cx="3072" cy="374"/>
            </a:xfrm>
          </p:grpSpPr>
          <p:sp>
            <p:nvSpPr>
              <p:cNvPr id="50181" name="Rectangle 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182"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0183" name="Group 7"/>
            <p:cNvGrpSpPr>
              <a:grpSpLocks/>
            </p:cNvGrpSpPr>
            <p:nvPr/>
          </p:nvGrpSpPr>
          <p:grpSpPr bwMode="auto">
            <a:xfrm>
              <a:off x="0" y="374"/>
              <a:ext cx="3072" cy="374"/>
              <a:chOff x="0" y="374"/>
              <a:chExt cx="3072" cy="374"/>
            </a:xfrm>
          </p:grpSpPr>
          <p:sp>
            <p:nvSpPr>
              <p:cNvPr id="50184" name="Rectangle 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185"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120	</a:t>
                </a:r>
                <a:r>
                  <a:rPr lang="en-US" altLang="en-US" sz="1200" b="1">
                    <a:solidFill>
                      <a:srgbClr val="000000"/>
                    </a:solidFill>
                    <a:latin typeface="Courier New" panose="02070309020205020404" pitchFamily="49" charset="0"/>
                    <a:cs typeface="Times New Roman" panose="02020603050405020304" pitchFamily="18" charset="0"/>
                  </a:rPr>
                  <a:t>   cout &lt;&lt; "Number of employees after deletion is "</a:t>
                </a:r>
              </a:p>
              <a:p>
                <a:pPr eaLnBrk="0" hangingPunct="0"/>
                <a:endParaRPr lang="en-US" altLang="en-US" sz="1200" b="1">
                  <a:latin typeface="Courier New" panose="02070309020205020404" pitchFamily="49" charset="0"/>
                </a:endParaRPr>
              </a:p>
            </p:txBody>
          </p:sp>
        </p:grpSp>
        <p:grpSp>
          <p:nvGrpSpPr>
            <p:cNvPr id="50186" name="Group 10"/>
            <p:cNvGrpSpPr>
              <a:grpSpLocks/>
            </p:cNvGrpSpPr>
            <p:nvPr/>
          </p:nvGrpSpPr>
          <p:grpSpPr bwMode="auto">
            <a:xfrm>
              <a:off x="0" y="748"/>
              <a:ext cx="3072" cy="374"/>
              <a:chOff x="0" y="748"/>
              <a:chExt cx="3072" cy="374"/>
            </a:xfrm>
          </p:grpSpPr>
          <p:sp>
            <p:nvSpPr>
              <p:cNvPr id="50187" name="Rectangle 1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188"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121	</a:t>
                </a:r>
                <a:r>
                  <a:rPr lang="en-US" altLang="en-US" sz="1200" b="1">
                    <a:solidFill>
                      <a:srgbClr val="000000"/>
                    </a:solidFill>
                    <a:latin typeface="Courier New" panose="02070309020205020404" pitchFamily="49" charset="0"/>
                    <a:cs typeface="Times New Roman" panose="02020603050405020304" pitchFamily="18" charset="0"/>
                  </a:rPr>
                  <a:t>        &lt;&lt; Employee::getCount() &lt;&lt; endl;</a:t>
                </a:r>
              </a:p>
              <a:p>
                <a:pPr eaLnBrk="0" hangingPunct="0"/>
                <a:endParaRPr lang="en-US" altLang="en-US" sz="1200" b="1">
                  <a:latin typeface="Courier New" panose="02070309020205020404" pitchFamily="49" charset="0"/>
                </a:endParaRPr>
              </a:p>
            </p:txBody>
          </p:sp>
        </p:grpSp>
        <p:grpSp>
          <p:nvGrpSpPr>
            <p:cNvPr id="50189" name="Group 13"/>
            <p:cNvGrpSpPr>
              <a:grpSpLocks/>
            </p:cNvGrpSpPr>
            <p:nvPr/>
          </p:nvGrpSpPr>
          <p:grpSpPr bwMode="auto">
            <a:xfrm>
              <a:off x="0" y="1122"/>
              <a:ext cx="3072" cy="374"/>
              <a:chOff x="0" y="1122"/>
              <a:chExt cx="3072" cy="374"/>
            </a:xfrm>
          </p:grpSpPr>
          <p:sp>
            <p:nvSpPr>
              <p:cNvPr id="50190" name="Rectangle 1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191"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122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0192" name="Group 16"/>
            <p:cNvGrpSpPr>
              <a:grpSpLocks/>
            </p:cNvGrpSpPr>
            <p:nvPr/>
          </p:nvGrpSpPr>
          <p:grpSpPr bwMode="auto">
            <a:xfrm>
              <a:off x="0" y="1496"/>
              <a:ext cx="3072" cy="374"/>
              <a:chOff x="0" y="1496"/>
              <a:chExt cx="3072" cy="374"/>
            </a:xfrm>
          </p:grpSpPr>
          <p:sp>
            <p:nvSpPr>
              <p:cNvPr id="50193" name="Rectangle 1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194"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0;</a:t>
                </a:r>
              </a:p>
              <a:p>
                <a:pPr eaLnBrk="0" hangingPunct="0"/>
                <a:endParaRPr lang="en-US" altLang="en-US" sz="1200" b="1">
                  <a:latin typeface="Courier New" panose="02070309020205020404" pitchFamily="49" charset="0"/>
                </a:endParaRPr>
              </a:p>
            </p:txBody>
          </p:sp>
        </p:grpSp>
        <p:grpSp>
          <p:nvGrpSpPr>
            <p:cNvPr id="50195" name="Group 19"/>
            <p:cNvGrpSpPr>
              <a:grpSpLocks/>
            </p:cNvGrpSpPr>
            <p:nvPr/>
          </p:nvGrpSpPr>
          <p:grpSpPr bwMode="auto">
            <a:xfrm>
              <a:off x="0" y="1870"/>
              <a:ext cx="3072" cy="374"/>
              <a:chOff x="0" y="1870"/>
              <a:chExt cx="3072" cy="374"/>
            </a:xfrm>
          </p:grpSpPr>
          <p:sp>
            <p:nvSpPr>
              <p:cNvPr id="50196" name="Rectangle 2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197"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124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sp>
        <p:nvSpPr>
          <p:cNvPr id="50198" name="Rectangle 22"/>
          <p:cNvSpPr>
            <a:spLocks noChangeArrowheads="1"/>
          </p:cNvSpPr>
          <p:nvPr/>
        </p:nvSpPr>
        <p:spPr bwMode="auto">
          <a:xfrm>
            <a:off x="0" y="2209800"/>
            <a:ext cx="6629400" cy="22828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1pPr>
            <a:lvl2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2pPr>
            <a:lvl3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9pPr>
          </a:lstStyle>
          <a:p>
            <a:r>
              <a:rPr lang="en-US" altLang="en-US" sz="1200" b="1">
                <a:solidFill>
                  <a:srgbClr val="000000"/>
                </a:solidFill>
                <a:latin typeface="Courier New" panose="02070309020205020404" pitchFamily="49" charset="0"/>
                <a:cs typeface="Times New Roman" panose="02020603050405020304" pitchFamily="18" charset="0"/>
              </a:rPr>
              <a:t>Number of employees before instantiation is 0</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Employee constructor for Susan Baker called.</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Employee constructor for Robert Jones called.</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Number of employees after instantiation is 2</a:t>
            </a:r>
          </a:p>
          <a:p>
            <a:pPr eaLnBrk="0" hangingPunct="0"/>
            <a:r>
              <a:rPr lang="en-US" altLang="en-US" sz="1200" b="1">
                <a:latin typeface="Courier New" panose="02070309020205020404" pitchFamily="49" charset="0"/>
                <a:cs typeface="Times New Roman" panose="02020603050405020304" pitchFamily="18" charset="0"/>
              </a:rPr>
              <a:t>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r>
              <a:rPr lang="en-US" altLang="en-US" sz="1200" b="1">
                <a:solidFill>
                  <a:srgbClr val="000000"/>
                </a:solidFill>
                <a:latin typeface="Courier New" panose="02070309020205020404" pitchFamily="49" charset="0"/>
                <a:cs typeface="Times New Roman" panose="02020603050405020304" pitchFamily="18" charset="0"/>
              </a:rPr>
              <a:t>Employee 1: Susan Baker</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Employee 2: Robert Jones</a:t>
            </a:r>
          </a:p>
          <a:p>
            <a:pPr eaLnBrk="0" hangingPunct="0"/>
            <a:r>
              <a:rPr lang="en-US" altLang="en-US" sz="1200" b="1">
                <a:latin typeface="Courier New" panose="02070309020205020404" pitchFamily="49" charset="0"/>
                <a:cs typeface="Times New Roman" panose="02020603050405020304" pitchFamily="18" charset="0"/>
              </a:rPr>
              <a:t>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r>
              <a:rPr lang="en-US" altLang="en-US" sz="1200" b="1">
                <a:solidFill>
                  <a:srgbClr val="000000"/>
                </a:solidFill>
                <a:latin typeface="Courier New" panose="02070309020205020404" pitchFamily="49" charset="0"/>
                <a:cs typeface="Times New Roman" panose="02020603050405020304" pitchFamily="18" charset="0"/>
              </a:rPr>
              <a:t>~Employee() called for Susan Baker</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~Employee() called for Robert Jones</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Number of employees after deletion is 0</a:t>
            </a:r>
          </a:p>
          <a:p>
            <a:pPr eaLnBrk="0" hangingPunct="0"/>
            <a:endParaRPr lang="en-US" altLang="en-US" sz="1200" b="1">
              <a:latin typeface="Courier New" panose="02070309020205020404" pitchFamily="49" charset="0"/>
            </a:endParaRPr>
          </a:p>
        </p:txBody>
      </p:sp>
      <p:grpSp>
        <p:nvGrpSpPr>
          <p:cNvPr id="50199" name="Group 23"/>
          <p:cNvGrpSpPr>
            <a:grpSpLocks/>
          </p:cNvGrpSpPr>
          <p:nvPr/>
        </p:nvGrpSpPr>
        <p:grpSpPr bwMode="auto">
          <a:xfrm>
            <a:off x="3581400" y="914400"/>
            <a:ext cx="2895600" cy="3124200"/>
            <a:chOff x="2256" y="576"/>
            <a:chExt cx="1824" cy="1968"/>
          </a:xfrm>
        </p:grpSpPr>
        <p:sp>
          <p:nvSpPr>
            <p:cNvPr id="50200" name="Line 24"/>
            <p:cNvSpPr>
              <a:spLocks noChangeShapeType="1"/>
            </p:cNvSpPr>
            <p:nvPr/>
          </p:nvSpPr>
          <p:spPr bwMode="auto">
            <a:xfrm flipH="1" flipV="1">
              <a:off x="2448" y="576"/>
              <a:ext cx="57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201" name="Line 25"/>
            <p:cNvSpPr>
              <a:spLocks noChangeShapeType="1"/>
            </p:cNvSpPr>
            <p:nvPr/>
          </p:nvSpPr>
          <p:spPr bwMode="auto">
            <a:xfrm flipH="1">
              <a:off x="2256" y="1104"/>
              <a:ext cx="1152" cy="14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0202" name="Text Box 26"/>
            <p:cNvSpPr txBox="1">
              <a:spLocks noChangeArrowheads="1"/>
            </p:cNvSpPr>
            <p:nvPr/>
          </p:nvSpPr>
          <p:spPr bwMode="auto">
            <a:xfrm>
              <a:off x="2352" y="912"/>
              <a:ext cx="1728" cy="21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b="1">
                  <a:solidFill>
                    <a:srgbClr val="000000"/>
                  </a:solidFill>
                  <a:latin typeface="Courier New" panose="02070309020205020404" pitchFamily="49" charset="0"/>
                  <a:cs typeface="Times New Roman" panose="02020603050405020304" pitchFamily="18" charset="0"/>
                </a:rPr>
                <a:t>count</a:t>
              </a:r>
              <a:r>
                <a:rPr lang="en-US" altLang="en-US" sz="1600">
                  <a:solidFill>
                    <a:srgbClr val="000000"/>
                  </a:solidFill>
                  <a:cs typeface="Times New Roman" panose="02020603050405020304" pitchFamily="18" charset="0"/>
                </a:rPr>
                <a:t> back to zero.</a:t>
              </a:r>
            </a:p>
          </p:txBody>
        </p:sp>
      </p:grpSp>
    </p:spTree>
    <p:extLst>
      <p:ext uri="{BB962C8B-B14F-4D97-AF65-F5344CB8AC3E}">
        <p14:creationId xmlns:p14="http://schemas.microsoft.com/office/powerpoint/2010/main" val="2476245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199"/>
                                        </p:tgtEl>
                                        <p:attrNameLst>
                                          <p:attrName>style.visibility</p:attrName>
                                        </p:attrNameLst>
                                      </p:cBhvr>
                                      <p:to>
                                        <p:strVal val="visible"/>
                                      </p:to>
                                    </p:set>
                                  </p:childTnLst>
                                  <p:subTnLst>
                                    <p:set>
                                      <p:cBhvr override="childStyle">
                                        <p:cTn dur="1" fill="hold" display="0" masterRel="nextClick" afterEffect="1"/>
                                        <p:tgtEl>
                                          <p:spTgt spid="5019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7772400" cy="838200"/>
          </a:xfrm>
        </p:spPr>
        <p:txBody>
          <a:bodyPr/>
          <a:lstStyle/>
          <a:p>
            <a:r>
              <a:rPr lang="en-US" altLang="en-US" sz="3600"/>
              <a:t>	Example: Array Abstract Data Type</a:t>
            </a:r>
          </a:p>
        </p:txBody>
      </p:sp>
      <p:sp>
        <p:nvSpPr>
          <p:cNvPr id="52227" name="Rectangle 3"/>
          <p:cNvSpPr>
            <a:spLocks noGrp="1" noChangeArrowheads="1"/>
          </p:cNvSpPr>
          <p:nvPr>
            <p:ph type="body" idx="1"/>
          </p:nvPr>
        </p:nvSpPr>
        <p:spPr>
          <a:xfrm>
            <a:off x="304800" y="1066800"/>
            <a:ext cx="8153400" cy="5410200"/>
          </a:xfrm>
        </p:spPr>
        <p:txBody>
          <a:bodyPr/>
          <a:lstStyle/>
          <a:p>
            <a:r>
              <a:rPr lang="en-US" altLang="en-US"/>
              <a:t>Programmer can make an ADT array</a:t>
            </a:r>
          </a:p>
          <a:p>
            <a:pPr lvl="1"/>
            <a:r>
              <a:rPr lang="en-US" altLang="en-US"/>
              <a:t>Could include</a:t>
            </a:r>
          </a:p>
          <a:p>
            <a:pPr lvl="2"/>
            <a:r>
              <a:rPr lang="en-US" altLang="en-US"/>
              <a:t>Subscript range checking </a:t>
            </a:r>
          </a:p>
          <a:p>
            <a:pPr lvl="2"/>
            <a:r>
              <a:rPr lang="en-US" altLang="en-US"/>
              <a:t>An arbitrary range of subscripts instead of having to start with 0</a:t>
            </a:r>
          </a:p>
          <a:p>
            <a:pPr lvl="2"/>
            <a:r>
              <a:rPr lang="en-US" altLang="en-US"/>
              <a:t>Array assignment </a:t>
            </a:r>
          </a:p>
          <a:p>
            <a:pPr lvl="2"/>
            <a:r>
              <a:rPr lang="en-US" altLang="en-US"/>
              <a:t>Array comparison </a:t>
            </a:r>
          </a:p>
          <a:p>
            <a:pPr lvl="2"/>
            <a:r>
              <a:rPr lang="en-US" altLang="en-US"/>
              <a:t>Array input/output </a:t>
            </a:r>
          </a:p>
          <a:p>
            <a:pPr lvl="2"/>
            <a:r>
              <a:rPr lang="en-US" altLang="en-US"/>
              <a:t>Arrays that know their sizes </a:t>
            </a:r>
          </a:p>
          <a:p>
            <a:pPr lvl="2"/>
            <a:r>
              <a:rPr lang="en-US" altLang="en-US"/>
              <a:t>Arrays that expand dynamically to accommodate more elements </a:t>
            </a:r>
          </a:p>
        </p:txBody>
      </p:sp>
    </p:spTree>
    <p:extLst>
      <p:ext uri="{BB962C8B-B14F-4D97-AF65-F5344CB8AC3E}">
        <p14:creationId xmlns:p14="http://schemas.microsoft.com/office/powerpoint/2010/main" val="35963560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4000"/>
              <a:t>Example: String Abstract Data Type</a:t>
            </a:r>
          </a:p>
        </p:txBody>
      </p:sp>
      <p:sp>
        <p:nvSpPr>
          <p:cNvPr id="53251" name="Rectangle 3"/>
          <p:cNvSpPr>
            <a:spLocks noGrp="1" noChangeArrowheads="1"/>
          </p:cNvSpPr>
          <p:nvPr>
            <p:ph type="body" idx="1"/>
          </p:nvPr>
        </p:nvSpPr>
        <p:spPr/>
        <p:txBody>
          <a:bodyPr/>
          <a:lstStyle/>
          <a:p>
            <a:r>
              <a:rPr lang="en-US" altLang="en-US"/>
              <a:t>Strings in C++</a:t>
            </a:r>
          </a:p>
          <a:p>
            <a:pPr lvl="1"/>
            <a:r>
              <a:rPr lang="en-US" altLang="en-US"/>
              <a:t>C++ does not provide a built in string data type</a:t>
            </a:r>
          </a:p>
          <a:p>
            <a:pPr lvl="2"/>
            <a:r>
              <a:rPr lang="en-US" altLang="en-US"/>
              <a:t>Maximizes performance</a:t>
            </a:r>
          </a:p>
          <a:p>
            <a:pPr lvl="1"/>
            <a:r>
              <a:rPr lang="en-US" altLang="en-US"/>
              <a:t>Provides mechanisms for creating and implementing a string abstract data type</a:t>
            </a:r>
          </a:p>
          <a:p>
            <a:pPr lvl="1"/>
            <a:r>
              <a:rPr lang="en-US" altLang="en-US" b="1">
                <a:latin typeface="Courier New" panose="02070309020205020404" pitchFamily="49" charset="0"/>
              </a:rPr>
              <a:t>string</a:t>
            </a:r>
            <a:r>
              <a:rPr lang="en-US" altLang="en-US"/>
              <a:t> class available in ANSI/ISO standard </a:t>
            </a:r>
          </a:p>
        </p:txBody>
      </p:sp>
    </p:spTree>
    <p:extLst>
      <p:ext uri="{BB962C8B-B14F-4D97-AF65-F5344CB8AC3E}">
        <p14:creationId xmlns:p14="http://schemas.microsoft.com/office/powerpoint/2010/main" val="17803845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15240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endParaRPr lang="en-US" altLang="en-US" sz="2000">
              <a:cs typeface="Times New Roman" panose="02020603050405020304" pitchFamily="18" charset="0"/>
            </a:endParaRPr>
          </a:p>
        </p:txBody>
      </p:sp>
      <p:sp>
        <p:nvSpPr>
          <p:cNvPr id="55299" name="Rectangle 3"/>
          <p:cNvSpPr>
            <a:spLocks noGrp="1" noChangeArrowheads="1"/>
          </p:cNvSpPr>
          <p:nvPr>
            <p:ph type="title"/>
          </p:nvPr>
        </p:nvSpPr>
        <p:spPr>
          <a:xfrm>
            <a:off x="685800" y="228600"/>
            <a:ext cx="7772400" cy="685800"/>
          </a:xfrm>
        </p:spPr>
        <p:txBody>
          <a:bodyPr/>
          <a:lstStyle/>
          <a:p>
            <a:r>
              <a:rPr lang="en-US" altLang="en-US" sz="4000"/>
              <a:t>Container Classes and Iterators</a:t>
            </a:r>
          </a:p>
        </p:txBody>
      </p:sp>
      <p:sp>
        <p:nvSpPr>
          <p:cNvPr id="55300" name="Rectangle 4"/>
          <p:cNvSpPr>
            <a:spLocks noGrp="1" noChangeArrowheads="1"/>
          </p:cNvSpPr>
          <p:nvPr>
            <p:ph type="body" idx="1"/>
          </p:nvPr>
        </p:nvSpPr>
        <p:spPr>
          <a:xfrm>
            <a:off x="685800" y="1371600"/>
            <a:ext cx="7772400" cy="4114800"/>
          </a:xfrm>
        </p:spPr>
        <p:txBody>
          <a:bodyPr/>
          <a:lstStyle/>
          <a:p>
            <a:pPr>
              <a:lnSpc>
                <a:spcPct val="90000"/>
              </a:lnSpc>
            </a:pPr>
            <a:r>
              <a:rPr lang="en-US" altLang="en-US" sz="2800"/>
              <a:t>Container classes (collection classes)</a:t>
            </a:r>
          </a:p>
          <a:p>
            <a:pPr lvl="1">
              <a:lnSpc>
                <a:spcPct val="90000"/>
              </a:lnSpc>
            </a:pPr>
            <a:r>
              <a:rPr lang="en-US" altLang="en-US" sz="2400"/>
              <a:t>Classes designed to hold collections of objects</a:t>
            </a:r>
          </a:p>
          <a:p>
            <a:pPr lvl="1">
              <a:lnSpc>
                <a:spcPct val="90000"/>
              </a:lnSpc>
            </a:pPr>
            <a:r>
              <a:rPr lang="en-US" altLang="en-US" sz="2400"/>
              <a:t>Provide services such as insertion, deletion, searching, sorting, or testing an item</a:t>
            </a:r>
          </a:p>
          <a:p>
            <a:pPr lvl="1">
              <a:lnSpc>
                <a:spcPct val="90000"/>
              </a:lnSpc>
            </a:pPr>
            <a:r>
              <a:rPr lang="en-US" altLang="en-US" sz="2400"/>
              <a:t>Examples:</a:t>
            </a:r>
          </a:p>
          <a:p>
            <a:pPr lvl="2">
              <a:lnSpc>
                <a:spcPct val="90000"/>
              </a:lnSpc>
              <a:buFontTx/>
              <a:buNone/>
            </a:pPr>
            <a:r>
              <a:rPr lang="en-US" altLang="en-US" sz="2000"/>
              <a:t> Arrays, stacks, queues, trees and linked lists</a:t>
            </a:r>
          </a:p>
          <a:p>
            <a:pPr>
              <a:lnSpc>
                <a:spcPct val="90000"/>
              </a:lnSpc>
            </a:pPr>
            <a:r>
              <a:rPr lang="en-US" altLang="en-US" sz="2800"/>
              <a:t>Iterator objects (iterators)</a:t>
            </a:r>
          </a:p>
          <a:p>
            <a:pPr lvl="1">
              <a:lnSpc>
                <a:spcPct val="90000"/>
              </a:lnSpc>
            </a:pPr>
            <a:r>
              <a:rPr lang="en-US" altLang="en-US" sz="2400"/>
              <a:t>Object that returns the next item of a collection (or performs some action on the next item)</a:t>
            </a:r>
          </a:p>
          <a:p>
            <a:pPr lvl="1">
              <a:lnSpc>
                <a:spcPct val="90000"/>
              </a:lnSpc>
            </a:pPr>
            <a:r>
              <a:rPr lang="en-US" altLang="en-US" sz="2400"/>
              <a:t>Can have several iterators per container</a:t>
            </a:r>
          </a:p>
          <a:p>
            <a:pPr lvl="2">
              <a:lnSpc>
                <a:spcPct val="90000"/>
              </a:lnSpc>
            </a:pPr>
            <a:r>
              <a:rPr lang="en-US" altLang="en-US" sz="2000"/>
              <a:t>Book with multiple bookmarks</a:t>
            </a:r>
          </a:p>
          <a:p>
            <a:pPr lvl="1">
              <a:lnSpc>
                <a:spcPct val="90000"/>
              </a:lnSpc>
            </a:pPr>
            <a:r>
              <a:rPr lang="en-US" altLang="en-US" sz="2400"/>
              <a:t>Each iterator maintains its own “position” information</a:t>
            </a:r>
          </a:p>
        </p:txBody>
      </p:sp>
    </p:spTree>
    <p:extLst>
      <p:ext uri="{BB962C8B-B14F-4D97-AF65-F5344CB8AC3E}">
        <p14:creationId xmlns:p14="http://schemas.microsoft.com/office/powerpoint/2010/main" val="19936027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457200"/>
            <a:ext cx="7772400" cy="685800"/>
          </a:xfrm>
        </p:spPr>
        <p:txBody>
          <a:bodyPr/>
          <a:lstStyle/>
          <a:p>
            <a:r>
              <a:rPr lang="en-US" altLang="en-US" sz="4000"/>
              <a:t>Proxy Classes</a:t>
            </a:r>
          </a:p>
        </p:txBody>
      </p:sp>
      <p:sp>
        <p:nvSpPr>
          <p:cNvPr id="56323" name="Rectangle 3"/>
          <p:cNvSpPr>
            <a:spLocks noGrp="1" noChangeArrowheads="1"/>
          </p:cNvSpPr>
          <p:nvPr>
            <p:ph type="body" idx="1"/>
          </p:nvPr>
        </p:nvSpPr>
        <p:spPr>
          <a:xfrm>
            <a:off x="457200" y="1295400"/>
            <a:ext cx="8229600" cy="5181600"/>
          </a:xfrm>
        </p:spPr>
        <p:txBody>
          <a:bodyPr/>
          <a:lstStyle/>
          <a:p>
            <a:pPr>
              <a:lnSpc>
                <a:spcPct val="90000"/>
              </a:lnSpc>
            </a:pPr>
            <a:r>
              <a:rPr lang="en-US" altLang="en-US" sz="2800"/>
              <a:t>Proxy class</a:t>
            </a:r>
          </a:p>
          <a:p>
            <a:pPr lvl="1">
              <a:lnSpc>
                <a:spcPct val="90000"/>
              </a:lnSpc>
            </a:pPr>
            <a:r>
              <a:rPr lang="en-US" altLang="en-US" sz="2400"/>
              <a:t>Used to hide implementation details of a class</a:t>
            </a:r>
          </a:p>
          <a:p>
            <a:pPr lvl="1">
              <a:lnSpc>
                <a:spcPct val="90000"/>
              </a:lnSpc>
            </a:pPr>
            <a:r>
              <a:rPr lang="en-US" altLang="en-US" sz="2400"/>
              <a:t>Class that knows only the </a:t>
            </a:r>
            <a:r>
              <a:rPr lang="en-US" altLang="en-US" sz="2400" b="1">
                <a:latin typeface="Courier New" panose="02070309020205020404" pitchFamily="49" charset="0"/>
              </a:rPr>
              <a:t>public</a:t>
            </a:r>
            <a:r>
              <a:rPr lang="en-US" altLang="en-US" sz="2400"/>
              <a:t> interface of the class being hidden</a:t>
            </a:r>
          </a:p>
          <a:p>
            <a:pPr lvl="1">
              <a:lnSpc>
                <a:spcPct val="90000"/>
              </a:lnSpc>
            </a:pPr>
            <a:r>
              <a:rPr lang="en-US" altLang="en-US" sz="2400"/>
              <a:t>Enables clients to use class’s services without giving access to class’s implementation</a:t>
            </a:r>
          </a:p>
          <a:p>
            <a:pPr>
              <a:lnSpc>
                <a:spcPct val="90000"/>
              </a:lnSpc>
            </a:pPr>
            <a:r>
              <a:rPr lang="en-US" altLang="en-US" sz="2800"/>
              <a:t>Forward class declaration</a:t>
            </a:r>
          </a:p>
          <a:p>
            <a:pPr lvl="1">
              <a:lnSpc>
                <a:spcPct val="90000"/>
              </a:lnSpc>
            </a:pPr>
            <a:r>
              <a:rPr lang="en-US" altLang="en-US" sz="2400"/>
              <a:t>Used when class definition only uses a pointer to another class</a:t>
            </a:r>
          </a:p>
          <a:p>
            <a:pPr lvl="1">
              <a:lnSpc>
                <a:spcPct val="90000"/>
              </a:lnSpc>
            </a:pPr>
            <a:r>
              <a:rPr lang="en-US" altLang="en-US" sz="2400"/>
              <a:t>Prevents the need for including the header file</a:t>
            </a:r>
          </a:p>
          <a:p>
            <a:pPr lvl="1">
              <a:lnSpc>
                <a:spcPct val="90000"/>
              </a:lnSpc>
            </a:pPr>
            <a:r>
              <a:rPr lang="en-US" altLang="en-US" sz="2400"/>
              <a:t>Declares a class before it is referenced</a:t>
            </a:r>
          </a:p>
          <a:p>
            <a:pPr lvl="1">
              <a:lnSpc>
                <a:spcPct val="90000"/>
              </a:lnSpc>
            </a:pPr>
            <a:r>
              <a:rPr lang="en-US" altLang="en-US" sz="2400"/>
              <a:t>Format:</a:t>
            </a:r>
          </a:p>
          <a:p>
            <a:pPr lvl="4">
              <a:lnSpc>
                <a:spcPct val="90000"/>
              </a:lnSpc>
              <a:buFontTx/>
              <a:buNone/>
            </a:pPr>
            <a:r>
              <a:rPr lang="en-US" altLang="en-US" sz="1800" b="1">
                <a:latin typeface="Courier New" panose="02070309020205020404" pitchFamily="49" charset="0"/>
              </a:rPr>
              <a:t>class ClassToLoad;</a:t>
            </a:r>
          </a:p>
          <a:p>
            <a:pPr>
              <a:lnSpc>
                <a:spcPct val="90000"/>
              </a:lnSpc>
            </a:pPr>
            <a:endParaRPr lang="en-US" altLang="en-US" sz="2800"/>
          </a:p>
        </p:txBody>
      </p:sp>
    </p:spTree>
    <p:extLst>
      <p:ext uri="{BB962C8B-B14F-4D97-AF65-F5344CB8AC3E}">
        <p14:creationId xmlns:p14="http://schemas.microsoft.com/office/powerpoint/2010/main" val="6509372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7" name="Group 3"/>
          <p:cNvGrpSpPr>
            <a:grpSpLocks/>
          </p:cNvGrpSpPr>
          <p:nvPr/>
        </p:nvGrpSpPr>
        <p:grpSpPr bwMode="auto">
          <a:xfrm>
            <a:off x="0" y="0"/>
            <a:ext cx="6705600" cy="6858000"/>
            <a:chOff x="0" y="0"/>
            <a:chExt cx="4224" cy="4320"/>
          </a:xfrm>
        </p:grpSpPr>
        <p:grpSp>
          <p:nvGrpSpPr>
            <p:cNvPr id="57348" name="Group 4"/>
            <p:cNvGrpSpPr>
              <a:grpSpLocks/>
            </p:cNvGrpSpPr>
            <p:nvPr/>
          </p:nvGrpSpPr>
          <p:grpSpPr bwMode="auto">
            <a:xfrm>
              <a:off x="0" y="0"/>
              <a:ext cx="4224" cy="2160"/>
              <a:chOff x="0" y="0"/>
              <a:chExt cx="3072" cy="4488"/>
            </a:xfrm>
          </p:grpSpPr>
          <p:grpSp>
            <p:nvGrpSpPr>
              <p:cNvPr id="57349" name="Group 5"/>
              <p:cNvGrpSpPr>
                <a:grpSpLocks/>
              </p:cNvGrpSpPr>
              <p:nvPr/>
            </p:nvGrpSpPr>
            <p:grpSpPr bwMode="auto">
              <a:xfrm>
                <a:off x="0" y="0"/>
                <a:ext cx="3072" cy="374"/>
                <a:chOff x="0" y="0"/>
                <a:chExt cx="3072" cy="374"/>
              </a:xfrm>
            </p:grpSpPr>
            <p:sp>
              <p:nvSpPr>
                <p:cNvPr id="57350"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51" name="Rectangle 7"/>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	</a:t>
                  </a:r>
                  <a:r>
                    <a:rPr lang="en-US" altLang="en-US" sz="1200" b="1">
                      <a:solidFill>
                        <a:srgbClr val="33CC33"/>
                      </a:solidFill>
                      <a:latin typeface="Courier New" panose="02070309020205020404" pitchFamily="49" charset="0"/>
                      <a:cs typeface="Times New Roman" panose="02020603050405020304" pitchFamily="18" charset="0"/>
                    </a:rPr>
                    <a:t>// Fig. 7.10: implementation.h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52" name="Group 8"/>
              <p:cNvGrpSpPr>
                <a:grpSpLocks/>
              </p:cNvGrpSpPr>
              <p:nvPr/>
            </p:nvGrpSpPr>
            <p:grpSpPr bwMode="auto">
              <a:xfrm>
                <a:off x="0" y="374"/>
                <a:ext cx="3072" cy="374"/>
                <a:chOff x="0" y="374"/>
                <a:chExt cx="3072" cy="374"/>
              </a:xfrm>
            </p:grpSpPr>
            <p:sp>
              <p:nvSpPr>
                <p:cNvPr id="57353"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54" name="Rectangle 10"/>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	</a:t>
                  </a:r>
                  <a:r>
                    <a:rPr lang="en-US" altLang="en-US" sz="1200" b="1">
                      <a:solidFill>
                        <a:srgbClr val="33CC33"/>
                      </a:solidFill>
                      <a:latin typeface="Courier New" panose="02070309020205020404" pitchFamily="49" charset="0"/>
                      <a:cs typeface="Times New Roman" panose="02020603050405020304" pitchFamily="18" charset="0"/>
                    </a:rPr>
                    <a:t>// Header file for class Implementation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55" name="Group 11"/>
              <p:cNvGrpSpPr>
                <a:grpSpLocks/>
              </p:cNvGrpSpPr>
              <p:nvPr/>
            </p:nvGrpSpPr>
            <p:grpSpPr bwMode="auto">
              <a:xfrm>
                <a:off x="0" y="748"/>
                <a:ext cx="3072" cy="374"/>
                <a:chOff x="0" y="748"/>
                <a:chExt cx="3072" cy="374"/>
              </a:xfrm>
            </p:grpSpPr>
            <p:sp>
              <p:nvSpPr>
                <p:cNvPr id="57356"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57" name="Rectangle 13"/>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58" name="Group 14"/>
              <p:cNvGrpSpPr>
                <a:grpSpLocks/>
              </p:cNvGrpSpPr>
              <p:nvPr/>
            </p:nvGrpSpPr>
            <p:grpSpPr bwMode="auto">
              <a:xfrm>
                <a:off x="0" y="1122"/>
                <a:ext cx="3072" cy="374"/>
                <a:chOff x="0" y="1122"/>
                <a:chExt cx="3072" cy="374"/>
              </a:xfrm>
            </p:grpSpPr>
            <p:sp>
              <p:nvSpPr>
                <p:cNvPr id="57359"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60" name="Rectangle 16"/>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Implementation {</a:t>
                  </a:r>
                </a:p>
                <a:p>
                  <a:pPr eaLnBrk="0" hangingPunct="0"/>
                  <a:endParaRPr lang="en-US" altLang="en-US" sz="1200" b="1">
                    <a:latin typeface="Courier New" panose="02070309020205020404" pitchFamily="49" charset="0"/>
                  </a:endParaRPr>
                </a:p>
              </p:txBody>
            </p:sp>
          </p:grpSp>
          <p:grpSp>
            <p:nvGrpSpPr>
              <p:cNvPr id="57361" name="Group 17"/>
              <p:cNvGrpSpPr>
                <a:grpSpLocks/>
              </p:cNvGrpSpPr>
              <p:nvPr/>
            </p:nvGrpSpPr>
            <p:grpSpPr bwMode="auto">
              <a:xfrm>
                <a:off x="0" y="1496"/>
                <a:ext cx="3072" cy="374"/>
                <a:chOff x="0" y="1496"/>
                <a:chExt cx="3072" cy="374"/>
              </a:xfrm>
            </p:grpSpPr>
            <p:sp>
              <p:nvSpPr>
                <p:cNvPr id="57362"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63" name="Rectangle 19"/>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64" name="Group 20"/>
              <p:cNvGrpSpPr>
                <a:grpSpLocks/>
              </p:cNvGrpSpPr>
              <p:nvPr/>
            </p:nvGrpSpPr>
            <p:grpSpPr bwMode="auto">
              <a:xfrm>
                <a:off x="0" y="1870"/>
                <a:ext cx="3072" cy="374"/>
                <a:chOff x="0" y="1870"/>
                <a:chExt cx="3072" cy="374"/>
              </a:xfrm>
            </p:grpSpPr>
            <p:sp>
              <p:nvSpPr>
                <p:cNvPr id="57365"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66" name="Rectangle 22"/>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	</a:t>
                  </a:r>
                  <a:r>
                    <a:rPr lang="en-US" altLang="en-US" sz="1200" b="1">
                      <a:solidFill>
                        <a:srgbClr val="000000"/>
                      </a:solidFill>
                      <a:latin typeface="Courier New" panose="02070309020205020404" pitchFamily="49" charset="0"/>
                      <a:cs typeface="Times New Roman" panose="02020603050405020304" pitchFamily="18" charset="0"/>
                    </a:rPr>
                    <a:t>      Implementation(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v ) { value = v; }</a:t>
                  </a:r>
                </a:p>
                <a:p>
                  <a:pPr eaLnBrk="0" hangingPunct="0"/>
                  <a:endParaRPr lang="en-US" altLang="en-US" sz="1200" b="1">
                    <a:latin typeface="Courier New" panose="02070309020205020404" pitchFamily="49" charset="0"/>
                  </a:endParaRPr>
                </a:p>
              </p:txBody>
            </p:sp>
          </p:grpSp>
          <p:grpSp>
            <p:nvGrpSpPr>
              <p:cNvPr id="57367" name="Group 23"/>
              <p:cNvGrpSpPr>
                <a:grpSpLocks/>
              </p:cNvGrpSpPr>
              <p:nvPr/>
            </p:nvGrpSpPr>
            <p:grpSpPr bwMode="auto">
              <a:xfrm>
                <a:off x="0" y="2244"/>
                <a:ext cx="3072" cy="374"/>
                <a:chOff x="0" y="2244"/>
                <a:chExt cx="3072" cy="374"/>
              </a:xfrm>
            </p:grpSpPr>
            <p:sp>
              <p:nvSpPr>
                <p:cNvPr id="57368"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69" name="Rectangle 25"/>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7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setValue(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v ) { value = v; }</a:t>
                  </a:r>
                </a:p>
                <a:p>
                  <a:pPr eaLnBrk="0" hangingPunct="0"/>
                  <a:endParaRPr lang="en-US" altLang="en-US" sz="1200" b="1">
                    <a:latin typeface="Courier New" panose="02070309020205020404" pitchFamily="49" charset="0"/>
                  </a:endParaRPr>
                </a:p>
              </p:txBody>
            </p:sp>
          </p:grpSp>
          <p:grpSp>
            <p:nvGrpSpPr>
              <p:cNvPr id="57370" name="Group 26"/>
              <p:cNvGrpSpPr>
                <a:grpSpLocks/>
              </p:cNvGrpSpPr>
              <p:nvPr/>
            </p:nvGrpSpPr>
            <p:grpSpPr bwMode="auto">
              <a:xfrm>
                <a:off x="0" y="2618"/>
                <a:ext cx="3072" cy="374"/>
                <a:chOff x="0" y="2618"/>
                <a:chExt cx="3072" cy="374"/>
              </a:xfrm>
            </p:grpSpPr>
            <p:sp>
              <p:nvSpPr>
                <p:cNvPr id="57371"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72" name="Rectangle 28"/>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getValue()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value; }</a:t>
                  </a:r>
                </a:p>
                <a:p>
                  <a:pPr eaLnBrk="0" hangingPunct="0"/>
                  <a:endParaRPr lang="en-US" altLang="en-US" sz="1200" b="1">
                    <a:latin typeface="Courier New" panose="02070309020205020404" pitchFamily="49" charset="0"/>
                  </a:endParaRPr>
                </a:p>
              </p:txBody>
            </p:sp>
          </p:grpSp>
          <p:grpSp>
            <p:nvGrpSpPr>
              <p:cNvPr id="57373" name="Group 29"/>
              <p:cNvGrpSpPr>
                <a:grpSpLocks/>
              </p:cNvGrpSpPr>
              <p:nvPr/>
            </p:nvGrpSpPr>
            <p:grpSpPr bwMode="auto">
              <a:xfrm>
                <a:off x="0" y="2992"/>
                <a:ext cx="3072" cy="374"/>
                <a:chOff x="0" y="2992"/>
                <a:chExt cx="3072" cy="374"/>
              </a:xfrm>
            </p:grpSpPr>
            <p:sp>
              <p:nvSpPr>
                <p:cNvPr id="57374"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75" name="Rectangle 31"/>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9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76" name="Group 32"/>
              <p:cNvGrpSpPr>
                <a:grpSpLocks/>
              </p:cNvGrpSpPr>
              <p:nvPr/>
            </p:nvGrpSpPr>
            <p:grpSpPr bwMode="auto">
              <a:xfrm>
                <a:off x="0" y="3366"/>
                <a:ext cx="3072" cy="374"/>
                <a:chOff x="0" y="3366"/>
                <a:chExt cx="3072" cy="374"/>
              </a:xfrm>
            </p:grpSpPr>
            <p:sp>
              <p:nvSpPr>
                <p:cNvPr id="57377"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78" name="Rectangle 34"/>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79" name="Group 35"/>
              <p:cNvGrpSpPr>
                <a:grpSpLocks/>
              </p:cNvGrpSpPr>
              <p:nvPr/>
            </p:nvGrpSpPr>
            <p:grpSpPr bwMode="auto">
              <a:xfrm>
                <a:off x="0" y="3740"/>
                <a:ext cx="3072" cy="374"/>
                <a:chOff x="0" y="3740"/>
                <a:chExt cx="3072" cy="374"/>
              </a:xfrm>
            </p:grpSpPr>
            <p:sp>
              <p:nvSpPr>
                <p:cNvPr id="57380"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81" name="Rectangle 37"/>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11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value;</a:t>
                  </a:r>
                </a:p>
                <a:p>
                  <a:pPr eaLnBrk="0" hangingPunct="0"/>
                  <a:endParaRPr lang="en-US" altLang="en-US" sz="1200" b="1">
                    <a:latin typeface="Courier New" panose="02070309020205020404" pitchFamily="49" charset="0"/>
                  </a:endParaRPr>
                </a:p>
              </p:txBody>
            </p:sp>
          </p:grpSp>
          <p:grpSp>
            <p:nvGrpSpPr>
              <p:cNvPr id="57382" name="Group 38"/>
              <p:cNvGrpSpPr>
                <a:grpSpLocks/>
              </p:cNvGrpSpPr>
              <p:nvPr/>
            </p:nvGrpSpPr>
            <p:grpSpPr bwMode="auto">
              <a:xfrm>
                <a:off x="0" y="4114"/>
                <a:ext cx="3072" cy="374"/>
                <a:chOff x="0" y="4114"/>
                <a:chExt cx="3072" cy="374"/>
              </a:xfrm>
            </p:grpSpPr>
            <p:sp>
              <p:nvSpPr>
                <p:cNvPr id="57383"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84" name="Rectangle 40"/>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12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grpSp>
          <p:nvGrpSpPr>
            <p:cNvPr id="57385" name="Group 41"/>
            <p:cNvGrpSpPr>
              <a:grpSpLocks/>
            </p:cNvGrpSpPr>
            <p:nvPr/>
          </p:nvGrpSpPr>
          <p:grpSpPr bwMode="auto">
            <a:xfrm>
              <a:off x="0" y="2160"/>
              <a:ext cx="4224" cy="2160"/>
              <a:chOff x="0" y="0"/>
              <a:chExt cx="3072" cy="5236"/>
            </a:xfrm>
          </p:grpSpPr>
          <p:grpSp>
            <p:nvGrpSpPr>
              <p:cNvPr id="57386" name="Group 42"/>
              <p:cNvGrpSpPr>
                <a:grpSpLocks/>
              </p:cNvGrpSpPr>
              <p:nvPr/>
            </p:nvGrpSpPr>
            <p:grpSpPr bwMode="auto">
              <a:xfrm>
                <a:off x="0" y="0"/>
                <a:ext cx="3072" cy="374"/>
                <a:chOff x="0" y="0"/>
                <a:chExt cx="3072" cy="374"/>
              </a:xfrm>
            </p:grpSpPr>
            <p:sp>
              <p:nvSpPr>
                <p:cNvPr id="57387" name="Rectangle 43"/>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88" name="Rectangle 44"/>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13	</a:t>
                  </a:r>
                  <a:r>
                    <a:rPr lang="en-US" altLang="en-US" sz="1200" b="1">
                      <a:solidFill>
                        <a:srgbClr val="33CC33"/>
                      </a:solidFill>
                      <a:latin typeface="Courier New" panose="02070309020205020404" pitchFamily="49" charset="0"/>
                      <a:cs typeface="Times New Roman" panose="02020603050405020304" pitchFamily="18" charset="0"/>
                    </a:rPr>
                    <a:t>// Fig. 7.10: interface.h</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89" name="Group 45"/>
              <p:cNvGrpSpPr>
                <a:grpSpLocks/>
              </p:cNvGrpSpPr>
              <p:nvPr/>
            </p:nvGrpSpPr>
            <p:grpSpPr bwMode="auto">
              <a:xfrm>
                <a:off x="0" y="374"/>
                <a:ext cx="3072" cy="374"/>
                <a:chOff x="0" y="374"/>
                <a:chExt cx="3072" cy="374"/>
              </a:xfrm>
            </p:grpSpPr>
            <p:sp>
              <p:nvSpPr>
                <p:cNvPr id="57390" name="Rectangle 46"/>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91" name="Rectangle 47"/>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14	</a:t>
                  </a:r>
                  <a:r>
                    <a:rPr lang="en-US" altLang="en-US" sz="1200" b="1">
                      <a:solidFill>
                        <a:srgbClr val="33CC33"/>
                      </a:solidFill>
                      <a:latin typeface="Courier New" panose="02070309020205020404" pitchFamily="49" charset="0"/>
                      <a:cs typeface="Times New Roman" panose="02020603050405020304" pitchFamily="18" charset="0"/>
                    </a:rPr>
                    <a:t>// Header file for interface.cpp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92" name="Group 48"/>
              <p:cNvGrpSpPr>
                <a:grpSpLocks/>
              </p:cNvGrpSpPr>
              <p:nvPr/>
            </p:nvGrpSpPr>
            <p:grpSpPr bwMode="auto">
              <a:xfrm>
                <a:off x="0" y="748"/>
                <a:ext cx="3072" cy="374"/>
                <a:chOff x="0" y="748"/>
                <a:chExt cx="3072" cy="374"/>
              </a:xfrm>
            </p:grpSpPr>
            <p:sp>
              <p:nvSpPr>
                <p:cNvPr id="57393" name="Rectangle 49"/>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94" name="Rectangle 50"/>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15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Implementation;  </a:t>
                  </a:r>
                  <a:r>
                    <a:rPr lang="en-US" altLang="en-US" sz="1200" b="1">
                      <a:solidFill>
                        <a:srgbClr val="33CC33"/>
                      </a:solidFill>
                      <a:latin typeface="Courier New" panose="02070309020205020404" pitchFamily="49" charset="0"/>
                      <a:cs typeface="Times New Roman" panose="02020603050405020304" pitchFamily="18" charset="0"/>
                    </a:rPr>
                    <a:t> // forward class declaration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95" name="Group 51"/>
              <p:cNvGrpSpPr>
                <a:grpSpLocks/>
              </p:cNvGrpSpPr>
              <p:nvPr/>
            </p:nvGrpSpPr>
            <p:grpSpPr bwMode="auto">
              <a:xfrm>
                <a:off x="0" y="1122"/>
                <a:ext cx="3072" cy="374"/>
                <a:chOff x="0" y="1122"/>
                <a:chExt cx="3072" cy="374"/>
              </a:xfrm>
            </p:grpSpPr>
            <p:sp>
              <p:nvSpPr>
                <p:cNvPr id="57396" name="Rectangle 52"/>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97" name="Rectangle 53"/>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16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398" name="Group 54"/>
              <p:cNvGrpSpPr>
                <a:grpSpLocks/>
              </p:cNvGrpSpPr>
              <p:nvPr/>
            </p:nvGrpSpPr>
            <p:grpSpPr bwMode="auto">
              <a:xfrm>
                <a:off x="0" y="1496"/>
                <a:ext cx="3072" cy="374"/>
                <a:chOff x="0" y="1496"/>
                <a:chExt cx="3072" cy="374"/>
              </a:xfrm>
            </p:grpSpPr>
            <p:sp>
              <p:nvSpPr>
                <p:cNvPr id="57399" name="Rectangle 55"/>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00" name="Rectangle 56"/>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17	</a:t>
                  </a:r>
                  <a:r>
                    <a:rPr lang="en-US" altLang="en-US" sz="1200" b="1">
                      <a:solidFill>
                        <a:srgbClr val="275AFF"/>
                      </a:solidFill>
                      <a:latin typeface="Courier New" panose="02070309020205020404" pitchFamily="49" charset="0"/>
                      <a:cs typeface="Times New Roman" panose="02020603050405020304" pitchFamily="18" charset="0"/>
                    </a:rPr>
                    <a:t>class</a:t>
                  </a:r>
                  <a:r>
                    <a:rPr lang="en-US" altLang="en-US" sz="1200" b="1">
                      <a:solidFill>
                        <a:srgbClr val="000000"/>
                      </a:solidFill>
                      <a:latin typeface="Courier New" panose="02070309020205020404" pitchFamily="49" charset="0"/>
                      <a:cs typeface="Times New Roman" panose="02020603050405020304" pitchFamily="18" charset="0"/>
                    </a:rPr>
                    <a:t> Interface {</a:t>
                  </a:r>
                </a:p>
                <a:p>
                  <a:pPr eaLnBrk="0" hangingPunct="0"/>
                  <a:endParaRPr lang="en-US" altLang="en-US" sz="1200" b="1">
                    <a:latin typeface="Courier New" panose="02070309020205020404" pitchFamily="49" charset="0"/>
                  </a:endParaRPr>
                </a:p>
              </p:txBody>
            </p:sp>
          </p:grpSp>
          <p:grpSp>
            <p:nvGrpSpPr>
              <p:cNvPr id="57401" name="Group 57"/>
              <p:cNvGrpSpPr>
                <a:grpSpLocks/>
              </p:cNvGrpSpPr>
              <p:nvPr/>
            </p:nvGrpSpPr>
            <p:grpSpPr bwMode="auto">
              <a:xfrm>
                <a:off x="0" y="1870"/>
                <a:ext cx="3072" cy="374"/>
                <a:chOff x="0" y="1870"/>
                <a:chExt cx="3072" cy="374"/>
              </a:xfrm>
            </p:grpSpPr>
            <p:sp>
              <p:nvSpPr>
                <p:cNvPr id="57402" name="Rectangle 58"/>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03" name="Rectangle 59"/>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18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public:</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404" name="Group 60"/>
              <p:cNvGrpSpPr>
                <a:grpSpLocks/>
              </p:cNvGrpSpPr>
              <p:nvPr/>
            </p:nvGrpSpPr>
            <p:grpSpPr bwMode="auto">
              <a:xfrm>
                <a:off x="0" y="2244"/>
                <a:ext cx="3072" cy="374"/>
                <a:chOff x="0" y="2244"/>
                <a:chExt cx="3072" cy="374"/>
              </a:xfrm>
            </p:grpSpPr>
            <p:sp>
              <p:nvSpPr>
                <p:cNvPr id="57405" name="Rectangle 61"/>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06" name="Rectangle 62"/>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19	</a:t>
                  </a:r>
                  <a:r>
                    <a:rPr lang="en-US" altLang="en-US" sz="1200" b="1">
                      <a:solidFill>
                        <a:srgbClr val="000000"/>
                      </a:solidFill>
                      <a:latin typeface="Courier New" panose="02070309020205020404" pitchFamily="49" charset="0"/>
                      <a:cs typeface="Times New Roman" panose="02020603050405020304" pitchFamily="18" charset="0"/>
                    </a:rPr>
                    <a:t>      Interface(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endParaRPr>
                </a:p>
              </p:txBody>
            </p:sp>
          </p:grpSp>
          <p:grpSp>
            <p:nvGrpSpPr>
              <p:cNvPr id="57407" name="Group 63"/>
              <p:cNvGrpSpPr>
                <a:grpSpLocks/>
              </p:cNvGrpSpPr>
              <p:nvPr/>
            </p:nvGrpSpPr>
            <p:grpSpPr bwMode="auto">
              <a:xfrm>
                <a:off x="0" y="2618"/>
                <a:ext cx="3072" cy="374"/>
                <a:chOff x="0" y="2618"/>
                <a:chExt cx="3072" cy="374"/>
              </a:xfrm>
            </p:grpSpPr>
            <p:sp>
              <p:nvSpPr>
                <p:cNvPr id="57408" name="Rectangle 64"/>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09" name="Rectangle 65"/>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setValue(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33CC33"/>
                      </a:solidFill>
                      <a:latin typeface="Courier New" panose="02070309020205020404" pitchFamily="49" charset="0"/>
                      <a:cs typeface="Times New Roman" panose="02020603050405020304" pitchFamily="18" charset="0"/>
                    </a:rPr>
                    <a:t>// same public interface as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410" name="Group 66"/>
              <p:cNvGrpSpPr>
                <a:grpSpLocks/>
              </p:cNvGrpSpPr>
              <p:nvPr/>
            </p:nvGrpSpPr>
            <p:grpSpPr bwMode="auto">
              <a:xfrm>
                <a:off x="0" y="2992"/>
                <a:ext cx="3072" cy="374"/>
                <a:chOff x="0" y="2992"/>
                <a:chExt cx="3072" cy="374"/>
              </a:xfrm>
            </p:grpSpPr>
            <p:sp>
              <p:nvSpPr>
                <p:cNvPr id="57411" name="Rectangle 67"/>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12" name="Rectangle 68"/>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21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getValue()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class Implementation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413" name="Group 69"/>
              <p:cNvGrpSpPr>
                <a:grpSpLocks/>
              </p:cNvGrpSpPr>
              <p:nvPr/>
            </p:nvGrpSpPr>
            <p:grpSpPr bwMode="auto">
              <a:xfrm>
                <a:off x="0" y="3366"/>
                <a:ext cx="3072" cy="374"/>
                <a:chOff x="0" y="3366"/>
                <a:chExt cx="3072" cy="374"/>
              </a:xfrm>
            </p:grpSpPr>
            <p:sp>
              <p:nvSpPr>
                <p:cNvPr id="57414" name="Rectangle 70"/>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15" name="Rectangle 71"/>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22	</a:t>
                  </a:r>
                  <a:r>
                    <a:rPr lang="en-US" altLang="en-US" sz="1200" b="1">
                      <a:solidFill>
                        <a:srgbClr val="000000"/>
                      </a:solidFill>
                      <a:latin typeface="Courier New" panose="02070309020205020404" pitchFamily="49" charset="0"/>
                      <a:cs typeface="Times New Roman" panose="02020603050405020304" pitchFamily="18" charset="0"/>
                    </a:rPr>
                    <a:t>      ~Interface();</a:t>
                  </a:r>
                </a:p>
                <a:p>
                  <a:pPr eaLnBrk="0" hangingPunct="0"/>
                  <a:endParaRPr lang="en-US" altLang="en-US" sz="1200" b="1">
                    <a:latin typeface="Courier New" panose="02070309020205020404" pitchFamily="49" charset="0"/>
                  </a:endParaRPr>
                </a:p>
              </p:txBody>
            </p:sp>
          </p:grpSp>
          <p:grpSp>
            <p:nvGrpSpPr>
              <p:cNvPr id="57416" name="Group 72"/>
              <p:cNvGrpSpPr>
                <a:grpSpLocks/>
              </p:cNvGrpSpPr>
              <p:nvPr/>
            </p:nvGrpSpPr>
            <p:grpSpPr bwMode="auto">
              <a:xfrm>
                <a:off x="0" y="3740"/>
                <a:ext cx="3072" cy="374"/>
                <a:chOff x="0" y="3740"/>
                <a:chExt cx="3072" cy="374"/>
              </a:xfrm>
            </p:grpSpPr>
            <p:sp>
              <p:nvSpPr>
                <p:cNvPr id="57417" name="Rectangle 73"/>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18" name="Rectangle 74"/>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23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private: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419" name="Group 75"/>
              <p:cNvGrpSpPr>
                <a:grpSpLocks/>
              </p:cNvGrpSpPr>
              <p:nvPr/>
            </p:nvGrpSpPr>
            <p:grpSpPr bwMode="auto">
              <a:xfrm>
                <a:off x="0" y="4114"/>
                <a:ext cx="3072" cy="374"/>
                <a:chOff x="0" y="4114"/>
                <a:chExt cx="3072" cy="374"/>
              </a:xfrm>
            </p:grpSpPr>
            <p:sp>
              <p:nvSpPr>
                <p:cNvPr id="57420" name="Rectangle 76"/>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21" name="Rectangle 77"/>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24	</a:t>
                  </a:r>
                  <a:r>
                    <a:rPr lang="en-US" altLang="en-US" sz="1200" b="1">
                      <a:solidFill>
                        <a:srgbClr val="000000"/>
                      </a:solidFill>
                      <a:latin typeface="Courier New" panose="02070309020205020404" pitchFamily="49" charset="0"/>
                      <a:cs typeface="Times New Roman" panose="02020603050405020304" pitchFamily="18" charset="0"/>
                    </a:rPr>
                    <a:t>      Implementation *ptr;  </a:t>
                  </a:r>
                  <a:r>
                    <a:rPr lang="en-US" altLang="en-US" sz="1200" b="1">
                      <a:solidFill>
                        <a:srgbClr val="33CC33"/>
                      </a:solidFill>
                      <a:latin typeface="Courier New" panose="02070309020205020404" pitchFamily="49" charset="0"/>
                      <a:cs typeface="Times New Roman" panose="02020603050405020304" pitchFamily="18" charset="0"/>
                    </a:rPr>
                    <a:t> // requires previous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422" name="Group 78"/>
              <p:cNvGrpSpPr>
                <a:grpSpLocks/>
              </p:cNvGrpSpPr>
              <p:nvPr/>
            </p:nvGrpSpPr>
            <p:grpSpPr bwMode="auto">
              <a:xfrm>
                <a:off x="0" y="4488"/>
                <a:ext cx="3072" cy="374"/>
                <a:chOff x="0" y="4488"/>
                <a:chExt cx="3072" cy="374"/>
              </a:xfrm>
            </p:grpSpPr>
            <p:sp>
              <p:nvSpPr>
                <p:cNvPr id="57423" name="Rectangle 79"/>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24" name="Rectangle 80"/>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25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33CC33"/>
                      </a:solidFill>
                      <a:latin typeface="Courier New" panose="02070309020205020404" pitchFamily="49" charset="0"/>
                      <a:cs typeface="Times New Roman" panose="02020603050405020304" pitchFamily="18" charset="0"/>
                    </a:rPr>
                    <a:t>// forward declaration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7425" name="Group 81"/>
              <p:cNvGrpSpPr>
                <a:grpSpLocks/>
              </p:cNvGrpSpPr>
              <p:nvPr/>
            </p:nvGrpSpPr>
            <p:grpSpPr bwMode="auto">
              <a:xfrm>
                <a:off x="0" y="4862"/>
                <a:ext cx="3072" cy="374"/>
                <a:chOff x="0" y="4862"/>
                <a:chExt cx="3072" cy="374"/>
              </a:xfrm>
            </p:grpSpPr>
            <p:sp>
              <p:nvSpPr>
                <p:cNvPr id="57426" name="Rectangle 82"/>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27" name="Rectangle 83"/>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26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grpSp>
      <p:grpSp>
        <p:nvGrpSpPr>
          <p:cNvPr id="57431" name="Group 87"/>
          <p:cNvGrpSpPr>
            <a:grpSpLocks/>
          </p:cNvGrpSpPr>
          <p:nvPr/>
        </p:nvGrpSpPr>
        <p:grpSpPr bwMode="auto">
          <a:xfrm>
            <a:off x="1524000" y="2819400"/>
            <a:ext cx="3733800" cy="1066800"/>
            <a:chOff x="960" y="1776"/>
            <a:chExt cx="2352" cy="672"/>
          </a:xfrm>
        </p:grpSpPr>
        <p:sp>
          <p:nvSpPr>
            <p:cNvPr id="57432" name="Line 88"/>
            <p:cNvSpPr>
              <a:spLocks noChangeShapeType="1"/>
            </p:cNvSpPr>
            <p:nvPr/>
          </p:nvSpPr>
          <p:spPr bwMode="auto">
            <a:xfrm flipH="1">
              <a:off x="960" y="1968"/>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433" name="Text Box 89"/>
            <p:cNvSpPr txBox="1">
              <a:spLocks noChangeArrowheads="1"/>
            </p:cNvSpPr>
            <p:nvPr/>
          </p:nvSpPr>
          <p:spPr bwMode="auto">
            <a:xfrm>
              <a:off x="1776" y="1776"/>
              <a:ext cx="1536" cy="21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Forward class declaration.</a:t>
              </a:r>
            </a:p>
          </p:txBody>
        </p:sp>
      </p:grpSp>
    </p:spTree>
    <p:extLst>
      <p:ext uri="{BB962C8B-B14F-4D97-AF65-F5344CB8AC3E}">
        <p14:creationId xmlns:p14="http://schemas.microsoft.com/office/powerpoint/2010/main" val="1689165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431"/>
                                        </p:tgtEl>
                                        <p:attrNameLst>
                                          <p:attrName>style.visibility</p:attrName>
                                        </p:attrNameLst>
                                      </p:cBhvr>
                                      <p:to>
                                        <p:strVal val="visible"/>
                                      </p:to>
                                    </p:set>
                                  </p:childTnLst>
                                  <p:subTnLst>
                                    <p:set>
                                      <p:cBhvr override="childStyle">
                                        <p:cTn dur="1" fill="hold" display="0" masterRel="nextClick" afterEffect="1"/>
                                        <p:tgtEl>
                                          <p:spTgt spid="574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1" name="Group 3"/>
          <p:cNvGrpSpPr>
            <a:grpSpLocks/>
          </p:cNvGrpSpPr>
          <p:nvPr/>
        </p:nvGrpSpPr>
        <p:grpSpPr bwMode="auto">
          <a:xfrm>
            <a:off x="0" y="0"/>
            <a:ext cx="6705600" cy="6858000"/>
            <a:chOff x="0" y="0"/>
            <a:chExt cx="4224" cy="4320"/>
          </a:xfrm>
        </p:grpSpPr>
        <p:grpSp>
          <p:nvGrpSpPr>
            <p:cNvPr id="58372" name="Group 4"/>
            <p:cNvGrpSpPr>
              <a:grpSpLocks/>
            </p:cNvGrpSpPr>
            <p:nvPr/>
          </p:nvGrpSpPr>
          <p:grpSpPr bwMode="auto">
            <a:xfrm>
              <a:off x="0" y="0"/>
              <a:ext cx="4224" cy="1872"/>
              <a:chOff x="0" y="0"/>
              <a:chExt cx="3072" cy="5610"/>
            </a:xfrm>
          </p:grpSpPr>
          <p:grpSp>
            <p:nvGrpSpPr>
              <p:cNvPr id="58373" name="Group 5"/>
              <p:cNvGrpSpPr>
                <a:grpSpLocks/>
              </p:cNvGrpSpPr>
              <p:nvPr/>
            </p:nvGrpSpPr>
            <p:grpSpPr bwMode="auto">
              <a:xfrm>
                <a:off x="0" y="0"/>
                <a:ext cx="3072" cy="374"/>
                <a:chOff x="0" y="0"/>
                <a:chExt cx="3072" cy="374"/>
              </a:xfrm>
            </p:grpSpPr>
            <p:sp>
              <p:nvSpPr>
                <p:cNvPr id="58374" name="Rectangle 6"/>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375" name="Rectangle 7"/>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27	</a:t>
                  </a:r>
                  <a:r>
                    <a:rPr lang="en-US" altLang="en-US" sz="1200" b="1">
                      <a:solidFill>
                        <a:srgbClr val="33CC33"/>
                      </a:solidFill>
                      <a:latin typeface="Courier New" panose="02070309020205020404" pitchFamily="49" charset="0"/>
                      <a:cs typeface="Times New Roman" panose="02020603050405020304" pitchFamily="18" charset="0"/>
                    </a:rPr>
                    <a:t>// Fig. 7.10: interface.cpp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376" name="Group 8"/>
              <p:cNvGrpSpPr>
                <a:grpSpLocks/>
              </p:cNvGrpSpPr>
              <p:nvPr/>
            </p:nvGrpSpPr>
            <p:grpSpPr bwMode="auto">
              <a:xfrm>
                <a:off x="0" y="374"/>
                <a:ext cx="3072" cy="374"/>
                <a:chOff x="0" y="374"/>
                <a:chExt cx="3072" cy="374"/>
              </a:xfrm>
            </p:grpSpPr>
            <p:sp>
              <p:nvSpPr>
                <p:cNvPr id="58377" name="Rectangle 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378" name="Rectangle 10"/>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28	</a:t>
                  </a:r>
                  <a:r>
                    <a:rPr lang="en-US" altLang="en-US" sz="1200" b="1">
                      <a:solidFill>
                        <a:srgbClr val="33CC33"/>
                      </a:solidFill>
                      <a:latin typeface="Courier New" panose="02070309020205020404" pitchFamily="49" charset="0"/>
                      <a:cs typeface="Times New Roman" panose="02020603050405020304" pitchFamily="18" charset="0"/>
                    </a:rPr>
                    <a:t>// Definition of class Interface</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379" name="Group 11"/>
              <p:cNvGrpSpPr>
                <a:grpSpLocks/>
              </p:cNvGrpSpPr>
              <p:nvPr/>
            </p:nvGrpSpPr>
            <p:grpSpPr bwMode="auto">
              <a:xfrm>
                <a:off x="0" y="748"/>
                <a:ext cx="3072" cy="374"/>
                <a:chOff x="0" y="748"/>
                <a:chExt cx="3072" cy="374"/>
              </a:xfrm>
            </p:grpSpPr>
            <p:sp>
              <p:nvSpPr>
                <p:cNvPr id="58380" name="Rectangle 12"/>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381" name="Rectangle 13"/>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29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"interface.h"</a:t>
                  </a:r>
                </a:p>
                <a:p>
                  <a:pPr eaLnBrk="0" hangingPunct="0"/>
                  <a:endParaRPr lang="en-US" altLang="en-US" sz="1200" b="1">
                    <a:latin typeface="Courier New" panose="02070309020205020404" pitchFamily="49" charset="0"/>
                  </a:endParaRPr>
                </a:p>
              </p:txBody>
            </p:sp>
          </p:grpSp>
          <p:grpSp>
            <p:nvGrpSpPr>
              <p:cNvPr id="58382" name="Group 14"/>
              <p:cNvGrpSpPr>
                <a:grpSpLocks/>
              </p:cNvGrpSpPr>
              <p:nvPr/>
            </p:nvGrpSpPr>
            <p:grpSpPr bwMode="auto">
              <a:xfrm>
                <a:off x="0" y="1122"/>
                <a:ext cx="3072" cy="374"/>
                <a:chOff x="0" y="1122"/>
                <a:chExt cx="3072" cy="374"/>
              </a:xfrm>
            </p:grpSpPr>
            <p:sp>
              <p:nvSpPr>
                <p:cNvPr id="58383" name="Rectangle 15"/>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384" name="Rectangle 16"/>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30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"implementation.h"</a:t>
                  </a:r>
                </a:p>
                <a:p>
                  <a:pPr eaLnBrk="0" hangingPunct="0"/>
                  <a:endParaRPr lang="en-US" altLang="en-US" sz="1200" b="1">
                    <a:latin typeface="Courier New" panose="02070309020205020404" pitchFamily="49" charset="0"/>
                  </a:endParaRPr>
                </a:p>
              </p:txBody>
            </p:sp>
          </p:grpSp>
          <p:grpSp>
            <p:nvGrpSpPr>
              <p:cNvPr id="58385" name="Group 17"/>
              <p:cNvGrpSpPr>
                <a:grpSpLocks/>
              </p:cNvGrpSpPr>
              <p:nvPr/>
            </p:nvGrpSpPr>
            <p:grpSpPr bwMode="auto">
              <a:xfrm>
                <a:off x="0" y="1496"/>
                <a:ext cx="3072" cy="374"/>
                <a:chOff x="0" y="1496"/>
                <a:chExt cx="3072" cy="374"/>
              </a:xfrm>
            </p:grpSpPr>
            <p:sp>
              <p:nvSpPr>
                <p:cNvPr id="58386" name="Rectangle 1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387" name="Rectangle 19"/>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31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388" name="Group 20"/>
              <p:cNvGrpSpPr>
                <a:grpSpLocks/>
              </p:cNvGrpSpPr>
              <p:nvPr/>
            </p:nvGrpSpPr>
            <p:grpSpPr bwMode="auto">
              <a:xfrm>
                <a:off x="0" y="1870"/>
                <a:ext cx="3072" cy="374"/>
                <a:chOff x="0" y="1870"/>
                <a:chExt cx="3072" cy="374"/>
              </a:xfrm>
            </p:grpSpPr>
            <p:sp>
              <p:nvSpPr>
                <p:cNvPr id="58389" name="Rectangle 21"/>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390" name="Rectangle 22"/>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32	</a:t>
                  </a:r>
                  <a:r>
                    <a:rPr lang="en-US" altLang="en-US" sz="1200" b="1">
                      <a:solidFill>
                        <a:srgbClr val="000000"/>
                      </a:solidFill>
                      <a:latin typeface="Courier New" panose="02070309020205020404" pitchFamily="49" charset="0"/>
                      <a:cs typeface="Times New Roman" panose="02020603050405020304" pitchFamily="18" charset="0"/>
                    </a:rPr>
                    <a:t>Interface::Interface(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v ) </a:t>
                  </a:r>
                </a:p>
                <a:p>
                  <a:pPr eaLnBrk="0" hangingPunct="0"/>
                  <a:endParaRPr lang="en-US" altLang="en-US" sz="1200" b="1">
                    <a:latin typeface="Courier New" panose="02070309020205020404" pitchFamily="49" charset="0"/>
                  </a:endParaRPr>
                </a:p>
              </p:txBody>
            </p:sp>
          </p:grpSp>
          <p:grpSp>
            <p:nvGrpSpPr>
              <p:cNvPr id="58391" name="Group 23"/>
              <p:cNvGrpSpPr>
                <a:grpSpLocks/>
              </p:cNvGrpSpPr>
              <p:nvPr/>
            </p:nvGrpSpPr>
            <p:grpSpPr bwMode="auto">
              <a:xfrm>
                <a:off x="0" y="2244"/>
                <a:ext cx="3072" cy="374"/>
                <a:chOff x="0" y="2244"/>
                <a:chExt cx="3072" cy="374"/>
              </a:xfrm>
            </p:grpSpPr>
            <p:sp>
              <p:nvSpPr>
                <p:cNvPr id="58392" name="Rectangle 24"/>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393" name="Rectangle 25"/>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33	</a:t>
                  </a:r>
                  <a:r>
                    <a:rPr lang="en-US" altLang="en-US" sz="1200" b="1">
                      <a:solidFill>
                        <a:srgbClr val="000000"/>
                      </a:solidFill>
                      <a:latin typeface="Courier New" panose="02070309020205020404" pitchFamily="49" charset="0"/>
                      <a:cs typeface="Times New Roman" panose="02020603050405020304" pitchFamily="18" charset="0"/>
                    </a:rPr>
                    <a:t>   : ptr ( new Implementation( v ) ) { }</a:t>
                  </a:r>
                </a:p>
                <a:p>
                  <a:pPr eaLnBrk="0" hangingPunct="0"/>
                  <a:endParaRPr lang="en-US" altLang="en-US" sz="1200" b="1">
                    <a:latin typeface="Courier New" panose="02070309020205020404" pitchFamily="49" charset="0"/>
                  </a:endParaRPr>
                </a:p>
              </p:txBody>
            </p:sp>
          </p:grpSp>
          <p:grpSp>
            <p:nvGrpSpPr>
              <p:cNvPr id="58394" name="Group 26"/>
              <p:cNvGrpSpPr>
                <a:grpSpLocks/>
              </p:cNvGrpSpPr>
              <p:nvPr/>
            </p:nvGrpSpPr>
            <p:grpSpPr bwMode="auto">
              <a:xfrm>
                <a:off x="0" y="2618"/>
                <a:ext cx="3072" cy="374"/>
                <a:chOff x="0" y="2618"/>
                <a:chExt cx="3072" cy="374"/>
              </a:xfrm>
            </p:grpSpPr>
            <p:sp>
              <p:nvSpPr>
                <p:cNvPr id="58395" name="Rectangle 27"/>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396" name="Rectangle 28"/>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34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397" name="Group 29"/>
              <p:cNvGrpSpPr>
                <a:grpSpLocks/>
              </p:cNvGrpSpPr>
              <p:nvPr/>
            </p:nvGrpSpPr>
            <p:grpSpPr bwMode="auto">
              <a:xfrm>
                <a:off x="0" y="2992"/>
                <a:ext cx="3072" cy="374"/>
                <a:chOff x="0" y="2992"/>
                <a:chExt cx="3072" cy="374"/>
              </a:xfrm>
            </p:grpSpPr>
            <p:sp>
              <p:nvSpPr>
                <p:cNvPr id="58398" name="Rectangle 30"/>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399" name="Rectangle 31"/>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35	</a:t>
                  </a:r>
                  <a:r>
                    <a:rPr lang="en-US" altLang="en-US" sz="1200" b="1">
                      <a:solidFill>
                        <a:srgbClr val="33CC33"/>
                      </a:solidFill>
                      <a:latin typeface="Courier New" panose="02070309020205020404" pitchFamily="49" charset="0"/>
                      <a:cs typeface="Times New Roman" panose="02020603050405020304" pitchFamily="18" charset="0"/>
                    </a:rPr>
                    <a:t>// call Implementation's setValue function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400" name="Group 32"/>
              <p:cNvGrpSpPr>
                <a:grpSpLocks/>
              </p:cNvGrpSpPr>
              <p:nvPr/>
            </p:nvGrpSpPr>
            <p:grpSpPr bwMode="auto">
              <a:xfrm>
                <a:off x="0" y="3366"/>
                <a:ext cx="3072" cy="374"/>
                <a:chOff x="0" y="3366"/>
                <a:chExt cx="3072" cy="374"/>
              </a:xfrm>
            </p:grpSpPr>
            <p:sp>
              <p:nvSpPr>
                <p:cNvPr id="58401" name="Rectangle 3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02" name="Rectangle 34"/>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36	</a:t>
                  </a:r>
                  <a:r>
                    <a:rPr lang="en-US" altLang="en-US" sz="1200" b="1">
                      <a:solidFill>
                        <a:srgbClr val="275AFF"/>
                      </a:solidFill>
                      <a:latin typeface="Courier New" panose="02070309020205020404" pitchFamily="49" charset="0"/>
                      <a:cs typeface="Times New Roman" panose="02020603050405020304" pitchFamily="18" charset="0"/>
                    </a:rPr>
                    <a:t>void</a:t>
                  </a:r>
                  <a:r>
                    <a:rPr lang="en-US" altLang="en-US" sz="1200" b="1">
                      <a:solidFill>
                        <a:srgbClr val="000000"/>
                      </a:solidFill>
                      <a:latin typeface="Courier New" panose="02070309020205020404" pitchFamily="49" charset="0"/>
                      <a:cs typeface="Times New Roman" panose="02020603050405020304" pitchFamily="18" charset="0"/>
                    </a:rPr>
                    <a:t> Interface::setValue(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v ) { ptr-&gt;setValue( v ); }</a:t>
                  </a:r>
                </a:p>
                <a:p>
                  <a:pPr eaLnBrk="0" hangingPunct="0"/>
                  <a:endParaRPr lang="en-US" altLang="en-US" sz="1200" b="1">
                    <a:latin typeface="Courier New" panose="02070309020205020404" pitchFamily="49" charset="0"/>
                  </a:endParaRPr>
                </a:p>
              </p:txBody>
            </p:sp>
          </p:grpSp>
          <p:grpSp>
            <p:nvGrpSpPr>
              <p:cNvPr id="58403" name="Group 35"/>
              <p:cNvGrpSpPr>
                <a:grpSpLocks/>
              </p:cNvGrpSpPr>
              <p:nvPr/>
            </p:nvGrpSpPr>
            <p:grpSpPr bwMode="auto">
              <a:xfrm>
                <a:off x="0" y="3740"/>
                <a:ext cx="3072" cy="374"/>
                <a:chOff x="0" y="3740"/>
                <a:chExt cx="3072" cy="374"/>
              </a:xfrm>
            </p:grpSpPr>
            <p:sp>
              <p:nvSpPr>
                <p:cNvPr id="58404" name="Rectangle 36"/>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05" name="Rectangle 37"/>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37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406" name="Group 38"/>
              <p:cNvGrpSpPr>
                <a:grpSpLocks/>
              </p:cNvGrpSpPr>
              <p:nvPr/>
            </p:nvGrpSpPr>
            <p:grpSpPr bwMode="auto">
              <a:xfrm>
                <a:off x="0" y="4114"/>
                <a:ext cx="3072" cy="374"/>
                <a:chOff x="0" y="4114"/>
                <a:chExt cx="3072" cy="374"/>
              </a:xfrm>
            </p:grpSpPr>
            <p:sp>
              <p:nvSpPr>
                <p:cNvPr id="58407" name="Rectangle 3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08" name="Rectangle 40"/>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38	</a:t>
                  </a:r>
                  <a:r>
                    <a:rPr lang="en-US" altLang="en-US" sz="1200" b="1">
                      <a:solidFill>
                        <a:srgbClr val="33CC33"/>
                      </a:solidFill>
                      <a:latin typeface="Courier New" panose="02070309020205020404" pitchFamily="49" charset="0"/>
                      <a:cs typeface="Times New Roman" panose="02020603050405020304" pitchFamily="18" charset="0"/>
                    </a:rPr>
                    <a:t>// call Implementation's getValue function</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409" name="Group 41"/>
              <p:cNvGrpSpPr>
                <a:grpSpLocks/>
              </p:cNvGrpSpPr>
              <p:nvPr/>
            </p:nvGrpSpPr>
            <p:grpSpPr bwMode="auto">
              <a:xfrm>
                <a:off x="0" y="4488"/>
                <a:ext cx="3072" cy="374"/>
                <a:chOff x="0" y="4488"/>
                <a:chExt cx="3072" cy="374"/>
              </a:xfrm>
            </p:grpSpPr>
            <p:sp>
              <p:nvSpPr>
                <p:cNvPr id="58410" name="Rectangle 42"/>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11" name="Rectangle 43"/>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39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Interface::getValue() </a:t>
                  </a:r>
                  <a:r>
                    <a:rPr lang="en-US" altLang="en-US" sz="1200" b="1">
                      <a:solidFill>
                        <a:srgbClr val="275AFF"/>
                      </a:solidFill>
                      <a:latin typeface="Courier New" panose="02070309020205020404" pitchFamily="49" charset="0"/>
                      <a:cs typeface="Times New Roman" panose="02020603050405020304" pitchFamily="18" charset="0"/>
                    </a:rPr>
                    <a:t>const</a:t>
                  </a:r>
                  <a:r>
                    <a:rPr lang="en-US" altLang="en-US" sz="1200" b="1">
                      <a:solidFill>
                        <a:srgbClr val="000000"/>
                      </a:solidFill>
                      <a:latin typeface="Courier New" panose="02070309020205020404" pitchFamily="49" charset="0"/>
                      <a:cs typeface="Times New Roman" panose="02020603050405020304" pitchFamily="18" charset="0"/>
                    </a:rPr>
                    <a:t> {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ptr-&gt;getValue(); }</a:t>
                  </a:r>
                </a:p>
                <a:p>
                  <a:pPr eaLnBrk="0" hangingPunct="0"/>
                  <a:endParaRPr lang="en-US" altLang="en-US" sz="1200" b="1">
                    <a:latin typeface="Courier New" panose="02070309020205020404" pitchFamily="49" charset="0"/>
                  </a:endParaRPr>
                </a:p>
              </p:txBody>
            </p:sp>
          </p:grpSp>
          <p:grpSp>
            <p:nvGrpSpPr>
              <p:cNvPr id="58412" name="Group 44"/>
              <p:cNvGrpSpPr>
                <a:grpSpLocks/>
              </p:cNvGrpSpPr>
              <p:nvPr/>
            </p:nvGrpSpPr>
            <p:grpSpPr bwMode="auto">
              <a:xfrm>
                <a:off x="0" y="4862"/>
                <a:ext cx="3072" cy="374"/>
                <a:chOff x="0" y="4862"/>
                <a:chExt cx="3072" cy="374"/>
              </a:xfrm>
            </p:grpSpPr>
            <p:sp>
              <p:nvSpPr>
                <p:cNvPr id="58413" name="Rectangle 45"/>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14" name="Rectangle 46"/>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415" name="Group 47"/>
              <p:cNvGrpSpPr>
                <a:grpSpLocks/>
              </p:cNvGrpSpPr>
              <p:nvPr/>
            </p:nvGrpSpPr>
            <p:grpSpPr bwMode="auto">
              <a:xfrm>
                <a:off x="0" y="5236"/>
                <a:ext cx="3072" cy="374"/>
                <a:chOff x="0" y="5236"/>
                <a:chExt cx="3072" cy="374"/>
              </a:xfrm>
            </p:grpSpPr>
            <p:sp>
              <p:nvSpPr>
                <p:cNvPr id="58416" name="Rectangle 4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8417" name="Group 49"/>
                <p:cNvGrpSpPr>
                  <a:grpSpLocks/>
                </p:cNvGrpSpPr>
                <p:nvPr/>
              </p:nvGrpSpPr>
              <p:grpSpPr bwMode="auto">
                <a:xfrm>
                  <a:off x="0" y="5236"/>
                  <a:ext cx="3072" cy="374"/>
                  <a:chOff x="0" y="5236"/>
                  <a:chExt cx="3072" cy="374"/>
                </a:xfrm>
              </p:grpSpPr>
              <p:sp>
                <p:nvSpPr>
                  <p:cNvPr id="58418" name="Rectangle 50"/>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41	</a:t>
                    </a:r>
                    <a:r>
                      <a:rPr lang="en-US" altLang="en-US" sz="1200" b="1">
                        <a:solidFill>
                          <a:srgbClr val="000000"/>
                        </a:solidFill>
                        <a:latin typeface="Courier New" panose="02070309020205020404" pitchFamily="49" charset="0"/>
                        <a:cs typeface="Times New Roman" panose="02020603050405020304" pitchFamily="18" charset="0"/>
                      </a:rPr>
                      <a:t>Interface::~Interface() { </a:t>
                    </a:r>
                    <a:r>
                      <a:rPr lang="en-US" altLang="en-US" sz="1200" b="1">
                        <a:solidFill>
                          <a:srgbClr val="275AFF"/>
                        </a:solidFill>
                        <a:latin typeface="Courier New" panose="02070309020205020404" pitchFamily="49" charset="0"/>
                        <a:cs typeface="Times New Roman" panose="02020603050405020304" pitchFamily="18" charset="0"/>
                      </a:rPr>
                      <a:t>delete</a:t>
                    </a:r>
                    <a:r>
                      <a:rPr lang="en-US" altLang="en-US" sz="1200" b="1">
                        <a:solidFill>
                          <a:srgbClr val="000000"/>
                        </a:solidFill>
                        <a:latin typeface="Courier New" panose="02070309020205020404" pitchFamily="49" charset="0"/>
                        <a:cs typeface="Times New Roman" panose="02020603050405020304" pitchFamily="18" charset="0"/>
                      </a:rPr>
                      <a:t> ptr; }</a:t>
                    </a:r>
                  </a:p>
                  <a:p>
                    <a:pPr eaLnBrk="0" hangingPunct="0"/>
                    <a:endParaRPr lang="en-US" altLang="en-US" sz="1200" b="1">
                      <a:latin typeface="Courier New" panose="02070309020205020404" pitchFamily="49" charset="0"/>
                    </a:endParaRPr>
                  </a:p>
                </p:txBody>
              </p:sp>
              <p:sp>
                <p:nvSpPr>
                  <p:cNvPr id="58419" name="Rectangle 51"/>
                  <p:cNvSpPr>
                    <a:spLocks noChangeArrowheads="1"/>
                  </p:cNvSpPr>
                  <p:nvPr/>
                </p:nvSpPr>
                <p:spPr bwMode="auto">
                  <a:xfrm>
                    <a:off x="0" y="5236"/>
                    <a:ext cx="307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grpSp>
          <p:nvGrpSpPr>
            <p:cNvPr id="58420" name="Group 52"/>
            <p:cNvGrpSpPr>
              <a:grpSpLocks/>
            </p:cNvGrpSpPr>
            <p:nvPr/>
          </p:nvGrpSpPr>
          <p:grpSpPr bwMode="auto">
            <a:xfrm>
              <a:off x="0" y="1872"/>
              <a:ext cx="4224" cy="2448"/>
              <a:chOff x="0" y="0"/>
              <a:chExt cx="3072" cy="7480"/>
            </a:xfrm>
          </p:grpSpPr>
          <p:grpSp>
            <p:nvGrpSpPr>
              <p:cNvPr id="58421" name="Group 53"/>
              <p:cNvGrpSpPr>
                <a:grpSpLocks/>
              </p:cNvGrpSpPr>
              <p:nvPr/>
            </p:nvGrpSpPr>
            <p:grpSpPr bwMode="auto">
              <a:xfrm>
                <a:off x="0" y="0"/>
                <a:ext cx="3072" cy="374"/>
                <a:chOff x="0" y="0"/>
                <a:chExt cx="3072" cy="374"/>
              </a:xfrm>
            </p:grpSpPr>
            <p:sp>
              <p:nvSpPr>
                <p:cNvPr id="58422" name="Rectangle 54"/>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23" name="Rectangle 55"/>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42	</a:t>
                  </a:r>
                  <a:r>
                    <a:rPr lang="en-US" altLang="en-US" sz="1200" b="1">
                      <a:solidFill>
                        <a:srgbClr val="33CC33"/>
                      </a:solidFill>
                      <a:latin typeface="Courier New" panose="02070309020205020404" pitchFamily="49" charset="0"/>
                      <a:cs typeface="Times New Roman" panose="02020603050405020304" pitchFamily="18" charset="0"/>
                    </a:rPr>
                    <a:t>// Fig. 7.10: fig07_10.cpp</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424" name="Group 56"/>
              <p:cNvGrpSpPr>
                <a:grpSpLocks/>
              </p:cNvGrpSpPr>
              <p:nvPr/>
            </p:nvGrpSpPr>
            <p:grpSpPr bwMode="auto">
              <a:xfrm>
                <a:off x="0" y="374"/>
                <a:ext cx="3072" cy="374"/>
                <a:chOff x="0" y="374"/>
                <a:chExt cx="3072" cy="374"/>
              </a:xfrm>
            </p:grpSpPr>
            <p:sp>
              <p:nvSpPr>
                <p:cNvPr id="58425" name="Rectangle 57"/>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26" name="Rectangle 58"/>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43	</a:t>
                  </a:r>
                  <a:r>
                    <a:rPr lang="en-US" altLang="en-US" sz="1200" b="1">
                      <a:solidFill>
                        <a:srgbClr val="33CC33"/>
                      </a:solidFill>
                      <a:latin typeface="Courier New" panose="02070309020205020404" pitchFamily="49" charset="0"/>
                      <a:cs typeface="Times New Roman" panose="02020603050405020304" pitchFamily="18" charset="0"/>
                    </a:rPr>
                    <a:t>// Hiding a class’s private data with a proxy class.</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427" name="Group 59"/>
              <p:cNvGrpSpPr>
                <a:grpSpLocks/>
              </p:cNvGrpSpPr>
              <p:nvPr/>
            </p:nvGrpSpPr>
            <p:grpSpPr bwMode="auto">
              <a:xfrm>
                <a:off x="0" y="748"/>
                <a:ext cx="3072" cy="374"/>
                <a:chOff x="0" y="748"/>
                <a:chExt cx="3072" cy="374"/>
              </a:xfrm>
            </p:grpSpPr>
            <p:sp>
              <p:nvSpPr>
                <p:cNvPr id="58428" name="Rectangle 60"/>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29" name="Rectangle 6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44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&lt;iostream&gt;</a:t>
                  </a:r>
                </a:p>
                <a:p>
                  <a:pPr eaLnBrk="0" hangingPunct="0"/>
                  <a:endParaRPr lang="en-US" altLang="en-US" sz="1200" b="1">
                    <a:latin typeface="Courier New" panose="02070309020205020404" pitchFamily="49" charset="0"/>
                  </a:endParaRPr>
                </a:p>
              </p:txBody>
            </p:sp>
          </p:grpSp>
          <p:grpSp>
            <p:nvGrpSpPr>
              <p:cNvPr id="58430" name="Group 62"/>
              <p:cNvGrpSpPr>
                <a:grpSpLocks/>
              </p:cNvGrpSpPr>
              <p:nvPr/>
            </p:nvGrpSpPr>
            <p:grpSpPr bwMode="auto">
              <a:xfrm>
                <a:off x="0" y="1122"/>
                <a:ext cx="3072" cy="374"/>
                <a:chOff x="0" y="1122"/>
                <a:chExt cx="3072" cy="374"/>
              </a:xfrm>
            </p:grpSpPr>
            <p:sp>
              <p:nvSpPr>
                <p:cNvPr id="58431" name="Rectangle 63"/>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32" name="Rectangle 64"/>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45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433" name="Group 65"/>
              <p:cNvGrpSpPr>
                <a:grpSpLocks/>
              </p:cNvGrpSpPr>
              <p:nvPr/>
            </p:nvGrpSpPr>
            <p:grpSpPr bwMode="auto">
              <a:xfrm>
                <a:off x="0" y="1496"/>
                <a:ext cx="3072" cy="374"/>
                <a:chOff x="0" y="1496"/>
                <a:chExt cx="3072" cy="374"/>
              </a:xfrm>
            </p:grpSpPr>
            <p:sp>
              <p:nvSpPr>
                <p:cNvPr id="58434" name="Rectangle 66"/>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35" name="Rectangle 67"/>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46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std::cout;</a:t>
                  </a:r>
                </a:p>
                <a:p>
                  <a:pPr eaLnBrk="0" hangingPunct="0"/>
                  <a:endParaRPr lang="en-US" altLang="en-US" sz="1200" b="1">
                    <a:latin typeface="Courier New" panose="02070309020205020404" pitchFamily="49" charset="0"/>
                  </a:endParaRPr>
                </a:p>
              </p:txBody>
            </p:sp>
          </p:grpSp>
          <p:grpSp>
            <p:nvGrpSpPr>
              <p:cNvPr id="58436" name="Group 68"/>
              <p:cNvGrpSpPr>
                <a:grpSpLocks/>
              </p:cNvGrpSpPr>
              <p:nvPr/>
            </p:nvGrpSpPr>
            <p:grpSpPr bwMode="auto">
              <a:xfrm>
                <a:off x="0" y="1870"/>
                <a:ext cx="3072" cy="374"/>
                <a:chOff x="0" y="1870"/>
                <a:chExt cx="3072" cy="374"/>
              </a:xfrm>
            </p:grpSpPr>
            <p:sp>
              <p:nvSpPr>
                <p:cNvPr id="58437" name="Rectangle 69"/>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38" name="Rectangle 70"/>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47	</a:t>
                  </a:r>
                  <a:r>
                    <a:rPr lang="en-US" altLang="en-US" sz="1200" b="1">
                      <a:solidFill>
                        <a:srgbClr val="275AFF"/>
                      </a:solidFill>
                      <a:latin typeface="Courier New" panose="02070309020205020404" pitchFamily="49" charset="0"/>
                      <a:cs typeface="Times New Roman" panose="02020603050405020304" pitchFamily="18" charset="0"/>
                    </a:rPr>
                    <a:t>using</a:t>
                  </a:r>
                  <a:r>
                    <a:rPr lang="en-US" altLang="en-US" sz="1200" b="1">
                      <a:solidFill>
                        <a:srgbClr val="000000"/>
                      </a:solidFill>
                      <a:latin typeface="Courier New" panose="02070309020205020404" pitchFamily="49" charset="0"/>
                      <a:cs typeface="Times New Roman" panose="02020603050405020304" pitchFamily="18" charset="0"/>
                    </a:rPr>
                    <a:t> std::endl;</a:t>
                  </a:r>
                </a:p>
                <a:p>
                  <a:pPr eaLnBrk="0" hangingPunct="0"/>
                  <a:endParaRPr lang="en-US" altLang="en-US" sz="1200" b="1">
                    <a:latin typeface="Courier New" panose="02070309020205020404" pitchFamily="49" charset="0"/>
                  </a:endParaRPr>
                </a:p>
              </p:txBody>
            </p:sp>
          </p:grpSp>
          <p:grpSp>
            <p:nvGrpSpPr>
              <p:cNvPr id="58439" name="Group 71"/>
              <p:cNvGrpSpPr>
                <a:grpSpLocks/>
              </p:cNvGrpSpPr>
              <p:nvPr/>
            </p:nvGrpSpPr>
            <p:grpSpPr bwMode="auto">
              <a:xfrm>
                <a:off x="0" y="2244"/>
                <a:ext cx="3072" cy="374"/>
                <a:chOff x="0" y="2244"/>
                <a:chExt cx="3072" cy="374"/>
              </a:xfrm>
            </p:grpSpPr>
            <p:sp>
              <p:nvSpPr>
                <p:cNvPr id="58440" name="Rectangle 72"/>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41" name="Rectangle 73"/>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48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442" name="Group 74"/>
              <p:cNvGrpSpPr>
                <a:grpSpLocks/>
              </p:cNvGrpSpPr>
              <p:nvPr/>
            </p:nvGrpSpPr>
            <p:grpSpPr bwMode="auto">
              <a:xfrm>
                <a:off x="0" y="2618"/>
                <a:ext cx="3072" cy="374"/>
                <a:chOff x="0" y="2618"/>
                <a:chExt cx="3072" cy="374"/>
              </a:xfrm>
            </p:grpSpPr>
            <p:sp>
              <p:nvSpPr>
                <p:cNvPr id="58443" name="Rectangle 75"/>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44" name="Rectangle 76"/>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49	</a:t>
                  </a:r>
                  <a:r>
                    <a:rPr lang="en-US" altLang="en-US" sz="1200" b="1">
                      <a:solidFill>
                        <a:srgbClr val="275AFF"/>
                      </a:solidFill>
                      <a:latin typeface="Courier New" panose="02070309020205020404" pitchFamily="49" charset="0"/>
                      <a:cs typeface="Times New Roman" panose="02020603050405020304" pitchFamily="18" charset="0"/>
                    </a:rPr>
                    <a:t>#include</a:t>
                  </a:r>
                  <a:r>
                    <a:rPr lang="en-US" altLang="en-US" sz="1200" b="1">
                      <a:solidFill>
                        <a:srgbClr val="000000"/>
                      </a:solidFill>
                      <a:latin typeface="Courier New" panose="02070309020205020404" pitchFamily="49" charset="0"/>
                      <a:cs typeface="Times New Roman" panose="02020603050405020304" pitchFamily="18" charset="0"/>
                    </a:rPr>
                    <a:t> "interface.h"</a:t>
                  </a:r>
                </a:p>
                <a:p>
                  <a:pPr eaLnBrk="0" hangingPunct="0"/>
                  <a:endParaRPr lang="en-US" altLang="en-US" sz="1200" b="1">
                    <a:latin typeface="Courier New" panose="02070309020205020404" pitchFamily="49" charset="0"/>
                  </a:endParaRPr>
                </a:p>
              </p:txBody>
            </p:sp>
          </p:grpSp>
          <p:grpSp>
            <p:nvGrpSpPr>
              <p:cNvPr id="58445" name="Group 77"/>
              <p:cNvGrpSpPr>
                <a:grpSpLocks/>
              </p:cNvGrpSpPr>
              <p:nvPr/>
            </p:nvGrpSpPr>
            <p:grpSpPr bwMode="auto">
              <a:xfrm>
                <a:off x="0" y="2992"/>
                <a:ext cx="3072" cy="374"/>
                <a:chOff x="0" y="2992"/>
                <a:chExt cx="3072" cy="374"/>
              </a:xfrm>
            </p:grpSpPr>
            <p:sp>
              <p:nvSpPr>
                <p:cNvPr id="58446" name="Rectangle 78"/>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47" name="Rectangle 79"/>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50	</a:t>
                  </a:r>
                  <a:endParaRPr lang="en-US" altLang="en-US" sz="1200" b="1">
                    <a:solidFill>
                      <a:srgbClr val="000000"/>
                    </a:solidFill>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grpSp>
          <p:grpSp>
            <p:nvGrpSpPr>
              <p:cNvPr id="58448" name="Group 80"/>
              <p:cNvGrpSpPr>
                <a:grpSpLocks/>
              </p:cNvGrpSpPr>
              <p:nvPr/>
            </p:nvGrpSpPr>
            <p:grpSpPr bwMode="auto">
              <a:xfrm>
                <a:off x="0" y="3366"/>
                <a:ext cx="3072" cy="374"/>
                <a:chOff x="0" y="3366"/>
                <a:chExt cx="3072" cy="374"/>
              </a:xfrm>
            </p:grpSpPr>
            <p:sp>
              <p:nvSpPr>
                <p:cNvPr id="58449" name="Rectangle 81"/>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50" name="Rectangle 82"/>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51	</a:t>
                  </a:r>
                  <a:r>
                    <a:rPr lang="en-US" altLang="en-US" sz="1200" b="1">
                      <a:solidFill>
                        <a:srgbClr val="275AFF"/>
                      </a:solidFill>
                      <a:latin typeface="Courier New" panose="02070309020205020404" pitchFamily="49" charset="0"/>
                      <a:cs typeface="Times New Roman" panose="02020603050405020304" pitchFamily="18" charset="0"/>
                    </a:rPr>
                    <a:t>int</a:t>
                  </a:r>
                  <a:r>
                    <a:rPr lang="en-US" altLang="en-US" sz="1200" b="1">
                      <a:solidFill>
                        <a:srgbClr val="000000"/>
                      </a:solidFill>
                      <a:latin typeface="Courier New" panose="02070309020205020404" pitchFamily="49" charset="0"/>
                      <a:cs typeface="Times New Roman" panose="02020603050405020304" pitchFamily="18" charset="0"/>
                    </a:rPr>
                    <a:t> main()</a:t>
                  </a:r>
                </a:p>
                <a:p>
                  <a:pPr eaLnBrk="0" hangingPunct="0"/>
                  <a:endParaRPr lang="en-US" altLang="en-US" sz="1200" b="1">
                    <a:latin typeface="Courier New" panose="02070309020205020404" pitchFamily="49" charset="0"/>
                  </a:endParaRPr>
                </a:p>
              </p:txBody>
            </p:sp>
          </p:grpSp>
          <p:grpSp>
            <p:nvGrpSpPr>
              <p:cNvPr id="58451" name="Group 83"/>
              <p:cNvGrpSpPr>
                <a:grpSpLocks/>
              </p:cNvGrpSpPr>
              <p:nvPr/>
            </p:nvGrpSpPr>
            <p:grpSpPr bwMode="auto">
              <a:xfrm>
                <a:off x="0" y="3740"/>
                <a:ext cx="3072" cy="374"/>
                <a:chOff x="0" y="3740"/>
                <a:chExt cx="3072" cy="374"/>
              </a:xfrm>
            </p:grpSpPr>
            <p:sp>
              <p:nvSpPr>
                <p:cNvPr id="58452" name="Rectangle 84"/>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53" name="Rectangle 85"/>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52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nvGrpSpPr>
              <p:cNvPr id="58454" name="Group 86"/>
              <p:cNvGrpSpPr>
                <a:grpSpLocks/>
              </p:cNvGrpSpPr>
              <p:nvPr/>
            </p:nvGrpSpPr>
            <p:grpSpPr bwMode="auto">
              <a:xfrm>
                <a:off x="0" y="4114"/>
                <a:ext cx="3072" cy="374"/>
                <a:chOff x="0" y="4114"/>
                <a:chExt cx="3072" cy="374"/>
              </a:xfrm>
            </p:grpSpPr>
            <p:sp>
              <p:nvSpPr>
                <p:cNvPr id="58455" name="Rectangle 87"/>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56" name="Rectangle 88"/>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53	</a:t>
                  </a:r>
                  <a:r>
                    <a:rPr lang="en-US" altLang="en-US" sz="1200" b="1">
                      <a:solidFill>
                        <a:srgbClr val="000000"/>
                      </a:solidFill>
                      <a:latin typeface="Courier New" panose="02070309020205020404" pitchFamily="49" charset="0"/>
                      <a:cs typeface="Times New Roman" panose="02020603050405020304" pitchFamily="18" charset="0"/>
                    </a:rPr>
                    <a:t>   Interface i( 5 );</a:t>
                  </a:r>
                </a:p>
                <a:p>
                  <a:pPr eaLnBrk="0" hangingPunct="0"/>
                  <a:endParaRPr lang="en-US" altLang="en-US" sz="1200" b="1">
                    <a:latin typeface="Courier New" panose="02070309020205020404" pitchFamily="49" charset="0"/>
                  </a:endParaRPr>
                </a:p>
              </p:txBody>
            </p:sp>
          </p:grpSp>
          <p:grpSp>
            <p:nvGrpSpPr>
              <p:cNvPr id="58457" name="Group 89"/>
              <p:cNvGrpSpPr>
                <a:grpSpLocks/>
              </p:cNvGrpSpPr>
              <p:nvPr/>
            </p:nvGrpSpPr>
            <p:grpSpPr bwMode="auto">
              <a:xfrm>
                <a:off x="0" y="4488"/>
                <a:ext cx="3072" cy="374"/>
                <a:chOff x="0" y="4488"/>
                <a:chExt cx="3072" cy="374"/>
              </a:xfrm>
            </p:grpSpPr>
            <p:sp>
              <p:nvSpPr>
                <p:cNvPr id="58458" name="Rectangle 90"/>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59" name="Rectangle 9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54	</a:t>
                  </a:r>
                  <a:r>
                    <a:rPr lang="en-US" altLang="en-US" sz="1200" b="1">
                      <a:solidFill>
                        <a:srgbClr val="000000"/>
                      </a:solidFill>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endParaRPr>
                </a:p>
              </p:txBody>
            </p:sp>
          </p:grpSp>
          <p:grpSp>
            <p:nvGrpSpPr>
              <p:cNvPr id="58460" name="Group 92"/>
              <p:cNvGrpSpPr>
                <a:grpSpLocks/>
              </p:cNvGrpSpPr>
              <p:nvPr/>
            </p:nvGrpSpPr>
            <p:grpSpPr bwMode="auto">
              <a:xfrm>
                <a:off x="0" y="4862"/>
                <a:ext cx="3072" cy="374"/>
                <a:chOff x="0" y="4862"/>
                <a:chExt cx="3072" cy="374"/>
              </a:xfrm>
            </p:grpSpPr>
            <p:sp>
              <p:nvSpPr>
                <p:cNvPr id="58461" name="Rectangle 93"/>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62" name="Rectangle 94"/>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55	</a:t>
                  </a:r>
                  <a:r>
                    <a:rPr lang="en-US" altLang="en-US" sz="1200" b="1">
                      <a:solidFill>
                        <a:srgbClr val="000000"/>
                      </a:solidFill>
                      <a:latin typeface="Courier New" panose="02070309020205020404" pitchFamily="49" charset="0"/>
                      <a:cs typeface="Times New Roman" panose="02020603050405020304" pitchFamily="18" charset="0"/>
                    </a:rPr>
                    <a:t>   cout &lt;&lt; "Interface contains: " &lt;&lt; i.getValue() </a:t>
                  </a:r>
                </a:p>
                <a:p>
                  <a:pPr eaLnBrk="0" hangingPunct="0"/>
                  <a:endParaRPr lang="en-US" altLang="en-US" sz="1200" b="1">
                    <a:latin typeface="Courier New" panose="02070309020205020404" pitchFamily="49" charset="0"/>
                  </a:endParaRPr>
                </a:p>
              </p:txBody>
            </p:sp>
          </p:grpSp>
          <p:grpSp>
            <p:nvGrpSpPr>
              <p:cNvPr id="58463" name="Group 95"/>
              <p:cNvGrpSpPr>
                <a:grpSpLocks/>
              </p:cNvGrpSpPr>
              <p:nvPr/>
            </p:nvGrpSpPr>
            <p:grpSpPr bwMode="auto">
              <a:xfrm>
                <a:off x="0" y="5236"/>
                <a:ext cx="3072" cy="374"/>
                <a:chOff x="0" y="5236"/>
                <a:chExt cx="3072" cy="374"/>
              </a:xfrm>
            </p:grpSpPr>
            <p:sp>
              <p:nvSpPr>
                <p:cNvPr id="58464" name="Rectangle 96"/>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65" name="Rectangle 97"/>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56	</a:t>
                  </a:r>
                  <a:r>
                    <a:rPr lang="en-US" altLang="en-US" sz="1200" b="1">
                      <a:solidFill>
                        <a:srgbClr val="000000"/>
                      </a:solidFill>
                      <a:latin typeface="Courier New" panose="02070309020205020404" pitchFamily="49" charset="0"/>
                      <a:cs typeface="Times New Roman" panose="02020603050405020304" pitchFamily="18" charset="0"/>
                    </a:rPr>
                    <a:t>        &lt;&lt; " before setValue" &lt;&lt; endl;</a:t>
                  </a:r>
                </a:p>
                <a:p>
                  <a:pPr eaLnBrk="0" hangingPunct="0"/>
                  <a:endParaRPr lang="en-US" altLang="en-US" sz="1200" b="1">
                    <a:latin typeface="Courier New" panose="02070309020205020404" pitchFamily="49" charset="0"/>
                  </a:endParaRPr>
                </a:p>
              </p:txBody>
            </p:sp>
          </p:grpSp>
          <p:grpSp>
            <p:nvGrpSpPr>
              <p:cNvPr id="58466" name="Group 98"/>
              <p:cNvGrpSpPr>
                <a:grpSpLocks/>
              </p:cNvGrpSpPr>
              <p:nvPr/>
            </p:nvGrpSpPr>
            <p:grpSpPr bwMode="auto">
              <a:xfrm>
                <a:off x="0" y="5610"/>
                <a:ext cx="3072" cy="374"/>
                <a:chOff x="0" y="5610"/>
                <a:chExt cx="3072" cy="374"/>
              </a:xfrm>
            </p:grpSpPr>
            <p:sp>
              <p:nvSpPr>
                <p:cNvPr id="58467" name="Rectangle 99"/>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68" name="Rectangle 100"/>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57	</a:t>
                  </a:r>
                  <a:r>
                    <a:rPr lang="en-US" altLang="en-US" sz="1200" b="1">
                      <a:solidFill>
                        <a:srgbClr val="000000"/>
                      </a:solidFill>
                      <a:latin typeface="Courier New" panose="02070309020205020404" pitchFamily="49" charset="0"/>
                      <a:cs typeface="Times New Roman" panose="02020603050405020304" pitchFamily="18" charset="0"/>
                    </a:rPr>
                    <a:t>   i.setValue( 10 );</a:t>
                  </a:r>
                </a:p>
                <a:p>
                  <a:pPr eaLnBrk="0" hangingPunct="0"/>
                  <a:endParaRPr lang="en-US" altLang="en-US" sz="1200" b="1">
                    <a:latin typeface="Courier New" panose="02070309020205020404" pitchFamily="49" charset="0"/>
                  </a:endParaRPr>
                </a:p>
              </p:txBody>
            </p:sp>
          </p:grpSp>
          <p:grpSp>
            <p:nvGrpSpPr>
              <p:cNvPr id="58469" name="Group 101"/>
              <p:cNvGrpSpPr>
                <a:grpSpLocks/>
              </p:cNvGrpSpPr>
              <p:nvPr/>
            </p:nvGrpSpPr>
            <p:grpSpPr bwMode="auto">
              <a:xfrm>
                <a:off x="0" y="5984"/>
                <a:ext cx="3072" cy="374"/>
                <a:chOff x="0" y="5984"/>
                <a:chExt cx="3072" cy="374"/>
              </a:xfrm>
            </p:grpSpPr>
            <p:sp>
              <p:nvSpPr>
                <p:cNvPr id="58470" name="Rectangle 102"/>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71" name="Rectangle 103"/>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58	</a:t>
                  </a:r>
                  <a:r>
                    <a:rPr lang="en-US" altLang="en-US" sz="1200" b="1">
                      <a:solidFill>
                        <a:srgbClr val="000000"/>
                      </a:solidFill>
                      <a:latin typeface="Courier New" panose="02070309020205020404" pitchFamily="49" charset="0"/>
                      <a:cs typeface="Times New Roman" panose="02020603050405020304" pitchFamily="18" charset="0"/>
                    </a:rPr>
                    <a:t>   cout &lt;&lt; "Interface contains: " &lt;&lt; i.getValue() </a:t>
                  </a:r>
                </a:p>
                <a:p>
                  <a:pPr eaLnBrk="0" hangingPunct="0"/>
                  <a:endParaRPr lang="en-US" altLang="en-US" sz="1200" b="1">
                    <a:latin typeface="Courier New" panose="02070309020205020404" pitchFamily="49" charset="0"/>
                  </a:endParaRPr>
                </a:p>
              </p:txBody>
            </p:sp>
          </p:grpSp>
          <p:grpSp>
            <p:nvGrpSpPr>
              <p:cNvPr id="58472" name="Group 104"/>
              <p:cNvGrpSpPr>
                <a:grpSpLocks/>
              </p:cNvGrpSpPr>
              <p:nvPr/>
            </p:nvGrpSpPr>
            <p:grpSpPr bwMode="auto">
              <a:xfrm>
                <a:off x="0" y="6358"/>
                <a:ext cx="3072" cy="374"/>
                <a:chOff x="0" y="6358"/>
                <a:chExt cx="3072" cy="374"/>
              </a:xfrm>
            </p:grpSpPr>
            <p:sp>
              <p:nvSpPr>
                <p:cNvPr id="58473" name="Rectangle 105"/>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74" name="Rectangle 106"/>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59	</a:t>
                  </a:r>
                  <a:r>
                    <a:rPr lang="en-US" altLang="en-US" sz="1200" b="1">
                      <a:solidFill>
                        <a:srgbClr val="000000"/>
                      </a:solidFill>
                      <a:latin typeface="Courier New" panose="02070309020205020404" pitchFamily="49" charset="0"/>
                      <a:cs typeface="Times New Roman" panose="02020603050405020304" pitchFamily="18" charset="0"/>
                    </a:rPr>
                    <a:t>        &lt;&lt; " after setValue" &lt;&lt; endl;</a:t>
                  </a:r>
                </a:p>
                <a:p>
                  <a:pPr eaLnBrk="0" hangingPunct="0"/>
                  <a:endParaRPr lang="en-US" altLang="en-US" sz="1200" b="1">
                    <a:latin typeface="Courier New" panose="02070309020205020404" pitchFamily="49" charset="0"/>
                  </a:endParaRPr>
                </a:p>
              </p:txBody>
            </p:sp>
          </p:grpSp>
          <p:grpSp>
            <p:nvGrpSpPr>
              <p:cNvPr id="58475" name="Group 107"/>
              <p:cNvGrpSpPr>
                <a:grpSpLocks/>
              </p:cNvGrpSpPr>
              <p:nvPr/>
            </p:nvGrpSpPr>
            <p:grpSpPr bwMode="auto">
              <a:xfrm>
                <a:off x="0" y="6732"/>
                <a:ext cx="3072" cy="374"/>
                <a:chOff x="0" y="6732"/>
                <a:chExt cx="3072" cy="374"/>
              </a:xfrm>
            </p:grpSpPr>
            <p:sp>
              <p:nvSpPr>
                <p:cNvPr id="58476" name="Rectangle 108"/>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77" name="Rectangle 109"/>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60	</a:t>
                  </a:r>
                  <a:r>
                    <a:rPr lang="en-US" altLang="en-US" sz="1200" b="1">
                      <a:solidFill>
                        <a:srgbClr val="000000"/>
                      </a:solidFill>
                      <a:latin typeface="Courier New" panose="02070309020205020404" pitchFamily="49" charset="0"/>
                      <a:cs typeface="Times New Roman" panose="02020603050405020304" pitchFamily="18" charset="0"/>
                    </a:rPr>
                    <a:t>   </a:t>
                  </a:r>
                  <a:r>
                    <a:rPr lang="en-US" altLang="en-US" sz="1200" b="1">
                      <a:solidFill>
                        <a:srgbClr val="275AFF"/>
                      </a:solidFill>
                      <a:latin typeface="Courier New" panose="02070309020205020404" pitchFamily="49" charset="0"/>
                      <a:cs typeface="Times New Roman" panose="02020603050405020304" pitchFamily="18" charset="0"/>
                    </a:rPr>
                    <a:t>return</a:t>
                  </a:r>
                  <a:r>
                    <a:rPr lang="en-US" altLang="en-US" sz="1200" b="1">
                      <a:solidFill>
                        <a:srgbClr val="000000"/>
                      </a:solidFill>
                      <a:latin typeface="Courier New" panose="02070309020205020404" pitchFamily="49" charset="0"/>
                      <a:cs typeface="Times New Roman" panose="02020603050405020304" pitchFamily="18" charset="0"/>
                    </a:rPr>
                    <a:t> 0;</a:t>
                  </a:r>
                </a:p>
                <a:p>
                  <a:pPr eaLnBrk="0" hangingPunct="0"/>
                  <a:endParaRPr lang="en-US" altLang="en-US" sz="1200" b="1">
                    <a:latin typeface="Courier New" panose="02070309020205020404" pitchFamily="49" charset="0"/>
                  </a:endParaRPr>
                </a:p>
              </p:txBody>
            </p:sp>
          </p:grpSp>
          <p:grpSp>
            <p:nvGrpSpPr>
              <p:cNvPr id="58478" name="Group 110"/>
              <p:cNvGrpSpPr>
                <a:grpSpLocks/>
              </p:cNvGrpSpPr>
              <p:nvPr/>
            </p:nvGrpSpPr>
            <p:grpSpPr bwMode="auto">
              <a:xfrm>
                <a:off x="0" y="7106"/>
                <a:ext cx="3072" cy="374"/>
                <a:chOff x="0" y="7106"/>
                <a:chExt cx="3072" cy="374"/>
              </a:xfrm>
            </p:grpSpPr>
            <p:sp>
              <p:nvSpPr>
                <p:cNvPr id="58479" name="Rectangle 111"/>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480" name="Rectangle 112"/>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39700" algn="r"/>
                      <a:tab pos="292100" algn="l"/>
                    </a:tabLst>
                    <a:defRPr sz="2400">
                      <a:solidFill>
                        <a:schemeClr val="tx1"/>
                      </a:solidFill>
                      <a:latin typeface="Times New Roman" panose="02020603050405020304" pitchFamily="18" charset="0"/>
                    </a:defRPr>
                  </a:lvl1pPr>
                  <a:lvl2pPr>
                    <a:tabLst>
                      <a:tab pos="139700" algn="r"/>
                      <a:tab pos="292100" algn="l"/>
                    </a:tabLst>
                    <a:defRPr sz="2400">
                      <a:solidFill>
                        <a:schemeClr val="tx1"/>
                      </a:solidFill>
                      <a:latin typeface="Times New Roman" panose="02020603050405020304" pitchFamily="18" charset="0"/>
                    </a:defRPr>
                  </a:lvl2pPr>
                  <a:lvl3pPr>
                    <a:tabLst>
                      <a:tab pos="139700" algn="r"/>
                      <a:tab pos="292100" algn="l"/>
                    </a:tabLst>
                    <a:defRPr sz="2400">
                      <a:solidFill>
                        <a:schemeClr val="tx1"/>
                      </a:solidFill>
                      <a:latin typeface="Times New Roman" panose="02020603050405020304" pitchFamily="18" charset="0"/>
                    </a:defRPr>
                  </a:lvl3pPr>
                  <a:lvl4pPr>
                    <a:tabLst>
                      <a:tab pos="139700" algn="r"/>
                      <a:tab pos="292100" algn="l"/>
                    </a:tabLst>
                    <a:defRPr sz="2400">
                      <a:solidFill>
                        <a:schemeClr val="tx1"/>
                      </a:solidFill>
                      <a:latin typeface="Times New Roman" panose="02020603050405020304" pitchFamily="18" charset="0"/>
                    </a:defRPr>
                  </a:lvl4pPr>
                  <a:lvl5pPr>
                    <a:tabLst>
                      <a:tab pos="139700" algn="r"/>
                      <a:tab pos="292100" algn="l"/>
                    </a:tabLst>
                    <a:defRPr sz="2400">
                      <a:solidFill>
                        <a:schemeClr val="tx1"/>
                      </a:solidFill>
                      <a:latin typeface="Times New Roman" panose="02020603050405020304" pitchFamily="18" charset="0"/>
                    </a:defRPr>
                  </a:lvl5pPr>
                  <a:lvl6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6pPr>
                  <a:lvl7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7pPr>
                  <a:lvl8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8pPr>
                  <a:lvl9pPr fontAlgn="base">
                    <a:spcBef>
                      <a:spcPct val="0"/>
                    </a:spcBef>
                    <a:spcAft>
                      <a:spcPct val="0"/>
                    </a:spcAft>
                    <a:tabLst>
                      <a:tab pos="139700" algn="r"/>
                      <a:tab pos="292100" algn="l"/>
                    </a:tabLst>
                    <a:defRPr sz="2400">
                      <a:solidFill>
                        <a:schemeClr val="tx1"/>
                      </a:solidFill>
                      <a:latin typeface="Times New Roman" panose="02020603050405020304" pitchFamily="18" charset="0"/>
                    </a:defRPr>
                  </a:lvl9pPr>
                </a:lstStyle>
                <a:p>
                  <a:r>
                    <a:rPr lang="en-US" altLang="en-US" sz="1200" b="1">
                      <a:solidFill>
                        <a:srgbClr val="4D8DFF"/>
                      </a:solidFill>
                      <a:latin typeface="Courier New" panose="02070309020205020404" pitchFamily="49" charset="0"/>
                      <a:cs typeface="Times New Roman" panose="02020603050405020304" pitchFamily="18" charset="0"/>
                    </a:rPr>
                    <a:t>	61	</a:t>
                  </a:r>
                  <a:r>
                    <a:rPr lang="en-US" altLang="en-US" sz="1200" b="1">
                      <a:solidFill>
                        <a:srgbClr val="000000"/>
                      </a:solidFill>
                      <a:latin typeface="Courier New" panose="02070309020205020404" pitchFamily="49" charset="0"/>
                      <a:cs typeface="Times New Roman" panose="02020603050405020304" pitchFamily="18" charset="0"/>
                    </a:rPr>
                    <a:t>}</a:t>
                  </a:r>
                </a:p>
                <a:p>
                  <a:pPr eaLnBrk="0" hangingPunct="0"/>
                  <a:endParaRPr lang="en-US" altLang="en-US" sz="1200" b="1">
                    <a:latin typeface="Courier New" panose="02070309020205020404" pitchFamily="49" charset="0"/>
                  </a:endParaRPr>
                </a:p>
              </p:txBody>
            </p:sp>
          </p:grpSp>
        </p:grpSp>
      </p:grpSp>
    </p:spTree>
    <p:extLst>
      <p:ext uri="{BB962C8B-B14F-4D97-AF65-F5344CB8AC3E}">
        <p14:creationId xmlns:p14="http://schemas.microsoft.com/office/powerpoint/2010/main" val="18979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What about </a:t>
            </a:r>
            <a:r>
              <a:rPr lang="en-US" altLang="en-US">
                <a:latin typeface="Courier New" panose="02070309020205020404" pitchFamily="49" charset="0"/>
              </a:rPr>
              <a:t>protected</a:t>
            </a:r>
            <a:r>
              <a:rPr lang="en-US" altLang="en-US"/>
              <a:t>?</a:t>
            </a:r>
          </a:p>
        </p:txBody>
      </p:sp>
      <p:sp>
        <p:nvSpPr>
          <p:cNvPr id="11267" name="Rectangle 3"/>
          <p:cNvSpPr>
            <a:spLocks noGrp="1" noChangeArrowheads="1"/>
          </p:cNvSpPr>
          <p:nvPr>
            <p:ph type="body" idx="1"/>
          </p:nvPr>
        </p:nvSpPr>
        <p:spPr/>
        <p:txBody>
          <a:bodyPr/>
          <a:lstStyle/>
          <a:p>
            <a:pPr>
              <a:lnSpc>
                <a:spcPct val="90000"/>
              </a:lnSpc>
            </a:pPr>
            <a:r>
              <a:rPr lang="en-US" altLang="en-US" sz="2800"/>
              <a:t>C++ allows users to create classes based on other classes:</a:t>
            </a:r>
          </a:p>
          <a:p>
            <a:pPr lvl="1">
              <a:lnSpc>
                <a:spcPct val="90000"/>
              </a:lnSpc>
            </a:pPr>
            <a:r>
              <a:rPr lang="en-US" altLang="en-US" sz="2400"/>
              <a:t>a FordCar class based on a general Car class</a:t>
            </a:r>
          </a:p>
          <a:p>
            <a:pPr lvl="1">
              <a:lnSpc>
                <a:spcPct val="90000"/>
              </a:lnSpc>
            </a:pPr>
            <a:r>
              <a:rPr lang="en-US" altLang="en-US" sz="2400"/>
              <a:t>idea: the general Car class has fields (variables and functions that describe all cars)</a:t>
            </a:r>
          </a:p>
          <a:p>
            <a:pPr lvl="1">
              <a:lnSpc>
                <a:spcPct val="90000"/>
              </a:lnSpc>
            </a:pPr>
            <a:r>
              <a:rPr lang="en-US" altLang="en-US" sz="2400"/>
              <a:t>the FordCar class then uses the fields from the general Car class and adds fields specific to FordCars</a:t>
            </a:r>
          </a:p>
          <a:p>
            <a:pPr lvl="1">
              <a:lnSpc>
                <a:spcPct val="90000"/>
              </a:lnSpc>
            </a:pPr>
            <a:r>
              <a:rPr lang="en-US" altLang="en-US" sz="2400"/>
              <a:t>done with inheritance</a:t>
            </a:r>
          </a:p>
          <a:p>
            <a:pPr lvl="1">
              <a:lnSpc>
                <a:spcPct val="90000"/>
              </a:lnSpc>
            </a:pPr>
            <a:r>
              <a:rPr lang="en-US" altLang="en-US" sz="2400"/>
              <a:t>public fields are inherited (as public)</a:t>
            </a:r>
          </a:p>
          <a:p>
            <a:pPr lvl="1">
              <a:lnSpc>
                <a:spcPct val="90000"/>
              </a:lnSpc>
            </a:pPr>
            <a:r>
              <a:rPr lang="en-US" altLang="en-US" sz="2400"/>
              <a:t>private fields are not inherited</a:t>
            </a:r>
          </a:p>
          <a:p>
            <a:pPr lvl="1">
              <a:lnSpc>
                <a:spcPct val="90000"/>
              </a:lnSpc>
            </a:pPr>
            <a:r>
              <a:rPr lang="en-US" altLang="en-US" sz="2400"/>
              <a:t>protected fields are like private, but can be inherited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subTitle" idx="1"/>
          </p:nvPr>
        </p:nvSpPr>
        <p:spPr>
          <a:xfrm>
            <a:off x="1371600" y="3886200"/>
            <a:ext cx="6400800" cy="1752600"/>
          </a:xfrm>
        </p:spPr>
        <p:txBody>
          <a:bodyPr/>
          <a:lstStyle/>
          <a:p>
            <a:r>
              <a:rPr lang="en-US" altLang="en-US" sz="3200"/>
              <a:t>Program Output</a:t>
            </a:r>
          </a:p>
        </p:txBody>
      </p:sp>
      <p:sp>
        <p:nvSpPr>
          <p:cNvPr id="59395" name="Rectangle 3"/>
          <p:cNvSpPr>
            <a:spLocks noChangeArrowheads="1"/>
          </p:cNvSpPr>
          <p:nvPr/>
        </p:nvSpPr>
        <p:spPr bwMode="auto">
          <a:xfrm>
            <a:off x="228600" y="107950"/>
            <a:ext cx="6705600" cy="11874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1pPr>
            <a:lvl2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2pPr>
            <a:lvl3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3pPr>
            <a:lvl4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4pPr>
            <a:lvl5pP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5pPr>
            <a:lvl6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6pPr>
            <a:lvl7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7pPr>
            <a:lvl8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8pPr>
            <a:lvl9pPr fontAlgn="base">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panose="02020603050405020304" pitchFamily="18" charset="0"/>
              </a:defRPr>
            </a:lvl9pPr>
          </a:lstStyle>
          <a:p>
            <a:endParaRPr lang="en-US" altLang="en-US" sz="1200" b="1">
              <a:solidFill>
                <a:srgbClr val="000000"/>
              </a:solidFill>
              <a:latin typeface="Courier New" panose="02070309020205020404" pitchFamily="49" charset="0"/>
              <a:cs typeface="Times New Roman" panose="02020603050405020304" pitchFamily="18" charset="0"/>
            </a:endParaRPr>
          </a:p>
          <a:p>
            <a:endParaRPr lang="en-US" altLang="en-US" sz="1200" b="1">
              <a:solidFill>
                <a:srgbClr val="000000"/>
              </a:solidFill>
              <a:latin typeface="Courier New" panose="02070309020205020404" pitchFamily="49" charset="0"/>
              <a:cs typeface="Times New Roman" panose="02020603050405020304" pitchFamily="18" charset="0"/>
            </a:endParaRPr>
          </a:p>
          <a:p>
            <a:r>
              <a:rPr lang="en-US" altLang="en-US" sz="1200" b="1">
                <a:solidFill>
                  <a:srgbClr val="000000"/>
                </a:solidFill>
                <a:latin typeface="Courier New" panose="02070309020205020404" pitchFamily="49" charset="0"/>
                <a:cs typeface="Times New Roman" panose="02020603050405020304" pitchFamily="18" charset="0"/>
              </a:rPr>
              <a:t>Interface contains: 5 before setVal</a:t>
            </a:r>
          </a:p>
          <a:p>
            <a:pPr eaLnBrk="0" hangingPunct="0"/>
            <a:r>
              <a:rPr lang="en-US" altLang="en-US" sz="1200" b="1">
                <a:solidFill>
                  <a:srgbClr val="000000"/>
                </a:solidFill>
                <a:latin typeface="Courier New" panose="02070309020205020404" pitchFamily="49" charset="0"/>
                <a:cs typeface="Times New Roman" panose="02020603050405020304" pitchFamily="18" charset="0"/>
              </a:rPr>
              <a:t>Interface contains: 10 after setVal</a:t>
            </a:r>
            <a:r>
              <a:rPr lang="en-US" altLang="en-US" sz="1200" b="1">
                <a:latin typeface="Courier New" panose="02070309020205020404" pitchFamily="49" charset="0"/>
                <a:cs typeface="Times New Roman" panose="02020603050405020304" pitchFamily="18" charset="0"/>
              </a:rPr>
              <a:t> </a:t>
            </a:r>
          </a:p>
          <a:p>
            <a:pPr eaLnBrk="0" hangingPunct="0"/>
            <a:endParaRPr lang="en-US" altLang="en-US" sz="1200" b="1">
              <a:latin typeface="Courier New" panose="02070309020205020404" pitchFamily="49" charset="0"/>
              <a:cs typeface="Times New Roman" panose="02020603050405020304" pitchFamily="18" charset="0"/>
            </a:endParaRPr>
          </a:p>
          <a:p>
            <a:pPr eaLnBrk="0" hangingPunct="0"/>
            <a:endParaRPr lang="en-US" altLang="en-US" sz="1200" b="1">
              <a:latin typeface="Courier New" panose="02070309020205020404" pitchFamily="49" charset="0"/>
            </a:endParaRPr>
          </a:p>
        </p:txBody>
      </p:sp>
    </p:spTree>
    <p:extLst>
      <p:ext uri="{BB962C8B-B14F-4D97-AF65-F5344CB8AC3E}">
        <p14:creationId xmlns:p14="http://schemas.microsoft.com/office/powerpoint/2010/main" val="128379740"/>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4487</Words>
  <Application>Microsoft Office PowerPoint</Application>
  <PresentationFormat>On-screen Show (4:3)</PresentationFormat>
  <Paragraphs>1428</Paragraphs>
  <Slides>90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90</vt:i4>
      </vt:variant>
    </vt:vector>
  </HeadingPairs>
  <TitlesOfParts>
    <vt:vector size="93" baseType="lpstr">
      <vt:lpstr>Times New Roman</vt:lpstr>
      <vt:lpstr>Courier New</vt:lpstr>
      <vt:lpstr>Office Theme</vt:lpstr>
      <vt:lpstr>C++ Structures:  Classes</vt:lpstr>
      <vt:lpstr>Outline</vt:lpstr>
      <vt:lpstr>A Motivating Example</vt:lpstr>
      <vt:lpstr>General Class Definition in C++</vt:lpstr>
      <vt:lpstr>A Simple Class</vt:lpstr>
      <vt:lpstr>private Access Modifier</vt:lpstr>
      <vt:lpstr>public Access Modifier</vt:lpstr>
      <vt:lpstr>struct versus class</vt:lpstr>
      <vt:lpstr>What about protected?</vt:lpstr>
      <vt:lpstr>Class Methods</vt:lpstr>
      <vt:lpstr>Defined Methods</vt:lpstr>
      <vt:lpstr>Inline Functions</vt:lpstr>
      <vt:lpstr>Inline Requests</vt:lpstr>
      <vt:lpstr>Aside: A Global Inline Function</vt:lpstr>
      <vt:lpstr>Defining Methods Separately</vt:lpstr>
      <vt:lpstr>A Simple Class</vt:lpstr>
      <vt:lpstr>Explicitly Requesting Inline</vt:lpstr>
      <vt:lpstr>Referring to Class Fields</vt:lpstr>
      <vt:lpstr>Types of Class Methods </vt:lpstr>
      <vt:lpstr>Accessors and Mutators</vt:lpstr>
      <vt:lpstr>Rewritten Robot Class</vt:lpstr>
      <vt:lpstr>Object-Oriented Idea</vt:lpstr>
      <vt:lpstr>Static Instance Variables</vt:lpstr>
      <vt:lpstr>Static Fields Example</vt:lpstr>
      <vt:lpstr>Static Fields as Global Variables</vt:lpstr>
      <vt:lpstr>The Need for Manager Functions</vt:lpstr>
      <vt:lpstr>When Managers Called</vt:lpstr>
      <vt:lpstr>The Default Constructor (ctor)</vt:lpstr>
      <vt:lpstr>Example Default ctor</vt:lpstr>
      <vt:lpstr>Destructor (dtor)</vt:lpstr>
      <vt:lpstr>Example dtor</vt:lpstr>
      <vt:lpstr>The Copy ctor</vt:lpstr>
      <vt:lpstr>Example Copy ctor</vt:lpstr>
      <vt:lpstr>Other ctors</vt:lpstr>
      <vt:lpstr>Example ctor</vt:lpstr>
      <vt:lpstr>A Combination ctor</vt:lpstr>
      <vt:lpstr>Hiding the Default ctor</vt:lpstr>
      <vt:lpstr>Example ctor</vt:lpstr>
      <vt:lpstr>Classes and Objects</vt:lpstr>
      <vt:lpstr>  const (Constant) Objects and const Member Functions</vt:lpstr>
      <vt:lpstr>  const (Constant) Objects and const Member Functions</vt:lpstr>
      <vt:lpstr>PowerPoint Presentation</vt:lpstr>
      <vt:lpstr>PowerPoint Presentation</vt:lpstr>
      <vt:lpstr>PowerPoint Presentation</vt:lpstr>
      <vt:lpstr>PowerPoint Presentation</vt:lpstr>
      <vt:lpstr> const (Constant) Objects and const Member Functions</vt:lpstr>
      <vt:lpstr>PowerPoint Presentation</vt:lpstr>
      <vt:lpstr>PowerPoint Presentation</vt:lpstr>
      <vt:lpstr>Objects as Members of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friend Functions and friend Classes</vt:lpstr>
      <vt:lpstr> friend Functions and friend Classes</vt:lpstr>
      <vt:lpstr>PowerPoint Presentation</vt:lpstr>
      <vt:lpstr>PowerPoint Presentation</vt:lpstr>
      <vt:lpstr>PowerPoint Presentation</vt:lpstr>
      <vt:lpstr>PowerPoint Presentation</vt:lpstr>
      <vt:lpstr>Using the this Pointer</vt:lpstr>
      <vt:lpstr>Using the this Pointer</vt:lpstr>
      <vt:lpstr>Using the this 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Dynamic Memory Allocation with Operators new and delete</vt:lpstr>
      <vt:lpstr>Dynamic Memory Allocation with Operators new and delete</vt:lpstr>
      <vt:lpstr> static Class Members</vt:lpstr>
      <vt:lpstr>static Class Members </vt:lpstr>
      <vt:lpstr> static Class Members </vt:lpstr>
      <vt:lpstr>PowerPoint Presentation</vt:lpstr>
      <vt:lpstr>PowerPoint Presentation</vt:lpstr>
      <vt:lpstr>PowerPoint Presentation</vt:lpstr>
      <vt:lpstr>PowerPoint Presentation</vt:lpstr>
      <vt:lpstr>PowerPoint Presentation</vt:lpstr>
      <vt:lpstr> Example: Array Abstract Data Type</vt:lpstr>
      <vt:lpstr>Example: String Abstract Data Type</vt:lpstr>
      <vt:lpstr>Container Classes and Iterators</vt:lpstr>
      <vt:lpstr>Proxy Classes</vt:lpstr>
      <vt:lpstr>PowerPoint Presentation</vt:lpstr>
      <vt:lpstr>PowerPoint Presentation</vt:lpstr>
      <vt:lpstr>PowerPoint Presentation</vt:lpstr>
    </vt:vector>
  </TitlesOfParts>
  <Company>University of Minnesota - Duluth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Structures:  Classes</dc:title>
  <dc:creator>Richard F Maclin</dc:creator>
  <cp:lastModifiedBy>will brown</cp:lastModifiedBy>
  <cp:revision>13</cp:revision>
  <dcterms:created xsi:type="dcterms:W3CDTF">1999-02-07T17:47:08Z</dcterms:created>
  <dcterms:modified xsi:type="dcterms:W3CDTF">2020-02-06T13:40:43Z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rmaclin@d.umn.edu</vt:lpwstr>
  </property>
  <property fmtid="{D5CDD505-2E9C-101B-9397-08002B2CF9AE}" pid="8" name="HomePage">
    <vt:lpwstr>http://www.d.umn.edu/~rmaclin/</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C:\CS 1622</vt:lpwstr>
  </property>
</Properties>
</file>