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6" r:id="rId5"/>
    <p:sldId id="265" r:id="rId6"/>
    <p:sldId id="267" r:id="rId7"/>
    <p:sldId id="270" r:id="rId8"/>
    <p:sldId id="286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7" r:id="rId22"/>
    <p:sldId id="285" r:id="rId23"/>
    <p:sldId id="264" r:id="rId24"/>
  </p:sldIdLst>
  <p:sldSz cx="9144000" cy="6858000" type="screen4x3"/>
  <p:notesSz cx="6743700" cy="98933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FF9900"/>
    <a:srgbClr val="99FF33"/>
    <a:srgbClr val="9966FF"/>
    <a:srgbClr val="000066"/>
    <a:srgbClr val="6699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97F7AEA-965E-483A-8A67-1D7BCD821470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128" name="Rectangle 8"/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577D63-7CDD-4DE7-80A5-219D516A7954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5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EAAFA3-AD3B-4A5A-8ABF-87DB3C694E1A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495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8A7449-48F5-478C-9168-65430DA109A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82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0F078C-5459-4938-B87A-B35AEB437456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31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5BC5C1-9DAD-45AB-90F5-B5EE58553D7C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63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E89DDC-3034-4853-B640-18D347F7E339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724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EB7ABE-6C63-4374-8FC4-AEF50B25C88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52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0C36E4-EE83-4E2A-AB08-11D5DB2F1159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29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D1ABBA-F9D0-4762-A677-10F9C3DD2539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38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C54896-0473-46E3-B382-3E8B401DFA8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658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fld id="{DC67F813-B2E9-43E1-8CB0-F0E1C641AA6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t>Linked Lists / Slide </a:t>
            </a:r>
            <a:fld id="{2972FDF3-EEF2-4E5E-BCBD-B69625565A60}" type="slidenum">
              <a:rPr lang="en-US" altLang="zh-TW" sz="1200" b="0">
                <a:solidFill>
                  <a:schemeClr val="folHlink"/>
                </a:solidFill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zh-TW" sz="1200" b="0">
              <a:solidFill>
                <a:schemeClr val="folHlink"/>
              </a:solidFill>
              <a:ea typeface="新細明體" pitchFamily="18" charset="-12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49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49FFF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*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1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Linked Lists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new node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List::InsertNode(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currIndex	=	1;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currNode	=	head;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 &amp;&amp; index &gt; currIndex)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currNode == NULL)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newNode	=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newNode-&gt;data	=	x;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(index == 0) {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head;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newNode;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{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currNode-&gt;next;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currNode-&gt;next	=	newNode;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newNode;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43000" y="3733800"/>
            <a:ext cx="6172200" cy="609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6629400" y="4495800"/>
            <a:ext cx="2514600" cy="381000"/>
          </a:xfrm>
          <a:prstGeom prst="borderCallout1">
            <a:avLst>
              <a:gd name="adj1" fmla="val 30000"/>
              <a:gd name="adj2" fmla="val -3032"/>
              <a:gd name="adj3" fmla="val -114167"/>
              <a:gd name="adj4" fmla="val -31185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Create a new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new node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List::InsertNode(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currIndex	=	1;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currNode	=	head;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 &amp;&amp; index &gt; currIndex)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currNode == NULL)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newNode	=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newNode-&gt;data	=	x;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== 0)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head;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newNode;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{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currNode-&gt;next;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currNode-&gt;next	=	newNode;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newNode;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43000" y="4311650"/>
            <a:ext cx="6172200" cy="990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6172200" y="38100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Insert as first element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8534400" y="44958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8153400" y="4502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7405688" y="419100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543800" y="450215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7753350" y="4686300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8086725" y="5146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7705725" y="5153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8753475" y="4676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7543800" y="55626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newNode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7772400" y="4800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8305800" y="4876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new node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List::InsertNode(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currIndex	=	1;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currNode	=	head;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 &amp;&amp; index &gt; currIndex)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currNode == NULL)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newNode	=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newNode-&gt;data	=	x;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== 0)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head;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newNode;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currNode-&gt;next;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currNode-&gt;next	=	newNode;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newNode;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5283200"/>
            <a:ext cx="5867400" cy="990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6172200" y="47244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Insert after </a:t>
            </a:r>
            <a:r>
              <a:rPr lang="en-US" altLang="zh-CN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currNode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534400" y="54149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8153400" y="54165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8086725" y="60610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7705725" y="60674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8753475" y="55911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7543800" y="64770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newNode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8305800" y="57912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518400" y="54149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7137400" y="54165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7737475" y="55911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7772400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7018338" y="5105400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currNode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Finding a node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828800"/>
          </a:xfrm>
        </p:spPr>
        <p:txBody>
          <a:bodyPr/>
          <a:lstStyle/>
          <a:p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FindNode(</a:t>
            </a:r>
            <a:r>
              <a:rPr lang="en-US" altLang="zh-CN" sz="240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x)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Search for a node with the value equal to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ea typeface="宋体" panose="02010600030101010101" pitchFamily="2" charset="-122"/>
              </a:rPr>
              <a:t> in the list.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If such a node is found, return its position. Otherwise, return 0.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85800" y="3336925"/>
            <a:ext cx="73469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List::FindNode(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currNode	=	head;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currIndex	=	1;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 &amp;&amp; currNode-&gt;data != x)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(currNode)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currIndex;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</p:spPr>
        <p:txBody>
          <a:bodyPr/>
          <a:lstStyle/>
          <a:p>
            <a:r>
              <a:rPr lang="en-US" altLang="zh-CN" sz="200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DeleteNode(</a:t>
            </a:r>
            <a:r>
              <a:rPr lang="en-US" altLang="zh-CN" sz="200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Delete a node with the value equal to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 from the list.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If such a node is found, return its position. Otherwise, return 0.</a:t>
            </a:r>
          </a:p>
          <a:p>
            <a:r>
              <a:rPr lang="en-US" altLang="zh-CN" sz="2400">
                <a:ea typeface="宋体" panose="02010600030101010101" pitchFamily="2" charset="-122"/>
                <a:cs typeface="Courier New" panose="02070309020205020404" pitchFamily="49" charset="0"/>
              </a:rPr>
              <a:t>Steps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Find the desirable node (similar to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FindNode</a:t>
            </a: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Release the memory occupied by the found node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Set the pointer of the predecessor of the found node to the successor of the found node</a:t>
            </a:r>
          </a:p>
          <a:p>
            <a:r>
              <a:rPr lang="en-US" altLang="zh-CN" sz="2400">
                <a:ea typeface="宋体" panose="02010600030101010101" pitchFamily="2" charset="-122"/>
                <a:cs typeface="Courier New" panose="02070309020205020404" pitchFamily="49" charset="0"/>
              </a:rPr>
              <a:t>Like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zh-CN" sz="2400">
                <a:ea typeface="宋体" panose="02010600030101010101" pitchFamily="2" charset="-122"/>
                <a:cs typeface="Courier New" panose="02070309020205020404" pitchFamily="49" charset="0"/>
              </a:rPr>
              <a:t>, there are two special cases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Delete first node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Delete the node in middle or at the end of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25488" y="1143000"/>
            <a:ext cx="7504112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List::DeleteNode(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prevNode	=	NULL;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currNode	=	head;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currIndex	=	1;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 &amp;&amp; currNode-&gt;data != x)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prevNode	=	currNode;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(currNode) {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if (prevNode) {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prevNode-&gt;next	=	currNode-&gt;next;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currNode;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else {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currNode-&gt;next;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currNode;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return currIndex;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0;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43000" y="1447800"/>
            <a:ext cx="6175375" cy="19621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5791200" y="1219200"/>
            <a:ext cx="3200400" cy="838200"/>
          </a:xfrm>
          <a:prstGeom prst="borderCallout1">
            <a:avLst>
              <a:gd name="adj1" fmla="val 13634"/>
              <a:gd name="adj2" fmla="val -2380"/>
              <a:gd name="adj3" fmla="val 80116"/>
              <a:gd name="adj4" fmla="val -8333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Try to find the node with its value equal to </a:t>
            </a:r>
            <a:r>
              <a:rPr lang="en-US" altLang="zh-CN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25488" y="1143000"/>
            <a:ext cx="7504112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List::DeleteNode(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prevNode	=	NULL;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currNode	=	head;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currIndex	=	1;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 &amp;&amp; currNode-&gt;data != x)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prevNode	=	currNode;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(prevNode)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prevNode-&gt;next	=	currNode-&gt;next;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currNode;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{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currNode-&gt;next;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currNode;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return currIndex;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09800" y="3657600"/>
            <a:ext cx="6175375" cy="990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781800" y="29210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currNode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3246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59436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6543675" y="3381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73152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9342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7534275" y="3381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83058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79248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V="1">
            <a:off x="8524875" y="33813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791200" y="29210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prevNode</a:t>
            </a: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553200" y="342900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6553200" y="381000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8077200" y="358140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Deleting a node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25488" y="1143000"/>
            <a:ext cx="7504112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List::DeleteNode(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prevNode	=	NULL;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currNode	=	head;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currIndex	=	1;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 &amp;&amp; currNode-&gt;data != x)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prevNode	=	currNode;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(prevNode)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prevNode-&gt;next	=	currNode-&gt;next;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currNode;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currNode-&gt;next;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currNode;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currIndex;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zh-CN" sz="16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09800" y="4622800"/>
            <a:ext cx="6175375" cy="12192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781800" y="58166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currNode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324600" y="6096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6543675" y="62769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315200" y="6096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934200" y="6102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7534275" y="62769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8305800" y="6096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924800" y="6102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8524875" y="62769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6172200" y="5816600"/>
            <a:ext cx="677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6553200" y="632460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6553200" y="670560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8077200" y="647700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Printing all the elements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DisplayList(</a:t>
            </a:r>
            <a:r>
              <a:rPr lang="en-US" altLang="zh-CN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Print the data of all the elements </a:t>
            </a:r>
          </a:p>
          <a:p>
            <a:pPr lvl="1"/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t>Print the number of the nodes in the list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38200" y="3276600"/>
            <a:ext cx="81026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List::DisplayList()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num		=	0;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Node* currNode	=	head;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 != NULL){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cout &lt;&lt; currNode-&gt;data &lt;&lt; endl;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currNode	=	currNode-&gt;next;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num++;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cout &lt;&lt; "Number of nodes in the list: " &lt;&lt; num &lt;&lt; endl;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Destroying the list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848600" cy="1524000"/>
          </a:xfrm>
        </p:spPr>
        <p:txBody>
          <a:bodyPr/>
          <a:lstStyle/>
          <a:p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~List(</a:t>
            </a:r>
            <a:r>
              <a:rPr lang="en-US" altLang="zh-CN" sz="240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Use the </a:t>
            </a:r>
            <a:r>
              <a:rPr lang="en-US" altLang="zh-CN" sz="2000">
                <a:solidFill>
                  <a:srgbClr val="FFCC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destructor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to release all the memory used by the list.</a:t>
            </a:r>
          </a:p>
          <a:p>
            <a:pPr lvl="1"/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Step through the list and delete each node one by one.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87450" y="3200400"/>
            <a:ext cx="67373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List::~List(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Node* currNode = head, *nextNode = NULL;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 != NULL)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nextNode	=	currNode-&gt;next;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FF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destroy the current node</a:t>
            </a:r>
            <a:endParaRPr lang="en-US" altLang="zh-CN" b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currNode;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currNode	=	nextNode;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List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Linked lists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Abstract data type (ADT)</a:t>
            </a:r>
          </a:p>
          <a:p>
            <a:r>
              <a:rPr lang="en-US" altLang="zh-CN">
                <a:ea typeface="宋体" panose="02010600030101010101" pitchFamily="2" charset="-122"/>
              </a:rPr>
              <a:t>Basic operations of linked lists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Insert, find, delete, print, etc.</a:t>
            </a:r>
          </a:p>
          <a:p>
            <a:r>
              <a:rPr lang="en-US" altLang="zh-CN">
                <a:ea typeface="宋体" panose="02010600030101010101" pitchFamily="2" charset="-122"/>
              </a:rPr>
              <a:t>Variations of linked lists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Circular linked lists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Doubly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6200" y="1624013"/>
            <a:ext cx="9328150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 list;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list.InsertNode(0, 7.0);	</a:t>
            </a:r>
            <a:r>
              <a:rPr lang="en-US" altLang="zh-CN" sz="18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successful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list.InsertNode(1, 5.0);	</a:t>
            </a:r>
            <a:r>
              <a:rPr lang="en-US" altLang="zh-CN" sz="18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successful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list.InsertNode(-1, 5.0);	</a:t>
            </a:r>
            <a:r>
              <a:rPr lang="en-US" altLang="zh-CN" sz="18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unsuccessful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list.InsertNode(0, 6.0);	</a:t>
            </a:r>
            <a:r>
              <a:rPr lang="en-US" altLang="zh-CN" sz="18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successful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list.InsertNode(8, 4.0);	</a:t>
            </a:r>
            <a:r>
              <a:rPr lang="en-US" altLang="zh-CN" sz="18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unsuccessful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print all the elements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list.DisplayList();			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(list.FindNode(5.0) &gt; 0)	cout &lt;&lt; "5.0 found" &lt;&lt; endl;	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	cout &lt;&lt; "5.0 not found" &lt;&lt; endl;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(list.FindNode(4.5) &gt; 0) cout &lt;&lt; "4.5 found" &lt;&lt; endl;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	cout &lt;&lt; "4.5 not found" &lt;&lt; endl;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list.DeleteNode(7.0);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list.DisplayList();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6172200" y="228600"/>
            <a:ext cx="2895600" cy="21336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anose="02010600030101010101" pitchFamily="2" charset="-122"/>
              </a:rPr>
              <a:t>7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anose="02010600030101010101" pitchFamily="2" charset="-122"/>
              </a:rPr>
              <a:t>Number of nodes in the list: 3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anose="02010600030101010101" pitchFamily="2" charset="-122"/>
              </a:rPr>
              <a:t>5.0 found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anose="02010600030101010101" pitchFamily="2" charset="-122"/>
              </a:rPr>
              <a:t>4.5 not found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anose="02010600030101010101" pitchFamily="2" charset="-122"/>
              </a:rPr>
              <a:t>6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anose="02010600030101010101" pitchFamily="2" charset="-122"/>
              </a:rPr>
              <a:t>5</a:t>
            </a:r>
          </a:p>
          <a:p>
            <a:pPr>
              <a:buFont typeface="Monotype Sorts" pitchFamily="2" charset="2"/>
              <a:buNone/>
            </a:pPr>
            <a:r>
              <a:rPr lang="en-US" altLang="zh-CN" sz="1200">
                <a:solidFill>
                  <a:schemeClr val="bg2"/>
                </a:solidFill>
                <a:ea typeface="宋体" panose="02010600030101010101" pitchFamily="2" charset="-122"/>
              </a:rPr>
              <a:t>Number of nodes in the list: 2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8153400" y="228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  <p:bldP spid="338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Variations of Linked Lists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</p:spPr>
        <p:txBody>
          <a:bodyPr/>
          <a:lstStyle/>
          <a:p>
            <a:r>
              <a:rPr lang="en-US" altLang="zh-CN" i="1">
                <a:solidFill>
                  <a:schemeClr val="hlink"/>
                </a:solidFill>
                <a:ea typeface="宋体" panose="02010600030101010101" pitchFamily="2" charset="-122"/>
              </a:rPr>
              <a:t>Circular linked lists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last node points to the first node of the list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do we know when we have finished traversing the list? (Tip: check if the pointer of the current node is equal to the head.)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3528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36576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1816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54864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10400" y="33369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2743200" y="3336925"/>
            <a:ext cx="609600" cy="609600"/>
            <a:chOff x="1728" y="2880"/>
            <a:chExt cx="384" cy="384"/>
          </a:xfrm>
        </p:grpSpPr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1524000" y="33305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1828800" y="36417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457325" y="40227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grpSp>
        <p:nvGrpSpPr>
          <p:cNvPr id="38927" name="Group 15"/>
          <p:cNvGrpSpPr>
            <a:grpSpLocks/>
          </p:cNvGrpSpPr>
          <p:nvPr/>
        </p:nvGrpSpPr>
        <p:grpSpPr bwMode="auto">
          <a:xfrm>
            <a:off x="4572000" y="3336925"/>
            <a:ext cx="609600" cy="609600"/>
            <a:chOff x="1728" y="2880"/>
            <a:chExt cx="384" cy="384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8930" name="Group 18"/>
          <p:cNvGrpSpPr>
            <a:grpSpLocks/>
          </p:cNvGrpSpPr>
          <p:nvPr/>
        </p:nvGrpSpPr>
        <p:grpSpPr bwMode="auto">
          <a:xfrm>
            <a:off x="6400800" y="3336925"/>
            <a:ext cx="609600" cy="609600"/>
            <a:chOff x="1728" y="2880"/>
            <a:chExt cx="384" cy="384"/>
          </a:xfrm>
        </p:grpSpPr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7299325" y="2967038"/>
            <a:ext cx="1588" cy="7159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3057525" y="2971800"/>
            <a:ext cx="42418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3057525" y="2971800"/>
            <a:ext cx="0" cy="3810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Variations of Linked Lists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>
                <a:solidFill>
                  <a:schemeClr val="hlink"/>
                </a:solidFill>
                <a:ea typeface="宋体" panose="02010600030101010101" pitchFamily="2" charset="-122"/>
              </a:rPr>
              <a:t>Doubly linked lists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Each node points to not only successor but the predecessor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There are two </a:t>
            </a:r>
            <a:r>
              <a:rPr lang="en-US" altLang="zh-CN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NULL: </a:t>
            </a:r>
            <a:r>
              <a:rPr lang="en-US" altLang="zh-CN">
                <a:ea typeface="宋体" panose="02010600030101010101" pitchFamily="2" charset="-122"/>
              </a:rPr>
              <a:t>at the first and last nodes in the list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Advantage: given a node, it is easy to visit its predecessor. Convenient to traverse lists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backwards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312988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2617788" y="46672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1703388" y="4422775"/>
            <a:ext cx="609600" cy="609600"/>
            <a:chOff x="1728" y="2880"/>
            <a:chExt cx="384" cy="384"/>
          </a:xfrm>
        </p:grpSpPr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1651000" y="56578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V="1">
            <a:off x="1955800" y="504825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651000" y="635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1079500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775200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89" name="Group 25"/>
          <p:cNvGrpSpPr>
            <a:grpSpLocks/>
          </p:cNvGrpSpPr>
          <p:nvPr/>
        </p:nvGrpSpPr>
        <p:grpSpPr bwMode="auto">
          <a:xfrm>
            <a:off x="4165600" y="4422775"/>
            <a:ext cx="609600" cy="609600"/>
            <a:chOff x="1728" y="2880"/>
            <a:chExt cx="384" cy="384"/>
          </a:xfrm>
        </p:grpSpPr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3541713" y="44259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2933700" y="4821238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1193800" y="451485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7239000" y="4419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6629400" y="4419600"/>
            <a:ext cx="609600" cy="609600"/>
            <a:chOff x="1728" y="2880"/>
            <a:chExt cx="384" cy="384"/>
          </a:xfrm>
        </p:grpSpPr>
        <p:sp>
          <p:nvSpPr>
            <p:cNvPr id="36902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3" name="Text Box 39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6005513" y="44227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7353300" y="453707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 flipH="1">
            <a:off x="5397500" y="4818063"/>
            <a:ext cx="965200" cy="111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 flipV="1">
            <a:off x="5067300" y="466407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 versus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2672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Linked lists are more complex to code and manage than arrays, but they have some distinct advantages.</a:t>
            </a:r>
          </a:p>
          <a:p>
            <a:pPr lvl="1"/>
            <a:r>
              <a:rPr lang="en-US" altLang="zh-CN" sz="2000" b="1">
                <a:solidFill>
                  <a:schemeClr val="hlink"/>
                </a:solidFill>
                <a:ea typeface="宋体" panose="02010600030101010101" pitchFamily="2" charset="-122"/>
              </a:rPr>
              <a:t>Dynamic</a:t>
            </a:r>
            <a:r>
              <a:rPr lang="en-US" altLang="zh-CN" sz="2000">
                <a:ea typeface="宋体" panose="02010600030101010101" pitchFamily="2" charset="-122"/>
              </a:rPr>
              <a:t>: a linked list can easily grow and shrink in size.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We don’t need to know how many nodes will be in the list. They are created in memory as needed.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In contrast, the size of a C++ array is fixed at compilation time.</a:t>
            </a:r>
          </a:p>
          <a:p>
            <a:pPr lvl="1"/>
            <a:r>
              <a:rPr lang="en-US" altLang="zh-CN" sz="2000" b="1">
                <a:solidFill>
                  <a:schemeClr val="hlink"/>
                </a:solidFill>
                <a:ea typeface="宋体" panose="02010600030101010101" pitchFamily="2" charset="-122"/>
              </a:rPr>
              <a:t>Easy and fast insertions and deletions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To insert or delete an element in an array, we need to copy to temporary variables to make room for new elements or close the gap caused by deleted elements.</a:t>
            </a:r>
          </a:p>
          <a:p>
            <a:pPr lvl="2"/>
            <a:r>
              <a:rPr lang="en-US" altLang="zh-CN" sz="1800">
                <a:ea typeface="宋体" panose="02010600030101010101" pitchFamily="2" charset="-122"/>
              </a:rPr>
              <a:t>With a linked list, no need to move other nodes. Only need to reset some pointers.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7848600" cy="3048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i="1">
                <a:solidFill>
                  <a:srgbClr val="FFCC00"/>
                </a:solidFill>
                <a:ea typeface="宋体" panose="02010600030101010101" pitchFamily="2" charset="-122"/>
              </a:rPr>
              <a:t>linked list</a:t>
            </a:r>
            <a:r>
              <a:rPr lang="en-US" altLang="zh-CN">
                <a:ea typeface="宋体" panose="02010600030101010101" pitchFamily="2" charset="-122"/>
              </a:rPr>
              <a:t> is a series of connected </a:t>
            </a:r>
            <a:r>
              <a:rPr lang="en-US" altLang="zh-CN" i="1">
                <a:solidFill>
                  <a:srgbClr val="FFCC00"/>
                </a:solidFill>
                <a:ea typeface="宋体" panose="02010600030101010101" pitchFamily="2" charset="-122"/>
              </a:rPr>
              <a:t>nodes</a:t>
            </a:r>
          </a:p>
          <a:p>
            <a:r>
              <a:rPr lang="en-US" altLang="zh-CN">
                <a:ea typeface="宋体" panose="02010600030101010101" pitchFamily="2" charset="-122"/>
              </a:rPr>
              <a:t>Each node contains at least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piece of data (any type)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Pointer to the next node in the list</a:t>
            </a:r>
          </a:p>
          <a:p>
            <a:r>
              <a:rPr lang="en-US" altLang="zh-CN" i="1">
                <a:solidFill>
                  <a:srgbClr val="FFCC00"/>
                </a:solidFill>
                <a:ea typeface="宋体" panose="02010600030101010101" pitchFamily="2" charset="-122"/>
              </a:rPr>
              <a:t>Head</a:t>
            </a:r>
            <a:r>
              <a:rPr lang="en-US" altLang="zh-CN">
                <a:ea typeface="宋体" panose="02010600030101010101" pitchFamily="2" charset="-122"/>
              </a:rPr>
              <a:t>: pointer to the first node</a:t>
            </a:r>
          </a:p>
          <a:p>
            <a:r>
              <a:rPr lang="en-US" altLang="zh-CN">
                <a:ea typeface="宋体" panose="02010600030101010101" pitchFamily="2" charset="-122"/>
              </a:rPr>
              <a:t>The last node points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2" name="Group 36"/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7050088" y="19431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1438275" y="1828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1371600" y="252095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7645400" y="54229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6578600" y="5422900"/>
            <a:ext cx="1066800" cy="609600"/>
            <a:chOff x="1728" y="2880"/>
            <a:chExt cx="384" cy="384"/>
          </a:xfrm>
        </p:grpSpPr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6781800" y="6110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7620000" y="6110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pointer</a:t>
            </a:r>
          </a:p>
        </p:txBody>
      </p:sp>
      <p:sp>
        <p:nvSpPr>
          <p:cNvPr id="9270" name="Rectangle 54"/>
          <p:cNvSpPr>
            <a:spLocks noChangeArrowheads="1"/>
          </p:cNvSpPr>
          <p:nvPr/>
        </p:nvSpPr>
        <p:spPr bwMode="auto">
          <a:xfrm>
            <a:off x="5562600" y="5029200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5638800" y="5119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node</a:t>
            </a:r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V="1">
            <a:off x="8153400" y="571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Simple Linked List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2590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use two classes: </a:t>
            </a:r>
            <a:r>
              <a:rPr lang="en-US" altLang="zh-CN" b="1">
                <a:solidFill>
                  <a:srgbClr val="99FF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Node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rgbClr val="99FF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</a:p>
          <a:p>
            <a:r>
              <a:rPr lang="en-US" altLang="zh-CN">
                <a:ea typeface="宋体" panose="02010600030101010101" pitchFamily="2" charset="-122"/>
              </a:rPr>
              <a:t>Declare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Node </a:t>
            </a:r>
            <a:r>
              <a:rPr lang="en-US" altLang="zh-CN">
                <a:ea typeface="宋体" panose="02010600030101010101" pitchFamily="2" charset="-122"/>
              </a:rPr>
              <a:t>class for the nodes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data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>
                <a:ea typeface="宋体" panose="02010600030101010101" pitchFamily="2" charset="-122"/>
              </a:rPr>
              <a:t>-type data in this example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next</a:t>
            </a:r>
            <a:r>
              <a:rPr lang="en-US" altLang="zh-CN">
                <a:ea typeface="宋体" panose="02010600030101010101" pitchFamily="2" charset="-122"/>
              </a:rPr>
              <a:t>: a pointer to the next node in the list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38200" y="4175125"/>
            <a:ext cx="7499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Node {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public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: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data;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data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		next;		</a:t>
            </a:r>
            <a:r>
              <a:rPr lang="en-US" altLang="zh-CN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pointer to next</a:t>
            </a:r>
            <a:endParaRPr lang="en-US" altLang="zh-CN" b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Simple Linked List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Declare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  <a:r>
              <a:rPr lang="en-US" altLang="zh-CN" sz="2400">
                <a:ea typeface="宋体" panose="02010600030101010101" pitchFamily="2" charset="-122"/>
              </a:rPr>
              <a:t>, which contains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head</a:t>
            </a:r>
            <a:r>
              <a:rPr lang="en-US" altLang="zh-CN" sz="2000">
                <a:ea typeface="宋体" panose="02010600030101010101" pitchFamily="2" charset="-122"/>
              </a:rPr>
              <a:t>: a pointer to the first node in the list.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Since the list is empty initially,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head</a:t>
            </a:r>
            <a:r>
              <a:rPr lang="en-US" altLang="zh-CN" sz="2000">
                <a:ea typeface="宋体" panose="02010600030101010101" pitchFamily="2" charset="-122"/>
              </a:rPr>
              <a:t> is set to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NULL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Operations on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876300" y="2967038"/>
            <a:ext cx="7581900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List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List(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 { head = NULL; }	</a:t>
            </a:r>
            <a:r>
              <a:rPr lang="en-US" altLang="zh-CN" sz="18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~List(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				</a:t>
            </a:r>
            <a:r>
              <a:rPr lang="en-US" altLang="zh-CN" sz="1800" b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destructor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rgbClr val="00FF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bool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IsEmpty() { 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head == NULL;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Node* InsertNode(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index, 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FindNode(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DeleteNode(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DisplayList(</a:t>
            </a: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Node* head;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Simple Linked List Class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List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IsEmpty</a:t>
            </a:r>
            <a:r>
              <a:rPr lang="en-US" altLang="zh-CN">
                <a:ea typeface="宋体" panose="02010600030101010101" pitchFamily="2" charset="-122"/>
              </a:rPr>
              <a:t>: determine whether or not the list is empty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InsertNode</a:t>
            </a:r>
            <a:r>
              <a:rPr lang="en-US" altLang="zh-CN">
                <a:ea typeface="宋体" panose="02010600030101010101" pitchFamily="2" charset="-122"/>
              </a:rPr>
              <a:t>: insert a new node at a particular position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FindNode</a:t>
            </a:r>
            <a:r>
              <a:rPr lang="en-US" altLang="zh-CN">
                <a:ea typeface="宋体" panose="02010600030101010101" pitchFamily="2" charset="-122"/>
              </a:rPr>
              <a:t>: find a node with a given value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DeleteNode</a:t>
            </a:r>
            <a:r>
              <a:rPr lang="en-US" altLang="zh-CN">
                <a:ea typeface="宋体" panose="02010600030101010101" pitchFamily="2" charset="-122"/>
              </a:rPr>
              <a:t>: delete a node with a given value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DisplayList</a:t>
            </a:r>
            <a:r>
              <a:rPr lang="en-US" altLang="zh-CN">
                <a:ea typeface="宋体" panose="02010600030101010101" pitchFamily="2" charset="-122"/>
              </a:rPr>
              <a:t>: print all the nodes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new node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572000"/>
          </a:xfrm>
        </p:spPr>
        <p:txBody>
          <a:bodyPr/>
          <a:lstStyle/>
          <a:p>
            <a:pPr marL="533400" indent="-533400"/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Node* InsertNode(</a:t>
            </a:r>
            <a:r>
              <a:rPr lang="en-US" altLang="zh-CN" sz="240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index, </a:t>
            </a:r>
            <a:r>
              <a:rPr lang="en-US" altLang="zh-CN" sz="240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24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x) </a:t>
            </a:r>
          </a:p>
          <a:p>
            <a:pPr marL="914400" lvl="1" indent="-457200"/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Insert a node with data equal to </a:t>
            </a: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 after the </a:t>
            </a: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index’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elements. </a:t>
            </a:r>
            <a:r>
              <a:rPr lang="en-US" altLang="zh-CN" sz="1600">
                <a:solidFill>
                  <a:srgbClr val="FF66FF"/>
                </a:solidFill>
                <a:ea typeface="宋体" panose="02010600030101010101" pitchFamily="2" charset="-122"/>
              </a:rPr>
              <a:t>(i.e., when </a:t>
            </a:r>
            <a:r>
              <a:rPr lang="en-US" altLang="zh-CN" sz="1600">
                <a:solidFill>
                  <a:srgbClr val="FF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 = 0</a:t>
            </a:r>
            <a:r>
              <a:rPr lang="en-US" altLang="zh-CN" sz="1600">
                <a:solidFill>
                  <a:srgbClr val="FF66FF"/>
                </a:solidFill>
                <a:ea typeface="宋体" panose="02010600030101010101" pitchFamily="2" charset="-122"/>
              </a:rPr>
              <a:t>, insert the node as the first element; 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altLang="zh-CN" sz="1600">
                <a:solidFill>
                  <a:srgbClr val="FF66FF"/>
                </a:solidFill>
                <a:ea typeface="宋体" panose="02010600030101010101" pitchFamily="2" charset="-122"/>
              </a:rPr>
              <a:t>        when </a:t>
            </a:r>
            <a:r>
              <a:rPr lang="en-US" altLang="zh-CN" sz="1600">
                <a:solidFill>
                  <a:srgbClr val="FF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 = 1</a:t>
            </a:r>
            <a:r>
              <a:rPr lang="en-US" altLang="zh-CN" sz="1600">
                <a:solidFill>
                  <a:srgbClr val="FF66FF"/>
                </a:solidFill>
                <a:ea typeface="宋体" panose="02010600030101010101" pitchFamily="2" charset="-122"/>
              </a:rPr>
              <a:t>, insert the node after the first element, and so on)</a:t>
            </a:r>
          </a:p>
          <a:p>
            <a:pPr marL="914400" lvl="1" indent="-457200"/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If the insertion is successful, return the inserted node. 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       Otherwise, return </a:t>
            </a: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NULL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. </a:t>
            </a:r>
          </a:p>
          <a:p>
            <a:pPr marL="914400" lvl="1" indent="-457200">
              <a:buFont typeface="Monotype Sorts" pitchFamily="2" charset="2"/>
              <a:buNone/>
            </a:pPr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600">
                <a:solidFill>
                  <a:srgbClr val="FF66FF"/>
                </a:solidFill>
                <a:ea typeface="宋体" panose="02010600030101010101" pitchFamily="2" charset="-122"/>
              </a:rPr>
              <a:t>(If </a:t>
            </a:r>
            <a:r>
              <a:rPr lang="en-US" altLang="zh-CN" sz="1600">
                <a:solidFill>
                  <a:srgbClr val="FF66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</a:t>
            </a:r>
            <a:r>
              <a:rPr lang="en-US" altLang="zh-CN" sz="1600">
                <a:solidFill>
                  <a:srgbClr val="FF66FF"/>
                </a:solidFill>
                <a:ea typeface="宋体" panose="02010600030101010101" pitchFamily="2" charset="-122"/>
              </a:rPr>
              <a:t> is &lt; 0 or &gt; length of the list, the insertion will fail.)</a:t>
            </a:r>
          </a:p>
          <a:p>
            <a:pPr marL="533400" indent="-533400"/>
            <a:r>
              <a:rPr lang="en-US" altLang="zh-CN" sz="2400">
                <a:solidFill>
                  <a:srgbClr val="FFFFFF"/>
                </a:solidFill>
                <a:ea typeface="宋体" panose="02010600030101010101" pitchFamily="2" charset="-122"/>
              </a:rPr>
              <a:t>Steps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Locate </a:t>
            </a:r>
            <a:r>
              <a:rPr lang="en-US" altLang="zh-CN" sz="200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</a:t>
            </a: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’th element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Allocate memory for the new node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Point the new node to its successor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>
                <a:solidFill>
                  <a:srgbClr val="FFFFFF"/>
                </a:solidFill>
                <a:ea typeface="宋体" panose="02010600030101010101" pitchFamily="2" charset="-122"/>
              </a:rPr>
              <a:t>Point the new node’s predecessor to the new node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 altLang="zh-CN" sz="200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pPr marL="914400" lvl="1" indent="-457200"/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477250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096250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7789863" y="5527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7408863" y="5534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8696325" y="5057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7246938" y="5943600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newNode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8001000" y="52578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129463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748463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7348538" y="5067300"/>
            <a:ext cx="6826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7383463" y="5181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629400" y="4343400"/>
            <a:ext cx="1058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chemeClr val="fol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index’th element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7772400" y="4953000"/>
            <a:ext cx="76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7696200" y="4953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new node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 marL="533400" indent="-533400"/>
            <a:r>
              <a:rPr lang="en-US" altLang="zh-CN">
                <a:ea typeface="宋体" panose="02010600030101010101" pitchFamily="2" charset="-122"/>
              </a:rPr>
              <a:t>Possible cases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InsertNode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Insert into an empty list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Insert in front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Insert at back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Insert in middle</a:t>
            </a:r>
          </a:p>
          <a:p>
            <a:pPr marL="533400" indent="-533400"/>
            <a:r>
              <a:rPr lang="en-US" altLang="zh-CN">
                <a:ea typeface="宋体" panose="02010600030101010101" pitchFamily="2" charset="-122"/>
              </a:rPr>
              <a:t>But, in fact, only need to handle two cases</a:t>
            </a:r>
          </a:p>
          <a:p>
            <a:pPr marL="914400" lvl="1" indent="-457200"/>
            <a:r>
              <a:rPr lang="en-US" altLang="zh-CN">
                <a:ea typeface="宋体" panose="02010600030101010101" pitchFamily="2" charset="-122"/>
              </a:rPr>
              <a:t>Insert as the first node (Case 1 and Case 2)</a:t>
            </a:r>
          </a:p>
          <a:p>
            <a:pPr marL="914400" lvl="1" indent="-457200"/>
            <a:r>
              <a:rPr lang="en-US" altLang="zh-CN">
                <a:ea typeface="宋体" panose="02010600030101010101" pitchFamily="2" charset="-122"/>
              </a:rPr>
              <a:t>Insert in the middle or at the end of the list (Case 3 and Case 4)</a:t>
            </a:r>
          </a:p>
          <a:p>
            <a:pPr marL="533400" indent="-533400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Inserting a new node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List::InsertNode(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currIndex	=	1;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currNode	=	head;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(currNode &amp;&amp; index &gt; currIndex) {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	=	currNode-&gt;next;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currIndex++;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currNode == NULL) </a:t>
            </a:r>
            <a:r>
              <a:rPr lang="en-US" altLang="zh-CN" sz="1600" b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zh-CN" sz="1600" b="0">
              <a:solidFill>
                <a:srgbClr val="000000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newNode	=	new	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newNode-&gt;data	=	x;	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(index == 0) {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head;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newNode;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else {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newNode-&gt;next	=	currNode-&gt;next;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currNode-&gt;next	=	newNode;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newNode;</a:t>
            </a:r>
            <a:endParaRPr lang="en-US" altLang="zh-CN" sz="1600" b="0">
              <a:solidFill>
                <a:srgbClr val="9900CC"/>
              </a:solidFill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066800" y="1371600"/>
            <a:ext cx="6172200" cy="22098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7"/>
          <p:cNvSpPr>
            <a:spLocks/>
          </p:cNvSpPr>
          <p:nvPr/>
        </p:nvSpPr>
        <p:spPr bwMode="auto">
          <a:xfrm>
            <a:off x="6629400" y="990600"/>
            <a:ext cx="2514600" cy="1524000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folHlink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Try to locate </a:t>
            </a:r>
            <a:r>
              <a:rPr lang="en-US" altLang="zh-CN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index</a:t>
            </a: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’th node. If it doesn’t exist, return </a:t>
            </a:r>
            <a:r>
              <a:rPr lang="en-US" altLang="zh-CN">
                <a:solidFill>
                  <a:schemeClr val="bg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NULL</a:t>
            </a:r>
            <a:r>
              <a:rPr lang="en-US" altLang="zh-CN">
                <a:solidFill>
                  <a:schemeClr val="bg2"/>
                </a:solidFill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3175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comp171</Template>
  <TotalTime>1798</TotalTime>
  <Words>1050</Words>
  <Application>Microsoft Office PowerPoint</Application>
  <PresentationFormat>On-screen Show (4:3)</PresentationFormat>
  <Paragraphs>376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Times New Roman</vt:lpstr>
      <vt:lpstr>Monotype Sorts</vt:lpstr>
      <vt:lpstr>Wingdings</vt:lpstr>
      <vt:lpstr>新細明體</vt:lpstr>
      <vt:lpstr>宋体</vt:lpstr>
      <vt:lpstr>Courier New</vt:lpstr>
      <vt:lpstr>Tahoma</vt:lpstr>
      <vt:lpstr>Symbol</vt:lpstr>
      <vt:lpstr>Arial Unicode MS</vt:lpstr>
      <vt:lpstr>Double Lines</vt:lpstr>
      <vt:lpstr>Linked Lists</vt:lpstr>
      <vt:lpstr>List Overview</vt:lpstr>
      <vt:lpstr>Linked Lists</vt:lpstr>
      <vt:lpstr>A Simple Linked List Class</vt:lpstr>
      <vt:lpstr>A Simple Linked List Class</vt:lpstr>
      <vt:lpstr>A Simple Linked List Class </vt:lpstr>
      <vt:lpstr>Inserting a new node</vt:lpstr>
      <vt:lpstr>Inserting a new node</vt:lpstr>
      <vt:lpstr>Inserting a new node</vt:lpstr>
      <vt:lpstr>Inserting a new node</vt:lpstr>
      <vt:lpstr>Inserting a new node</vt:lpstr>
      <vt:lpstr>Inserting a new node</vt:lpstr>
      <vt:lpstr>Finding a node</vt:lpstr>
      <vt:lpstr>Deleting a node</vt:lpstr>
      <vt:lpstr>Deleting a node</vt:lpstr>
      <vt:lpstr>Deleting a node</vt:lpstr>
      <vt:lpstr>Deleting a node</vt:lpstr>
      <vt:lpstr>Printing all the elements</vt:lpstr>
      <vt:lpstr>Destroying the list</vt:lpstr>
      <vt:lpstr>Using List</vt:lpstr>
      <vt:lpstr>Variations of Linked Lists</vt:lpstr>
      <vt:lpstr>Variations of Linked Lists</vt:lpstr>
      <vt:lpstr>Array versus Linked Lists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fuhb</dc:creator>
  <cp:lastModifiedBy>will brown</cp:lastModifiedBy>
  <cp:revision>114</cp:revision>
  <dcterms:created xsi:type="dcterms:W3CDTF">2005-09-02T05:46:43Z</dcterms:created>
  <dcterms:modified xsi:type="dcterms:W3CDTF">2017-03-28T00:07:59Z</dcterms:modified>
</cp:coreProperties>
</file>