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99" r:id="rId16"/>
    <p:sldId id="322" r:id="rId17"/>
    <p:sldId id="321" r:id="rId18"/>
    <p:sldId id="284" r:id="rId19"/>
    <p:sldId id="301" r:id="rId20"/>
    <p:sldId id="303" r:id="rId21"/>
    <p:sldId id="302" r:id="rId22"/>
    <p:sldId id="304" r:id="rId23"/>
    <p:sldId id="306" r:id="rId24"/>
    <p:sldId id="307" r:id="rId25"/>
    <p:sldId id="308" r:id="rId26"/>
    <p:sldId id="305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FF9900"/>
    <a:srgbClr val="99FF33"/>
    <a:srgbClr val="9966FF"/>
    <a:srgbClr val="000066"/>
    <a:srgbClr val="6699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831CB1-A3E5-4D6F-BA85-32A840A128AC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128" name="Rectangle 8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9E541-17F6-455A-96D2-0DB9111BC4A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09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D586B4-57BB-4521-9FA3-4DA725C620A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80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156BAD-88B5-4CE6-81D1-9D26A2C7152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8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69C912-204F-4246-9445-871B1806A9F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6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76663E-0464-44D2-9DF8-5B84F44809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47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10F58E-DE9A-4C55-B526-A21A06558EA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4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793F72-93C8-4799-B423-7300A3C06CA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88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5E0FD-E7A0-4CDA-8CF8-562C3E5D953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418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7272D8-EE01-459D-AD55-F1078B01B53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492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2B7198-B9BB-4F4F-B5F2-AAE43466409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56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fld id="{19EDB5C4-8BF7-4168-BCF3-34A81FAEBE7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t>Stack and Queue / Slide </a:t>
            </a:r>
            <a:fld id="{37D87CB2-66D2-415D-AD87-1CC47DC8AE10}" type="slidenum"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TW" sz="1200" b="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1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Stacks and Queues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Impln: Pop Stack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2133600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Pop()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Pop and return the element at the top of the stack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Don’t forgot to decrement 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36525" y="3794125"/>
            <a:ext cx="88709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Stack::Pop()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(IsEmpty()) { //if stack is empty, print error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"Error: the stack is empty."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-1;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values[top--];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Impln: Stack Top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Top()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Return the top element of the 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Unlike 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, this function does not remove the top element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" y="3581400"/>
            <a:ext cx="88709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Stack::Top()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(IsEmpty())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"Error: the stack is empty."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-1;	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values[top];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Array Impln: 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4000">
                <a:ea typeface="宋体" panose="02010600030101010101" pitchFamily="2" charset="-122"/>
              </a:rPr>
              <a:t>Printing all the elements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DisplayStack()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Print all the elements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20650" y="3124200"/>
            <a:ext cx="9023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Stack::DisplayStack()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"top --&gt;";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 = top; i &gt;= 0; i--) 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"\t|\t" &lt;&lt; values[i] &lt;&lt; "\t|"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"\t|---------------|"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3848100" cy="15652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25450" y="1828800"/>
            <a:ext cx="7042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 stack(5);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stack.Push(5.0);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stack.Push(6.5);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stack.Push(-3.0);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stack.Push(-8.0);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stack.DisplayStack();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"Top: " &lt;&lt; stack.Top()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stack.Pop();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"Top: " &lt;&lt; stack.Top()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(!stack.IsEmpty()) stack.Pop();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stack.DisplayStack();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979613"/>
            <a:ext cx="3086100" cy="19065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781800" y="1524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2514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Now let’s implement a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stack based on a linked list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the best out of the code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r>
              <a:rPr lang="en-US" altLang="zh-CN" sz="2400">
                <a:ea typeface="宋体" panose="02010600030101010101" pitchFamily="2" charset="-122"/>
              </a:rPr>
              <a:t>, we implement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ea typeface="宋体" panose="02010600030101010101" pitchFamily="2" charset="-122"/>
              </a:rPr>
              <a:t> by </a:t>
            </a:r>
            <a:r>
              <a:rPr lang="en-US" altLang="zh-CN" sz="2400">
                <a:solidFill>
                  <a:schemeClr val="tx2"/>
                </a:solidFill>
                <a:ea typeface="宋体" panose="02010600030101010101" pitchFamily="2" charset="-122"/>
              </a:rPr>
              <a:t>inheriting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To let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  <a:r>
              <a:rPr lang="en-US" altLang="zh-CN" sz="2200">
                <a:ea typeface="宋体" panose="02010600030101010101" pitchFamily="2" charset="-122"/>
              </a:rPr>
              <a:t> access private member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r>
              <a:rPr lang="en-US" altLang="zh-CN" sz="2200">
                <a:ea typeface="宋体" panose="02010600030101010101" pitchFamily="2" charset="-122"/>
              </a:rPr>
              <a:t>, we make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  <a:r>
              <a:rPr lang="en-US" altLang="zh-CN" sz="2200">
                <a:ea typeface="宋体" panose="02010600030101010101" pitchFamily="2" charset="-122"/>
              </a:rPr>
              <a:t> as a </a:t>
            </a:r>
            <a:r>
              <a:rPr lang="en-US" altLang="zh-CN" sz="2200">
                <a:solidFill>
                  <a:schemeClr val="hlink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200">
                <a:ea typeface="宋体" panose="02010600030101010101" pitchFamily="2" charset="-122"/>
              </a:rPr>
              <a:t> of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endParaRPr lang="en-US" altLang="zh-CN" sz="2200">
              <a:ea typeface="宋体" panose="02010600030101010101" pitchFamily="2" charset="-122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09600" y="3810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spcBef>
                <a:spcPct val="0"/>
              </a:spcBef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49FFF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4000" b="0">
                <a:ea typeface="宋体" panose="02010600030101010101" pitchFamily="2" charset="-122"/>
              </a:rPr>
              <a:t>Implementation based on Linked List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65163" y="3200400"/>
            <a:ext cx="8174037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 head = NULL; }	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constructor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~List(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			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destructor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IsEmpty() {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head == NULL; 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InsertNode(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x);	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FindNode(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x);	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DeleteNode(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DisplayList(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head;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friend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Stack;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219200" y="5937250"/>
            <a:ext cx="6175375" cy="3048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8382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Implementation based on Linked List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28600" y="1082675"/>
            <a:ext cx="7713663" cy="56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Stack : 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 {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Stack() {}	</a:t>
            </a:r>
            <a:r>
              <a:rPr lang="en-US" altLang="zh-CN" sz="14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constructor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~Stack() {}	</a:t>
            </a:r>
            <a:r>
              <a:rPr lang="en-US" altLang="zh-CN" sz="14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destructor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{ 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(head == NULL) {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cout &lt;&lt; "Error: the stack is empty." &lt;&lt; endl;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-1;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head-&gt;data;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 </a:t>
            </a:r>
            <a:r>
              <a:rPr lang="en-US" altLang="zh-CN" sz="1400" b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x); 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{ 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(head == NULL) {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cout &lt;&lt; "Error: the stack is empty." &lt;&lt; endl;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-1;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 = head-&gt;data;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b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(val);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val;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DisplayStack() { DisplayList(); }</a:t>
            </a:r>
            <a:endParaRPr lang="en-US" altLang="zh-CN" sz="14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096000" y="5334000"/>
            <a:ext cx="2743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Note: the stack implementation based on a linked list will never be full.</a:t>
            </a:r>
          </a:p>
        </p:txBody>
      </p:sp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862013"/>
            <a:ext cx="2828925" cy="1500187"/>
          </a:xfrm>
          <a:prstGeom prst="rect">
            <a:avLst/>
          </a:prstGeom>
          <a:solidFill>
            <a:srgbClr val="FF9900"/>
          </a:solidFill>
          <a:ln w="9525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1676400" y="1066800"/>
            <a:ext cx="13716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Application: Balancing Symbols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To check that every right brace, bracket, and parentheses must correspond to its left counterpart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e.g. [( )] is legal, but [( ] ) is illegal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Algorithm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(1)   Make an empty stack.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(2)   Read characters until end of file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i.    If the character is an opening symbol, push it onto the stack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ii.   If it is a closing symbol, then if the stack is empty, report an error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iii.  Otherwise, pop the stack. If the symbol popped is not the 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corresponding opening symbol, then report an error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(3)   At end of file, if the stack is not empty, report an error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Array implementation versus 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4000">
                <a:ea typeface="宋体" panose="02010600030101010101" pitchFamily="2" charset="-122"/>
              </a:rPr>
              <a:t>linked list implementations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push, pop, top are all constant-time operations in both array implementation and linked list implementation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array implementation, the operations are performed in 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very fast</a:t>
            </a:r>
            <a:r>
              <a:rPr lang="en-US" altLang="zh-CN">
                <a:ea typeface="宋体" panose="02010600030101010101" pitchFamily="2" charset="-122"/>
              </a:rPr>
              <a:t> constant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Overview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ADT</a:t>
            </a:r>
          </a:p>
          <a:p>
            <a:r>
              <a:rPr lang="en-US" altLang="zh-CN">
                <a:ea typeface="宋体" panose="02010600030101010101" pitchFamily="2" charset="-122"/>
              </a:rPr>
              <a:t>Basic operations of 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Enqueuing, dequeuing etc.</a:t>
            </a:r>
          </a:p>
          <a:p>
            <a:r>
              <a:rPr lang="en-US" altLang="zh-CN">
                <a:ea typeface="宋体" panose="02010600030101010101" pitchFamily="2" charset="-122"/>
              </a:rPr>
              <a:t>Implementation of 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Array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Linked list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ADT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495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Like a stack, a</a:t>
            </a: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 queue</a:t>
            </a:r>
            <a:r>
              <a:rPr lang="en-US" altLang="zh-CN" sz="2400">
                <a:ea typeface="宋体" panose="02010600030101010101" pitchFamily="2" charset="-122"/>
              </a:rPr>
              <a:t> is also a </a:t>
            </a:r>
            <a:r>
              <a:rPr lang="en-US" altLang="zh-CN" sz="2400">
                <a:solidFill>
                  <a:srgbClr val="00FF00"/>
                </a:solidFill>
                <a:ea typeface="宋体" panose="02010600030101010101" pitchFamily="2" charset="-122"/>
              </a:rPr>
              <a:t>list</a:t>
            </a:r>
            <a:r>
              <a:rPr lang="en-US" altLang="zh-CN" sz="2400">
                <a:ea typeface="宋体" panose="02010600030101010101" pitchFamily="2" charset="-122"/>
              </a:rPr>
              <a:t>. However, with a queue, insertion is done at one end, while deletion is performed at the other end.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Accessing the elements of queues follows a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First In, First Out (FIFO)</a:t>
            </a:r>
            <a:r>
              <a:rPr lang="en-US" altLang="zh-CN" sz="2400">
                <a:ea typeface="宋体" panose="02010600030101010101" pitchFamily="2" charset="-122"/>
              </a:rPr>
              <a:t> order.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Like customers standing in a check-out line in a store, the first customer in is the first customer served.</a:t>
            </a:r>
          </a:p>
        </p:txBody>
      </p:sp>
      <p:pic>
        <p:nvPicPr>
          <p:cNvPr id="53252" name="Picture 4" descr="fig3_57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2" b="9926"/>
          <a:stretch>
            <a:fillRect/>
          </a:stretch>
        </p:blipFill>
        <p:spPr>
          <a:xfrm>
            <a:off x="2971800" y="3200400"/>
            <a:ext cx="3657600" cy="164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ADT</a:t>
            </a:r>
          </a:p>
          <a:p>
            <a:r>
              <a:rPr lang="en-US" altLang="zh-CN">
                <a:ea typeface="宋体" panose="02010600030101010101" pitchFamily="2" charset="-122"/>
              </a:rPr>
              <a:t>Basic operations of stack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Pushing, popping etc. </a:t>
            </a:r>
          </a:p>
          <a:p>
            <a:r>
              <a:rPr lang="en-US" altLang="zh-CN">
                <a:ea typeface="宋体" panose="02010600030101010101" pitchFamily="2" charset="-122"/>
              </a:rPr>
              <a:t>Implementations of stacks using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array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Enqueue and Dequeue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429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Primary queue operations: </a:t>
            </a: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Enqueue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Dequeue</a:t>
            </a:r>
          </a:p>
          <a:p>
            <a:r>
              <a:rPr lang="en-US" altLang="zh-CN">
                <a:ea typeface="宋体" panose="02010600030101010101" pitchFamily="2" charset="-122"/>
              </a:rPr>
              <a:t>Like check-out lines in a store, a queue has a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front</a:t>
            </a:r>
            <a:r>
              <a:rPr lang="en-US" altLang="zh-CN">
                <a:ea typeface="宋体" panose="02010600030101010101" pitchFamily="2" charset="-122"/>
              </a:rPr>
              <a:t> and a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rear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Enqueue </a:t>
            </a:r>
            <a:r>
              <a:rPr lang="en-US" altLang="zh-CN">
                <a:ea typeface="宋体" panose="02010600030101010101" pitchFamily="2" charset="-122"/>
              </a:rPr>
              <a:t>– insert an element at the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rear</a:t>
            </a:r>
            <a:r>
              <a:rPr lang="en-US" altLang="zh-CN">
                <a:ea typeface="宋体" panose="02010600030101010101" pitchFamily="2" charset="-122"/>
              </a:rPr>
              <a:t> of the queue</a:t>
            </a:r>
          </a:p>
          <a:p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Dequeue</a:t>
            </a:r>
            <a:r>
              <a:rPr lang="en-US" altLang="zh-CN">
                <a:ea typeface="宋体" panose="02010600030101010101" pitchFamily="2" charset="-122"/>
              </a:rPr>
              <a:t> – remove an element from the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front</a:t>
            </a:r>
            <a:r>
              <a:rPr lang="en-US" altLang="zh-CN">
                <a:ea typeface="宋体" panose="02010600030101010101" pitchFamily="2" charset="-122"/>
              </a:rPr>
              <a:t> of the queue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Freeform 18"/>
          <p:cNvSpPr>
            <a:spLocks/>
          </p:cNvSpPr>
          <p:nvPr/>
        </p:nvSpPr>
        <p:spPr bwMode="auto">
          <a:xfrm>
            <a:off x="1143000" y="5486400"/>
            <a:ext cx="1295400" cy="457200"/>
          </a:xfrm>
          <a:custGeom>
            <a:avLst/>
            <a:gdLst>
              <a:gd name="T0" fmla="*/ 816 w 816"/>
              <a:gd name="T1" fmla="*/ 0 h 288"/>
              <a:gd name="T2" fmla="*/ 288 w 816"/>
              <a:gd name="T3" fmla="*/ 48 h 288"/>
              <a:gd name="T4" fmla="*/ 0 w 81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Freeform 20"/>
          <p:cNvSpPr>
            <a:spLocks/>
          </p:cNvSpPr>
          <p:nvPr/>
        </p:nvSpPr>
        <p:spPr bwMode="auto">
          <a:xfrm>
            <a:off x="6750050" y="5486400"/>
            <a:ext cx="1371600" cy="457200"/>
          </a:xfrm>
          <a:custGeom>
            <a:avLst/>
            <a:gdLst>
              <a:gd name="T0" fmla="*/ 864 w 864"/>
              <a:gd name="T1" fmla="*/ 288 h 288"/>
              <a:gd name="T2" fmla="*/ 624 w 864"/>
              <a:gd name="T3" fmla="*/ 96 h 288"/>
              <a:gd name="T4" fmla="*/ 0 w 86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7054850" y="57912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Insert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(Enqueue)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762000" y="58674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Remove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(Dequeue)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6064250" y="6156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rear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2362200" y="61563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front</a:t>
            </a: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274320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644525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14" grpId="0" animBg="1"/>
      <p:bldP spid="55316" grpId="0" animBg="1"/>
      <p:bldP spid="55317" grpId="0" animBg="1"/>
      <p:bldP spid="55318" grpId="0" animBg="1"/>
      <p:bldP spid="55319" grpId="0" animBg="1"/>
      <p:bldP spid="55320" grpId="0" animBg="1"/>
      <p:bldP spid="55321" grpId="0" animBg="1"/>
      <p:bldP spid="55322" grpId="0" animBg="1"/>
      <p:bldP spid="55324" grpId="0"/>
      <p:bldP spid="55325" grpId="0"/>
      <p:bldP spid="55326" grpId="0"/>
      <p:bldP spid="55327" grpId="0"/>
      <p:bldP spid="55328" grpId="0" animBg="1"/>
      <p:bldP spid="553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of Queue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Just as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stacks</a:t>
            </a:r>
            <a:r>
              <a:rPr lang="en-US" altLang="zh-CN">
                <a:ea typeface="宋体" panose="02010600030101010101" pitchFamily="2" charset="-122"/>
              </a:rPr>
              <a:t> can be implemented as arrays or linked lists, so with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queues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Dynamic queues</a:t>
            </a:r>
            <a:r>
              <a:rPr lang="en-US" altLang="zh-CN">
                <a:ea typeface="宋体" panose="02010600030101010101" pitchFamily="2" charset="-122"/>
              </a:rPr>
              <a:t> have the same advantages over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static queues</a:t>
            </a:r>
            <a:r>
              <a:rPr lang="en-US" altLang="zh-CN">
                <a:ea typeface="宋体" panose="02010600030101010101" pitchFamily="2" charset="-122"/>
              </a:rPr>
              <a:t> as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dynamic stacks</a:t>
            </a:r>
            <a:r>
              <a:rPr lang="en-US" altLang="zh-CN">
                <a:ea typeface="宋体" panose="02010600030101010101" pitchFamily="2" charset="-122"/>
              </a:rPr>
              <a:t> have over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static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Implementation of Array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2514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several different algorithms to implement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Enqueue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Dequeue</a:t>
            </a:r>
          </a:p>
          <a:p>
            <a:r>
              <a:rPr lang="en-US" altLang="zh-CN">
                <a:ea typeface="宋体" panose="02010600030101010101" pitchFamily="2" charset="-122"/>
              </a:rPr>
              <a:t>Naïve way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enqueuing</a:t>
            </a:r>
            <a:r>
              <a:rPr lang="en-US" altLang="zh-CN">
                <a:ea typeface="宋体" panose="02010600030101010101" pitchFamily="2" charset="-122"/>
              </a:rPr>
              <a:t>, the </a:t>
            </a:r>
            <a:r>
              <a:rPr lang="en-US" altLang="zh-CN" u="sng">
                <a:ea typeface="宋体" panose="02010600030101010101" pitchFamily="2" charset="-122"/>
              </a:rPr>
              <a:t>front index</a:t>
            </a:r>
            <a:r>
              <a:rPr lang="en-US" altLang="zh-CN">
                <a:ea typeface="宋体" panose="02010600030101010101" pitchFamily="2" charset="-122"/>
              </a:rPr>
              <a:t> is always fixed and the </a:t>
            </a:r>
            <a:r>
              <a:rPr lang="en-US" altLang="zh-CN" u="sng">
                <a:ea typeface="宋体" panose="02010600030101010101" pitchFamily="2" charset="-122"/>
              </a:rPr>
              <a:t>rear index</a:t>
            </a:r>
            <a:r>
              <a:rPr lang="en-US" altLang="zh-CN">
                <a:ea typeface="宋体" panose="02010600030101010101" pitchFamily="2" charset="-122"/>
              </a:rPr>
              <a:t> moves forward in the array.</a:t>
            </a:r>
          </a:p>
        </p:txBody>
      </p:sp>
      <p:grpSp>
        <p:nvGrpSpPr>
          <p:cNvPr id="56362" name="Group 42"/>
          <p:cNvGrpSpPr>
            <a:grpSpLocks/>
          </p:cNvGrpSpPr>
          <p:nvPr/>
        </p:nvGrpSpPr>
        <p:grpSpPr bwMode="auto">
          <a:xfrm>
            <a:off x="762000" y="3886200"/>
            <a:ext cx="7772400" cy="2724150"/>
            <a:chOff x="480" y="2448"/>
            <a:chExt cx="4896" cy="1716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52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91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29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32" name="Group 12"/>
            <p:cNvGrpSpPr>
              <a:grpSpLocks/>
            </p:cNvGrpSpPr>
            <p:nvPr/>
          </p:nvGrpSpPr>
          <p:grpSpPr bwMode="auto">
            <a:xfrm>
              <a:off x="480" y="3408"/>
              <a:ext cx="624" cy="480"/>
              <a:chOff x="2928" y="2736"/>
              <a:chExt cx="624" cy="480"/>
            </a:xfrm>
          </p:grpSpPr>
          <p:sp>
            <p:nvSpPr>
              <p:cNvPr id="56327" name="Text Box 7"/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宋体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28" name="Line 8"/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1" name="Group 11"/>
            <p:cNvGrpSpPr>
              <a:grpSpLocks/>
            </p:cNvGrpSpPr>
            <p:nvPr/>
          </p:nvGrpSpPr>
          <p:grpSpPr bwMode="auto">
            <a:xfrm>
              <a:off x="510" y="2448"/>
              <a:ext cx="624" cy="548"/>
              <a:chOff x="2974" y="1776"/>
              <a:chExt cx="624" cy="548"/>
            </a:xfrm>
          </p:grpSpPr>
          <p:sp>
            <p:nvSpPr>
              <p:cNvPr id="56329" name="Text Box 9"/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宋体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30" name="Line 10"/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566" y="3906"/>
              <a:ext cx="1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宋体" panose="02010600030101010101" pitchFamily="2" charset="-122"/>
                </a:rPr>
                <a:t>Enqueue(3)</a:t>
              </a: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614" y="310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2256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2640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3024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40" name="Group 20"/>
            <p:cNvGrpSpPr>
              <a:grpSpLocks/>
            </p:cNvGrpSpPr>
            <p:nvPr/>
          </p:nvGrpSpPr>
          <p:grpSpPr bwMode="auto">
            <a:xfrm>
              <a:off x="2208" y="3416"/>
              <a:ext cx="624" cy="480"/>
              <a:chOff x="2928" y="2736"/>
              <a:chExt cx="624" cy="480"/>
            </a:xfrm>
          </p:grpSpPr>
          <p:sp>
            <p:nvSpPr>
              <p:cNvPr id="56341" name="Text Box 21"/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宋体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42" name="Line 22"/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3" name="Group 23"/>
            <p:cNvGrpSpPr>
              <a:grpSpLocks/>
            </p:cNvGrpSpPr>
            <p:nvPr/>
          </p:nvGrpSpPr>
          <p:grpSpPr bwMode="auto">
            <a:xfrm>
              <a:off x="2640" y="2456"/>
              <a:ext cx="624" cy="548"/>
              <a:chOff x="2974" y="1776"/>
              <a:chExt cx="624" cy="548"/>
            </a:xfrm>
          </p:grpSpPr>
          <p:sp>
            <p:nvSpPr>
              <p:cNvPr id="56344" name="Text Box 24"/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宋体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45" name="Line 25"/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2294" y="3914"/>
              <a:ext cx="1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宋体" panose="02010600030101010101" pitchFamily="2" charset="-122"/>
                </a:rPr>
                <a:t>Enqueue(6)</a:t>
              </a:r>
            </a:p>
          </p:txBody>
        </p:sp>
        <p:sp>
          <p:nvSpPr>
            <p:cNvPr id="56347" name="Text Box 27"/>
            <p:cNvSpPr txBox="1">
              <a:spLocks noChangeArrowheads="1"/>
            </p:cNvSpPr>
            <p:nvPr/>
          </p:nvSpPr>
          <p:spPr bwMode="auto">
            <a:xfrm>
              <a:off x="2342" y="310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2746" y="31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441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480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52" name="Group 32"/>
            <p:cNvGrpSpPr>
              <a:grpSpLocks/>
            </p:cNvGrpSpPr>
            <p:nvPr/>
          </p:nvGrpSpPr>
          <p:grpSpPr bwMode="auto">
            <a:xfrm>
              <a:off x="3984" y="3408"/>
              <a:ext cx="624" cy="480"/>
              <a:chOff x="2928" y="2736"/>
              <a:chExt cx="624" cy="480"/>
            </a:xfrm>
          </p:grpSpPr>
          <p:sp>
            <p:nvSpPr>
              <p:cNvPr id="56353" name="Text Box 33"/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宋体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4" name="Line 34"/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55" name="Group 35"/>
            <p:cNvGrpSpPr>
              <a:grpSpLocks/>
            </p:cNvGrpSpPr>
            <p:nvPr/>
          </p:nvGrpSpPr>
          <p:grpSpPr bwMode="auto">
            <a:xfrm>
              <a:off x="4752" y="2448"/>
              <a:ext cx="624" cy="548"/>
              <a:chOff x="2974" y="1776"/>
              <a:chExt cx="624" cy="548"/>
            </a:xfrm>
          </p:grpSpPr>
          <p:sp>
            <p:nvSpPr>
              <p:cNvPr id="56356" name="Text Box 36"/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宋体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7" name="Line 37"/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58" name="Text Box 38"/>
            <p:cNvSpPr txBox="1">
              <a:spLocks noChangeArrowheads="1"/>
            </p:cNvSpPr>
            <p:nvPr/>
          </p:nvSpPr>
          <p:spPr bwMode="auto">
            <a:xfrm>
              <a:off x="4070" y="3906"/>
              <a:ext cx="1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宋体" panose="02010600030101010101" pitchFamily="2" charset="-122"/>
                </a:rPr>
                <a:t>Enqueue(9)</a:t>
              </a:r>
            </a:p>
          </p:txBody>
        </p:sp>
        <p:sp>
          <p:nvSpPr>
            <p:cNvPr id="56359" name="Text Box 39"/>
            <p:cNvSpPr txBox="1">
              <a:spLocks noChangeArrowheads="1"/>
            </p:cNvSpPr>
            <p:nvPr/>
          </p:nvSpPr>
          <p:spPr bwMode="auto">
            <a:xfrm>
              <a:off x="4118" y="310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360" name="Text Box 40"/>
            <p:cNvSpPr txBox="1">
              <a:spLocks noChangeArrowheads="1"/>
            </p:cNvSpPr>
            <p:nvPr/>
          </p:nvSpPr>
          <p:spPr bwMode="auto">
            <a:xfrm>
              <a:off x="4522" y="3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6361" name="Text Box 41"/>
            <p:cNvSpPr txBox="1">
              <a:spLocks noChangeArrowheads="1"/>
            </p:cNvSpPr>
            <p:nvPr/>
          </p:nvSpPr>
          <p:spPr bwMode="auto">
            <a:xfrm>
              <a:off x="4904" y="31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Implementation of Array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2286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Naïve way (cont’d)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dequeuing</a:t>
            </a:r>
            <a:r>
              <a:rPr lang="en-US" altLang="zh-CN">
                <a:ea typeface="宋体" panose="02010600030101010101" pitchFamily="2" charset="-122"/>
              </a:rPr>
              <a:t>, the front index is fixed, and the element at the front the queue is removed. Move all the elements after it by one position. (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Inefficient!!!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Dequeue()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7620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13716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1981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98" name="Group 30"/>
          <p:cNvGrpSpPr>
            <a:grpSpLocks/>
          </p:cNvGrpSpPr>
          <p:nvPr/>
        </p:nvGrpSpPr>
        <p:grpSpPr bwMode="auto">
          <a:xfrm>
            <a:off x="685800" y="5410200"/>
            <a:ext cx="990600" cy="762000"/>
            <a:chOff x="2928" y="2736"/>
            <a:chExt cx="624" cy="480"/>
          </a:xfrm>
        </p:grpSpPr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01" name="Group 33"/>
          <p:cNvGrpSpPr>
            <a:grpSpLocks/>
          </p:cNvGrpSpPr>
          <p:nvPr/>
        </p:nvGrpSpPr>
        <p:grpSpPr bwMode="auto">
          <a:xfrm>
            <a:off x="1371600" y="3886200"/>
            <a:ext cx="990600" cy="869950"/>
            <a:chOff x="2974" y="1776"/>
            <a:chExt cx="624" cy="548"/>
          </a:xfrm>
        </p:grpSpPr>
        <p:sp>
          <p:nvSpPr>
            <p:cNvPr id="58402" name="Text Box 3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98525" y="4921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1539875" y="49403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3733800" y="6203950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Dequeue()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6629400" y="6232525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Dequeue()</a:t>
            </a:r>
          </a:p>
        </p:txBody>
      </p:sp>
      <p:sp>
        <p:nvSpPr>
          <p:cNvPr id="58421" name="Rectangle 53"/>
          <p:cNvSpPr>
            <a:spLocks noChangeArrowheads="1"/>
          </p:cNvSpPr>
          <p:nvPr/>
        </p:nvSpPr>
        <p:spPr bwMode="auto">
          <a:xfrm>
            <a:off x="3505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2" name="Rectangle 54"/>
          <p:cNvSpPr>
            <a:spLocks noChangeArrowheads="1"/>
          </p:cNvSpPr>
          <p:nvPr/>
        </p:nvSpPr>
        <p:spPr bwMode="auto">
          <a:xfrm>
            <a:off x="4114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3" name="Rectangle 55"/>
          <p:cNvSpPr>
            <a:spLocks noChangeArrowheads="1"/>
          </p:cNvSpPr>
          <p:nvPr/>
        </p:nvSpPr>
        <p:spPr bwMode="auto">
          <a:xfrm>
            <a:off x="4724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424" name="Group 56"/>
          <p:cNvGrpSpPr>
            <a:grpSpLocks/>
          </p:cNvGrpSpPr>
          <p:nvPr/>
        </p:nvGrpSpPr>
        <p:grpSpPr bwMode="auto">
          <a:xfrm>
            <a:off x="3429000" y="5410200"/>
            <a:ext cx="990600" cy="762000"/>
            <a:chOff x="2928" y="2736"/>
            <a:chExt cx="624" cy="480"/>
          </a:xfrm>
        </p:grpSpPr>
        <p:sp>
          <p:nvSpPr>
            <p:cNvPr id="58425" name="Text Box 5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27" name="Group 59"/>
          <p:cNvGrpSpPr>
            <a:grpSpLocks/>
          </p:cNvGrpSpPr>
          <p:nvPr/>
        </p:nvGrpSpPr>
        <p:grpSpPr bwMode="auto">
          <a:xfrm>
            <a:off x="3460750" y="3886200"/>
            <a:ext cx="990600" cy="869950"/>
            <a:chOff x="2974" y="1776"/>
            <a:chExt cx="624" cy="548"/>
          </a:xfrm>
        </p:grpSpPr>
        <p:sp>
          <p:nvSpPr>
            <p:cNvPr id="58428" name="Text Box 60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30" name="Text Box 62"/>
          <p:cNvSpPr txBox="1">
            <a:spLocks noChangeArrowheads="1"/>
          </p:cNvSpPr>
          <p:nvPr/>
        </p:nvSpPr>
        <p:spPr bwMode="auto">
          <a:xfrm>
            <a:off x="3641725" y="4921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6553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Rectangle 65"/>
          <p:cNvSpPr>
            <a:spLocks noChangeArrowheads="1"/>
          </p:cNvSpPr>
          <p:nvPr/>
        </p:nvSpPr>
        <p:spPr bwMode="auto">
          <a:xfrm>
            <a:off x="7162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4" name="Rectangle 66"/>
          <p:cNvSpPr>
            <a:spLocks noChangeArrowheads="1"/>
          </p:cNvSpPr>
          <p:nvPr/>
        </p:nvSpPr>
        <p:spPr bwMode="auto">
          <a:xfrm>
            <a:off x="7772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9" name="Text Box 71"/>
          <p:cNvSpPr txBox="1">
            <a:spLocks noChangeArrowheads="1"/>
          </p:cNvSpPr>
          <p:nvPr/>
        </p:nvSpPr>
        <p:spPr bwMode="auto">
          <a:xfrm>
            <a:off x="6508750" y="3886200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rear = -1 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8443" name="Group 75"/>
          <p:cNvGrpSpPr>
            <a:grpSpLocks/>
          </p:cNvGrpSpPr>
          <p:nvPr/>
        </p:nvGrpSpPr>
        <p:grpSpPr bwMode="auto">
          <a:xfrm>
            <a:off x="6477000" y="5410200"/>
            <a:ext cx="990600" cy="762000"/>
            <a:chOff x="2928" y="2736"/>
            <a:chExt cx="624" cy="480"/>
          </a:xfrm>
        </p:grpSpPr>
        <p:sp>
          <p:nvSpPr>
            <p:cNvPr id="58444" name="Text Box 76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front</a:t>
              </a:r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Implementation of Array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better way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an item is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enqueued</a:t>
            </a:r>
            <a:r>
              <a:rPr lang="en-US" altLang="zh-CN">
                <a:ea typeface="宋体" panose="02010600030101010101" pitchFamily="2" charset="-122"/>
              </a:rPr>
              <a:t>, the </a:t>
            </a:r>
            <a:r>
              <a:rPr lang="en-US" altLang="zh-CN" u="sng">
                <a:ea typeface="宋体" panose="02010600030101010101" pitchFamily="2" charset="-122"/>
              </a:rPr>
              <a:t>rear index</a:t>
            </a:r>
            <a:r>
              <a:rPr lang="en-US" altLang="zh-CN">
                <a:ea typeface="宋体" panose="02010600030101010101" pitchFamily="2" charset="-122"/>
              </a:rPr>
              <a:t> moves forward.</a:t>
            </a:r>
          </a:p>
          <a:p>
            <a:pPr lvl="1"/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When an item is dequeued, the </a:t>
            </a:r>
            <a:r>
              <a:rPr lang="en-US" altLang="zh-CN" u="sng">
                <a:solidFill>
                  <a:srgbClr val="00FF00"/>
                </a:solidFill>
                <a:ea typeface="宋体" panose="02010600030101010101" pitchFamily="2" charset="-122"/>
              </a:rPr>
              <a:t>front index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 also moves forward by one element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90600" y="4230688"/>
            <a:ext cx="80279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XXXXOOOOO   (rear)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FF00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400" b="0">
                <a:ea typeface="宋体" panose="02010600030101010101" pitchFamily="2" charset="-122"/>
              </a:rPr>
              <a:t>XXX</a:t>
            </a:r>
            <a:r>
              <a:rPr lang="en-US" altLang="zh-CN" sz="2400" b="0">
                <a:solidFill>
                  <a:schemeClr val="hlink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0">
                <a:ea typeface="宋体" panose="02010600030101010101" pitchFamily="2" charset="-122"/>
              </a:rPr>
              <a:t>OOOO   (after 1 dequeue, and 1 enqueue)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FF00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400" b="0">
                <a:ea typeface="宋体" panose="02010600030101010101" pitchFamily="2" charset="-122"/>
              </a:rPr>
              <a:t>OXXX</a:t>
            </a:r>
            <a:r>
              <a:rPr lang="en-US" altLang="zh-CN" sz="2400" b="0">
                <a:solidFill>
                  <a:schemeClr val="hlink"/>
                </a:solidFill>
                <a:ea typeface="宋体" panose="02010600030101010101" pitchFamily="2" charset="-122"/>
              </a:rPr>
              <a:t>XX</a:t>
            </a:r>
            <a:r>
              <a:rPr lang="en-US" altLang="zh-CN" sz="2400" b="0">
                <a:ea typeface="宋体" panose="02010600030101010101" pitchFamily="2" charset="-122"/>
              </a:rPr>
              <a:t>OO   (after another dequeue, and 2 enqueues)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FF00"/>
                </a:solidFill>
                <a:ea typeface="宋体" panose="02010600030101010101" pitchFamily="2" charset="-122"/>
              </a:rPr>
              <a:t>OO</a:t>
            </a:r>
            <a:r>
              <a:rPr lang="en-US" altLang="zh-CN" sz="2400" b="0">
                <a:ea typeface="宋体" panose="02010600030101010101" pitchFamily="2" charset="-122"/>
              </a:rPr>
              <a:t>OOXXX</a:t>
            </a:r>
            <a:r>
              <a:rPr lang="en-US" altLang="zh-CN" sz="2400" b="0">
                <a:solidFill>
                  <a:schemeClr val="hlink"/>
                </a:solidFill>
                <a:ea typeface="宋体" panose="02010600030101010101" pitchFamily="2" charset="-122"/>
              </a:rPr>
              <a:t>XX</a:t>
            </a:r>
            <a:r>
              <a:rPr lang="en-US" altLang="zh-CN" sz="2400" b="0">
                <a:ea typeface="宋体" panose="02010600030101010101" pitchFamily="2" charset="-122"/>
              </a:rPr>
              <a:t>   (after 2 more dequeues, and 2 enqueues)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463675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6200" y="4221163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(front)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594360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The problem here is that the rear index cannot move beyond the last element in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Implementation using Circular Array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circular array</a:t>
            </a:r>
          </a:p>
          <a:p>
            <a:r>
              <a:rPr lang="en-US" altLang="zh-CN">
                <a:ea typeface="宋体" panose="02010600030101010101" pitchFamily="2" charset="-122"/>
              </a:rPr>
              <a:t>When an element moves past the end of a circular array, it wraps around to the beginning, e.g.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OOOOO7963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4</a:t>
            </a:r>
            <a:r>
              <a:rPr lang="en-US" altLang="zh-CN">
                <a:ea typeface="宋体" panose="02010600030101010101" pitchFamily="2" charset="-122"/>
              </a:rPr>
              <a:t>OOOO7963 (after Enqueue(4))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Enqueue(4), the </a:t>
            </a:r>
            <a:r>
              <a:rPr lang="en-US" altLang="zh-CN" u="sng">
                <a:ea typeface="宋体" panose="02010600030101010101" pitchFamily="2" charset="-122"/>
              </a:rPr>
              <a:t>rear index</a:t>
            </a:r>
            <a:r>
              <a:rPr lang="en-US" altLang="zh-CN">
                <a:ea typeface="宋体" panose="02010600030101010101" pitchFamily="2" charset="-122"/>
              </a:rPr>
              <a:t> moves from 3 to 4.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detect an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empty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full</a:t>
            </a:r>
            <a:r>
              <a:rPr lang="en-US" altLang="zh-CN">
                <a:ea typeface="宋体" panose="02010600030101010101" pitchFamily="2" charset="-122"/>
              </a:rPr>
              <a:t> queue, using a circular array algorithm?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a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counter</a:t>
            </a:r>
            <a:r>
              <a:rPr lang="en-US" altLang="zh-CN">
                <a:ea typeface="宋体" panose="02010600030101010101" pitchFamily="2" charset="-122"/>
              </a:rPr>
              <a:t> of the </a:t>
            </a:r>
            <a:r>
              <a:rPr lang="en-US" altLang="zh-CN" u="sng">
                <a:ea typeface="宋体" panose="02010600030101010101" pitchFamily="2" charset="-122"/>
              </a:rPr>
              <a:t>number of elements</a:t>
            </a:r>
            <a:r>
              <a:rPr lang="en-US" altLang="zh-CN">
                <a:ea typeface="宋体" panose="02010600030101010101" pitchFamily="2" charset="-122"/>
              </a:rPr>
              <a:t> in the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Queue Implementation of Linked List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73050" y="1676400"/>
            <a:ext cx="87185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size = 10);	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constructor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~Queue() {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[] values; }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destructor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IsEmpty(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IsFull(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Enqueue(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Dequeue(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 x);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DisplayQueue(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front;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front index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rear;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rear index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counter;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number of elements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maxSize;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size of array queue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values;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element array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143000" y="4800600"/>
            <a:ext cx="6175375" cy="9144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Queue</a:t>
            </a:r>
            <a:r>
              <a:rPr lang="en-US" altLang="zh-CN">
                <a:ea typeface="宋体" panose="02010600030101010101" pitchFamily="2" charset="-122"/>
              </a:rPr>
              <a:t>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Attributes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Queue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front/rear</a:t>
            </a:r>
            <a:r>
              <a:rPr lang="en-US" altLang="zh-CN" sz="2000">
                <a:ea typeface="宋体" panose="02010600030101010101" pitchFamily="2" charset="-122"/>
              </a:rPr>
              <a:t>: front/rear index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counter</a:t>
            </a:r>
            <a:r>
              <a:rPr lang="en-US" altLang="zh-CN" sz="2000">
                <a:ea typeface="宋体" panose="02010600030101010101" pitchFamily="2" charset="-122"/>
              </a:rPr>
              <a:t>: number of elements in the queue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maxSize</a:t>
            </a:r>
            <a:r>
              <a:rPr lang="en-US" altLang="zh-CN" sz="2000">
                <a:ea typeface="宋体" panose="02010600030101010101" pitchFamily="2" charset="-122"/>
              </a:rPr>
              <a:t>: capacity of the queue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values</a:t>
            </a:r>
            <a:r>
              <a:rPr lang="en-US" altLang="zh-CN" sz="2000">
                <a:ea typeface="宋体" panose="02010600030101010101" pitchFamily="2" charset="-122"/>
              </a:rPr>
              <a:t>: point to an array which stores elements of the queue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Operations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Queue</a:t>
            </a:r>
          </a:p>
          <a:p>
            <a:pPr lvl="1"/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IsEmpty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return true if queue is empty, return false otherwise</a:t>
            </a:r>
            <a:endParaRPr lang="en-US" altLang="zh-CN" sz="20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IsFull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return true if queue is full, return false otherwise</a:t>
            </a:r>
            <a:endParaRPr lang="en-US" altLang="zh-CN" sz="20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Enqueue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add an element to the rear of queue</a:t>
            </a:r>
            <a:endParaRPr lang="en-US" altLang="zh-CN" sz="20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Dequeue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: delete the element at the front of queue</a:t>
            </a:r>
          </a:p>
          <a:p>
            <a:pPr lvl="1"/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DisplayQueue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: print all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Create Queue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Queue(</a:t>
            </a:r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size = 10)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Allocate a queue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. By default,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 = 10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front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is set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, pointing to the first element of the array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is set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-1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. The queue is empty initially.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898525" y="3946525"/>
            <a:ext cx="73469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Queue::Queue(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size 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= 10 */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values		=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[size];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maxSize		=	size;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front			=	0;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rear			=	-1;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counter		=	0;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IsEmpty</a:t>
            </a:r>
            <a:r>
              <a:rPr lang="en-US" altLang="zh-CN">
                <a:ea typeface="宋体" panose="02010600030101010101" pitchFamily="2" charset="-122"/>
              </a:rPr>
              <a:t> &amp;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IsFull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0772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Since we keep track of the number of elements that are actually in the queue: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counter</a:t>
            </a:r>
            <a:r>
              <a:rPr lang="en-US" altLang="zh-CN">
                <a:ea typeface="Arial Unicode MS" panose="020B0604020202020204" pitchFamily="34" charset="-128"/>
                <a:cs typeface="Arial Unicode MS" panose="020B0604020202020204" pitchFamily="34" charset="-128"/>
              </a:rPr>
              <a:t>, it is easy to check if the queue is empty or full.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219200" y="3214688"/>
            <a:ext cx="6737350" cy="28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Queue::IsEmpty()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(counter)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Queue::IsFull()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(counter &lt; maxSize)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ADT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400">
                <a:ea typeface="宋体" panose="02010600030101010101" pitchFamily="2" charset="-122"/>
              </a:rPr>
              <a:t> is a </a:t>
            </a:r>
            <a:r>
              <a:rPr lang="en-US" altLang="zh-CN" sz="2400">
                <a:solidFill>
                  <a:schemeClr val="tx2"/>
                </a:solidFill>
                <a:ea typeface="宋体" panose="02010600030101010101" pitchFamily="2" charset="-122"/>
              </a:rPr>
              <a:t>list</a:t>
            </a:r>
            <a:r>
              <a:rPr lang="en-US" altLang="zh-CN" sz="2400">
                <a:ea typeface="宋体" panose="02010600030101010101" pitchFamily="2" charset="-122"/>
              </a:rPr>
              <a:t> in which insertion and deletion take place at the same end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This end is called </a:t>
            </a:r>
            <a:r>
              <a:rPr lang="en-US" altLang="zh-CN" sz="2000" i="1">
                <a:solidFill>
                  <a:schemeClr val="hlink"/>
                </a:solidFill>
                <a:ea typeface="宋体" panose="02010600030101010101" pitchFamily="2" charset="-122"/>
              </a:rPr>
              <a:t>top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other end is called </a:t>
            </a:r>
            <a:r>
              <a:rPr lang="en-US" altLang="zh-CN" sz="2000" i="1">
                <a:solidFill>
                  <a:schemeClr val="hlink"/>
                </a:solidFill>
                <a:ea typeface="宋体" panose="02010600030101010101" pitchFamily="2" charset="-122"/>
              </a:rPr>
              <a:t>bottom</a:t>
            </a:r>
          </a:p>
          <a:p>
            <a:pPr lvl="1">
              <a:buFont typeface="Monotype Sorts" pitchFamily="2" charset="2"/>
              <a:buNone/>
            </a:pPr>
            <a:endParaRPr lang="en-US" altLang="zh-CN" sz="2000" i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i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i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i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i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Stacks are known as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LIFO</a:t>
            </a:r>
            <a:r>
              <a:rPr lang="en-US" altLang="zh-CN" sz="2400">
                <a:ea typeface="宋体" panose="02010600030101010101" pitchFamily="2" charset="-122"/>
              </a:rPr>
              <a:t> (Last In, First Out) lists.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last element inserted will be the first to be retrieved</a:t>
            </a:r>
          </a:p>
        </p:txBody>
      </p:sp>
      <p:pic>
        <p:nvPicPr>
          <p:cNvPr id="39994" name="Picture 58" descr="fig3_40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b="16202"/>
          <a:stretch>
            <a:fillRect/>
          </a:stretch>
        </p:blipFill>
        <p:spPr>
          <a:xfrm>
            <a:off x="3429000" y="3429000"/>
            <a:ext cx="2895600" cy="172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Enqueue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12725" y="1828800"/>
            <a:ext cx="88709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Queue::Enqueue(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(IsFull())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"Error: the queue is full."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calculate the new rear position (circular)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rear			= (rear + 1) % maxSize; 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insert new item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values[rear]	= x;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update counter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counter++;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Dequeue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36525" y="1965325"/>
            <a:ext cx="88709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Queue::Dequeue(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 x)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(IsEmpty())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"Error: the queue is empty."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retrieve the front item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x		= values[front];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move front 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front	= (front + 1) % maxSize;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update counter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counter--;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	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the elements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25450" y="2651125"/>
            <a:ext cx="7804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Queue::DisplayQueue()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"front --&gt;";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 = 0; i &lt; counter; i++)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 == 0) cout &lt;&lt; "\t";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"\t\t"; 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values[(front + i) % maxSize];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 != counter - 1)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cout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cout &lt;&lt; "\t&lt;-- rear"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810000" cy="11826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Queue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6200" y="2778125"/>
            <a:ext cx="75771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 queue(5);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"Enqueue 5 items." &lt;&lt; endl;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 = 0; x &lt; 5; x++)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queue.Enqueue(x);	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"Now attempting to enqueue again..." &lt;&lt; endl;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queue.Enqueue(5);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queue.DisplayQueue();	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queue.Dequeue(value);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"Retrieved element = " &lt;&lt; value &lt;&lt; endl;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queue.DisplayQueue();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queue.Enqueue(7);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queue.DisplayQueue();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6225"/>
            <a:ext cx="3521075" cy="35337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Queue Implementation based on Linked List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19175" y="1066800"/>
            <a:ext cx="705802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Queue() {	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constructor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front = rear = NULL;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counter	= 0;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	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~Queue() {	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destructor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(!IsEmpty()) Dequeue(value);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IsEmpty()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(counter) 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Enqueue(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Dequeue(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 x);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DisplayQueue(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front;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pointer to front node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rear;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pointer to last node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counter;	</a:t>
            </a:r>
            <a:r>
              <a:rPr lang="en-US" altLang="zh-CN" sz="16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number of elements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828800" y="5486400"/>
            <a:ext cx="5489575" cy="9144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Enqueue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09600" y="1676400"/>
            <a:ext cx="6127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Queue::Enqueue(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newNode	=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Node;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newNode-&gt;next	=	NULL;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(IsEmpty()) {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front		=	newNode;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rear		=	newNode;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rear-&gt;next	=	newNode;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rear		=	newNode;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counter++;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8145463" y="4119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764463" y="4121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7129463" y="4119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748463" y="4121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551738" y="38100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rear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7493000" y="52546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7112000" y="52562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6477000" y="52546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6096000" y="52562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7315200" y="4295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V="1">
            <a:off x="7705725" y="5410200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V="1">
            <a:off x="6662738" y="5430838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8450263" y="52546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8069263" y="52562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7856538" y="4945063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rear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7932738" y="57912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7772400" y="41148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7086600" y="52578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6096000" y="52578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9666" name="AutoShape 34"/>
          <p:cNvSpPr>
            <a:spLocks noChangeArrowheads="1"/>
          </p:cNvSpPr>
          <p:nvPr/>
        </p:nvSpPr>
        <p:spPr bwMode="auto">
          <a:xfrm>
            <a:off x="8610600" y="4343400"/>
            <a:ext cx="533400" cy="762000"/>
          </a:xfrm>
          <a:prstGeom prst="curvedLeftArrow">
            <a:avLst>
              <a:gd name="adj1" fmla="val 28571"/>
              <a:gd name="adj2" fmla="val 57143"/>
              <a:gd name="adj3" fmla="val 33333"/>
            </a:avLst>
          </a:prstGeom>
          <a:solidFill>
            <a:srgbClr val="FFFF00"/>
          </a:solidFill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Dequeue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73050" y="1371600"/>
            <a:ext cx="88709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Queue::Dequeue(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 x) {	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(IsEmpty()) {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"Error: the queue is empty." &lt;&lt; endl;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x			=	front-&gt;data;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Node* nextNode	=	front-&gt;next;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front;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front			=	nextNode;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counter--;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8863" y="61690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4487863" y="61706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852863" y="61690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471863" y="61706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840163" y="51784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459163" y="51800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2824163" y="51784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2443163" y="51800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V="1">
            <a:off x="4038600" y="6345238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4052888" y="5334000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3009900" y="5354638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4797425" y="51784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4416425" y="518001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2366963" y="4868863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front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4495800" y="616426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4424363" y="517366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3433763" y="517366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2443163" y="5173663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pitchFamily="2" charset="2"/>
              <a:buNone/>
            </a:pPr>
            <a:r>
              <a:rPr lang="en-US" altLang="zh-CN">
                <a:solidFill>
                  <a:srgbClr val="FF99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front</a:t>
            </a:r>
          </a:p>
        </p:txBody>
      </p:sp>
      <p:sp>
        <p:nvSpPr>
          <p:cNvPr id="70684" name="AutoShape 28"/>
          <p:cNvSpPr>
            <a:spLocks noChangeArrowheads="1"/>
          </p:cNvSpPr>
          <p:nvPr/>
        </p:nvSpPr>
        <p:spPr bwMode="auto">
          <a:xfrm>
            <a:off x="1752600" y="5486400"/>
            <a:ext cx="457200" cy="838200"/>
          </a:xfrm>
          <a:prstGeom prst="curvedRightArrow">
            <a:avLst>
              <a:gd name="adj1" fmla="val 36667"/>
              <a:gd name="adj2" fmla="val 73333"/>
              <a:gd name="adj3" fmla="val 33333"/>
            </a:avLst>
          </a:prstGeom>
          <a:solidFill>
            <a:srgbClr val="FFFF00"/>
          </a:solidFill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all the elements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28600" y="1963738"/>
            <a:ext cx="84137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Queue::DisplayQueue() {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"front --&gt;";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front;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 = 0; i &lt; counter; i++) {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 == 0) cout &lt;&lt; "\t";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"\t\t"; 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currNode-&gt;data;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 != counter - 1)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cout &lt;&lt; endl;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cout &lt;&lt; "\t&lt;-- rear" &lt;&lt; endl;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		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43175" cy="3067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Queue implemented using linked list will be never full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2724150"/>
            <a:ext cx="2986087" cy="36004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3521075" cy="35337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371600" y="6324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based on array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562600" y="63849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based on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Push and Pop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Primary operations: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Pop</a:t>
            </a:r>
          </a:p>
          <a:p>
            <a:r>
              <a:rPr lang="en-US" altLang="zh-CN">
                <a:ea typeface="宋体" panose="02010600030101010101" pitchFamily="2" charset="-122"/>
              </a:rPr>
              <a:t>Push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an element to the top of the stack</a:t>
            </a:r>
          </a:p>
          <a:p>
            <a:r>
              <a:rPr lang="en-US" altLang="zh-CN">
                <a:ea typeface="宋体" panose="02010600030101010101" pitchFamily="2" charset="-122"/>
              </a:rPr>
              <a:t>Pop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Remove the element at the top of the stack</a:t>
            </a:r>
          </a:p>
        </p:txBody>
      </p:sp>
      <p:grpSp>
        <p:nvGrpSpPr>
          <p:cNvPr id="41018" name="Group 58"/>
          <p:cNvGrpSpPr>
            <a:grpSpLocks/>
          </p:cNvGrpSpPr>
          <p:nvPr/>
        </p:nvGrpSpPr>
        <p:grpSpPr bwMode="auto">
          <a:xfrm>
            <a:off x="152400" y="4572000"/>
            <a:ext cx="2362200" cy="1997075"/>
            <a:chOff x="96" y="2880"/>
            <a:chExt cx="1488" cy="1258"/>
          </a:xfrm>
        </p:grpSpPr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96" y="3888"/>
              <a:ext cx="3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519" y="2880"/>
              <a:ext cx="9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empty stack</a:t>
              </a:r>
            </a:p>
          </p:txBody>
        </p:sp>
        <p:grpSp>
          <p:nvGrpSpPr>
            <p:cNvPr id="40970" name="Group 10"/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40971" name="Line 11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2" name="Line 12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3" name="Line 13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4" name="Line 14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5" name="Line 15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2286000" y="4572000"/>
            <a:ext cx="2397125" cy="1981200"/>
            <a:chOff x="1440" y="2880"/>
            <a:chExt cx="1510" cy="1248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2064" y="3840"/>
              <a:ext cx="576" cy="212"/>
              <a:chOff x="3648" y="3388"/>
              <a:chExt cx="576" cy="212"/>
            </a:xfrm>
          </p:grpSpPr>
          <p:sp>
            <p:nvSpPr>
              <p:cNvPr id="40965" name="Rectangle 5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Text Box 6"/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1440" y="3696"/>
              <a:ext cx="432" cy="250"/>
              <a:chOff x="1440" y="3888"/>
              <a:chExt cx="432" cy="250"/>
            </a:xfrm>
          </p:grpSpPr>
          <p:sp>
            <p:nvSpPr>
              <p:cNvPr id="40977" name="Line 17"/>
              <p:cNvSpPr>
                <a:spLocks noChangeShapeType="1"/>
              </p:cNvSpPr>
              <p:nvPr/>
            </p:nvSpPr>
            <p:spPr bwMode="auto">
              <a:xfrm flipV="1">
                <a:off x="1488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78" name="Text Box 18"/>
              <p:cNvSpPr txBox="1">
                <a:spLocks noChangeArrowheads="1"/>
              </p:cNvSpPr>
              <p:nvPr/>
            </p:nvSpPr>
            <p:spPr bwMode="auto">
              <a:xfrm>
                <a:off x="1440" y="3888"/>
                <a:ext cx="3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40979" name="Group 19"/>
            <p:cNvGrpSpPr>
              <a:grpSpLocks/>
            </p:cNvGrpSpPr>
            <p:nvPr/>
          </p:nvGrpSpPr>
          <p:grpSpPr bwMode="auto">
            <a:xfrm>
              <a:off x="1728" y="3216"/>
              <a:ext cx="1200" cy="912"/>
              <a:chOff x="672" y="3216"/>
              <a:chExt cx="1200" cy="912"/>
            </a:xfrm>
          </p:grpSpPr>
          <p:sp>
            <p:nvSpPr>
              <p:cNvPr id="40980" name="Line 20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Line 21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" name="Line 22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" name="Line 24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1658" y="2880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push an element</a:t>
              </a:r>
            </a:p>
          </p:txBody>
        </p:sp>
      </p:grpSp>
      <p:grpSp>
        <p:nvGrpSpPr>
          <p:cNvPr id="41016" name="Group 56"/>
          <p:cNvGrpSpPr>
            <a:grpSpLocks/>
          </p:cNvGrpSpPr>
          <p:nvPr/>
        </p:nvGrpSpPr>
        <p:grpSpPr bwMode="auto">
          <a:xfrm>
            <a:off x="4343400" y="4572000"/>
            <a:ext cx="2362200" cy="1981200"/>
            <a:chOff x="2736" y="2880"/>
            <a:chExt cx="1488" cy="1248"/>
          </a:xfrm>
        </p:grpSpPr>
        <p:grpSp>
          <p:nvGrpSpPr>
            <p:cNvPr id="40985" name="Group 25"/>
            <p:cNvGrpSpPr>
              <a:grpSpLocks/>
            </p:cNvGrpSpPr>
            <p:nvPr/>
          </p:nvGrpSpPr>
          <p:grpSpPr bwMode="auto">
            <a:xfrm>
              <a:off x="2736" y="3408"/>
              <a:ext cx="432" cy="250"/>
              <a:chOff x="2736" y="3888"/>
              <a:chExt cx="432" cy="250"/>
            </a:xfrm>
          </p:grpSpPr>
          <p:sp>
            <p:nvSpPr>
              <p:cNvPr id="40986" name="Line 26"/>
              <p:cNvSpPr>
                <a:spLocks noChangeShapeType="1"/>
              </p:cNvSpPr>
              <p:nvPr/>
            </p:nvSpPr>
            <p:spPr bwMode="auto">
              <a:xfrm flipV="1">
                <a:off x="2784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7" name="Text Box 27"/>
              <p:cNvSpPr txBox="1">
                <a:spLocks noChangeArrowheads="1"/>
              </p:cNvSpPr>
              <p:nvPr/>
            </p:nvSpPr>
            <p:spPr bwMode="auto">
              <a:xfrm>
                <a:off x="2736" y="3888"/>
                <a:ext cx="3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40988" name="Group 28"/>
            <p:cNvGrpSpPr>
              <a:grpSpLocks/>
            </p:cNvGrpSpPr>
            <p:nvPr/>
          </p:nvGrpSpPr>
          <p:grpSpPr bwMode="auto">
            <a:xfrm>
              <a:off x="3024" y="3216"/>
              <a:ext cx="1200" cy="912"/>
              <a:chOff x="672" y="3216"/>
              <a:chExt cx="1200" cy="912"/>
            </a:xfrm>
          </p:grpSpPr>
          <p:sp>
            <p:nvSpPr>
              <p:cNvPr id="40989" name="Line 29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" name="Line 3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Line 32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" name="Line 33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04" name="Text Box 44"/>
            <p:cNvSpPr txBox="1">
              <a:spLocks noChangeArrowheads="1"/>
            </p:cNvSpPr>
            <p:nvPr/>
          </p:nvSpPr>
          <p:spPr bwMode="auto">
            <a:xfrm>
              <a:off x="3123" y="2880"/>
              <a:ext cx="10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push another</a:t>
              </a:r>
            </a:p>
          </p:txBody>
        </p:sp>
        <p:grpSp>
          <p:nvGrpSpPr>
            <p:cNvPr id="41005" name="Group 45"/>
            <p:cNvGrpSpPr>
              <a:grpSpLocks/>
            </p:cNvGrpSpPr>
            <p:nvPr/>
          </p:nvGrpSpPr>
          <p:grpSpPr bwMode="auto">
            <a:xfrm>
              <a:off x="3344" y="3828"/>
              <a:ext cx="576" cy="212"/>
              <a:chOff x="3648" y="3388"/>
              <a:chExt cx="576" cy="212"/>
            </a:xfrm>
          </p:grpSpPr>
          <p:sp>
            <p:nvSpPr>
              <p:cNvPr id="41006" name="Rectangle 4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7" name="Text Box 47"/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41008" name="Group 48"/>
            <p:cNvGrpSpPr>
              <a:grpSpLocks/>
            </p:cNvGrpSpPr>
            <p:nvPr/>
          </p:nvGrpSpPr>
          <p:grpSpPr bwMode="auto">
            <a:xfrm>
              <a:off x="3352" y="3548"/>
              <a:ext cx="576" cy="212"/>
              <a:chOff x="3648" y="3388"/>
              <a:chExt cx="576" cy="212"/>
            </a:xfrm>
          </p:grpSpPr>
          <p:sp>
            <p:nvSpPr>
              <p:cNvPr id="41009" name="Rectangle 49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0" name="Text Box 50"/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6553200" y="4572000"/>
            <a:ext cx="2362200" cy="1981200"/>
            <a:chOff x="4128" y="2880"/>
            <a:chExt cx="1488" cy="1248"/>
          </a:xfrm>
        </p:grpSpPr>
        <p:grpSp>
          <p:nvGrpSpPr>
            <p:cNvPr id="40994" name="Group 34"/>
            <p:cNvGrpSpPr>
              <a:grpSpLocks/>
            </p:cNvGrpSpPr>
            <p:nvPr/>
          </p:nvGrpSpPr>
          <p:grpSpPr bwMode="auto">
            <a:xfrm>
              <a:off x="4128" y="3696"/>
              <a:ext cx="432" cy="250"/>
              <a:chOff x="4128" y="3888"/>
              <a:chExt cx="432" cy="250"/>
            </a:xfrm>
          </p:grpSpPr>
          <p:sp>
            <p:nvSpPr>
              <p:cNvPr id="40995" name="Line 35"/>
              <p:cNvSpPr>
                <a:spLocks noChangeShapeType="1"/>
              </p:cNvSpPr>
              <p:nvPr/>
            </p:nvSpPr>
            <p:spPr bwMode="auto">
              <a:xfrm flipV="1">
                <a:off x="4176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6" name="Text Box 36"/>
              <p:cNvSpPr txBox="1">
                <a:spLocks noChangeArrowheads="1"/>
              </p:cNvSpPr>
              <p:nvPr/>
            </p:nvSpPr>
            <p:spPr bwMode="auto">
              <a:xfrm>
                <a:off x="4128" y="3888"/>
                <a:ext cx="3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40997" name="Group 37"/>
            <p:cNvGrpSpPr>
              <a:grpSpLocks/>
            </p:cNvGrpSpPr>
            <p:nvPr/>
          </p:nvGrpSpPr>
          <p:grpSpPr bwMode="auto">
            <a:xfrm>
              <a:off x="4416" y="3216"/>
              <a:ext cx="1200" cy="912"/>
              <a:chOff x="672" y="3216"/>
              <a:chExt cx="1200" cy="912"/>
            </a:xfrm>
          </p:grpSpPr>
          <p:sp>
            <p:nvSpPr>
              <p:cNvPr id="40998" name="Line 38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39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Line 40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" name="Line 41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Line 42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1" name="Text Box 51"/>
            <p:cNvSpPr txBox="1">
              <a:spLocks noChangeArrowheads="1"/>
            </p:cNvSpPr>
            <p:nvPr/>
          </p:nvSpPr>
          <p:spPr bwMode="auto">
            <a:xfrm>
              <a:off x="4807" y="2880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pop</a:t>
              </a:r>
            </a:p>
          </p:txBody>
        </p: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4752" y="3808"/>
              <a:ext cx="576" cy="212"/>
              <a:chOff x="3648" y="3388"/>
              <a:chExt cx="576" cy="212"/>
            </a:xfrm>
          </p:grpSpPr>
          <p:sp>
            <p:nvSpPr>
              <p:cNvPr id="41013" name="Rectangle 53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4" name="Text Box 54"/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of Stacks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list implementation could be used to implement a stack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Arrays (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: the size of stack is given initially)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Linked lists (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dynamic</a:t>
            </a:r>
            <a:r>
              <a:rPr lang="en-US" altLang="zh-CN">
                <a:ea typeface="宋体" panose="02010600030101010101" pitchFamily="2" charset="-122"/>
              </a:rPr>
              <a:t>: never become full)</a:t>
            </a:r>
          </a:p>
          <a:p>
            <a:r>
              <a:rPr lang="en-US" altLang="zh-CN">
                <a:ea typeface="宋体" panose="02010600030101010101" pitchFamily="2" charset="-122"/>
              </a:rPr>
              <a:t>We will explore implementations based on array and linked list</a:t>
            </a:r>
          </a:p>
          <a:p>
            <a:r>
              <a:rPr lang="en-US" altLang="zh-CN">
                <a:ea typeface="宋体" panose="02010600030101010101" pitchFamily="2" charset="-122"/>
              </a:rPr>
              <a:t>Let’s see how to use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array </a:t>
            </a:r>
            <a:r>
              <a:rPr lang="en-US" altLang="zh-CN">
                <a:ea typeface="宋体" panose="02010600030101010101" pitchFamily="2" charset="-122"/>
              </a:rPr>
              <a:t>to implement a stack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class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2725" y="1676400"/>
            <a:ext cx="87185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Stack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public: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Stack(int </a:t>
            </a:r>
            <a:r>
              <a:rPr lang="en-US" altLang="zh-CN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 = 10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	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constructor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~Stack() { delete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[] values; }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destructor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IsEmpty() { return top == -1; 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IsFull() { return </a:t>
            </a:r>
            <a:r>
              <a:rPr lang="en-US" altLang="zh-CN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 == maxTop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</a:t>
            </a:r>
            <a:r>
              <a:rPr lang="en-US" altLang="zh-CN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   </a:t>
            </a:r>
            <a:r>
              <a:rPr lang="en-US" altLang="zh-CN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examine, without popping</a:t>
            </a:r>
            <a:endParaRPr lang="en-US" altLang="zh-CN">
              <a:solidFill>
                <a:srgbClr val="00FF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Push(const double x);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Pop();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DisplayStack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private: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maxTop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max stack size = size - 1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top;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current top of stack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double*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values;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element array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Attributes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maxTop</a:t>
            </a:r>
            <a:r>
              <a:rPr lang="en-US" altLang="zh-CN">
                <a:ea typeface="宋体" panose="02010600030101010101" pitchFamily="2" charset="-122"/>
              </a:rPr>
              <a:t>: the max size of 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: the index of the top element of 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values</a:t>
            </a:r>
            <a:r>
              <a:rPr lang="en-US" altLang="zh-CN">
                <a:ea typeface="宋体" panose="02010600030101010101" pitchFamily="2" charset="-122"/>
              </a:rPr>
              <a:t>: point to an array which stores elements of stack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Operations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IsEmpty</a:t>
            </a:r>
            <a:r>
              <a:rPr lang="en-US" altLang="zh-CN">
                <a:ea typeface="宋体" panose="02010600030101010101" pitchFamily="2" charset="-122"/>
              </a:rPr>
              <a:t>: return true if stack is empty,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IsFull</a:t>
            </a:r>
            <a:r>
              <a:rPr lang="en-US" altLang="zh-CN">
                <a:ea typeface="宋体" panose="02010600030101010101" pitchFamily="2" charset="-122"/>
              </a:rPr>
              <a:t>: return true if stack is full,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Top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: return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: add an element to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: delete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DisplayStack</a:t>
            </a:r>
            <a:r>
              <a:rPr lang="en-US" altLang="zh-CN">
                <a:ea typeface="宋体" panose="02010600030101010101" pitchFamily="2" charset="-122"/>
              </a:rPr>
              <a:t>: print all the data in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impln: Create Stack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constructor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Allocate a stack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. By default,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size = 10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Initially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is set to -1. It means the stack is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empty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When the stack is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full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will have its maximum value, i.e.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size – 1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19200" y="4038600"/>
            <a:ext cx="6432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Stack::Stack(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size 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/*= 10*/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values	=	</a:t>
            </a:r>
            <a:r>
              <a:rPr lang="en-US" altLang="zh-CN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 double[size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top		=	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maxTop	=	size - 1;</a:t>
            </a:r>
            <a:endParaRPr lang="en-US" altLang="zh-CN" b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2000" y="586740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Although the constructor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dynamically</a:t>
            </a:r>
            <a:r>
              <a:rPr lang="en-US" altLang="zh-CN">
                <a:ea typeface="宋体" panose="02010600030101010101" pitchFamily="2" charset="-122"/>
              </a:rPr>
              <a:t> allocates the stack array, the stack is still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. The size is fixed after the initialization.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Impln: Push Stack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2057400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Push(</a:t>
            </a:r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x);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Push an element onto the stack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Note 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always represents the index of the top element. After pushing an element, increment 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3050" y="3962400"/>
            <a:ext cx="8718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Stack::Push(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(IsFull())  // if stack is full, print error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cout &lt;&lt; "Error: the stack is full." &lt;&lt; endl;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values[++top]	=	x;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comp171</Template>
  <TotalTime>1762</TotalTime>
  <Words>1368</Words>
  <Application>Microsoft Office PowerPoint</Application>
  <PresentationFormat>On-screen Show (4:3)</PresentationFormat>
  <Paragraphs>478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Times New Roman</vt:lpstr>
      <vt:lpstr>Monotype Sorts</vt:lpstr>
      <vt:lpstr>Wingdings</vt:lpstr>
      <vt:lpstr>新細明體</vt:lpstr>
      <vt:lpstr>宋体</vt:lpstr>
      <vt:lpstr>Tahoma</vt:lpstr>
      <vt:lpstr>Courier New</vt:lpstr>
      <vt:lpstr>Symbol</vt:lpstr>
      <vt:lpstr>Arial Unicode MS</vt:lpstr>
      <vt:lpstr>Double Lines</vt:lpstr>
      <vt:lpstr> Stacks and Queues</vt:lpstr>
      <vt:lpstr>Stack Overview</vt:lpstr>
      <vt:lpstr>Stack ADT</vt:lpstr>
      <vt:lpstr>Push and Pop</vt:lpstr>
      <vt:lpstr>Implementation of Stacks</vt:lpstr>
      <vt:lpstr>Stack class</vt:lpstr>
      <vt:lpstr>Stack class</vt:lpstr>
      <vt:lpstr>Array impln: Create Stack</vt:lpstr>
      <vt:lpstr>Array Impln: Push Stack</vt:lpstr>
      <vt:lpstr>Array Impln: Pop Stack</vt:lpstr>
      <vt:lpstr>Array Impln: Stack Top</vt:lpstr>
      <vt:lpstr>Array Impln:  Printing all the elements</vt:lpstr>
      <vt:lpstr>Using Stack</vt:lpstr>
      <vt:lpstr>PowerPoint Presentation</vt:lpstr>
      <vt:lpstr>Implementation based on Linked List</vt:lpstr>
      <vt:lpstr>Application: Balancing Symbols</vt:lpstr>
      <vt:lpstr>Array implementation versus  linked list implementations</vt:lpstr>
      <vt:lpstr>Queue Overview</vt:lpstr>
      <vt:lpstr>Queue ADT</vt:lpstr>
      <vt:lpstr>Enqueue and Dequeue</vt:lpstr>
      <vt:lpstr>Implementation of Queue</vt:lpstr>
      <vt:lpstr>Queue Implementation of Array</vt:lpstr>
      <vt:lpstr>Queue Implementation of Array</vt:lpstr>
      <vt:lpstr>Queue Implementation of Array</vt:lpstr>
      <vt:lpstr>Implementation using Circular Array</vt:lpstr>
      <vt:lpstr>Queue Implementation of Linked List</vt:lpstr>
      <vt:lpstr>Queue Class</vt:lpstr>
      <vt:lpstr>Create Queue</vt:lpstr>
      <vt:lpstr>IsEmpty &amp; IsFull</vt:lpstr>
      <vt:lpstr>Enqueue</vt:lpstr>
      <vt:lpstr>Dequeue</vt:lpstr>
      <vt:lpstr>Printing the elements</vt:lpstr>
      <vt:lpstr>Using Queue</vt:lpstr>
      <vt:lpstr>Queue Implementation based on Linked List</vt:lpstr>
      <vt:lpstr>Enqueue</vt:lpstr>
      <vt:lpstr>Dequeue</vt:lpstr>
      <vt:lpstr>Printing all the elements</vt:lpstr>
      <vt:lpstr>Result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fuhb</dc:creator>
  <cp:lastModifiedBy>will brown</cp:lastModifiedBy>
  <cp:revision>119</cp:revision>
  <dcterms:created xsi:type="dcterms:W3CDTF">2005-09-02T05:46:43Z</dcterms:created>
  <dcterms:modified xsi:type="dcterms:W3CDTF">2017-03-28T00:07:21Z</dcterms:modified>
</cp:coreProperties>
</file>