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57" r:id="rId3"/>
    <p:sldId id="331" r:id="rId4"/>
    <p:sldId id="258" r:id="rId5"/>
    <p:sldId id="259" r:id="rId6"/>
    <p:sldId id="260" r:id="rId7"/>
    <p:sldId id="262" r:id="rId8"/>
    <p:sldId id="333" r:id="rId9"/>
    <p:sldId id="334" r:id="rId10"/>
    <p:sldId id="263" r:id="rId11"/>
    <p:sldId id="264" r:id="rId12"/>
    <p:sldId id="335" r:id="rId13"/>
    <p:sldId id="341" r:id="rId14"/>
    <p:sldId id="266" r:id="rId15"/>
    <p:sldId id="267" r:id="rId16"/>
    <p:sldId id="338" r:id="rId17"/>
    <p:sldId id="268" r:id="rId18"/>
    <p:sldId id="339" r:id="rId19"/>
    <p:sldId id="337" r:id="rId20"/>
    <p:sldId id="340" r:id="rId21"/>
    <p:sldId id="270" r:id="rId22"/>
    <p:sldId id="336" r:id="rId23"/>
    <p:sldId id="271" r:id="rId24"/>
    <p:sldId id="272" r:id="rId25"/>
    <p:sldId id="332" r:id="rId26"/>
    <p:sldId id="273" r:id="rId27"/>
    <p:sldId id="274" r:id="rId28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FF00"/>
    <a:srgbClr val="00CC00"/>
    <a:srgbClr val="07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 smtClean="0"/>
            </a:lvl1pPr>
          </a:lstStyle>
          <a:p>
            <a:pPr>
              <a:defRPr/>
            </a:pPr>
            <a:fld id="{93766228-E704-4F78-8D38-696BB0F4F7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224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656454-C4D6-4003-BE7C-DA158C4E237C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200" b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3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70CBBA-22DA-4CFD-A6C4-C02AB72A6FF9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725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604D7A-FCAA-40BD-90C3-666933DBC981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298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8B8851-C089-43F6-8050-50CF5DC0B824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1944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800568-ADA5-4F6B-9EC2-DA09B505DB61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254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BF6D9A-4D69-4C02-876E-44CD94222F81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355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08FBF5-F386-4F29-9BAF-7CC1717604AB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71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C3C5E-E53E-4C11-90ED-314E05DA83C1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969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878068-0123-4E95-AE74-9A265D94D130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6100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21D4A5-4654-4FD5-AAC2-FC5086CCE243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1821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02047-117E-4847-B795-AFCAF6DA569F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901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D1094-826E-4C0C-8C52-5E2BEC3D4C59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2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240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8F001-52D0-4E84-BA94-B6D6FBE5CA93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308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D98C64-B8F8-47E2-A23B-4094FFC523B1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5380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9CC61-7DEE-49BD-BDCE-5080827669D6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9188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E3C0E-961A-45BF-8A02-01ED150915D9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0787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A184E3-F7D4-40EE-B611-5092A507914D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451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86981A-B5ED-455A-A6DC-65858D26D90F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7624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C3DB2-B6F8-4F89-A49B-1A621FFC062D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689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13FC32-A1D1-49F0-9C2E-AFF0C0D238CF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194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7300BD-7859-4747-B220-2195C9DA9E1B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2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662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336E3A-7689-4E2D-911A-53C48A075D8A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957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0A54BD-DB7F-4DA7-A963-B6BF2E10BF48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215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CD9898-A296-4983-893E-463EA1FEABDC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65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0937EA-7D8A-4C83-B0C5-5C1E0DE6BD6E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128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E75BF3-C665-473A-91BD-A5201B620C58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555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72F5B3-655A-4109-8092-2B85B0A8AB40}" type="slidenum">
              <a:rPr lang="en-US" altLang="zh-TW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581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1587C2-5291-4295-BDB0-22724EE6D4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8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F294B-2AFB-4091-BF26-D200AE8379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24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76AE-04D3-4947-8265-5F67C3A4BF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705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676400"/>
            <a:ext cx="38481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152900"/>
            <a:ext cx="38481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E5C60-1358-4B5E-A862-76240A07A7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38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838CB-CA6D-46BB-95AF-DCEA1B5521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6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E4542-088C-4AA0-8D60-4A4572E1BC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486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50D70-ED39-4879-AA6D-055AC0270B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95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FE808-33EC-4EF0-8940-8BDBBFF35E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84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4E6B0-C558-4D20-9609-1BF65DF9F9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097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31B98-5907-44AA-8AC2-DB167A3BA0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29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8548-84F1-437A-86D7-D051FE563B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49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48F24-29DF-43DB-A962-AA920D77CA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57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7AA660C-1E3F-4B5B-977B-AE6ED77A25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t>Binary Search Trees / Slide </a:t>
            </a:r>
            <a:fld id="{4031F55D-9F3E-4630-9B95-C06E74FDA827}" type="slidenum"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zh-TW" sz="1200" b="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1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Binary Trees, Binary Search Trees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Preorder, Postorder and Inorder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Postorder</a:t>
            </a:r>
            <a:r>
              <a:rPr lang="en-US" altLang="zh-TW" smtClean="0">
                <a:ea typeface="新細明體" pitchFamily="18" charset="-120"/>
              </a:rPr>
              <a:t> traversal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left, right, node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pitchFamily="18" charset="-120"/>
              </a:rPr>
              <a:t>postfix</a:t>
            </a:r>
            <a:r>
              <a:rPr lang="en-US" altLang="zh-TW" smtClean="0">
                <a:ea typeface="新細明體" pitchFamily="18" charset="-120"/>
              </a:rPr>
              <a:t> expression</a:t>
            </a:r>
          </a:p>
          <a:p>
            <a:pPr lvl="2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abc*+de*f+g*+</a:t>
            </a:r>
          </a:p>
          <a:p>
            <a:pPr lvl="2"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1600200"/>
            <a:ext cx="3848100" cy="4800600"/>
          </a:xfrm>
        </p:spPr>
        <p:txBody>
          <a:bodyPr/>
          <a:lstStyle/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Inorder</a:t>
            </a:r>
            <a:r>
              <a:rPr lang="en-US" altLang="zh-TW" smtClean="0">
                <a:ea typeface="新細明體" pitchFamily="18" charset="-120"/>
              </a:rPr>
              <a:t> traversal</a:t>
            </a:r>
          </a:p>
          <a:p>
            <a:pPr lvl="1"/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left, node, right</a:t>
            </a:r>
            <a:endParaRPr lang="en-US" altLang="zh-TW" smtClean="0">
              <a:ea typeface="新細明體" pitchFamily="18" charset="-120"/>
            </a:endParaRPr>
          </a:p>
          <a:p>
            <a:pPr lvl="1"/>
            <a:r>
              <a:rPr lang="en-US" altLang="zh-TW" smtClean="0">
                <a:solidFill>
                  <a:schemeClr val="hlink"/>
                </a:solidFill>
                <a:ea typeface="新細明體" pitchFamily="18" charset="-120"/>
              </a:rPr>
              <a:t>infix</a:t>
            </a:r>
            <a:r>
              <a:rPr lang="en-US" altLang="zh-TW" smtClean="0">
                <a:ea typeface="新細明體" pitchFamily="18" charset="-120"/>
              </a:rPr>
              <a:t> expression</a:t>
            </a:r>
          </a:p>
          <a:p>
            <a:pPr lvl="2"/>
            <a:r>
              <a:rPr lang="en-US" altLang="zh-TW" sz="2400" smtClean="0">
                <a:ea typeface="新細明體" pitchFamily="18" charset="-120"/>
              </a:rPr>
              <a:t>a+b*c+d*e+f*g</a:t>
            </a:r>
          </a:p>
          <a:p>
            <a:endParaRPr lang="en-US" altLang="zh-TW" sz="2400" smtClean="0">
              <a:ea typeface="新細明體" pitchFamily="18" charset="-120"/>
            </a:endParaRPr>
          </a:p>
        </p:txBody>
      </p:sp>
      <p:pic>
        <p:nvPicPr>
          <p:cNvPr id="22533" name="Picture 4" descr="fig4_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733800"/>
            <a:ext cx="5410200" cy="2449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486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Example: Unix Directory Traversal</a:t>
            </a:r>
          </a:p>
        </p:txBody>
      </p:sp>
      <p:pic>
        <p:nvPicPr>
          <p:cNvPr id="24579" name="Picture 8" descr="fig4_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>
            <a:fillRect/>
          </a:stretch>
        </p:blipFill>
        <p:spPr bwMode="auto">
          <a:xfrm>
            <a:off x="1143000" y="1600200"/>
            <a:ext cx="32877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 descr="fig4_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0"/>
          <a:stretch>
            <a:fillRect/>
          </a:stretch>
        </p:blipFill>
        <p:spPr bwMode="auto">
          <a:xfrm>
            <a:off x="5559425" y="1600200"/>
            <a:ext cx="2714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2041525" y="1077913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PreOrder</a:t>
            </a:r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6248400" y="1066800"/>
            <a:ext cx="142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PostOrder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Preorder, Postorder and Inorder Pseudo Code</a:t>
            </a:r>
          </a:p>
        </p:txBody>
      </p:sp>
      <p:graphicFrame>
        <p:nvGraphicFramePr>
          <p:cNvPr id="2846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4244975"/>
          <a:ext cx="441960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Bitmap Image" r:id="rId4" imgW="2734057" imgH="1286055" progId="Paint.Picture">
                  <p:embed/>
                </p:oleObj>
              </mc:Choice>
              <mc:Fallback>
                <p:oleObj name="Bitmap Image" r:id="rId4" imgW="2734057" imgH="128605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44975"/>
                        <a:ext cx="441960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7400" y="1847850"/>
          <a:ext cx="44958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Bitmap Image" r:id="rId6" imgW="2580952" imgH="1257476" progId="Paint.Picture">
                  <p:embed/>
                </p:oleObj>
              </mc:Choice>
              <mc:Fallback>
                <p:oleObj name="Bitmap Image" r:id="rId6" imgW="2580952" imgH="125747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47850"/>
                        <a:ext cx="44958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228600" y="4210050"/>
          <a:ext cx="4267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Bitmap Image" r:id="rId8" imgW="2657846" imgH="1305107" progId="Paint.Picture">
                  <p:embed/>
                </p:oleObj>
              </mc:Choice>
              <mc:Fallback>
                <p:oleObj name="Bitmap Image" r:id="rId8" imgW="2657846" imgH="1305107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10050"/>
                        <a:ext cx="42672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Binary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5029200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A tree in which 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no node can have more than two children</a:t>
            </a: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000" smtClean="0">
              <a:ea typeface="新細明體" pitchFamily="18" charset="-120"/>
            </a:endParaRPr>
          </a:p>
          <a:p>
            <a:endParaRPr lang="en-US" altLang="zh-TW" sz="2000" smtClean="0">
              <a:ea typeface="新細明體" pitchFamily="18" charset="-120"/>
            </a:endParaRPr>
          </a:p>
          <a:p>
            <a:endParaRPr lang="en-US" altLang="zh-TW" sz="2000" smtClean="0">
              <a:ea typeface="新細明體" pitchFamily="18" charset="-120"/>
            </a:endParaRPr>
          </a:p>
          <a:p>
            <a:r>
              <a:rPr lang="en-US" altLang="zh-TW" sz="2000" smtClean="0">
                <a:ea typeface="新細明體" pitchFamily="18" charset="-120"/>
              </a:rPr>
              <a:t>The depth of an “average” binary tree is considerably smaller than N, even though in the worst case, the depth can be as large as N – 1.</a:t>
            </a:r>
          </a:p>
        </p:txBody>
      </p:sp>
      <p:pic>
        <p:nvPicPr>
          <p:cNvPr id="28676" name="Picture 4" descr="fig4_1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2"/>
          <a:stretch>
            <a:fillRect/>
          </a:stretch>
        </p:blipFill>
        <p:spPr bwMode="auto">
          <a:xfrm>
            <a:off x="2971800" y="4724400"/>
            <a:ext cx="28956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90800" y="1981200"/>
          <a:ext cx="38481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Bitmap Image" r:id="rId5" imgW="3952381" imgH="1828571" progId="Paint.Picture">
                  <p:embed/>
                </p:oleObj>
              </mc:Choice>
              <mc:Fallback>
                <p:oleObj name="Bitmap Image" r:id="rId5" imgW="3952381" imgH="182857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1200"/>
                        <a:ext cx="38481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781800" y="2514600"/>
            <a:ext cx="1481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0FF00"/>
                </a:solidFill>
                <a:ea typeface="新細明體" pitchFamily="18" charset="-120"/>
              </a:rPr>
              <a:t>Generic </a:t>
            </a:r>
            <a:br>
              <a:rPr lang="en-US" altLang="zh-TW">
                <a:solidFill>
                  <a:srgbClr val="00FF00"/>
                </a:solidFill>
                <a:ea typeface="新細明體" pitchFamily="18" charset="-120"/>
              </a:rPr>
            </a:br>
            <a:r>
              <a:rPr lang="en-US" altLang="zh-TW">
                <a:solidFill>
                  <a:srgbClr val="00FF00"/>
                </a:solidFill>
                <a:ea typeface="新細明體" pitchFamily="18" charset="-120"/>
              </a:rPr>
              <a:t>binary tree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781800" y="5105400"/>
            <a:ext cx="1552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0FF00"/>
                </a:solidFill>
                <a:ea typeface="新細明體" pitchFamily="18" charset="-120"/>
              </a:rPr>
              <a:t>Worst-case</a:t>
            </a:r>
            <a:br>
              <a:rPr lang="en-US" altLang="zh-TW">
                <a:solidFill>
                  <a:srgbClr val="00FF00"/>
                </a:solidFill>
                <a:ea typeface="新細明體" pitchFamily="18" charset="-120"/>
              </a:rPr>
            </a:br>
            <a:r>
              <a:rPr lang="en-US" altLang="zh-TW">
                <a:solidFill>
                  <a:srgbClr val="00FF00"/>
                </a:solidFill>
                <a:ea typeface="新細明體" pitchFamily="18" charset="-120"/>
              </a:rPr>
              <a:t>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Node Struct of Binary Tree</a:t>
            </a: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  <a:cs typeface="Times New Roman" panose="02020603050405020304" pitchFamily="18" charset="0"/>
              </a:rPr>
              <a:t>Possible operations on the Binary Tree ADT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Parent, left_child, right_child, sibling, root, etc</a:t>
            </a:r>
          </a:p>
          <a:p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  <a:cs typeface="Times New Roman" panose="02020603050405020304" pitchFamily="18" charset="0"/>
              </a:rPr>
              <a:t>Implementation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Because a binary tree has at most two children, we can keep direct pointers to them</a:t>
            </a:r>
          </a:p>
        </p:txBody>
      </p:sp>
      <p:pic>
        <p:nvPicPr>
          <p:cNvPr id="30724" name="Picture 4" descr="fig4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26"/>
          <a:stretch>
            <a:fillRect/>
          </a:stretch>
        </p:blipFill>
        <p:spPr bwMode="auto">
          <a:xfrm>
            <a:off x="1066800" y="4114800"/>
            <a:ext cx="7367588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Convert a Generic Tree to a Binary Tree</a:t>
            </a:r>
          </a:p>
        </p:txBody>
      </p:sp>
      <p:pic>
        <p:nvPicPr>
          <p:cNvPr id="32771" name="Picture 4" descr="fig4_2"/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81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5" descr="fig4_4"/>
          <p:cNvPicPr>
            <a:picLocks noChangeAspect="1" noChangeArrowheads="1"/>
          </p:cNvPicPr>
          <p:nvPr/>
        </p:nvPicPr>
        <p:blipFill>
          <a:blip r:embed="rId4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9563"/>
            <a:ext cx="63246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Binary Search Trees (BST)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5029200"/>
          </a:xfrm>
        </p:spPr>
        <p:txBody>
          <a:bodyPr/>
          <a:lstStyle/>
          <a:p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A data structure for efficient searching, inser-tion and deletion</a:t>
            </a:r>
            <a:endParaRPr lang="en-US" altLang="zh-TW" smtClean="0">
              <a:solidFill>
                <a:schemeClr val="folHlink"/>
              </a:solidFill>
              <a:ea typeface="新細明體" pitchFamily="18" charset="-120"/>
              <a:cs typeface="Times New Roman" panose="02020603050405020304" pitchFamily="18" charset="0"/>
            </a:endParaRPr>
          </a:p>
          <a:p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Binary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  <a:cs typeface="Times New Roman" panose="02020603050405020304" pitchFamily="18" charset="0"/>
              </a:rPr>
              <a:t> search</a:t>
            </a: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tree property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For every node X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All the </a:t>
            </a: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  <a:t>keys in its left </a:t>
            </a:r>
            <a:b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</a:b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  <a:t>subtree</a:t>
            </a: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are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  <a:cs typeface="Times New Roman" panose="02020603050405020304" pitchFamily="18" charset="0"/>
              </a:rPr>
              <a:t>smaller</a:t>
            </a: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than </a:t>
            </a:r>
            <a:b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</a:b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the key value in X 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All the </a:t>
            </a: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  <a:t>keys in its right </a:t>
            </a:r>
            <a:b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</a:b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  <a:t>subtree</a:t>
            </a: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are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  <a:cs typeface="Times New Roman" panose="02020603050405020304" pitchFamily="18" charset="0"/>
              </a:rPr>
              <a:t>larger</a:t>
            </a: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than the </a:t>
            </a:r>
            <a:b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</a:b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key value in X</a:t>
            </a:r>
          </a:p>
          <a:p>
            <a:endParaRPr lang="en-US" altLang="zh-TW" sz="2400" smtClean="0">
              <a:ea typeface="新細明體" pitchFamily="18" charset="-120"/>
            </a:endParaRP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05400" y="3048000"/>
          <a:ext cx="38100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Bitmap Image" r:id="rId4" imgW="3304762" imgH="2476190" progId="Paint.Picture">
                  <p:embed/>
                </p:oleObj>
              </mc:Choice>
              <mc:Fallback>
                <p:oleObj name="Bitmap Image" r:id="rId4" imgW="3304762" imgH="247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38100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Binary Search Trees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endParaRPr lang="en-US" altLang="zh-TW" sz="2400" smtClean="0">
              <a:ea typeface="新細明體" pitchFamily="18" charset="-120"/>
              <a:cs typeface="Times New Roman" panose="02020603050405020304" pitchFamily="18" charset="0"/>
            </a:endParaRPr>
          </a:p>
          <a:p>
            <a:endParaRPr lang="en-US" altLang="zh-TW" sz="2400" smtClean="0"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6868" name="Picture 4" descr="fig4_15"/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8"/>
          <a:stretch>
            <a:fillRect/>
          </a:stretch>
        </p:blipFill>
        <p:spPr bwMode="auto">
          <a:xfrm>
            <a:off x="990600" y="1752600"/>
            <a:ext cx="7086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43000" y="4648200"/>
            <a:ext cx="262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A binary search tree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105400" y="4724400"/>
            <a:ext cx="307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Not a binary search tree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010400" y="40386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Binary Search 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  <a:t>Average depth</a:t>
            </a: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of a node is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  <a:cs typeface="Times New Roman" panose="02020603050405020304" pitchFamily="18" charset="0"/>
              </a:rPr>
              <a:t>O(log N)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  <a:cs typeface="Times New Roman" panose="02020603050405020304" pitchFamily="18" charset="0"/>
              </a:rPr>
              <a:t>Maximum depth</a:t>
            </a:r>
            <a:r>
              <a:rPr lang="en-US" altLang="zh-TW" smtClean="0">
                <a:ea typeface="新細明體" pitchFamily="18" charset="-120"/>
                <a:cs typeface="Times New Roman" panose="02020603050405020304" pitchFamily="18" charset="0"/>
              </a:rPr>
              <a:t> of a node is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  <a:cs typeface="Times New Roman" panose="02020603050405020304" pitchFamily="18" charset="0"/>
              </a:rPr>
              <a:t>O(N)</a:t>
            </a:r>
          </a:p>
          <a:p>
            <a:pPr>
              <a:lnSpc>
                <a:spcPct val="90000"/>
              </a:lnSpc>
            </a:pPr>
            <a:endParaRPr lang="en-US" altLang="zh-TW" smtClean="0">
              <a:solidFill>
                <a:srgbClr val="00FF00"/>
              </a:solidFill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1600200"/>
          <a:ext cx="5715000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Bitmap Image" r:id="rId4" imgW="3809524" imgH="2429214" progId="Paint.Picture">
                  <p:embed/>
                </p:oleObj>
              </mc:Choice>
              <mc:Fallback>
                <p:oleObj name="Bitmap Image" r:id="rId4" imgW="3809524" imgH="24292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5715000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1447800" y="1660525"/>
            <a:ext cx="576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The same set of keys may have different BSTs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Searching BST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If we are searching for 15, then we are done.</a:t>
            </a:r>
          </a:p>
          <a:p>
            <a:r>
              <a:rPr lang="en-US" altLang="zh-TW" smtClean="0">
                <a:ea typeface="新細明體" pitchFamily="18" charset="-120"/>
              </a:rPr>
              <a:t>If we are searching for a key &lt; 15, then we should search in the left subtree.</a:t>
            </a:r>
          </a:p>
          <a:p>
            <a:r>
              <a:rPr lang="en-US" altLang="zh-TW" smtClean="0">
                <a:ea typeface="新細明體" pitchFamily="18" charset="-120"/>
              </a:rPr>
              <a:t>If we are searching for a key &gt; 15, then we should search in the right subtree.</a:t>
            </a: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4114800"/>
          <a:ext cx="29718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Bitmap Image" r:id="rId4" imgW="1609524" imgH="1419048" progId="Paint.Picture">
                  <p:embed/>
                </p:oleObj>
              </mc:Choice>
              <mc:Fallback>
                <p:oleObj name="Bitmap Image" r:id="rId4" imgW="1609524" imgH="141904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14800"/>
                        <a:ext cx="2971800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Trees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Linear access time of linked lists is prohibitive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Does there exist any simple data structure for which the running time of most operations (search, insert, delete) is O(log N)?</a:t>
            </a:r>
          </a:p>
          <a:p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Trees</a:t>
            </a:r>
          </a:p>
          <a:p>
            <a:pPr lvl="1"/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Basic concepts</a:t>
            </a:r>
          </a:p>
          <a:p>
            <a:pPr lvl="1"/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Tree traversal</a:t>
            </a:r>
          </a:p>
          <a:p>
            <a:pPr lvl="1"/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Binary tree</a:t>
            </a:r>
          </a:p>
          <a:p>
            <a:pPr lvl="1"/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Binary search tree and its operations</a:t>
            </a:r>
          </a:p>
          <a:p>
            <a:pPr lvl="1"/>
            <a:endParaRPr lang="en-US" altLang="zh-TW" smtClean="0">
              <a:solidFill>
                <a:schemeClr val="folHlink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905000" y="457200"/>
          <a:ext cx="541020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Bitmap Image" r:id="rId4" imgW="3780952" imgH="2905531" progId="Paint.Picture">
                  <p:embed/>
                </p:oleObj>
              </mc:Choice>
              <mc:Fallback>
                <p:oleObj name="Bitmap Image" r:id="rId4" imgW="3780952" imgH="290553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"/>
                        <a:ext cx="541020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1905000" y="4343400"/>
          <a:ext cx="5410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Bitmap Image" r:id="rId6" imgW="3696216" imgH="1647619" progId="Paint.Picture">
                  <p:embed/>
                </p:oleObj>
              </mc:Choice>
              <mc:Fallback>
                <p:oleObj name="Bitmap Image" r:id="rId6" imgW="3696216" imgH="16476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54102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Searching (Find)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800600"/>
          </a:xfrm>
        </p:spPr>
        <p:txBody>
          <a:bodyPr/>
          <a:lstStyle/>
          <a:p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Find X: return a pointer to the node that has key X, or NULL if there is no such node</a:t>
            </a: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Time complexity: O(height of the tree)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746125" y="3744913"/>
            <a:ext cx="748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990600" y="2667000"/>
            <a:ext cx="754380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00"/>
              <a:t>BinaryNode * BinarySearchTree::Find(const float &amp;x, BinaryNode *t) const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if (t == NULL)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return NULL;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else if (x &lt; t-&gt;element)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        return Find(x, t-&gt;left);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   else if (t-&gt;element &lt; x)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                return Find(x, t-&gt;right);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   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                return t;      // match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Inorder Traversal of BST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Inorder traversal of BST</a:t>
            </a:r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 prints out all the </a:t>
            </a: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keys in sorted order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2362200"/>
          <a:ext cx="38862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Bitmap Image" r:id="rId4" imgW="2619048" imgH="2610214" progId="Paint.Picture">
                  <p:embed/>
                </p:oleObj>
              </mc:Choice>
              <mc:Fallback>
                <p:oleObj name="Bitmap Image" r:id="rId4" imgW="2619048" imgH="26102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3886200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987550" y="6308725"/>
            <a:ext cx="487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folHlink"/>
                </a:solidFill>
                <a:ea typeface="新細明體" pitchFamily="18" charset="-120"/>
              </a:rPr>
              <a:t>Inorder: 2, 3, 4, 6, 7, 9, 13, 15, 17, 18,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findMin/ findMax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Goal:</a:t>
            </a:r>
            <a:r>
              <a:rPr lang="en-US" altLang="zh-TW" smtClean="0">
                <a:ea typeface="新細明體" pitchFamily="18" charset="-120"/>
              </a:rPr>
              <a:t> return the node containing the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smallest (largest)</a:t>
            </a:r>
            <a:r>
              <a:rPr lang="en-US" altLang="zh-TW" smtClean="0">
                <a:ea typeface="新細明體" pitchFamily="18" charset="-120"/>
              </a:rPr>
              <a:t> key in the tree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Algorithm:</a:t>
            </a:r>
            <a:r>
              <a:rPr lang="en-US" altLang="zh-TW" smtClean="0">
                <a:ea typeface="新細明體" pitchFamily="18" charset="-120"/>
              </a:rPr>
              <a:t> Start at the root and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go left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(right)</a:t>
            </a:r>
            <a:r>
              <a:rPr lang="en-US" altLang="zh-TW" smtClean="0">
                <a:ea typeface="新細明體" pitchFamily="18" charset="-120"/>
              </a:rPr>
              <a:t> as long as there is a left (right) child. The stopping point is the smallest (largest) element</a:t>
            </a: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Time complexity = O(height of the tree)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7543800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00"/>
              <a:t>BinaryNode * BinarySearchTree::FindMin(BinaryNode *t) const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if (t == NULL)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return NULL;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if (t-&gt;left == NULL)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     return 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     return FindMin(t-&gt;left);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Insertion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5029200"/>
          </a:xfrm>
        </p:spPr>
        <p:txBody>
          <a:bodyPr/>
          <a:lstStyle/>
          <a:p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Proceed down</a:t>
            </a:r>
            <a:r>
              <a:rPr lang="en-US" altLang="zh-TW" smtClean="0">
                <a:ea typeface="新細明體" pitchFamily="18" charset="-120"/>
              </a:rPr>
              <a:t> the tree as you would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with a find</a:t>
            </a:r>
          </a:p>
          <a:p>
            <a:r>
              <a:rPr lang="en-US" altLang="zh-TW" smtClean="0">
                <a:ea typeface="新細明體" pitchFamily="18" charset="-120"/>
              </a:rPr>
              <a:t>If X is </a:t>
            </a:r>
            <a:r>
              <a:rPr lang="en-US" altLang="zh-TW" smtClean="0">
                <a:solidFill>
                  <a:schemeClr val="hlink"/>
                </a:solidFill>
                <a:ea typeface="新細明體" pitchFamily="18" charset="-120"/>
              </a:rPr>
              <a:t>found, do nothing</a:t>
            </a:r>
            <a:r>
              <a:rPr lang="en-US" altLang="zh-TW" smtClean="0">
                <a:ea typeface="新細明體" pitchFamily="18" charset="-120"/>
              </a:rPr>
              <a:t> (or update something)</a:t>
            </a:r>
          </a:p>
          <a:p>
            <a:r>
              <a:rPr lang="en-US" altLang="zh-TW" smtClean="0">
                <a:ea typeface="新細明體" pitchFamily="18" charset="-120"/>
              </a:rPr>
              <a:t>Otherwise, </a:t>
            </a:r>
            <a:r>
              <a:rPr lang="en-US" altLang="zh-TW" smtClean="0">
                <a:solidFill>
                  <a:schemeClr val="hlink"/>
                </a:solidFill>
                <a:ea typeface="新細明體" pitchFamily="18" charset="-120"/>
              </a:rPr>
              <a:t>insert X at the last spot</a:t>
            </a:r>
            <a:r>
              <a:rPr lang="en-US" altLang="zh-TW" smtClean="0">
                <a:ea typeface="新細明體" pitchFamily="18" charset="-120"/>
              </a:rPr>
              <a:t> on the path traversed</a:t>
            </a:r>
          </a:p>
          <a:p>
            <a:endParaRPr lang="en-US" altLang="zh-TW" sz="20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10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Time complexity = O(height of the tree)</a:t>
            </a:r>
          </a:p>
        </p:txBody>
      </p:sp>
      <p:graphicFrame>
        <p:nvGraphicFramePr>
          <p:cNvPr id="5120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19400" y="2743200"/>
          <a:ext cx="388620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Bitmap Image" r:id="rId4" imgW="3076190" imgH="2685714" progId="Paint.Picture">
                  <p:embed/>
                </p:oleObj>
              </mc:Choice>
              <mc:Fallback>
                <p:oleObj name="Bitmap Image" r:id="rId4" imgW="3076190" imgH="268571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3886200" cy="3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Deletion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we delete a node, we need to consider how we </a:t>
            </a: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take care of the children of the deleted node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This has to be done such that the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property of the search tree is maintained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53252" name="Picture 4" descr="div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16859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 descr="child-cryin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67200"/>
            <a:ext cx="13652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Deletion under Different Cases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800600"/>
          </a:xfrm>
        </p:spPr>
        <p:txBody>
          <a:bodyPr/>
          <a:lstStyle/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Case 1: the node is a leaf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Delete it immediately</a:t>
            </a:r>
          </a:p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Case 2: the node has one child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Adjust a pointer from the parent to bypass that node</a:t>
            </a:r>
          </a:p>
        </p:txBody>
      </p:sp>
      <p:pic>
        <p:nvPicPr>
          <p:cNvPr id="55300" name="Picture 4" descr="fig4_24"/>
          <p:cNvPicPr>
            <a:picLocks noChangeAspect="1" noChangeArrowheads="1"/>
          </p:cNvPicPr>
          <p:nvPr/>
        </p:nvPicPr>
        <p:blipFill>
          <a:blip r:embed="rId3">
            <a:lum bright="-2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0104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Deletion Case 3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Case 3: the node has 2 children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Replace the key of that node with the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minimum element </a:t>
            </a:r>
            <a:r>
              <a:rPr lang="en-US" altLang="zh-TW" smtClean="0">
                <a:ea typeface="新細明體" pitchFamily="18" charset="-120"/>
              </a:rPr>
              <a:t>at the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 </a:t>
            </a:r>
            <a:r>
              <a:rPr lang="en-US" altLang="zh-TW" smtClean="0">
                <a:solidFill>
                  <a:schemeClr val="hlink"/>
                </a:solidFill>
                <a:ea typeface="新細明體" pitchFamily="18" charset="-120"/>
              </a:rPr>
              <a:t>right subtree</a:t>
            </a:r>
            <a:r>
              <a:rPr lang="en-US" altLang="zh-TW" sz="2000" smtClean="0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Delete that minimum element 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Has either no child or only right child because if it has a left child, that left child would be smaller and would have been chosen. So invoke case 1 or 2.</a:t>
            </a: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smtClean="0">
                <a:solidFill>
                  <a:srgbClr val="FFFF00"/>
                </a:solidFill>
                <a:ea typeface="新細明體" pitchFamily="18" charset="-120"/>
              </a:rPr>
              <a:t>Time complexity = O(height of the tree)</a:t>
            </a:r>
          </a:p>
        </p:txBody>
      </p:sp>
      <p:grpSp>
        <p:nvGrpSpPr>
          <p:cNvPr id="57348" name="Group 7"/>
          <p:cNvGrpSpPr>
            <a:grpSpLocks/>
          </p:cNvGrpSpPr>
          <p:nvPr/>
        </p:nvGrpSpPr>
        <p:grpSpPr bwMode="auto">
          <a:xfrm>
            <a:off x="2362200" y="3657600"/>
            <a:ext cx="4495800" cy="2438400"/>
            <a:chOff x="1296" y="2208"/>
            <a:chExt cx="3264" cy="1855"/>
          </a:xfrm>
        </p:grpSpPr>
        <p:pic>
          <p:nvPicPr>
            <p:cNvPr id="57349" name="Picture 4" descr="fig4_25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208"/>
              <a:ext cx="3264" cy="1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0" name="Oval 5"/>
            <p:cNvSpPr>
              <a:spLocks noChangeArrowheads="1"/>
            </p:cNvSpPr>
            <p:nvPr/>
          </p:nvSpPr>
          <p:spPr bwMode="auto">
            <a:xfrm>
              <a:off x="1632" y="259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1" name="Oval 6"/>
            <p:cNvSpPr>
              <a:spLocks noChangeArrowheads="1"/>
            </p:cNvSpPr>
            <p:nvPr/>
          </p:nvSpPr>
          <p:spPr bwMode="auto">
            <a:xfrm>
              <a:off x="3696" y="331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A tree is a collection of nodes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The collection can be empty</a:t>
            </a:r>
          </a:p>
          <a:p>
            <a:pPr lvl="1"/>
            <a:r>
              <a:rPr lang="en-US" altLang="zh-TW" smtClean="0">
                <a:solidFill>
                  <a:schemeClr val="hlink"/>
                </a:solidFill>
                <a:ea typeface="新細明體" pitchFamily="18" charset="-120"/>
              </a:rPr>
              <a:t>(recursive definition)</a:t>
            </a:r>
            <a:r>
              <a:rPr lang="en-US" altLang="zh-TW" smtClean="0">
                <a:ea typeface="新細明體" pitchFamily="18" charset="-120"/>
              </a:rPr>
              <a:t> If not empty, a tree consists of a distinguished node r (the </a:t>
            </a:r>
            <a:r>
              <a:rPr lang="en-US" altLang="zh-TW" i="1" smtClean="0">
                <a:solidFill>
                  <a:srgbClr val="FFFF00"/>
                </a:solidFill>
                <a:ea typeface="新細明體" pitchFamily="18" charset="-120"/>
              </a:rPr>
              <a:t>root</a:t>
            </a:r>
            <a:r>
              <a:rPr lang="en-US" altLang="zh-TW" smtClean="0">
                <a:ea typeface="新細明體" pitchFamily="18" charset="-120"/>
              </a:rPr>
              <a:t>), and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zero or more</a:t>
            </a:r>
            <a:r>
              <a:rPr lang="en-US" altLang="zh-TW" smtClean="0">
                <a:ea typeface="新細明體" pitchFamily="18" charset="-120"/>
              </a:rPr>
              <a:t> nonempty </a:t>
            </a:r>
            <a:r>
              <a:rPr lang="en-US" altLang="zh-TW" i="1" smtClean="0">
                <a:solidFill>
                  <a:srgbClr val="FFFF00"/>
                </a:solidFill>
                <a:ea typeface="新細明體" pitchFamily="18" charset="-120"/>
              </a:rPr>
              <a:t>subtrees</a:t>
            </a:r>
            <a:r>
              <a:rPr lang="en-US" altLang="zh-TW" smtClean="0">
                <a:ea typeface="新細明體" pitchFamily="18" charset="-120"/>
              </a:rPr>
              <a:t> T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, T</a:t>
            </a:r>
            <a:r>
              <a:rPr lang="en-US" altLang="zh-TW" baseline="-25000" smtClean="0">
                <a:ea typeface="新細明體" pitchFamily="18" charset="-120"/>
              </a:rPr>
              <a:t>2</a:t>
            </a:r>
            <a:r>
              <a:rPr lang="en-US" altLang="zh-TW" smtClean="0">
                <a:ea typeface="新細明體" pitchFamily="18" charset="-120"/>
              </a:rPr>
              <a:t>, ...., T</a:t>
            </a:r>
            <a:r>
              <a:rPr lang="en-US" altLang="zh-TW" baseline="-25000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, each of whose roots are connected by a directed </a:t>
            </a:r>
            <a:r>
              <a:rPr lang="en-US" altLang="zh-TW" i="1" smtClean="0">
                <a:solidFill>
                  <a:srgbClr val="FFFF00"/>
                </a:solidFill>
                <a:ea typeface="新細明體" pitchFamily="18" charset="-120"/>
              </a:rPr>
              <a:t>edge</a:t>
            </a:r>
            <a:r>
              <a:rPr lang="en-US" altLang="zh-TW" smtClean="0">
                <a:ea typeface="新細明體" pitchFamily="18" charset="-120"/>
              </a:rPr>
              <a:t> from r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8196" name="Picture 4" descr="fig4_1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7669213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MMj030344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14400"/>
            <a:ext cx="152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Some Terminologies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i="1" smtClean="0">
              <a:ea typeface="新細明體" pitchFamily="18" charset="-120"/>
            </a:endParaRPr>
          </a:p>
          <a:p>
            <a:endParaRPr lang="en-US" altLang="zh-TW" i="1" smtClean="0">
              <a:ea typeface="新細明體" pitchFamily="18" charset="-120"/>
            </a:endParaRPr>
          </a:p>
          <a:p>
            <a:endParaRPr lang="en-US" altLang="zh-TW" i="1" smtClean="0">
              <a:ea typeface="新細明體" pitchFamily="18" charset="-120"/>
            </a:endParaRPr>
          </a:p>
          <a:p>
            <a:endParaRPr lang="en-US" altLang="zh-TW" i="1" smtClean="0">
              <a:ea typeface="新細明體" pitchFamily="18" charset="-120"/>
            </a:endParaRPr>
          </a:p>
          <a:p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Child</a:t>
            </a:r>
            <a:r>
              <a:rPr lang="en-US" altLang="zh-TW" sz="2400" smtClean="0">
                <a:ea typeface="新細明體" pitchFamily="18" charset="-120"/>
              </a:rPr>
              <a:t> and </a:t>
            </a:r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Parent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Every node except the root has one parent 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A node can have an zero or more children</a:t>
            </a:r>
          </a:p>
          <a:p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Leaves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Leaves are nodes with no children </a:t>
            </a:r>
          </a:p>
          <a:p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Sibling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nodes with same parent</a:t>
            </a:r>
          </a:p>
        </p:txBody>
      </p:sp>
      <p:pic>
        <p:nvPicPr>
          <p:cNvPr id="10244" name="Picture 4" descr="fig4_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371600"/>
            <a:ext cx="5667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More Terminologies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Path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ea typeface="新細明體" pitchFamily="18" charset="-120"/>
              </a:rPr>
              <a:t>A sequence of edges</a:t>
            </a:r>
          </a:p>
          <a:p>
            <a:pPr>
              <a:lnSpc>
                <a:spcPct val="80000"/>
              </a:lnSpc>
            </a:pPr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Length of a path</a:t>
            </a:r>
            <a:endParaRPr lang="en-US" altLang="zh-TW" sz="2400" smtClean="0">
              <a:solidFill>
                <a:srgbClr val="FFFF00"/>
              </a:solidFill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ea typeface="新細明體" pitchFamily="18" charset="-120"/>
              </a:rPr>
              <a:t>number of edges on the path</a:t>
            </a:r>
          </a:p>
          <a:p>
            <a:pPr>
              <a:lnSpc>
                <a:spcPct val="80000"/>
              </a:lnSpc>
            </a:pPr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Depth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 of a node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ea typeface="新細明體" pitchFamily="18" charset="-120"/>
              </a:rPr>
              <a:t>length of the unique path from the root to that node</a:t>
            </a:r>
          </a:p>
          <a:p>
            <a:pPr>
              <a:lnSpc>
                <a:spcPct val="80000"/>
              </a:lnSpc>
            </a:pPr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Height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 of a node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ea typeface="新細明體" pitchFamily="18" charset="-120"/>
              </a:rPr>
              <a:t>length of the longest path from that node to a leaf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ea typeface="新細明體" pitchFamily="18" charset="-120"/>
              </a:rPr>
              <a:t>all leaves are at height 0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solidFill>
                  <a:srgbClr val="00FF00"/>
                </a:solidFill>
                <a:ea typeface="新細明體" pitchFamily="18" charset="-120"/>
              </a:rPr>
              <a:t>The height of a tree</a:t>
            </a:r>
            <a:r>
              <a:rPr lang="en-US" altLang="zh-TW" sz="2400" smtClean="0">
                <a:ea typeface="新細明體" pitchFamily="18" charset="-120"/>
              </a:rPr>
              <a:t> = </a:t>
            </a:r>
            <a:r>
              <a:rPr lang="en-US" altLang="zh-TW" sz="2400" smtClean="0">
                <a:solidFill>
                  <a:srgbClr val="00FF00"/>
                </a:solidFill>
                <a:ea typeface="新細明體" pitchFamily="18" charset="-120"/>
              </a:rPr>
              <a:t>the height of the root</a:t>
            </a:r>
            <a:r>
              <a:rPr lang="en-US" altLang="zh-TW" sz="2400" smtClean="0">
                <a:ea typeface="新細明體" pitchFamily="18" charset="-120"/>
              </a:rPr>
              <a:t/>
            </a:r>
            <a:br>
              <a:rPr lang="en-US" altLang="zh-TW" sz="2400" smtClean="0">
                <a:ea typeface="新細明體" pitchFamily="18" charset="-120"/>
              </a:rPr>
            </a:br>
            <a:r>
              <a:rPr lang="en-US" altLang="zh-TW" sz="2400" smtClean="0">
                <a:ea typeface="新細明體" pitchFamily="18" charset="-120"/>
              </a:rPr>
              <a:t>			    = </a:t>
            </a:r>
            <a:r>
              <a:rPr lang="en-US" altLang="zh-TW" sz="2400" smtClean="0">
                <a:solidFill>
                  <a:srgbClr val="00FF00"/>
                </a:solidFill>
                <a:ea typeface="新細明體" pitchFamily="18" charset="-120"/>
              </a:rPr>
              <a:t>the depth of the deepest leaf</a:t>
            </a:r>
          </a:p>
          <a:p>
            <a:pPr>
              <a:lnSpc>
                <a:spcPct val="80000"/>
              </a:lnSpc>
            </a:pPr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Ancestor</a:t>
            </a:r>
            <a:r>
              <a:rPr lang="en-US" altLang="zh-TW" sz="2400" smtClean="0">
                <a:ea typeface="新細明體" pitchFamily="18" charset="-120"/>
              </a:rPr>
              <a:t> and </a:t>
            </a:r>
            <a:r>
              <a:rPr lang="en-US" altLang="zh-TW" sz="2400" i="1" smtClean="0">
                <a:solidFill>
                  <a:srgbClr val="FFFF00"/>
                </a:solidFill>
                <a:ea typeface="新細明體" pitchFamily="18" charset="-120"/>
              </a:rPr>
              <a:t>descendant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ea typeface="新細明體" pitchFamily="18" charset="-120"/>
              </a:rPr>
              <a:t>If there is a path from n1 to n2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ea typeface="新細明體" pitchFamily="18" charset="-120"/>
              </a:rPr>
              <a:t>n1 is an ancestor of n2, n2 is a descendant of n1</a:t>
            </a:r>
          </a:p>
          <a:p>
            <a:pPr lvl="1">
              <a:lnSpc>
                <a:spcPct val="80000"/>
              </a:lnSpc>
            </a:pPr>
            <a:r>
              <a:rPr lang="en-US" altLang="zh-TW" sz="2000" i="1" smtClean="0">
                <a:ea typeface="新細明體" pitchFamily="18" charset="-120"/>
              </a:rPr>
              <a:t>Proper ancestor</a:t>
            </a:r>
            <a:r>
              <a:rPr lang="en-US" altLang="zh-TW" sz="2000" smtClean="0">
                <a:ea typeface="新細明體" pitchFamily="18" charset="-120"/>
              </a:rPr>
              <a:t> and </a:t>
            </a:r>
            <a:r>
              <a:rPr lang="en-US" altLang="zh-TW" sz="2000" i="1" smtClean="0">
                <a:ea typeface="新細明體" pitchFamily="18" charset="-120"/>
              </a:rPr>
              <a:t>proper descendant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Example: UNIX Directory</a:t>
            </a:r>
          </a:p>
        </p:txBody>
      </p:sp>
      <p:pic>
        <p:nvPicPr>
          <p:cNvPr id="14339" name="Picture 3" descr="fig4_5"/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"/>
          <a:stretch>
            <a:fillRect/>
          </a:stretch>
        </p:blipFill>
        <p:spPr bwMode="auto">
          <a:xfrm>
            <a:off x="152400" y="1676400"/>
            <a:ext cx="873283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Example: Expression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Leaves</a:t>
            </a:r>
            <a:r>
              <a:rPr lang="en-US" altLang="zh-TW" sz="2400" smtClean="0">
                <a:ea typeface="新細明體" pitchFamily="18" charset="-120"/>
              </a:rPr>
              <a:t> are 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operands</a:t>
            </a:r>
            <a:r>
              <a:rPr lang="en-US" altLang="zh-TW" sz="2400" smtClean="0">
                <a:ea typeface="新細明體" pitchFamily="18" charset="-120"/>
              </a:rPr>
              <a:t> (constants or variables)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pitchFamily="18" charset="-120"/>
              </a:rPr>
              <a:t>The 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internal nodes</a:t>
            </a:r>
            <a:r>
              <a:rPr lang="en-US" altLang="zh-TW" sz="2400" smtClean="0">
                <a:ea typeface="新細明體" pitchFamily="18" charset="-120"/>
              </a:rPr>
              <a:t> contain 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operators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pitchFamily="18" charset="-120"/>
              </a:rPr>
              <a:t>Will not be a binary tree if some operators are not binary</a:t>
            </a:r>
          </a:p>
        </p:txBody>
      </p:sp>
      <p:pic>
        <p:nvPicPr>
          <p:cNvPr id="16388" name="Picture 4" descr="fig4_14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5288"/>
            <a:ext cx="7097713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Tree Traversal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Used to print out the data in a tree in a certain order</a:t>
            </a:r>
          </a:p>
          <a:p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Pre-order traversal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Print the data at the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root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Recursively print out all data in the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left subtree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Recursively print out all data in the </a:t>
            </a: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right subtree</a:t>
            </a:r>
          </a:p>
        </p:txBody>
      </p:sp>
      <p:pic>
        <p:nvPicPr>
          <p:cNvPr id="18436" name="Picture 4" descr="MCDD00933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24400"/>
            <a:ext cx="1989138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MCj034002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4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MMj02838670000[1]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1333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Preorder, Postorder and Inorder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Preorder traversal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solidFill>
                  <a:srgbClr val="00FF00"/>
                </a:solidFill>
                <a:ea typeface="新細明體" pitchFamily="18" charset="-120"/>
              </a:rPr>
              <a:t>node, left, right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pitchFamily="18" charset="-120"/>
              </a:rPr>
              <a:t>prefix</a:t>
            </a:r>
            <a:r>
              <a:rPr lang="en-US" altLang="zh-TW" smtClean="0">
                <a:ea typeface="新細明體" pitchFamily="18" charset="-120"/>
              </a:rPr>
              <a:t> expression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++a*bc*+*defg</a:t>
            </a:r>
          </a:p>
        </p:txBody>
      </p:sp>
      <p:pic>
        <p:nvPicPr>
          <p:cNvPr id="20484" name="Picture 4" descr="fig4_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505200"/>
            <a:ext cx="6096000" cy="275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comp171</Template>
  <TotalTime>1721</TotalTime>
  <Words>1004</Words>
  <Application>Microsoft Office PowerPoint</Application>
  <PresentationFormat>On-screen Show (4:3)</PresentationFormat>
  <Paragraphs>231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Monotype Sorts</vt:lpstr>
      <vt:lpstr>新細明體</vt:lpstr>
      <vt:lpstr>Times New Roman</vt:lpstr>
      <vt:lpstr>Wingdings</vt:lpstr>
      <vt:lpstr>Double Lines</vt:lpstr>
      <vt:lpstr>Bitmap Image</vt:lpstr>
      <vt:lpstr>Binary Trees, Binary Search Trees</vt:lpstr>
      <vt:lpstr>Trees</vt:lpstr>
      <vt:lpstr>Trees</vt:lpstr>
      <vt:lpstr>Some Terminologies</vt:lpstr>
      <vt:lpstr>More Terminologies</vt:lpstr>
      <vt:lpstr>Example: UNIX Directory</vt:lpstr>
      <vt:lpstr>Example: Expression Trees</vt:lpstr>
      <vt:lpstr>Tree Traversal</vt:lpstr>
      <vt:lpstr>Preorder, Postorder and Inorder</vt:lpstr>
      <vt:lpstr>Preorder, Postorder and Inorder</vt:lpstr>
      <vt:lpstr>Example: Unix Directory Traversal</vt:lpstr>
      <vt:lpstr>Preorder, Postorder and Inorder Pseudo Code</vt:lpstr>
      <vt:lpstr>Binary Trees</vt:lpstr>
      <vt:lpstr>Node Struct of Binary Tree</vt:lpstr>
      <vt:lpstr>Convert a Generic Tree to a Binary Tree</vt:lpstr>
      <vt:lpstr>Binary Search Trees (BST)</vt:lpstr>
      <vt:lpstr>Binary Search Trees</vt:lpstr>
      <vt:lpstr>Binary Search Trees</vt:lpstr>
      <vt:lpstr>Searching BST</vt:lpstr>
      <vt:lpstr>PowerPoint Presentation</vt:lpstr>
      <vt:lpstr>Searching (Find)</vt:lpstr>
      <vt:lpstr>Inorder Traversal of BST</vt:lpstr>
      <vt:lpstr>findMin/ findMax</vt:lpstr>
      <vt:lpstr>Insertion</vt:lpstr>
      <vt:lpstr>Deletion</vt:lpstr>
      <vt:lpstr>Deletion under Different Cases</vt:lpstr>
      <vt:lpstr>Deletion Case 3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taicl</dc:creator>
  <cp:lastModifiedBy>will brown</cp:lastModifiedBy>
  <cp:revision>227</cp:revision>
  <dcterms:created xsi:type="dcterms:W3CDTF">2005-09-13T14:58:53Z</dcterms:created>
  <dcterms:modified xsi:type="dcterms:W3CDTF">2017-03-29T23:57:24Z</dcterms:modified>
</cp:coreProperties>
</file>