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4"/>
  </p:notesMasterIdLst>
  <p:sldIdLst>
    <p:sldId id="325" r:id="rId2"/>
    <p:sldId id="369" r:id="rId3"/>
    <p:sldId id="370" r:id="rId4"/>
    <p:sldId id="371" r:id="rId5"/>
    <p:sldId id="498" r:id="rId6"/>
    <p:sldId id="373" r:id="rId7"/>
    <p:sldId id="374" r:id="rId8"/>
    <p:sldId id="375" r:id="rId9"/>
    <p:sldId id="376" r:id="rId10"/>
    <p:sldId id="379" r:id="rId11"/>
    <p:sldId id="380" r:id="rId12"/>
    <p:sldId id="377" r:id="rId13"/>
    <p:sldId id="378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97" r:id="rId35"/>
    <p:sldId id="401" r:id="rId36"/>
    <p:sldId id="499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50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6" r:id="rId82"/>
    <p:sldId id="445" r:id="rId83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FF00"/>
    <a:srgbClr val="00CC00"/>
    <a:srgbClr val="07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79" autoAdjust="0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endParaRPr lang="en-US" alt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endParaRPr lang="en-US" alt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endParaRPr lang="en-US" alt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fld id="{B6B7E7BD-A222-4BA7-8666-065B7DEE0E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745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9286C-1C6B-4525-8D71-C0BE572B5BA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413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CD86D-D4E3-48A4-A41C-57215C1CA2D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7E7E6-008E-4FE5-8E63-9F60ACA45DF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948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8C2DD-10A9-4BAD-B944-0AA379FCEFE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89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C3F21-77FC-4D3F-8C71-711AD5E6E05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41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8330E-7E2D-44C8-B1B3-FE16EB52161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7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DBBA5-97DC-4CA6-A98D-5789AD41762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8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6874-EE9D-4757-848F-1528B6F237E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434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E62C2-85B9-48B2-AB73-05048E0A742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10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DEFE0-7286-4F39-B16C-C463DBD09F2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08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FC930-B91A-4DD7-8308-AAA08843BA2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75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28E25-C5CD-44C6-95BF-6DCD8944FDB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265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3FE4F-467F-443D-8D89-8825308A812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327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F9AD7-91EA-488F-91CB-4B94824AE89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31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4E58E-3E5D-46FF-8226-FC5ADC3CBD5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813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2A82-3AFD-4768-B3CA-8F0CAE6D185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687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D9AE9-890B-43F8-94A5-F065032C897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383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CFE7D-9854-4099-B45C-BAE31AA67B6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233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2CB83-A421-4498-926B-7678669BCA0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900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0716E-1A75-461F-9D2D-B8C633478DD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72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48A45-2EA1-47E8-A401-73881A6FAA4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43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59714-D805-459E-837A-0346D61BC40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9E932-F911-4C7A-AAC5-63F934654F5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742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D2AB7-58D2-4A58-81E2-B11FE7911FB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817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87B68-5230-414B-8142-E2AB9B2C8FD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560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161C7-27BE-4586-92E0-35883C58F31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473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2B5FC-607C-4E40-AB91-E76F2E4FB88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83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2C355-1640-4309-8250-298A880FB80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029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EE79C-5BDB-44E4-B37D-B19A05DB8DF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561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1647F-898B-4673-83F5-883EB7F2ABCE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264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72F28-06EC-4204-AD94-308AA90138E6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73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AA9D0-3D70-48AA-A1B9-2DC076155FD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921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A837D-C9D9-4590-85C8-C987D694AA94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07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E36FF-CC64-4CE6-8285-6E35AC4E1FE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535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09D6F-2991-4BEC-A5D4-66E91ABE6B8C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9494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5416B-C964-4580-BE94-EABC2D406E45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209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4FAD5-57FF-4AE3-A7C9-DC297C0951C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276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2F5D8-78EE-4501-BDC5-6D6A4FFC8556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146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84645-D64D-406E-B6E2-391B8811DFBF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0136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EE0FF-2264-437C-9A2B-96BF9ABDDBC4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8193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9B38-4868-44E0-A560-A2A2826D6B3C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3845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BCDA4-0D43-4B52-9C0C-A7D360CC408A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3198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44D8A-26B8-405C-A693-21E0FD308943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1938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3BE55-0F71-4234-A1F8-2DF7D80F1BCA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8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B0122-6143-4E77-AFE9-91E3089A9FF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3425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5F97B-77A1-4EDF-BADD-244ADD2881BA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86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95EAA-AF8F-461E-A443-47CE996DC2E6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4419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F635-E207-48A6-B036-7312B50A5349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7358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DB83F-AA14-4635-A8A2-258FF5D708F3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81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35DAE-8521-48F3-B740-B66608C4427B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6439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A7442-2856-4FFD-AF1C-56DA271FC114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945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3C018-F0C9-4771-BA6E-074CDE5EC91E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089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7D0C2-FDEA-4055-B1B6-CC0A69915AA1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641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F0EDA-457C-428F-91C4-1754524D289C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7923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F5A7D-60ED-4992-A90A-4159281E106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64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4235C-5CE5-4103-8A6B-95769EAFCCD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8877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1826A-9B4F-49FA-AA42-DC43341380BA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931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F45EC-01EB-4BAF-87F5-597F5BA6C9E9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7955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78C73-39B5-40F5-A33B-13AF6FC0E6E6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05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4BC8F-FDFE-4EAE-BD99-AE0F1D34EA80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9049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3CEB2-C35D-4631-B40F-01740E0FAF60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0173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8945-C142-41BC-BD14-9F571B9BC73B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0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F607D-B29D-4305-858C-0024375BCA4B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1159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4265C-2774-4AE6-8C86-4EF312064F9B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792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0097A-86C5-4EB3-95F5-1DB77BBF011D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5512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F6E07-0A97-497E-BFC6-018FBB21A6DC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11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C715C-71DF-4703-9E6A-D7E506F0BED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4882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95C90-D35D-433B-8461-C13774C59AB5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337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12822-0E2D-47AD-A85E-9AA503A777DD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9280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ABA37-7373-4475-AFC7-3F1B0E484D7A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6149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F30CD-24B0-4CD1-85E4-C8076314285D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7226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B742E8-DCBF-4BBF-87CC-FB5831D54E7A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2748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DAE3B-054D-4A77-BF62-BE5C3C9962D8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3768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5D029-1CA6-44D1-9348-7887CE4A23E6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5944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2731E-5874-4BFB-BA4B-2DBEB7810E32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6624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E1EAC-FEED-4EAE-9536-341B8B3B601C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1658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DA3C6-BDFE-433A-8743-5BCB50944CCB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34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2A768-BB5D-4C98-B382-E43DA9F33FA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02819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8201-3F23-4BE4-81D0-1C0CAC364DA5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20878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DC98D-8185-488B-8478-92C8D314C952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2360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AD04D-9B34-414F-9379-7C3D6B403874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67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F7506-9E45-4AFC-AE90-8DF558CF529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93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222740A-01E7-4685-A8B8-01BF9FE4D3B0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128" name="Rectangle 8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F13132-F165-4DAF-BB23-C7D40BAB069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786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287D3C-A9DB-4722-B31B-4D490824EBD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874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0896DD-EC1E-4062-84F0-4675D572C01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7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FAAE8E-77E0-4989-9503-28363BB44884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1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481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8481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7A92D5-E4A4-427B-AC3A-9E7B44770FD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9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380C04-ACCE-4EE4-9450-26CE430477E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269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0775E6-13F2-4466-99C6-149CAE6E8E0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69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1C1168-F721-47B6-9EF0-3F436E0EC1E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59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47AB78-F5FD-4219-9BC9-FB1897DF6BC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81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46754B-5D2F-40C8-9438-4F30C523F81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96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fld id="{97F422D3-4719-4A1E-B613-F4BF8BAEE287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t>Graph &amp; BFS / Slide </a:t>
            </a:r>
            <a:fld id="{E5EAE373-C879-41D3-8DE9-EBE26D1298C0}" type="slidenum"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zh-TW" sz="1200" b="0">
              <a:solidFill>
                <a:schemeClr val="folHlink"/>
              </a:solidFill>
              <a:ea typeface="新細明體" pitchFamily="18" charset="-12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1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50.bin"/><Relationship Id="rId4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Graph &amp; BFS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Lecture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Adjacency Matrix Example</a:t>
            </a:r>
          </a:p>
        </p:txBody>
      </p:sp>
      <p:grpSp>
        <p:nvGrpSpPr>
          <p:cNvPr id="478211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47821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821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7821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821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7821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821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7821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7821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7822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7822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78222" name="AutoShape 14"/>
            <p:cNvCxnSpPr>
              <a:cxnSpLocks noChangeShapeType="1"/>
              <a:stCxn id="478221" idx="6"/>
              <a:endCxn id="47822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23" name="AutoShape 15"/>
            <p:cNvCxnSpPr>
              <a:cxnSpLocks noChangeShapeType="1"/>
              <a:stCxn id="478220" idx="5"/>
              <a:endCxn id="47821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24" name="AutoShape 16"/>
            <p:cNvCxnSpPr>
              <a:cxnSpLocks noChangeShapeType="1"/>
              <a:stCxn id="478219" idx="2"/>
              <a:endCxn id="47821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25" name="AutoShape 17"/>
            <p:cNvCxnSpPr>
              <a:cxnSpLocks noChangeShapeType="1"/>
              <a:stCxn id="478220" idx="3"/>
              <a:endCxn id="47821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26" name="AutoShape 18"/>
            <p:cNvCxnSpPr>
              <a:cxnSpLocks noChangeShapeType="1"/>
              <a:stCxn id="478212" idx="6"/>
              <a:endCxn id="47821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27" name="AutoShape 19"/>
            <p:cNvCxnSpPr>
              <a:cxnSpLocks noChangeShapeType="1"/>
              <a:stCxn id="478212" idx="3"/>
              <a:endCxn id="47821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28" name="AutoShape 20"/>
            <p:cNvCxnSpPr>
              <a:cxnSpLocks noChangeShapeType="1"/>
              <a:stCxn id="478213" idx="6"/>
              <a:endCxn id="47821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29" name="AutoShape 21"/>
            <p:cNvCxnSpPr>
              <a:cxnSpLocks noChangeShapeType="1"/>
              <a:stCxn id="478214" idx="7"/>
              <a:endCxn id="47821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30" name="AutoShape 22"/>
            <p:cNvCxnSpPr>
              <a:cxnSpLocks noChangeShapeType="1"/>
              <a:stCxn id="478214" idx="5"/>
              <a:endCxn id="47821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31" name="AutoShape 23"/>
            <p:cNvCxnSpPr>
              <a:cxnSpLocks noChangeShapeType="1"/>
              <a:stCxn id="478215" idx="6"/>
              <a:endCxn id="47821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32" name="AutoShape 24"/>
            <p:cNvCxnSpPr>
              <a:cxnSpLocks noChangeShapeType="1"/>
              <a:stCxn id="478216" idx="6"/>
              <a:endCxn id="47821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33" name="AutoShape 25"/>
            <p:cNvCxnSpPr>
              <a:cxnSpLocks noChangeShapeType="1"/>
              <a:stCxn id="478217" idx="6"/>
              <a:endCxn id="47821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78234" name="Group 26"/>
          <p:cNvGraphicFramePr>
            <a:graphicFrameLocks noGrp="1"/>
          </p:cNvGraphicFramePr>
          <p:nvPr/>
        </p:nvGraphicFramePr>
        <p:xfrm>
          <a:off x="4953000" y="1905000"/>
          <a:ext cx="3702050" cy="403542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Adjacency List Example</a:t>
            </a:r>
          </a:p>
        </p:txBody>
      </p:sp>
      <p:grpSp>
        <p:nvGrpSpPr>
          <p:cNvPr id="479235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47923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923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7923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923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7924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924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7924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7924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7924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7924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79246" name="AutoShape 14"/>
            <p:cNvCxnSpPr>
              <a:cxnSpLocks noChangeShapeType="1"/>
              <a:stCxn id="479245" idx="6"/>
              <a:endCxn id="47924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47" name="AutoShape 15"/>
            <p:cNvCxnSpPr>
              <a:cxnSpLocks noChangeShapeType="1"/>
              <a:stCxn id="479244" idx="5"/>
              <a:endCxn id="47924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48" name="AutoShape 16"/>
            <p:cNvCxnSpPr>
              <a:cxnSpLocks noChangeShapeType="1"/>
              <a:stCxn id="479243" idx="2"/>
              <a:endCxn id="47924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49" name="AutoShape 17"/>
            <p:cNvCxnSpPr>
              <a:cxnSpLocks noChangeShapeType="1"/>
              <a:stCxn id="479244" idx="3"/>
              <a:endCxn id="47923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50" name="AutoShape 18"/>
            <p:cNvCxnSpPr>
              <a:cxnSpLocks noChangeShapeType="1"/>
              <a:stCxn id="479236" idx="6"/>
              <a:endCxn id="47924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51" name="AutoShape 19"/>
            <p:cNvCxnSpPr>
              <a:cxnSpLocks noChangeShapeType="1"/>
              <a:stCxn id="479236" idx="3"/>
              <a:endCxn id="47923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52" name="AutoShape 20"/>
            <p:cNvCxnSpPr>
              <a:cxnSpLocks noChangeShapeType="1"/>
              <a:stCxn id="479237" idx="6"/>
              <a:endCxn id="47923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53" name="AutoShape 21"/>
            <p:cNvCxnSpPr>
              <a:cxnSpLocks noChangeShapeType="1"/>
              <a:stCxn id="479238" idx="7"/>
              <a:endCxn id="47924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54" name="AutoShape 22"/>
            <p:cNvCxnSpPr>
              <a:cxnSpLocks noChangeShapeType="1"/>
              <a:stCxn id="479238" idx="5"/>
              <a:endCxn id="47923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55" name="AutoShape 23"/>
            <p:cNvCxnSpPr>
              <a:cxnSpLocks noChangeShapeType="1"/>
              <a:stCxn id="479239" idx="6"/>
              <a:endCxn id="47924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56" name="AutoShape 24"/>
            <p:cNvCxnSpPr>
              <a:cxnSpLocks noChangeShapeType="1"/>
              <a:stCxn id="479240" idx="6"/>
              <a:endCxn id="47924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57" name="AutoShape 25"/>
            <p:cNvCxnSpPr>
              <a:cxnSpLocks noChangeShapeType="1"/>
              <a:stCxn id="479241" idx="6"/>
              <a:endCxn id="47924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79258" name="Group 26"/>
          <p:cNvGraphicFramePr>
            <a:graphicFrameLocks noGrp="1"/>
          </p:cNvGraphicFramePr>
          <p:nvPr/>
        </p:nvGraphicFramePr>
        <p:xfrm>
          <a:off x="5181600" y="1905000"/>
          <a:ext cx="336550" cy="365760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9282" name="Line 50"/>
          <p:cNvSpPr>
            <a:spLocks noChangeShapeType="1"/>
          </p:cNvSpPr>
          <p:nvPr/>
        </p:nvSpPr>
        <p:spPr bwMode="auto">
          <a:xfrm>
            <a:off x="55626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283" name="Line 51"/>
          <p:cNvSpPr>
            <a:spLocks noChangeShapeType="1"/>
          </p:cNvSpPr>
          <p:nvPr/>
        </p:nvSpPr>
        <p:spPr bwMode="auto">
          <a:xfrm>
            <a:off x="5562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284" name="Line 52"/>
          <p:cNvSpPr>
            <a:spLocks noChangeShapeType="1"/>
          </p:cNvSpPr>
          <p:nvPr/>
        </p:nvSpPr>
        <p:spPr bwMode="auto">
          <a:xfrm>
            <a:off x="55626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285" name="Line 53"/>
          <p:cNvSpPr>
            <a:spLocks noChangeShapeType="1"/>
          </p:cNvSpPr>
          <p:nvPr/>
        </p:nvSpPr>
        <p:spPr bwMode="auto">
          <a:xfrm>
            <a:off x="556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286" name="Line 54"/>
          <p:cNvSpPr>
            <a:spLocks noChangeShapeType="1"/>
          </p:cNvSpPr>
          <p:nvPr/>
        </p:nvSpPr>
        <p:spPr bwMode="auto">
          <a:xfrm>
            <a:off x="5562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287" name="Line 55"/>
          <p:cNvSpPr>
            <a:spLocks noChangeShapeType="1"/>
          </p:cNvSpPr>
          <p:nvPr/>
        </p:nvSpPr>
        <p:spPr bwMode="auto">
          <a:xfrm>
            <a:off x="55626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288" name="Line 56"/>
          <p:cNvSpPr>
            <a:spLocks noChangeShapeType="1"/>
          </p:cNvSpPr>
          <p:nvPr/>
        </p:nvSpPr>
        <p:spPr bwMode="auto">
          <a:xfrm>
            <a:off x="5562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289" name="Line 57"/>
          <p:cNvSpPr>
            <a:spLocks noChangeShapeType="1"/>
          </p:cNvSpPr>
          <p:nvPr/>
        </p:nvSpPr>
        <p:spPr bwMode="auto">
          <a:xfrm>
            <a:off x="5562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290" name="Line 58"/>
          <p:cNvSpPr>
            <a:spLocks noChangeShapeType="1"/>
          </p:cNvSpPr>
          <p:nvPr/>
        </p:nvSpPr>
        <p:spPr bwMode="auto">
          <a:xfrm>
            <a:off x="55626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291" name="Line 59"/>
          <p:cNvSpPr>
            <a:spLocks noChangeShapeType="1"/>
          </p:cNvSpPr>
          <p:nvPr/>
        </p:nvSpPr>
        <p:spPr bwMode="auto">
          <a:xfrm>
            <a:off x="5562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9292" name="Group 60"/>
          <p:cNvGraphicFramePr>
            <a:graphicFrameLocks noGrp="1"/>
          </p:cNvGraphicFramePr>
          <p:nvPr/>
        </p:nvGraphicFramePr>
        <p:xfrm>
          <a:off x="5867400" y="2255838"/>
          <a:ext cx="115728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04" name="Group 72"/>
          <p:cNvGraphicFramePr>
            <a:graphicFrameLocks noGrp="1"/>
          </p:cNvGraphicFramePr>
          <p:nvPr/>
        </p:nvGraphicFramePr>
        <p:xfrm>
          <a:off x="5867400" y="1874838"/>
          <a:ext cx="290513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10" name="Group 78"/>
          <p:cNvGraphicFramePr>
            <a:graphicFrameLocks noGrp="1"/>
          </p:cNvGraphicFramePr>
          <p:nvPr/>
        </p:nvGraphicFramePr>
        <p:xfrm>
          <a:off x="5867400" y="2667000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20" name="Group 88"/>
          <p:cNvGraphicFramePr>
            <a:graphicFrameLocks noGrp="1"/>
          </p:cNvGraphicFramePr>
          <p:nvPr/>
        </p:nvGraphicFramePr>
        <p:xfrm>
          <a:off x="5867400" y="3048000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30" name="Group 98"/>
          <p:cNvGraphicFramePr>
            <a:graphicFrameLocks noGrp="1"/>
          </p:cNvGraphicFramePr>
          <p:nvPr/>
        </p:nvGraphicFramePr>
        <p:xfrm>
          <a:off x="5867400" y="33988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38" name="Group 106"/>
          <p:cNvGraphicFramePr>
            <a:graphicFrameLocks noGrp="1"/>
          </p:cNvGraphicFramePr>
          <p:nvPr/>
        </p:nvGraphicFramePr>
        <p:xfrm>
          <a:off x="5867400" y="3733800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46" name="Group 114"/>
          <p:cNvGraphicFramePr>
            <a:graphicFrameLocks noGrp="1"/>
          </p:cNvGraphicFramePr>
          <p:nvPr/>
        </p:nvGraphicFramePr>
        <p:xfrm>
          <a:off x="5867400" y="4084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54" name="Group 122"/>
          <p:cNvGraphicFramePr>
            <a:graphicFrameLocks noGrp="1"/>
          </p:cNvGraphicFramePr>
          <p:nvPr/>
        </p:nvGraphicFramePr>
        <p:xfrm>
          <a:off x="5867400" y="4465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62" name="Group 130"/>
          <p:cNvGraphicFramePr>
            <a:graphicFrameLocks noGrp="1"/>
          </p:cNvGraphicFramePr>
          <p:nvPr/>
        </p:nvGraphicFramePr>
        <p:xfrm>
          <a:off x="5867400" y="4846638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72" name="Group 140"/>
          <p:cNvGraphicFramePr>
            <a:graphicFrameLocks noGrp="1"/>
          </p:cNvGraphicFramePr>
          <p:nvPr/>
        </p:nvGraphicFramePr>
        <p:xfrm>
          <a:off x="5867400" y="5227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array takes up </a:t>
            </a:r>
            <a:r>
              <a:rPr lang="el-GR" altLang="en-US" sz="2000">
                <a:solidFill>
                  <a:srgbClr val="00FF00"/>
                </a:solidFill>
                <a:cs typeface="Arial" panose="020B0604020202020204" pitchFamily="34" charset="0"/>
              </a:rPr>
              <a:t>Θ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(n) space</a:t>
            </a:r>
            <a:endParaRPr lang="en-US" altLang="zh-CN" sz="200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Define 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degree 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of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, deg(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), to be the number of edges incident to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.  Then, the total space to store the graph is proportional to:</a:t>
            </a: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b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</a:br>
            <a:endParaRPr lang="en-US" altLang="zh-CN" sz="200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An edge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e={u,v}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of the graph contributes a count of 1 to deg(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u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) and contributes a count 1 to deg(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Therefore, </a:t>
            </a:r>
            <a:r>
              <a:rPr lang="el-GR" altLang="en-US" sz="2000">
                <a:solidFill>
                  <a:srgbClr val="00FF00"/>
                </a:solidFill>
                <a:cs typeface="Arial" panose="020B0604020202020204" pitchFamily="34" charset="0"/>
              </a:rPr>
              <a:t>Σ</a:t>
            </a:r>
            <a:r>
              <a:rPr lang="en-US" altLang="zh-CN" sz="2000" baseline="-25000">
                <a:solidFill>
                  <a:srgbClr val="00FF00"/>
                </a:solidFill>
                <a:ea typeface="宋体" panose="02010600030101010101" pitchFamily="2" charset="-122"/>
              </a:rPr>
              <a:t>vertex </a:t>
            </a:r>
            <a:r>
              <a:rPr lang="en-US" altLang="zh-CN" sz="2000" i="1" baseline="-25000">
                <a:solidFill>
                  <a:srgbClr val="00FF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deg</a:t>
            </a:r>
            <a:r>
              <a:rPr lang="en-US" altLang="zh-CN" sz="2000" i="1">
                <a:solidFill>
                  <a:srgbClr val="00FF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000" i="1">
                <a:solidFill>
                  <a:srgbClr val="00FF00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2m,</a:t>
            </a:r>
            <a:r>
              <a:rPr lang="en-US" altLang="zh-CN" sz="2000">
                <a:ea typeface="宋体" panose="02010600030101010101" pitchFamily="2" charset="-122"/>
              </a:rPr>
              <a:t> where </a:t>
            </a:r>
            <a:r>
              <a:rPr lang="en-US" altLang="zh-CN" sz="2000" i="1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 is the total number of edges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 all, the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adjacency list takes up </a:t>
            </a:r>
            <a:r>
              <a:rPr lang="el-GR" altLang="en-US" sz="2000">
                <a:solidFill>
                  <a:srgbClr val="FFFF00"/>
                </a:solidFill>
                <a:cs typeface="Arial" panose="020B0604020202020204" pitchFamily="34" charset="0"/>
              </a:rPr>
              <a:t>Θ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FFFF00"/>
                </a:solidFill>
                <a:ea typeface="宋体" panose="02010600030101010101" pitchFamily="2" charset="-122"/>
              </a:rPr>
              <a:t>n+m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) space</a:t>
            </a:r>
            <a:endParaRPr lang="en-US" altLang="zh-CN" sz="2000">
              <a:solidFill>
                <a:srgbClr val="00FF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If m = O(n</a:t>
            </a:r>
            <a:r>
              <a:rPr lang="en-US" altLang="zh-CN" sz="1800" baseline="30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) (i.e. dense graphs), both adjacent matrix and adjacent lists use </a:t>
            </a:r>
            <a:r>
              <a:rPr lang="el-GR" altLang="en-US" sz="1800">
                <a:cs typeface="Arial" panose="020B0604020202020204" pitchFamily="34" charset="0"/>
              </a:rPr>
              <a:t>Θ</a:t>
            </a:r>
            <a:r>
              <a:rPr lang="en-US" altLang="zh-CN" sz="1800">
                <a:ea typeface="宋体" panose="02010600030101010101" pitchFamily="2" charset="-122"/>
              </a:rPr>
              <a:t>(n</a:t>
            </a:r>
            <a:r>
              <a:rPr lang="en-US" altLang="zh-CN" sz="1800" baseline="30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) space.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If m = O(n), adjacent list outperform adjacent matrix</a:t>
            </a: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However, one cannot tell in O(1) time whether two vertices are connected</a:t>
            </a:r>
            <a:endParaRPr lang="el-GR" altLang="en-US" sz="2000">
              <a:ea typeface="宋体" panose="02010600030101010101" pitchFamily="2" charset="-122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3581400" y="2209800"/>
            <a:ext cx="1676400" cy="83820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 of Adjacency List</a:t>
            </a: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3733800" y="2286000"/>
          <a:ext cx="14192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42720" progId="Equation.3">
                  <p:embed/>
                </p:oleObj>
              </mc:Choice>
              <mc:Fallback>
                <p:oleObj name="Equation" r:id="rId3" imgW="6858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4192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Adjacency List vs. Matrix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FF00"/>
                </a:solidFill>
                <a:ea typeface="宋体" panose="02010600030101010101" pitchFamily="2" charset="-122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More compact than adjacency matrices if graph has few edges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Requires more time to find if an edge exists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FF00"/>
                </a:solidFill>
                <a:ea typeface="宋体" panose="02010600030101010101" pitchFamily="2" charset="-122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Always require n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space</a:t>
            </a:r>
          </a:p>
          <a:p>
            <a:pPr lvl="2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This can waste a lot of space if the number of edges are sparse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Can quickly find if an edge exists</a:t>
            </a:r>
          </a:p>
          <a:p>
            <a:pPr lvl="1">
              <a:lnSpc>
                <a:spcPct val="8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Path between Vertices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path</a:t>
            </a:r>
            <a:r>
              <a:rPr lang="en-US" altLang="zh-CN">
                <a:ea typeface="宋体" panose="02010600030101010101" pitchFamily="2" charset="-122"/>
              </a:rPr>
              <a:t> is a sequence of vertices (v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, v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v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,… v</a:t>
            </a:r>
            <a:r>
              <a:rPr lang="en-US" altLang="zh-CN" baseline="-25000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) such that: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For </a:t>
            </a:r>
            <a:r>
              <a:rPr lang="en-US" altLang="zh-CN" i="1">
                <a:ea typeface="宋体" panose="02010600030101010101" pitchFamily="2" charset="-122"/>
              </a:rPr>
              <a:t>0 </a:t>
            </a:r>
            <a:r>
              <a:rPr lang="en-US" altLang="zh-CN" i="1">
                <a:ea typeface="宋体" panose="02010600030101010101" pitchFamily="2" charset="-122"/>
                <a:cs typeface="Arial" panose="020B0604020202020204" pitchFamily="34" charset="0"/>
              </a:rPr>
              <a:t>≤ i &lt; k,  {v</a:t>
            </a:r>
            <a:r>
              <a:rPr lang="en-US" altLang="zh-CN" i="1" baseline="-25000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i="1">
                <a:ea typeface="宋体" panose="02010600030101010101" pitchFamily="2" charset="-122"/>
                <a:cs typeface="Arial" panose="020B0604020202020204" pitchFamily="34" charset="0"/>
              </a:rPr>
              <a:t>, v</a:t>
            </a:r>
            <a:r>
              <a:rPr lang="en-US" altLang="zh-CN" i="1" baseline="-25000">
                <a:ea typeface="宋体" panose="02010600030101010101" pitchFamily="2" charset="-122"/>
                <a:cs typeface="Arial" panose="020B0604020202020204" pitchFamily="34" charset="0"/>
              </a:rPr>
              <a:t>i+1</a:t>
            </a:r>
            <a:r>
              <a:rPr lang="en-US" altLang="zh-CN" i="1"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 is an edge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i="1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Note: a path is allowed to go through the same vertex or the same edge any number of times!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 i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length</a:t>
            </a:r>
            <a:r>
              <a:rPr lang="en-US" altLang="zh-CN">
                <a:ea typeface="宋体" panose="02010600030101010101" pitchFamily="2" charset="-122"/>
              </a:rPr>
              <a:t> of a path is the number of edges on the path</a:t>
            </a:r>
            <a:endParaRPr lang="en-US" altLang="zh-CN" i="1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Types of paths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A path is </a:t>
            </a:r>
            <a:r>
              <a:rPr lang="en-US" altLang="zh-CN" sz="3600">
                <a:solidFill>
                  <a:srgbClr val="00FF00"/>
                </a:solidFill>
                <a:ea typeface="宋体" panose="02010600030101010101" pitchFamily="2" charset="-122"/>
              </a:rPr>
              <a:t>simple</a:t>
            </a:r>
            <a:r>
              <a:rPr lang="en-US" altLang="zh-CN" sz="3600">
                <a:ea typeface="宋体" panose="02010600030101010101" pitchFamily="2" charset="-122"/>
              </a:rPr>
              <a:t> if and only if it does not contain a vertex more than once.</a:t>
            </a:r>
          </a:p>
          <a:p>
            <a:r>
              <a:rPr lang="en-US" altLang="zh-CN" sz="3600">
                <a:ea typeface="宋体" panose="02010600030101010101" pitchFamily="2" charset="-122"/>
              </a:rPr>
              <a:t>A path is a </a:t>
            </a:r>
            <a:r>
              <a:rPr lang="en-US" altLang="zh-CN" sz="3600">
                <a:solidFill>
                  <a:srgbClr val="00FF00"/>
                </a:solidFill>
                <a:ea typeface="宋体" panose="02010600030101010101" pitchFamily="2" charset="-122"/>
              </a:rPr>
              <a:t>cycle</a:t>
            </a:r>
            <a:r>
              <a:rPr lang="en-US" altLang="zh-CN" sz="3600">
                <a:ea typeface="宋体" panose="02010600030101010101" pitchFamily="2" charset="-122"/>
              </a:rPr>
              <a:t> if and only if 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= v</a:t>
            </a:r>
            <a:r>
              <a:rPr lang="en-US" altLang="zh-CN" baseline="-25000">
                <a:ea typeface="宋体" panose="02010600030101010101" pitchFamily="2" charset="-122"/>
              </a:rPr>
              <a:t>k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beginning and end are the same vertex!</a:t>
            </a:r>
          </a:p>
          <a:p>
            <a:r>
              <a:rPr lang="en-US" altLang="zh-CN">
                <a:ea typeface="宋体" panose="02010600030101010101" pitchFamily="2" charset="-122"/>
              </a:rPr>
              <a:t>A path contains a cycle as its sub-path if some vertex appears twice or more</a:t>
            </a:r>
          </a:p>
          <a:p>
            <a:pPr lvl="2"/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81287" name="Picture 7" descr="MCj025089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3" y="228600"/>
            <a:ext cx="1430337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Path Examples</a:t>
            </a:r>
          </a:p>
        </p:txBody>
      </p:sp>
      <p:graphicFrame>
        <p:nvGraphicFramePr>
          <p:cNvPr id="482307" name="Object 3"/>
          <p:cNvGraphicFramePr>
            <a:graphicFrameLocks noChangeAspect="1"/>
          </p:cNvGraphicFramePr>
          <p:nvPr/>
        </p:nvGraphicFramePr>
        <p:xfrm>
          <a:off x="457200" y="1981200"/>
          <a:ext cx="3514725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05954" imgH="3914286" progId="Paint.Picture">
                  <p:embed/>
                </p:oleObj>
              </mc:Choice>
              <mc:Fallback>
                <p:oleObj name="Bitmap Image" r:id="rId3" imgW="4505954" imgH="39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3514725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5486400" y="3135313"/>
            <a:ext cx="249555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AutoNum type="arabicPeriod"/>
            </a:pPr>
            <a:r>
              <a:rPr lang="en-US" altLang="zh-CN" sz="1800" b="0">
                <a:ea typeface="宋体" panose="02010600030101010101" pitchFamily="2" charset="-122"/>
              </a:rPr>
              <a:t>{a,c,f,e}</a:t>
            </a:r>
          </a:p>
          <a:p>
            <a:pPr eaLnBrk="1" hangingPunct="1">
              <a:buClrTx/>
              <a:buSzTx/>
              <a:buFontTx/>
              <a:buAutoNum type="arabicPeriod"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AutoNum type="arabicPeriod"/>
            </a:pPr>
            <a:r>
              <a:rPr lang="en-US" altLang="zh-CN" sz="1800" b="0">
                <a:ea typeface="宋体" panose="02010600030101010101" pitchFamily="2" charset="-122"/>
              </a:rPr>
              <a:t>{a,b,d,c,f,e}</a:t>
            </a:r>
          </a:p>
          <a:p>
            <a:pPr eaLnBrk="1" hangingPunct="1">
              <a:buClrTx/>
              <a:buSzTx/>
              <a:buFontTx/>
              <a:buAutoNum type="arabicPeriod"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AutoNum type="arabicPeriod"/>
            </a:pPr>
            <a:r>
              <a:rPr lang="en-US" altLang="zh-CN" sz="1800" b="0">
                <a:ea typeface="宋体" panose="02010600030101010101" pitchFamily="2" charset="-122"/>
              </a:rPr>
              <a:t>{a, c, d, b, d, c, f, e}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AutoNum type="arabicPeriod"/>
            </a:pPr>
            <a:r>
              <a:rPr lang="en-US" altLang="zh-CN" sz="1800" b="0">
                <a:ea typeface="宋体" panose="02010600030101010101" pitchFamily="2" charset="-122"/>
              </a:rPr>
              <a:t>{a,c,d,b,a}</a:t>
            </a:r>
          </a:p>
          <a:p>
            <a:pPr eaLnBrk="1" hangingPunct="1">
              <a:buClrTx/>
              <a:buSzTx/>
              <a:buFontTx/>
              <a:buAutoNum type="arabicPeriod"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AutoNum type="arabicPeriod"/>
            </a:pPr>
            <a:r>
              <a:rPr lang="en-US" altLang="zh-CN" sz="1800" b="0">
                <a:ea typeface="宋体" panose="02010600030101010101" pitchFamily="2" charset="-122"/>
              </a:rPr>
              <a:t>{a,c,f,e,b,d,c,a}</a:t>
            </a: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4864100" y="877888"/>
            <a:ext cx="2832100" cy="1484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Are these paths?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Any cycles?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What is the path’s length?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Graph Traversal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 Application example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Given a graph representation and a vertex </a:t>
            </a:r>
            <a:r>
              <a:rPr lang="en-US" altLang="zh-CN" b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in the graph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Find all paths from </a:t>
            </a:r>
            <a:r>
              <a:rPr lang="en-US" altLang="zh-CN" b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to other vertices</a:t>
            </a:r>
          </a:p>
          <a:p>
            <a:r>
              <a:rPr lang="en-US" altLang="zh-CN">
                <a:ea typeface="宋体" panose="02010600030101010101" pitchFamily="2" charset="-122"/>
              </a:rPr>
              <a:t>Two common graph traversal algorithms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Breadth-First Search (BFS)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Find the shortest paths in an unweighted graph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Depth-First Search (DFS)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Topological sort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Find strongly connected components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83332" name="Picture 4" descr="MCj023446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28600"/>
            <a:ext cx="1720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BFS and Shortest Path Problem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Given any source vertex </a:t>
            </a:r>
            <a:r>
              <a:rPr lang="en-US" altLang="zh-CN" sz="2400" b="1" i="1">
                <a:ea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</a:rPr>
              <a:t>, BFS visits the other vertices at </a:t>
            </a:r>
            <a:r>
              <a:rPr lang="en-US" altLang="zh-CN" sz="2400">
                <a:solidFill>
                  <a:srgbClr val="00FF00"/>
                </a:solidFill>
                <a:ea typeface="宋体" panose="02010600030101010101" pitchFamily="2" charset="-122"/>
              </a:rPr>
              <a:t>increasing distances</a:t>
            </a:r>
            <a:r>
              <a:rPr lang="en-US" altLang="zh-CN" sz="2400">
                <a:ea typeface="宋体" panose="02010600030101010101" pitchFamily="2" charset="-122"/>
              </a:rPr>
              <a:t> away from s.  In doing so, BFS discovers paths from s to other vertices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What do we mean by “</a:t>
            </a:r>
            <a:r>
              <a:rPr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distance</a:t>
            </a:r>
            <a:r>
              <a:rPr lang="en-US" altLang="zh-CN" sz="2400">
                <a:ea typeface="宋体" panose="02010600030101010101" pitchFamily="2" charset="-122"/>
              </a:rPr>
              <a:t>”?  The </a:t>
            </a:r>
            <a:r>
              <a:rPr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number of edges on a path from s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484356" name="Group 4"/>
          <p:cNvGrpSpPr>
            <a:grpSpLocks/>
          </p:cNvGrpSpPr>
          <p:nvPr/>
        </p:nvGrpSpPr>
        <p:grpSpPr bwMode="auto">
          <a:xfrm>
            <a:off x="990600" y="3657600"/>
            <a:ext cx="3733800" cy="2895600"/>
            <a:chOff x="192" y="816"/>
            <a:chExt cx="2976" cy="2208"/>
          </a:xfrm>
        </p:grpSpPr>
        <p:sp>
          <p:nvSpPr>
            <p:cNvPr id="484357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4358" name="Oval 6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84359" name="Oval 7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4360" name="Oval 8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4361" name="Oval 9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4362" name="Oval 10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4363" name="Oval 11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4364" name="Oval 12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84365" name="Oval 13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4366" name="Oval 14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84367" name="AutoShape 15"/>
            <p:cNvCxnSpPr>
              <a:cxnSpLocks noChangeShapeType="1"/>
              <a:stCxn id="484366" idx="6"/>
              <a:endCxn id="484365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68" name="AutoShape 16"/>
            <p:cNvCxnSpPr>
              <a:cxnSpLocks noChangeShapeType="1"/>
              <a:stCxn id="484365" idx="5"/>
              <a:endCxn id="484364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69" name="AutoShape 17"/>
            <p:cNvCxnSpPr>
              <a:cxnSpLocks noChangeShapeType="1"/>
              <a:stCxn id="484364" idx="2"/>
              <a:endCxn id="484361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70" name="AutoShape 18"/>
            <p:cNvCxnSpPr>
              <a:cxnSpLocks noChangeShapeType="1"/>
              <a:stCxn id="484365" idx="3"/>
              <a:endCxn id="484357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71" name="AutoShape 19"/>
            <p:cNvCxnSpPr>
              <a:cxnSpLocks noChangeShapeType="1"/>
              <a:stCxn id="484357" idx="6"/>
              <a:endCxn id="484361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72" name="AutoShape 20"/>
            <p:cNvCxnSpPr>
              <a:cxnSpLocks noChangeShapeType="1"/>
              <a:stCxn id="484357" idx="3"/>
              <a:endCxn id="484358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73" name="AutoShape 21"/>
            <p:cNvCxnSpPr>
              <a:cxnSpLocks noChangeShapeType="1"/>
              <a:stCxn id="484358" idx="6"/>
              <a:endCxn id="484359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74" name="AutoShape 22"/>
            <p:cNvCxnSpPr>
              <a:cxnSpLocks noChangeShapeType="1"/>
              <a:stCxn id="484359" idx="7"/>
              <a:endCxn id="484361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75" name="AutoShape 23"/>
            <p:cNvCxnSpPr>
              <a:cxnSpLocks noChangeShapeType="1"/>
              <a:stCxn id="484359" idx="5"/>
              <a:endCxn id="484360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76" name="AutoShape 24"/>
            <p:cNvCxnSpPr>
              <a:cxnSpLocks noChangeShapeType="1"/>
              <a:stCxn id="484360" idx="6"/>
              <a:endCxn id="484363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77" name="AutoShape 25"/>
            <p:cNvCxnSpPr>
              <a:cxnSpLocks noChangeShapeType="1"/>
              <a:stCxn id="484361" idx="6"/>
              <a:endCxn id="484362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78" name="AutoShape 26"/>
            <p:cNvCxnSpPr>
              <a:cxnSpLocks noChangeShapeType="1"/>
              <a:stCxn id="484362" idx="6"/>
              <a:endCxn id="484363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4379" name="Text Box 27"/>
          <p:cNvSpPr txBox="1">
            <a:spLocks noChangeArrowheads="1"/>
          </p:cNvSpPr>
          <p:nvPr/>
        </p:nvSpPr>
        <p:spPr bwMode="auto">
          <a:xfrm>
            <a:off x="5702300" y="3944938"/>
            <a:ext cx="222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Consider s=vertex 1</a:t>
            </a:r>
          </a:p>
        </p:txBody>
      </p:sp>
      <p:sp>
        <p:nvSpPr>
          <p:cNvPr id="484380" name="Text Box 28"/>
          <p:cNvSpPr txBox="1">
            <a:spLocks noChangeArrowheads="1"/>
          </p:cNvSpPr>
          <p:nvPr/>
        </p:nvSpPr>
        <p:spPr bwMode="auto">
          <a:xfrm>
            <a:off x="5715000" y="4540250"/>
            <a:ext cx="233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Nodes at distance 1?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2, 3, 7, 9</a:t>
            </a:r>
          </a:p>
        </p:txBody>
      </p:sp>
      <p:grpSp>
        <p:nvGrpSpPr>
          <p:cNvPr id="484406" name="Group 54"/>
          <p:cNvGrpSpPr>
            <a:grpSpLocks/>
          </p:cNvGrpSpPr>
          <p:nvPr/>
        </p:nvGrpSpPr>
        <p:grpSpPr bwMode="auto">
          <a:xfrm>
            <a:off x="1103313" y="4648200"/>
            <a:ext cx="3163887" cy="1676400"/>
            <a:chOff x="3575" y="3360"/>
            <a:chExt cx="1993" cy="1056"/>
          </a:xfrm>
        </p:grpSpPr>
        <p:sp>
          <p:nvSpPr>
            <p:cNvPr id="484382" name="Oval 30"/>
            <p:cNvSpPr>
              <a:spLocks noChangeArrowheads="1"/>
            </p:cNvSpPr>
            <p:nvPr/>
          </p:nvSpPr>
          <p:spPr bwMode="auto">
            <a:xfrm>
              <a:off x="3719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83" name="Oval 31"/>
            <p:cNvSpPr>
              <a:spLocks noChangeArrowheads="1"/>
            </p:cNvSpPr>
            <p:nvPr/>
          </p:nvSpPr>
          <p:spPr bwMode="auto">
            <a:xfrm>
              <a:off x="3815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84" name="Oval 32"/>
            <p:cNvSpPr>
              <a:spLocks noChangeArrowheads="1"/>
            </p:cNvSpPr>
            <p:nvPr/>
          </p:nvSpPr>
          <p:spPr bwMode="auto">
            <a:xfrm>
              <a:off x="4727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86" name="Oval 34"/>
            <p:cNvSpPr>
              <a:spLocks noChangeArrowheads="1"/>
            </p:cNvSpPr>
            <p:nvPr/>
          </p:nvSpPr>
          <p:spPr bwMode="auto">
            <a:xfrm>
              <a:off x="4967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87" name="Text Box 35"/>
            <p:cNvSpPr txBox="1">
              <a:spLocks noChangeArrowheads="1"/>
            </p:cNvSpPr>
            <p:nvPr/>
          </p:nvSpPr>
          <p:spPr bwMode="auto">
            <a:xfrm>
              <a:off x="5399" y="350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4388" name="Text Box 36"/>
            <p:cNvSpPr txBox="1">
              <a:spLocks noChangeArrowheads="1"/>
            </p:cNvSpPr>
            <p:nvPr/>
          </p:nvSpPr>
          <p:spPr bwMode="auto">
            <a:xfrm>
              <a:off x="5063" y="385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4390" name="Text Box 38"/>
            <p:cNvSpPr txBox="1">
              <a:spLocks noChangeArrowheads="1"/>
            </p:cNvSpPr>
            <p:nvPr/>
          </p:nvSpPr>
          <p:spPr bwMode="auto">
            <a:xfrm>
              <a:off x="3575" y="3456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4391" name="Text Box 39"/>
            <p:cNvSpPr txBox="1">
              <a:spLocks noChangeArrowheads="1"/>
            </p:cNvSpPr>
            <p:nvPr/>
          </p:nvSpPr>
          <p:spPr bwMode="auto">
            <a:xfrm>
              <a:off x="3959" y="4243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84407" name="Group 55"/>
          <p:cNvGrpSpPr>
            <a:grpSpLocks/>
          </p:cNvGrpSpPr>
          <p:nvPr/>
        </p:nvGrpSpPr>
        <p:grpSpPr bwMode="auto">
          <a:xfrm>
            <a:off x="838200" y="4038600"/>
            <a:ext cx="4383088" cy="2667000"/>
            <a:chOff x="2999" y="2496"/>
            <a:chExt cx="2761" cy="1680"/>
          </a:xfrm>
        </p:grpSpPr>
        <p:sp>
          <p:nvSpPr>
            <p:cNvPr id="484393" name="Oval 41"/>
            <p:cNvSpPr>
              <a:spLocks noChangeArrowheads="1"/>
            </p:cNvSpPr>
            <p:nvPr/>
          </p:nvSpPr>
          <p:spPr bwMode="auto">
            <a:xfrm>
              <a:off x="4103" y="2496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94" name="Oval 42"/>
            <p:cNvSpPr>
              <a:spLocks noChangeArrowheads="1"/>
            </p:cNvSpPr>
            <p:nvPr/>
          </p:nvSpPr>
          <p:spPr bwMode="auto">
            <a:xfrm>
              <a:off x="2999" y="374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95" name="Oval 43"/>
            <p:cNvSpPr>
              <a:spLocks noChangeArrowheads="1"/>
            </p:cNvSpPr>
            <p:nvPr/>
          </p:nvSpPr>
          <p:spPr bwMode="auto">
            <a:xfrm>
              <a:off x="3911" y="379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96" name="Oval 44"/>
            <p:cNvSpPr>
              <a:spLocks noChangeArrowheads="1"/>
            </p:cNvSpPr>
            <p:nvPr/>
          </p:nvSpPr>
          <p:spPr bwMode="auto">
            <a:xfrm>
              <a:off x="5159" y="35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97" name="Text Box 45"/>
            <p:cNvSpPr txBox="1">
              <a:spLocks noChangeArrowheads="1"/>
            </p:cNvSpPr>
            <p:nvPr/>
          </p:nvSpPr>
          <p:spPr bwMode="auto">
            <a:xfrm>
              <a:off x="5591" y="3696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4398" name="Text Box 46"/>
            <p:cNvSpPr txBox="1">
              <a:spLocks noChangeArrowheads="1"/>
            </p:cNvSpPr>
            <p:nvPr/>
          </p:nvSpPr>
          <p:spPr bwMode="auto">
            <a:xfrm>
              <a:off x="4295" y="398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4399" name="Text Box 47"/>
            <p:cNvSpPr txBox="1">
              <a:spLocks noChangeArrowheads="1"/>
            </p:cNvSpPr>
            <p:nvPr/>
          </p:nvSpPr>
          <p:spPr bwMode="auto">
            <a:xfrm>
              <a:off x="3383" y="398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4400" name="Text Box 48"/>
            <p:cNvSpPr txBox="1">
              <a:spLocks noChangeArrowheads="1"/>
            </p:cNvSpPr>
            <p:nvPr/>
          </p:nvSpPr>
          <p:spPr bwMode="auto">
            <a:xfrm>
              <a:off x="4439" y="278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484401" name="Group 49"/>
          <p:cNvGrpSpPr>
            <a:grpSpLocks/>
          </p:cNvGrpSpPr>
          <p:nvPr/>
        </p:nvGrpSpPr>
        <p:grpSpPr bwMode="auto">
          <a:xfrm>
            <a:off x="2438400" y="4760913"/>
            <a:ext cx="587375" cy="801687"/>
            <a:chOff x="1536" y="2903"/>
            <a:chExt cx="370" cy="505"/>
          </a:xfrm>
        </p:grpSpPr>
        <p:sp>
          <p:nvSpPr>
            <p:cNvPr id="484402" name="Oval 50"/>
            <p:cNvSpPr>
              <a:spLocks noChangeArrowheads="1"/>
            </p:cNvSpPr>
            <p:nvPr/>
          </p:nvSpPr>
          <p:spPr bwMode="auto">
            <a:xfrm>
              <a:off x="1536" y="307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403" name="Text Box 51"/>
            <p:cNvSpPr txBox="1">
              <a:spLocks noChangeArrowheads="1"/>
            </p:cNvSpPr>
            <p:nvPr/>
          </p:nvSpPr>
          <p:spPr bwMode="auto">
            <a:xfrm>
              <a:off x="1718" y="290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s</a:t>
              </a:r>
            </a:p>
          </p:txBody>
        </p:sp>
      </p:grpSp>
      <p:sp>
        <p:nvSpPr>
          <p:cNvPr id="484404" name="Text Box 52"/>
          <p:cNvSpPr txBox="1">
            <a:spLocks noChangeArrowheads="1"/>
          </p:cNvSpPr>
          <p:nvPr/>
        </p:nvSpPr>
        <p:spPr bwMode="auto">
          <a:xfrm>
            <a:off x="5715000" y="347345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84405" name="Rectangle 53"/>
          <p:cNvSpPr>
            <a:spLocks noChangeArrowheads="1"/>
          </p:cNvSpPr>
          <p:nvPr/>
        </p:nvSpPr>
        <p:spPr bwMode="auto">
          <a:xfrm>
            <a:off x="5715000" y="5257800"/>
            <a:ext cx="233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Nodes at distance 2?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8, 6, 5, 4</a:t>
            </a:r>
          </a:p>
        </p:txBody>
      </p:sp>
      <p:sp>
        <p:nvSpPr>
          <p:cNvPr id="484408" name="Rectangle 56"/>
          <p:cNvSpPr>
            <a:spLocks noChangeArrowheads="1"/>
          </p:cNvSpPr>
          <p:nvPr/>
        </p:nvSpPr>
        <p:spPr bwMode="auto">
          <a:xfrm>
            <a:off x="5715000" y="6064250"/>
            <a:ext cx="233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Nodes at distance 3?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80" grpId="0"/>
      <p:bldP spid="484405" grpId="0"/>
      <p:bldP spid="4844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BFS Algorithm</a:t>
            </a:r>
          </a:p>
        </p:txBody>
      </p:sp>
      <p:pic>
        <p:nvPicPr>
          <p:cNvPr id="485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543800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4495800" y="2895600"/>
            <a:ext cx="361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Why use queue? Need FIFO</a:t>
            </a:r>
            <a:r>
              <a:rPr lang="en-US" altLang="en-US"/>
              <a:t> </a:t>
            </a:r>
          </a:p>
        </p:txBody>
      </p:sp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4648200" y="2590800"/>
            <a:ext cx="270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// flag[ ]: visited 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Graphs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6863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Extremely useful tool in modeling problems</a:t>
            </a:r>
          </a:p>
          <a:p>
            <a:r>
              <a:rPr lang="en-US" altLang="zh-CN">
                <a:ea typeface="宋体" panose="02010600030101010101" pitchFamily="2" charset="-122"/>
              </a:rPr>
              <a:t>Consist of:</a:t>
            </a:r>
          </a:p>
          <a:p>
            <a:pPr lvl="1"/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Vertices</a:t>
            </a:r>
          </a:p>
          <a:p>
            <a:pPr lvl="1"/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Edges</a:t>
            </a:r>
          </a:p>
        </p:txBody>
      </p:sp>
      <p:sp>
        <p:nvSpPr>
          <p:cNvPr id="467972" name="Oval 4"/>
          <p:cNvSpPr>
            <a:spLocks noChangeArrowheads="1"/>
          </p:cNvSpPr>
          <p:nvPr/>
        </p:nvSpPr>
        <p:spPr bwMode="auto">
          <a:xfrm>
            <a:off x="4114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67973" name="Oval 5"/>
          <p:cNvSpPr>
            <a:spLocks noChangeArrowheads="1"/>
          </p:cNvSpPr>
          <p:nvPr/>
        </p:nvSpPr>
        <p:spPr bwMode="auto">
          <a:xfrm>
            <a:off x="5562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67974" name="Oval 6"/>
          <p:cNvSpPr>
            <a:spLocks noChangeArrowheads="1"/>
          </p:cNvSpPr>
          <p:nvPr/>
        </p:nvSpPr>
        <p:spPr bwMode="auto">
          <a:xfrm>
            <a:off x="2743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67975" name="Oval 7"/>
          <p:cNvSpPr>
            <a:spLocks noChangeArrowheads="1"/>
          </p:cNvSpPr>
          <p:nvPr/>
        </p:nvSpPr>
        <p:spPr bwMode="auto">
          <a:xfrm>
            <a:off x="43434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67976" name="Oval 8"/>
          <p:cNvSpPr>
            <a:spLocks noChangeArrowheads="1"/>
          </p:cNvSpPr>
          <p:nvPr/>
        </p:nvSpPr>
        <p:spPr bwMode="auto">
          <a:xfrm>
            <a:off x="56388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67977" name="Oval 9"/>
          <p:cNvSpPr>
            <a:spLocks noChangeArrowheads="1"/>
          </p:cNvSpPr>
          <p:nvPr/>
        </p:nvSpPr>
        <p:spPr bwMode="auto">
          <a:xfrm>
            <a:off x="3962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</a:t>
            </a:r>
          </a:p>
        </p:txBody>
      </p:sp>
      <p:cxnSp>
        <p:nvCxnSpPr>
          <p:cNvPr id="467978" name="AutoShape 10"/>
          <p:cNvCxnSpPr>
            <a:cxnSpLocks noChangeShapeType="1"/>
            <a:stCxn id="467974" idx="5"/>
            <a:endCxn id="467977" idx="1"/>
          </p:cNvCxnSpPr>
          <p:nvPr/>
        </p:nvCxnSpPr>
        <p:spPr bwMode="auto">
          <a:xfrm>
            <a:off x="3068638" y="4745038"/>
            <a:ext cx="9493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79" name="AutoShape 11"/>
          <p:cNvCxnSpPr>
            <a:cxnSpLocks noChangeShapeType="1"/>
            <a:stCxn id="467974" idx="7"/>
            <a:endCxn id="467975" idx="2"/>
          </p:cNvCxnSpPr>
          <p:nvPr/>
        </p:nvCxnSpPr>
        <p:spPr bwMode="auto">
          <a:xfrm flipV="1">
            <a:off x="3068638" y="4305300"/>
            <a:ext cx="1274762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0" name="AutoShape 12"/>
          <p:cNvCxnSpPr>
            <a:cxnSpLocks noChangeShapeType="1"/>
            <a:stCxn id="467972" idx="2"/>
            <a:endCxn id="467974" idx="0"/>
          </p:cNvCxnSpPr>
          <p:nvPr/>
        </p:nvCxnSpPr>
        <p:spPr bwMode="auto">
          <a:xfrm flipH="1">
            <a:off x="2933700" y="3543300"/>
            <a:ext cx="11811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1" name="AutoShape 13"/>
          <p:cNvCxnSpPr>
            <a:cxnSpLocks noChangeShapeType="1"/>
            <a:stCxn id="467972" idx="4"/>
            <a:endCxn id="467975" idx="0"/>
          </p:cNvCxnSpPr>
          <p:nvPr/>
        </p:nvCxnSpPr>
        <p:spPr bwMode="auto">
          <a:xfrm>
            <a:off x="4305300" y="37338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2" name="AutoShape 14"/>
          <p:cNvCxnSpPr>
            <a:cxnSpLocks noChangeShapeType="1"/>
            <a:stCxn id="467972" idx="6"/>
            <a:endCxn id="467973" idx="1"/>
          </p:cNvCxnSpPr>
          <p:nvPr/>
        </p:nvCxnSpPr>
        <p:spPr bwMode="auto">
          <a:xfrm>
            <a:off x="4495800" y="3543300"/>
            <a:ext cx="1122363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3" name="AutoShape 15"/>
          <p:cNvCxnSpPr>
            <a:cxnSpLocks noChangeShapeType="1"/>
            <a:stCxn id="467975" idx="6"/>
            <a:endCxn id="467973" idx="3"/>
          </p:cNvCxnSpPr>
          <p:nvPr/>
        </p:nvCxnSpPr>
        <p:spPr bwMode="auto">
          <a:xfrm flipV="1">
            <a:off x="4724400" y="3983038"/>
            <a:ext cx="8937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4" name="AutoShape 16"/>
          <p:cNvCxnSpPr>
            <a:cxnSpLocks noChangeShapeType="1"/>
            <a:stCxn id="467976" idx="0"/>
            <a:endCxn id="467973" idx="5"/>
          </p:cNvCxnSpPr>
          <p:nvPr/>
        </p:nvCxnSpPr>
        <p:spPr bwMode="auto">
          <a:xfrm flipV="1">
            <a:off x="5829300" y="3983038"/>
            <a:ext cx="58738" cy="81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5" name="AutoShape 17"/>
          <p:cNvCxnSpPr>
            <a:cxnSpLocks noChangeShapeType="1"/>
            <a:stCxn id="467973" idx="4"/>
            <a:endCxn id="467977" idx="7"/>
          </p:cNvCxnSpPr>
          <p:nvPr/>
        </p:nvCxnSpPr>
        <p:spPr bwMode="auto">
          <a:xfrm flipH="1">
            <a:off x="4287838" y="4038600"/>
            <a:ext cx="1465262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7986" name="Line 18"/>
          <p:cNvSpPr>
            <a:spLocks noChangeShapeType="1"/>
          </p:cNvSpPr>
          <p:nvPr/>
        </p:nvSpPr>
        <p:spPr bwMode="auto">
          <a:xfrm flipV="1">
            <a:off x="20574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987" name="Text Box 19"/>
          <p:cNvSpPr txBox="1">
            <a:spLocks noChangeArrowheads="1"/>
          </p:cNvSpPr>
          <p:nvPr/>
        </p:nvSpPr>
        <p:spPr bwMode="auto">
          <a:xfrm>
            <a:off x="1447800" y="52578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Vertex</a:t>
            </a:r>
          </a:p>
        </p:txBody>
      </p:sp>
      <p:sp>
        <p:nvSpPr>
          <p:cNvPr id="467988" name="Line 20"/>
          <p:cNvSpPr>
            <a:spLocks noChangeShapeType="1"/>
          </p:cNvSpPr>
          <p:nvPr/>
        </p:nvSpPr>
        <p:spPr bwMode="auto">
          <a:xfrm flipH="1" flipV="1">
            <a:off x="4876800" y="47244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989" name="Text Box 21"/>
          <p:cNvSpPr txBox="1">
            <a:spLocks noChangeArrowheads="1"/>
          </p:cNvSpPr>
          <p:nvPr/>
        </p:nvSpPr>
        <p:spPr bwMode="auto">
          <a:xfrm>
            <a:off x="5165725" y="55991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Edge</a:t>
            </a:r>
          </a:p>
        </p:txBody>
      </p:sp>
      <p:sp>
        <p:nvSpPr>
          <p:cNvPr id="467990" name="Text Box 22"/>
          <p:cNvSpPr txBox="1">
            <a:spLocks noChangeArrowheads="1"/>
          </p:cNvSpPr>
          <p:nvPr/>
        </p:nvSpPr>
        <p:spPr bwMode="auto">
          <a:xfrm>
            <a:off x="6248400" y="2971800"/>
            <a:ext cx="25923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Vertices</a:t>
            </a:r>
            <a:r>
              <a:rPr lang="en-US" altLang="zh-CN" sz="2400" b="0">
                <a:ea typeface="宋体" panose="02010600030101010101" pitchFamily="2" charset="-122"/>
              </a:rPr>
              <a:t> can be</a:t>
            </a:r>
            <a:br>
              <a:rPr lang="en-US" altLang="zh-CN" sz="2400" b="0">
                <a:ea typeface="宋体" panose="02010600030101010101" pitchFamily="2" charset="-122"/>
              </a:rPr>
            </a:br>
            <a:r>
              <a:rPr lang="en-US" altLang="zh-CN" sz="2400" b="0">
                <a:ea typeface="宋体" panose="02010600030101010101" pitchFamily="2" charset="-122"/>
              </a:rPr>
              <a:t>considered “sites”</a:t>
            </a:r>
            <a:br>
              <a:rPr lang="en-US" altLang="zh-CN" sz="2400" b="0">
                <a:ea typeface="宋体" panose="02010600030101010101" pitchFamily="2" charset="-122"/>
              </a:rPr>
            </a:br>
            <a:r>
              <a:rPr lang="en-US" altLang="zh-CN" sz="2400" b="0">
                <a:ea typeface="宋体" panose="02010600030101010101" pitchFamily="2" charset="-122"/>
              </a:rPr>
              <a:t>or locations.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Edges</a:t>
            </a:r>
            <a:r>
              <a:rPr lang="en-US" altLang="zh-CN" sz="2400" b="0">
                <a:ea typeface="宋体" panose="02010600030101010101" pitchFamily="2" charset="-122"/>
              </a:rPr>
              <a:t> represent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connections.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914400"/>
          </a:xfrm>
        </p:spPr>
        <p:txBody>
          <a:bodyPr/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BFS Example</a:t>
            </a:r>
          </a:p>
        </p:txBody>
      </p:sp>
      <p:grpSp>
        <p:nvGrpSpPr>
          <p:cNvPr id="486403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8640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640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8640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640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640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640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641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641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8641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641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86414" name="AutoShape 14"/>
            <p:cNvCxnSpPr>
              <a:cxnSpLocks noChangeShapeType="1"/>
              <a:stCxn id="486413" idx="6"/>
              <a:endCxn id="48641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15" name="AutoShape 15"/>
            <p:cNvCxnSpPr>
              <a:cxnSpLocks noChangeShapeType="1"/>
              <a:stCxn id="486412" idx="5"/>
              <a:endCxn id="48641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16" name="AutoShape 16"/>
            <p:cNvCxnSpPr>
              <a:cxnSpLocks noChangeShapeType="1"/>
              <a:stCxn id="486411" idx="2"/>
              <a:endCxn id="48640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17" name="AutoShape 17"/>
            <p:cNvCxnSpPr>
              <a:cxnSpLocks noChangeShapeType="1"/>
              <a:stCxn id="486412" idx="3"/>
              <a:endCxn id="48640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18" name="AutoShape 18"/>
            <p:cNvCxnSpPr>
              <a:cxnSpLocks noChangeShapeType="1"/>
              <a:stCxn id="486404" idx="6"/>
              <a:endCxn id="48640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19" name="AutoShape 19"/>
            <p:cNvCxnSpPr>
              <a:cxnSpLocks noChangeShapeType="1"/>
              <a:stCxn id="486404" idx="3"/>
              <a:endCxn id="48640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20" name="AutoShape 20"/>
            <p:cNvCxnSpPr>
              <a:cxnSpLocks noChangeShapeType="1"/>
              <a:stCxn id="486405" idx="6"/>
              <a:endCxn id="48640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21" name="AutoShape 21"/>
            <p:cNvCxnSpPr>
              <a:cxnSpLocks noChangeShapeType="1"/>
              <a:stCxn id="486406" idx="7"/>
              <a:endCxn id="48640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22" name="AutoShape 22"/>
            <p:cNvCxnSpPr>
              <a:cxnSpLocks noChangeShapeType="1"/>
              <a:stCxn id="486406" idx="5"/>
              <a:endCxn id="48640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23" name="AutoShape 23"/>
            <p:cNvCxnSpPr>
              <a:cxnSpLocks noChangeShapeType="1"/>
              <a:stCxn id="486407" idx="6"/>
              <a:endCxn id="48641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24" name="AutoShape 24"/>
            <p:cNvCxnSpPr>
              <a:cxnSpLocks noChangeShapeType="1"/>
              <a:stCxn id="486408" idx="6"/>
              <a:endCxn id="48640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425" name="AutoShape 25"/>
            <p:cNvCxnSpPr>
              <a:cxnSpLocks noChangeShapeType="1"/>
              <a:stCxn id="486409" idx="6"/>
              <a:endCxn id="48641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86426" name="Object 26"/>
          <p:cNvGraphicFramePr>
            <a:graphicFrameLocks noChangeAspect="1"/>
          </p:cNvGraphicFramePr>
          <p:nvPr/>
        </p:nvGraphicFramePr>
        <p:xfrm>
          <a:off x="4619625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2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86428" name="Text Box 28"/>
          <p:cNvSpPr txBox="1">
            <a:spLocks noChangeArrowheads="1"/>
          </p:cNvSpPr>
          <p:nvPr/>
        </p:nvSpPr>
        <p:spPr bwMode="auto">
          <a:xfrm>
            <a:off x="304800" y="28495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8642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6453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8645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6478" name="Text Box 78"/>
          <p:cNvSpPr txBox="1">
            <a:spLocks noChangeArrowheads="1"/>
          </p:cNvSpPr>
          <p:nvPr/>
        </p:nvSpPr>
        <p:spPr bwMode="auto">
          <a:xfrm>
            <a:off x="1295400" y="55626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86479" name="Text Box 79"/>
          <p:cNvSpPr txBox="1">
            <a:spLocks noChangeArrowheads="1"/>
          </p:cNvSpPr>
          <p:nvPr/>
        </p:nvSpPr>
        <p:spPr bwMode="auto">
          <a:xfrm>
            <a:off x="1771650" y="550068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  }</a:t>
            </a:r>
          </a:p>
        </p:txBody>
      </p:sp>
      <p:sp>
        <p:nvSpPr>
          <p:cNvPr id="486480" name="Text Box 80"/>
          <p:cNvSpPr txBox="1">
            <a:spLocks noChangeArrowheads="1"/>
          </p:cNvSpPr>
          <p:nvPr/>
        </p:nvSpPr>
        <p:spPr bwMode="auto">
          <a:xfrm>
            <a:off x="7010400" y="4648200"/>
            <a:ext cx="1746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table (all False)</a:t>
            </a:r>
          </a:p>
        </p:txBody>
      </p:sp>
      <p:sp>
        <p:nvSpPr>
          <p:cNvPr id="486481" name="Text Box 81"/>
          <p:cNvSpPr txBox="1">
            <a:spLocks noChangeArrowheads="1"/>
          </p:cNvSpPr>
          <p:nvPr/>
        </p:nvSpPr>
        <p:spPr bwMode="auto">
          <a:xfrm>
            <a:off x="838200" y="6019800"/>
            <a:ext cx="250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</a:t>
            </a:r>
            <a:r>
              <a:rPr lang="en-US" altLang="zh-CN" sz="1800">
                <a:ea typeface="宋体" panose="02010600030101010101" pitchFamily="2" charset="-122"/>
              </a:rPr>
              <a:t>Q </a:t>
            </a:r>
            <a:r>
              <a:rPr lang="en-US" altLang="zh-CN" sz="1800" b="0">
                <a:ea typeface="宋体" panose="02010600030101010101" pitchFamily="2" charset="-122"/>
              </a:rPr>
              <a:t>to be empty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427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8742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742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8743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743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743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743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743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743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8743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743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87438" name="AutoShape 14"/>
            <p:cNvCxnSpPr>
              <a:cxnSpLocks noChangeShapeType="1"/>
              <a:stCxn id="487437" idx="6"/>
              <a:endCxn id="48743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39" name="AutoShape 15"/>
            <p:cNvCxnSpPr>
              <a:cxnSpLocks noChangeShapeType="1"/>
              <a:stCxn id="487436" idx="5"/>
              <a:endCxn id="48743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0" name="AutoShape 16"/>
            <p:cNvCxnSpPr>
              <a:cxnSpLocks noChangeShapeType="1"/>
              <a:stCxn id="487435" idx="2"/>
              <a:endCxn id="48743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1" name="AutoShape 17"/>
            <p:cNvCxnSpPr>
              <a:cxnSpLocks noChangeShapeType="1"/>
              <a:stCxn id="487436" idx="3"/>
              <a:endCxn id="48742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2" name="AutoShape 18"/>
            <p:cNvCxnSpPr>
              <a:cxnSpLocks noChangeShapeType="1"/>
              <a:stCxn id="487428" idx="6"/>
              <a:endCxn id="48743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3" name="AutoShape 19"/>
            <p:cNvCxnSpPr>
              <a:cxnSpLocks noChangeShapeType="1"/>
              <a:stCxn id="487428" idx="3"/>
              <a:endCxn id="48742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4" name="AutoShape 20"/>
            <p:cNvCxnSpPr>
              <a:cxnSpLocks noChangeShapeType="1"/>
              <a:stCxn id="487429" idx="6"/>
              <a:endCxn id="48743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5" name="AutoShape 21"/>
            <p:cNvCxnSpPr>
              <a:cxnSpLocks noChangeShapeType="1"/>
              <a:stCxn id="487430" idx="7"/>
              <a:endCxn id="48743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6" name="AutoShape 22"/>
            <p:cNvCxnSpPr>
              <a:cxnSpLocks noChangeShapeType="1"/>
              <a:stCxn id="487430" idx="5"/>
              <a:endCxn id="48743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7" name="AutoShape 23"/>
            <p:cNvCxnSpPr>
              <a:cxnSpLocks noChangeShapeType="1"/>
              <a:stCxn id="487431" idx="6"/>
              <a:endCxn id="48743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8" name="AutoShape 24"/>
            <p:cNvCxnSpPr>
              <a:cxnSpLocks noChangeShapeType="1"/>
              <a:stCxn id="487432" idx="6"/>
              <a:endCxn id="48743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449" name="AutoShape 25"/>
            <p:cNvCxnSpPr>
              <a:cxnSpLocks noChangeShapeType="1"/>
              <a:stCxn id="487433" idx="6"/>
              <a:endCxn id="48743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87450" name="Object 26"/>
          <p:cNvGraphicFramePr>
            <a:graphicFrameLocks noChangeAspect="1"/>
          </p:cNvGraphicFramePr>
          <p:nvPr/>
        </p:nvGraphicFramePr>
        <p:xfrm>
          <a:off x="4670425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228600" y="28495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8745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747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87478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7502" name="Text Box 78"/>
          <p:cNvSpPr txBox="1">
            <a:spLocks noChangeArrowheads="1"/>
          </p:cNvSpPr>
          <p:nvPr/>
        </p:nvSpPr>
        <p:spPr bwMode="auto">
          <a:xfrm>
            <a:off x="1295400" y="55626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87503" name="Text Box 79"/>
          <p:cNvSpPr txBox="1">
            <a:spLocks noChangeArrowheads="1"/>
          </p:cNvSpPr>
          <p:nvPr/>
        </p:nvSpPr>
        <p:spPr bwMode="auto">
          <a:xfrm>
            <a:off x="1771650" y="5500688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2   }</a:t>
            </a:r>
          </a:p>
        </p:txBody>
      </p:sp>
      <p:sp>
        <p:nvSpPr>
          <p:cNvPr id="487504" name="Text Box 80"/>
          <p:cNvSpPr txBox="1">
            <a:spLocks noChangeArrowheads="1"/>
          </p:cNvSpPr>
          <p:nvPr/>
        </p:nvSpPr>
        <p:spPr bwMode="auto">
          <a:xfrm>
            <a:off x="6858000" y="4724400"/>
            <a:ext cx="175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Flag that 2 has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been visited</a:t>
            </a:r>
          </a:p>
        </p:txBody>
      </p:sp>
      <p:sp>
        <p:nvSpPr>
          <p:cNvPr id="487505" name="Text Box 81"/>
          <p:cNvSpPr txBox="1">
            <a:spLocks noChangeArrowheads="1"/>
          </p:cNvSpPr>
          <p:nvPr/>
        </p:nvSpPr>
        <p:spPr bwMode="auto">
          <a:xfrm>
            <a:off x="838200" y="6019800"/>
            <a:ext cx="309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Place source 2 on the queue</a:t>
            </a: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487506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451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8845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845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8845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845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845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845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845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845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8846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846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88462" name="AutoShape 14"/>
            <p:cNvCxnSpPr>
              <a:cxnSpLocks noChangeShapeType="1"/>
              <a:stCxn id="488461" idx="6"/>
              <a:endCxn id="48846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63" name="AutoShape 15"/>
            <p:cNvCxnSpPr>
              <a:cxnSpLocks noChangeShapeType="1"/>
              <a:stCxn id="488460" idx="5"/>
              <a:endCxn id="48845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64" name="AutoShape 16"/>
            <p:cNvCxnSpPr>
              <a:cxnSpLocks noChangeShapeType="1"/>
              <a:stCxn id="488459" idx="2"/>
              <a:endCxn id="48845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65" name="AutoShape 17"/>
            <p:cNvCxnSpPr>
              <a:cxnSpLocks noChangeShapeType="1"/>
              <a:stCxn id="488460" idx="3"/>
              <a:endCxn id="48845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66" name="AutoShape 18"/>
            <p:cNvCxnSpPr>
              <a:cxnSpLocks noChangeShapeType="1"/>
              <a:stCxn id="488452" idx="6"/>
              <a:endCxn id="48845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67" name="AutoShape 19"/>
            <p:cNvCxnSpPr>
              <a:cxnSpLocks noChangeShapeType="1"/>
              <a:stCxn id="488452" idx="3"/>
              <a:endCxn id="48845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68" name="AutoShape 20"/>
            <p:cNvCxnSpPr>
              <a:cxnSpLocks noChangeShapeType="1"/>
              <a:stCxn id="488453" idx="6"/>
              <a:endCxn id="48845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69" name="AutoShape 21"/>
            <p:cNvCxnSpPr>
              <a:cxnSpLocks noChangeShapeType="1"/>
              <a:stCxn id="488454" idx="7"/>
              <a:endCxn id="48845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70" name="AutoShape 22"/>
            <p:cNvCxnSpPr>
              <a:cxnSpLocks noChangeShapeType="1"/>
              <a:stCxn id="488454" idx="5"/>
              <a:endCxn id="48845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71" name="AutoShape 23"/>
            <p:cNvCxnSpPr>
              <a:cxnSpLocks noChangeShapeType="1"/>
              <a:stCxn id="488455" idx="6"/>
              <a:endCxn id="48845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72" name="AutoShape 24"/>
            <p:cNvCxnSpPr>
              <a:cxnSpLocks noChangeShapeType="1"/>
              <a:stCxn id="488456" idx="6"/>
              <a:endCxn id="48845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73" name="AutoShape 25"/>
            <p:cNvCxnSpPr>
              <a:cxnSpLocks noChangeShapeType="1"/>
              <a:stCxn id="488457" idx="6"/>
              <a:endCxn id="48845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88474" name="Object 26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7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88476" name="Text Box 28"/>
          <p:cNvSpPr txBox="1">
            <a:spLocks noChangeArrowheads="1"/>
          </p:cNvSpPr>
          <p:nvPr/>
        </p:nvSpPr>
        <p:spPr bwMode="auto">
          <a:xfrm>
            <a:off x="152400" y="28495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8847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850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8850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8526" name="Text Box 78"/>
          <p:cNvSpPr txBox="1">
            <a:spLocks noChangeArrowheads="1"/>
          </p:cNvSpPr>
          <p:nvPr/>
        </p:nvSpPr>
        <p:spPr bwMode="auto">
          <a:xfrm>
            <a:off x="1295400" y="54721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88527" name="Text Box 79"/>
          <p:cNvSpPr txBox="1">
            <a:spLocks noChangeArrowheads="1"/>
          </p:cNvSpPr>
          <p:nvPr/>
        </p:nvSpPr>
        <p:spPr bwMode="auto">
          <a:xfrm>
            <a:off x="1771650" y="5468938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{2} </a:t>
            </a:r>
            <a:r>
              <a:rPr lang="en-US" altLang="zh-CN" sz="1800" b="0">
                <a:ea typeface="宋体" panose="02010600030101010101" pitchFamily="2" charset="-122"/>
                <a:cs typeface="Arial" panose="020B0604020202020204" pitchFamily="34" charset="0"/>
              </a:rPr>
              <a:t>→  </a:t>
            </a:r>
            <a:r>
              <a:rPr lang="en-US" altLang="zh-CN" sz="1800" b="0">
                <a:ea typeface="宋体" panose="02010600030101010101" pitchFamily="2" charset="-122"/>
              </a:rPr>
              <a:t>{  8, 1, 4 }</a:t>
            </a:r>
          </a:p>
        </p:txBody>
      </p:sp>
      <p:sp>
        <p:nvSpPr>
          <p:cNvPr id="488528" name="Text Box 80"/>
          <p:cNvSpPr txBox="1">
            <a:spLocks noChangeArrowheads="1"/>
          </p:cNvSpPr>
          <p:nvPr/>
        </p:nvSpPr>
        <p:spPr bwMode="auto">
          <a:xfrm>
            <a:off x="7086600" y="4495800"/>
            <a:ext cx="183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Mark neighbors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as visited 1, 4, 8</a:t>
            </a:r>
          </a:p>
        </p:txBody>
      </p:sp>
      <p:sp>
        <p:nvSpPr>
          <p:cNvPr id="488529" name="Line 81"/>
          <p:cNvSpPr>
            <a:spLocks noChangeShapeType="1"/>
          </p:cNvSpPr>
          <p:nvPr/>
        </p:nvSpPr>
        <p:spPr bwMode="auto">
          <a:xfrm>
            <a:off x="4648200" y="22637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530" name="Text Box 82"/>
          <p:cNvSpPr txBox="1">
            <a:spLocks noChangeArrowheads="1"/>
          </p:cNvSpPr>
          <p:nvPr/>
        </p:nvSpPr>
        <p:spPr bwMode="auto">
          <a:xfrm>
            <a:off x="3946525" y="20716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88531" name="Text Box 83"/>
          <p:cNvSpPr txBox="1">
            <a:spLocks noChangeArrowheads="1"/>
          </p:cNvSpPr>
          <p:nvPr/>
        </p:nvSpPr>
        <p:spPr bwMode="auto">
          <a:xfrm>
            <a:off x="2209800" y="5911850"/>
            <a:ext cx="492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2.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Place all</a:t>
            </a:r>
            <a:r>
              <a:rPr lang="en-US" altLang="zh-CN" sz="1800" b="0">
                <a:ea typeface="宋体" panose="02010600030101010101" pitchFamily="2" charset="-122"/>
              </a:rPr>
              <a:t> </a:t>
            </a: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unvisited</a:t>
            </a:r>
            <a:r>
              <a:rPr lang="en-US" altLang="zh-CN" sz="1800" b="0">
                <a:ea typeface="宋体" panose="02010600030101010101" pitchFamily="2" charset="-122"/>
              </a:rPr>
              <a:t> </a:t>
            </a: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neighbors of 2 on the queue</a:t>
            </a:r>
          </a:p>
        </p:txBody>
      </p:sp>
      <p:sp>
        <p:nvSpPr>
          <p:cNvPr id="488532" name="Text Box 84"/>
          <p:cNvSpPr txBox="1">
            <a:spLocks noChangeArrowheads="1"/>
          </p:cNvSpPr>
          <p:nvPr/>
        </p:nvSpPr>
        <p:spPr bwMode="auto">
          <a:xfrm>
            <a:off x="3849688" y="210820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grpSp>
        <p:nvGrpSpPr>
          <p:cNvPr id="488533" name="Group 85"/>
          <p:cNvGrpSpPr>
            <a:grpSpLocks/>
          </p:cNvGrpSpPr>
          <p:nvPr/>
        </p:nvGrpSpPr>
        <p:grpSpPr bwMode="auto">
          <a:xfrm>
            <a:off x="304800" y="2057400"/>
            <a:ext cx="2590800" cy="2590800"/>
            <a:chOff x="192" y="1296"/>
            <a:chExt cx="1632" cy="1632"/>
          </a:xfrm>
        </p:grpSpPr>
        <p:sp>
          <p:nvSpPr>
            <p:cNvPr id="488534" name="Oval 86"/>
            <p:cNvSpPr>
              <a:spLocks noChangeArrowheads="1"/>
            </p:cNvSpPr>
            <p:nvPr/>
          </p:nvSpPr>
          <p:spPr bwMode="auto">
            <a:xfrm>
              <a:off x="192" y="254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535" name="Oval 87"/>
            <p:cNvSpPr>
              <a:spLocks noChangeArrowheads="1"/>
            </p:cNvSpPr>
            <p:nvPr/>
          </p:nvSpPr>
          <p:spPr bwMode="auto">
            <a:xfrm>
              <a:off x="1152" y="192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536" name="Oval 88"/>
            <p:cNvSpPr>
              <a:spLocks noChangeArrowheads="1"/>
            </p:cNvSpPr>
            <p:nvPr/>
          </p:nvSpPr>
          <p:spPr bwMode="auto">
            <a:xfrm>
              <a:off x="1392" y="1296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8537" name="Oval 89"/>
          <p:cNvSpPr>
            <a:spLocks noChangeArrowheads="1"/>
          </p:cNvSpPr>
          <p:nvPr/>
        </p:nvSpPr>
        <p:spPr bwMode="auto">
          <a:xfrm>
            <a:off x="838200" y="2667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38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475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8947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947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8947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947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948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948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948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948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8948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948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89486" name="AutoShape 14"/>
            <p:cNvCxnSpPr>
              <a:cxnSpLocks noChangeShapeType="1"/>
              <a:stCxn id="489485" idx="6"/>
              <a:endCxn id="48948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87" name="AutoShape 15"/>
            <p:cNvCxnSpPr>
              <a:cxnSpLocks noChangeShapeType="1"/>
              <a:stCxn id="489484" idx="5"/>
              <a:endCxn id="48948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88" name="AutoShape 16"/>
            <p:cNvCxnSpPr>
              <a:cxnSpLocks noChangeShapeType="1"/>
              <a:stCxn id="489483" idx="2"/>
              <a:endCxn id="48948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89" name="AutoShape 17"/>
            <p:cNvCxnSpPr>
              <a:cxnSpLocks noChangeShapeType="1"/>
              <a:stCxn id="489484" idx="3"/>
              <a:endCxn id="48947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90" name="AutoShape 18"/>
            <p:cNvCxnSpPr>
              <a:cxnSpLocks noChangeShapeType="1"/>
              <a:stCxn id="489476" idx="6"/>
              <a:endCxn id="48948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91" name="AutoShape 19"/>
            <p:cNvCxnSpPr>
              <a:cxnSpLocks noChangeShapeType="1"/>
              <a:stCxn id="489476" idx="3"/>
              <a:endCxn id="48947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92" name="AutoShape 20"/>
            <p:cNvCxnSpPr>
              <a:cxnSpLocks noChangeShapeType="1"/>
              <a:stCxn id="489477" idx="6"/>
              <a:endCxn id="48947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93" name="AutoShape 21"/>
            <p:cNvCxnSpPr>
              <a:cxnSpLocks noChangeShapeType="1"/>
              <a:stCxn id="489478" idx="7"/>
              <a:endCxn id="48948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94" name="AutoShape 22"/>
            <p:cNvCxnSpPr>
              <a:cxnSpLocks noChangeShapeType="1"/>
              <a:stCxn id="489478" idx="5"/>
              <a:endCxn id="48947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95" name="AutoShape 23"/>
            <p:cNvCxnSpPr>
              <a:cxnSpLocks noChangeShapeType="1"/>
              <a:stCxn id="489479" idx="6"/>
              <a:endCxn id="48948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96" name="AutoShape 24"/>
            <p:cNvCxnSpPr>
              <a:cxnSpLocks noChangeShapeType="1"/>
              <a:stCxn id="489480" idx="6"/>
              <a:endCxn id="48948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497" name="AutoShape 25"/>
            <p:cNvCxnSpPr>
              <a:cxnSpLocks noChangeShapeType="1"/>
              <a:stCxn id="489481" idx="6"/>
              <a:endCxn id="48948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8949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9" name="Text Box 27"/>
          <p:cNvSpPr txBox="1">
            <a:spLocks noChangeArrowheads="1"/>
          </p:cNvSpPr>
          <p:nvPr/>
        </p:nvSpPr>
        <p:spPr bwMode="auto">
          <a:xfrm>
            <a:off x="4876800" y="100488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89500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8950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952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8952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9550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89551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74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8, 1, 4 } → { 1, 4, </a:t>
            </a:r>
            <a:r>
              <a:rPr lang="en-US" altLang="zh-CN" sz="1800" b="0">
                <a:solidFill>
                  <a:schemeClr val="tx2"/>
                </a:solidFill>
                <a:ea typeface="宋体" panose="02010600030101010101" pitchFamily="2" charset="-122"/>
              </a:rPr>
              <a:t>0, 9</a:t>
            </a:r>
            <a:r>
              <a:rPr lang="en-US" altLang="zh-CN" sz="1800" b="0">
                <a:ea typeface="宋体" panose="02010600030101010101" pitchFamily="2" charset="-122"/>
              </a:rPr>
              <a:t> } </a:t>
            </a:r>
          </a:p>
        </p:txBody>
      </p:sp>
      <p:sp>
        <p:nvSpPr>
          <p:cNvPr id="489552" name="Text Box 80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Neighbors 0, 9</a:t>
            </a:r>
          </a:p>
        </p:txBody>
      </p:sp>
      <p:sp>
        <p:nvSpPr>
          <p:cNvPr id="489553" name="Line 81"/>
          <p:cNvSpPr>
            <a:spLocks noChangeShapeType="1"/>
          </p:cNvSpPr>
          <p:nvPr/>
        </p:nvSpPr>
        <p:spPr bwMode="auto">
          <a:xfrm>
            <a:off x="4800600" y="3995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554" name="Text Box 82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89555" name="Text Box 83"/>
          <p:cNvSpPr txBox="1">
            <a:spLocks noChangeArrowheads="1"/>
          </p:cNvSpPr>
          <p:nvPr/>
        </p:nvSpPr>
        <p:spPr bwMode="auto">
          <a:xfrm>
            <a:off x="1752600" y="5853113"/>
            <a:ext cx="7131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8.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Place all unvisited neighbors of 8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Notice that 2 is not placed on the queue again, it has been visited!</a:t>
            </a:r>
          </a:p>
        </p:txBody>
      </p:sp>
      <p:sp>
        <p:nvSpPr>
          <p:cNvPr id="489556" name="Text Box 84"/>
          <p:cNvSpPr txBox="1">
            <a:spLocks noChangeArrowheads="1"/>
          </p:cNvSpPr>
          <p:nvPr/>
        </p:nvSpPr>
        <p:spPr bwMode="auto">
          <a:xfrm>
            <a:off x="4002088" y="38401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89557" name="Oval 85"/>
          <p:cNvSpPr>
            <a:spLocks noChangeArrowheads="1"/>
          </p:cNvSpPr>
          <p:nvPr/>
        </p:nvSpPr>
        <p:spPr bwMode="auto">
          <a:xfrm>
            <a:off x="2895600" y="2743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58" name="Oval 86"/>
          <p:cNvSpPr>
            <a:spLocks noChangeArrowheads="1"/>
          </p:cNvSpPr>
          <p:nvPr/>
        </p:nvSpPr>
        <p:spPr bwMode="auto">
          <a:xfrm>
            <a:off x="914400" y="160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59" name="Oval 87"/>
          <p:cNvSpPr>
            <a:spLocks noChangeArrowheads="1"/>
          </p:cNvSpPr>
          <p:nvPr/>
        </p:nvSpPr>
        <p:spPr bwMode="auto">
          <a:xfrm>
            <a:off x="2209800" y="2057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60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499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9050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050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050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050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050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050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050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050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050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050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90510" name="AutoShape 14"/>
            <p:cNvCxnSpPr>
              <a:cxnSpLocks noChangeShapeType="1"/>
              <a:stCxn id="490509" idx="6"/>
              <a:endCxn id="49050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11" name="AutoShape 15"/>
            <p:cNvCxnSpPr>
              <a:cxnSpLocks noChangeShapeType="1"/>
              <a:stCxn id="490508" idx="5"/>
              <a:endCxn id="49050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12" name="AutoShape 16"/>
            <p:cNvCxnSpPr>
              <a:cxnSpLocks noChangeShapeType="1"/>
              <a:stCxn id="490507" idx="2"/>
              <a:endCxn id="49050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13" name="AutoShape 17"/>
            <p:cNvCxnSpPr>
              <a:cxnSpLocks noChangeShapeType="1"/>
              <a:stCxn id="490508" idx="3"/>
              <a:endCxn id="49050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14" name="AutoShape 18"/>
            <p:cNvCxnSpPr>
              <a:cxnSpLocks noChangeShapeType="1"/>
              <a:stCxn id="490500" idx="6"/>
              <a:endCxn id="49050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15" name="AutoShape 19"/>
            <p:cNvCxnSpPr>
              <a:cxnSpLocks noChangeShapeType="1"/>
              <a:stCxn id="490500" idx="3"/>
              <a:endCxn id="49050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16" name="AutoShape 20"/>
            <p:cNvCxnSpPr>
              <a:cxnSpLocks noChangeShapeType="1"/>
              <a:stCxn id="490501" idx="6"/>
              <a:endCxn id="49050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17" name="AutoShape 21"/>
            <p:cNvCxnSpPr>
              <a:cxnSpLocks noChangeShapeType="1"/>
              <a:stCxn id="490502" idx="7"/>
              <a:endCxn id="49050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18" name="AutoShape 22"/>
            <p:cNvCxnSpPr>
              <a:cxnSpLocks noChangeShapeType="1"/>
              <a:stCxn id="490502" idx="5"/>
              <a:endCxn id="49050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19" name="AutoShape 23"/>
            <p:cNvCxnSpPr>
              <a:cxnSpLocks noChangeShapeType="1"/>
              <a:stCxn id="490503" idx="6"/>
              <a:endCxn id="49050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20" name="AutoShape 24"/>
            <p:cNvCxnSpPr>
              <a:cxnSpLocks noChangeShapeType="1"/>
              <a:stCxn id="490504" idx="6"/>
              <a:endCxn id="49050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21" name="AutoShape 25"/>
            <p:cNvCxnSpPr>
              <a:cxnSpLocks noChangeShapeType="1"/>
              <a:stCxn id="490505" idx="6"/>
              <a:endCxn id="49050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0522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052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0549" name="Text Box 53"/>
          <p:cNvSpPr txBox="1">
            <a:spLocks noChangeArrowheads="1"/>
          </p:cNvSpPr>
          <p:nvPr/>
        </p:nvSpPr>
        <p:spPr bwMode="auto">
          <a:xfrm>
            <a:off x="693420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055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0574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90575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325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1, 4, 0, 9 } → { 4, 0, 9, </a:t>
            </a:r>
            <a:r>
              <a:rPr lang="en-US" altLang="zh-CN" sz="1800" b="0">
                <a:solidFill>
                  <a:schemeClr val="tx2"/>
                </a:solidFill>
                <a:ea typeface="宋体" panose="02010600030101010101" pitchFamily="2" charset="-122"/>
              </a:rPr>
              <a:t>3, 7</a:t>
            </a:r>
            <a:r>
              <a:rPr lang="en-US" altLang="zh-CN" sz="1800" b="0">
                <a:ea typeface="宋体" panose="02010600030101010101" pitchFamily="2" charset="-122"/>
              </a:rPr>
              <a:t> } </a:t>
            </a:r>
          </a:p>
        </p:txBody>
      </p:sp>
      <p:sp>
        <p:nvSpPr>
          <p:cNvPr id="490576" name="Text Box 80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Neighbors 3, 7</a:t>
            </a: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490577" name="Line 81"/>
          <p:cNvSpPr>
            <a:spLocks noChangeShapeType="1"/>
          </p:cNvSpPr>
          <p:nvPr/>
        </p:nvSpPr>
        <p:spPr bwMode="auto">
          <a:xfrm>
            <a:off x="4648200" y="2014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78" name="Text Box 82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0579" name="Text Box 83"/>
          <p:cNvSpPr txBox="1">
            <a:spLocks noChangeArrowheads="1"/>
          </p:cNvSpPr>
          <p:nvPr/>
        </p:nvSpPr>
        <p:spPr bwMode="auto">
          <a:xfrm>
            <a:off x="1752600" y="5853113"/>
            <a:ext cx="5264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1.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Place all unvisited neighbors of 1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Only nodes 3 and 7 haven’t been visited yet.</a:t>
            </a:r>
          </a:p>
        </p:txBody>
      </p:sp>
      <p:sp>
        <p:nvSpPr>
          <p:cNvPr id="490580" name="Text Box 84"/>
          <p:cNvSpPr txBox="1">
            <a:spLocks noChangeArrowheads="1"/>
          </p:cNvSpPr>
          <p:nvPr/>
        </p:nvSpPr>
        <p:spPr bwMode="auto">
          <a:xfrm>
            <a:off x="3849688" y="18589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90581" name="Oval 85"/>
          <p:cNvSpPr>
            <a:spLocks noChangeArrowheads="1"/>
          </p:cNvSpPr>
          <p:nvPr/>
        </p:nvSpPr>
        <p:spPr bwMode="auto">
          <a:xfrm>
            <a:off x="2438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82" name="Oval 86"/>
          <p:cNvSpPr>
            <a:spLocks noChangeArrowheads="1"/>
          </p:cNvSpPr>
          <p:nvPr/>
        </p:nvSpPr>
        <p:spPr bwMode="auto">
          <a:xfrm>
            <a:off x="1066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83" name="Oval 87"/>
          <p:cNvSpPr>
            <a:spLocks noChangeArrowheads="1"/>
          </p:cNvSpPr>
          <p:nvPr/>
        </p:nvSpPr>
        <p:spPr bwMode="auto">
          <a:xfrm>
            <a:off x="1828800" y="3048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84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23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9152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152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152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152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152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152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153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153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153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153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91534" name="AutoShape 14"/>
            <p:cNvCxnSpPr>
              <a:cxnSpLocks noChangeShapeType="1"/>
              <a:stCxn id="491533" idx="6"/>
              <a:endCxn id="49153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35" name="AutoShape 15"/>
            <p:cNvCxnSpPr>
              <a:cxnSpLocks noChangeShapeType="1"/>
              <a:stCxn id="491532" idx="5"/>
              <a:endCxn id="49153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36" name="AutoShape 16"/>
            <p:cNvCxnSpPr>
              <a:cxnSpLocks noChangeShapeType="1"/>
              <a:stCxn id="491531" idx="2"/>
              <a:endCxn id="49152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37" name="AutoShape 17"/>
            <p:cNvCxnSpPr>
              <a:cxnSpLocks noChangeShapeType="1"/>
              <a:stCxn id="491532" idx="3"/>
              <a:endCxn id="49152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38" name="AutoShape 18"/>
            <p:cNvCxnSpPr>
              <a:cxnSpLocks noChangeShapeType="1"/>
              <a:stCxn id="491524" idx="6"/>
              <a:endCxn id="49152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39" name="AutoShape 19"/>
            <p:cNvCxnSpPr>
              <a:cxnSpLocks noChangeShapeType="1"/>
              <a:stCxn id="491524" idx="3"/>
              <a:endCxn id="49152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40" name="AutoShape 20"/>
            <p:cNvCxnSpPr>
              <a:cxnSpLocks noChangeShapeType="1"/>
              <a:stCxn id="491525" idx="6"/>
              <a:endCxn id="49152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41" name="AutoShape 21"/>
            <p:cNvCxnSpPr>
              <a:cxnSpLocks noChangeShapeType="1"/>
              <a:stCxn id="491526" idx="7"/>
              <a:endCxn id="49152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42" name="AutoShape 22"/>
            <p:cNvCxnSpPr>
              <a:cxnSpLocks noChangeShapeType="1"/>
              <a:stCxn id="491526" idx="5"/>
              <a:endCxn id="49152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43" name="AutoShape 23"/>
            <p:cNvCxnSpPr>
              <a:cxnSpLocks noChangeShapeType="1"/>
              <a:stCxn id="491527" idx="6"/>
              <a:endCxn id="49153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44" name="AutoShape 24"/>
            <p:cNvCxnSpPr>
              <a:cxnSpLocks noChangeShapeType="1"/>
              <a:stCxn id="491528" idx="6"/>
              <a:endCxn id="49152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545" name="AutoShape 25"/>
            <p:cNvCxnSpPr>
              <a:cxnSpLocks noChangeShapeType="1"/>
              <a:stCxn id="491529" idx="6"/>
              <a:endCxn id="49153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1546" name="Object 26"/>
          <p:cNvGraphicFramePr>
            <a:graphicFrameLocks noChangeAspect="1"/>
          </p:cNvGraphicFramePr>
          <p:nvPr/>
        </p:nvGraphicFramePr>
        <p:xfrm>
          <a:off x="4876800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7" name="Text Box 27"/>
          <p:cNvSpPr txBox="1">
            <a:spLocks noChangeArrowheads="1"/>
          </p:cNvSpPr>
          <p:nvPr/>
        </p:nvSpPr>
        <p:spPr bwMode="auto">
          <a:xfrm>
            <a:off x="497205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91548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154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157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157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1598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91599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319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4, 0, 9, 3, 7 } → { 0,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1600" name="Line 80"/>
          <p:cNvSpPr>
            <a:spLocks noChangeShapeType="1"/>
          </p:cNvSpPr>
          <p:nvPr/>
        </p:nvSpPr>
        <p:spPr bwMode="auto">
          <a:xfrm>
            <a:off x="4648200" y="2928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1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1602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4.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-- 4 has no unvisited neighbors!</a:t>
            </a:r>
          </a:p>
        </p:txBody>
      </p:sp>
      <p:sp>
        <p:nvSpPr>
          <p:cNvPr id="491603" name="Text Box 83"/>
          <p:cNvSpPr txBox="1">
            <a:spLocks noChangeArrowheads="1"/>
          </p:cNvSpPr>
          <p:nvPr/>
        </p:nvSpPr>
        <p:spPr bwMode="auto">
          <a:xfrm>
            <a:off x="3849688" y="27733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91604" name="Oval 84"/>
          <p:cNvSpPr>
            <a:spLocks noChangeArrowheads="1"/>
          </p:cNvSpPr>
          <p:nvPr/>
        </p:nvSpPr>
        <p:spPr bwMode="auto">
          <a:xfrm>
            <a:off x="304800" y="40386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5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547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9254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254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255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255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255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255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255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255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255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255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92558" name="AutoShape 14"/>
            <p:cNvCxnSpPr>
              <a:cxnSpLocks noChangeShapeType="1"/>
              <a:stCxn id="492557" idx="6"/>
              <a:endCxn id="49255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59" name="AutoShape 15"/>
            <p:cNvCxnSpPr>
              <a:cxnSpLocks noChangeShapeType="1"/>
              <a:stCxn id="492556" idx="5"/>
              <a:endCxn id="49255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0" name="AutoShape 16"/>
            <p:cNvCxnSpPr>
              <a:cxnSpLocks noChangeShapeType="1"/>
              <a:stCxn id="492555" idx="2"/>
              <a:endCxn id="49255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1" name="AutoShape 17"/>
            <p:cNvCxnSpPr>
              <a:cxnSpLocks noChangeShapeType="1"/>
              <a:stCxn id="492556" idx="3"/>
              <a:endCxn id="49254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2" name="AutoShape 18"/>
            <p:cNvCxnSpPr>
              <a:cxnSpLocks noChangeShapeType="1"/>
              <a:stCxn id="492548" idx="6"/>
              <a:endCxn id="49255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3" name="AutoShape 19"/>
            <p:cNvCxnSpPr>
              <a:cxnSpLocks noChangeShapeType="1"/>
              <a:stCxn id="492548" idx="3"/>
              <a:endCxn id="49254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4" name="AutoShape 20"/>
            <p:cNvCxnSpPr>
              <a:cxnSpLocks noChangeShapeType="1"/>
              <a:stCxn id="492549" idx="6"/>
              <a:endCxn id="49255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5" name="AutoShape 21"/>
            <p:cNvCxnSpPr>
              <a:cxnSpLocks noChangeShapeType="1"/>
              <a:stCxn id="492550" idx="7"/>
              <a:endCxn id="49255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6" name="AutoShape 22"/>
            <p:cNvCxnSpPr>
              <a:cxnSpLocks noChangeShapeType="1"/>
              <a:stCxn id="492550" idx="5"/>
              <a:endCxn id="49255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7" name="AutoShape 23"/>
            <p:cNvCxnSpPr>
              <a:cxnSpLocks noChangeShapeType="1"/>
              <a:stCxn id="492551" idx="6"/>
              <a:endCxn id="49255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8" name="AutoShape 24"/>
            <p:cNvCxnSpPr>
              <a:cxnSpLocks noChangeShapeType="1"/>
              <a:stCxn id="492552" idx="6"/>
              <a:endCxn id="49255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569" name="AutoShape 25"/>
            <p:cNvCxnSpPr>
              <a:cxnSpLocks noChangeShapeType="1"/>
              <a:stCxn id="492553" idx="6"/>
              <a:endCxn id="49255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2570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7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92572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257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259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2629" name="Group 85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2622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92623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0, 9, 3, 7 } → {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2624" name="Line 80"/>
          <p:cNvSpPr>
            <a:spLocks noChangeShapeType="1"/>
          </p:cNvSpPr>
          <p:nvPr/>
        </p:nvSpPr>
        <p:spPr bwMode="auto">
          <a:xfrm>
            <a:off x="4648200" y="1709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625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2626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0.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-- 0 has no unvisited neighbors!</a:t>
            </a:r>
          </a:p>
        </p:txBody>
      </p:sp>
      <p:sp>
        <p:nvSpPr>
          <p:cNvPr id="492627" name="Text Box 83"/>
          <p:cNvSpPr txBox="1">
            <a:spLocks noChangeArrowheads="1"/>
          </p:cNvSpPr>
          <p:nvPr/>
        </p:nvSpPr>
        <p:spPr bwMode="auto">
          <a:xfrm>
            <a:off x="3849688" y="15541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92628" name="Oval 84"/>
          <p:cNvSpPr>
            <a:spLocks noChangeArrowheads="1"/>
          </p:cNvSpPr>
          <p:nvPr/>
        </p:nvSpPr>
        <p:spPr bwMode="auto">
          <a:xfrm>
            <a:off x="914400" y="1600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630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571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9357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357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357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357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357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357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357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357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358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358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93582" name="AutoShape 14"/>
            <p:cNvCxnSpPr>
              <a:cxnSpLocks noChangeShapeType="1"/>
              <a:stCxn id="493581" idx="6"/>
              <a:endCxn id="49358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83" name="AutoShape 15"/>
            <p:cNvCxnSpPr>
              <a:cxnSpLocks noChangeShapeType="1"/>
              <a:stCxn id="493580" idx="5"/>
              <a:endCxn id="49357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84" name="AutoShape 16"/>
            <p:cNvCxnSpPr>
              <a:cxnSpLocks noChangeShapeType="1"/>
              <a:stCxn id="493579" idx="2"/>
              <a:endCxn id="49357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85" name="AutoShape 17"/>
            <p:cNvCxnSpPr>
              <a:cxnSpLocks noChangeShapeType="1"/>
              <a:stCxn id="493580" idx="3"/>
              <a:endCxn id="49357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86" name="AutoShape 18"/>
            <p:cNvCxnSpPr>
              <a:cxnSpLocks noChangeShapeType="1"/>
              <a:stCxn id="493572" idx="6"/>
              <a:endCxn id="49357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87" name="AutoShape 19"/>
            <p:cNvCxnSpPr>
              <a:cxnSpLocks noChangeShapeType="1"/>
              <a:stCxn id="493572" idx="3"/>
              <a:endCxn id="49357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88" name="AutoShape 20"/>
            <p:cNvCxnSpPr>
              <a:cxnSpLocks noChangeShapeType="1"/>
              <a:stCxn id="493573" idx="6"/>
              <a:endCxn id="49357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89" name="AutoShape 21"/>
            <p:cNvCxnSpPr>
              <a:cxnSpLocks noChangeShapeType="1"/>
              <a:stCxn id="493574" idx="7"/>
              <a:endCxn id="49357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90" name="AutoShape 22"/>
            <p:cNvCxnSpPr>
              <a:cxnSpLocks noChangeShapeType="1"/>
              <a:stCxn id="493574" idx="5"/>
              <a:endCxn id="49357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91" name="AutoShape 23"/>
            <p:cNvCxnSpPr>
              <a:cxnSpLocks noChangeShapeType="1"/>
              <a:stCxn id="493575" idx="6"/>
              <a:endCxn id="49357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92" name="AutoShape 24"/>
            <p:cNvCxnSpPr>
              <a:cxnSpLocks noChangeShapeType="1"/>
              <a:stCxn id="493576" idx="6"/>
              <a:endCxn id="49357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593" name="AutoShape 25"/>
            <p:cNvCxnSpPr>
              <a:cxnSpLocks noChangeShapeType="1"/>
              <a:stCxn id="493577" idx="6"/>
              <a:endCxn id="49357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3594" name="Object 26"/>
          <p:cNvGraphicFramePr>
            <a:graphicFrameLocks noChangeAspect="1"/>
          </p:cNvGraphicFramePr>
          <p:nvPr/>
        </p:nvGraphicFramePr>
        <p:xfrm>
          <a:off x="4876800" y="1371600"/>
          <a:ext cx="210661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661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359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362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3653" name="Group 85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3646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93647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17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9, 3, 7 } → {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3648" name="Line 80"/>
          <p:cNvSpPr>
            <a:spLocks noChangeShapeType="1"/>
          </p:cNvSpPr>
          <p:nvPr/>
        </p:nvSpPr>
        <p:spPr bwMode="auto">
          <a:xfrm>
            <a:off x="4800600" y="4300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49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3650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9.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-- 9 has no unvisited neighbors!</a:t>
            </a:r>
          </a:p>
        </p:txBody>
      </p:sp>
      <p:sp>
        <p:nvSpPr>
          <p:cNvPr id="493651" name="Text Box 83"/>
          <p:cNvSpPr txBox="1">
            <a:spLocks noChangeArrowheads="1"/>
          </p:cNvSpPr>
          <p:nvPr/>
        </p:nvSpPr>
        <p:spPr bwMode="auto">
          <a:xfrm>
            <a:off x="4002088" y="41449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93652" name="Oval 84"/>
          <p:cNvSpPr>
            <a:spLocks noChangeArrowheads="1"/>
          </p:cNvSpPr>
          <p:nvPr/>
        </p:nvSpPr>
        <p:spPr bwMode="auto">
          <a:xfrm>
            <a:off x="28194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654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595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9459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459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459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459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460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460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460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460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460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460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94606" name="AutoShape 14"/>
            <p:cNvCxnSpPr>
              <a:cxnSpLocks noChangeShapeType="1"/>
              <a:stCxn id="494605" idx="6"/>
              <a:endCxn id="49460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07" name="AutoShape 15"/>
            <p:cNvCxnSpPr>
              <a:cxnSpLocks noChangeShapeType="1"/>
              <a:stCxn id="494604" idx="5"/>
              <a:endCxn id="49460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08" name="AutoShape 16"/>
            <p:cNvCxnSpPr>
              <a:cxnSpLocks noChangeShapeType="1"/>
              <a:stCxn id="494603" idx="2"/>
              <a:endCxn id="49460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09" name="AutoShape 17"/>
            <p:cNvCxnSpPr>
              <a:cxnSpLocks noChangeShapeType="1"/>
              <a:stCxn id="494604" idx="3"/>
              <a:endCxn id="49459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10" name="AutoShape 18"/>
            <p:cNvCxnSpPr>
              <a:cxnSpLocks noChangeShapeType="1"/>
              <a:stCxn id="494596" idx="6"/>
              <a:endCxn id="49460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11" name="AutoShape 19"/>
            <p:cNvCxnSpPr>
              <a:cxnSpLocks noChangeShapeType="1"/>
              <a:stCxn id="494596" idx="3"/>
              <a:endCxn id="49459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12" name="AutoShape 20"/>
            <p:cNvCxnSpPr>
              <a:cxnSpLocks noChangeShapeType="1"/>
              <a:stCxn id="494597" idx="6"/>
              <a:endCxn id="49459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13" name="AutoShape 21"/>
            <p:cNvCxnSpPr>
              <a:cxnSpLocks noChangeShapeType="1"/>
              <a:stCxn id="494598" idx="7"/>
              <a:endCxn id="49460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14" name="AutoShape 22"/>
            <p:cNvCxnSpPr>
              <a:cxnSpLocks noChangeShapeType="1"/>
              <a:stCxn id="494598" idx="5"/>
              <a:endCxn id="49459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15" name="AutoShape 23"/>
            <p:cNvCxnSpPr>
              <a:cxnSpLocks noChangeShapeType="1"/>
              <a:stCxn id="494599" idx="6"/>
              <a:endCxn id="49460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16" name="AutoShape 24"/>
            <p:cNvCxnSpPr>
              <a:cxnSpLocks noChangeShapeType="1"/>
              <a:stCxn id="494600" idx="6"/>
              <a:endCxn id="49460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617" name="AutoShape 25"/>
            <p:cNvCxnSpPr>
              <a:cxnSpLocks noChangeShapeType="1"/>
              <a:stCxn id="494601" idx="6"/>
              <a:endCxn id="49460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461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1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94620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462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464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464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4670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94671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3, 7 } → { 7, 5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4672" name="Line 80"/>
          <p:cNvSpPr>
            <a:spLocks noChangeShapeType="1"/>
          </p:cNvSpPr>
          <p:nvPr/>
        </p:nvSpPr>
        <p:spPr bwMode="auto">
          <a:xfrm>
            <a:off x="4648200" y="2547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673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4674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61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3.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place neighbor 5 on the queue.</a:t>
            </a:r>
          </a:p>
        </p:txBody>
      </p:sp>
      <p:sp>
        <p:nvSpPr>
          <p:cNvPr id="494675" name="Text Box 83"/>
          <p:cNvSpPr txBox="1">
            <a:spLocks noChangeArrowheads="1"/>
          </p:cNvSpPr>
          <p:nvPr/>
        </p:nvSpPr>
        <p:spPr bwMode="auto">
          <a:xfrm>
            <a:off x="3849688" y="23923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94676" name="Oval 84"/>
          <p:cNvSpPr>
            <a:spLocks noChangeArrowheads="1"/>
          </p:cNvSpPr>
          <p:nvPr/>
        </p:nvSpPr>
        <p:spPr bwMode="auto">
          <a:xfrm>
            <a:off x="1066800" y="3581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77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Vertex 5</a:t>
            </a:r>
          </a:p>
        </p:txBody>
      </p:sp>
      <p:sp>
        <p:nvSpPr>
          <p:cNvPr id="494678" name="Oval 86"/>
          <p:cNvSpPr>
            <a:spLocks noChangeArrowheads="1"/>
          </p:cNvSpPr>
          <p:nvPr/>
        </p:nvSpPr>
        <p:spPr bwMode="auto">
          <a:xfrm>
            <a:off x="16764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679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619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9562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562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562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562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562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562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562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562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562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562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95630" name="AutoShape 14"/>
            <p:cNvCxnSpPr>
              <a:cxnSpLocks noChangeShapeType="1"/>
              <a:stCxn id="495629" idx="6"/>
              <a:endCxn id="49562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31" name="AutoShape 15"/>
            <p:cNvCxnSpPr>
              <a:cxnSpLocks noChangeShapeType="1"/>
              <a:stCxn id="495628" idx="5"/>
              <a:endCxn id="49562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32" name="AutoShape 16"/>
            <p:cNvCxnSpPr>
              <a:cxnSpLocks noChangeShapeType="1"/>
              <a:stCxn id="495627" idx="2"/>
              <a:endCxn id="49562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33" name="AutoShape 17"/>
            <p:cNvCxnSpPr>
              <a:cxnSpLocks noChangeShapeType="1"/>
              <a:stCxn id="495628" idx="3"/>
              <a:endCxn id="49562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34" name="AutoShape 18"/>
            <p:cNvCxnSpPr>
              <a:cxnSpLocks noChangeShapeType="1"/>
              <a:stCxn id="495620" idx="6"/>
              <a:endCxn id="49562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35" name="AutoShape 19"/>
            <p:cNvCxnSpPr>
              <a:cxnSpLocks noChangeShapeType="1"/>
              <a:stCxn id="495620" idx="3"/>
              <a:endCxn id="49562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36" name="AutoShape 20"/>
            <p:cNvCxnSpPr>
              <a:cxnSpLocks noChangeShapeType="1"/>
              <a:stCxn id="495621" idx="6"/>
              <a:endCxn id="49562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37" name="AutoShape 21"/>
            <p:cNvCxnSpPr>
              <a:cxnSpLocks noChangeShapeType="1"/>
              <a:stCxn id="495622" idx="7"/>
              <a:endCxn id="49562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38" name="AutoShape 22"/>
            <p:cNvCxnSpPr>
              <a:cxnSpLocks noChangeShapeType="1"/>
              <a:stCxn id="495622" idx="5"/>
              <a:endCxn id="49562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39" name="AutoShape 23"/>
            <p:cNvCxnSpPr>
              <a:cxnSpLocks noChangeShapeType="1"/>
              <a:stCxn id="495623" idx="6"/>
              <a:endCxn id="49562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40" name="AutoShape 24"/>
            <p:cNvCxnSpPr>
              <a:cxnSpLocks noChangeShapeType="1"/>
              <a:stCxn id="495624" idx="6"/>
              <a:endCxn id="49562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641" name="AutoShape 25"/>
            <p:cNvCxnSpPr>
              <a:cxnSpLocks noChangeShapeType="1"/>
              <a:stCxn id="495625" idx="6"/>
              <a:endCxn id="49562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5642" name="Object 26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564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566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567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5694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95695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7, 5 } → { 5,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5696" name="Line 80"/>
          <p:cNvSpPr>
            <a:spLocks noChangeShapeType="1"/>
          </p:cNvSpPr>
          <p:nvPr/>
        </p:nvSpPr>
        <p:spPr bwMode="auto">
          <a:xfrm>
            <a:off x="4724400" y="36607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97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5698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54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7.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place neighbor 6 on the queue</a:t>
            </a: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495699" name="Text Box 83"/>
          <p:cNvSpPr txBox="1">
            <a:spLocks noChangeArrowheads="1"/>
          </p:cNvSpPr>
          <p:nvPr/>
        </p:nvSpPr>
        <p:spPr bwMode="auto">
          <a:xfrm>
            <a:off x="3925888" y="350520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95700" name="Oval 84"/>
          <p:cNvSpPr>
            <a:spLocks noChangeArrowheads="1"/>
          </p:cNvSpPr>
          <p:nvPr/>
        </p:nvSpPr>
        <p:spPr bwMode="auto">
          <a:xfrm>
            <a:off x="2438400" y="3505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701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Vertex 6</a:t>
            </a:r>
          </a:p>
        </p:txBody>
      </p:sp>
      <p:sp>
        <p:nvSpPr>
          <p:cNvPr id="495702" name="Oval 86"/>
          <p:cNvSpPr>
            <a:spLocks noChangeArrowheads="1"/>
          </p:cNvSpPr>
          <p:nvPr/>
        </p:nvSpPr>
        <p:spPr bwMode="auto">
          <a:xfrm>
            <a:off x="37338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703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 1</a:t>
            </a:r>
          </a:p>
        </p:txBody>
      </p:sp>
      <p:graphicFrame>
        <p:nvGraphicFramePr>
          <p:cNvPr id="468995" name="Object 3"/>
          <p:cNvGraphicFramePr>
            <a:graphicFrameLocks noChangeAspect="1"/>
          </p:cNvGraphicFramePr>
          <p:nvPr/>
        </p:nvGraphicFramePr>
        <p:xfrm>
          <a:off x="1371600" y="1219200"/>
          <a:ext cx="4724400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371429" imgH="5723810" progId="Paint.Picture">
                  <p:embed/>
                </p:oleObj>
              </mc:Choice>
              <mc:Fallback>
                <p:oleObj name="Bitmap Image" r:id="rId3" imgW="9371429" imgH="57238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4724400" cy="288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6400800" y="1447800"/>
            <a:ext cx="233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Air flight system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7848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Each vertex represents a city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Each edge represents a direct flight between two cities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A query on direct flights = a query on whether an edge exists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A query on how to get to a location = does a </a:t>
            </a:r>
            <a:r>
              <a:rPr lang="en-US" altLang="zh-CN" b="0">
                <a:solidFill>
                  <a:srgbClr val="FFFF00"/>
                </a:solidFill>
                <a:ea typeface="宋体" panose="02010600030101010101" pitchFamily="2" charset="-122"/>
              </a:rPr>
              <a:t>path</a:t>
            </a:r>
            <a:r>
              <a:rPr lang="en-US" altLang="zh-CN" b="0">
                <a:ea typeface="宋体" panose="02010600030101010101" pitchFamily="2" charset="-122"/>
              </a:rPr>
              <a:t> exist from A to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We can even associate costs to edges (</a:t>
            </a:r>
            <a:r>
              <a:rPr lang="en-US" altLang="zh-CN" b="0">
                <a:solidFill>
                  <a:srgbClr val="00FF00"/>
                </a:solidFill>
                <a:ea typeface="宋体" panose="02010600030101010101" pitchFamily="2" charset="-122"/>
              </a:rPr>
              <a:t>weighted graphs</a:t>
            </a:r>
            <a:r>
              <a:rPr lang="en-US" altLang="zh-CN" b="0">
                <a:ea typeface="宋体" panose="02010600030101010101" pitchFamily="2" charset="-122"/>
              </a:rPr>
              <a:t>), then ask “what is the cheapest path from A to B”</a:t>
            </a:r>
          </a:p>
        </p:txBody>
      </p:sp>
      <p:pic>
        <p:nvPicPr>
          <p:cNvPr id="469001" name="Picture 9" descr="MCj025040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57400"/>
            <a:ext cx="2057400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643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9664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664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664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664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664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664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665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665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665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665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96654" name="AutoShape 14"/>
            <p:cNvCxnSpPr>
              <a:cxnSpLocks noChangeShapeType="1"/>
              <a:stCxn id="496653" idx="6"/>
              <a:endCxn id="49665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55" name="AutoShape 15"/>
            <p:cNvCxnSpPr>
              <a:cxnSpLocks noChangeShapeType="1"/>
              <a:stCxn id="496652" idx="5"/>
              <a:endCxn id="49665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56" name="AutoShape 16"/>
            <p:cNvCxnSpPr>
              <a:cxnSpLocks noChangeShapeType="1"/>
              <a:stCxn id="496651" idx="2"/>
              <a:endCxn id="49664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57" name="AutoShape 17"/>
            <p:cNvCxnSpPr>
              <a:cxnSpLocks noChangeShapeType="1"/>
              <a:stCxn id="496652" idx="3"/>
              <a:endCxn id="49664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58" name="AutoShape 18"/>
            <p:cNvCxnSpPr>
              <a:cxnSpLocks noChangeShapeType="1"/>
              <a:stCxn id="496644" idx="6"/>
              <a:endCxn id="49664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59" name="AutoShape 19"/>
            <p:cNvCxnSpPr>
              <a:cxnSpLocks noChangeShapeType="1"/>
              <a:stCxn id="496644" idx="3"/>
              <a:endCxn id="49664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60" name="AutoShape 20"/>
            <p:cNvCxnSpPr>
              <a:cxnSpLocks noChangeShapeType="1"/>
              <a:stCxn id="496645" idx="6"/>
              <a:endCxn id="49664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61" name="AutoShape 21"/>
            <p:cNvCxnSpPr>
              <a:cxnSpLocks noChangeShapeType="1"/>
              <a:stCxn id="496646" idx="7"/>
              <a:endCxn id="49664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62" name="AutoShape 22"/>
            <p:cNvCxnSpPr>
              <a:cxnSpLocks noChangeShapeType="1"/>
              <a:stCxn id="496646" idx="5"/>
              <a:endCxn id="49664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63" name="AutoShape 23"/>
            <p:cNvCxnSpPr>
              <a:cxnSpLocks noChangeShapeType="1"/>
              <a:stCxn id="496647" idx="6"/>
              <a:endCxn id="49665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64" name="AutoShape 24"/>
            <p:cNvCxnSpPr>
              <a:cxnSpLocks noChangeShapeType="1"/>
              <a:stCxn id="496648" idx="6"/>
              <a:endCxn id="49664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665" name="AutoShape 25"/>
            <p:cNvCxnSpPr>
              <a:cxnSpLocks noChangeShapeType="1"/>
              <a:stCxn id="496649" idx="6"/>
              <a:endCxn id="49665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6666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96668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666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669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6726" name="Group 86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6718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96719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60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5, 6} → {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6720" name="Line 80"/>
          <p:cNvSpPr>
            <a:spLocks noChangeShapeType="1"/>
          </p:cNvSpPr>
          <p:nvPr/>
        </p:nvSpPr>
        <p:spPr bwMode="auto">
          <a:xfrm>
            <a:off x="4648200" y="3127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721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6722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19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5.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no unvisited neighbors of 5</a:t>
            </a:r>
          </a:p>
        </p:txBody>
      </p:sp>
      <p:sp>
        <p:nvSpPr>
          <p:cNvPr id="496723" name="Text Box 83"/>
          <p:cNvSpPr txBox="1">
            <a:spLocks noChangeArrowheads="1"/>
          </p:cNvSpPr>
          <p:nvPr/>
        </p:nvSpPr>
        <p:spPr bwMode="auto">
          <a:xfrm>
            <a:off x="3849688" y="297180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96724" name="Oval 84"/>
          <p:cNvSpPr>
            <a:spLocks noChangeArrowheads="1"/>
          </p:cNvSpPr>
          <p:nvPr/>
        </p:nvSpPr>
        <p:spPr bwMode="auto">
          <a:xfrm>
            <a:off x="1676400" y="4114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725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6727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667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9766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766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767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767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767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767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767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767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767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767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97678" name="AutoShape 14"/>
            <p:cNvCxnSpPr>
              <a:cxnSpLocks noChangeShapeType="1"/>
              <a:stCxn id="497677" idx="6"/>
              <a:endCxn id="49767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79" name="AutoShape 15"/>
            <p:cNvCxnSpPr>
              <a:cxnSpLocks noChangeShapeType="1"/>
              <a:stCxn id="497676" idx="5"/>
              <a:endCxn id="49767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0" name="AutoShape 16"/>
            <p:cNvCxnSpPr>
              <a:cxnSpLocks noChangeShapeType="1"/>
              <a:stCxn id="497675" idx="2"/>
              <a:endCxn id="49767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1" name="AutoShape 17"/>
            <p:cNvCxnSpPr>
              <a:cxnSpLocks noChangeShapeType="1"/>
              <a:stCxn id="497676" idx="3"/>
              <a:endCxn id="49766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2" name="AutoShape 18"/>
            <p:cNvCxnSpPr>
              <a:cxnSpLocks noChangeShapeType="1"/>
              <a:stCxn id="497668" idx="6"/>
              <a:endCxn id="49767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3" name="AutoShape 19"/>
            <p:cNvCxnSpPr>
              <a:cxnSpLocks noChangeShapeType="1"/>
              <a:stCxn id="497668" idx="3"/>
              <a:endCxn id="49766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4" name="AutoShape 20"/>
            <p:cNvCxnSpPr>
              <a:cxnSpLocks noChangeShapeType="1"/>
              <a:stCxn id="497669" idx="6"/>
              <a:endCxn id="49767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5" name="AutoShape 21"/>
            <p:cNvCxnSpPr>
              <a:cxnSpLocks noChangeShapeType="1"/>
              <a:stCxn id="497670" idx="7"/>
              <a:endCxn id="49767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6" name="AutoShape 22"/>
            <p:cNvCxnSpPr>
              <a:cxnSpLocks noChangeShapeType="1"/>
              <a:stCxn id="497670" idx="5"/>
              <a:endCxn id="49767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7" name="AutoShape 23"/>
            <p:cNvCxnSpPr>
              <a:cxnSpLocks noChangeShapeType="1"/>
              <a:stCxn id="497671" idx="6"/>
              <a:endCxn id="49767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8" name="AutoShape 24"/>
            <p:cNvCxnSpPr>
              <a:cxnSpLocks noChangeShapeType="1"/>
              <a:stCxn id="497672" idx="6"/>
              <a:endCxn id="49767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9" name="AutoShape 25"/>
            <p:cNvCxnSpPr>
              <a:cxnSpLocks noChangeShapeType="1"/>
              <a:stCxn id="497673" idx="6"/>
              <a:endCxn id="49767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7690" name="Object 26"/>
          <p:cNvGraphicFramePr>
            <a:graphicFrameLocks noChangeAspect="1"/>
          </p:cNvGraphicFramePr>
          <p:nvPr/>
        </p:nvGraphicFramePr>
        <p:xfrm>
          <a:off x="4876800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9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97692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7693" name="Group 29"/>
          <p:cNvGraphicFramePr>
            <a:graphicFrameLocks noGrp="1"/>
          </p:cNvGraphicFramePr>
          <p:nvPr/>
        </p:nvGraphicFramePr>
        <p:xfrm>
          <a:off x="7620000" y="1447800"/>
          <a:ext cx="254000" cy="3124202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771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7750" name="Group 86"/>
          <p:cNvGraphicFramePr>
            <a:graphicFrameLocks noGrp="1"/>
          </p:cNvGraphicFramePr>
          <p:nvPr/>
        </p:nvGraphicFramePr>
        <p:xfrm>
          <a:off x="7875588" y="1447800"/>
          <a:ext cx="277812" cy="3124202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7742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97743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6 } → 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7744" name="Line 80"/>
          <p:cNvSpPr>
            <a:spLocks noChangeShapeType="1"/>
          </p:cNvSpPr>
          <p:nvPr/>
        </p:nvSpPr>
        <p:spPr bwMode="auto">
          <a:xfrm>
            <a:off x="4648200" y="34623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745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7746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19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Dequeue 6.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 -- no unvisited neighbors of 6</a:t>
            </a: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497747" name="Text Box 83"/>
          <p:cNvSpPr txBox="1">
            <a:spLocks noChangeArrowheads="1"/>
          </p:cNvSpPr>
          <p:nvPr/>
        </p:nvSpPr>
        <p:spPr bwMode="auto">
          <a:xfrm>
            <a:off x="3849688" y="33067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97748" name="Oval 84"/>
          <p:cNvSpPr>
            <a:spLocks noChangeArrowheads="1"/>
          </p:cNvSpPr>
          <p:nvPr/>
        </p:nvSpPr>
        <p:spPr bwMode="auto">
          <a:xfrm>
            <a:off x="3657600" y="3886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749" name="Text Box 85"/>
          <p:cNvSpPr txBox="1">
            <a:spLocks noChangeArrowheads="1"/>
          </p:cNvSpPr>
          <p:nvPr/>
        </p:nvSpPr>
        <p:spPr bwMode="auto">
          <a:xfrm>
            <a:off x="7696200" y="2209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7751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691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9869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869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869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869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869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869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869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869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870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870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98702" name="AutoShape 14"/>
            <p:cNvCxnSpPr>
              <a:cxnSpLocks noChangeShapeType="1"/>
              <a:stCxn id="498701" idx="6"/>
              <a:endCxn id="49870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03" name="AutoShape 15"/>
            <p:cNvCxnSpPr>
              <a:cxnSpLocks noChangeShapeType="1"/>
              <a:stCxn id="498700" idx="5"/>
              <a:endCxn id="49869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04" name="AutoShape 16"/>
            <p:cNvCxnSpPr>
              <a:cxnSpLocks noChangeShapeType="1"/>
              <a:stCxn id="498699" idx="2"/>
              <a:endCxn id="49869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05" name="AutoShape 17"/>
            <p:cNvCxnSpPr>
              <a:cxnSpLocks noChangeShapeType="1"/>
              <a:stCxn id="498700" idx="3"/>
              <a:endCxn id="49869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06" name="AutoShape 18"/>
            <p:cNvCxnSpPr>
              <a:cxnSpLocks noChangeShapeType="1"/>
              <a:stCxn id="498692" idx="6"/>
              <a:endCxn id="49869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07" name="AutoShape 19"/>
            <p:cNvCxnSpPr>
              <a:cxnSpLocks noChangeShapeType="1"/>
              <a:stCxn id="498692" idx="3"/>
              <a:endCxn id="49869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08" name="AutoShape 20"/>
            <p:cNvCxnSpPr>
              <a:cxnSpLocks noChangeShapeType="1"/>
              <a:stCxn id="498693" idx="6"/>
              <a:endCxn id="49869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09" name="AutoShape 21"/>
            <p:cNvCxnSpPr>
              <a:cxnSpLocks noChangeShapeType="1"/>
              <a:stCxn id="498694" idx="7"/>
              <a:endCxn id="49869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10" name="AutoShape 22"/>
            <p:cNvCxnSpPr>
              <a:cxnSpLocks noChangeShapeType="1"/>
              <a:stCxn id="498694" idx="5"/>
              <a:endCxn id="49869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11" name="AutoShape 23"/>
            <p:cNvCxnSpPr>
              <a:cxnSpLocks noChangeShapeType="1"/>
              <a:stCxn id="498695" idx="6"/>
              <a:endCxn id="49869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12" name="AutoShape 24"/>
            <p:cNvCxnSpPr>
              <a:cxnSpLocks noChangeShapeType="1"/>
              <a:stCxn id="498696" idx="6"/>
              <a:endCxn id="49869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13" name="AutoShape 25"/>
            <p:cNvCxnSpPr>
              <a:cxnSpLocks noChangeShapeType="1"/>
              <a:stCxn id="498697" idx="6"/>
              <a:endCxn id="49869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871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1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8775" name="Group 87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8741" name="Text Box 53"/>
          <p:cNvSpPr txBox="1">
            <a:spLocks noChangeArrowheads="1"/>
          </p:cNvSpPr>
          <p:nvPr/>
        </p:nvSpPr>
        <p:spPr bwMode="auto">
          <a:xfrm>
            <a:off x="6927850" y="9906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8774" name="Group 86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8766" name="Text Box 78"/>
          <p:cNvSpPr txBox="1">
            <a:spLocks noChangeArrowheads="1"/>
          </p:cNvSpPr>
          <p:nvPr/>
        </p:nvSpPr>
        <p:spPr bwMode="auto">
          <a:xfrm>
            <a:off x="361950" y="54721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98767" name="Text Box 79"/>
          <p:cNvSpPr txBox="1">
            <a:spLocks noChangeArrowheads="1"/>
          </p:cNvSpPr>
          <p:nvPr/>
        </p:nvSpPr>
        <p:spPr bwMode="auto">
          <a:xfrm>
            <a:off x="838200" y="5410200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8769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8770" name="Text Box 82"/>
          <p:cNvSpPr txBox="1">
            <a:spLocks noChangeArrowheads="1"/>
          </p:cNvSpPr>
          <p:nvPr/>
        </p:nvSpPr>
        <p:spPr bwMode="auto">
          <a:xfrm>
            <a:off x="1371600" y="5461000"/>
            <a:ext cx="288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STOP!!!   Q is empty!!!</a:t>
            </a:r>
          </a:p>
        </p:txBody>
      </p:sp>
      <p:sp>
        <p:nvSpPr>
          <p:cNvPr id="498772" name="Text Box 84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98773" name="Text Box 85"/>
          <p:cNvSpPr txBox="1">
            <a:spLocks noChangeArrowheads="1"/>
          </p:cNvSpPr>
          <p:nvPr/>
        </p:nvSpPr>
        <p:spPr bwMode="auto">
          <a:xfrm>
            <a:off x="5029200" y="4737100"/>
            <a:ext cx="3663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What did we discover?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Look at “visited” tables.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There exists a path from source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vertex 2 to all vertices in the graph</a:t>
            </a: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498776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Time Complexity of BFS</a:t>
            </a:r>
            <a:br>
              <a:rPr lang="en-US" altLang="zh-CN" sz="40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(Using Adjacency List)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Assume adjacency list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n = number of vertices   m = number of edges</a:t>
            </a:r>
          </a:p>
        </p:txBody>
      </p:sp>
      <p:pic>
        <p:nvPicPr>
          <p:cNvPr id="4997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4648200" cy="3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9718" name="Line 6"/>
          <p:cNvSpPr>
            <a:spLocks noChangeShapeType="1"/>
          </p:cNvSpPr>
          <p:nvPr/>
        </p:nvSpPr>
        <p:spPr bwMode="auto">
          <a:xfrm flipH="1">
            <a:off x="3200400" y="5257800"/>
            <a:ext cx="2057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 flipH="1">
            <a:off x="3200400" y="4724400"/>
            <a:ext cx="2057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5313363" y="4435475"/>
            <a:ext cx="2933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Each vertex will enter Q </a:t>
            </a:r>
            <a:br>
              <a:rPr lang="en-US" altLang="zh-CN" b="0">
                <a:ea typeface="宋体" panose="02010600030101010101" pitchFamily="2" charset="-122"/>
              </a:rPr>
            </a:br>
            <a:r>
              <a:rPr lang="en-US" altLang="zh-CN" b="0">
                <a:ea typeface="宋体" panose="02010600030101010101" pitchFamily="2" charset="-122"/>
              </a:rPr>
              <a:t>at most once.</a:t>
            </a: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5257800" y="5257800"/>
            <a:ext cx="3886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Each iteration takes time proportional to deg(v) + 1  (the number 1 is to account for the case where deg(v) = 0 --- the work required is 1, not 0).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6172200" y="2667000"/>
            <a:ext cx="2070100" cy="660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O(n + 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Recall: Given a graph with m edges, what is the total degree?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The </a:t>
            </a:r>
            <a:r>
              <a:rPr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total</a:t>
            </a:r>
            <a:r>
              <a:rPr lang="en-US" altLang="zh-CN" sz="2800">
                <a:ea typeface="宋体" panose="02010600030101010101" pitchFamily="2" charset="-122"/>
              </a:rPr>
              <a:t> running time of the while loop is: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    this is summing over all the iterations in the while loop!</a:t>
            </a:r>
          </a:p>
          <a:p>
            <a:endParaRPr lang="en-US" altLang="en-US" sz="280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524000" y="42672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/>
              <a:t>O( </a:t>
            </a:r>
            <a:r>
              <a:rPr lang="el-GR" altLang="en-US" sz="2800" b="0"/>
              <a:t>Σ</a:t>
            </a:r>
            <a:r>
              <a:rPr lang="en-US" altLang="zh-CN" sz="2800" b="0" baseline="-25000">
                <a:ea typeface="宋体" panose="02010600030101010101" pitchFamily="2" charset="-122"/>
              </a:rPr>
              <a:t>vertex </a:t>
            </a:r>
            <a:r>
              <a:rPr lang="en-US" altLang="zh-CN" sz="2800" b="0" i="1" baseline="-25000">
                <a:ea typeface="宋体" panose="02010600030101010101" pitchFamily="2" charset="-122"/>
              </a:rPr>
              <a:t>v  </a:t>
            </a:r>
            <a:r>
              <a:rPr lang="en-US" altLang="zh-CN" sz="2800" b="0">
                <a:ea typeface="宋体" panose="02010600030101010101" pitchFamily="2" charset="-122"/>
              </a:rPr>
              <a:t>(deg(v)</a:t>
            </a:r>
            <a:r>
              <a:rPr lang="en-US" altLang="zh-CN" sz="2800" b="0" i="1">
                <a:ea typeface="宋体" panose="02010600030101010101" pitchFamily="2" charset="-122"/>
              </a:rPr>
              <a:t> + </a:t>
            </a:r>
            <a:r>
              <a:rPr lang="en-US" altLang="zh-CN" sz="2800" b="0">
                <a:ea typeface="宋体" panose="02010600030101010101" pitchFamily="2" charset="-122"/>
              </a:rPr>
              <a:t>1) )</a:t>
            </a:r>
            <a:r>
              <a:rPr lang="en-US" altLang="zh-CN" sz="2800" b="0" i="1">
                <a:ea typeface="宋体" panose="02010600030101010101" pitchFamily="2" charset="-122"/>
              </a:rPr>
              <a:t> = </a:t>
            </a:r>
            <a:r>
              <a:rPr lang="en-US" altLang="zh-CN" sz="2800" b="0">
                <a:solidFill>
                  <a:srgbClr val="00FF00"/>
                </a:solidFill>
                <a:ea typeface="宋体" panose="02010600030101010101" pitchFamily="2" charset="-122"/>
              </a:rPr>
              <a:t>O(n+m)</a:t>
            </a: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1676400" y="23622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/>
              <a:t> </a:t>
            </a:r>
            <a:r>
              <a:rPr lang="el-GR" altLang="en-US" sz="2800" b="0"/>
              <a:t>Σ</a:t>
            </a:r>
            <a:r>
              <a:rPr lang="en-US" altLang="zh-CN" sz="2800" b="0" baseline="-25000">
                <a:ea typeface="宋体" panose="02010600030101010101" pitchFamily="2" charset="-122"/>
              </a:rPr>
              <a:t>vertex </a:t>
            </a:r>
            <a:r>
              <a:rPr lang="en-US" altLang="zh-CN" sz="2800" b="0" i="1" baseline="-25000">
                <a:ea typeface="宋体" panose="02010600030101010101" pitchFamily="2" charset="-122"/>
              </a:rPr>
              <a:t>v  </a:t>
            </a:r>
            <a:r>
              <a:rPr lang="en-US" altLang="zh-CN" sz="2800" b="0">
                <a:ea typeface="宋体" panose="02010600030101010101" pitchFamily="2" charset="-122"/>
              </a:rPr>
              <a:t> deg(v)</a:t>
            </a:r>
            <a:r>
              <a:rPr lang="en-US" altLang="zh-CN" sz="2800" b="0" i="1">
                <a:ea typeface="宋体" panose="02010600030101010101" pitchFamily="2" charset="-122"/>
              </a:rPr>
              <a:t>  =</a:t>
            </a:r>
            <a:r>
              <a:rPr lang="en-US" altLang="zh-CN" sz="2800" b="0">
                <a:ea typeface="宋体" panose="02010600030101010101" pitchFamily="2" charset="-122"/>
              </a:rPr>
              <a:t>  2m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Time Complexity of BFS</a:t>
            </a:r>
            <a:br>
              <a:rPr lang="en-US" altLang="zh-CN" sz="40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(Using Adjacency Matrix)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Assume adjacency list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n = number of vertices   m = number of edges</a:t>
            </a:r>
          </a:p>
        </p:txBody>
      </p:sp>
      <p:pic>
        <p:nvPicPr>
          <p:cNvPr id="500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4648200" cy="3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0741" name="Line 5"/>
          <p:cNvSpPr>
            <a:spLocks noChangeShapeType="1"/>
          </p:cNvSpPr>
          <p:nvPr/>
        </p:nvSpPr>
        <p:spPr bwMode="auto">
          <a:xfrm flipH="1">
            <a:off x="3200400" y="5257800"/>
            <a:ext cx="2057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5334000" y="4191000"/>
            <a:ext cx="33528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ea typeface="宋体" panose="02010600030101010101" pitchFamily="2" charset="-122"/>
              </a:rPr>
              <a:t>Finding the adjacent vertices of v requires checking all elements in the row. This takes linear time O(n).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ea typeface="宋体" panose="02010600030101010101" pitchFamily="2" charset="-122"/>
              </a:rPr>
              <a:t>Summing over all the n iterations, the total running time is O(n</a:t>
            </a:r>
            <a:r>
              <a:rPr lang="en-US" altLang="zh-CN" sz="1400" b="0" baseline="30000">
                <a:ea typeface="宋体" panose="02010600030101010101" pitchFamily="2" charset="-122"/>
              </a:rPr>
              <a:t>2</a:t>
            </a:r>
            <a:r>
              <a:rPr lang="en-US" altLang="zh-CN" sz="1400" b="0">
                <a:ea typeface="宋体" panose="02010600030101010101" pitchFamily="2" charset="-122"/>
              </a:rPr>
              <a:t>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 b="0">
              <a:ea typeface="宋体" panose="02010600030101010101" pitchFamily="2" charset="-122"/>
            </a:endParaRPr>
          </a:p>
        </p:txBody>
      </p:sp>
      <p:sp>
        <p:nvSpPr>
          <p:cNvPr id="500745" name="Text Box 9"/>
          <p:cNvSpPr txBox="1">
            <a:spLocks noChangeArrowheads="1"/>
          </p:cNvSpPr>
          <p:nvPr/>
        </p:nvSpPr>
        <p:spPr bwMode="auto">
          <a:xfrm>
            <a:off x="6172200" y="2667000"/>
            <a:ext cx="1312863" cy="660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O(n</a:t>
            </a:r>
            <a:r>
              <a:rPr lang="en-US" altLang="zh-CN" sz="3600" baseline="30000">
                <a:ea typeface="宋体" panose="02010600030101010101" pitchFamily="2" charset="-122"/>
              </a:rPr>
              <a:t>2</a:t>
            </a:r>
            <a:r>
              <a:rPr lang="en-US" altLang="zh-CN" sz="360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00746" name="Rectangle 10"/>
          <p:cNvSpPr>
            <a:spLocks noChangeArrowheads="1"/>
          </p:cNvSpPr>
          <p:nvPr/>
        </p:nvSpPr>
        <p:spPr bwMode="auto">
          <a:xfrm>
            <a:off x="4953000" y="5543550"/>
            <a:ext cx="4191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hlink"/>
                </a:solidFill>
                <a:ea typeface="宋体" panose="02010600030101010101" pitchFamily="2" charset="-122"/>
              </a:rPr>
              <a:t>So, with adjacency matrix, BFS is O(n</a:t>
            </a:r>
            <a:r>
              <a:rPr lang="en-US" altLang="zh-CN" sz="1600" b="0" baseline="3000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600" b="0">
                <a:solidFill>
                  <a:schemeClr val="hlink"/>
                </a:solidFill>
                <a:ea typeface="宋体" panose="02010600030101010101" pitchFamily="2" charset="-122"/>
              </a:rPr>
              <a:t>) independent of the number of edges m.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hlink"/>
                </a:solidFill>
                <a:ea typeface="宋体" panose="02010600030101010101" pitchFamily="2" charset="-122"/>
              </a:rPr>
              <a:t>With adjacent lists, BFS is O(n+m); if m=O(n</a:t>
            </a:r>
            <a:r>
              <a:rPr lang="en-US" altLang="zh-CN" sz="1600" b="0" baseline="3000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600" b="0">
                <a:solidFill>
                  <a:schemeClr val="hlink"/>
                </a:solidFill>
                <a:ea typeface="宋体" panose="02010600030101010101" pitchFamily="2" charset="-122"/>
              </a:rPr>
              <a:t>) like in a dense graph, O(n+m)=O(n</a:t>
            </a:r>
            <a:r>
              <a:rPr lang="en-US" altLang="zh-CN" sz="1600" b="0" baseline="3000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600" b="0">
                <a:solidFill>
                  <a:schemeClr val="hlink"/>
                </a:solidFill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5" grpId="0" animBg="1"/>
      <p:bldP spid="5007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Breadth First Search (BFS)</a:t>
            </a:r>
            <a:br>
              <a:rPr lang="en-US" altLang="zh-CN" sz="4000">
                <a:ea typeface="宋体" panose="02010600030101010101" pitchFamily="2" charset="-122"/>
              </a:rPr>
            </a:br>
            <a:r>
              <a:rPr lang="en-US" altLang="zh-CN" sz="4000">
                <a:ea typeface="宋体" panose="02010600030101010101" pitchFamily="2" charset="-122"/>
              </a:rPr>
              <a:t>Part 2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Lecture 23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7766050" y="176213"/>
            <a:ext cx="113188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>
                <a:ea typeface="PMingLiU" pitchFamily="18" charset="-120"/>
              </a:rPr>
              <a:t>COMP171</a:t>
            </a:r>
          </a:p>
          <a:p>
            <a:pPr algn="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>
                <a:ea typeface="PMingLiU" pitchFamily="18" charset="-120"/>
              </a:rPr>
              <a:t>Fall 2006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Shortest Path Recording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BFS we saw only tells us whether a path exists from source s, to other vertices v.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It doesn’t tell us the path!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We need to </a:t>
            </a:r>
            <a:r>
              <a:rPr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modify the algorithm to record the path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How can we do that?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Note: we do not know which vertices lie on this path until we reach v!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Efficient solution: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Use an additional array </a:t>
            </a:r>
            <a:r>
              <a:rPr lang="en-US" altLang="zh-CN" i="1">
                <a:solidFill>
                  <a:srgbClr val="00FF00"/>
                </a:solidFill>
                <a:ea typeface="宋体" panose="02010600030101010101" pitchFamily="2" charset="-122"/>
              </a:rPr>
              <a:t>pred[0..n-1]</a:t>
            </a:r>
          </a:p>
          <a:p>
            <a:pPr lvl="2">
              <a:lnSpc>
                <a:spcPct val="90000"/>
              </a:lnSpc>
            </a:pPr>
            <a:r>
              <a:rPr lang="en-US" altLang="zh-CN" i="1">
                <a:ea typeface="宋体" panose="02010600030101010101" pitchFamily="2" charset="-122"/>
              </a:rPr>
              <a:t>Pred[w] = v  means that vertex w was visited </a:t>
            </a:r>
            <a:r>
              <a:rPr lang="en-US" altLang="zh-CN" i="1">
                <a:solidFill>
                  <a:schemeClr val="hlink"/>
                </a:solidFill>
                <a:ea typeface="宋体" panose="02010600030101010101" pitchFamily="2" charset="-122"/>
              </a:rPr>
              <a:t>from</a:t>
            </a:r>
            <a:r>
              <a:rPr lang="en-US" altLang="zh-CN" i="1">
                <a:ea typeface="宋体" panose="02010600030101010101" pitchFamily="2" charset="-122"/>
              </a:rPr>
              <a:t> 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BFS + Path Finding</a:t>
            </a:r>
          </a:p>
        </p:txBody>
      </p:sp>
      <p:graphicFrame>
        <p:nvGraphicFramePr>
          <p:cNvPr id="502787" name="Object 3"/>
          <p:cNvGraphicFramePr>
            <a:graphicFrameLocks noChangeAspect="1"/>
          </p:cNvGraphicFramePr>
          <p:nvPr/>
        </p:nvGraphicFramePr>
        <p:xfrm>
          <a:off x="152400" y="1143000"/>
          <a:ext cx="5903913" cy="552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85714" imgH="6628571" progId="Paint.Picture">
                  <p:embed/>
                </p:oleObj>
              </mc:Choice>
              <mc:Fallback>
                <p:oleObj name="Bitmap Image" r:id="rId3" imgW="7085714" imgH="6628571" progId="Paint.Picture">
                  <p:embed/>
                  <p:pic>
                    <p:nvPicPr>
                      <p:cNvPr id="502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5903913" cy="552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88" name="Line 4"/>
          <p:cNvSpPr>
            <a:spLocks noChangeShapeType="1"/>
          </p:cNvSpPr>
          <p:nvPr/>
        </p:nvSpPr>
        <p:spPr bwMode="auto">
          <a:xfrm flipH="1">
            <a:off x="5715000" y="5867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6400800" y="2209800"/>
            <a:ext cx="220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FF00"/>
                </a:solidFill>
                <a:ea typeface="宋体" panose="02010600030101010101" pitchFamily="2" charset="-122"/>
              </a:rPr>
              <a:t>initialize </a:t>
            </a:r>
            <a:br>
              <a:rPr lang="en-US" altLang="zh-CN" sz="2400" b="0">
                <a:solidFill>
                  <a:srgbClr val="FFFF00"/>
                </a:solidFill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rgbClr val="FFFF00"/>
                </a:solidFill>
                <a:ea typeface="宋体" panose="02010600030101010101" pitchFamily="2" charset="-122"/>
              </a:rPr>
              <a:t>all pred[v] to -1</a:t>
            </a:r>
          </a:p>
        </p:txBody>
      </p:sp>
      <p:sp>
        <p:nvSpPr>
          <p:cNvPr id="502790" name="Line 6"/>
          <p:cNvSpPr>
            <a:spLocks noChangeShapeType="1"/>
          </p:cNvSpPr>
          <p:nvPr/>
        </p:nvSpPr>
        <p:spPr bwMode="auto">
          <a:xfrm flipH="1">
            <a:off x="4756150" y="25908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791" name="Text Box 7"/>
          <p:cNvSpPr txBox="1">
            <a:spLocks noChangeArrowheads="1"/>
          </p:cNvSpPr>
          <p:nvPr/>
        </p:nvSpPr>
        <p:spPr bwMode="auto">
          <a:xfrm>
            <a:off x="6553200" y="5562600"/>
            <a:ext cx="2470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FF00"/>
                </a:solidFill>
                <a:ea typeface="宋体" panose="02010600030101010101" pitchFamily="2" charset="-122"/>
              </a:rPr>
              <a:t>Record where  you came from</a:t>
            </a:r>
          </a:p>
        </p:txBody>
      </p:sp>
      <p:sp>
        <p:nvSpPr>
          <p:cNvPr id="502792" name="Rectangle 8"/>
          <p:cNvSpPr>
            <a:spLocks noChangeArrowheads="1"/>
          </p:cNvSpPr>
          <p:nvPr/>
        </p:nvSpPr>
        <p:spPr bwMode="auto">
          <a:xfrm>
            <a:off x="1828800" y="2438400"/>
            <a:ext cx="2133600" cy="3810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3" name="Rectangle 9"/>
          <p:cNvSpPr>
            <a:spLocks noChangeArrowheads="1"/>
          </p:cNvSpPr>
          <p:nvPr/>
        </p:nvSpPr>
        <p:spPr bwMode="auto">
          <a:xfrm>
            <a:off x="3810000" y="5715000"/>
            <a:ext cx="1828800" cy="3810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914400"/>
          </a:xfrm>
        </p:spPr>
        <p:txBody>
          <a:bodyPr/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503811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0381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381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0381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381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381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381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381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381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0382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382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03822" name="AutoShape 14"/>
            <p:cNvCxnSpPr>
              <a:cxnSpLocks noChangeShapeType="1"/>
              <a:stCxn id="503821" idx="6"/>
              <a:endCxn id="50382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3" name="AutoShape 15"/>
            <p:cNvCxnSpPr>
              <a:cxnSpLocks noChangeShapeType="1"/>
              <a:stCxn id="503820" idx="5"/>
              <a:endCxn id="50381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4" name="AutoShape 16"/>
            <p:cNvCxnSpPr>
              <a:cxnSpLocks noChangeShapeType="1"/>
              <a:stCxn id="503819" idx="2"/>
              <a:endCxn id="50381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5" name="AutoShape 17"/>
            <p:cNvCxnSpPr>
              <a:cxnSpLocks noChangeShapeType="1"/>
              <a:stCxn id="503820" idx="3"/>
              <a:endCxn id="50381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6" name="AutoShape 18"/>
            <p:cNvCxnSpPr>
              <a:cxnSpLocks noChangeShapeType="1"/>
              <a:stCxn id="503812" idx="6"/>
              <a:endCxn id="50381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7" name="AutoShape 19"/>
            <p:cNvCxnSpPr>
              <a:cxnSpLocks noChangeShapeType="1"/>
              <a:stCxn id="503812" idx="3"/>
              <a:endCxn id="50381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8" name="AutoShape 20"/>
            <p:cNvCxnSpPr>
              <a:cxnSpLocks noChangeShapeType="1"/>
              <a:stCxn id="503813" idx="6"/>
              <a:endCxn id="50381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9" name="AutoShape 21"/>
            <p:cNvCxnSpPr>
              <a:cxnSpLocks noChangeShapeType="1"/>
              <a:stCxn id="503814" idx="7"/>
              <a:endCxn id="50381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30" name="AutoShape 22"/>
            <p:cNvCxnSpPr>
              <a:cxnSpLocks noChangeShapeType="1"/>
              <a:stCxn id="503814" idx="5"/>
              <a:endCxn id="50381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31" name="AutoShape 23"/>
            <p:cNvCxnSpPr>
              <a:cxnSpLocks noChangeShapeType="1"/>
              <a:stCxn id="503815" idx="6"/>
              <a:endCxn id="50381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32" name="AutoShape 24"/>
            <p:cNvCxnSpPr>
              <a:cxnSpLocks noChangeShapeType="1"/>
              <a:stCxn id="503816" idx="6"/>
              <a:endCxn id="50381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33" name="AutoShape 25"/>
            <p:cNvCxnSpPr>
              <a:cxnSpLocks noChangeShapeType="1"/>
              <a:stCxn id="503817" idx="6"/>
              <a:endCxn id="50381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383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038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3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0" y="25908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source</a:t>
            </a:r>
            <a:endParaRPr lang="en-US" altLang="zh-CN" i="1">
              <a:ea typeface="宋体" panose="02010600030101010101" pitchFamily="2" charset="-122"/>
            </a:endParaRPr>
          </a:p>
        </p:txBody>
      </p:sp>
      <p:graphicFrame>
        <p:nvGraphicFramePr>
          <p:cNvPr id="50383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3861" name="Text Box 53"/>
          <p:cNvSpPr txBox="1">
            <a:spLocks noChangeArrowheads="1"/>
          </p:cNvSpPr>
          <p:nvPr/>
        </p:nvSpPr>
        <p:spPr bwMode="auto">
          <a:xfrm>
            <a:off x="7086600" y="762000"/>
            <a:ext cx="1568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</a:t>
            </a:r>
            <a:br>
              <a:rPr lang="en-US" altLang="zh-CN" sz="1800" b="0">
                <a:ea typeface="宋体" panose="02010600030101010101" pitchFamily="2" charset="-122"/>
              </a:rPr>
            </a:br>
            <a:r>
              <a:rPr lang="en-US" altLang="zh-CN" sz="1800" b="0">
                <a:ea typeface="宋体" panose="02010600030101010101" pitchFamily="2" charset="-122"/>
              </a:rPr>
              <a:t>(T/F)</a:t>
            </a:r>
          </a:p>
        </p:txBody>
      </p:sp>
      <p:graphicFrame>
        <p:nvGraphicFramePr>
          <p:cNvPr id="50386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3886" name="Text Box 78"/>
          <p:cNvSpPr txBox="1">
            <a:spLocks noChangeArrowheads="1"/>
          </p:cNvSpPr>
          <p:nvPr/>
        </p:nvSpPr>
        <p:spPr bwMode="auto">
          <a:xfrm>
            <a:off x="1295400" y="5489575"/>
            <a:ext cx="76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03887" name="Text Box 79"/>
          <p:cNvSpPr txBox="1">
            <a:spLocks noChangeArrowheads="1"/>
          </p:cNvSpPr>
          <p:nvPr/>
        </p:nvSpPr>
        <p:spPr bwMode="auto">
          <a:xfrm>
            <a:off x="1771650" y="5427663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{    }</a:t>
            </a:r>
          </a:p>
        </p:txBody>
      </p:sp>
      <p:sp>
        <p:nvSpPr>
          <p:cNvPr id="503888" name="Text Box 80"/>
          <p:cNvSpPr txBox="1">
            <a:spLocks noChangeArrowheads="1"/>
          </p:cNvSpPr>
          <p:nvPr/>
        </p:nvSpPr>
        <p:spPr bwMode="auto">
          <a:xfrm>
            <a:off x="6172200" y="4695825"/>
            <a:ext cx="2286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ea typeface="宋体" panose="02010600030101010101" pitchFamily="2" charset="-122"/>
              </a:rPr>
              <a:t>Initialize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ea typeface="宋体" panose="02010600030101010101" pitchFamily="2" charset="-122"/>
              </a:rPr>
              <a:t>table (all False)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ea typeface="宋体" panose="02010600030101010101" pitchFamily="2" charset="-122"/>
              </a:rPr>
              <a:t>Initialize Pred to 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503889" name="Text Box 81"/>
          <p:cNvSpPr txBox="1">
            <a:spLocks noChangeArrowheads="1"/>
          </p:cNvSpPr>
          <p:nvPr/>
        </p:nvSpPr>
        <p:spPr bwMode="auto">
          <a:xfrm>
            <a:off x="838200" y="5946775"/>
            <a:ext cx="328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Initialize </a:t>
            </a:r>
            <a:r>
              <a:rPr lang="en-US" altLang="zh-CN" sz="2400">
                <a:ea typeface="宋体" panose="02010600030101010101" pitchFamily="2" charset="-122"/>
              </a:rPr>
              <a:t>Q </a:t>
            </a:r>
            <a:r>
              <a:rPr lang="en-US" altLang="zh-CN" sz="2400" b="0">
                <a:ea typeface="宋体" panose="02010600030101010101" pitchFamily="2" charset="-122"/>
              </a:rPr>
              <a:t>to be empty</a:t>
            </a:r>
          </a:p>
        </p:txBody>
      </p:sp>
      <p:graphicFrame>
        <p:nvGraphicFramePr>
          <p:cNvPr id="503890" name="Group 82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3914" name="Text Box 106"/>
          <p:cNvSpPr txBox="1">
            <a:spLocks noChangeArrowheads="1"/>
          </p:cNvSpPr>
          <p:nvPr/>
        </p:nvSpPr>
        <p:spPr bwMode="auto">
          <a:xfrm>
            <a:off x="8229600" y="44958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 2</a:t>
            </a:r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1371600" y="1066800"/>
          <a:ext cx="28956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885714" imgH="3123810" progId="Paint.Picture">
                  <p:embed/>
                </p:oleObj>
              </mc:Choice>
              <mc:Fallback>
                <p:oleObj name="Bitmap Image" r:id="rId3" imgW="3885714" imgH="312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289560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4" name="Text Box 8"/>
          <p:cNvSpPr txBox="1">
            <a:spLocks noChangeArrowheads="1"/>
          </p:cNvSpPr>
          <p:nvPr/>
        </p:nvSpPr>
        <p:spPr bwMode="auto">
          <a:xfrm>
            <a:off x="4648200" y="1219200"/>
            <a:ext cx="349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Wireless communication</a:t>
            </a:r>
          </a:p>
        </p:txBody>
      </p:sp>
      <p:pic>
        <p:nvPicPr>
          <p:cNvPr id="470025" name="Picture 9" descr="MCj0311200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1317625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00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3657600"/>
            <a:ext cx="78486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Represented by a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weighted complete graph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n-US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every two vertices are connected by an edge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Each edge represents the 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Euclidean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distance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dij</a:t>
            </a:r>
            <a:r>
              <a:rPr lang="en-US" altLang="zh-CN" sz="2000">
                <a:ea typeface="宋体" panose="02010600030101010101" pitchFamily="2" charset="-122"/>
              </a:rPr>
              <a:t>   between two stations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Each station uses a certain power i to transmit messages. Given this power i, only a few nodes can be reached (bold edges).  A station reachable by i then uses its own power to relay the message to other stations not reachable by i.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 A typical wireless communication problem is: how to broadcast between </a:t>
            </a:r>
            <a:r>
              <a:rPr lang="en-US" altLang="zh-CN" sz="2000" i="1">
                <a:ea typeface="宋体" panose="02010600030101010101" pitchFamily="2" charset="-122"/>
              </a:rPr>
              <a:t>all </a:t>
            </a:r>
            <a:r>
              <a:rPr lang="en-US" altLang="zh-CN" sz="2000">
                <a:ea typeface="宋体" panose="02010600030101010101" pitchFamily="2" charset="-122"/>
              </a:rPr>
              <a:t>stations such that they are all connected and the power consumption  is minimized. </a:t>
            </a:r>
            <a:endParaRPr lang="en-US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35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0483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483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0483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483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484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484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484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484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0484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484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04846" name="AutoShape 14"/>
            <p:cNvCxnSpPr>
              <a:cxnSpLocks noChangeShapeType="1"/>
              <a:stCxn id="504845" idx="6"/>
              <a:endCxn id="50484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47" name="AutoShape 15"/>
            <p:cNvCxnSpPr>
              <a:cxnSpLocks noChangeShapeType="1"/>
              <a:stCxn id="504844" idx="5"/>
              <a:endCxn id="50484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48" name="AutoShape 16"/>
            <p:cNvCxnSpPr>
              <a:cxnSpLocks noChangeShapeType="1"/>
              <a:stCxn id="504843" idx="2"/>
              <a:endCxn id="50484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49" name="AutoShape 17"/>
            <p:cNvCxnSpPr>
              <a:cxnSpLocks noChangeShapeType="1"/>
              <a:stCxn id="504844" idx="3"/>
              <a:endCxn id="50483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50" name="AutoShape 18"/>
            <p:cNvCxnSpPr>
              <a:cxnSpLocks noChangeShapeType="1"/>
              <a:stCxn id="504836" idx="6"/>
              <a:endCxn id="50484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51" name="AutoShape 19"/>
            <p:cNvCxnSpPr>
              <a:cxnSpLocks noChangeShapeType="1"/>
              <a:stCxn id="504836" idx="3"/>
              <a:endCxn id="50483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52" name="AutoShape 20"/>
            <p:cNvCxnSpPr>
              <a:cxnSpLocks noChangeShapeType="1"/>
              <a:stCxn id="504837" idx="6"/>
              <a:endCxn id="50483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53" name="AutoShape 21"/>
            <p:cNvCxnSpPr>
              <a:cxnSpLocks noChangeShapeType="1"/>
              <a:stCxn id="504838" idx="7"/>
              <a:endCxn id="50484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54" name="AutoShape 22"/>
            <p:cNvCxnSpPr>
              <a:cxnSpLocks noChangeShapeType="1"/>
              <a:stCxn id="504838" idx="5"/>
              <a:endCxn id="50483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55" name="AutoShape 23"/>
            <p:cNvCxnSpPr>
              <a:cxnSpLocks noChangeShapeType="1"/>
              <a:stCxn id="504839" idx="6"/>
              <a:endCxn id="50484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56" name="AutoShape 24"/>
            <p:cNvCxnSpPr>
              <a:cxnSpLocks noChangeShapeType="1"/>
              <a:stCxn id="504840" idx="6"/>
              <a:endCxn id="50484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857" name="AutoShape 25"/>
            <p:cNvCxnSpPr>
              <a:cxnSpLocks noChangeShapeType="1"/>
              <a:stCxn id="504841" idx="6"/>
              <a:endCxn id="50484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485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048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5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0" y="28194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source</a:t>
            </a:r>
            <a:endParaRPr lang="en-US" altLang="zh-CN" i="1">
              <a:ea typeface="宋体" panose="02010600030101010101" pitchFamily="2" charset="-122"/>
            </a:endParaRPr>
          </a:p>
        </p:txBody>
      </p:sp>
      <p:graphicFrame>
        <p:nvGraphicFramePr>
          <p:cNvPr id="50486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488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4939" name="Group 107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4910" name="Text Box 78"/>
          <p:cNvSpPr txBox="1">
            <a:spLocks noChangeArrowheads="1"/>
          </p:cNvSpPr>
          <p:nvPr/>
        </p:nvSpPr>
        <p:spPr bwMode="auto">
          <a:xfrm>
            <a:off x="1295400" y="55626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04911" name="Text Box 79"/>
          <p:cNvSpPr txBox="1">
            <a:spLocks noChangeArrowheads="1"/>
          </p:cNvSpPr>
          <p:nvPr/>
        </p:nvSpPr>
        <p:spPr bwMode="auto">
          <a:xfrm>
            <a:off x="1771650" y="5500688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2   }</a:t>
            </a:r>
          </a:p>
        </p:txBody>
      </p:sp>
      <p:sp>
        <p:nvSpPr>
          <p:cNvPr id="504912" name="Text Box 80"/>
          <p:cNvSpPr txBox="1">
            <a:spLocks noChangeArrowheads="1"/>
          </p:cNvSpPr>
          <p:nvPr/>
        </p:nvSpPr>
        <p:spPr bwMode="auto">
          <a:xfrm>
            <a:off x="6858000" y="4699000"/>
            <a:ext cx="1931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ea typeface="宋体" panose="02010600030101010101" pitchFamily="2" charset="-122"/>
              </a:rPr>
              <a:t>Flag that 2 has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ea typeface="宋体" panose="02010600030101010101" pitchFamily="2" charset="-122"/>
              </a:rPr>
              <a:t>been visited.</a:t>
            </a:r>
          </a:p>
        </p:txBody>
      </p:sp>
      <p:sp>
        <p:nvSpPr>
          <p:cNvPr id="504913" name="Text Box 81"/>
          <p:cNvSpPr txBox="1">
            <a:spLocks noChangeArrowheads="1"/>
          </p:cNvSpPr>
          <p:nvPr/>
        </p:nvSpPr>
        <p:spPr bwMode="auto">
          <a:xfrm>
            <a:off x="838200" y="6019800"/>
            <a:ext cx="315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Place source 2 on the queue.</a:t>
            </a:r>
          </a:p>
        </p:txBody>
      </p:sp>
      <p:graphicFrame>
        <p:nvGraphicFramePr>
          <p:cNvPr id="504914" name="Group 82"/>
          <p:cNvGraphicFramePr>
            <a:graphicFrameLocks noGrp="1"/>
          </p:cNvGraphicFramePr>
          <p:nvPr/>
        </p:nvGraphicFramePr>
        <p:xfrm>
          <a:off x="8637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4938" name="Text Box 106"/>
          <p:cNvSpPr txBox="1">
            <a:spLocks noChangeArrowheads="1"/>
          </p:cNvSpPr>
          <p:nvPr/>
        </p:nvSpPr>
        <p:spPr bwMode="auto">
          <a:xfrm>
            <a:off x="83820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04940" name="Rectangle 1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859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0586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586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0586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586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586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586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586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586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0586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586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05870" name="AutoShape 14"/>
            <p:cNvCxnSpPr>
              <a:cxnSpLocks noChangeShapeType="1"/>
              <a:stCxn id="505869" idx="6"/>
              <a:endCxn id="50586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1" name="AutoShape 15"/>
            <p:cNvCxnSpPr>
              <a:cxnSpLocks noChangeShapeType="1"/>
              <a:stCxn id="505868" idx="5"/>
              <a:endCxn id="50586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2" name="AutoShape 16"/>
            <p:cNvCxnSpPr>
              <a:cxnSpLocks noChangeShapeType="1"/>
              <a:stCxn id="505867" idx="2"/>
              <a:endCxn id="50586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3" name="AutoShape 17"/>
            <p:cNvCxnSpPr>
              <a:cxnSpLocks noChangeShapeType="1"/>
              <a:stCxn id="505868" idx="3"/>
              <a:endCxn id="50586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4" name="AutoShape 18"/>
            <p:cNvCxnSpPr>
              <a:cxnSpLocks noChangeShapeType="1"/>
              <a:stCxn id="505860" idx="6"/>
              <a:endCxn id="50586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5" name="AutoShape 19"/>
            <p:cNvCxnSpPr>
              <a:cxnSpLocks noChangeShapeType="1"/>
              <a:stCxn id="505860" idx="3"/>
              <a:endCxn id="50586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6" name="AutoShape 20"/>
            <p:cNvCxnSpPr>
              <a:cxnSpLocks noChangeShapeType="1"/>
              <a:stCxn id="505861" idx="6"/>
              <a:endCxn id="50586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7" name="AutoShape 21"/>
            <p:cNvCxnSpPr>
              <a:cxnSpLocks noChangeShapeType="1"/>
              <a:stCxn id="505862" idx="7"/>
              <a:endCxn id="50586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8" name="AutoShape 22"/>
            <p:cNvCxnSpPr>
              <a:cxnSpLocks noChangeShapeType="1"/>
              <a:stCxn id="505862" idx="5"/>
              <a:endCxn id="50586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9" name="AutoShape 23"/>
            <p:cNvCxnSpPr>
              <a:cxnSpLocks noChangeShapeType="1"/>
              <a:stCxn id="505863" idx="6"/>
              <a:endCxn id="50586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80" name="AutoShape 24"/>
            <p:cNvCxnSpPr>
              <a:cxnSpLocks noChangeShapeType="1"/>
              <a:stCxn id="505864" idx="6"/>
              <a:endCxn id="50586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81" name="AutoShape 25"/>
            <p:cNvCxnSpPr>
              <a:cxnSpLocks noChangeShapeType="1"/>
              <a:stCxn id="505865" idx="6"/>
              <a:endCxn id="50586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5882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058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05884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0588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590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5970" name="Group 114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5934" name="Text Box 78"/>
          <p:cNvSpPr txBox="1">
            <a:spLocks noChangeArrowheads="1"/>
          </p:cNvSpPr>
          <p:nvPr/>
        </p:nvSpPr>
        <p:spPr bwMode="auto">
          <a:xfrm>
            <a:off x="1295400" y="54721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05935" name="Text Box 79"/>
          <p:cNvSpPr txBox="1">
            <a:spLocks noChangeArrowheads="1"/>
          </p:cNvSpPr>
          <p:nvPr/>
        </p:nvSpPr>
        <p:spPr bwMode="auto">
          <a:xfrm>
            <a:off x="1771650" y="5468938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{2} </a:t>
            </a:r>
            <a:r>
              <a:rPr lang="en-US" altLang="zh-CN" sz="1800" b="0">
                <a:ea typeface="宋体" panose="02010600030101010101" pitchFamily="2" charset="-122"/>
                <a:cs typeface="Arial" panose="020B0604020202020204" pitchFamily="34" charset="0"/>
              </a:rPr>
              <a:t>→  </a:t>
            </a:r>
            <a:r>
              <a:rPr lang="en-US" altLang="zh-CN" sz="1800" b="0">
                <a:ea typeface="宋体" panose="02010600030101010101" pitchFamily="2" charset="-122"/>
              </a:rPr>
              <a:t>{  8, 1, 4 }</a:t>
            </a:r>
          </a:p>
        </p:txBody>
      </p:sp>
      <p:sp>
        <p:nvSpPr>
          <p:cNvPr id="505936" name="Text Box 80"/>
          <p:cNvSpPr txBox="1">
            <a:spLocks noChangeArrowheads="1"/>
          </p:cNvSpPr>
          <p:nvPr/>
        </p:nvSpPr>
        <p:spPr bwMode="auto">
          <a:xfrm>
            <a:off x="6629400" y="4800600"/>
            <a:ext cx="23177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Mark neighbors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as visited.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FF00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FF00"/>
                </a:solidFill>
                <a:ea typeface="宋体" panose="02010600030101010101" pitchFamily="2" charset="-122"/>
              </a:rPr>
              <a:t>that we came from 2.</a:t>
            </a:r>
          </a:p>
        </p:txBody>
      </p:sp>
      <p:sp>
        <p:nvSpPr>
          <p:cNvPr id="505937" name="Line 81"/>
          <p:cNvSpPr>
            <a:spLocks noChangeShapeType="1"/>
          </p:cNvSpPr>
          <p:nvPr/>
        </p:nvSpPr>
        <p:spPr bwMode="auto">
          <a:xfrm>
            <a:off x="4648200" y="23193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938" name="Text Box 82"/>
          <p:cNvSpPr txBox="1">
            <a:spLocks noChangeArrowheads="1"/>
          </p:cNvSpPr>
          <p:nvPr/>
        </p:nvSpPr>
        <p:spPr bwMode="auto">
          <a:xfrm>
            <a:off x="990600" y="5943600"/>
            <a:ext cx="5448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ea typeface="宋体" panose="02010600030101010101" pitchFamily="2" charset="-122"/>
              </a:rPr>
              <a:t>Dequeue 2.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ea typeface="宋体" panose="02010600030101010101" pitchFamily="2" charset="-122"/>
              </a:rPr>
              <a:t>Place all unvisited neighbors of 2 on the queue</a:t>
            </a:r>
          </a:p>
        </p:txBody>
      </p:sp>
      <p:sp>
        <p:nvSpPr>
          <p:cNvPr id="505939" name="Text Box 83"/>
          <p:cNvSpPr txBox="1">
            <a:spLocks noChangeArrowheads="1"/>
          </p:cNvSpPr>
          <p:nvPr/>
        </p:nvSpPr>
        <p:spPr bwMode="auto">
          <a:xfrm>
            <a:off x="3849688" y="21637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grpSp>
        <p:nvGrpSpPr>
          <p:cNvPr id="505940" name="Group 84"/>
          <p:cNvGrpSpPr>
            <a:grpSpLocks/>
          </p:cNvGrpSpPr>
          <p:nvPr/>
        </p:nvGrpSpPr>
        <p:grpSpPr bwMode="auto">
          <a:xfrm>
            <a:off x="304800" y="2057400"/>
            <a:ext cx="2590800" cy="2590800"/>
            <a:chOff x="192" y="1296"/>
            <a:chExt cx="1632" cy="1632"/>
          </a:xfrm>
        </p:grpSpPr>
        <p:sp>
          <p:nvSpPr>
            <p:cNvPr id="505941" name="Oval 85"/>
            <p:cNvSpPr>
              <a:spLocks noChangeArrowheads="1"/>
            </p:cNvSpPr>
            <p:nvPr/>
          </p:nvSpPr>
          <p:spPr bwMode="auto">
            <a:xfrm>
              <a:off x="192" y="254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942" name="Oval 86"/>
            <p:cNvSpPr>
              <a:spLocks noChangeArrowheads="1"/>
            </p:cNvSpPr>
            <p:nvPr/>
          </p:nvSpPr>
          <p:spPr bwMode="auto">
            <a:xfrm>
              <a:off x="1152" y="192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943" name="Oval 87"/>
            <p:cNvSpPr>
              <a:spLocks noChangeArrowheads="1"/>
            </p:cNvSpPr>
            <p:nvPr/>
          </p:nvSpPr>
          <p:spPr bwMode="auto">
            <a:xfrm>
              <a:off x="1392" y="1296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5944" name="Oval 88"/>
          <p:cNvSpPr>
            <a:spLocks noChangeArrowheads="1"/>
          </p:cNvSpPr>
          <p:nvPr/>
        </p:nvSpPr>
        <p:spPr bwMode="auto">
          <a:xfrm>
            <a:off x="838200" y="2667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5945" name="Group 89"/>
          <p:cNvGraphicFramePr>
            <a:graphicFrameLocks noGrp="1"/>
          </p:cNvGraphicFramePr>
          <p:nvPr/>
        </p:nvGraphicFramePr>
        <p:xfrm>
          <a:off x="8637588" y="1425575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5969" name="Text Box 113"/>
          <p:cNvSpPr txBox="1">
            <a:spLocks noChangeArrowheads="1"/>
          </p:cNvSpPr>
          <p:nvPr/>
        </p:nvSpPr>
        <p:spPr bwMode="auto">
          <a:xfrm>
            <a:off x="8382000" y="43576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883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0688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688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0688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688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688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688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689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689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0689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689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06894" name="AutoShape 14"/>
            <p:cNvCxnSpPr>
              <a:cxnSpLocks noChangeShapeType="1"/>
              <a:stCxn id="506893" idx="6"/>
              <a:endCxn id="50689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895" name="AutoShape 15"/>
            <p:cNvCxnSpPr>
              <a:cxnSpLocks noChangeShapeType="1"/>
              <a:stCxn id="506892" idx="5"/>
              <a:endCxn id="50689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896" name="AutoShape 16"/>
            <p:cNvCxnSpPr>
              <a:cxnSpLocks noChangeShapeType="1"/>
              <a:stCxn id="506891" idx="2"/>
              <a:endCxn id="50688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897" name="AutoShape 17"/>
            <p:cNvCxnSpPr>
              <a:cxnSpLocks noChangeShapeType="1"/>
              <a:stCxn id="506892" idx="3"/>
              <a:endCxn id="50688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898" name="AutoShape 18"/>
            <p:cNvCxnSpPr>
              <a:cxnSpLocks noChangeShapeType="1"/>
              <a:stCxn id="506884" idx="6"/>
              <a:endCxn id="50688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899" name="AutoShape 19"/>
            <p:cNvCxnSpPr>
              <a:cxnSpLocks noChangeShapeType="1"/>
              <a:stCxn id="506884" idx="3"/>
              <a:endCxn id="50688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900" name="AutoShape 20"/>
            <p:cNvCxnSpPr>
              <a:cxnSpLocks noChangeShapeType="1"/>
              <a:stCxn id="506885" idx="6"/>
              <a:endCxn id="50688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901" name="AutoShape 21"/>
            <p:cNvCxnSpPr>
              <a:cxnSpLocks noChangeShapeType="1"/>
              <a:stCxn id="506886" idx="7"/>
              <a:endCxn id="50688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902" name="AutoShape 22"/>
            <p:cNvCxnSpPr>
              <a:cxnSpLocks noChangeShapeType="1"/>
              <a:stCxn id="506886" idx="5"/>
              <a:endCxn id="50688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903" name="AutoShape 23"/>
            <p:cNvCxnSpPr>
              <a:cxnSpLocks noChangeShapeType="1"/>
              <a:stCxn id="506887" idx="6"/>
              <a:endCxn id="50689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904" name="AutoShape 24"/>
            <p:cNvCxnSpPr>
              <a:cxnSpLocks noChangeShapeType="1"/>
              <a:stCxn id="506888" idx="6"/>
              <a:endCxn id="50688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905" name="AutoShape 25"/>
            <p:cNvCxnSpPr>
              <a:cxnSpLocks noChangeShapeType="1"/>
              <a:stCxn id="506889" idx="6"/>
              <a:endCxn id="50689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6906" name="Object 26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069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0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06908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0690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693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693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6958" name="Text Box 78"/>
          <p:cNvSpPr txBox="1">
            <a:spLocks noChangeArrowheads="1"/>
          </p:cNvSpPr>
          <p:nvPr/>
        </p:nvSpPr>
        <p:spPr bwMode="auto">
          <a:xfrm>
            <a:off x="819150" y="49387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06959" name="Text Box 79"/>
          <p:cNvSpPr txBox="1">
            <a:spLocks noChangeArrowheads="1"/>
          </p:cNvSpPr>
          <p:nvPr/>
        </p:nvSpPr>
        <p:spPr bwMode="auto">
          <a:xfrm>
            <a:off x="1295400" y="4876800"/>
            <a:ext cx="274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8, 1, 4 } → { 1, 4, 0, 9 } </a:t>
            </a:r>
          </a:p>
        </p:txBody>
      </p:sp>
      <p:sp>
        <p:nvSpPr>
          <p:cNvPr id="506960" name="Text Box 80"/>
          <p:cNvSpPr txBox="1">
            <a:spLocks noChangeArrowheads="1"/>
          </p:cNvSpPr>
          <p:nvPr/>
        </p:nvSpPr>
        <p:spPr bwMode="auto">
          <a:xfrm>
            <a:off x="7086600" y="4616450"/>
            <a:ext cx="18859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Neighbors.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that we came </a:t>
            </a:r>
            <a:b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from 8.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rgbClr val="00FF00"/>
              </a:solidFill>
              <a:ea typeface="宋体" panose="02010600030101010101" pitchFamily="2" charset="-122"/>
            </a:endParaRPr>
          </a:p>
        </p:txBody>
      </p:sp>
      <p:sp>
        <p:nvSpPr>
          <p:cNvPr id="506961" name="Line 81"/>
          <p:cNvSpPr>
            <a:spLocks noChangeShapeType="1"/>
          </p:cNvSpPr>
          <p:nvPr/>
        </p:nvSpPr>
        <p:spPr bwMode="auto">
          <a:xfrm>
            <a:off x="4724400" y="3919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62" name="Text Box 82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06963" name="Text Box 83"/>
          <p:cNvSpPr txBox="1">
            <a:spLocks noChangeArrowheads="1"/>
          </p:cNvSpPr>
          <p:nvPr/>
        </p:nvSpPr>
        <p:spPr bwMode="auto">
          <a:xfrm>
            <a:off x="381000" y="5715000"/>
            <a:ext cx="7131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8.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all unvisited neighbors of 8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Notice that 2 is not placed on the queue again, it has been visited!</a:t>
            </a:r>
          </a:p>
        </p:txBody>
      </p:sp>
      <p:sp>
        <p:nvSpPr>
          <p:cNvPr id="506964" name="Text Box 84"/>
          <p:cNvSpPr txBox="1">
            <a:spLocks noChangeArrowheads="1"/>
          </p:cNvSpPr>
          <p:nvPr/>
        </p:nvSpPr>
        <p:spPr bwMode="auto">
          <a:xfrm>
            <a:off x="3925888" y="37639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06965" name="Oval 85"/>
          <p:cNvSpPr>
            <a:spLocks noChangeArrowheads="1"/>
          </p:cNvSpPr>
          <p:nvPr/>
        </p:nvSpPr>
        <p:spPr bwMode="auto">
          <a:xfrm>
            <a:off x="2895600" y="2743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66" name="Oval 86"/>
          <p:cNvSpPr>
            <a:spLocks noChangeArrowheads="1"/>
          </p:cNvSpPr>
          <p:nvPr/>
        </p:nvSpPr>
        <p:spPr bwMode="auto">
          <a:xfrm>
            <a:off x="914400" y="160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967" name="Oval 87"/>
          <p:cNvSpPr>
            <a:spLocks noChangeArrowheads="1"/>
          </p:cNvSpPr>
          <p:nvPr/>
        </p:nvSpPr>
        <p:spPr bwMode="auto">
          <a:xfrm>
            <a:off x="2209800" y="2057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6968" name="Group 88"/>
          <p:cNvGraphicFramePr>
            <a:graphicFrameLocks noGrp="1"/>
          </p:cNvGraphicFramePr>
          <p:nvPr/>
        </p:nvGraphicFramePr>
        <p:xfrm>
          <a:off x="85613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6992" name="Text Box 112"/>
          <p:cNvSpPr txBox="1">
            <a:spLocks noChangeArrowheads="1"/>
          </p:cNvSpPr>
          <p:nvPr/>
        </p:nvSpPr>
        <p:spPr bwMode="auto">
          <a:xfrm>
            <a:off x="83058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907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0790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790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0791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791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791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791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791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791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0791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791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07918" name="AutoShape 14"/>
            <p:cNvCxnSpPr>
              <a:cxnSpLocks noChangeShapeType="1"/>
              <a:stCxn id="507917" idx="6"/>
              <a:endCxn id="50791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19" name="AutoShape 15"/>
            <p:cNvCxnSpPr>
              <a:cxnSpLocks noChangeShapeType="1"/>
              <a:stCxn id="507916" idx="5"/>
              <a:endCxn id="50791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0" name="AutoShape 16"/>
            <p:cNvCxnSpPr>
              <a:cxnSpLocks noChangeShapeType="1"/>
              <a:stCxn id="507915" idx="2"/>
              <a:endCxn id="50791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1" name="AutoShape 17"/>
            <p:cNvCxnSpPr>
              <a:cxnSpLocks noChangeShapeType="1"/>
              <a:stCxn id="507916" idx="3"/>
              <a:endCxn id="50790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2" name="AutoShape 18"/>
            <p:cNvCxnSpPr>
              <a:cxnSpLocks noChangeShapeType="1"/>
              <a:stCxn id="507908" idx="6"/>
              <a:endCxn id="50791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3" name="AutoShape 19"/>
            <p:cNvCxnSpPr>
              <a:cxnSpLocks noChangeShapeType="1"/>
              <a:stCxn id="507908" idx="3"/>
              <a:endCxn id="50790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4" name="AutoShape 20"/>
            <p:cNvCxnSpPr>
              <a:cxnSpLocks noChangeShapeType="1"/>
              <a:stCxn id="507909" idx="6"/>
              <a:endCxn id="50791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5" name="AutoShape 21"/>
            <p:cNvCxnSpPr>
              <a:cxnSpLocks noChangeShapeType="1"/>
              <a:stCxn id="507910" idx="7"/>
              <a:endCxn id="50791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6" name="AutoShape 22"/>
            <p:cNvCxnSpPr>
              <a:cxnSpLocks noChangeShapeType="1"/>
              <a:stCxn id="507910" idx="5"/>
              <a:endCxn id="50791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7" name="AutoShape 23"/>
            <p:cNvCxnSpPr>
              <a:cxnSpLocks noChangeShapeType="1"/>
              <a:stCxn id="507911" idx="6"/>
              <a:endCxn id="50791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8" name="AutoShape 24"/>
            <p:cNvCxnSpPr>
              <a:cxnSpLocks noChangeShapeType="1"/>
              <a:stCxn id="507912" idx="6"/>
              <a:endCxn id="50791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929" name="AutoShape 25"/>
            <p:cNvCxnSpPr>
              <a:cxnSpLocks noChangeShapeType="1"/>
              <a:stCxn id="507913" idx="6"/>
              <a:endCxn id="50791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7930" name="Object 26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079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3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07932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0793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795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7958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7982" name="Text Box 78"/>
          <p:cNvSpPr txBox="1">
            <a:spLocks noChangeArrowheads="1"/>
          </p:cNvSpPr>
          <p:nvPr/>
        </p:nvSpPr>
        <p:spPr bwMode="auto">
          <a:xfrm>
            <a:off x="533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07983" name="Text Box 79"/>
          <p:cNvSpPr txBox="1">
            <a:spLocks noChangeArrowheads="1"/>
          </p:cNvSpPr>
          <p:nvPr/>
        </p:nvSpPr>
        <p:spPr bwMode="auto">
          <a:xfrm>
            <a:off x="1009650" y="5334000"/>
            <a:ext cx="325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1, 4, 0, 9 } → { 4, 0, 9, 3, 7 } </a:t>
            </a:r>
          </a:p>
        </p:txBody>
      </p:sp>
      <p:sp>
        <p:nvSpPr>
          <p:cNvPr id="507984" name="Text Box 80"/>
          <p:cNvSpPr txBox="1">
            <a:spLocks noChangeArrowheads="1"/>
          </p:cNvSpPr>
          <p:nvPr/>
        </p:nvSpPr>
        <p:spPr bwMode="auto">
          <a:xfrm>
            <a:off x="7086600" y="4616450"/>
            <a:ext cx="18859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Neighbors.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00FF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that we came </a:t>
            </a:r>
            <a:b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from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rgbClr val="00FF00"/>
              </a:solidFill>
              <a:ea typeface="宋体" panose="02010600030101010101" pitchFamily="2" charset="-122"/>
            </a:endParaRPr>
          </a:p>
        </p:txBody>
      </p:sp>
      <p:sp>
        <p:nvSpPr>
          <p:cNvPr id="507985" name="Line 81"/>
          <p:cNvSpPr>
            <a:spLocks noChangeShapeType="1"/>
          </p:cNvSpPr>
          <p:nvPr/>
        </p:nvSpPr>
        <p:spPr bwMode="auto">
          <a:xfrm>
            <a:off x="4648200" y="1984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86" name="Text Box 82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07987" name="Text Box 83"/>
          <p:cNvSpPr txBox="1">
            <a:spLocks noChangeArrowheads="1"/>
          </p:cNvSpPr>
          <p:nvPr/>
        </p:nvSpPr>
        <p:spPr bwMode="auto">
          <a:xfrm>
            <a:off x="762000" y="5853113"/>
            <a:ext cx="5264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1.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all unvisited neighbors of 1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Only nodes 3 and 7 haven’t been visited yet.</a:t>
            </a:r>
          </a:p>
        </p:txBody>
      </p:sp>
      <p:sp>
        <p:nvSpPr>
          <p:cNvPr id="507988" name="Text Box 84"/>
          <p:cNvSpPr txBox="1">
            <a:spLocks noChangeArrowheads="1"/>
          </p:cNvSpPr>
          <p:nvPr/>
        </p:nvSpPr>
        <p:spPr bwMode="auto">
          <a:xfrm>
            <a:off x="3849688" y="182880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07989" name="Oval 85"/>
          <p:cNvSpPr>
            <a:spLocks noChangeArrowheads="1"/>
          </p:cNvSpPr>
          <p:nvPr/>
        </p:nvSpPr>
        <p:spPr bwMode="auto">
          <a:xfrm>
            <a:off x="2438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90" name="Oval 86"/>
          <p:cNvSpPr>
            <a:spLocks noChangeArrowheads="1"/>
          </p:cNvSpPr>
          <p:nvPr/>
        </p:nvSpPr>
        <p:spPr bwMode="auto">
          <a:xfrm>
            <a:off x="1066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91" name="Oval 87"/>
          <p:cNvSpPr>
            <a:spLocks noChangeArrowheads="1"/>
          </p:cNvSpPr>
          <p:nvPr/>
        </p:nvSpPr>
        <p:spPr bwMode="auto">
          <a:xfrm>
            <a:off x="1828800" y="3048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7992" name="Group 88"/>
          <p:cNvGraphicFramePr>
            <a:graphicFrameLocks noGrp="1"/>
          </p:cNvGraphicFramePr>
          <p:nvPr/>
        </p:nvGraphicFramePr>
        <p:xfrm>
          <a:off x="8561388" y="1425575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8016" name="Text Box 112"/>
          <p:cNvSpPr txBox="1">
            <a:spLocks noChangeArrowheads="1"/>
          </p:cNvSpPr>
          <p:nvPr/>
        </p:nvSpPr>
        <p:spPr bwMode="auto">
          <a:xfrm>
            <a:off x="8305800" y="43576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931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0893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893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0893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893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893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893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893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893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0894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894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08942" name="AutoShape 14"/>
            <p:cNvCxnSpPr>
              <a:cxnSpLocks noChangeShapeType="1"/>
              <a:stCxn id="508941" idx="6"/>
              <a:endCxn id="50894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43" name="AutoShape 15"/>
            <p:cNvCxnSpPr>
              <a:cxnSpLocks noChangeShapeType="1"/>
              <a:stCxn id="508940" idx="5"/>
              <a:endCxn id="50893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44" name="AutoShape 16"/>
            <p:cNvCxnSpPr>
              <a:cxnSpLocks noChangeShapeType="1"/>
              <a:stCxn id="508939" idx="2"/>
              <a:endCxn id="50893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45" name="AutoShape 17"/>
            <p:cNvCxnSpPr>
              <a:cxnSpLocks noChangeShapeType="1"/>
              <a:stCxn id="508940" idx="3"/>
              <a:endCxn id="50893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46" name="AutoShape 18"/>
            <p:cNvCxnSpPr>
              <a:cxnSpLocks noChangeShapeType="1"/>
              <a:stCxn id="508932" idx="6"/>
              <a:endCxn id="50893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47" name="AutoShape 19"/>
            <p:cNvCxnSpPr>
              <a:cxnSpLocks noChangeShapeType="1"/>
              <a:stCxn id="508932" idx="3"/>
              <a:endCxn id="50893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48" name="AutoShape 20"/>
            <p:cNvCxnSpPr>
              <a:cxnSpLocks noChangeShapeType="1"/>
              <a:stCxn id="508933" idx="6"/>
              <a:endCxn id="50893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49" name="AutoShape 21"/>
            <p:cNvCxnSpPr>
              <a:cxnSpLocks noChangeShapeType="1"/>
              <a:stCxn id="508934" idx="7"/>
              <a:endCxn id="50893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50" name="AutoShape 22"/>
            <p:cNvCxnSpPr>
              <a:cxnSpLocks noChangeShapeType="1"/>
              <a:stCxn id="508934" idx="5"/>
              <a:endCxn id="50893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51" name="AutoShape 23"/>
            <p:cNvCxnSpPr>
              <a:cxnSpLocks noChangeShapeType="1"/>
              <a:stCxn id="508935" idx="6"/>
              <a:endCxn id="50893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52" name="AutoShape 24"/>
            <p:cNvCxnSpPr>
              <a:cxnSpLocks noChangeShapeType="1"/>
              <a:stCxn id="508936" idx="6"/>
              <a:endCxn id="50893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53" name="AutoShape 25"/>
            <p:cNvCxnSpPr>
              <a:cxnSpLocks noChangeShapeType="1"/>
              <a:stCxn id="508937" idx="6"/>
              <a:endCxn id="50893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895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089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08956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0895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898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898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9006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09007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319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4, 0, 9, 3, 7 } → { 0,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9008" name="Line 80"/>
          <p:cNvSpPr>
            <a:spLocks noChangeShapeType="1"/>
          </p:cNvSpPr>
          <p:nvPr/>
        </p:nvSpPr>
        <p:spPr bwMode="auto">
          <a:xfrm>
            <a:off x="4648200" y="2852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09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09010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4.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-- 4 has no unvisited neighbors!</a:t>
            </a:r>
          </a:p>
        </p:txBody>
      </p:sp>
      <p:sp>
        <p:nvSpPr>
          <p:cNvPr id="509011" name="Text Box 83"/>
          <p:cNvSpPr txBox="1">
            <a:spLocks noChangeArrowheads="1"/>
          </p:cNvSpPr>
          <p:nvPr/>
        </p:nvSpPr>
        <p:spPr bwMode="auto">
          <a:xfrm>
            <a:off x="3849688" y="26971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09012" name="Oval 84"/>
          <p:cNvSpPr>
            <a:spLocks noChangeArrowheads="1"/>
          </p:cNvSpPr>
          <p:nvPr/>
        </p:nvSpPr>
        <p:spPr bwMode="auto">
          <a:xfrm>
            <a:off x="304800" y="40386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9013" name="Group 85"/>
          <p:cNvGraphicFramePr>
            <a:graphicFrameLocks noGrp="1"/>
          </p:cNvGraphicFramePr>
          <p:nvPr/>
        </p:nvGraphicFramePr>
        <p:xfrm>
          <a:off x="85613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9037" name="Text Box 109"/>
          <p:cNvSpPr txBox="1">
            <a:spLocks noChangeArrowheads="1"/>
          </p:cNvSpPr>
          <p:nvPr/>
        </p:nvSpPr>
        <p:spPr bwMode="auto">
          <a:xfrm>
            <a:off x="83058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955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0995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995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0995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995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996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996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996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996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0996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996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09966" name="AutoShape 14"/>
            <p:cNvCxnSpPr>
              <a:cxnSpLocks noChangeShapeType="1"/>
              <a:stCxn id="509965" idx="6"/>
              <a:endCxn id="50996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67" name="AutoShape 15"/>
            <p:cNvCxnSpPr>
              <a:cxnSpLocks noChangeShapeType="1"/>
              <a:stCxn id="509964" idx="5"/>
              <a:endCxn id="50996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68" name="AutoShape 16"/>
            <p:cNvCxnSpPr>
              <a:cxnSpLocks noChangeShapeType="1"/>
              <a:stCxn id="509963" idx="2"/>
              <a:endCxn id="50996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69" name="AutoShape 17"/>
            <p:cNvCxnSpPr>
              <a:cxnSpLocks noChangeShapeType="1"/>
              <a:stCxn id="509964" idx="3"/>
              <a:endCxn id="50995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70" name="AutoShape 18"/>
            <p:cNvCxnSpPr>
              <a:cxnSpLocks noChangeShapeType="1"/>
              <a:stCxn id="509956" idx="6"/>
              <a:endCxn id="50996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71" name="AutoShape 19"/>
            <p:cNvCxnSpPr>
              <a:cxnSpLocks noChangeShapeType="1"/>
              <a:stCxn id="509956" idx="3"/>
              <a:endCxn id="50995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72" name="AutoShape 20"/>
            <p:cNvCxnSpPr>
              <a:cxnSpLocks noChangeShapeType="1"/>
              <a:stCxn id="509957" idx="6"/>
              <a:endCxn id="50995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73" name="AutoShape 21"/>
            <p:cNvCxnSpPr>
              <a:cxnSpLocks noChangeShapeType="1"/>
              <a:stCxn id="509958" idx="7"/>
              <a:endCxn id="50996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74" name="AutoShape 22"/>
            <p:cNvCxnSpPr>
              <a:cxnSpLocks noChangeShapeType="1"/>
              <a:stCxn id="509958" idx="5"/>
              <a:endCxn id="50995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75" name="AutoShape 23"/>
            <p:cNvCxnSpPr>
              <a:cxnSpLocks noChangeShapeType="1"/>
              <a:stCxn id="509959" idx="6"/>
              <a:endCxn id="50996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76" name="AutoShape 24"/>
            <p:cNvCxnSpPr>
              <a:cxnSpLocks noChangeShapeType="1"/>
              <a:stCxn id="509960" idx="6"/>
              <a:endCxn id="50996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9977" name="AutoShape 25"/>
            <p:cNvCxnSpPr>
              <a:cxnSpLocks noChangeShapeType="1"/>
              <a:stCxn id="509961" idx="6"/>
              <a:endCxn id="50996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997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099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7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09980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0998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000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0062" name="Group 110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0030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10031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0, 9, 3, 7 } → {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0032" name="Line 80"/>
          <p:cNvSpPr>
            <a:spLocks noChangeShapeType="1"/>
          </p:cNvSpPr>
          <p:nvPr/>
        </p:nvSpPr>
        <p:spPr bwMode="auto">
          <a:xfrm>
            <a:off x="4648200" y="1709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033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10034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0.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-- 0 has no unvisited neighbors!</a:t>
            </a:r>
          </a:p>
        </p:txBody>
      </p:sp>
      <p:sp>
        <p:nvSpPr>
          <p:cNvPr id="510035" name="Text Box 83"/>
          <p:cNvSpPr txBox="1">
            <a:spLocks noChangeArrowheads="1"/>
          </p:cNvSpPr>
          <p:nvPr/>
        </p:nvSpPr>
        <p:spPr bwMode="auto">
          <a:xfrm>
            <a:off x="3849688" y="15541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10036" name="Oval 84"/>
          <p:cNvSpPr>
            <a:spLocks noChangeArrowheads="1"/>
          </p:cNvSpPr>
          <p:nvPr/>
        </p:nvSpPr>
        <p:spPr bwMode="auto">
          <a:xfrm>
            <a:off x="914400" y="1600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0037" name="Group 85"/>
          <p:cNvGraphicFramePr>
            <a:graphicFrameLocks noGrp="1"/>
          </p:cNvGraphicFramePr>
          <p:nvPr/>
        </p:nvGraphicFramePr>
        <p:xfrm>
          <a:off x="850423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0061" name="Text Box 109"/>
          <p:cNvSpPr txBox="1">
            <a:spLocks noChangeArrowheads="1"/>
          </p:cNvSpPr>
          <p:nvPr/>
        </p:nvSpPr>
        <p:spPr bwMode="auto">
          <a:xfrm>
            <a:off x="824865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979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1098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098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098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098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098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098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1098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1098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1098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098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10990" name="AutoShape 14"/>
            <p:cNvCxnSpPr>
              <a:cxnSpLocks noChangeShapeType="1"/>
              <a:stCxn id="510989" idx="6"/>
              <a:endCxn id="51098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0991" name="AutoShape 15"/>
            <p:cNvCxnSpPr>
              <a:cxnSpLocks noChangeShapeType="1"/>
              <a:stCxn id="510988" idx="5"/>
              <a:endCxn id="51098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0992" name="AutoShape 16"/>
            <p:cNvCxnSpPr>
              <a:cxnSpLocks noChangeShapeType="1"/>
              <a:stCxn id="510987" idx="2"/>
              <a:endCxn id="51098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0993" name="AutoShape 17"/>
            <p:cNvCxnSpPr>
              <a:cxnSpLocks noChangeShapeType="1"/>
              <a:stCxn id="510988" idx="3"/>
              <a:endCxn id="51098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0994" name="AutoShape 18"/>
            <p:cNvCxnSpPr>
              <a:cxnSpLocks noChangeShapeType="1"/>
              <a:stCxn id="510980" idx="6"/>
              <a:endCxn id="51098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0995" name="AutoShape 19"/>
            <p:cNvCxnSpPr>
              <a:cxnSpLocks noChangeShapeType="1"/>
              <a:stCxn id="510980" idx="3"/>
              <a:endCxn id="51098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0996" name="AutoShape 20"/>
            <p:cNvCxnSpPr>
              <a:cxnSpLocks noChangeShapeType="1"/>
              <a:stCxn id="510981" idx="6"/>
              <a:endCxn id="51098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0997" name="AutoShape 21"/>
            <p:cNvCxnSpPr>
              <a:cxnSpLocks noChangeShapeType="1"/>
              <a:stCxn id="510982" idx="7"/>
              <a:endCxn id="51098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0998" name="AutoShape 22"/>
            <p:cNvCxnSpPr>
              <a:cxnSpLocks noChangeShapeType="1"/>
              <a:stCxn id="510982" idx="5"/>
              <a:endCxn id="51098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0999" name="AutoShape 23"/>
            <p:cNvCxnSpPr>
              <a:cxnSpLocks noChangeShapeType="1"/>
              <a:stCxn id="510983" idx="6"/>
              <a:endCxn id="51098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1000" name="AutoShape 24"/>
            <p:cNvCxnSpPr>
              <a:cxnSpLocks noChangeShapeType="1"/>
              <a:stCxn id="510984" idx="6"/>
              <a:endCxn id="51098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1001" name="AutoShape 25"/>
            <p:cNvCxnSpPr>
              <a:cxnSpLocks noChangeShapeType="1"/>
              <a:stCxn id="510985" idx="6"/>
              <a:endCxn id="51098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11002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110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0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11004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100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102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1086" name="Group 110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1054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11055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17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9, 3, 7 } → {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1056" name="Line 80"/>
          <p:cNvSpPr>
            <a:spLocks noChangeShapeType="1"/>
          </p:cNvSpPr>
          <p:nvPr/>
        </p:nvSpPr>
        <p:spPr bwMode="auto">
          <a:xfrm>
            <a:off x="4800600" y="4300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57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11058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9.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-- 9 has no unvisited neighbors!</a:t>
            </a:r>
          </a:p>
        </p:txBody>
      </p:sp>
      <p:sp>
        <p:nvSpPr>
          <p:cNvPr id="511059" name="Text Box 83"/>
          <p:cNvSpPr txBox="1">
            <a:spLocks noChangeArrowheads="1"/>
          </p:cNvSpPr>
          <p:nvPr/>
        </p:nvSpPr>
        <p:spPr bwMode="auto">
          <a:xfrm>
            <a:off x="4002088" y="41449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11060" name="Oval 84"/>
          <p:cNvSpPr>
            <a:spLocks noChangeArrowheads="1"/>
          </p:cNvSpPr>
          <p:nvPr/>
        </p:nvSpPr>
        <p:spPr bwMode="auto">
          <a:xfrm>
            <a:off x="28194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1061" name="Group 85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1085" name="Text Box 109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03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1200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200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200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200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00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1201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1201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201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12014" name="AutoShape 14"/>
            <p:cNvCxnSpPr>
              <a:cxnSpLocks noChangeShapeType="1"/>
              <a:stCxn id="512013" idx="6"/>
              <a:endCxn id="51201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15" name="AutoShape 15"/>
            <p:cNvCxnSpPr>
              <a:cxnSpLocks noChangeShapeType="1"/>
              <a:stCxn id="512012" idx="5"/>
              <a:endCxn id="51201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16" name="AutoShape 16"/>
            <p:cNvCxnSpPr>
              <a:cxnSpLocks noChangeShapeType="1"/>
              <a:stCxn id="512011" idx="2"/>
              <a:endCxn id="51200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17" name="AutoShape 17"/>
            <p:cNvCxnSpPr>
              <a:cxnSpLocks noChangeShapeType="1"/>
              <a:stCxn id="512012" idx="3"/>
              <a:endCxn id="51200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18" name="AutoShape 18"/>
            <p:cNvCxnSpPr>
              <a:cxnSpLocks noChangeShapeType="1"/>
              <a:stCxn id="512004" idx="6"/>
              <a:endCxn id="51200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19" name="AutoShape 19"/>
            <p:cNvCxnSpPr>
              <a:cxnSpLocks noChangeShapeType="1"/>
              <a:stCxn id="512004" idx="3"/>
              <a:endCxn id="51200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20" name="AutoShape 20"/>
            <p:cNvCxnSpPr>
              <a:cxnSpLocks noChangeShapeType="1"/>
              <a:stCxn id="512005" idx="6"/>
              <a:endCxn id="51200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21" name="AutoShape 21"/>
            <p:cNvCxnSpPr>
              <a:cxnSpLocks noChangeShapeType="1"/>
              <a:stCxn id="512006" idx="7"/>
              <a:endCxn id="51200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22" name="AutoShape 22"/>
            <p:cNvCxnSpPr>
              <a:cxnSpLocks noChangeShapeType="1"/>
              <a:stCxn id="512006" idx="5"/>
              <a:endCxn id="51200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23" name="AutoShape 23"/>
            <p:cNvCxnSpPr>
              <a:cxnSpLocks noChangeShapeType="1"/>
              <a:stCxn id="512007" idx="6"/>
              <a:endCxn id="51201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24" name="AutoShape 24"/>
            <p:cNvCxnSpPr>
              <a:cxnSpLocks noChangeShapeType="1"/>
              <a:stCxn id="512008" idx="6"/>
              <a:endCxn id="51200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25" name="AutoShape 25"/>
            <p:cNvCxnSpPr>
              <a:cxnSpLocks noChangeShapeType="1"/>
              <a:stCxn id="512009" idx="6"/>
              <a:endCxn id="51201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12026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120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12028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202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05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205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078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12079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3, 7 } → { 7, 5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2080" name="Line 80"/>
          <p:cNvSpPr>
            <a:spLocks noChangeShapeType="1"/>
          </p:cNvSpPr>
          <p:nvPr/>
        </p:nvSpPr>
        <p:spPr bwMode="auto">
          <a:xfrm>
            <a:off x="4648200" y="25939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1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12082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61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3.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neighbor 5 on the queue.</a:t>
            </a:r>
          </a:p>
        </p:txBody>
      </p:sp>
      <p:sp>
        <p:nvSpPr>
          <p:cNvPr id="512083" name="Text Box 83"/>
          <p:cNvSpPr txBox="1">
            <a:spLocks noChangeArrowheads="1"/>
          </p:cNvSpPr>
          <p:nvPr/>
        </p:nvSpPr>
        <p:spPr bwMode="auto">
          <a:xfrm>
            <a:off x="3849688" y="243840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12084" name="Oval 84"/>
          <p:cNvSpPr>
            <a:spLocks noChangeArrowheads="1"/>
          </p:cNvSpPr>
          <p:nvPr/>
        </p:nvSpPr>
        <p:spPr bwMode="auto">
          <a:xfrm>
            <a:off x="1066800" y="3581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5" name="Text Box 85"/>
          <p:cNvSpPr txBox="1">
            <a:spLocks noChangeArrowheads="1"/>
          </p:cNvSpPr>
          <p:nvPr/>
        </p:nvSpPr>
        <p:spPr bwMode="auto">
          <a:xfrm>
            <a:off x="7086600" y="4768850"/>
            <a:ext cx="18859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Vertex 5.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that we came </a:t>
            </a:r>
            <a:b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from 3.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rgbClr val="00FF00"/>
              </a:solidFill>
              <a:ea typeface="宋体" panose="02010600030101010101" pitchFamily="2" charset="-122"/>
            </a:endParaRPr>
          </a:p>
        </p:txBody>
      </p:sp>
      <p:sp>
        <p:nvSpPr>
          <p:cNvPr id="512086" name="Oval 86"/>
          <p:cNvSpPr>
            <a:spLocks noChangeArrowheads="1"/>
          </p:cNvSpPr>
          <p:nvPr/>
        </p:nvSpPr>
        <p:spPr bwMode="auto">
          <a:xfrm>
            <a:off x="16764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087" name="Group 87"/>
          <p:cNvGraphicFramePr>
            <a:graphicFrameLocks noGrp="1"/>
          </p:cNvGraphicFramePr>
          <p:nvPr/>
        </p:nvGraphicFramePr>
        <p:xfrm>
          <a:off x="8485188" y="15240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111" name="Text Box 111"/>
          <p:cNvSpPr txBox="1">
            <a:spLocks noChangeArrowheads="1"/>
          </p:cNvSpPr>
          <p:nvPr/>
        </p:nvSpPr>
        <p:spPr bwMode="auto">
          <a:xfrm>
            <a:off x="8229600" y="44561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027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1302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302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303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303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303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303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1303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1303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1303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303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13038" name="AutoShape 14"/>
            <p:cNvCxnSpPr>
              <a:cxnSpLocks noChangeShapeType="1"/>
              <a:stCxn id="513037" idx="6"/>
              <a:endCxn id="51303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39" name="AutoShape 15"/>
            <p:cNvCxnSpPr>
              <a:cxnSpLocks noChangeShapeType="1"/>
              <a:stCxn id="513036" idx="5"/>
              <a:endCxn id="51303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0" name="AutoShape 16"/>
            <p:cNvCxnSpPr>
              <a:cxnSpLocks noChangeShapeType="1"/>
              <a:stCxn id="513035" idx="2"/>
              <a:endCxn id="51303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1" name="AutoShape 17"/>
            <p:cNvCxnSpPr>
              <a:cxnSpLocks noChangeShapeType="1"/>
              <a:stCxn id="513036" idx="3"/>
              <a:endCxn id="51302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2" name="AutoShape 18"/>
            <p:cNvCxnSpPr>
              <a:cxnSpLocks noChangeShapeType="1"/>
              <a:stCxn id="513028" idx="6"/>
              <a:endCxn id="51303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3" name="AutoShape 19"/>
            <p:cNvCxnSpPr>
              <a:cxnSpLocks noChangeShapeType="1"/>
              <a:stCxn id="513028" idx="3"/>
              <a:endCxn id="51302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4" name="AutoShape 20"/>
            <p:cNvCxnSpPr>
              <a:cxnSpLocks noChangeShapeType="1"/>
              <a:stCxn id="513029" idx="6"/>
              <a:endCxn id="51303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5" name="AutoShape 21"/>
            <p:cNvCxnSpPr>
              <a:cxnSpLocks noChangeShapeType="1"/>
              <a:stCxn id="513030" idx="7"/>
              <a:endCxn id="51303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6" name="AutoShape 22"/>
            <p:cNvCxnSpPr>
              <a:cxnSpLocks noChangeShapeType="1"/>
              <a:stCxn id="513030" idx="5"/>
              <a:endCxn id="51303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7" name="AutoShape 23"/>
            <p:cNvCxnSpPr>
              <a:cxnSpLocks noChangeShapeType="1"/>
              <a:stCxn id="513031" idx="6"/>
              <a:endCxn id="51303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8" name="AutoShape 24"/>
            <p:cNvCxnSpPr>
              <a:cxnSpLocks noChangeShapeType="1"/>
              <a:stCxn id="513032" idx="6"/>
              <a:endCxn id="51303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49" name="AutoShape 25"/>
            <p:cNvCxnSpPr>
              <a:cxnSpLocks noChangeShapeType="1"/>
              <a:stCxn id="513033" idx="6"/>
              <a:endCxn id="51303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13050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130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5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13052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305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307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3136" name="Group 112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3102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13103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7, 5 } → { 5,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3104" name="Line 80"/>
          <p:cNvSpPr>
            <a:spLocks noChangeShapeType="1"/>
          </p:cNvSpPr>
          <p:nvPr/>
        </p:nvSpPr>
        <p:spPr bwMode="auto">
          <a:xfrm>
            <a:off x="4648200" y="3690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05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13106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61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7.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neighbor 6 on the queue.</a:t>
            </a:r>
          </a:p>
        </p:txBody>
      </p:sp>
      <p:sp>
        <p:nvSpPr>
          <p:cNvPr id="513107" name="Text Box 83"/>
          <p:cNvSpPr txBox="1">
            <a:spLocks noChangeArrowheads="1"/>
          </p:cNvSpPr>
          <p:nvPr/>
        </p:nvSpPr>
        <p:spPr bwMode="auto">
          <a:xfrm>
            <a:off x="3849688" y="35353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13108" name="Oval 84"/>
          <p:cNvSpPr>
            <a:spLocks noChangeArrowheads="1"/>
          </p:cNvSpPr>
          <p:nvPr/>
        </p:nvSpPr>
        <p:spPr bwMode="auto">
          <a:xfrm>
            <a:off x="2438400" y="3505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09" name="Text Box 85"/>
          <p:cNvSpPr txBox="1">
            <a:spLocks noChangeArrowheads="1"/>
          </p:cNvSpPr>
          <p:nvPr/>
        </p:nvSpPr>
        <p:spPr bwMode="auto">
          <a:xfrm>
            <a:off x="7086600" y="4692650"/>
            <a:ext cx="18859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Vertex 6.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that we came </a:t>
            </a:r>
            <a:b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from 7.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513110" name="Oval 86"/>
          <p:cNvSpPr>
            <a:spLocks noChangeArrowheads="1"/>
          </p:cNvSpPr>
          <p:nvPr/>
        </p:nvSpPr>
        <p:spPr bwMode="auto">
          <a:xfrm>
            <a:off x="37338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3111" name="Group 87"/>
          <p:cNvGraphicFramePr>
            <a:graphicFrameLocks noGrp="1"/>
          </p:cNvGraphicFramePr>
          <p:nvPr/>
        </p:nvGraphicFramePr>
        <p:xfrm>
          <a:off x="842803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3135" name="Text Box 111"/>
          <p:cNvSpPr txBox="1">
            <a:spLocks noChangeArrowheads="1"/>
          </p:cNvSpPr>
          <p:nvPr/>
        </p:nvSpPr>
        <p:spPr bwMode="auto">
          <a:xfrm>
            <a:off x="817245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051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1405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405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405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405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405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405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1405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1405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1406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406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14062" name="AutoShape 14"/>
            <p:cNvCxnSpPr>
              <a:cxnSpLocks noChangeShapeType="1"/>
              <a:stCxn id="514061" idx="6"/>
              <a:endCxn id="51406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63" name="AutoShape 15"/>
            <p:cNvCxnSpPr>
              <a:cxnSpLocks noChangeShapeType="1"/>
              <a:stCxn id="514060" idx="5"/>
              <a:endCxn id="51405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64" name="AutoShape 16"/>
            <p:cNvCxnSpPr>
              <a:cxnSpLocks noChangeShapeType="1"/>
              <a:stCxn id="514059" idx="2"/>
              <a:endCxn id="51405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65" name="AutoShape 17"/>
            <p:cNvCxnSpPr>
              <a:cxnSpLocks noChangeShapeType="1"/>
              <a:stCxn id="514060" idx="3"/>
              <a:endCxn id="51405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66" name="AutoShape 18"/>
            <p:cNvCxnSpPr>
              <a:cxnSpLocks noChangeShapeType="1"/>
              <a:stCxn id="514052" idx="6"/>
              <a:endCxn id="51405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67" name="AutoShape 19"/>
            <p:cNvCxnSpPr>
              <a:cxnSpLocks noChangeShapeType="1"/>
              <a:stCxn id="514052" idx="3"/>
              <a:endCxn id="51405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68" name="AutoShape 20"/>
            <p:cNvCxnSpPr>
              <a:cxnSpLocks noChangeShapeType="1"/>
              <a:stCxn id="514053" idx="6"/>
              <a:endCxn id="51405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69" name="AutoShape 21"/>
            <p:cNvCxnSpPr>
              <a:cxnSpLocks noChangeShapeType="1"/>
              <a:stCxn id="514054" idx="7"/>
              <a:endCxn id="51405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70" name="AutoShape 22"/>
            <p:cNvCxnSpPr>
              <a:cxnSpLocks noChangeShapeType="1"/>
              <a:stCxn id="514054" idx="5"/>
              <a:endCxn id="51405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71" name="AutoShape 23"/>
            <p:cNvCxnSpPr>
              <a:cxnSpLocks noChangeShapeType="1"/>
              <a:stCxn id="514055" idx="6"/>
              <a:endCxn id="51405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72" name="AutoShape 24"/>
            <p:cNvCxnSpPr>
              <a:cxnSpLocks noChangeShapeType="1"/>
              <a:stCxn id="514056" idx="6"/>
              <a:endCxn id="51405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73" name="AutoShape 25"/>
            <p:cNvCxnSpPr>
              <a:cxnSpLocks noChangeShapeType="1"/>
              <a:stCxn id="514057" idx="6"/>
              <a:endCxn id="51405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1407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140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7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14076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407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410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410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4126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14127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60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5, 6} → {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4128" name="Line 80"/>
          <p:cNvSpPr>
            <a:spLocks noChangeShapeType="1"/>
          </p:cNvSpPr>
          <p:nvPr/>
        </p:nvSpPr>
        <p:spPr bwMode="auto">
          <a:xfrm>
            <a:off x="4648200" y="3127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29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14130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25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5.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no unvisited neighbors of 5.</a:t>
            </a:r>
          </a:p>
        </p:txBody>
      </p:sp>
      <p:sp>
        <p:nvSpPr>
          <p:cNvPr id="514131" name="Text Box 83"/>
          <p:cNvSpPr txBox="1">
            <a:spLocks noChangeArrowheads="1"/>
          </p:cNvSpPr>
          <p:nvPr/>
        </p:nvSpPr>
        <p:spPr bwMode="auto">
          <a:xfrm>
            <a:off x="3849688" y="297180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14132" name="Oval 84"/>
          <p:cNvSpPr>
            <a:spLocks noChangeArrowheads="1"/>
          </p:cNvSpPr>
          <p:nvPr/>
        </p:nvSpPr>
        <p:spPr bwMode="auto">
          <a:xfrm>
            <a:off x="1676400" y="4114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33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14134" name="Group 86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4158" name="Text Box 110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Definition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981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graph G=(V, E)</a:t>
            </a:r>
            <a:r>
              <a:rPr lang="en-US" altLang="zh-CN" sz="2400">
                <a:ea typeface="宋体" panose="02010600030101010101" pitchFamily="2" charset="-122"/>
              </a:rPr>
              <a:t> consists a set of </a:t>
            </a:r>
            <a:r>
              <a:rPr lang="en-US" altLang="zh-CN" sz="2400">
                <a:solidFill>
                  <a:srgbClr val="00FF00"/>
                </a:solidFill>
                <a:ea typeface="宋体" panose="02010600030101010101" pitchFamily="2" charset="-122"/>
              </a:rPr>
              <a:t>vertices</a:t>
            </a:r>
            <a:r>
              <a:rPr lang="en-US" altLang="zh-CN" sz="2400">
                <a:ea typeface="宋体" panose="02010600030101010101" pitchFamily="2" charset="-122"/>
              </a:rPr>
              <a:t>, V, and a set of </a:t>
            </a:r>
            <a:r>
              <a:rPr lang="en-US" altLang="zh-CN" sz="2400">
                <a:solidFill>
                  <a:srgbClr val="00FF00"/>
                </a:solidFill>
                <a:ea typeface="宋体" panose="02010600030101010101" pitchFamily="2" charset="-122"/>
              </a:rPr>
              <a:t>edges</a:t>
            </a:r>
            <a:r>
              <a:rPr lang="en-US" altLang="zh-CN" sz="2400">
                <a:ea typeface="宋体" panose="02010600030101010101" pitchFamily="2" charset="-122"/>
              </a:rPr>
              <a:t>, E.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Each edge is a pair of </a:t>
            </a:r>
            <a:r>
              <a:rPr lang="en-US" altLang="zh-CN" sz="2400" i="1">
                <a:ea typeface="宋体" panose="02010600030101010101" pitchFamily="2" charset="-122"/>
              </a:rPr>
              <a:t>(v, w)</a:t>
            </a:r>
            <a:r>
              <a:rPr lang="en-US" altLang="zh-CN" sz="2400">
                <a:ea typeface="宋体" panose="02010600030101010101" pitchFamily="2" charset="-122"/>
              </a:rPr>
              <a:t>, where v, w belongs to V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the pair is unordered, the graph is 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undirected</a:t>
            </a:r>
            <a:r>
              <a:rPr lang="en-US" altLang="zh-CN" sz="2400">
                <a:ea typeface="宋体" panose="02010600030101010101" pitchFamily="2" charset="-122"/>
              </a:rPr>
              <a:t>; otherwise it is 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directed</a:t>
            </a:r>
          </a:p>
        </p:txBody>
      </p:sp>
      <p:grpSp>
        <p:nvGrpSpPr>
          <p:cNvPr id="600077" name="Group 13"/>
          <p:cNvGrpSpPr>
            <a:grpSpLocks/>
          </p:cNvGrpSpPr>
          <p:nvPr/>
        </p:nvGrpSpPr>
        <p:grpSpPr bwMode="auto">
          <a:xfrm>
            <a:off x="2362200" y="3200400"/>
            <a:ext cx="4419600" cy="3200400"/>
            <a:chOff x="1296" y="1945"/>
            <a:chExt cx="3120" cy="2327"/>
          </a:xfrm>
        </p:grpSpPr>
        <p:graphicFrame>
          <p:nvGraphicFramePr>
            <p:cNvPr id="600068" name="Object 4"/>
            <p:cNvGraphicFramePr>
              <a:graphicFrameLocks noChangeAspect="1"/>
            </p:cNvGraphicFramePr>
            <p:nvPr/>
          </p:nvGraphicFramePr>
          <p:xfrm>
            <a:off x="1296" y="1945"/>
            <a:ext cx="3120" cy="2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3" imgW="7714286" imgH="5753903" progId="Paint.Picture">
                    <p:embed/>
                  </p:oleObj>
                </mc:Choice>
                <mc:Fallback>
                  <p:oleObj name="Bitmap Image" r:id="rId3" imgW="7714286" imgH="575390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945"/>
                          <a:ext cx="3120" cy="2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0069" name="Group 5"/>
            <p:cNvGrpSpPr>
              <a:grpSpLocks/>
            </p:cNvGrpSpPr>
            <p:nvPr/>
          </p:nvGrpSpPr>
          <p:grpSpPr bwMode="auto">
            <a:xfrm>
              <a:off x="2390" y="2064"/>
              <a:ext cx="1727" cy="1374"/>
              <a:chOff x="2016" y="1728"/>
              <a:chExt cx="1727" cy="1374"/>
            </a:xfrm>
          </p:grpSpPr>
          <p:sp>
            <p:nvSpPr>
              <p:cNvPr id="600070" name="Text Box 6"/>
              <p:cNvSpPr txBox="1">
                <a:spLocks noChangeArrowheads="1"/>
              </p:cNvSpPr>
              <p:nvPr/>
            </p:nvSpPr>
            <p:spPr bwMode="auto">
              <a:xfrm>
                <a:off x="3398" y="2551"/>
                <a:ext cx="345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solidFill>
                      <a:schemeClr val="bg2"/>
                    </a:solidFill>
                    <a:ea typeface="宋体" panose="02010600030101010101" pitchFamily="2" charset="-122"/>
                  </a:rPr>
                  <a:t>{c,f}</a:t>
                </a:r>
              </a:p>
            </p:txBody>
          </p:sp>
          <p:sp>
            <p:nvSpPr>
              <p:cNvPr id="600071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380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solidFill>
                      <a:schemeClr val="bg2"/>
                    </a:solidFill>
                    <a:ea typeface="宋体" panose="02010600030101010101" pitchFamily="2" charset="-122"/>
                  </a:rPr>
                  <a:t>{a,c}</a:t>
                </a:r>
              </a:p>
            </p:txBody>
          </p:sp>
          <p:sp>
            <p:nvSpPr>
              <p:cNvPr id="600072" name="Text Box 8"/>
              <p:cNvSpPr txBox="1">
                <a:spLocks noChangeArrowheads="1"/>
              </p:cNvSpPr>
              <p:nvPr/>
            </p:nvSpPr>
            <p:spPr bwMode="auto">
              <a:xfrm>
                <a:off x="2304" y="1728"/>
                <a:ext cx="387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solidFill>
                      <a:schemeClr val="bg2"/>
                    </a:solidFill>
                    <a:ea typeface="宋体" panose="02010600030101010101" pitchFamily="2" charset="-122"/>
                  </a:rPr>
                  <a:t>{a,b}</a:t>
                </a:r>
              </a:p>
            </p:txBody>
          </p:sp>
          <p:sp>
            <p:nvSpPr>
              <p:cNvPr id="600073" name="Text Box 9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387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solidFill>
                      <a:schemeClr val="bg2"/>
                    </a:solidFill>
                    <a:ea typeface="宋体" panose="02010600030101010101" pitchFamily="2" charset="-122"/>
                  </a:rPr>
                  <a:t>{b,d}</a:t>
                </a:r>
              </a:p>
            </p:txBody>
          </p:sp>
          <p:sp>
            <p:nvSpPr>
              <p:cNvPr id="600074" name="Text Box 10"/>
              <p:cNvSpPr txBox="1">
                <a:spLocks noChangeArrowheads="1"/>
              </p:cNvSpPr>
              <p:nvPr/>
            </p:nvSpPr>
            <p:spPr bwMode="auto">
              <a:xfrm>
                <a:off x="2928" y="2208"/>
                <a:ext cx="380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solidFill>
                      <a:schemeClr val="bg2"/>
                    </a:solidFill>
                    <a:ea typeface="宋体" panose="02010600030101010101" pitchFamily="2" charset="-122"/>
                  </a:rPr>
                  <a:t>{c,d}</a:t>
                </a:r>
              </a:p>
            </p:txBody>
          </p:sp>
          <p:sp>
            <p:nvSpPr>
              <p:cNvPr id="600075" name="Text Box 11"/>
              <p:cNvSpPr txBox="1">
                <a:spLocks noChangeArrowheads="1"/>
              </p:cNvSpPr>
              <p:nvPr/>
            </p:nvSpPr>
            <p:spPr bwMode="auto">
              <a:xfrm>
                <a:off x="2640" y="2880"/>
                <a:ext cx="352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solidFill>
                      <a:schemeClr val="bg2"/>
                    </a:solidFill>
                    <a:ea typeface="宋体" panose="02010600030101010101" pitchFamily="2" charset="-122"/>
                  </a:rPr>
                  <a:t>{e,f}</a:t>
                </a:r>
              </a:p>
            </p:txBody>
          </p:sp>
          <p:sp>
            <p:nvSpPr>
              <p:cNvPr id="600076" name="Text Box 12"/>
              <p:cNvSpPr txBox="1">
                <a:spLocks noChangeArrowheads="1"/>
              </p:cNvSpPr>
              <p:nvPr/>
            </p:nvSpPr>
            <p:spPr bwMode="auto">
              <a:xfrm>
                <a:off x="2016" y="2496"/>
                <a:ext cx="387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0">
                    <a:solidFill>
                      <a:schemeClr val="bg2"/>
                    </a:solidFill>
                    <a:ea typeface="宋体" panose="02010600030101010101" pitchFamily="2" charset="-122"/>
                  </a:rPr>
                  <a:t>{b,e}</a:t>
                </a:r>
              </a:p>
            </p:txBody>
          </p:sp>
        </p:grpSp>
      </p:grpSp>
      <p:sp>
        <p:nvSpPr>
          <p:cNvPr id="600078" name="Text Box 14"/>
          <p:cNvSpPr txBox="1">
            <a:spLocks noChangeArrowheads="1"/>
          </p:cNvSpPr>
          <p:nvPr/>
        </p:nvSpPr>
        <p:spPr bwMode="auto">
          <a:xfrm>
            <a:off x="3352800" y="6461125"/>
            <a:ext cx="266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/>
              <a:t>An undirected graph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075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1507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507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507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507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508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508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1508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1508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1508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508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15086" name="AutoShape 14"/>
            <p:cNvCxnSpPr>
              <a:cxnSpLocks noChangeShapeType="1"/>
              <a:stCxn id="515085" idx="6"/>
              <a:endCxn id="51508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87" name="AutoShape 15"/>
            <p:cNvCxnSpPr>
              <a:cxnSpLocks noChangeShapeType="1"/>
              <a:stCxn id="515084" idx="5"/>
              <a:endCxn id="51508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88" name="AutoShape 16"/>
            <p:cNvCxnSpPr>
              <a:cxnSpLocks noChangeShapeType="1"/>
              <a:stCxn id="515083" idx="2"/>
              <a:endCxn id="51508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89" name="AutoShape 17"/>
            <p:cNvCxnSpPr>
              <a:cxnSpLocks noChangeShapeType="1"/>
              <a:stCxn id="515084" idx="3"/>
              <a:endCxn id="51507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90" name="AutoShape 18"/>
            <p:cNvCxnSpPr>
              <a:cxnSpLocks noChangeShapeType="1"/>
              <a:stCxn id="515076" idx="6"/>
              <a:endCxn id="51508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91" name="AutoShape 19"/>
            <p:cNvCxnSpPr>
              <a:cxnSpLocks noChangeShapeType="1"/>
              <a:stCxn id="515076" idx="3"/>
              <a:endCxn id="51507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92" name="AutoShape 20"/>
            <p:cNvCxnSpPr>
              <a:cxnSpLocks noChangeShapeType="1"/>
              <a:stCxn id="515077" idx="6"/>
              <a:endCxn id="51507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93" name="AutoShape 21"/>
            <p:cNvCxnSpPr>
              <a:cxnSpLocks noChangeShapeType="1"/>
              <a:stCxn id="515078" idx="7"/>
              <a:endCxn id="51508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94" name="AutoShape 22"/>
            <p:cNvCxnSpPr>
              <a:cxnSpLocks noChangeShapeType="1"/>
              <a:stCxn id="515078" idx="5"/>
              <a:endCxn id="51507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95" name="AutoShape 23"/>
            <p:cNvCxnSpPr>
              <a:cxnSpLocks noChangeShapeType="1"/>
              <a:stCxn id="515079" idx="6"/>
              <a:endCxn id="51508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96" name="AutoShape 24"/>
            <p:cNvCxnSpPr>
              <a:cxnSpLocks noChangeShapeType="1"/>
              <a:stCxn id="515080" idx="6"/>
              <a:endCxn id="51508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97" name="AutoShape 25"/>
            <p:cNvCxnSpPr>
              <a:cxnSpLocks noChangeShapeType="1"/>
              <a:stCxn id="515081" idx="6"/>
              <a:endCxn id="51508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1509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150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9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15100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510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512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512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5150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15151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6 } → 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5152" name="Line 80"/>
          <p:cNvSpPr>
            <a:spLocks noChangeShapeType="1"/>
          </p:cNvSpPr>
          <p:nvPr/>
        </p:nvSpPr>
        <p:spPr bwMode="auto">
          <a:xfrm>
            <a:off x="4648200" y="3432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53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15154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25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6.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no unvisited neighbors of 6.</a:t>
            </a:r>
          </a:p>
        </p:txBody>
      </p:sp>
      <p:sp>
        <p:nvSpPr>
          <p:cNvPr id="515155" name="Text Box 83"/>
          <p:cNvSpPr txBox="1">
            <a:spLocks noChangeArrowheads="1"/>
          </p:cNvSpPr>
          <p:nvPr/>
        </p:nvSpPr>
        <p:spPr bwMode="auto">
          <a:xfrm>
            <a:off x="3849688" y="327660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15156" name="Oval 84"/>
          <p:cNvSpPr>
            <a:spLocks noChangeArrowheads="1"/>
          </p:cNvSpPr>
          <p:nvPr/>
        </p:nvSpPr>
        <p:spPr bwMode="auto">
          <a:xfrm>
            <a:off x="3657600" y="3886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57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15158" name="Group 86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5182" name="Text Box 110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914400"/>
          </a:xfrm>
        </p:spPr>
        <p:txBody>
          <a:bodyPr/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BFS Finished</a:t>
            </a:r>
          </a:p>
        </p:txBody>
      </p:sp>
      <p:grpSp>
        <p:nvGrpSpPr>
          <p:cNvPr id="516099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1610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610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610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610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610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610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1610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1610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1610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610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16110" name="AutoShape 14"/>
            <p:cNvCxnSpPr>
              <a:cxnSpLocks noChangeShapeType="1"/>
              <a:stCxn id="516109" idx="6"/>
              <a:endCxn id="51610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11" name="AutoShape 15"/>
            <p:cNvCxnSpPr>
              <a:cxnSpLocks noChangeShapeType="1"/>
              <a:stCxn id="516108" idx="5"/>
              <a:endCxn id="51610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12" name="AutoShape 16"/>
            <p:cNvCxnSpPr>
              <a:cxnSpLocks noChangeShapeType="1"/>
              <a:stCxn id="516107" idx="2"/>
              <a:endCxn id="51610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13" name="AutoShape 17"/>
            <p:cNvCxnSpPr>
              <a:cxnSpLocks noChangeShapeType="1"/>
              <a:stCxn id="516108" idx="3"/>
              <a:endCxn id="51610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14" name="AutoShape 18"/>
            <p:cNvCxnSpPr>
              <a:cxnSpLocks noChangeShapeType="1"/>
              <a:stCxn id="516100" idx="6"/>
              <a:endCxn id="51610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15" name="AutoShape 19"/>
            <p:cNvCxnSpPr>
              <a:cxnSpLocks noChangeShapeType="1"/>
              <a:stCxn id="516100" idx="3"/>
              <a:endCxn id="51610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16" name="AutoShape 20"/>
            <p:cNvCxnSpPr>
              <a:cxnSpLocks noChangeShapeType="1"/>
              <a:stCxn id="516101" idx="6"/>
              <a:endCxn id="51610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17" name="AutoShape 21"/>
            <p:cNvCxnSpPr>
              <a:cxnSpLocks noChangeShapeType="1"/>
              <a:stCxn id="516102" idx="7"/>
              <a:endCxn id="51610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18" name="AutoShape 22"/>
            <p:cNvCxnSpPr>
              <a:cxnSpLocks noChangeShapeType="1"/>
              <a:stCxn id="516102" idx="5"/>
              <a:endCxn id="51610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19" name="AutoShape 23"/>
            <p:cNvCxnSpPr>
              <a:cxnSpLocks noChangeShapeType="1"/>
              <a:stCxn id="516103" idx="6"/>
              <a:endCxn id="51610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20" name="AutoShape 24"/>
            <p:cNvCxnSpPr>
              <a:cxnSpLocks noChangeShapeType="1"/>
              <a:stCxn id="516104" idx="6"/>
              <a:endCxn id="51610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21" name="AutoShape 25"/>
            <p:cNvCxnSpPr>
              <a:cxnSpLocks noChangeShapeType="1"/>
              <a:stCxn id="516105" idx="6"/>
              <a:endCxn id="51610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16122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161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612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614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615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6174" name="Text Box 78"/>
          <p:cNvSpPr txBox="1">
            <a:spLocks noChangeArrowheads="1"/>
          </p:cNvSpPr>
          <p:nvPr/>
        </p:nvSpPr>
        <p:spPr bwMode="auto">
          <a:xfrm>
            <a:off x="361950" y="54721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16175" name="Text Box 79"/>
          <p:cNvSpPr txBox="1">
            <a:spLocks noChangeArrowheads="1"/>
          </p:cNvSpPr>
          <p:nvPr/>
        </p:nvSpPr>
        <p:spPr bwMode="auto">
          <a:xfrm>
            <a:off x="838200" y="5410200"/>
            <a:ext cx="52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6177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16178" name="Text Box 82"/>
          <p:cNvSpPr txBox="1">
            <a:spLocks noChangeArrowheads="1"/>
          </p:cNvSpPr>
          <p:nvPr/>
        </p:nvSpPr>
        <p:spPr bwMode="auto">
          <a:xfrm>
            <a:off x="1371600" y="5461000"/>
            <a:ext cx="288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STOP!!!   Q is empty!!!</a:t>
            </a:r>
          </a:p>
        </p:txBody>
      </p:sp>
      <p:sp>
        <p:nvSpPr>
          <p:cNvPr id="516180" name="Text Box 84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16181" name="Text Box 85"/>
          <p:cNvSpPr txBox="1">
            <a:spLocks noChangeArrowheads="1"/>
          </p:cNvSpPr>
          <p:nvPr/>
        </p:nvSpPr>
        <p:spPr bwMode="auto">
          <a:xfrm>
            <a:off x="4572000" y="5105400"/>
            <a:ext cx="457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Pred now can be traced backward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to report the path!</a:t>
            </a:r>
          </a:p>
        </p:txBody>
      </p:sp>
      <p:graphicFrame>
        <p:nvGraphicFramePr>
          <p:cNvPr id="516182" name="Group 86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6206" name="Text Box 110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122" name="Object 2"/>
          <p:cNvGraphicFramePr>
            <a:graphicFrameLocks noChangeAspect="1"/>
          </p:cNvGraphicFramePr>
          <p:nvPr/>
        </p:nvGraphicFramePr>
        <p:xfrm>
          <a:off x="762000" y="1143000"/>
          <a:ext cx="5029200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85714" imgH="4590476" progId="Paint.Picture">
                  <p:embed/>
                </p:oleObj>
              </mc:Choice>
              <mc:Fallback>
                <p:oleObj name="Bitmap Image" r:id="rId3" imgW="7085714" imgH="4590476" progId="Paint.Picture">
                  <p:embed/>
                  <p:pic>
                    <p:nvPicPr>
                      <p:cNvPr id="517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5029200" cy="32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Path Reporting</a:t>
            </a:r>
          </a:p>
        </p:txBody>
      </p:sp>
      <p:graphicFrame>
        <p:nvGraphicFramePr>
          <p:cNvPr id="517124" name="Group 4"/>
          <p:cNvGraphicFramePr>
            <a:graphicFrameLocks noGrp="1"/>
          </p:cNvGraphicFramePr>
          <p:nvPr/>
        </p:nvGraphicFramePr>
        <p:xfrm>
          <a:off x="7245350" y="1600200"/>
          <a:ext cx="277813" cy="2971800"/>
        </p:xfrm>
        <a:graphic>
          <a:graphicData uri="http://schemas.openxmlformats.org/drawingml/2006/table">
            <a:tbl>
              <a:tblPr/>
              <a:tblGrid>
                <a:gridCol w="2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17148" name="Group 28"/>
          <p:cNvGraphicFramePr>
            <a:graphicFrameLocks noGrp="1"/>
          </p:cNvGraphicFramePr>
          <p:nvPr/>
        </p:nvGraphicFramePr>
        <p:xfrm>
          <a:off x="6991350" y="16002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7172" name="Text Box 52"/>
          <p:cNvSpPr txBox="1">
            <a:spLocks noChangeArrowheads="1"/>
          </p:cNvSpPr>
          <p:nvPr/>
        </p:nvSpPr>
        <p:spPr bwMode="auto">
          <a:xfrm>
            <a:off x="6407150" y="12192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nodes</a:t>
            </a:r>
          </a:p>
        </p:txBody>
      </p:sp>
      <p:sp>
        <p:nvSpPr>
          <p:cNvPr id="517173" name="Text Box 53"/>
          <p:cNvSpPr txBox="1">
            <a:spLocks noChangeArrowheads="1"/>
          </p:cNvSpPr>
          <p:nvPr/>
        </p:nvSpPr>
        <p:spPr bwMode="auto">
          <a:xfrm>
            <a:off x="7321550" y="1219200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from</a:t>
            </a:r>
          </a:p>
        </p:txBody>
      </p:sp>
      <p:graphicFrame>
        <p:nvGraphicFramePr>
          <p:cNvPr id="517174" name="Object 54"/>
          <p:cNvGraphicFramePr>
            <a:graphicFrameLocks noChangeAspect="1"/>
          </p:cNvGraphicFramePr>
          <p:nvPr/>
        </p:nvGraphicFramePr>
        <p:xfrm>
          <a:off x="533400" y="4876800"/>
          <a:ext cx="334327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866667" imgH="2305372" progId="Paint.Picture">
                  <p:embed/>
                </p:oleObj>
              </mc:Choice>
              <mc:Fallback>
                <p:oleObj name="Bitmap Image" r:id="rId5" imgW="4866667" imgH="2305372" progId="Paint.Picture">
                  <p:embed/>
                  <p:pic>
                    <p:nvPicPr>
                      <p:cNvPr id="51717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334327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75" name="Text Box 55"/>
          <p:cNvSpPr txBox="1">
            <a:spLocks noChangeArrowheads="1"/>
          </p:cNvSpPr>
          <p:nvPr/>
        </p:nvSpPr>
        <p:spPr bwMode="auto">
          <a:xfrm>
            <a:off x="4191000" y="4876800"/>
            <a:ext cx="4603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Try some examples, report path from s to v: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Path(0) 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Path(6) 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Path(1) -&gt;</a:t>
            </a:r>
          </a:p>
        </p:txBody>
      </p:sp>
      <p:sp>
        <p:nvSpPr>
          <p:cNvPr id="517176" name="Text Box 56"/>
          <p:cNvSpPr txBox="1">
            <a:spLocks noChangeArrowheads="1"/>
          </p:cNvSpPr>
          <p:nvPr/>
        </p:nvSpPr>
        <p:spPr bwMode="auto">
          <a:xfrm>
            <a:off x="4175125" y="6096000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1800" b="0">
                <a:solidFill>
                  <a:srgbClr val="FFFF00"/>
                </a:solidFill>
                <a:ea typeface="宋体" panose="02010600030101010101" pitchFamily="2" charset="-122"/>
              </a:rPr>
              <a:t>The path returned is the shortest from s to v (minimum number of edges).</a:t>
            </a:r>
          </a:p>
        </p:txBody>
      </p:sp>
      <p:sp>
        <p:nvSpPr>
          <p:cNvPr id="517177" name="Text Box 57"/>
          <p:cNvSpPr txBox="1">
            <a:spLocks noChangeArrowheads="1"/>
          </p:cNvSpPr>
          <p:nvPr/>
        </p:nvSpPr>
        <p:spPr bwMode="auto">
          <a:xfrm>
            <a:off x="609600" y="4495800"/>
            <a:ext cx="2624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Recursive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BFS Tree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paths found by BFS is often drawn as a rooted tree (called </a:t>
            </a:r>
            <a:r>
              <a:rPr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BFS tree</a:t>
            </a:r>
            <a:r>
              <a:rPr lang="en-US" altLang="zh-CN" sz="2400">
                <a:ea typeface="宋体" panose="02010600030101010101" pitchFamily="2" charset="-122"/>
              </a:rPr>
              <a:t>), with the </a:t>
            </a:r>
            <a:r>
              <a:rPr lang="en-US" altLang="zh-CN" sz="2400">
                <a:solidFill>
                  <a:srgbClr val="00FF00"/>
                </a:solidFill>
                <a:ea typeface="宋体" panose="02010600030101010101" pitchFamily="2" charset="-122"/>
              </a:rPr>
              <a:t>starting vertex as the root</a:t>
            </a:r>
            <a:r>
              <a:rPr lang="en-US" altLang="zh-CN" sz="2400">
                <a:ea typeface="宋体" panose="02010600030101010101" pitchFamily="2" charset="-122"/>
              </a:rPr>
              <a:t> of the tree.</a:t>
            </a:r>
          </a:p>
        </p:txBody>
      </p:sp>
      <p:graphicFrame>
        <p:nvGraphicFramePr>
          <p:cNvPr id="518148" name="Object 4"/>
          <p:cNvGraphicFramePr>
            <a:graphicFrameLocks noChangeAspect="1"/>
          </p:cNvGraphicFramePr>
          <p:nvPr/>
        </p:nvGraphicFramePr>
        <p:xfrm>
          <a:off x="2286000" y="2743200"/>
          <a:ext cx="4495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276190" imgH="4563112" progId="Paint.Picture">
                  <p:embed/>
                </p:oleObj>
              </mc:Choice>
              <mc:Fallback>
                <p:oleObj name="Bitmap Image" r:id="rId3" imgW="6276190" imgH="4563112" progId="Paint.Picture">
                  <p:embed/>
                  <p:pic>
                    <p:nvPicPr>
                      <p:cNvPr id="518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4495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4635500" y="2300288"/>
            <a:ext cx="260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bg2"/>
                </a:solidFill>
                <a:ea typeface="宋体" panose="02010600030101010101" pitchFamily="2" charset="-122"/>
              </a:rPr>
              <a:t>BFS tree for vertex s=2.</a:t>
            </a:r>
          </a:p>
        </p:txBody>
      </p:sp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1600200" y="6172200"/>
            <a:ext cx="574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Question: What would a “level” order traversal tell you?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Record the Shortest Distance</a:t>
            </a:r>
          </a:p>
        </p:txBody>
      </p:sp>
      <p:graphicFrame>
        <p:nvGraphicFramePr>
          <p:cNvPr id="5191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371600"/>
          <a:ext cx="545782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85714" imgH="6628571" progId="Paint.Picture">
                  <p:embed/>
                </p:oleObj>
              </mc:Choice>
              <mc:Fallback>
                <p:oleObj name="Bitmap Image" r:id="rId3" imgW="7085714" imgH="6628571" progId="Paint.Picture">
                  <p:embed/>
                  <p:pic>
                    <p:nvPicPr>
                      <p:cNvPr id="519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545782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4495800" y="2514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d(v) = </a:t>
            </a: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3048000" y="55626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d(w)=d(v)+1;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3886200" y="3200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d(s) = </a:t>
            </a: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;</a:t>
            </a:r>
          </a:p>
        </p:txBody>
      </p:sp>
      <p:pic>
        <p:nvPicPr>
          <p:cNvPr id="519176" name="Picture 8" descr="MCj0351235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67000"/>
            <a:ext cx="2362200" cy="12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 of BFS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One application concerns how to find   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connected components in a graph</a:t>
            </a: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If a graph has more than one connected components, BFS builds a BFS-forest (not just BFS-tree)!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tree in the forest is a 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connected component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/>
              <a:t>Depth-First Search 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Lecture 24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7766050" y="176213"/>
            <a:ext cx="113188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>
                <a:ea typeface="PMingLiU" pitchFamily="18" charset="-120"/>
              </a:rPr>
              <a:t>COMP171</a:t>
            </a:r>
          </a:p>
          <a:p>
            <a:pPr algn="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600" b="0">
                <a:ea typeface="PMingLiU" pitchFamily="18" charset="-120"/>
              </a:rPr>
              <a:t>Fall 2006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Depth-First Search (DFS)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 DFS is another popular graph search strategy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Idea is similar to pre-order traversal (visit node, then visit children recursively)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 DFS can provide certain information about the graph that BFS cannot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It can tell whether we have encountered a cycle or not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DFS Algorithm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DFS will continue to visit </a:t>
            </a: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neighbors</a:t>
            </a:r>
            <a:r>
              <a:rPr lang="en-US" altLang="zh-CN">
                <a:ea typeface="宋体" panose="02010600030101010101" pitchFamily="2" charset="-122"/>
              </a:rPr>
              <a:t> in a recursive pattern</a:t>
            </a:r>
          </a:p>
          <a:p>
            <a:pPr lvl="1"/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Whenever we visit v from u, we recursively visit all unvisited neighbors of v.  Then we backtrack (return) to u.</a:t>
            </a:r>
          </a:p>
          <a:p>
            <a:pPr lvl="1"/>
            <a:endParaRPr lang="en-US" altLang="zh-CN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Note: it is possible that w2 was unvisited when we recursively visit w1, but became visited by the time we return from the recursive call.</a:t>
            </a:r>
          </a:p>
          <a:p>
            <a:pPr lvl="2"/>
            <a:endParaRPr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7832725" y="50403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/>
              <a:t>u</a:t>
            </a:r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7772400" y="56388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/>
              <a:t>v</a:t>
            </a: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7315200" y="6156325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/>
              <a:t>w1</a:t>
            </a: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8088313" y="6172200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/>
              <a:t>w2</a:t>
            </a:r>
          </a:p>
        </p:txBody>
      </p:sp>
      <p:sp>
        <p:nvSpPr>
          <p:cNvPr id="522248" name="Text Box 8"/>
          <p:cNvSpPr txBox="1">
            <a:spLocks noChangeArrowheads="1"/>
          </p:cNvSpPr>
          <p:nvPr/>
        </p:nvSpPr>
        <p:spPr bwMode="auto">
          <a:xfrm>
            <a:off x="8545513" y="5715000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/>
              <a:t>w3</a:t>
            </a:r>
          </a:p>
        </p:txBody>
      </p:sp>
      <p:sp>
        <p:nvSpPr>
          <p:cNvPr id="522249" name="Line 9"/>
          <p:cNvSpPr>
            <a:spLocks noChangeShapeType="1"/>
          </p:cNvSpPr>
          <p:nvPr/>
        </p:nvSpPr>
        <p:spPr bwMode="auto">
          <a:xfrm flipH="1">
            <a:off x="7924800" y="5410200"/>
            <a:ext cx="7620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50" name="Line 10"/>
          <p:cNvSpPr>
            <a:spLocks noChangeShapeType="1"/>
          </p:cNvSpPr>
          <p:nvPr/>
        </p:nvSpPr>
        <p:spPr bwMode="auto">
          <a:xfrm flipH="1">
            <a:off x="7543800" y="5943600"/>
            <a:ext cx="30480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51" name="Line 11"/>
          <p:cNvSpPr>
            <a:spLocks noChangeShapeType="1"/>
          </p:cNvSpPr>
          <p:nvPr/>
        </p:nvSpPr>
        <p:spPr bwMode="auto">
          <a:xfrm>
            <a:off x="8001000" y="5943600"/>
            <a:ext cx="30480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52" name="Line 12"/>
          <p:cNvSpPr>
            <a:spLocks noChangeShapeType="1"/>
          </p:cNvSpPr>
          <p:nvPr/>
        </p:nvSpPr>
        <p:spPr bwMode="auto">
          <a:xfrm>
            <a:off x="8077200" y="5791200"/>
            <a:ext cx="457200" cy="76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DFS Algorithm</a:t>
            </a:r>
          </a:p>
        </p:txBody>
      </p:sp>
      <p:graphicFrame>
        <p:nvGraphicFramePr>
          <p:cNvPr id="523267" name="Object 3"/>
          <p:cNvGraphicFramePr>
            <a:graphicFrameLocks noChangeAspect="1"/>
          </p:cNvGraphicFramePr>
          <p:nvPr/>
        </p:nvGraphicFramePr>
        <p:xfrm>
          <a:off x="762000" y="1600200"/>
          <a:ext cx="4586288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86667" imgH="4031329" progId="Paint.Picture">
                  <p:embed/>
                </p:oleObj>
              </mc:Choice>
              <mc:Fallback>
                <p:oleObj name="Bitmap Image" r:id="rId3" imgW="4586667" imgH="4031329" progId="Paint.Picture">
                  <p:embed/>
                  <p:pic>
                    <p:nvPicPr>
                      <p:cNvPr id="523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4586288" cy="403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5562600" y="2286000"/>
            <a:ext cx="3217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Flag all vertices as not</a:t>
            </a:r>
            <a:br>
              <a:rPr lang="en-US" altLang="zh-CN" sz="2400" b="0">
                <a:ea typeface="宋体" panose="02010600030101010101" pitchFamily="2" charset="-122"/>
              </a:rPr>
            </a:br>
            <a:r>
              <a:rPr lang="en-US" altLang="zh-CN" sz="2400" b="0">
                <a:ea typeface="宋体" panose="02010600030101010101" pitchFamily="2" charset="-122"/>
              </a:rPr>
              <a:t>visited</a:t>
            </a: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5638800" y="3962400"/>
            <a:ext cx="328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Flag yourself as visited</a:t>
            </a: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5619750" y="4876800"/>
            <a:ext cx="3524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For unvisited neighbors,</a:t>
            </a:r>
            <a:br>
              <a:rPr lang="en-US" altLang="zh-CN" sz="2400" b="0">
                <a:ea typeface="宋体" panose="02010600030101010101" pitchFamily="2" charset="-122"/>
              </a:rPr>
            </a:br>
            <a:r>
              <a:rPr lang="en-US" altLang="zh-CN" sz="2400" b="0">
                <a:ea typeface="宋体" panose="02010600030101010101" pitchFamily="2" charset="-122"/>
              </a:rPr>
              <a:t>call RDFS(w) recursively</a:t>
            </a:r>
          </a:p>
        </p:txBody>
      </p:sp>
      <p:sp>
        <p:nvSpPr>
          <p:cNvPr id="523274" name="Text Box 10"/>
          <p:cNvSpPr txBox="1">
            <a:spLocks noChangeArrowheads="1"/>
          </p:cNvSpPr>
          <p:nvPr/>
        </p:nvSpPr>
        <p:spPr bwMode="auto">
          <a:xfrm>
            <a:off x="3108325" y="6107113"/>
            <a:ext cx="5386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FF00"/>
                </a:solidFill>
              </a:rPr>
              <a:t>We can also record the paths using pred[ ].</a:t>
            </a:r>
          </a:p>
        </p:txBody>
      </p:sp>
      <p:sp>
        <p:nvSpPr>
          <p:cNvPr id="523275" name="Rectangle 11"/>
          <p:cNvSpPr>
            <a:spLocks noChangeArrowheads="1"/>
          </p:cNvSpPr>
          <p:nvPr/>
        </p:nvSpPr>
        <p:spPr bwMode="auto">
          <a:xfrm>
            <a:off x="2514600" y="2438400"/>
            <a:ext cx="20574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276" name="Rectangle 12"/>
          <p:cNvSpPr>
            <a:spLocks noChangeArrowheads="1"/>
          </p:cNvSpPr>
          <p:nvPr/>
        </p:nvSpPr>
        <p:spPr bwMode="auto">
          <a:xfrm>
            <a:off x="1600200" y="4114800"/>
            <a:ext cx="1981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277" name="Rectangle 13"/>
          <p:cNvSpPr>
            <a:spLocks noChangeArrowheads="1"/>
          </p:cNvSpPr>
          <p:nvPr/>
        </p:nvSpPr>
        <p:spPr bwMode="auto">
          <a:xfrm>
            <a:off x="1600200" y="4495800"/>
            <a:ext cx="3429000" cy="1066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Terminology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 sz="2800">
                <a:ea typeface="宋体" panose="02010600030101010101" pitchFamily="2" charset="-122"/>
              </a:rPr>
              <a:t>If </a:t>
            </a:r>
            <a:r>
              <a:rPr lang="en-US" altLang="zh-CN" sz="2800" i="1">
                <a:ea typeface="宋体" panose="02010600030101010101" pitchFamily="2" charset="-122"/>
              </a:rPr>
              <a:t>v</a:t>
            </a:r>
            <a:r>
              <a:rPr lang="en-US" altLang="zh-CN" sz="2800" i="1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 and </a:t>
            </a:r>
            <a:r>
              <a:rPr lang="en-US" altLang="zh-CN" sz="2800" i="1">
                <a:ea typeface="宋体" panose="02010600030101010101" pitchFamily="2" charset="-122"/>
              </a:rPr>
              <a:t>v</a:t>
            </a:r>
            <a:r>
              <a:rPr lang="en-US" altLang="zh-CN" sz="2800" i="1" baseline="-25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 are connected, they are said to be </a:t>
            </a:r>
            <a:r>
              <a:rPr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adjacent</a:t>
            </a:r>
            <a:r>
              <a:rPr lang="en-US" altLang="zh-CN" sz="2800">
                <a:ea typeface="宋体" panose="02010600030101010101" pitchFamily="2" charset="-122"/>
              </a:rPr>
              <a:t> vertices</a:t>
            </a:r>
            <a:endParaRPr lang="en-US" altLang="zh-CN">
              <a:ea typeface="宋体" panose="02010600030101010101" pitchFamily="2" charset="-122"/>
            </a:endParaRPr>
          </a:p>
          <a:p>
            <a:pPr marL="1371600" lvl="2" indent="-457200"/>
            <a:r>
              <a:rPr lang="en-US" altLang="zh-CN" b="1" i="1">
                <a:ea typeface="宋体" panose="02010600030101010101" pitchFamily="2" charset="-122"/>
              </a:rPr>
              <a:t>v</a:t>
            </a:r>
            <a:r>
              <a:rPr lang="en-US" altLang="zh-CN" b="1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 i="1">
                <a:ea typeface="宋体" panose="02010600030101010101" pitchFamily="2" charset="-122"/>
              </a:rPr>
              <a:t>v</a:t>
            </a:r>
            <a:r>
              <a:rPr lang="en-US" altLang="zh-CN" b="1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are </a:t>
            </a:r>
            <a:r>
              <a:rPr lang="en-US" altLang="zh-CN" u="sng">
                <a:ea typeface="宋体" panose="02010600030101010101" pitchFamily="2" charset="-122"/>
              </a:rPr>
              <a:t>endpoints</a:t>
            </a:r>
            <a:r>
              <a:rPr lang="en-US" altLang="zh-CN">
                <a:ea typeface="宋体" panose="02010600030101010101" pitchFamily="2" charset="-122"/>
              </a:rPr>
              <a:t> of the edge {</a:t>
            </a:r>
            <a:r>
              <a:rPr lang="en-US" altLang="zh-CN" b="1" i="1">
                <a:ea typeface="宋体" panose="02010600030101010101" pitchFamily="2" charset="-122"/>
              </a:rPr>
              <a:t>v</a:t>
            </a:r>
            <a:r>
              <a:rPr lang="en-US" altLang="zh-CN" b="1" i="1" baseline="-25000">
                <a:ea typeface="宋体" panose="02010600030101010101" pitchFamily="2" charset="-122"/>
              </a:rPr>
              <a:t>1</a:t>
            </a:r>
            <a:r>
              <a:rPr lang="en-US" altLang="zh-CN" i="1">
                <a:ea typeface="宋体" panose="02010600030101010101" pitchFamily="2" charset="-122"/>
              </a:rPr>
              <a:t>, </a:t>
            </a:r>
            <a:r>
              <a:rPr lang="en-US" altLang="zh-CN" b="1" i="1">
                <a:ea typeface="宋体" panose="02010600030101010101" pitchFamily="2" charset="-122"/>
              </a:rPr>
              <a:t>v</a:t>
            </a:r>
            <a:r>
              <a:rPr lang="en-US" altLang="zh-CN" b="1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 marL="1371600" lvl="2" indent="-457200"/>
            <a:endParaRPr lang="en-US" altLang="zh-CN"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2800">
                <a:ea typeface="宋体" panose="02010600030101010101" pitchFamily="2" charset="-122"/>
              </a:rPr>
              <a:t>If an edge </a:t>
            </a:r>
            <a:r>
              <a:rPr lang="en-US" altLang="zh-CN" sz="2800" i="1">
                <a:ea typeface="宋体" panose="02010600030101010101" pitchFamily="2" charset="-122"/>
              </a:rPr>
              <a:t>e</a:t>
            </a:r>
            <a:r>
              <a:rPr lang="en-US" altLang="zh-CN" sz="2800">
                <a:ea typeface="宋体" panose="02010600030101010101" pitchFamily="2" charset="-122"/>
              </a:rPr>
              <a:t> is connected to </a:t>
            </a:r>
            <a:r>
              <a:rPr lang="en-US" altLang="zh-CN" sz="2800" i="1">
                <a:ea typeface="宋体" panose="02010600030101010101" pitchFamily="2" charset="-122"/>
              </a:rPr>
              <a:t>v</a:t>
            </a:r>
            <a:r>
              <a:rPr lang="en-US" altLang="zh-CN" sz="2800">
                <a:ea typeface="宋体" panose="02010600030101010101" pitchFamily="2" charset="-122"/>
              </a:rPr>
              <a:t>, then </a:t>
            </a:r>
            <a:r>
              <a:rPr lang="en-US" altLang="zh-CN" sz="2800" i="1">
                <a:ea typeface="宋体" panose="02010600030101010101" pitchFamily="2" charset="-122"/>
              </a:rPr>
              <a:t>v</a:t>
            </a:r>
            <a:r>
              <a:rPr lang="en-US" altLang="zh-CN" sz="2800">
                <a:ea typeface="宋体" panose="02010600030101010101" pitchFamily="2" charset="-122"/>
              </a:rPr>
              <a:t> is said to be </a:t>
            </a:r>
            <a:r>
              <a:rPr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incident</a:t>
            </a:r>
            <a:r>
              <a:rPr lang="en-US" altLang="zh-CN" sz="2800">
                <a:ea typeface="宋体" panose="02010600030101010101" pitchFamily="2" charset="-122"/>
              </a:rPr>
              <a:t> on </a:t>
            </a:r>
            <a:r>
              <a:rPr lang="en-US" altLang="zh-CN" sz="2800" i="1">
                <a:ea typeface="宋体" panose="02010600030101010101" pitchFamily="2" charset="-122"/>
              </a:rPr>
              <a:t>e</a:t>
            </a:r>
            <a:r>
              <a:rPr lang="en-US" altLang="zh-CN" sz="2800">
                <a:ea typeface="宋体" panose="02010600030101010101" pitchFamily="2" charset="-122"/>
              </a:rPr>
              <a:t>.  Also, the edge </a:t>
            </a:r>
            <a:r>
              <a:rPr lang="en-US" altLang="zh-CN" sz="2800" i="1">
                <a:ea typeface="宋体" panose="02010600030101010101" pitchFamily="2" charset="-122"/>
              </a:rPr>
              <a:t>e</a:t>
            </a:r>
            <a:r>
              <a:rPr lang="en-US" altLang="zh-CN" sz="2800">
                <a:ea typeface="宋体" panose="02010600030101010101" pitchFamily="2" charset="-122"/>
              </a:rPr>
              <a:t> is said to be </a:t>
            </a:r>
            <a:r>
              <a:rPr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incident</a:t>
            </a:r>
            <a:r>
              <a:rPr lang="en-US" altLang="zh-CN" sz="2800">
                <a:ea typeface="宋体" panose="02010600030101010101" pitchFamily="2" charset="-122"/>
              </a:rPr>
              <a:t> on </a:t>
            </a:r>
            <a:r>
              <a:rPr lang="en-US" altLang="zh-CN" sz="2800" i="1">
                <a:ea typeface="宋体" panose="02010600030101010101" pitchFamily="2" charset="-122"/>
              </a:rPr>
              <a:t>v</a:t>
            </a:r>
            <a:r>
              <a:rPr lang="en-US" altLang="zh-CN" sz="2800">
                <a:ea typeface="宋体" panose="02010600030101010101" pitchFamily="2" charset="-122"/>
              </a:rPr>
              <a:t>.</a:t>
            </a:r>
          </a:p>
          <a:p>
            <a:pPr marL="609600" indent="-609600">
              <a:buFontTx/>
              <a:buAutoNum type="arabicPeriod"/>
            </a:pPr>
            <a:endParaRPr lang="en-US" altLang="zh-CN" sz="2800"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2800">
                <a:ea typeface="宋体" panose="02010600030101010101" pitchFamily="2" charset="-122"/>
              </a:rPr>
              <a:t>{</a:t>
            </a:r>
            <a:r>
              <a:rPr lang="en-US" altLang="zh-CN" sz="2800" b="1" i="1">
                <a:ea typeface="宋体" panose="02010600030101010101" pitchFamily="2" charset="-122"/>
              </a:rPr>
              <a:t>v</a:t>
            </a:r>
            <a:r>
              <a:rPr lang="en-US" altLang="zh-CN" sz="2800" b="1" i="1" baseline="-25000">
                <a:ea typeface="宋体" panose="02010600030101010101" pitchFamily="2" charset="-122"/>
              </a:rPr>
              <a:t>1</a:t>
            </a:r>
            <a:r>
              <a:rPr lang="en-US" altLang="zh-CN" sz="2800" i="1">
                <a:ea typeface="宋体" panose="02010600030101010101" pitchFamily="2" charset="-122"/>
              </a:rPr>
              <a:t>, </a:t>
            </a:r>
            <a:r>
              <a:rPr lang="en-US" altLang="zh-CN" sz="2800" b="1" i="1">
                <a:ea typeface="宋体" panose="02010600030101010101" pitchFamily="2" charset="-122"/>
              </a:rPr>
              <a:t>v</a:t>
            </a:r>
            <a:r>
              <a:rPr lang="en-US" altLang="zh-CN" sz="2800" b="1" i="1" baseline="-25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} = {</a:t>
            </a:r>
            <a:r>
              <a:rPr lang="en-US" altLang="zh-CN" sz="2800" b="1" i="1">
                <a:ea typeface="宋体" panose="02010600030101010101" pitchFamily="2" charset="-122"/>
              </a:rPr>
              <a:t>v</a:t>
            </a:r>
            <a:r>
              <a:rPr lang="en-US" altLang="zh-CN" sz="2800" b="1" i="1" baseline="-25000">
                <a:ea typeface="宋体" panose="02010600030101010101" pitchFamily="2" charset="-122"/>
              </a:rPr>
              <a:t>2</a:t>
            </a:r>
            <a:r>
              <a:rPr lang="en-US" altLang="zh-CN" sz="2800" i="1">
                <a:ea typeface="宋体" panose="02010600030101010101" pitchFamily="2" charset="-122"/>
              </a:rPr>
              <a:t>, </a:t>
            </a:r>
            <a:r>
              <a:rPr lang="en-US" altLang="zh-CN" sz="2800" b="1" i="1">
                <a:ea typeface="宋体" panose="02010600030101010101" pitchFamily="2" charset="-122"/>
              </a:rPr>
              <a:t>v</a:t>
            </a:r>
            <a:r>
              <a:rPr lang="en-US" altLang="zh-CN" sz="2800" b="1" i="1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}</a:t>
            </a:r>
          </a:p>
          <a:p>
            <a:pPr marL="609600" indent="-609600">
              <a:buFontTx/>
              <a:buNone/>
            </a:pPr>
            <a:endParaRPr lang="en-US" altLang="zh-CN" sz="2800"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endParaRPr lang="en-US" altLang="zh-CN" sz="2400"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457200" y="5181600"/>
            <a:ext cx="8329613" cy="12096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If we are talking about </a:t>
            </a: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directed graphs</a:t>
            </a:r>
            <a:r>
              <a:rPr lang="en-US" altLang="zh-CN" sz="1800" b="0">
                <a:ea typeface="宋体" panose="02010600030101010101" pitchFamily="2" charset="-122"/>
              </a:rPr>
              <a:t>, where edges have </a:t>
            </a: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direction</a:t>
            </a:r>
            <a:r>
              <a:rPr lang="en-US" altLang="zh-CN" sz="1800" b="0">
                <a:ea typeface="宋体" panose="02010600030101010101" pitchFamily="2" charset="-122"/>
              </a:rPr>
              <a:t>.  This</a:t>
            </a:r>
            <a:br>
              <a:rPr lang="en-US" altLang="zh-CN" sz="1800" b="0">
                <a:ea typeface="宋体" panose="02010600030101010101" pitchFamily="2" charset="-122"/>
              </a:rPr>
            </a:br>
            <a:r>
              <a:rPr lang="en-US" altLang="zh-CN" sz="1800" b="0">
                <a:ea typeface="宋体" panose="02010600030101010101" pitchFamily="2" charset="-122"/>
              </a:rPr>
              <a:t>means that {v</a:t>
            </a:r>
            <a:r>
              <a:rPr lang="en-US" altLang="zh-CN" sz="1800" b="0" baseline="-25000">
                <a:ea typeface="宋体" panose="02010600030101010101" pitchFamily="2" charset="-122"/>
              </a:rPr>
              <a:t>1</a:t>
            </a:r>
            <a:r>
              <a:rPr lang="en-US" altLang="zh-CN" sz="1800" b="0">
                <a:ea typeface="宋体" panose="02010600030101010101" pitchFamily="2" charset="-122"/>
              </a:rPr>
              <a:t>,v</a:t>
            </a:r>
            <a:r>
              <a:rPr lang="en-US" altLang="zh-CN" sz="1800" b="0" baseline="-25000">
                <a:ea typeface="宋体" panose="02010600030101010101" pitchFamily="2" charset="-122"/>
              </a:rPr>
              <a:t>2</a:t>
            </a:r>
            <a:r>
              <a:rPr lang="en-US" altLang="zh-CN" sz="1800" b="0">
                <a:ea typeface="宋体" panose="02010600030101010101" pitchFamily="2" charset="-122"/>
              </a:rPr>
              <a:t>} </a:t>
            </a:r>
            <a:r>
              <a:rPr lang="en-US" altLang="zh-CN" sz="1800" b="0">
                <a:ea typeface="宋体" panose="02010600030101010101" pitchFamily="2" charset="-122"/>
                <a:cs typeface="Arial" panose="020B0604020202020204" pitchFamily="34" charset="0"/>
              </a:rPr>
              <a:t>≠ </a:t>
            </a:r>
            <a:r>
              <a:rPr lang="en-US" altLang="zh-CN" sz="1800" b="0">
                <a:ea typeface="宋体" panose="02010600030101010101" pitchFamily="2" charset="-122"/>
              </a:rPr>
              <a:t>{v</a:t>
            </a:r>
            <a:r>
              <a:rPr lang="en-US" altLang="zh-CN" sz="1800" b="0" baseline="-25000">
                <a:ea typeface="宋体" panose="02010600030101010101" pitchFamily="2" charset="-122"/>
              </a:rPr>
              <a:t>2</a:t>
            </a:r>
            <a:r>
              <a:rPr lang="en-US" altLang="zh-CN" sz="1800" b="0">
                <a:ea typeface="宋体" panose="02010600030101010101" pitchFamily="2" charset="-122"/>
              </a:rPr>
              <a:t>,v</a:t>
            </a:r>
            <a:r>
              <a:rPr lang="en-US" altLang="zh-CN" sz="1800" b="0" baseline="-25000">
                <a:ea typeface="宋体" panose="02010600030101010101" pitchFamily="2" charset="-122"/>
              </a:rPr>
              <a:t>1</a:t>
            </a:r>
            <a:r>
              <a:rPr lang="en-US" altLang="zh-CN" sz="1800" b="0">
                <a:ea typeface="宋体" panose="02010600030101010101" pitchFamily="2" charset="-122"/>
              </a:rPr>
              <a:t>} .  Directed graphs are drawn with arrows (called arcs) between edges.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72069" name="Oval 5"/>
          <p:cNvSpPr>
            <a:spLocks noChangeArrowheads="1"/>
          </p:cNvSpPr>
          <p:nvPr/>
        </p:nvSpPr>
        <p:spPr bwMode="auto">
          <a:xfrm>
            <a:off x="332105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72070" name="Oval 6"/>
          <p:cNvSpPr>
            <a:spLocks noChangeArrowheads="1"/>
          </p:cNvSpPr>
          <p:nvPr/>
        </p:nvSpPr>
        <p:spPr bwMode="auto">
          <a:xfrm>
            <a:off x="469265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72071" name="Line 7"/>
          <p:cNvSpPr>
            <a:spLocks noChangeShapeType="1"/>
          </p:cNvSpPr>
          <p:nvPr/>
        </p:nvSpPr>
        <p:spPr bwMode="auto">
          <a:xfrm>
            <a:off x="3549650" y="5943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4997450" y="5791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This means {A,B} only, not {B,A}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524291" name="Group 3"/>
          <p:cNvGrpSpPr>
            <a:grpSpLocks/>
          </p:cNvGrpSpPr>
          <p:nvPr/>
        </p:nvGrpSpPr>
        <p:grpSpPr bwMode="auto">
          <a:xfrm>
            <a:off x="457200" y="1219200"/>
            <a:ext cx="3733800" cy="2895600"/>
            <a:chOff x="192" y="816"/>
            <a:chExt cx="2976" cy="2208"/>
          </a:xfrm>
        </p:grpSpPr>
        <p:sp>
          <p:nvSpPr>
            <p:cNvPr id="52429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429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429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429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429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429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429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429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2430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430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24302" name="AutoShape 14"/>
            <p:cNvCxnSpPr>
              <a:cxnSpLocks noChangeShapeType="1"/>
              <a:stCxn id="524301" idx="6"/>
              <a:endCxn id="52430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03" name="AutoShape 15"/>
            <p:cNvCxnSpPr>
              <a:cxnSpLocks noChangeShapeType="1"/>
              <a:stCxn id="524300" idx="5"/>
              <a:endCxn id="52429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04" name="AutoShape 16"/>
            <p:cNvCxnSpPr>
              <a:cxnSpLocks noChangeShapeType="1"/>
              <a:stCxn id="524299" idx="2"/>
              <a:endCxn id="52429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05" name="AutoShape 17"/>
            <p:cNvCxnSpPr>
              <a:cxnSpLocks noChangeShapeType="1"/>
              <a:stCxn id="524300" idx="3"/>
              <a:endCxn id="52429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06" name="AutoShape 18"/>
            <p:cNvCxnSpPr>
              <a:cxnSpLocks noChangeShapeType="1"/>
              <a:stCxn id="524292" idx="6"/>
              <a:endCxn id="52429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07" name="AutoShape 19"/>
            <p:cNvCxnSpPr>
              <a:cxnSpLocks noChangeShapeType="1"/>
              <a:stCxn id="524292" idx="3"/>
              <a:endCxn id="52429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08" name="AutoShape 20"/>
            <p:cNvCxnSpPr>
              <a:cxnSpLocks noChangeShapeType="1"/>
              <a:stCxn id="524293" idx="6"/>
              <a:endCxn id="52429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09" name="AutoShape 21"/>
            <p:cNvCxnSpPr>
              <a:cxnSpLocks noChangeShapeType="1"/>
              <a:stCxn id="524294" idx="7"/>
              <a:endCxn id="52429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10" name="AutoShape 22"/>
            <p:cNvCxnSpPr>
              <a:cxnSpLocks noChangeShapeType="1"/>
              <a:stCxn id="524294" idx="5"/>
              <a:endCxn id="52429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11" name="AutoShape 23"/>
            <p:cNvCxnSpPr>
              <a:cxnSpLocks noChangeShapeType="1"/>
              <a:stCxn id="524295" idx="6"/>
              <a:endCxn id="52429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12" name="AutoShape 24"/>
            <p:cNvCxnSpPr>
              <a:cxnSpLocks noChangeShapeType="1"/>
              <a:stCxn id="524296" idx="6"/>
              <a:endCxn id="52429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313" name="AutoShape 25"/>
            <p:cNvCxnSpPr>
              <a:cxnSpLocks noChangeShapeType="1"/>
              <a:stCxn id="524297" idx="6"/>
              <a:endCxn id="52429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24314" name="Object 26"/>
          <p:cNvGraphicFramePr>
            <a:graphicFrameLocks noChangeAspect="1"/>
          </p:cNvGraphicFramePr>
          <p:nvPr/>
        </p:nvGraphicFramePr>
        <p:xfrm>
          <a:off x="4876800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243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1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24316" name="Text Box 28"/>
          <p:cNvSpPr txBox="1">
            <a:spLocks noChangeArrowheads="1"/>
          </p:cNvSpPr>
          <p:nvPr/>
        </p:nvSpPr>
        <p:spPr bwMode="auto">
          <a:xfrm>
            <a:off x="427038" y="2316163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431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434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434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4366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20764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table (all False)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Pred to 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4367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4391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315" name="Group 3"/>
          <p:cNvGrpSpPr>
            <a:grpSpLocks/>
          </p:cNvGrpSpPr>
          <p:nvPr/>
        </p:nvGrpSpPr>
        <p:grpSpPr bwMode="auto">
          <a:xfrm>
            <a:off x="457200" y="1371600"/>
            <a:ext cx="3733800" cy="2895600"/>
            <a:chOff x="192" y="816"/>
            <a:chExt cx="2976" cy="2208"/>
          </a:xfrm>
        </p:grpSpPr>
        <p:sp>
          <p:nvSpPr>
            <p:cNvPr id="52531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531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531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531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532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532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532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532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2532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532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25326" name="AutoShape 14"/>
            <p:cNvCxnSpPr>
              <a:cxnSpLocks noChangeShapeType="1"/>
              <a:stCxn id="525325" idx="6"/>
              <a:endCxn id="52532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27" name="AutoShape 15"/>
            <p:cNvCxnSpPr>
              <a:cxnSpLocks noChangeShapeType="1"/>
              <a:stCxn id="525324" idx="5"/>
              <a:endCxn id="52532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28" name="AutoShape 16"/>
            <p:cNvCxnSpPr>
              <a:cxnSpLocks noChangeShapeType="1"/>
              <a:stCxn id="525323" idx="2"/>
              <a:endCxn id="52532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29" name="AutoShape 17"/>
            <p:cNvCxnSpPr>
              <a:cxnSpLocks noChangeShapeType="1"/>
              <a:stCxn id="525324" idx="3"/>
              <a:endCxn id="52531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30" name="AutoShape 18"/>
            <p:cNvCxnSpPr>
              <a:cxnSpLocks noChangeShapeType="1"/>
              <a:stCxn id="525316" idx="6"/>
              <a:endCxn id="52532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31" name="AutoShape 19"/>
            <p:cNvCxnSpPr>
              <a:cxnSpLocks noChangeShapeType="1"/>
              <a:stCxn id="525316" idx="3"/>
              <a:endCxn id="52531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32" name="AutoShape 20"/>
            <p:cNvCxnSpPr>
              <a:cxnSpLocks noChangeShapeType="1"/>
              <a:stCxn id="525317" idx="6"/>
              <a:endCxn id="52531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33" name="AutoShape 21"/>
            <p:cNvCxnSpPr>
              <a:cxnSpLocks noChangeShapeType="1"/>
              <a:stCxn id="525318" idx="7"/>
              <a:endCxn id="52532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34" name="AutoShape 22"/>
            <p:cNvCxnSpPr>
              <a:cxnSpLocks noChangeShapeType="1"/>
              <a:stCxn id="525318" idx="5"/>
              <a:endCxn id="52531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35" name="AutoShape 23"/>
            <p:cNvCxnSpPr>
              <a:cxnSpLocks noChangeShapeType="1"/>
              <a:stCxn id="525319" idx="6"/>
              <a:endCxn id="52532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36" name="AutoShape 24"/>
            <p:cNvCxnSpPr>
              <a:cxnSpLocks noChangeShapeType="1"/>
              <a:stCxn id="525320" idx="6"/>
              <a:endCxn id="52532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337" name="AutoShape 25"/>
            <p:cNvCxnSpPr>
              <a:cxnSpLocks noChangeShapeType="1"/>
              <a:stCxn id="525321" idx="6"/>
              <a:endCxn id="52532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2533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253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3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25340" name="Text Box 28"/>
          <p:cNvSpPr txBox="1">
            <a:spLocks noChangeArrowheads="1"/>
          </p:cNvSpPr>
          <p:nvPr/>
        </p:nvSpPr>
        <p:spPr bwMode="auto">
          <a:xfrm>
            <a:off x="304800" y="24685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534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536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536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5390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2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5420" name="Group 10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5415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25417" name="Text Box 105"/>
          <p:cNvSpPr txBox="1">
            <a:spLocks noChangeArrowheads="1"/>
          </p:cNvSpPr>
          <p:nvPr/>
        </p:nvSpPr>
        <p:spPr bwMode="auto">
          <a:xfrm>
            <a:off x="1127125" y="5675313"/>
            <a:ext cx="297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Now visit RDFS(8)</a:t>
            </a:r>
          </a:p>
        </p:txBody>
      </p:sp>
      <p:sp>
        <p:nvSpPr>
          <p:cNvPr id="525418" name="Line 106"/>
          <p:cNvSpPr>
            <a:spLocks noChangeShapeType="1"/>
          </p:cNvSpPr>
          <p:nvPr/>
        </p:nvSpPr>
        <p:spPr bwMode="auto">
          <a:xfrm>
            <a:off x="4419600" y="2286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421" name="Oval 109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39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2634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634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634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634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634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634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634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634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2634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634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26350" name="AutoShape 14"/>
            <p:cNvCxnSpPr>
              <a:cxnSpLocks noChangeShapeType="1"/>
              <a:stCxn id="526349" idx="6"/>
              <a:endCxn id="52634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51" name="AutoShape 15"/>
            <p:cNvCxnSpPr>
              <a:cxnSpLocks noChangeShapeType="1"/>
              <a:stCxn id="526348" idx="5"/>
              <a:endCxn id="52634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52" name="AutoShape 16"/>
            <p:cNvCxnSpPr>
              <a:cxnSpLocks noChangeShapeType="1"/>
              <a:stCxn id="526347" idx="2"/>
              <a:endCxn id="52634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53" name="AutoShape 17"/>
            <p:cNvCxnSpPr>
              <a:cxnSpLocks noChangeShapeType="1"/>
              <a:stCxn id="526348" idx="3"/>
              <a:endCxn id="52634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54" name="AutoShape 18"/>
            <p:cNvCxnSpPr>
              <a:cxnSpLocks noChangeShapeType="1"/>
              <a:stCxn id="526340" idx="6"/>
              <a:endCxn id="52634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55" name="AutoShape 19"/>
            <p:cNvCxnSpPr>
              <a:cxnSpLocks noChangeShapeType="1"/>
              <a:stCxn id="526340" idx="3"/>
              <a:endCxn id="52634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56" name="AutoShape 20"/>
            <p:cNvCxnSpPr>
              <a:cxnSpLocks noChangeShapeType="1"/>
              <a:stCxn id="526341" idx="6"/>
              <a:endCxn id="52634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57" name="AutoShape 21"/>
            <p:cNvCxnSpPr>
              <a:cxnSpLocks noChangeShapeType="1"/>
              <a:stCxn id="526342" idx="7"/>
              <a:endCxn id="52634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58" name="AutoShape 22"/>
            <p:cNvCxnSpPr>
              <a:cxnSpLocks noChangeShapeType="1"/>
              <a:stCxn id="526342" idx="5"/>
              <a:endCxn id="52634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59" name="AutoShape 23"/>
            <p:cNvCxnSpPr>
              <a:cxnSpLocks noChangeShapeType="1"/>
              <a:stCxn id="526343" idx="6"/>
              <a:endCxn id="52634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60" name="AutoShape 24"/>
            <p:cNvCxnSpPr>
              <a:cxnSpLocks noChangeShapeType="1"/>
              <a:stCxn id="526344" idx="6"/>
              <a:endCxn id="52634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361" name="AutoShape 25"/>
            <p:cNvCxnSpPr>
              <a:cxnSpLocks noChangeShapeType="1"/>
              <a:stCxn id="526345" idx="6"/>
              <a:endCxn id="52634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26362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263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6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26364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636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638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639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6414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8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Pred[8]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6415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6439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26441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4768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2 is already visited, so visit RDFS(0)</a:t>
            </a:r>
          </a:p>
        </p:txBody>
      </p:sp>
      <p:sp>
        <p:nvSpPr>
          <p:cNvPr id="526442" name="Line 106"/>
          <p:cNvSpPr>
            <a:spLocks noChangeShapeType="1"/>
          </p:cNvSpPr>
          <p:nvPr/>
        </p:nvSpPr>
        <p:spPr bwMode="auto">
          <a:xfrm>
            <a:off x="4419600" y="3962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443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235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26445" name="Line 109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446" name="Oval 110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26447" name="Oval 111"/>
          <p:cNvSpPr>
            <a:spLocks noChangeArrowheads="1"/>
          </p:cNvSpPr>
          <p:nvPr/>
        </p:nvSpPr>
        <p:spPr bwMode="auto">
          <a:xfrm>
            <a:off x="5932488" y="38750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363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2736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736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736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736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736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736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737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737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2737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737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27374" name="AutoShape 14"/>
            <p:cNvCxnSpPr>
              <a:cxnSpLocks noChangeShapeType="1"/>
              <a:stCxn id="527373" idx="6"/>
              <a:endCxn id="52737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75" name="AutoShape 15"/>
            <p:cNvCxnSpPr>
              <a:cxnSpLocks noChangeShapeType="1"/>
              <a:stCxn id="527372" idx="5"/>
              <a:endCxn id="52737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76" name="AutoShape 16"/>
            <p:cNvCxnSpPr>
              <a:cxnSpLocks noChangeShapeType="1"/>
              <a:stCxn id="527371" idx="2"/>
              <a:endCxn id="52736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77" name="AutoShape 17"/>
            <p:cNvCxnSpPr>
              <a:cxnSpLocks noChangeShapeType="1"/>
              <a:stCxn id="527372" idx="3"/>
              <a:endCxn id="52736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78" name="AutoShape 18"/>
            <p:cNvCxnSpPr>
              <a:cxnSpLocks noChangeShapeType="1"/>
              <a:stCxn id="527364" idx="6"/>
              <a:endCxn id="52736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79" name="AutoShape 19"/>
            <p:cNvCxnSpPr>
              <a:cxnSpLocks noChangeShapeType="1"/>
              <a:stCxn id="527364" idx="3"/>
              <a:endCxn id="52736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80" name="AutoShape 20"/>
            <p:cNvCxnSpPr>
              <a:cxnSpLocks noChangeShapeType="1"/>
              <a:stCxn id="527365" idx="6"/>
              <a:endCxn id="52736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81" name="AutoShape 21"/>
            <p:cNvCxnSpPr>
              <a:cxnSpLocks noChangeShapeType="1"/>
              <a:stCxn id="527366" idx="7"/>
              <a:endCxn id="52736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82" name="AutoShape 22"/>
            <p:cNvCxnSpPr>
              <a:cxnSpLocks noChangeShapeType="1"/>
              <a:stCxn id="527366" idx="5"/>
              <a:endCxn id="52736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83" name="AutoShape 23"/>
            <p:cNvCxnSpPr>
              <a:cxnSpLocks noChangeShapeType="1"/>
              <a:stCxn id="527367" idx="6"/>
              <a:endCxn id="52737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84" name="AutoShape 24"/>
            <p:cNvCxnSpPr>
              <a:cxnSpLocks noChangeShapeType="1"/>
              <a:stCxn id="527368" idx="6"/>
              <a:endCxn id="52736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385" name="AutoShape 25"/>
            <p:cNvCxnSpPr>
              <a:cxnSpLocks noChangeShapeType="1"/>
              <a:stCxn id="527369" idx="6"/>
              <a:endCxn id="52737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27386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273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8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27388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738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741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741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7438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0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Pred[0]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7439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7463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27465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5346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RDFS(0) -&gt; no unvisited neighbors, return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to call RDFS(8)</a:t>
            </a:r>
          </a:p>
        </p:txBody>
      </p:sp>
      <p:sp>
        <p:nvSpPr>
          <p:cNvPr id="527466" name="Line 106"/>
          <p:cNvSpPr>
            <a:spLocks noChangeShapeType="1"/>
          </p:cNvSpPr>
          <p:nvPr/>
        </p:nvSpPr>
        <p:spPr bwMode="auto">
          <a:xfrm>
            <a:off x="4419600" y="1752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467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27469" name="Line 109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471" name="Line 111"/>
          <p:cNvSpPr>
            <a:spLocks noChangeShapeType="1"/>
          </p:cNvSpPr>
          <p:nvPr/>
        </p:nvSpPr>
        <p:spPr bwMode="auto">
          <a:xfrm flipH="1" flipV="1">
            <a:off x="1447800" y="1371600"/>
            <a:ext cx="9906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472" name="Oval 112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473" name="Oval 113"/>
          <p:cNvSpPr>
            <a:spLocks noChangeArrowheads="1"/>
          </p:cNvSpPr>
          <p:nvPr/>
        </p:nvSpPr>
        <p:spPr bwMode="auto">
          <a:xfrm>
            <a:off x="5943600" y="38862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476" name="Oval 116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387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2838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838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839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839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839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839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839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839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2839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839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28398" name="AutoShape 14"/>
            <p:cNvCxnSpPr>
              <a:cxnSpLocks noChangeShapeType="1"/>
              <a:stCxn id="528397" idx="6"/>
              <a:endCxn id="52839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399" name="AutoShape 15"/>
            <p:cNvCxnSpPr>
              <a:cxnSpLocks noChangeShapeType="1"/>
              <a:stCxn id="528396" idx="5"/>
              <a:endCxn id="52839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0" name="AutoShape 16"/>
            <p:cNvCxnSpPr>
              <a:cxnSpLocks noChangeShapeType="1"/>
              <a:stCxn id="528395" idx="2"/>
              <a:endCxn id="52839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1" name="AutoShape 17"/>
            <p:cNvCxnSpPr>
              <a:cxnSpLocks noChangeShapeType="1"/>
              <a:stCxn id="528396" idx="3"/>
              <a:endCxn id="52838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2" name="AutoShape 18"/>
            <p:cNvCxnSpPr>
              <a:cxnSpLocks noChangeShapeType="1"/>
              <a:stCxn id="528388" idx="6"/>
              <a:endCxn id="52839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3" name="AutoShape 19"/>
            <p:cNvCxnSpPr>
              <a:cxnSpLocks noChangeShapeType="1"/>
              <a:stCxn id="528388" idx="3"/>
              <a:endCxn id="52838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4" name="AutoShape 20"/>
            <p:cNvCxnSpPr>
              <a:cxnSpLocks noChangeShapeType="1"/>
              <a:stCxn id="528389" idx="6"/>
              <a:endCxn id="52839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5" name="AutoShape 21"/>
            <p:cNvCxnSpPr>
              <a:cxnSpLocks noChangeShapeType="1"/>
              <a:stCxn id="528390" idx="7"/>
              <a:endCxn id="52839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6" name="AutoShape 22"/>
            <p:cNvCxnSpPr>
              <a:cxnSpLocks noChangeShapeType="1"/>
              <a:stCxn id="528390" idx="5"/>
              <a:endCxn id="52839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7" name="AutoShape 23"/>
            <p:cNvCxnSpPr>
              <a:cxnSpLocks noChangeShapeType="1"/>
              <a:stCxn id="528391" idx="6"/>
              <a:endCxn id="52839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8" name="AutoShape 24"/>
            <p:cNvCxnSpPr>
              <a:cxnSpLocks noChangeShapeType="1"/>
              <a:stCxn id="528392" idx="6"/>
              <a:endCxn id="52839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409" name="AutoShape 25"/>
            <p:cNvCxnSpPr>
              <a:cxnSpLocks noChangeShapeType="1"/>
              <a:stCxn id="528393" idx="6"/>
              <a:endCxn id="52839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28410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284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1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28412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841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843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8438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8462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4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zh-CN" altLang="en-US" sz="1800" b="0">
                <a:ea typeface="宋体" panose="02010600030101010101" pitchFamily="2" charset="-122"/>
              </a:rPr>
            </a:br>
            <a:endParaRPr lang="zh-CN" altLang="en-US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8463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8487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28489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3441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Now visit 9 -&gt; 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28490" name="Line 106"/>
          <p:cNvSpPr>
            <a:spLocks noChangeShapeType="1"/>
          </p:cNvSpPr>
          <p:nvPr/>
        </p:nvSpPr>
        <p:spPr bwMode="auto">
          <a:xfrm>
            <a:off x="4419600" y="3962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91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28493" name="Line 109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95" name="Line 111"/>
          <p:cNvSpPr>
            <a:spLocks noChangeShapeType="1"/>
          </p:cNvSpPr>
          <p:nvPr/>
        </p:nvSpPr>
        <p:spPr bwMode="auto">
          <a:xfrm flipH="1" flipV="1">
            <a:off x="1447800" y="12954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96" name="Line 112"/>
          <p:cNvSpPr>
            <a:spLocks noChangeShapeType="1"/>
          </p:cNvSpPr>
          <p:nvPr/>
        </p:nvSpPr>
        <p:spPr bwMode="auto">
          <a:xfrm flipH="1">
            <a:off x="26670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497" name="Text Box 113"/>
          <p:cNvSpPr txBox="1">
            <a:spLocks noChangeArrowheads="1"/>
          </p:cNvSpPr>
          <p:nvPr/>
        </p:nvSpPr>
        <p:spPr bwMode="auto">
          <a:xfrm>
            <a:off x="2514600" y="8524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Back to 8</a:t>
            </a:r>
          </a:p>
        </p:txBody>
      </p:sp>
      <p:sp>
        <p:nvSpPr>
          <p:cNvPr id="528498" name="Oval 114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8499" name="Oval 115"/>
          <p:cNvSpPr>
            <a:spLocks noChangeArrowheads="1"/>
          </p:cNvSpPr>
          <p:nvPr/>
        </p:nvSpPr>
        <p:spPr bwMode="auto">
          <a:xfrm>
            <a:off x="6194425" y="38655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8501" name="Oval 117"/>
          <p:cNvSpPr>
            <a:spLocks noChangeArrowheads="1"/>
          </p:cNvSpPr>
          <p:nvPr/>
        </p:nvSpPr>
        <p:spPr bwMode="auto">
          <a:xfrm>
            <a:off x="2895600" y="2209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411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2941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941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941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941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941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941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941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941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2942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942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29422" name="AutoShape 14"/>
            <p:cNvCxnSpPr>
              <a:cxnSpLocks noChangeShapeType="1"/>
              <a:stCxn id="529421" idx="6"/>
              <a:endCxn id="52942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23" name="AutoShape 15"/>
            <p:cNvCxnSpPr>
              <a:cxnSpLocks noChangeShapeType="1"/>
              <a:stCxn id="529420" idx="5"/>
              <a:endCxn id="52941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24" name="AutoShape 16"/>
            <p:cNvCxnSpPr>
              <a:cxnSpLocks noChangeShapeType="1"/>
              <a:stCxn id="529419" idx="2"/>
              <a:endCxn id="52941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25" name="AutoShape 17"/>
            <p:cNvCxnSpPr>
              <a:cxnSpLocks noChangeShapeType="1"/>
              <a:stCxn id="529420" idx="3"/>
              <a:endCxn id="52941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26" name="AutoShape 18"/>
            <p:cNvCxnSpPr>
              <a:cxnSpLocks noChangeShapeType="1"/>
              <a:stCxn id="529412" idx="6"/>
              <a:endCxn id="52941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27" name="AutoShape 19"/>
            <p:cNvCxnSpPr>
              <a:cxnSpLocks noChangeShapeType="1"/>
              <a:stCxn id="529412" idx="3"/>
              <a:endCxn id="52941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28" name="AutoShape 20"/>
            <p:cNvCxnSpPr>
              <a:cxnSpLocks noChangeShapeType="1"/>
              <a:stCxn id="529413" idx="6"/>
              <a:endCxn id="52941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29" name="AutoShape 21"/>
            <p:cNvCxnSpPr>
              <a:cxnSpLocks noChangeShapeType="1"/>
              <a:stCxn id="529414" idx="7"/>
              <a:endCxn id="52941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30" name="AutoShape 22"/>
            <p:cNvCxnSpPr>
              <a:cxnSpLocks noChangeShapeType="1"/>
              <a:stCxn id="529414" idx="5"/>
              <a:endCxn id="52941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31" name="AutoShape 23"/>
            <p:cNvCxnSpPr>
              <a:cxnSpLocks noChangeShapeType="1"/>
              <a:stCxn id="529415" idx="6"/>
              <a:endCxn id="52941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32" name="AutoShape 24"/>
            <p:cNvCxnSpPr>
              <a:cxnSpLocks noChangeShapeType="1"/>
              <a:stCxn id="529416" idx="6"/>
              <a:endCxn id="52941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9433" name="AutoShape 25"/>
            <p:cNvCxnSpPr>
              <a:cxnSpLocks noChangeShapeType="1"/>
              <a:stCxn id="529417" idx="6"/>
              <a:endCxn id="52941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2943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294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3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29436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943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946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946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9486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9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Pred[9]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9487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9511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29513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31115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-&gt; visit 1,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29514" name="Line 106"/>
          <p:cNvSpPr>
            <a:spLocks noChangeShapeType="1"/>
          </p:cNvSpPr>
          <p:nvPr/>
        </p:nvSpPr>
        <p:spPr bwMode="auto">
          <a:xfrm>
            <a:off x="4343400" y="4267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515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29517" name="Line 109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519" name="Line 111"/>
          <p:cNvSpPr>
            <a:spLocks noChangeShapeType="1"/>
          </p:cNvSpPr>
          <p:nvPr/>
        </p:nvSpPr>
        <p:spPr bwMode="auto">
          <a:xfrm flipH="1" flipV="1">
            <a:off x="1447800" y="12954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520" name="Line 112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522" name="Oval 114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524" name="Oval 116"/>
          <p:cNvSpPr>
            <a:spLocks noChangeArrowheads="1"/>
          </p:cNvSpPr>
          <p:nvPr/>
        </p:nvSpPr>
        <p:spPr bwMode="auto">
          <a:xfrm>
            <a:off x="6194425" y="38862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525" name="Oval 117"/>
          <p:cNvSpPr>
            <a:spLocks noChangeArrowheads="1"/>
          </p:cNvSpPr>
          <p:nvPr/>
        </p:nvSpPr>
        <p:spPr bwMode="auto">
          <a:xfrm>
            <a:off x="5638800" y="41576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526" name="Oval 118"/>
          <p:cNvSpPr>
            <a:spLocks noChangeArrowheads="1"/>
          </p:cNvSpPr>
          <p:nvPr/>
        </p:nvSpPr>
        <p:spPr bwMode="auto">
          <a:xfrm>
            <a:off x="1905000" y="25146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435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3043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043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043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043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044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044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044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044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044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044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0446" name="AutoShape 14"/>
            <p:cNvCxnSpPr>
              <a:cxnSpLocks noChangeShapeType="1"/>
              <a:stCxn id="530445" idx="6"/>
              <a:endCxn id="53044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47" name="AutoShape 15"/>
            <p:cNvCxnSpPr>
              <a:cxnSpLocks noChangeShapeType="1"/>
              <a:stCxn id="530444" idx="5"/>
              <a:endCxn id="53044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48" name="AutoShape 16"/>
            <p:cNvCxnSpPr>
              <a:cxnSpLocks noChangeShapeType="1"/>
              <a:stCxn id="530443" idx="2"/>
              <a:endCxn id="53044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49" name="AutoShape 17"/>
            <p:cNvCxnSpPr>
              <a:cxnSpLocks noChangeShapeType="1"/>
              <a:stCxn id="530444" idx="3"/>
              <a:endCxn id="53043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50" name="AutoShape 18"/>
            <p:cNvCxnSpPr>
              <a:cxnSpLocks noChangeShapeType="1"/>
              <a:stCxn id="530436" idx="6"/>
              <a:endCxn id="53044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51" name="AutoShape 19"/>
            <p:cNvCxnSpPr>
              <a:cxnSpLocks noChangeShapeType="1"/>
              <a:stCxn id="530436" idx="3"/>
              <a:endCxn id="53043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52" name="AutoShape 20"/>
            <p:cNvCxnSpPr>
              <a:cxnSpLocks noChangeShapeType="1"/>
              <a:stCxn id="530437" idx="6"/>
              <a:endCxn id="53043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53" name="AutoShape 21"/>
            <p:cNvCxnSpPr>
              <a:cxnSpLocks noChangeShapeType="1"/>
              <a:stCxn id="530438" idx="7"/>
              <a:endCxn id="53044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54" name="AutoShape 22"/>
            <p:cNvCxnSpPr>
              <a:cxnSpLocks noChangeShapeType="1"/>
              <a:stCxn id="530438" idx="5"/>
              <a:endCxn id="53043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55" name="AutoShape 23"/>
            <p:cNvCxnSpPr>
              <a:cxnSpLocks noChangeShapeType="1"/>
              <a:stCxn id="530439" idx="6"/>
              <a:endCxn id="53044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56" name="AutoShape 24"/>
            <p:cNvCxnSpPr>
              <a:cxnSpLocks noChangeShapeType="1"/>
              <a:stCxn id="530440" idx="6"/>
              <a:endCxn id="53044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0457" name="AutoShape 25"/>
            <p:cNvCxnSpPr>
              <a:cxnSpLocks noChangeShapeType="1"/>
              <a:stCxn id="530441" idx="6"/>
              <a:endCxn id="53044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3045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304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5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30460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046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048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048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0510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1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Pred[1]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30511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0535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0537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33718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visit 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30538" name="Line 106"/>
          <p:cNvSpPr>
            <a:spLocks noChangeShapeType="1"/>
          </p:cNvSpPr>
          <p:nvPr/>
        </p:nvSpPr>
        <p:spPr bwMode="auto">
          <a:xfrm>
            <a:off x="4419600" y="1981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539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30541" name="Line 109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543" name="Line 111"/>
          <p:cNvSpPr>
            <a:spLocks noChangeShapeType="1"/>
          </p:cNvSpPr>
          <p:nvPr/>
        </p:nvSpPr>
        <p:spPr bwMode="auto">
          <a:xfrm flipH="1" flipV="1">
            <a:off x="1447800" y="12954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544" name="Line 112"/>
          <p:cNvSpPr>
            <a:spLocks noChangeShapeType="1"/>
          </p:cNvSpPr>
          <p:nvPr/>
        </p:nvSpPr>
        <p:spPr bwMode="auto">
          <a:xfrm>
            <a:off x="2667000" y="1905000"/>
            <a:ext cx="3810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546" name="Line 114"/>
          <p:cNvSpPr>
            <a:spLocks noChangeShapeType="1"/>
          </p:cNvSpPr>
          <p:nvPr/>
        </p:nvSpPr>
        <p:spPr bwMode="auto">
          <a:xfrm flipH="1">
            <a:off x="2286000" y="2438400"/>
            <a:ext cx="6858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548" name="Oval 116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549" name="Oval 117"/>
          <p:cNvSpPr>
            <a:spLocks noChangeArrowheads="1"/>
          </p:cNvSpPr>
          <p:nvPr/>
        </p:nvSpPr>
        <p:spPr bwMode="auto">
          <a:xfrm>
            <a:off x="6203950" y="38750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550" name="Oval 118"/>
          <p:cNvSpPr>
            <a:spLocks noChangeArrowheads="1"/>
          </p:cNvSpPr>
          <p:nvPr/>
        </p:nvSpPr>
        <p:spPr bwMode="auto">
          <a:xfrm>
            <a:off x="5638800" y="4137025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551" name="Oval 119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552" name="Oval 120"/>
          <p:cNvSpPr>
            <a:spLocks noChangeArrowheads="1"/>
          </p:cNvSpPr>
          <p:nvPr/>
        </p:nvSpPr>
        <p:spPr bwMode="auto">
          <a:xfrm>
            <a:off x="1143000" y="3048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459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3146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146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146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146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146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146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146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146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146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146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1470" name="AutoShape 14"/>
            <p:cNvCxnSpPr>
              <a:cxnSpLocks noChangeShapeType="1"/>
              <a:stCxn id="531469" idx="6"/>
              <a:endCxn id="53146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71" name="AutoShape 15"/>
            <p:cNvCxnSpPr>
              <a:cxnSpLocks noChangeShapeType="1"/>
              <a:stCxn id="531468" idx="5"/>
              <a:endCxn id="53146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72" name="AutoShape 16"/>
            <p:cNvCxnSpPr>
              <a:cxnSpLocks noChangeShapeType="1"/>
              <a:stCxn id="531467" idx="2"/>
              <a:endCxn id="53146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73" name="AutoShape 17"/>
            <p:cNvCxnSpPr>
              <a:cxnSpLocks noChangeShapeType="1"/>
              <a:stCxn id="531468" idx="3"/>
              <a:endCxn id="53146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74" name="AutoShape 18"/>
            <p:cNvCxnSpPr>
              <a:cxnSpLocks noChangeShapeType="1"/>
              <a:stCxn id="531460" idx="6"/>
              <a:endCxn id="53146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75" name="AutoShape 19"/>
            <p:cNvCxnSpPr>
              <a:cxnSpLocks noChangeShapeType="1"/>
              <a:stCxn id="531460" idx="3"/>
              <a:endCxn id="53146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76" name="AutoShape 20"/>
            <p:cNvCxnSpPr>
              <a:cxnSpLocks noChangeShapeType="1"/>
              <a:stCxn id="531461" idx="6"/>
              <a:endCxn id="53146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77" name="AutoShape 21"/>
            <p:cNvCxnSpPr>
              <a:cxnSpLocks noChangeShapeType="1"/>
              <a:stCxn id="531462" idx="7"/>
              <a:endCxn id="53146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78" name="AutoShape 22"/>
            <p:cNvCxnSpPr>
              <a:cxnSpLocks noChangeShapeType="1"/>
              <a:stCxn id="531462" idx="5"/>
              <a:endCxn id="53146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79" name="AutoShape 23"/>
            <p:cNvCxnSpPr>
              <a:cxnSpLocks noChangeShapeType="1"/>
              <a:stCxn id="531463" idx="6"/>
              <a:endCxn id="53146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80" name="AutoShape 24"/>
            <p:cNvCxnSpPr>
              <a:cxnSpLocks noChangeShapeType="1"/>
              <a:stCxn id="531464" idx="6"/>
              <a:endCxn id="53146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1481" name="AutoShape 25"/>
            <p:cNvCxnSpPr>
              <a:cxnSpLocks noChangeShapeType="1"/>
              <a:stCxn id="531465" idx="6"/>
              <a:endCxn id="53146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31482" name="Object 26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314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31484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148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150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151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1534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3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Pred[3]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31535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1559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1561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37655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visit RDFS(4)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31562" name="Line 106"/>
          <p:cNvSpPr>
            <a:spLocks noChangeShapeType="1"/>
          </p:cNvSpPr>
          <p:nvPr/>
        </p:nvSpPr>
        <p:spPr bwMode="auto">
          <a:xfrm>
            <a:off x="4419600" y="2514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563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31565" name="Line 109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567" name="Line 111"/>
          <p:cNvSpPr>
            <a:spLocks noChangeShapeType="1"/>
          </p:cNvSpPr>
          <p:nvPr/>
        </p:nvSpPr>
        <p:spPr bwMode="auto">
          <a:xfrm flipH="1" flipV="1">
            <a:off x="1447800" y="12954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568" name="Line 112"/>
          <p:cNvSpPr>
            <a:spLocks noChangeShapeType="1"/>
          </p:cNvSpPr>
          <p:nvPr/>
        </p:nvSpPr>
        <p:spPr bwMode="auto">
          <a:xfrm>
            <a:off x="2667000" y="1905000"/>
            <a:ext cx="3810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570" name="Line 114"/>
          <p:cNvSpPr>
            <a:spLocks noChangeShapeType="1"/>
          </p:cNvSpPr>
          <p:nvPr/>
        </p:nvSpPr>
        <p:spPr bwMode="auto">
          <a:xfrm flipH="1">
            <a:off x="2286000" y="2438400"/>
            <a:ext cx="6858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573" name="Line 117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574" name="Oval 118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75" name="Oval 119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76" name="Oval 120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77" name="Oval 121"/>
          <p:cNvSpPr>
            <a:spLocks noChangeArrowheads="1"/>
          </p:cNvSpPr>
          <p:nvPr/>
        </p:nvSpPr>
        <p:spPr bwMode="auto">
          <a:xfrm>
            <a:off x="5627688" y="18938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78" name="Oval 122"/>
          <p:cNvSpPr>
            <a:spLocks noChangeArrowheads="1"/>
          </p:cNvSpPr>
          <p:nvPr/>
        </p:nvSpPr>
        <p:spPr bwMode="auto">
          <a:xfrm>
            <a:off x="5618163" y="24384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579" name="Oval 123"/>
          <p:cNvSpPr>
            <a:spLocks noChangeArrowheads="1"/>
          </p:cNvSpPr>
          <p:nvPr/>
        </p:nvSpPr>
        <p:spPr bwMode="auto">
          <a:xfrm>
            <a:off x="381000" y="3429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1052513" y="4648200"/>
            <a:ext cx="8091487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RDFS(4) </a:t>
            </a:r>
            <a:r>
              <a:rPr lang="en-US" altLang="zh-CN" sz="1800" b="0">
                <a:ea typeface="宋体" panose="02010600030101010101" pitchFamily="2" charset="-122"/>
                <a:sym typeface="Wingdings" panose="05000000000000000000" pitchFamily="2" charset="2"/>
              </a:rPr>
              <a:t> STOP all of 4’s neighbors have been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                          return back to call RDFS(3)</a:t>
            </a: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grpSp>
        <p:nvGrpSpPr>
          <p:cNvPr id="532484" name="Group 4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32485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2486" name="Oval 6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2487" name="Oval 7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2488" name="Oval 8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2489" name="Oval 9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2490" name="Oval 10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2491" name="Oval 11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2492" name="Oval 12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2493" name="Oval 13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2494" name="Oval 14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2495" name="AutoShape 15"/>
            <p:cNvCxnSpPr>
              <a:cxnSpLocks noChangeShapeType="1"/>
              <a:stCxn id="532494" idx="6"/>
              <a:endCxn id="532493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496" name="AutoShape 16"/>
            <p:cNvCxnSpPr>
              <a:cxnSpLocks noChangeShapeType="1"/>
              <a:stCxn id="532493" idx="5"/>
              <a:endCxn id="532492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497" name="AutoShape 17"/>
            <p:cNvCxnSpPr>
              <a:cxnSpLocks noChangeShapeType="1"/>
              <a:stCxn id="532492" idx="2"/>
              <a:endCxn id="532489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498" name="AutoShape 18"/>
            <p:cNvCxnSpPr>
              <a:cxnSpLocks noChangeShapeType="1"/>
              <a:stCxn id="532493" idx="3"/>
              <a:endCxn id="532485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499" name="AutoShape 19"/>
            <p:cNvCxnSpPr>
              <a:cxnSpLocks noChangeShapeType="1"/>
              <a:stCxn id="532485" idx="6"/>
              <a:endCxn id="532489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00" name="AutoShape 20"/>
            <p:cNvCxnSpPr>
              <a:cxnSpLocks noChangeShapeType="1"/>
              <a:stCxn id="532485" idx="3"/>
              <a:endCxn id="532486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01" name="AutoShape 21"/>
            <p:cNvCxnSpPr>
              <a:cxnSpLocks noChangeShapeType="1"/>
              <a:stCxn id="532486" idx="6"/>
              <a:endCxn id="532487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02" name="AutoShape 22"/>
            <p:cNvCxnSpPr>
              <a:cxnSpLocks noChangeShapeType="1"/>
              <a:stCxn id="532487" idx="7"/>
              <a:endCxn id="532489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03" name="AutoShape 23"/>
            <p:cNvCxnSpPr>
              <a:cxnSpLocks noChangeShapeType="1"/>
              <a:stCxn id="532487" idx="5"/>
              <a:endCxn id="532488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04" name="AutoShape 24"/>
            <p:cNvCxnSpPr>
              <a:cxnSpLocks noChangeShapeType="1"/>
              <a:stCxn id="532488" idx="6"/>
              <a:endCxn id="532491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05" name="AutoShape 25"/>
            <p:cNvCxnSpPr>
              <a:cxnSpLocks noChangeShapeType="1"/>
              <a:stCxn id="532489" idx="6"/>
              <a:endCxn id="532490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06" name="AutoShape 26"/>
            <p:cNvCxnSpPr>
              <a:cxnSpLocks noChangeShapeType="1"/>
              <a:stCxn id="532490" idx="6"/>
              <a:endCxn id="532491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32507" name="Object 27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325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08" name="Text Box 28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32509" name="Text Box 29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2510" name="Group 30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2534" name="Text Box 54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2535" name="Group 55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2559" name="Text Box 79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4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Pred[4]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32560" name="Group 80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2584" name="Text Box 104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2586" name="Line 106"/>
          <p:cNvSpPr>
            <a:spLocks noChangeShapeType="1"/>
          </p:cNvSpPr>
          <p:nvPr/>
        </p:nvSpPr>
        <p:spPr bwMode="auto">
          <a:xfrm>
            <a:off x="4419600" y="2819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7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32589" name="Line 109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1" name="Line 111"/>
          <p:cNvSpPr>
            <a:spLocks noChangeShapeType="1"/>
          </p:cNvSpPr>
          <p:nvPr/>
        </p:nvSpPr>
        <p:spPr bwMode="auto">
          <a:xfrm flipH="1" flipV="1">
            <a:off x="1447800" y="1295400"/>
            <a:ext cx="9906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2" name="Line 112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4" name="Line 114"/>
          <p:cNvSpPr>
            <a:spLocks noChangeShapeType="1"/>
          </p:cNvSpPr>
          <p:nvPr/>
        </p:nvSpPr>
        <p:spPr bwMode="auto">
          <a:xfrm flipH="1">
            <a:off x="2286000" y="2438400"/>
            <a:ext cx="6858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7" name="Line 117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8" name="Line 118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0" name="Oval 120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1" name="Oval 121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2" name="Oval 122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3" name="Oval 123"/>
          <p:cNvSpPr>
            <a:spLocks noChangeArrowheads="1"/>
          </p:cNvSpPr>
          <p:nvPr/>
        </p:nvSpPr>
        <p:spPr bwMode="auto">
          <a:xfrm>
            <a:off x="5638800" y="24384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4" name="Oval 124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7" name="Oval 127"/>
          <p:cNvSpPr>
            <a:spLocks noChangeArrowheads="1"/>
          </p:cNvSpPr>
          <p:nvPr/>
        </p:nvSpPr>
        <p:spPr bwMode="auto">
          <a:xfrm>
            <a:off x="381000" y="34718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637" name="Picture 1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3507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3350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350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351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351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351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351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351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351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351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351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3518" name="AutoShape 14"/>
            <p:cNvCxnSpPr>
              <a:cxnSpLocks noChangeShapeType="1"/>
              <a:stCxn id="533517" idx="6"/>
              <a:endCxn id="53351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19" name="AutoShape 15"/>
            <p:cNvCxnSpPr>
              <a:cxnSpLocks noChangeShapeType="1"/>
              <a:stCxn id="533516" idx="5"/>
              <a:endCxn id="53351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0" name="AutoShape 16"/>
            <p:cNvCxnSpPr>
              <a:cxnSpLocks noChangeShapeType="1"/>
              <a:stCxn id="533515" idx="2"/>
              <a:endCxn id="53351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1" name="AutoShape 17"/>
            <p:cNvCxnSpPr>
              <a:cxnSpLocks noChangeShapeType="1"/>
              <a:stCxn id="533516" idx="3"/>
              <a:endCxn id="53350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2" name="AutoShape 18"/>
            <p:cNvCxnSpPr>
              <a:cxnSpLocks noChangeShapeType="1"/>
              <a:stCxn id="533508" idx="6"/>
              <a:endCxn id="53351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3" name="AutoShape 19"/>
            <p:cNvCxnSpPr>
              <a:cxnSpLocks noChangeShapeType="1"/>
              <a:stCxn id="533508" idx="3"/>
              <a:endCxn id="53350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4" name="AutoShape 20"/>
            <p:cNvCxnSpPr>
              <a:cxnSpLocks noChangeShapeType="1"/>
              <a:stCxn id="533509" idx="6"/>
              <a:endCxn id="53351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5" name="AutoShape 21"/>
            <p:cNvCxnSpPr>
              <a:cxnSpLocks noChangeShapeType="1"/>
              <a:stCxn id="533510" idx="7"/>
              <a:endCxn id="53351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6" name="AutoShape 22"/>
            <p:cNvCxnSpPr>
              <a:cxnSpLocks noChangeShapeType="1"/>
              <a:stCxn id="533510" idx="5"/>
              <a:endCxn id="53351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7" name="AutoShape 23"/>
            <p:cNvCxnSpPr>
              <a:cxnSpLocks noChangeShapeType="1"/>
              <a:stCxn id="533511" idx="6"/>
              <a:endCxn id="53351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8" name="AutoShape 24"/>
            <p:cNvCxnSpPr>
              <a:cxnSpLocks noChangeShapeType="1"/>
              <a:stCxn id="533512" idx="6"/>
              <a:endCxn id="53351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3529" name="AutoShape 25"/>
            <p:cNvCxnSpPr>
              <a:cxnSpLocks noChangeShapeType="1"/>
              <a:stCxn id="533513" idx="6"/>
              <a:endCxn id="53351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353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33532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353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355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3558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3582" name="Group 7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3606" name="Text Box 102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3608" name="Text Box 104"/>
          <p:cNvSpPr txBox="1">
            <a:spLocks noChangeArrowheads="1"/>
          </p:cNvSpPr>
          <p:nvPr/>
        </p:nvSpPr>
        <p:spPr bwMode="auto">
          <a:xfrm>
            <a:off x="1052513" y="4648200"/>
            <a:ext cx="61341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visit 5 -&gt; RDFS(5)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33610" name="Text Box 106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33612" name="Line 108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14" name="Line 110"/>
          <p:cNvSpPr>
            <a:spLocks noChangeShapeType="1"/>
          </p:cNvSpPr>
          <p:nvPr/>
        </p:nvSpPr>
        <p:spPr bwMode="auto">
          <a:xfrm flipH="1" flipV="1">
            <a:off x="1447800" y="12954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15" name="Line 111"/>
          <p:cNvSpPr>
            <a:spLocks noChangeShapeType="1"/>
          </p:cNvSpPr>
          <p:nvPr/>
        </p:nvSpPr>
        <p:spPr bwMode="auto">
          <a:xfrm flipV="1">
            <a:off x="1066800" y="3429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16" name="Text Box 112"/>
          <p:cNvSpPr txBox="1">
            <a:spLocks noChangeArrowheads="1"/>
          </p:cNvSpPr>
          <p:nvPr/>
        </p:nvSpPr>
        <p:spPr bwMode="auto">
          <a:xfrm>
            <a:off x="533400" y="41148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Back to 3</a:t>
            </a:r>
          </a:p>
        </p:txBody>
      </p:sp>
      <p:sp>
        <p:nvSpPr>
          <p:cNvPr id="533617" name="Line 113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19" name="Line 115"/>
          <p:cNvSpPr>
            <a:spLocks noChangeShapeType="1"/>
          </p:cNvSpPr>
          <p:nvPr/>
        </p:nvSpPr>
        <p:spPr bwMode="auto">
          <a:xfrm flipH="1">
            <a:off x="2286000" y="2438400"/>
            <a:ext cx="6858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22" name="Line 118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23" name="Line 119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28" name="Oval 124"/>
          <p:cNvSpPr>
            <a:spLocks noChangeArrowheads="1"/>
          </p:cNvSpPr>
          <p:nvPr/>
        </p:nvSpPr>
        <p:spPr bwMode="auto">
          <a:xfrm>
            <a:off x="1752600" y="35814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631" name="Line 127"/>
          <p:cNvSpPr>
            <a:spLocks noChangeShapeType="1"/>
          </p:cNvSpPr>
          <p:nvPr/>
        </p:nvSpPr>
        <p:spPr bwMode="auto">
          <a:xfrm>
            <a:off x="4419600" y="2514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32" name="Oval 128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633" name="Oval 129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634" name="Oval 130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635" name="Oval 131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636" name="Oval 132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Graph Representation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609600" indent="-609600"/>
            <a:r>
              <a:rPr lang="en-US" altLang="zh-CN">
                <a:ea typeface="宋体" panose="02010600030101010101" pitchFamily="2" charset="-122"/>
              </a:rPr>
              <a:t>Two popular computer representations of a graph.  Both represent the vertex set and the edge set, but in different ways.</a:t>
            </a:r>
          </a:p>
          <a:p>
            <a:pPr marL="609600" indent="-609600">
              <a:buFontTx/>
              <a:buAutoNum type="arabicPeriod"/>
            </a:pPr>
            <a:endParaRPr lang="en-US" altLang="zh-CN">
              <a:ea typeface="宋体" panose="02010600030101010101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Adjacency Matrix</a:t>
            </a:r>
          </a:p>
          <a:p>
            <a:pPr marL="1371600" lvl="2" indent="-45720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Use a 2D matrix to represent the graph</a:t>
            </a:r>
          </a:p>
          <a:p>
            <a:pPr marL="990600" lvl="1" indent="-533400">
              <a:buFontTx/>
              <a:buAutoNum type="arabicPeriod"/>
            </a:pPr>
            <a:endParaRPr lang="en-US" altLang="zh-CN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Adjacency List</a:t>
            </a:r>
          </a:p>
          <a:p>
            <a:pPr marL="1371600" lvl="2" indent="-457200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Use a 1D array of linked lists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531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3453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453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453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453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453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453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453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453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454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454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4542" name="AutoShape 14"/>
            <p:cNvCxnSpPr>
              <a:cxnSpLocks noChangeShapeType="1"/>
              <a:stCxn id="534541" idx="6"/>
              <a:endCxn id="53454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43" name="AutoShape 15"/>
            <p:cNvCxnSpPr>
              <a:cxnSpLocks noChangeShapeType="1"/>
              <a:stCxn id="534540" idx="5"/>
              <a:endCxn id="53453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44" name="AutoShape 16"/>
            <p:cNvCxnSpPr>
              <a:cxnSpLocks noChangeShapeType="1"/>
              <a:stCxn id="534539" idx="2"/>
              <a:endCxn id="53453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45" name="AutoShape 17"/>
            <p:cNvCxnSpPr>
              <a:cxnSpLocks noChangeShapeType="1"/>
              <a:stCxn id="534540" idx="3"/>
              <a:endCxn id="53453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46" name="AutoShape 18"/>
            <p:cNvCxnSpPr>
              <a:cxnSpLocks noChangeShapeType="1"/>
              <a:stCxn id="534532" idx="6"/>
              <a:endCxn id="53453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47" name="AutoShape 19"/>
            <p:cNvCxnSpPr>
              <a:cxnSpLocks noChangeShapeType="1"/>
              <a:stCxn id="534532" idx="3"/>
              <a:endCxn id="53453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48" name="AutoShape 20"/>
            <p:cNvCxnSpPr>
              <a:cxnSpLocks noChangeShapeType="1"/>
              <a:stCxn id="534533" idx="6"/>
              <a:endCxn id="53453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49" name="AutoShape 21"/>
            <p:cNvCxnSpPr>
              <a:cxnSpLocks noChangeShapeType="1"/>
              <a:stCxn id="534534" idx="7"/>
              <a:endCxn id="53453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50" name="AutoShape 22"/>
            <p:cNvCxnSpPr>
              <a:cxnSpLocks noChangeShapeType="1"/>
              <a:stCxn id="534534" idx="5"/>
              <a:endCxn id="53453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51" name="AutoShape 23"/>
            <p:cNvCxnSpPr>
              <a:cxnSpLocks noChangeShapeType="1"/>
              <a:stCxn id="534535" idx="6"/>
              <a:endCxn id="53453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52" name="AutoShape 24"/>
            <p:cNvCxnSpPr>
              <a:cxnSpLocks noChangeShapeType="1"/>
              <a:stCxn id="534536" idx="6"/>
              <a:endCxn id="53453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553" name="AutoShape 25"/>
            <p:cNvCxnSpPr>
              <a:cxnSpLocks noChangeShapeType="1"/>
              <a:stCxn id="534537" idx="6"/>
              <a:endCxn id="53453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4650" name="Group 122"/>
          <p:cNvGraphicFramePr>
            <a:graphicFrameLocks noGrp="1"/>
          </p:cNvGraphicFramePr>
          <p:nvPr/>
        </p:nvGraphicFramePr>
        <p:xfrm>
          <a:off x="7620000" y="1447800"/>
          <a:ext cx="247650" cy="29718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458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458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4606" name="Group 7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4630" name="Text Box 102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4632" name="Text Box 104"/>
          <p:cNvSpPr txBox="1">
            <a:spLocks noChangeArrowheads="1"/>
          </p:cNvSpPr>
          <p:nvPr/>
        </p:nvSpPr>
        <p:spPr bwMode="auto">
          <a:xfrm>
            <a:off x="1052513" y="4648200"/>
            <a:ext cx="67945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3 is already visited, so visit 6 -&gt; RDFS(6)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34633" name="Text Box 105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34635" name="Line 107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37" name="Line 109"/>
          <p:cNvSpPr>
            <a:spLocks noChangeShapeType="1"/>
          </p:cNvSpPr>
          <p:nvPr/>
        </p:nvSpPr>
        <p:spPr bwMode="auto">
          <a:xfrm flipH="1" flipV="1">
            <a:off x="1447800" y="12954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38" name="Line 110"/>
          <p:cNvSpPr>
            <a:spLocks noChangeShapeType="1"/>
          </p:cNvSpPr>
          <p:nvPr/>
        </p:nvSpPr>
        <p:spPr bwMode="auto">
          <a:xfrm>
            <a:off x="2667000" y="1905000"/>
            <a:ext cx="3810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40" name="Line 112"/>
          <p:cNvSpPr>
            <a:spLocks noChangeShapeType="1"/>
          </p:cNvSpPr>
          <p:nvPr/>
        </p:nvSpPr>
        <p:spPr bwMode="auto">
          <a:xfrm flipH="1">
            <a:off x="2286000" y="2438400"/>
            <a:ext cx="6858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43" name="Line 115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44" name="Line 116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47" name="Line 119"/>
          <p:cNvSpPr>
            <a:spLocks noChangeShapeType="1"/>
          </p:cNvSpPr>
          <p:nvPr/>
        </p:nvSpPr>
        <p:spPr bwMode="auto">
          <a:xfrm>
            <a:off x="1524000" y="34290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48" name="Rectangle 120"/>
          <p:cNvSpPr>
            <a:spLocks noChangeArrowheads="1"/>
          </p:cNvSpPr>
          <p:nvPr/>
        </p:nvSpPr>
        <p:spPr bwMode="auto">
          <a:xfrm>
            <a:off x="6781800" y="4953000"/>
            <a:ext cx="236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5 as visited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Pred[5]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534653" name="Oval 125"/>
          <p:cNvSpPr>
            <a:spLocks noChangeArrowheads="1"/>
          </p:cNvSpPr>
          <p:nvPr/>
        </p:nvSpPr>
        <p:spPr bwMode="auto">
          <a:xfrm>
            <a:off x="3733800" y="32766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34655" name="Picture 1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4656" name="Line 128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57" name="Oval 129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658" name="Oval 130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659" name="Oval 131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660" name="Oval 132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661" name="Oval 133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662" name="Oval 134"/>
          <p:cNvSpPr>
            <a:spLocks noChangeArrowheads="1"/>
          </p:cNvSpPr>
          <p:nvPr/>
        </p:nvSpPr>
        <p:spPr bwMode="auto">
          <a:xfrm>
            <a:off x="5899150" y="29718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555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3555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555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555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555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556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556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556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556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556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556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5566" name="AutoShape 14"/>
            <p:cNvCxnSpPr>
              <a:cxnSpLocks noChangeShapeType="1"/>
              <a:stCxn id="535565" idx="6"/>
              <a:endCxn id="53556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67" name="AutoShape 15"/>
            <p:cNvCxnSpPr>
              <a:cxnSpLocks noChangeShapeType="1"/>
              <a:stCxn id="535564" idx="5"/>
              <a:endCxn id="53556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68" name="AutoShape 16"/>
            <p:cNvCxnSpPr>
              <a:cxnSpLocks noChangeShapeType="1"/>
              <a:stCxn id="535563" idx="2"/>
              <a:endCxn id="53556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69" name="AutoShape 17"/>
            <p:cNvCxnSpPr>
              <a:cxnSpLocks noChangeShapeType="1"/>
              <a:stCxn id="535564" idx="3"/>
              <a:endCxn id="53555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70" name="AutoShape 18"/>
            <p:cNvCxnSpPr>
              <a:cxnSpLocks noChangeShapeType="1"/>
              <a:stCxn id="535556" idx="6"/>
              <a:endCxn id="53556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71" name="AutoShape 19"/>
            <p:cNvCxnSpPr>
              <a:cxnSpLocks noChangeShapeType="1"/>
              <a:stCxn id="535556" idx="3"/>
              <a:endCxn id="53555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72" name="AutoShape 20"/>
            <p:cNvCxnSpPr>
              <a:cxnSpLocks noChangeShapeType="1"/>
              <a:stCxn id="535557" idx="6"/>
              <a:endCxn id="53555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73" name="AutoShape 21"/>
            <p:cNvCxnSpPr>
              <a:cxnSpLocks noChangeShapeType="1"/>
              <a:stCxn id="535558" idx="7"/>
              <a:endCxn id="53556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74" name="AutoShape 22"/>
            <p:cNvCxnSpPr>
              <a:cxnSpLocks noChangeShapeType="1"/>
              <a:stCxn id="535558" idx="5"/>
              <a:endCxn id="53555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75" name="AutoShape 23"/>
            <p:cNvCxnSpPr>
              <a:cxnSpLocks noChangeShapeType="1"/>
              <a:stCxn id="535559" idx="6"/>
              <a:endCxn id="53556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76" name="AutoShape 24"/>
            <p:cNvCxnSpPr>
              <a:cxnSpLocks noChangeShapeType="1"/>
              <a:stCxn id="535560" idx="6"/>
              <a:endCxn id="53556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5577" name="AutoShape 25"/>
            <p:cNvCxnSpPr>
              <a:cxnSpLocks noChangeShapeType="1"/>
              <a:stCxn id="535561" idx="6"/>
              <a:endCxn id="53556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557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35580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558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560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560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5630" name="Group 7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5654" name="Text Box 102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5656" name="Text Box 104"/>
          <p:cNvSpPr txBox="1">
            <a:spLocks noChangeArrowheads="1"/>
          </p:cNvSpPr>
          <p:nvPr/>
        </p:nvSpPr>
        <p:spPr bwMode="auto">
          <a:xfrm>
            <a:off x="1052513" y="4495800"/>
            <a:ext cx="48641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RDFS(6)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visit 7 -&gt; RDFS(7)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35657" name="Text Box 105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35659" name="Line 107"/>
          <p:cNvSpPr>
            <a:spLocks noChangeShapeType="1"/>
          </p:cNvSpPr>
          <p:nvPr/>
        </p:nvSpPr>
        <p:spPr bwMode="auto">
          <a:xfrm flipV="1">
            <a:off x="1371600" y="19050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61" name="Line 109"/>
          <p:cNvSpPr>
            <a:spLocks noChangeShapeType="1"/>
          </p:cNvSpPr>
          <p:nvPr/>
        </p:nvSpPr>
        <p:spPr bwMode="auto">
          <a:xfrm flipH="1" flipV="1">
            <a:off x="1447800" y="12954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62" name="Line 110"/>
          <p:cNvSpPr>
            <a:spLocks noChangeShapeType="1"/>
          </p:cNvSpPr>
          <p:nvPr/>
        </p:nvSpPr>
        <p:spPr bwMode="auto">
          <a:xfrm>
            <a:off x="2667000" y="1905000"/>
            <a:ext cx="3810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64" name="Line 112"/>
          <p:cNvSpPr>
            <a:spLocks noChangeShapeType="1"/>
          </p:cNvSpPr>
          <p:nvPr/>
        </p:nvSpPr>
        <p:spPr bwMode="auto">
          <a:xfrm flipH="1">
            <a:off x="2286000" y="2438400"/>
            <a:ext cx="6858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67" name="Line 115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68" name="Line 116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71" name="Line 119"/>
          <p:cNvSpPr>
            <a:spLocks noChangeShapeType="1"/>
          </p:cNvSpPr>
          <p:nvPr/>
        </p:nvSpPr>
        <p:spPr bwMode="auto">
          <a:xfrm>
            <a:off x="1524000" y="34290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72" name="Rectangle 120"/>
          <p:cNvSpPr>
            <a:spLocks noChangeArrowheads="1"/>
          </p:cNvSpPr>
          <p:nvPr/>
        </p:nvSpPr>
        <p:spPr bwMode="auto">
          <a:xfrm>
            <a:off x="6781800" y="4953000"/>
            <a:ext cx="236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6 as visited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Pred[6]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535675" name="Line 123"/>
          <p:cNvSpPr>
            <a:spLocks noChangeShapeType="1"/>
          </p:cNvSpPr>
          <p:nvPr/>
        </p:nvSpPr>
        <p:spPr bwMode="auto">
          <a:xfrm flipV="1">
            <a:off x="2209800" y="35052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79" name="Oval 127"/>
          <p:cNvSpPr>
            <a:spLocks noChangeArrowheads="1"/>
          </p:cNvSpPr>
          <p:nvPr/>
        </p:nvSpPr>
        <p:spPr bwMode="auto">
          <a:xfrm>
            <a:off x="2514600" y="2971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35680" name="Picture 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5681" name="Line 129"/>
          <p:cNvSpPr>
            <a:spLocks noChangeShapeType="1"/>
          </p:cNvSpPr>
          <p:nvPr/>
        </p:nvSpPr>
        <p:spPr bwMode="auto">
          <a:xfrm>
            <a:off x="4419600" y="33528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82" name="Oval 130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683" name="Oval 131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684" name="Oval 132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685" name="Oval 133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686" name="Oval 134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687" name="Oval 135"/>
          <p:cNvSpPr>
            <a:spLocks noChangeArrowheads="1"/>
          </p:cNvSpPr>
          <p:nvPr/>
        </p:nvSpPr>
        <p:spPr bwMode="auto">
          <a:xfrm>
            <a:off x="5899150" y="29718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688" name="Oval 136"/>
          <p:cNvSpPr>
            <a:spLocks noChangeArrowheads="1"/>
          </p:cNvSpPr>
          <p:nvPr/>
        </p:nvSpPr>
        <p:spPr bwMode="auto">
          <a:xfrm>
            <a:off x="5638800" y="32337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579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3658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658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658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658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658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658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658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658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658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658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6590" name="AutoShape 14"/>
            <p:cNvCxnSpPr>
              <a:cxnSpLocks noChangeShapeType="1"/>
              <a:stCxn id="536589" idx="6"/>
              <a:endCxn id="53658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591" name="AutoShape 15"/>
            <p:cNvCxnSpPr>
              <a:cxnSpLocks noChangeShapeType="1"/>
              <a:stCxn id="536588" idx="5"/>
              <a:endCxn id="53658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592" name="AutoShape 16"/>
            <p:cNvCxnSpPr>
              <a:cxnSpLocks noChangeShapeType="1"/>
              <a:stCxn id="536587" idx="2"/>
              <a:endCxn id="53658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593" name="AutoShape 17"/>
            <p:cNvCxnSpPr>
              <a:cxnSpLocks noChangeShapeType="1"/>
              <a:stCxn id="536588" idx="3"/>
              <a:endCxn id="53658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594" name="AutoShape 18"/>
            <p:cNvCxnSpPr>
              <a:cxnSpLocks noChangeShapeType="1"/>
              <a:stCxn id="536580" idx="6"/>
              <a:endCxn id="53658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595" name="AutoShape 19"/>
            <p:cNvCxnSpPr>
              <a:cxnSpLocks noChangeShapeType="1"/>
              <a:stCxn id="536580" idx="3"/>
              <a:endCxn id="53658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596" name="AutoShape 20"/>
            <p:cNvCxnSpPr>
              <a:cxnSpLocks noChangeShapeType="1"/>
              <a:stCxn id="536581" idx="6"/>
              <a:endCxn id="53658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597" name="AutoShape 21"/>
            <p:cNvCxnSpPr>
              <a:cxnSpLocks noChangeShapeType="1"/>
              <a:stCxn id="536582" idx="7"/>
              <a:endCxn id="53658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598" name="AutoShape 22"/>
            <p:cNvCxnSpPr>
              <a:cxnSpLocks noChangeShapeType="1"/>
              <a:stCxn id="536582" idx="5"/>
              <a:endCxn id="53658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599" name="AutoShape 23"/>
            <p:cNvCxnSpPr>
              <a:cxnSpLocks noChangeShapeType="1"/>
              <a:stCxn id="536583" idx="6"/>
              <a:endCxn id="53658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600" name="AutoShape 24"/>
            <p:cNvCxnSpPr>
              <a:cxnSpLocks noChangeShapeType="1"/>
              <a:stCxn id="536584" idx="6"/>
              <a:endCxn id="53658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6601" name="AutoShape 25"/>
            <p:cNvCxnSpPr>
              <a:cxnSpLocks noChangeShapeType="1"/>
              <a:stCxn id="536585" idx="6"/>
              <a:endCxn id="53658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660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36604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660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662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663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6654" name="Group 7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6678" name="Text Box 102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6680" name="Text Box 104"/>
          <p:cNvSpPr txBox="1">
            <a:spLocks noChangeArrowheads="1"/>
          </p:cNvSpPr>
          <p:nvPr/>
        </p:nvSpPr>
        <p:spPr bwMode="auto">
          <a:xfrm>
            <a:off x="1052513" y="4495800"/>
            <a:ext cx="76835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RDFS(6)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RDFS(7) -&gt; Stop no more unvisited neighbors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36681" name="Text Box 105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36683" name="Line 107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685" name="Line 109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686" name="Line 110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688" name="Line 112"/>
          <p:cNvSpPr>
            <a:spLocks noChangeShapeType="1"/>
          </p:cNvSpPr>
          <p:nvPr/>
        </p:nvSpPr>
        <p:spPr bwMode="auto">
          <a:xfrm flipH="1">
            <a:off x="2286000" y="2514600"/>
            <a:ext cx="6858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691" name="Line 115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692" name="Line 116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695" name="Line 119"/>
          <p:cNvSpPr>
            <a:spLocks noChangeShapeType="1"/>
          </p:cNvSpPr>
          <p:nvPr/>
        </p:nvSpPr>
        <p:spPr bwMode="auto">
          <a:xfrm>
            <a:off x="1524000" y="3429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696" name="Rectangle 120"/>
          <p:cNvSpPr>
            <a:spLocks noChangeArrowheads="1"/>
          </p:cNvSpPr>
          <p:nvPr/>
        </p:nvSpPr>
        <p:spPr bwMode="auto">
          <a:xfrm>
            <a:off x="6781800" y="4953000"/>
            <a:ext cx="236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7 as visited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Pred[7]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536699" name="Line 123"/>
          <p:cNvSpPr>
            <a:spLocks noChangeShapeType="1"/>
          </p:cNvSpPr>
          <p:nvPr/>
        </p:nvSpPr>
        <p:spPr bwMode="auto">
          <a:xfrm flipV="1">
            <a:off x="2209800" y="35052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0" name="Line 124"/>
          <p:cNvSpPr>
            <a:spLocks noChangeShapeType="1"/>
          </p:cNvSpPr>
          <p:nvPr/>
        </p:nvSpPr>
        <p:spPr bwMode="auto">
          <a:xfrm flipH="1" flipV="1">
            <a:off x="2971800" y="3200400"/>
            <a:ext cx="914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6705" name="Picture 1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706" name="Line 130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7" name="Oval 131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08" name="Oval 132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09" name="Oval 133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10" name="Oval 134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11" name="Oval 135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12" name="Oval 136"/>
          <p:cNvSpPr>
            <a:spLocks noChangeArrowheads="1"/>
          </p:cNvSpPr>
          <p:nvPr/>
        </p:nvSpPr>
        <p:spPr bwMode="auto">
          <a:xfrm>
            <a:off x="5899150" y="29718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13" name="Oval 137"/>
          <p:cNvSpPr>
            <a:spLocks noChangeArrowheads="1"/>
          </p:cNvSpPr>
          <p:nvPr/>
        </p:nvSpPr>
        <p:spPr bwMode="auto">
          <a:xfrm>
            <a:off x="2536825" y="296068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14" name="Oval 138"/>
          <p:cNvSpPr>
            <a:spLocks noChangeArrowheads="1"/>
          </p:cNvSpPr>
          <p:nvPr/>
        </p:nvSpPr>
        <p:spPr bwMode="auto">
          <a:xfrm>
            <a:off x="5638800" y="32337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37605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7630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7654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7678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7679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44958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RDFS(6)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37680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537681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537682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7683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7684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7685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7686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7687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7688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7689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7690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7691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7692" name="AutoShape 92"/>
            <p:cNvCxnSpPr>
              <a:cxnSpLocks noChangeShapeType="1"/>
              <a:stCxn id="537691" idx="6"/>
              <a:endCxn id="53769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693" name="AutoShape 93"/>
            <p:cNvCxnSpPr>
              <a:cxnSpLocks noChangeShapeType="1"/>
              <a:stCxn id="537690" idx="5"/>
              <a:endCxn id="53768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694" name="AutoShape 94"/>
            <p:cNvCxnSpPr>
              <a:cxnSpLocks noChangeShapeType="1"/>
              <a:stCxn id="537689" idx="2"/>
              <a:endCxn id="53768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695" name="AutoShape 95"/>
            <p:cNvCxnSpPr>
              <a:cxnSpLocks noChangeShapeType="1"/>
              <a:stCxn id="537690" idx="3"/>
              <a:endCxn id="53768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696" name="AutoShape 96"/>
            <p:cNvCxnSpPr>
              <a:cxnSpLocks noChangeShapeType="1"/>
              <a:stCxn id="537682" idx="6"/>
              <a:endCxn id="53768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697" name="AutoShape 97"/>
            <p:cNvCxnSpPr>
              <a:cxnSpLocks noChangeShapeType="1"/>
              <a:stCxn id="537682" idx="3"/>
              <a:endCxn id="53768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698" name="AutoShape 98"/>
            <p:cNvCxnSpPr>
              <a:cxnSpLocks noChangeShapeType="1"/>
              <a:stCxn id="537683" idx="6"/>
              <a:endCxn id="53768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699" name="AutoShape 99"/>
            <p:cNvCxnSpPr>
              <a:cxnSpLocks noChangeShapeType="1"/>
              <a:stCxn id="537684" idx="7"/>
              <a:endCxn id="53768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700" name="AutoShape 100"/>
            <p:cNvCxnSpPr>
              <a:cxnSpLocks noChangeShapeType="1"/>
              <a:stCxn id="537684" idx="5"/>
              <a:endCxn id="53768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701" name="AutoShape 101"/>
            <p:cNvCxnSpPr>
              <a:cxnSpLocks noChangeShapeType="1"/>
              <a:stCxn id="537685" idx="6"/>
              <a:endCxn id="53768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702" name="AutoShape 102"/>
            <p:cNvCxnSpPr>
              <a:cxnSpLocks noChangeShapeType="1"/>
              <a:stCxn id="537686" idx="6"/>
              <a:endCxn id="53768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7703" name="AutoShape 103"/>
            <p:cNvCxnSpPr>
              <a:cxnSpLocks noChangeShapeType="1"/>
              <a:stCxn id="537687" idx="6"/>
              <a:endCxn id="53768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7704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537707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709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710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712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715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716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719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721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722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7727" name="Picture 1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7728" name="Line 128"/>
          <p:cNvSpPr>
            <a:spLocks noChangeShapeType="1"/>
          </p:cNvSpPr>
          <p:nvPr/>
        </p:nvSpPr>
        <p:spPr bwMode="auto">
          <a:xfrm>
            <a:off x="4419600" y="33528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729" name="Oval 129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30" name="Oval 130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31" name="Oval 131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32" name="Oval 132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33" name="Oval 133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34" name="Oval 134"/>
          <p:cNvSpPr>
            <a:spLocks noChangeArrowheads="1"/>
          </p:cNvSpPr>
          <p:nvPr/>
        </p:nvSpPr>
        <p:spPr bwMode="auto">
          <a:xfrm>
            <a:off x="5899150" y="29718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36" name="Oval 136"/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38629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8654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8678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8702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8703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38704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538705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538706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8707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8708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8709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8710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8711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8712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8713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8714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8715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8716" name="AutoShape 92"/>
            <p:cNvCxnSpPr>
              <a:cxnSpLocks noChangeShapeType="1"/>
              <a:stCxn id="538715" idx="6"/>
              <a:endCxn id="53871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17" name="AutoShape 93"/>
            <p:cNvCxnSpPr>
              <a:cxnSpLocks noChangeShapeType="1"/>
              <a:stCxn id="538714" idx="5"/>
              <a:endCxn id="53871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18" name="AutoShape 94"/>
            <p:cNvCxnSpPr>
              <a:cxnSpLocks noChangeShapeType="1"/>
              <a:stCxn id="538713" idx="2"/>
              <a:endCxn id="53871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19" name="AutoShape 95"/>
            <p:cNvCxnSpPr>
              <a:cxnSpLocks noChangeShapeType="1"/>
              <a:stCxn id="538714" idx="3"/>
              <a:endCxn id="53870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20" name="AutoShape 96"/>
            <p:cNvCxnSpPr>
              <a:cxnSpLocks noChangeShapeType="1"/>
              <a:stCxn id="538706" idx="6"/>
              <a:endCxn id="53871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21" name="AutoShape 97"/>
            <p:cNvCxnSpPr>
              <a:cxnSpLocks noChangeShapeType="1"/>
              <a:stCxn id="538706" idx="3"/>
              <a:endCxn id="53870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22" name="AutoShape 98"/>
            <p:cNvCxnSpPr>
              <a:cxnSpLocks noChangeShapeType="1"/>
              <a:stCxn id="538707" idx="6"/>
              <a:endCxn id="53870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23" name="AutoShape 99"/>
            <p:cNvCxnSpPr>
              <a:cxnSpLocks noChangeShapeType="1"/>
              <a:stCxn id="538708" idx="7"/>
              <a:endCxn id="53871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24" name="AutoShape 100"/>
            <p:cNvCxnSpPr>
              <a:cxnSpLocks noChangeShapeType="1"/>
              <a:stCxn id="538708" idx="5"/>
              <a:endCxn id="53870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25" name="AutoShape 101"/>
            <p:cNvCxnSpPr>
              <a:cxnSpLocks noChangeShapeType="1"/>
              <a:stCxn id="538709" idx="6"/>
              <a:endCxn id="53871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26" name="AutoShape 102"/>
            <p:cNvCxnSpPr>
              <a:cxnSpLocks noChangeShapeType="1"/>
              <a:stCxn id="538710" idx="6"/>
              <a:endCxn id="53871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8727" name="AutoShape 103"/>
            <p:cNvCxnSpPr>
              <a:cxnSpLocks noChangeShapeType="1"/>
              <a:stCxn id="538711" idx="6"/>
              <a:endCxn id="53871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8728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538731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33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34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36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39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40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43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45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46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8753" name="Picture 1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8754" name="Line 130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55" name="Oval 131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756" name="Oval 132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757" name="Oval 133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758" name="Oval 134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759" name="Oval 135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761" name="Oval 137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39653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9678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9702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9726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39727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39728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539729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539730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9731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9732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9733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9734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9735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9736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9737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9738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9739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9740" name="AutoShape 92"/>
            <p:cNvCxnSpPr>
              <a:cxnSpLocks noChangeShapeType="1"/>
              <a:stCxn id="539739" idx="6"/>
              <a:endCxn id="53973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41" name="AutoShape 93"/>
            <p:cNvCxnSpPr>
              <a:cxnSpLocks noChangeShapeType="1"/>
              <a:stCxn id="539738" idx="5"/>
              <a:endCxn id="53973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42" name="AutoShape 94"/>
            <p:cNvCxnSpPr>
              <a:cxnSpLocks noChangeShapeType="1"/>
              <a:stCxn id="539737" idx="2"/>
              <a:endCxn id="53973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43" name="AutoShape 95"/>
            <p:cNvCxnSpPr>
              <a:cxnSpLocks noChangeShapeType="1"/>
              <a:stCxn id="539738" idx="3"/>
              <a:endCxn id="53973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44" name="AutoShape 96"/>
            <p:cNvCxnSpPr>
              <a:cxnSpLocks noChangeShapeType="1"/>
              <a:stCxn id="539730" idx="6"/>
              <a:endCxn id="53973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45" name="AutoShape 97"/>
            <p:cNvCxnSpPr>
              <a:cxnSpLocks noChangeShapeType="1"/>
              <a:stCxn id="539730" idx="3"/>
              <a:endCxn id="53973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46" name="AutoShape 98"/>
            <p:cNvCxnSpPr>
              <a:cxnSpLocks noChangeShapeType="1"/>
              <a:stCxn id="539731" idx="6"/>
              <a:endCxn id="53973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47" name="AutoShape 99"/>
            <p:cNvCxnSpPr>
              <a:cxnSpLocks noChangeShapeType="1"/>
              <a:stCxn id="539732" idx="7"/>
              <a:endCxn id="53973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48" name="AutoShape 100"/>
            <p:cNvCxnSpPr>
              <a:cxnSpLocks noChangeShapeType="1"/>
              <a:stCxn id="539732" idx="5"/>
              <a:endCxn id="53973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49" name="AutoShape 101"/>
            <p:cNvCxnSpPr>
              <a:cxnSpLocks noChangeShapeType="1"/>
              <a:stCxn id="539733" idx="6"/>
              <a:endCxn id="53973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50" name="AutoShape 102"/>
            <p:cNvCxnSpPr>
              <a:cxnSpLocks noChangeShapeType="1"/>
              <a:stCxn id="539734" idx="6"/>
              <a:endCxn id="53973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9751" name="AutoShape 103"/>
            <p:cNvCxnSpPr>
              <a:cxnSpLocks noChangeShapeType="1"/>
              <a:stCxn id="539735" idx="6"/>
              <a:endCxn id="53973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9752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539755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57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58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60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63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64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67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69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70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74" name="Oval 126"/>
          <p:cNvSpPr>
            <a:spLocks noChangeArrowheads="1"/>
          </p:cNvSpPr>
          <p:nvPr/>
        </p:nvSpPr>
        <p:spPr bwMode="auto">
          <a:xfrm>
            <a:off x="1295400" y="32004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39778" name="Picture 1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9779" name="Line 131"/>
          <p:cNvSpPr>
            <a:spLocks noChangeShapeType="1"/>
          </p:cNvSpPr>
          <p:nvPr/>
        </p:nvSpPr>
        <p:spPr bwMode="auto">
          <a:xfrm>
            <a:off x="4419600" y="2514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780" name="Oval 132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81" name="Oval 133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82" name="Oval 134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84" name="Oval 136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0702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40726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0750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40751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40752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540753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540754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0755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0756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0757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0758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0759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40760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0761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0762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40763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40764" name="AutoShape 92"/>
            <p:cNvCxnSpPr>
              <a:cxnSpLocks noChangeShapeType="1"/>
              <a:stCxn id="540763" idx="6"/>
              <a:endCxn id="54076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65" name="AutoShape 93"/>
            <p:cNvCxnSpPr>
              <a:cxnSpLocks noChangeShapeType="1"/>
              <a:stCxn id="540762" idx="5"/>
              <a:endCxn id="54076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66" name="AutoShape 94"/>
            <p:cNvCxnSpPr>
              <a:cxnSpLocks noChangeShapeType="1"/>
              <a:stCxn id="540761" idx="2"/>
              <a:endCxn id="54075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67" name="AutoShape 95"/>
            <p:cNvCxnSpPr>
              <a:cxnSpLocks noChangeShapeType="1"/>
              <a:stCxn id="540762" idx="3"/>
              <a:endCxn id="54075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68" name="AutoShape 96"/>
            <p:cNvCxnSpPr>
              <a:cxnSpLocks noChangeShapeType="1"/>
              <a:stCxn id="540754" idx="6"/>
              <a:endCxn id="54075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69" name="AutoShape 97"/>
            <p:cNvCxnSpPr>
              <a:cxnSpLocks noChangeShapeType="1"/>
              <a:stCxn id="540754" idx="3"/>
              <a:endCxn id="54075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70" name="AutoShape 98"/>
            <p:cNvCxnSpPr>
              <a:cxnSpLocks noChangeShapeType="1"/>
              <a:stCxn id="540755" idx="6"/>
              <a:endCxn id="54075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71" name="AutoShape 99"/>
            <p:cNvCxnSpPr>
              <a:cxnSpLocks noChangeShapeType="1"/>
              <a:stCxn id="540756" idx="7"/>
              <a:endCxn id="54075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72" name="AutoShape 100"/>
            <p:cNvCxnSpPr>
              <a:cxnSpLocks noChangeShapeType="1"/>
              <a:stCxn id="540756" idx="5"/>
              <a:endCxn id="54075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73" name="AutoShape 101"/>
            <p:cNvCxnSpPr>
              <a:cxnSpLocks noChangeShapeType="1"/>
              <a:stCxn id="540757" idx="6"/>
              <a:endCxn id="54076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74" name="AutoShape 102"/>
            <p:cNvCxnSpPr>
              <a:cxnSpLocks noChangeShapeType="1"/>
              <a:stCxn id="540758" idx="6"/>
              <a:endCxn id="54075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0775" name="AutoShape 103"/>
            <p:cNvCxnSpPr>
              <a:cxnSpLocks noChangeShapeType="1"/>
              <a:stCxn id="540759" idx="6"/>
              <a:endCxn id="54076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0776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540779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781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782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784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787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788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791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793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794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40802" name="Picture 1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803" name="Line 131"/>
          <p:cNvSpPr>
            <a:spLocks noChangeShapeType="1"/>
          </p:cNvSpPr>
          <p:nvPr/>
        </p:nvSpPr>
        <p:spPr bwMode="auto">
          <a:xfrm>
            <a:off x="4419600" y="1981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804" name="Oval 132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805" name="Oval 133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806" name="Oval 134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810" name="Oval 138"/>
          <p:cNvSpPr>
            <a:spLocks noChangeArrowheads="1"/>
          </p:cNvSpPr>
          <p:nvPr/>
        </p:nvSpPr>
        <p:spPr bwMode="auto">
          <a:xfrm>
            <a:off x="2035175" y="2667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1701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1726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41750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1774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41775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41776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Recursive</a:t>
            </a:r>
            <a:b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</a:br>
            <a:r>
              <a:rPr lang="en-US" altLang="zh-CN" sz="1600" b="0">
                <a:solidFill>
                  <a:srgbClr val="00FF00"/>
                </a:solidFill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541777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541778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1779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1780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1781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1782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1783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41784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1785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1786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41787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41788" name="AutoShape 92"/>
            <p:cNvCxnSpPr>
              <a:cxnSpLocks noChangeShapeType="1"/>
              <a:stCxn id="541787" idx="6"/>
              <a:endCxn id="54178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89" name="AutoShape 93"/>
            <p:cNvCxnSpPr>
              <a:cxnSpLocks noChangeShapeType="1"/>
              <a:stCxn id="541786" idx="5"/>
              <a:endCxn id="54178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0" name="AutoShape 94"/>
            <p:cNvCxnSpPr>
              <a:cxnSpLocks noChangeShapeType="1"/>
              <a:stCxn id="541785" idx="2"/>
              <a:endCxn id="54178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1" name="AutoShape 95"/>
            <p:cNvCxnSpPr>
              <a:cxnSpLocks noChangeShapeType="1"/>
              <a:stCxn id="541786" idx="3"/>
              <a:endCxn id="54177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2" name="AutoShape 96"/>
            <p:cNvCxnSpPr>
              <a:cxnSpLocks noChangeShapeType="1"/>
              <a:stCxn id="541778" idx="6"/>
              <a:endCxn id="54178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3" name="AutoShape 97"/>
            <p:cNvCxnSpPr>
              <a:cxnSpLocks noChangeShapeType="1"/>
              <a:stCxn id="541778" idx="3"/>
              <a:endCxn id="54177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4" name="AutoShape 98"/>
            <p:cNvCxnSpPr>
              <a:cxnSpLocks noChangeShapeType="1"/>
              <a:stCxn id="541779" idx="6"/>
              <a:endCxn id="54178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5" name="AutoShape 99"/>
            <p:cNvCxnSpPr>
              <a:cxnSpLocks noChangeShapeType="1"/>
              <a:stCxn id="541780" idx="7"/>
              <a:endCxn id="54178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6" name="AutoShape 100"/>
            <p:cNvCxnSpPr>
              <a:cxnSpLocks noChangeShapeType="1"/>
              <a:stCxn id="541780" idx="5"/>
              <a:endCxn id="54178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7" name="AutoShape 101"/>
            <p:cNvCxnSpPr>
              <a:cxnSpLocks noChangeShapeType="1"/>
              <a:stCxn id="541781" idx="6"/>
              <a:endCxn id="54178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8" name="AutoShape 102"/>
            <p:cNvCxnSpPr>
              <a:cxnSpLocks noChangeShapeType="1"/>
              <a:stCxn id="541782" idx="6"/>
              <a:endCxn id="54178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1799" name="AutoShape 103"/>
            <p:cNvCxnSpPr>
              <a:cxnSpLocks noChangeShapeType="1"/>
              <a:stCxn id="541783" idx="6"/>
              <a:endCxn id="54178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1800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541803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05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06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08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11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12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15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17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18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23" name="Oval 127"/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1827" name="Picture 1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828" name="Line 132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829" name="Oval 133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830" name="Oval 134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2750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42774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2798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42799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42800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542801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542802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2803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2804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2805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2806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2807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42808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2809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2810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42811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42812" name="AutoShape 92"/>
            <p:cNvCxnSpPr>
              <a:cxnSpLocks noChangeShapeType="1"/>
              <a:stCxn id="542811" idx="6"/>
              <a:endCxn id="54281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13" name="AutoShape 93"/>
            <p:cNvCxnSpPr>
              <a:cxnSpLocks noChangeShapeType="1"/>
              <a:stCxn id="542810" idx="5"/>
              <a:endCxn id="54280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14" name="AutoShape 94"/>
            <p:cNvCxnSpPr>
              <a:cxnSpLocks noChangeShapeType="1"/>
              <a:stCxn id="542809" idx="2"/>
              <a:endCxn id="54280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15" name="AutoShape 95"/>
            <p:cNvCxnSpPr>
              <a:cxnSpLocks noChangeShapeType="1"/>
              <a:stCxn id="542810" idx="3"/>
              <a:endCxn id="54280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16" name="AutoShape 96"/>
            <p:cNvCxnSpPr>
              <a:cxnSpLocks noChangeShapeType="1"/>
              <a:stCxn id="542802" idx="6"/>
              <a:endCxn id="54280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17" name="AutoShape 97"/>
            <p:cNvCxnSpPr>
              <a:cxnSpLocks noChangeShapeType="1"/>
              <a:stCxn id="542802" idx="3"/>
              <a:endCxn id="54280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18" name="AutoShape 98"/>
            <p:cNvCxnSpPr>
              <a:cxnSpLocks noChangeShapeType="1"/>
              <a:stCxn id="542803" idx="6"/>
              <a:endCxn id="54280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19" name="AutoShape 99"/>
            <p:cNvCxnSpPr>
              <a:cxnSpLocks noChangeShapeType="1"/>
              <a:stCxn id="542804" idx="7"/>
              <a:endCxn id="54280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20" name="AutoShape 100"/>
            <p:cNvCxnSpPr>
              <a:cxnSpLocks noChangeShapeType="1"/>
              <a:stCxn id="542804" idx="5"/>
              <a:endCxn id="54280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21" name="AutoShape 101"/>
            <p:cNvCxnSpPr>
              <a:cxnSpLocks noChangeShapeType="1"/>
              <a:stCxn id="542805" idx="6"/>
              <a:endCxn id="54280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22" name="AutoShape 102"/>
            <p:cNvCxnSpPr>
              <a:cxnSpLocks noChangeShapeType="1"/>
              <a:stCxn id="542806" idx="6"/>
              <a:endCxn id="54280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823" name="AutoShape 103"/>
            <p:cNvCxnSpPr>
              <a:cxnSpLocks noChangeShapeType="1"/>
              <a:stCxn id="542807" idx="6"/>
              <a:endCxn id="54280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2824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542827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9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0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2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5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6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9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1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2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42860" name="Picture 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61" name="Line 141"/>
          <p:cNvSpPr>
            <a:spLocks noChangeShapeType="1"/>
          </p:cNvSpPr>
          <p:nvPr/>
        </p:nvSpPr>
        <p:spPr bwMode="auto">
          <a:xfrm>
            <a:off x="4419600" y="3962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2" name="Oval 142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4" name="Oval 144"/>
          <p:cNvSpPr>
            <a:spLocks noChangeArrowheads="1"/>
          </p:cNvSpPr>
          <p:nvPr/>
        </p:nvSpPr>
        <p:spPr bwMode="auto">
          <a:xfrm>
            <a:off x="2438400" y="16764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Example Finished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3749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3774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43798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1066800" y="5105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FF00"/>
                </a:solidFill>
                <a:ea typeface="宋体" panose="02010600030101010101" pitchFamily="2" charset="-122"/>
              </a:rPr>
              <a:t>Recursive calls finished</a:t>
            </a:r>
          </a:p>
        </p:txBody>
      </p:sp>
      <p:grpSp>
        <p:nvGrpSpPr>
          <p:cNvPr id="543825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543826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3827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3828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3829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3830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3831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43832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3833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3834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43835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43836" name="AutoShape 92"/>
            <p:cNvCxnSpPr>
              <a:cxnSpLocks noChangeShapeType="1"/>
              <a:stCxn id="543835" idx="6"/>
              <a:endCxn id="54383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37" name="AutoShape 93"/>
            <p:cNvCxnSpPr>
              <a:cxnSpLocks noChangeShapeType="1"/>
              <a:stCxn id="543834" idx="5"/>
              <a:endCxn id="54383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38" name="AutoShape 94"/>
            <p:cNvCxnSpPr>
              <a:cxnSpLocks noChangeShapeType="1"/>
              <a:stCxn id="543833" idx="2"/>
              <a:endCxn id="54383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39" name="AutoShape 95"/>
            <p:cNvCxnSpPr>
              <a:cxnSpLocks noChangeShapeType="1"/>
              <a:stCxn id="543834" idx="3"/>
              <a:endCxn id="54382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40" name="AutoShape 96"/>
            <p:cNvCxnSpPr>
              <a:cxnSpLocks noChangeShapeType="1"/>
              <a:stCxn id="543826" idx="6"/>
              <a:endCxn id="54383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41" name="AutoShape 97"/>
            <p:cNvCxnSpPr>
              <a:cxnSpLocks noChangeShapeType="1"/>
              <a:stCxn id="543826" idx="3"/>
              <a:endCxn id="54382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42" name="AutoShape 98"/>
            <p:cNvCxnSpPr>
              <a:cxnSpLocks noChangeShapeType="1"/>
              <a:stCxn id="543827" idx="6"/>
              <a:endCxn id="54382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43" name="AutoShape 99"/>
            <p:cNvCxnSpPr>
              <a:cxnSpLocks noChangeShapeType="1"/>
              <a:stCxn id="543828" idx="7"/>
              <a:endCxn id="54383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44" name="AutoShape 100"/>
            <p:cNvCxnSpPr>
              <a:cxnSpLocks noChangeShapeType="1"/>
              <a:stCxn id="543828" idx="5"/>
              <a:endCxn id="54382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45" name="AutoShape 101"/>
            <p:cNvCxnSpPr>
              <a:cxnSpLocks noChangeShapeType="1"/>
              <a:stCxn id="543829" idx="6"/>
              <a:endCxn id="54383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46" name="AutoShape 102"/>
            <p:cNvCxnSpPr>
              <a:cxnSpLocks noChangeShapeType="1"/>
              <a:stCxn id="543830" idx="6"/>
              <a:endCxn id="54383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847" name="AutoShape 103"/>
            <p:cNvCxnSpPr>
              <a:cxnSpLocks noChangeShapeType="1"/>
              <a:stCxn id="543831" idx="6"/>
              <a:endCxn id="54383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3848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543851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53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54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56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59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60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63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65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66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43883" name="Picture 1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884" name="Line 140"/>
          <p:cNvSpPr>
            <a:spLocks noChangeShapeType="1"/>
          </p:cNvSpPr>
          <p:nvPr/>
        </p:nvSpPr>
        <p:spPr bwMode="auto">
          <a:xfrm>
            <a:off x="4419600" y="2286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Adjacency Matrix</a:t>
            </a:r>
          </a:p>
        </p:txBody>
      </p:sp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1447800" y="990600"/>
          <a:ext cx="6069013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287642" imgH="3362794" progId="Paint.Picture">
                  <p:embed/>
                </p:oleObj>
              </mc:Choice>
              <mc:Fallback>
                <p:oleObj name="Bitmap Image" r:id="rId3" imgW="7287642" imgH="336279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0600"/>
                        <a:ext cx="6069013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8486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2D array A[0..n-1, 0..n-1]</a:t>
            </a:r>
            <a:r>
              <a:rPr lang="en-US" altLang="zh-CN" sz="2000">
                <a:ea typeface="宋体" panose="02010600030101010101" pitchFamily="2" charset="-122"/>
              </a:rPr>
              <a:t>, where </a:t>
            </a:r>
            <a:r>
              <a:rPr lang="en-US" altLang="zh-CN" sz="2000" b="1" i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 is the number of vertices in the graph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Each row and column is indexed by the vertex id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e,g a=0, b=1, c=2, d=3, e=4</a:t>
            </a:r>
          </a:p>
          <a:p>
            <a:pPr>
              <a:lnSpc>
                <a:spcPct val="80000"/>
              </a:lnSpc>
            </a:pPr>
            <a:r>
              <a:rPr lang="en-US" altLang="zh-CN" sz="2000" i="1">
                <a:ea typeface="宋体" panose="02010600030101010101" pitchFamily="2" charset="-122"/>
              </a:rPr>
              <a:t>A[i][j]=1</a:t>
            </a:r>
            <a:r>
              <a:rPr lang="en-US" altLang="zh-CN" sz="2000">
                <a:ea typeface="宋体" panose="02010600030101010101" pitchFamily="2" charset="-122"/>
              </a:rPr>
              <a:t> if there is an edge connecting vertices </a:t>
            </a:r>
            <a:r>
              <a:rPr lang="en-US" altLang="zh-CN" sz="2000" i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 i="1">
                <a:ea typeface="宋体" panose="02010600030101010101" pitchFamily="2" charset="-122"/>
              </a:rPr>
              <a:t>j</a:t>
            </a:r>
            <a:r>
              <a:rPr lang="en-US" altLang="zh-CN" sz="2000">
                <a:ea typeface="宋体" panose="02010600030101010101" pitchFamily="2" charset="-122"/>
              </a:rPr>
              <a:t>; otherwise, </a:t>
            </a:r>
            <a:r>
              <a:rPr lang="en-US" altLang="zh-CN" sz="2000" i="1">
                <a:ea typeface="宋体" panose="02010600030101010101" pitchFamily="2" charset="-122"/>
              </a:rPr>
              <a:t>A[i][j]=0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storage</a:t>
            </a:r>
            <a:r>
              <a:rPr lang="en-US" altLang="zh-CN" sz="2000">
                <a:ea typeface="宋体" panose="02010600030101010101" pitchFamily="2" charset="-122"/>
              </a:rPr>
              <a:t> requirement is </a:t>
            </a:r>
            <a:r>
              <a:rPr lang="el-GR" altLang="en-US" sz="2000">
                <a:solidFill>
                  <a:srgbClr val="00FF00"/>
                </a:solidFill>
              </a:rPr>
              <a:t>Θ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(n</a:t>
            </a:r>
            <a:r>
              <a:rPr lang="en-US" altLang="zh-CN" sz="2000" baseline="30000">
                <a:solidFill>
                  <a:srgbClr val="00FF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).</a:t>
            </a:r>
            <a:r>
              <a:rPr lang="en-US" altLang="zh-CN" sz="2000">
                <a:ea typeface="宋体" panose="02010600030101010101" pitchFamily="2" charset="-122"/>
              </a:rPr>
              <a:t> It is not efficient if the graph has few edges. An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adjacency matrix</a:t>
            </a:r>
            <a:r>
              <a:rPr lang="en-US" altLang="zh-CN" sz="2000">
                <a:ea typeface="宋体" panose="02010600030101010101" pitchFamily="2" charset="-122"/>
              </a:rPr>
              <a:t> is an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appropriate</a:t>
            </a:r>
            <a:r>
              <a:rPr lang="en-US" altLang="zh-CN" sz="2000">
                <a:ea typeface="宋体" panose="02010600030101010101" pitchFamily="2" charset="-122"/>
              </a:rPr>
              <a:t> representation if the graph is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dense</a:t>
            </a:r>
            <a:r>
              <a:rPr lang="en-US" altLang="zh-CN" sz="2000">
                <a:ea typeface="宋体" panose="02010600030101010101" pitchFamily="2" charset="-122"/>
              </a:rPr>
              <a:t>: |E|=</a:t>
            </a:r>
            <a:r>
              <a:rPr lang="el-GR" altLang="zh-CN" sz="2000">
                <a:cs typeface="Arial" panose="020B0604020202020204" pitchFamily="34" charset="0"/>
              </a:rPr>
              <a:t>Θ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(|V|</a:t>
            </a:r>
            <a:r>
              <a:rPr lang="en-US" altLang="zh-CN" sz="2000" baseline="30000"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We can detect in O(1) time whether two vertices are connected.</a:t>
            </a:r>
            <a:endParaRPr lang="el-GR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914400"/>
          </a:xfrm>
        </p:spPr>
        <p:txBody>
          <a:bodyPr/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DFS Path Tracking</a:t>
            </a:r>
          </a:p>
        </p:txBody>
      </p:sp>
      <p:graphicFrame>
        <p:nvGraphicFramePr>
          <p:cNvPr id="544771" name="Object 3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44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4798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44822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buSzPct val="8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SzPct val="6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4846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44847" name="Text Box 79"/>
          <p:cNvSpPr txBox="1">
            <a:spLocks noChangeArrowheads="1"/>
          </p:cNvSpPr>
          <p:nvPr/>
        </p:nvSpPr>
        <p:spPr bwMode="auto">
          <a:xfrm>
            <a:off x="1508125" y="4760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44848" name="Object 80"/>
          <p:cNvGraphicFramePr>
            <a:graphicFrameLocks noChangeAspect="1"/>
          </p:cNvGraphicFramePr>
          <p:nvPr/>
        </p:nvGraphicFramePr>
        <p:xfrm>
          <a:off x="533400" y="4876800"/>
          <a:ext cx="334327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866667" imgH="2305372" progId="Paint.Picture">
                  <p:embed/>
                </p:oleObj>
              </mc:Choice>
              <mc:Fallback>
                <p:oleObj name="Bitmap Image" r:id="rId5" imgW="4866667" imgH="2305372" progId="Paint.Picture">
                  <p:embed/>
                  <p:pic>
                    <p:nvPicPr>
                      <p:cNvPr id="544848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334327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49" name="Text Box 81"/>
          <p:cNvSpPr txBox="1">
            <a:spLocks noChangeArrowheads="1"/>
          </p:cNvSpPr>
          <p:nvPr/>
        </p:nvSpPr>
        <p:spPr bwMode="auto">
          <a:xfrm>
            <a:off x="4953000" y="5181600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Try some examples.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Path(0) 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Path(6) 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Path(7) -&gt;</a:t>
            </a:r>
          </a:p>
        </p:txBody>
      </p:sp>
      <p:sp>
        <p:nvSpPr>
          <p:cNvPr id="544850" name="Text Box 82"/>
          <p:cNvSpPr txBox="1">
            <a:spLocks noChangeArrowheads="1"/>
          </p:cNvSpPr>
          <p:nvPr/>
        </p:nvSpPr>
        <p:spPr bwMode="auto">
          <a:xfrm>
            <a:off x="914400" y="44196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FF00"/>
                </a:solidFill>
                <a:ea typeface="宋体" panose="02010600030101010101" pitchFamily="2" charset="-122"/>
              </a:rPr>
              <a:t>DFS find out path too</a:t>
            </a:r>
          </a:p>
        </p:txBody>
      </p:sp>
      <p:grpSp>
        <p:nvGrpSpPr>
          <p:cNvPr id="544851" name="Group 83"/>
          <p:cNvGrpSpPr>
            <a:grpSpLocks/>
          </p:cNvGrpSpPr>
          <p:nvPr/>
        </p:nvGrpSpPr>
        <p:grpSpPr bwMode="auto">
          <a:xfrm>
            <a:off x="533400" y="914400"/>
            <a:ext cx="3733800" cy="2895600"/>
            <a:chOff x="192" y="816"/>
            <a:chExt cx="2976" cy="2208"/>
          </a:xfrm>
        </p:grpSpPr>
        <p:sp>
          <p:nvSpPr>
            <p:cNvPr id="544852" name="Oval 8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4853" name="Oval 8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4854" name="Oval 8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4855" name="Oval 8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4856" name="Oval 8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4857" name="Oval 8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44858" name="Oval 9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4859" name="Oval 9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4860" name="Oval 9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44861" name="Oval 9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44862" name="AutoShape 94"/>
            <p:cNvCxnSpPr>
              <a:cxnSpLocks noChangeShapeType="1"/>
              <a:stCxn id="544861" idx="6"/>
              <a:endCxn id="54486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63" name="AutoShape 95"/>
            <p:cNvCxnSpPr>
              <a:cxnSpLocks noChangeShapeType="1"/>
              <a:stCxn id="544860" idx="5"/>
              <a:endCxn id="54485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64" name="AutoShape 96"/>
            <p:cNvCxnSpPr>
              <a:cxnSpLocks noChangeShapeType="1"/>
              <a:stCxn id="544859" idx="2"/>
              <a:endCxn id="54485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65" name="AutoShape 97"/>
            <p:cNvCxnSpPr>
              <a:cxnSpLocks noChangeShapeType="1"/>
              <a:stCxn id="544860" idx="3"/>
              <a:endCxn id="54485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66" name="AutoShape 98"/>
            <p:cNvCxnSpPr>
              <a:cxnSpLocks noChangeShapeType="1"/>
              <a:stCxn id="544852" idx="6"/>
              <a:endCxn id="54485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67" name="AutoShape 99"/>
            <p:cNvCxnSpPr>
              <a:cxnSpLocks noChangeShapeType="1"/>
              <a:stCxn id="544852" idx="3"/>
              <a:endCxn id="54485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68" name="AutoShape 100"/>
            <p:cNvCxnSpPr>
              <a:cxnSpLocks noChangeShapeType="1"/>
              <a:stCxn id="544853" idx="6"/>
              <a:endCxn id="54485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69" name="AutoShape 101"/>
            <p:cNvCxnSpPr>
              <a:cxnSpLocks noChangeShapeType="1"/>
              <a:stCxn id="544854" idx="7"/>
              <a:endCxn id="54485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70" name="AutoShape 102"/>
            <p:cNvCxnSpPr>
              <a:cxnSpLocks noChangeShapeType="1"/>
              <a:stCxn id="544854" idx="5"/>
              <a:endCxn id="54485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71" name="AutoShape 103"/>
            <p:cNvCxnSpPr>
              <a:cxnSpLocks noChangeShapeType="1"/>
              <a:stCxn id="544855" idx="6"/>
              <a:endCxn id="54485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72" name="AutoShape 104"/>
            <p:cNvCxnSpPr>
              <a:cxnSpLocks noChangeShapeType="1"/>
              <a:stCxn id="544856" idx="6"/>
              <a:endCxn id="54485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873" name="AutoShape 105"/>
            <p:cNvCxnSpPr>
              <a:cxnSpLocks noChangeShapeType="1"/>
              <a:stCxn id="544857" idx="6"/>
              <a:endCxn id="54485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4874" name="Text Box 106"/>
          <p:cNvSpPr txBox="1">
            <a:spLocks noChangeArrowheads="1"/>
          </p:cNvSpPr>
          <p:nvPr/>
        </p:nvSpPr>
        <p:spPr bwMode="auto">
          <a:xfrm>
            <a:off x="381000" y="2011363"/>
            <a:ext cx="639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544877" name="Line 109"/>
          <p:cNvSpPr>
            <a:spLocks noChangeShapeType="1"/>
          </p:cNvSpPr>
          <p:nvPr/>
        </p:nvSpPr>
        <p:spPr bwMode="auto">
          <a:xfrm flipV="1">
            <a:off x="1447800" y="1676400"/>
            <a:ext cx="10668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879" name="Line 111"/>
          <p:cNvSpPr>
            <a:spLocks noChangeShapeType="1"/>
          </p:cNvSpPr>
          <p:nvPr/>
        </p:nvSpPr>
        <p:spPr bwMode="auto">
          <a:xfrm flipH="1" flipV="1">
            <a:off x="1524000" y="1066800"/>
            <a:ext cx="914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880" name="Line 112"/>
          <p:cNvSpPr>
            <a:spLocks noChangeShapeType="1"/>
          </p:cNvSpPr>
          <p:nvPr/>
        </p:nvSpPr>
        <p:spPr bwMode="auto">
          <a:xfrm>
            <a:off x="2743200" y="1676400"/>
            <a:ext cx="3810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882" name="Line 114"/>
          <p:cNvSpPr>
            <a:spLocks noChangeShapeType="1"/>
          </p:cNvSpPr>
          <p:nvPr/>
        </p:nvSpPr>
        <p:spPr bwMode="auto">
          <a:xfrm flipH="1">
            <a:off x="2362200" y="2209800"/>
            <a:ext cx="6858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885" name="Line 117"/>
          <p:cNvSpPr>
            <a:spLocks noChangeShapeType="1"/>
          </p:cNvSpPr>
          <p:nvPr/>
        </p:nvSpPr>
        <p:spPr bwMode="auto">
          <a:xfrm flipH="1">
            <a:off x="1600200" y="26670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886" name="Line 118"/>
          <p:cNvSpPr>
            <a:spLocks noChangeShapeType="1"/>
          </p:cNvSpPr>
          <p:nvPr/>
        </p:nvSpPr>
        <p:spPr bwMode="auto">
          <a:xfrm flipH="1">
            <a:off x="838200" y="3200400"/>
            <a:ext cx="533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889" name="Line 121"/>
          <p:cNvSpPr>
            <a:spLocks noChangeShapeType="1"/>
          </p:cNvSpPr>
          <p:nvPr/>
        </p:nvSpPr>
        <p:spPr bwMode="auto">
          <a:xfrm>
            <a:off x="1600200" y="3200400"/>
            <a:ext cx="381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891" name="Line 123"/>
          <p:cNvSpPr>
            <a:spLocks noChangeShapeType="1"/>
          </p:cNvSpPr>
          <p:nvPr/>
        </p:nvSpPr>
        <p:spPr bwMode="auto">
          <a:xfrm flipV="1">
            <a:off x="2286000" y="3276600"/>
            <a:ext cx="1600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892" name="Line 124"/>
          <p:cNvSpPr>
            <a:spLocks noChangeShapeType="1"/>
          </p:cNvSpPr>
          <p:nvPr/>
        </p:nvSpPr>
        <p:spPr bwMode="auto">
          <a:xfrm flipH="1" flipV="1">
            <a:off x="3048000" y="2971800"/>
            <a:ext cx="914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DFS Tree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graphicFrame>
        <p:nvGraphicFramePr>
          <p:cNvPr id="546819" name="Object 3"/>
          <p:cNvGraphicFramePr>
            <a:graphicFrameLocks noChangeAspect="1"/>
          </p:cNvGraphicFramePr>
          <p:nvPr/>
        </p:nvGraphicFramePr>
        <p:xfrm>
          <a:off x="1219200" y="2133600"/>
          <a:ext cx="184467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980952" imgH="5235394" progId="Paint.Picture">
                  <p:embed/>
                </p:oleObj>
              </mc:Choice>
              <mc:Fallback>
                <p:oleObj name="Bitmap Image" r:id="rId3" imgW="1980952" imgH="5235394" progId="Paint.Picture">
                  <p:embed/>
                  <p:pic>
                    <p:nvPicPr>
                      <p:cNvPr id="546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184467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685800" y="941388"/>
            <a:ext cx="3074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Resulting DFS-tree.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Notice it is much </a:t>
            </a:r>
            <a:r>
              <a:rPr lang="en-US" altLang="zh-CN" b="0">
                <a:solidFill>
                  <a:srgbClr val="FFFF00"/>
                </a:solidFill>
                <a:ea typeface="宋体" panose="02010600030101010101" pitchFamily="2" charset="-122"/>
              </a:rPr>
              <a:t>“deeper”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than the BFS tree.</a:t>
            </a: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352800" y="2362200"/>
            <a:ext cx="4892675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b="0"/>
              <a:t>Captures the structure of the recursive calls</a:t>
            </a:r>
          </a:p>
          <a:p>
            <a:pPr>
              <a:buFontTx/>
              <a:buChar char="-"/>
            </a:pPr>
            <a:r>
              <a:rPr lang="en-US" altLang="en-US" sz="2400" b="0"/>
              <a:t> when we visit a neighbor w of v, we add w as child of v</a:t>
            </a:r>
          </a:p>
          <a:p>
            <a:pPr>
              <a:buFontTx/>
              <a:buChar char="-"/>
            </a:pPr>
            <a:r>
              <a:rPr lang="en-US" altLang="en-US" sz="2400" b="0"/>
              <a:t> whenever DFS returns from a vertex v, we climb up in the tree from v to its parent</a:t>
            </a:r>
          </a:p>
        </p:txBody>
      </p:sp>
      <p:pic>
        <p:nvPicPr>
          <p:cNvPr id="546823" name="Picture 7" descr="MCj0116048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200"/>
            <a:ext cx="1154113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Time Complexity of DFS</a:t>
            </a:r>
            <a:br>
              <a:rPr lang="en-US" altLang="zh-CN" sz="40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(Using adjacency list)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We never visited a vertex more than once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We had to examine all edges of the vertices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We know </a:t>
            </a:r>
            <a:r>
              <a:rPr lang="el-GR" altLang="en-US" sz="2000">
                <a:solidFill>
                  <a:srgbClr val="00FF00"/>
                </a:solidFill>
              </a:rPr>
              <a:t>Σ</a:t>
            </a:r>
            <a:r>
              <a:rPr lang="en-US" altLang="zh-CN" sz="2000" baseline="-25000">
                <a:solidFill>
                  <a:srgbClr val="00FF00"/>
                </a:solidFill>
                <a:ea typeface="宋体" panose="02010600030101010101" pitchFamily="2" charset="-122"/>
              </a:rPr>
              <a:t>vertex </a:t>
            </a:r>
            <a:r>
              <a:rPr lang="en-US" altLang="zh-CN" sz="2000" i="1" baseline="-25000">
                <a:solidFill>
                  <a:srgbClr val="00FF00"/>
                </a:solidFill>
                <a:ea typeface="宋体" panose="02010600030101010101" pitchFamily="2" charset="-122"/>
              </a:rPr>
              <a:t>v 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degree</a:t>
            </a:r>
            <a:r>
              <a:rPr lang="en-US" altLang="zh-CN" sz="2000" i="1">
                <a:solidFill>
                  <a:srgbClr val="00FF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000" i="1">
                <a:solidFill>
                  <a:srgbClr val="00FF00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2000">
                <a:solidFill>
                  <a:srgbClr val="00FF00"/>
                </a:solidFill>
                <a:ea typeface="宋体" panose="02010600030101010101" pitchFamily="2" charset="-122"/>
              </a:rPr>
              <a:t>2m</a:t>
            </a:r>
            <a:r>
              <a:rPr lang="en-US" altLang="zh-CN" sz="2000">
                <a:ea typeface="宋体" panose="02010600030101010101" pitchFamily="2" charset="-122"/>
              </a:rPr>
              <a:t>  where m is the number of edges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So, the running time of DFS is </a:t>
            </a:r>
            <a:r>
              <a:rPr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proportional to the number of edges and number of vertices</a:t>
            </a:r>
            <a:r>
              <a:rPr lang="en-US" altLang="zh-CN" sz="2400">
                <a:ea typeface="宋体" panose="02010600030101010101" pitchFamily="2" charset="-122"/>
              </a:rPr>
              <a:t> (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same as BFS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O(n + m)</a:t>
            </a:r>
          </a:p>
          <a:p>
            <a:pPr lvl="1"/>
            <a:endParaRPr lang="en-US" altLang="zh-CN" sz="20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You will also see this written as:</a:t>
            </a:r>
          </a:p>
          <a:p>
            <a:pPr lvl="1"/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O(|v|+|e|)	</a:t>
            </a:r>
            <a:r>
              <a:rPr lang="en-US" altLang="zh-CN" sz="2000">
                <a:ea typeface="宋体" panose="02010600030101010101" pitchFamily="2" charset="-122"/>
              </a:rPr>
              <a:t>	|v| = number of vertices (n)			 		|e| = number of edges   (m)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475139" name="Object 3"/>
          <p:cNvGraphicFramePr>
            <a:graphicFrameLocks noChangeAspect="1"/>
          </p:cNvGraphicFramePr>
          <p:nvPr/>
        </p:nvGraphicFramePr>
        <p:xfrm>
          <a:off x="1447800" y="1295400"/>
          <a:ext cx="6075363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52381" imgH="3648584" progId="Paint.Picture">
                  <p:embed/>
                </p:oleObj>
              </mc:Choice>
              <mc:Fallback>
                <p:oleObj name="Bitmap Image" r:id="rId3" imgW="7752381" imgH="364858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6075363" cy="285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If the graph is not dense, in other words, </a:t>
            </a:r>
            <a:r>
              <a:rPr lang="en-US" altLang="zh-CN" sz="2400">
                <a:solidFill>
                  <a:srgbClr val="00FF00"/>
                </a:solidFill>
                <a:ea typeface="宋体" panose="02010600030101010101" pitchFamily="2" charset="-122"/>
              </a:rPr>
              <a:t>sparse</a:t>
            </a:r>
            <a:r>
              <a:rPr lang="en-US" altLang="zh-CN" sz="2400">
                <a:ea typeface="宋体" panose="02010600030101010101" pitchFamily="2" charset="-122"/>
              </a:rPr>
              <a:t>, a better solution is an adjacency list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adjacency list is </a:t>
            </a:r>
            <a:r>
              <a:rPr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an array A[0..n-1] of lists</a:t>
            </a:r>
            <a:r>
              <a:rPr lang="en-US" altLang="zh-CN" sz="2400">
                <a:ea typeface="宋体" panose="02010600030101010101" pitchFamily="2" charset="-122"/>
              </a:rPr>
              <a:t>, where n is the number of vertices in the graph.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Each array entry is indexed by the vertex id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Each </a:t>
            </a:r>
            <a:r>
              <a:rPr lang="en-US" altLang="zh-CN" sz="2400">
                <a:solidFill>
                  <a:srgbClr val="00FF00"/>
                </a:solidFill>
                <a:ea typeface="宋体" panose="02010600030101010101" pitchFamily="2" charset="-122"/>
              </a:rPr>
              <a:t>list </a:t>
            </a:r>
            <a:r>
              <a:rPr lang="en-US" altLang="zh-CN" sz="2400" i="1">
                <a:solidFill>
                  <a:srgbClr val="00FF00"/>
                </a:solidFill>
                <a:ea typeface="宋体" panose="02010600030101010101" pitchFamily="2" charset="-122"/>
              </a:rPr>
              <a:t>A[i]</a:t>
            </a:r>
            <a:r>
              <a:rPr lang="en-US" altLang="zh-CN" sz="2400">
                <a:ea typeface="宋体" panose="02010600030101010101" pitchFamily="2" charset="-122"/>
              </a:rPr>
              <a:t> stores the </a:t>
            </a:r>
            <a:r>
              <a:rPr lang="en-US" altLang="zh-CN" sz="2400">
                <a:solidFill>
                  <a:srgbClr val="00FF00"/>
                </a:solidFill>
                <a:ea typeface="宋体" panose="02010600030101010101" pitchFamily="2" charset="-122"/>
              </a:rPr>
              <a:t>ids of the vertices adjacent to vertex </a:t>
            </a:r>
            <a:r>
              <a:rPr lang="en-US" altLang="zh-CN" sz="2400" i="1">
                <a:solidFill>
                  <a:srgbClr val="00FF00"/>
                </a:solidFill>
                <a:ea typeface="宋体" panose="02010600030101010101" pitchFamily="2" charset="-122"/>
              </a:rPr>
              <a:t>i</a:t>
            </a:r>
            <a:endParaRPr lang="en-US" altLang="en-US" sz="24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comp171</Template>
  <TotalTime>4588</TotalTime>
  <Words>6448</Words>
  <Application>Microsoft Office PowerPoint</Application>
  <PresentationFormat>On-screen Show (4:3)</PresentationFormat>
  <Paragraphs>2879</Paragraphs>
  <Slides>82</Slides>
  <Notes>82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Monotype Sorts</vt:lpstr>
      <vt:lpstr>Times New Roman</vt:lpstr>
      <vt:lpstr>Wingdings</vt:lpstr>
      <vt:lpstr>Double Lines</vt:lpstr>
      <vt:lpstr>Bitmap Image</vt:lpstr>
      <vt:lpstr>Equation</vt:lpstr>
      <vt:lpstr>Graph &amp; BFS</vt:lpstr>
      <vt:lpstr>Graphs</vt:lpstr>
      <vt:lpstr>Application 1</vt:lpstr>
      <vt:lpstr>Application 2</vt:lpstr>
      <vt:lpstr>Definition</vt:lpstr>
      <vt:lpstr>Terminology</vt:lpstr>
      <vt:lpstr>Graph Representation</vt:lpstr>
      <vt:lpstr>Adjacency Matrix</vt:lpstr>
      <vt:lpstr>Adjacency List</vt:lpstr>
      <vt:lpstr>Adjacency Matrix Example</vt:lpstr>
      <vt:lpstr>Adjacency List Example</vt:lpstr>
      <vt:lpstr>Storage of Adjacency List</vt:lpstr>
      <vt:lpstr>Adjacency List vs. Matrix</vt:lpstr>
      <vt:lpstr>Path between Vertices</vt:lpstr>
      <vt:lpstr>Types of paths</vt:lpstr>
      <vt:lpstr>Path Examples</vt:lpstr>
      <vt:lpstr>Graph Traversal</vt:lpstr>
      <vt:lpstr>BFS and Shortest Path Problem</vt:lpstr>
      <vt:lpstr>BFS Algorithm</vt:lpstr>
      <vt:lpstr>BFS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of BFS (Using Adjacency List)</vt:lpstr>
      <vt:lpstr>Running Time</vt:lpstr>
      <vt:lpstr>Time Complexity of BFS (Using Adjacency Matrix)</vt:lpstr>
      <vt:lpstr>Breadth First Search (BFS) Part 2</vt:lpstr>
      <vt:lpstr>Shortest Path Recording</vt:lpstr>
      <vt:lpstr>BFS + Path Finding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BFS Finished</vt:lpstr>
      <vt:lpstr>Path Reporting</vt:lpstr>
      <vt:lpstr>BFS Tree</vt:lpstr>
      <vt:lpstr>Record the Shortest Distance</vt:lpstr>
      <vt:lpstr>Application of BFS</vt:lpstr>
      <vt:lpstr>Depth-First Search </vt:lpstr>
      <vt:lpstr>Depth-First Search (DFS)</vt:lpstr>
      <vt:lpstr>DFS Algorithm</vt:lpstr>
      <vt:lpstr>DFS 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Finished</vt:lpstr>
      <vt:lpstr>DFS Path Tracking</vt:lpstr>
      <vt:lpstr>DFS Tree</vt:lpstr>
      <vt:lpstr>Time Complexity of DFS (Using adjacency list)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taicl</dc:creator>
  <cp:lastModifiedBy>William Leslie Brown-Acquaye</cp:lastModifiedBy>
  <cp:revision>376</cp:revision>
  <dcterms:created xsi:type="dcterms:W3CDTF">2005-09-13T14:58:53Z</dcterms:created>
  <dcterms:modified xsi:type="dcterms:W3CDTF">2023-11-22T19:09:40Z</dcterms:modified>
</cp:coreProperties>
</file>