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2"/>
  </p:notesMasterIdLst>
  <p:handoutMasterIdLst>
    <p:handoutMasterId r:id="rId63"/>
  </p:handoutMasterIdLst>
  <p:sldIdLst>
    <p:sldId id="374" r:id="rId3"/>
    <p:sldId id="375" r:id="rId4"/>
    <p:sldId id="376" r:id="rId5"/>
    <p:sldId id="377" r:id="rId6"/>
    <p:sldId id="378" r:id="rId7"/>
    <p:sldId id="387" r:id="rId8"/>
    <p:sldId id="388" r:id="rId9"/>
    <p:sldId id="389" r:id="rId10"/>
    <p:sldId id="390" r:id="rId11"/>
    <p:sldId id="391" r:id="rId12"/>
    <p:sldId id="379" r:id="rId13"/>
    <p:sldId id="380" r:id="rId14"/>
    <p:sldId id="381" r:id="rId15"/>
    <p:sldId id="400" r:id="rId16"/>
    <p:sldId id="401" r:id="rId17"/>
    <p:sldId id="402" r:id="rId18"/>
    <p:sldId id="403" r:id="rId19"/>
    <p:sldId id="404" r:id="rId20"/>
    <p:sldId id="383" r:id="rId21"/>
    <p:sldId id="384" r:id="rId22"/>
    <p:sldId id="385" r:id="rId23"/>
    <p:sldId id="386" r:id="rId24"/>
    <p:sldId id="406" r:id="rId25"/>
    <p:sldId id="411" r:id="rId26"/>
    <p:sldId id="421" r:id="rId27"/>
    <p:sldId id="413" r:id="rId28"/>
    <p:sldId id="414" r:id="rId29"/>
    <p:sldId id="415" r:id="rId30"/>
    <p:sldId id="420" r:id="rId31"/>
    <p:sldId id="416" r:id="rId32"/>
    <p:sldId id="417" r:id="rId33"/>
    <p:sldId id="418" r:id="rId34"/>
    <p:sldId id="419" r:id="rId35"/>
    <p:sldId id="257" r:id="rId36"/>
    <p:sldId id="371" r:id="rId37"/>
    <p:sldId id="373" r:id="rId38"/>
    <p:sldId id="372" r:id="rId39"/>
    <p:sldId id="339" r:id="rId40"/>
    <p:sldId id="340" r:id="rId41"/>
    <p:sldId id="344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62" r:id="rId51"/>
    <p:sldId id="363" r:id="rId52"/>
    <p:sldId id="364" r:id="rId53"/>
    <p:sldId id="365" r:id="rId54"/>
    <p:sldId id="366" r:id="rId55"/>
    <p:sldId id="367" r:id="rId56"/>
    <p:sldId id="368" r:id="rId57"/>
    <p:sldId id="369" r:id="rId58"/>
    <p:sldId id="370" r:id="rId59"/>
    <p:sldId id="353" r:id="rId60"/>
    <p:sldId id="355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97DC23-8F35-49E5-A21F-244E3BC207F8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F6200F-9460-4EC6-9A53-C4B29D43A1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548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663258D-24AF-4236-9DE6-C6435302691F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3EB0CC4-47BE-46D4-8A80-5A0233FA9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5126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CE417-3CF7-4572-9C74-131461B3A088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57ADC-7513-4DCE-82D9-B04EDB20D7F8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07B3E-63FA-4479-AFF5-D3026CAE404E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48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5BAED6-9D5B-44C4-A38C-30CE2C6F514C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935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83A2B-80B6-41B2-91DD-6980EEF24BCC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805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753FB-592C-4773-AA79-5A6CA00F8DA0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406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21795-4D2D-4272-BA97-30A51688388D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054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0C854-21B5-4DFE-BAF4-CADC8B382A01}" type="slidenum">
              <a:rPr lang="en-US" altLang="en-US">
                <a:solidFill>
                  <a:srgbClr val="000000"/>
                </a:solidFill>
              </a:rPr>
              <a:pPr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0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ADDC0-E708-47A2-BED3-58100F46F941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42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55372-D3B4-45D8-B950-28F81B6A6DF9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7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B0DC8-2334-4703-AFA9-3113C1D560B8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82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C77E2-F33B-43FA-8194-6F5CC705BD9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6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EB30D-C4E8-4B6C-883C-D2C265492A9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815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569E3-6875-4377-8D05-FF6FA7DFA72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37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145DB-2596-4706-8A37-FD072D4C49D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12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686A9-635A-4695-BB96-8FC28037C7B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8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F8726-A045-488E-B8B7-57C9A72249A3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B47D8-95D9-4165-8468-FF3A33EA5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46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92CB47-9F22-4372-B95E-5C5F781DA2E6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07C3E-0955-4FBF-801C-F616BCC11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57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D40497-5035-4635-8ED9-D97839FBDAD7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FC2BB-2307-4D5E-BAEA-D2B45FE4A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67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64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76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43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9653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46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11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90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037A9F-8487-43A0-BC8B-5418EB048A07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39FE1-6CAA-42B5-9459-E1667A77D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272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242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1752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152400"/>
            <a:ext cx="20955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61341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24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266825"/>
            <a:ext cx="4076700" cy="237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3795713"/>
            <a:ext cx="4076700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2652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66825"/>
            <a:ext cx="4076700" cy="490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4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C28E5-A6B8-4740-88B0-948530588DC2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9B4113-073E-406E-84CD-FDC45579B0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2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BE5DD-3C14-4BE0-9066-8751C0953F50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16E84-7B23-4967-AA0E-9AF277E76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18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85F96-B102-421B-B642-0E601C7CB0DE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3401D-73FA-4944-85B2-CD0BA3AB1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60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E0AC17-2EC8-4A8A-8D1D-C41034F45629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A05F7-FDEA-472E-AF7C-721BA7EFEB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5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8818ED-7A86-472C-94C4-D22D6D3F8F21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A9E35-356B-4570-BC52-C9AEE8C1E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05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56DA8-044F-4506-9729-5377E3AC46E6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AF69-AA39-49B4-9DC0-BDA4F511D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51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A40DB7-2E4C-413C-B8B7-EC325E133A0E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8E54D-E4C1-4395-B422-9305A1EA7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73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4D9626-D545-40FC-9D91-6A126BB63CC0}" type="datetime1">
              <a:rPr lang="en-US" altLang="en-US"/>
              <a:pPr/>
              <a:t>9/28/2023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F1B375-8EC4-4A17-9142-BBEA907C1B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329613" y="733425"/>
            <a:ext cx="720725" cy="531813"/>
            <a:chOff x="5247" y="462"/>
            <a:chExt cx="454" cy="335"/>
          </a:xfrm>
        </p:grpSpPr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3079" name="Group 7"/>
          <p:cNvGrpSpPr>
            <a:grpSpLocks/>
          </p:cNvGrpSpPr>
          <p:nvPr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3080" name="AutoShape 8"/>
            <p:cNvSpPr>
              <a:spLocks noChangeArrowheads="1"/>
            </p:cNvSpPr>
            <p:nvPr/>
          </p:nvSpPr>
          <p:spPr bwMode="auto">
            <a:xfrm rot="5400000" flipH="1">
              <a:off x="148" y="3706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81" name="AutoShape 9"/>
            <p:cNvSpPr>
              <a:spLocks noChangeArrowheads="1"/>
            </p:cNvSpPr>
            <p:nvPr/>
          </p:nvSpPr>
          <p:spPr bwMode="auto">
            <a:xfrm rot="5400000" flipH="1">
              <a:off x="148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82" name="AutoShape 10"/>
            <p:cNvSpPr>
              <a:spLocks noChangeArrowheads="1"/>
            </p:cNvSpPr>
            <p:nvPr/>
          </p:nvSpPr>
          <p:spPr bwMode="auto">
            <a:xfrm rot="5400000" flipH="1">
              <a:off x="148" y="402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 flipH="1">
            <a:off x="304800" y="914400"/>
            <a:ext cx="8839200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1981200" y="21796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>
            <a:off x="77788" y="5903913"/>
            <a:ext cx="533400" cy="749300"/>
            <a:chOff x="49" y="3719"/>
            <a:chExt cx="336" cy="472"/>
          </a:xfrm>
        </p:grpSpPr>
        <p:sp>
          <p:nvSpPr>
            <p:cNvPr id="3091" name="AutoShape 19"/>
            <p:cNvSpPr>
              <a:spLocks noChangeArrowheads="1"/>
            </p:cNvSpPr>
            <p:nvPr/>
          </p:nvSpPr>
          <p:spPr bwMode="auto">
            <a:xfrm rot="-5400000">
              <a:off x="143" y="3626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92" name="AutoShape 20"/>
            <p:cNvSpPr>
              <a:spLocks noChangeArrowheads="1"/>
            </p:cNvSpPr>
            <p:nvPr/>
          </p:nvSpPr>
          <p:spPr bwMode="auto">
            <a:xfrm rot="-5400000">
              <a:off x="141" y="3786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93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30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8189913" y="731838"/>
            <a:ext cx="739775" cy="533400"/>
            <a:chOff x="5159" y="461"/>
            <a:chExt cx="466" cy="336"/>
          </a:xfrm>
        </p:grpSpPr>
        <p:sp>
          <p:nvSpPr>
            <p:cNvPr id="3096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sp>
        <p:nvSpPr>
          <p:cNvPr id="3099" name="Rectangle 27"/>
          <p:cNvSpPr>
            <a:spLocks noGrp="1" noChangeArrowheads="1"/>
          </p:cNvSpPr>
          <p:nvPr userDrawn="1"/>
        </p:nvSpPr>
        <p:spPr bwMode="auto">
          <a:xfrm>
            <a:off x="69088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914400" eaLnBrk="0" hangingPunct="0"/>
            <a:r>
              <a:rPr lang="en-US" altLang="en-US" sz="14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9-</a:t>
            </a:r>
            <a:fld id="{111E2F5B-6A02-4D23-B5FC-4AE8056BEBA6}" type="slidenum">
              <a:rPr lang="en-US" altLang="en-US" sz="14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pPr algn="r" defTabSz="914400" eaLnBrk="0" hangingPunct="0"/>
              <a:t>‹#›</a:t>
            </a:fld>
            <a:endParaRPr lang="en-US" altLang="en-US" sz="1400">
              <a:solidFill>
                <a:srgbClr val="FFFFFF"/>
              </a:solidFill>
              <a:latin typeface="Arial Narrow" panose="020B0606020202030204" pitchFamily="34" charset="0"/>
              <a:ea typeface="ヒラギノ角ゴ Pro W3" pitchFamily="84" charset="-128"/>
            </a:endParaRPr>
          </a:p>
        </p:txBody>
      </p:sp>
      <p:sp>
        <p:nvSpPr>
          <p:cNvPr id="3100" name="Rectangle 28"/>
          <p:cNvSpPr>
            <a:spLocks noChangeArrowheads="1"/>
          </p:cNvSpPr>
          <p:nvPr userDrawn="1"/>
        </p:nvSpPr>
        <p:spPr bwMode="auto">
          <a:xfrm>
            <a:off x="609600" y="6172200"/>
            <a:ext cx="3886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defTabSz="914400" eaLnBrk="0" hangingPunct="0"/>
            <a:r>
              <a:rPr lang="en-US" altLang="en-US" sz="800">
                <a:solidFill>
                  <a:srgbClr val="FFFFFF"/>
                </a:solidFill>
                <a:ea typeface="ヒラギノ角ゴ Pro W3" pitchFamily="84" charset="-128"/>
              </a:rPr>
              <a:t>Copyright © 2007 Pearson Addison-Wesley. All rights reserved.</a:t>
            </a:r>
            <a:endParaRPr lang="en-US" altLang="en-US" sz="900">
              <a:solidFill>
                <a:srgbClr val="FFFFFF"/>
              </a:solidFill>
              <a:ea typeface="ヒラギノ角ゴ Pro W3" pitchFamily="84" charset="-128"/>
            </a:endParaRPr>
          </a:p>
        </p:txBody>
      </p:sp>
      <p:sp>
        <p:nvSpPr>
          <p:cNvPr id="3101" name="Rectangle 29"/>
          <p:cNvSpPr>
            <a:spLocks noGrp="1" noChangeArrowheads="1"/>
          </p:cNvSpPr>
          <p:nvPr userDrawn="1"/>
        </p:nvSpPr>
        <p:spPr bwMode="auto">
          <a:xfrm>
            <a:off x="2667000" y="6462713"/>
            <a:ext cx="6400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914400" eaLnBrk="0" hangingPunct="0"/>
            <a:r>
              <a:rPr lang="en-US" altLang="en-US" sz="10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A. Levitin </a:t>
            </a:r>
            <a:r>
              <a:rPr lang="en-US" altLang="en-US" sz="1000">
                <a:solidFill>
                  <a:srgbClr val="FFFFFF"/>
                </a:solidFill>
                <a:ea typeface="ヒラギノ角ゴ Pro W3" pitchFamily="84" charset="-128"/>
              </a:rPr>
              <a:t>“</a:t>
            </a:r>
            <a:r>
              <a:rPr lang="en-US" altLang="en-US" sz="10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Introduction to the Design &amp; Analysis of Algorithms,</a:t>
            </a:r>
            <a:r>
              <a:rPr lang="en-US" altLang="en-US" sz="1000">
                <a:solidFill>
                  <a:srgbClr val="FFFFFF"/>
                </a:solidFill>
                <a:ea typeface="ヒラギノ角ゴ Pro W3" pitchFamily="84" charset="-128"/>
              </a:rPr>
              <a:t>”</a:t>
            </a:r>
            <a:r>
              <a:rPr lang="en-US" altLang="en-US" sz="10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 2</a:t>
            </a:r>
            <a:r>
              <a:rPr lang="en-US" altLang="en-US" sz="1000" baseline="300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nd</a:t>
            </a:r>
            <a:r>
              <a:rPr lang="en-US" altLang="en-US" sz="1000">
                <a:solidFill>
                  <a:srgbClr val="FFFFFF"/>
                </a:solidFill>
                <a:latin typeface="Arial Narrow" panose="020B0606020202030204" pitchFamily="34" charset="0"/>
                <a:ea typeface="ヒラギノ角ゴ Pro W3" pitchFamily="84" charset="-128"/>
              </a:rPr>
              <a:t> ed., Ch. 9</a:t>
            </a:r>
          </a:p>
        </p:txBody>
      </p:sp>
    </p:spTree>
    <p:extLst>
      <p:ext uri="{BB962C8B-B14F-4D97-AF65-F5344CB8AC3E}">
        <p14:creationId xmlns:p14="http://schemas.microsoft.com/office/powerpoint/2010/main" val="24429862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Monotype Sorts" pitchFamily="2" charset="2"/>
        <a:buChar char="b"/>
        <a:defRPr kumimoji="1" sz="24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•"/>
        <a:defRPr kumimoji="1" sz="2000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–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Char char="»"/>
        <a:defRPr kumimoji="1" b="1" kern="120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4" name="Rectangle 6" descr="Pink tissue paper"/>
          <p:cNvSpPr>
            <a:spLocks noChangeArrowheads="1"/>
          </p:cNvSpPr>
          <p:nvPr/>
        </p:nvSpPr>
        <p:spPr bwMode="auto">
          <a:xfrm>
            <a:off x="3200400" y="2138149"/>
            <a:ext cx="35052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defTabSz="914400" eaLnBrk="0" hangingPunct="0"/>
            <a:r>
              <a:rPr lang="en-US" altLang="en-US" sz="24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ヒラギノ角ゴ Pro W3" pitchFamily="84" charset="-128"/>
              </a:rPr>
              <a:t>Greedy Technique</a:t>
            </a:r>
          </a:p>
        </p:txBody>
      </p:sp>
    </p:spTree>
    <p:extLst>
      <p:ext uri="{BB962C8B-B14F-4D97-AF65-F5344CB8AC3E}">
        <p14:creationId xmlns:p14="http://schemas.microsoft.com/office/powerpoint/2010/main" val="33128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25737A02-3A80-4817-B82C-FAE92946EE0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spanning trees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760913"/>
          </a:xfrm>
        </p:spPr>
        <p:txBody>
          <a:bodyPr/>
          <a:lstStyle/>
          <a:p>
            <a:r>
              <a:rPr lang="en-US" altLang="en-US" sz="2400"/>
              <a:t>There are two basic algorithms for finding minimum-cost spanning trees, and both are greedy algorithms</a:t>
            </a:r>
            <a:br>
              <a:rPr lang="en-US" altLang="en-US" sz="2400"/>
            </a:br>
            <a:endParaRPr lang="en-US" altLang="en-US" sz="2400"/>
          </a:p>
          <a:p>
            <a:r>
              <a:rPr lang="en-US" altLang="en-US" sz="2400" b="1"/>
              <a:t>Kruskal’s algorithm: </a:t>
            </a:r>
            <a:r>
              <a:rPr lang="en-US" altLang="en-US" sz="2400"/>
              <a:t>Start with </a:t>
            </a:r>
            <a:r>
              <a:rPr lang="en-US" altLang="en-US" sz="2400" i="1"/>
              <a:t>no</a:t>
            </a:r>
            <a:r>
              <a:rPr lang="en-US" altLang="en-US" sz="2400"/>
              <a:t> nodes or edges in the spanning tree, and repeatedly add the cheapest edge that does not create a cycle</a:t>
            </a:r>
          </a:p>
          <a:p>
            <a:pPr lvl="1"/>
            <a:r>
              <a:rPr lang="en-US" altLang="en-US" sz="2000"/>
              <a:t>Here, we consider the spanning tree to consist of edges only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400" b="1"/>
              <a:t>Prim’s algorithm: </a:t>
            </a:r>
            <a:r>
              <a:rPr lang="en-US" altLang="en-US" sz="2400"/>
              <a:t>Start with any </a:t>
            </a:r>
            <a:r>
              <a:rPr lang="en-US" altLang="en-US" sz="2400" i="1"/>
              <a:t>one node</a:t>
            </a:r>
            <a:r>
              <a:rPr lang="en-US" altLang="en-US" sz="2400"/>
              <a:t> in the spanning tree, and repeatedly add the cheapest edge, and the node it leads to, for which the node is not already in the spanning tree.</a:t>
            </a:r>
          </a:p>
          <a:p>
            <a:pPr lvl="1"/>
            <a:r>
              <a:rPr lang="en-US" altLang="en-US" sz="2000"/>
              <a:t>Here, we consider the spanning tree to consist of both nodes and edges</a:t>
            </a:r>
          </a:p>
        </p:txBody>
      </p:sp>
    </p:spTree>
    <p:extLst>
      <p:ext uri="{BB962C8B-B14F-4D97-AF65-F5344CB8AC3E}">
        <p14:creationId xmlns:p14="http://schemas.microsoft.com/office/powerpoint/2010/main" val="164208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Prim’s MST algorithm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66825"/>
            <a:ext cx="8382000" cy="4905375"/>
          </a:xfrm>
        </p:spPr>
        <p:txBody>
          <a:bodyPr/>
          <a:lstStyle/>
          <a:p>
            <a:r>
              <a:rPr lang="en-US" altLang="en-US"/>
              <a:t>Start with tree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lang="en-US" altLang="en-US"/>
              <a:t> consisting of one (any) vertex and “grow” tree one vertex at a time to produce MST through </a:t>
            </a:r>
            <a:r>
              <a:rPr kumimoji="0" lang="en-US" altLang="en-US">
                <a:solidFill>
                  <a:schemeClr val="hlink"/>
                </a:solidFill>
              </a:rPr>
              <a:t>a series of expanding subtrees T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kumimoji="0" lang="en-US" altLang="en-US">
                <a:solidFill>
                  <a:schemeClr val="hlink"/>
                </a:solidFill>
              </a:rPr>
              <a:t>, T</a:t>
            </a:r>
            <a:r>
              <a:rPr kumimoji="0" lang="en-US" altLang="en-US" baseline="-25000">
                <a:solidFill>
                  <a:schemeClr val="hlink"/>
                </a:solidFill>
              </a:rPr>
              <a:t>2</a:t>
            </a:r>
            <a:r>
              <a:rPr kumimoji="0" lang="en-US" altLang="en-US">
                <a:solidFill>
                  <a:schemeClr val="hlink"/>
                </a:solidFill>
              </a:rPr>
              <a:t>, …,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n</a:t>
            </a:r>
            <a:endParaRPr lang="en-US" altLang="en-US">
              <a:solidFill>
                <a:schemeClr val="hlink"/>
              </a:solidFill>
            </a:endParaRPr>
          </a:p>
          <a:p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On each iteration, </a:t>
            </a:r>
            <a:r>
              <a:rPr kumimoji="0" lang="en-US" altLang="en-US">
                <a:solidFill>
                  <a:schemeClr val="hlink"/>
                </a:solidFill>
              </a:rPr>
              <a:t>construct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</a:t>
            </a:r>
            <a:r>
              <a:rPr kumimoji="0" lang="en-US" altLang="en-US" baseline="-25000">
                <a:solidFill>
                  <a:schemeClr val="hlink"/>
                </a:solidFill>
              </a:rPr>
              <a:t>+1</a:t>
            </a:r>
            <a:r>
              <a:rPr kumimoji="0" lang="en-US" altLang="en-US">
                <a:solidFill>
                  <a:schemeClr val="hlink"/>
                </a:solidFill>
              </a:rPr>
              <a:t> from 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 </a:t>
            </a:r>
            <a:r>
              <a:rPr lang="en-US" altLang="en-US"/>
              <a:t> by adding vertex not in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 </a:t>
            </a:r>
            <a:r>
              <a:rPr kumimoji="0" lang="en-US" altLang="en-US" b="0">
                <a:solidFill>
                  <a:schemeClr val="hlink"/>
                </a:solidFill>
                <a:effectLst/>
              </a:rPr>
              <a:t> </a:t>
            </a:r>
            <a:r>
              <a:rPr kumimoji="0" lang="en-US" altLang="en-US">
                <a:solidFill>
                  <a:schemeClr val="hlink"/>
                </a:solidFill>
              </a:rPr>
              <a:t>that is </a:t>
            </a:r>
            <a:r>
              <a:rPr lang="en-US" altLang="en-US"/>
              <a:t>closest to those already in </a:t>
            </a:r>
            <a:r>
              <a:rPr kumimoji="0" lang="en-US" altLang="en-US">
                <a:solidFill>
                  <a:schemeClr val="hlink"/>
                </a:solidFill>
              </a:rPr>
              <a:t>T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i</a:t>
            </a:r>
            <a:r>
              <a:rPr lang="en-US" altLang="en-US"/>
              <a:t> (this is a “greedy” step!)</a:t>
            </a:r>
          </a:p>
          <a:p>
            <a:endParaRPr lang="en-US" altLang="en-US"/>
          </a:p>
          <a:p>
            <a:r>
              <a:rPr lang="en-US" altLang="en-US"/>
              <a:t>Stop when all vertices are included</a:t>
            </a:r>
          </a:p>
        </p:txBody>
      </p:sp>
    </p:spTree>
    <p:extLst>
      <p:ext uri="{BB962C8B-B14F-4D97-AF65-F5344CB8AC3E}">
        <p14:creationId xmlns:p14="http://schemas.microsoft.com/office/powerpoint/2010/main" val="251906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424964" name="Group 4"/>
          <p:cNvGrpSpPr>
            <a:grpSpLocks/>
          </p:cNvGrpSpPr>
          <p:nvPr/>
        </p:nvGrpSpPr>
        <p:grpSpPr bwMode="auto">
          <a:xfrm>
            <a:off x="762000" y="1524000"/>
            <a:ext cx="2286000" cy="2211388"/>
            <a:chOff x="1440" y="2337"/>
            <a:chExt cx="1440" cy="1393"/>
          </a:xfrm>
        </p:grpSpPr>
        <p:sp>
          <p:nvSpPr>
            <p:cNvPr id="424965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4966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4967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4968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4969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70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71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72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73" name="Text Box 13"/>
            <p:cNvSpPr txBox="1">
              <a:spLocks noChangeArrowheads="1"/>
            </p:cNvSpPr>
            <p:nvPr/>
          </p:nvSpPr>
          <p:spPr bwMode="auto">
            <a:xfrm>
              <a:off x="1862" y="2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4974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4975" name="Text Box 15"/>
            <p:cNvSpPr txBox="1">
              <a:spLocks noChangeArrowheads="1"/>
            </p:cNvSpPr>
            <p:nvPr/>
          </p:nvSpPr>
          <p:spPr bwMode="auto">
            <a:xfrm>
              <a:off x="1920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4976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4977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78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4979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4980" name="Group 20"/>
          <p:cNvGrpSpPr>
            <a:grpSpLocks/>
          </p:cNvGrpSpPr>
          <p:nvPr/>
        </p:nvGrpSpPr>
        <p:grpSpPr bwMode="auto">
          <a:xfrm>
            <a:off x="762000" y="4191000"/>
            <a:ext cx="2286000" cy="2211388"/>
            <a:chOff x="1440" y="2337"/>
            <a:chExt cx="1440" cy="1393"/>
          </a:xfrm>
        </p:grpSpPr>
        <p:sp>
          <p:nvSpPr>
            <p:cNvPr id="424981" name="Oval 21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4982" name="Oval 22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4983" name="Oval 23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4984" name="Oval 24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4985" name="Line 25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86" name="Line 26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87" name="Line 27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88" name="Line 28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89" name="Text Box 29"/>
            <p:cNvSpPr txBox="1">
              <a:spLocks noChangeArrowheads="1"/>
            </p:cNvSpPr>
            <p:nvPr/>
          </p:nvSpPr>
          <p:spPr bwMode="auto">
            <a:xfrm>
              <a:off x="1862" y="2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4990" name="Text Box 30"/>
            <p:cNvSpPr txBox="1">
              <a:spLocks noChangeArrowheads="1"/>
            </p:cNvSpPr>
            <p:nvPr/>
          </p:nvSpPr>
          <p:spPr bwMode="auto">
            <a:xfrm>
              <a:off x="1440" y="3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4991" name="Text Box 31"/>
            <p:cNvSpPr txBox="1">
              <a:spLocks noChangeArrowheads="1"/>
            </p:cNvSpPr>
            <p:nvPr/>
          </p:nvSpPr>
          <p:spPr bwMode="auto">
            <a:xfrm>
              <a:off x="1920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4992" name="Text Box 32"/>
            <p:cNvSpPr txBox="1">
              <a:spLocks noChangeArrowheads="1"/>
            </p:cNvSpPr>
            <p:nvPr/>
          </p:nvSpPr>
          <p:spPr bwMode="auto">
            <a:xfrm>
              <a:off x="2544" y="27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4993" name="Text Box 33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4994" name="Text Box 34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4995" name="Line 35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4996" name="Group 36"/>
          <p:cNvGrpSpPr>
            <a:grpSpLocks/>
          </p:cNvGrpSpPr>
          <p:nvPr/>
        </p:nvGrpSpPr>
        <p:grpSpPr bwMode="auto">
          <a:xfrm>
            <a:off x="4572000" y="4038600"/>
            <a:ext cx="2286000" cy="2211388"/>
            <a:chOff x="1440" y="2337"/>
            <a:chExt cx="1440" cy="1393"/>
          </a:xfrm>
        </p:grpSpPr>
        <p:sp>
          <p:nvSpPr>
            <p:cNvPr id="424997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4998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4999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5000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5001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02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03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04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05" name="Text Box 45"/>
            <p:cNvSpPr txBox="1">
              <a:spLocks noChangeArrowheads="1"/>
            </p:cNvSpPr>
            <p:nvPr/>
          </p:nvSpPr>
          <p:spPr bwMode="auto">
            <a:xfrm>
              <a:off x="1862" y="2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5006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5007" name="Text Box 47"/>
            <p:cNvSpPr txBox="1">
              <a:spLocks noChangeArrowheads="1"/>
            </p:cNvSpPr>
            <p:nvPr/>
          </p:nvSpPr>
          <p:spPr bwMode="auto">
            <a:xfrm>
              <a:off x="1920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5008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5009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10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5011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5012" name="Group 52"/>
          <p:cNvGrpSpPr>
            <a:grpSpLocks/>
          </p:cNvGrpSpPr>
          <p:nvPr/>
        </p:nvGrpSpPr>
        <p:grpSpPr bwMode="auto">
          <a:xfrm>
            <a:off x="3733800" y="1522413"/>
            <a:ext cx="2286000" cy="2211387"/>
            <a:chOff x="1440" y="2337"/>
            <a:chExt cx="1440" cy="1393"/>
          </a:xfrm>
        </p:grpSpPr>
        <p:sp>
          <p:nvSpPr>
            <p:cNvPr id="425013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5014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5015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5016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5017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18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19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20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21" name="Text Box 61"/>
            <p:cNvSpPr txBox="1">
              <a:spLocks noChangeArrowheads="1"/>
            </p:cNvSpPr>
            <p:nvPr/>
          </p:nvSpPr>
          <p:spPr bwMode="auto">
            <a:xfrm>
              <a:off x="1862" y="2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5022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5023" name="Text Box 63"/>
            <p:cNvSpPr txBox="1">
              <a:spLocks noChangeArrowheads="1"/>
            </p:cNvSpPr>
            <p:nvPr/>
          </p:nvSpPr>
          <p:spPr bwMode="auto">
            <a:xfrm>
              <a:off x="1920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5024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5025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26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5027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5028" name="Group 68"/>
          <p:cNvGrpSpPr>
            <a:grpSpLocks/>
          </p:cNvGrpSpPr>
          <p:nvPr/>
        </p:nvGrpSpPr>
        <p:grpSpPr bwMode="auto">
          <a:xfrm>
            <a:off x="6629400" y="1524000"/>
            <a:ext cx="2286000" cy="2211388"/>
            <a:chOff x="1440" y="2337"/>
            <a:chExt cx="1440" cy="1393"/>
          </a:xfrm>
        </p:grpSpPr>
        <p:sp>
          <p:nvSpPr>
            <p:cNvPr id="425029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5030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5031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5032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5033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34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35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36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37" name="Text Box 77"/>
            <p:cNvSpPr txBox="1">
              <a:spLocks noChangeArrowheads="1"/>
            </p:cNvSpPr>
            <p:nvPr/>
          </p:nvSpPr>
          <p:spPr bwMode="auto">
            <a:xfrm>
              <a:off x="1862" y="23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5038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5039" name="Text Box 79"/>
            <p:cNvSpPr txBox="1">
              <a:spLocks noChangeArrowheads="1"/>
            </p:cNvSpPr>
            <p:nvPr/>
          </p:nvSpPr>
          <p:spPr bwMode="auto">
            <a:xfrm>
              <a:off x="1920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5040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5041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5042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5043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about Prim’s algorithm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686800" cy="5210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i="1" dirty="0"/>
          </a:p>
          <a:p>
            <a:pPr>
              <a:lnSpc>
                <a:spcPct val="90000"/>
              </a:lnSpc>
            </a:pPr>
            <a:r>
              <a:rPr lang="en-US" altLang="en-US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</a:t>
            </a:r>
            <a:r>
              <a:rPr lang="en-US" altLang="en-US" sz="2400" i="1" dirty="0"/>
              <a:t> </a:t>
            </a:r>
            <a:r>
              <a:rPr lang="en-US" altLang="en-US" sz="2400" dirty="0"/>
              <a:t>for weight matrix representation of graph and array implementation of priority queue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</a:t>
            </a:r>
            <a:r>
              <a:rPr lang="en-US" altLang="en-US" sz="2400" dirty="0">
                <a:cs typeface="Times New Roman" panose="02020603050405020304" pitchFamily="18" charset="0"/>
              </a:rPr>
              <a:t>(</a:t>
            </a:r>
            <a:r>
              <a:rPr lang="en-US" altLang="en-US" sz="2400" i="1" dirty="0"/>
              <a:t>m</a:t>
            </a:r>
            <a:r>
              <a:rPr lang="en-US" altLang="en-US" sz="2400" dirty="0"/>
              <a:t> log </a:t>
            </a:r>
            <a:r>
              <a:rPr lang="en-US" altLang="en-US" sz="2400" i="1" dirty="0"/>
              <a:t>n</a:t>
            </a:r>
            <a:r>
              <a:rPr lang="en-US" altLang="en-US" sz="2400" dirty="0"/>
              <a:t>) for adjacency lists representation of graph with </a:t>
            </a:r>
            <a:r>
              <a:rPr lang="en-US" altLang="en-US" sz="2400" i="1" dirty="0"/>
              <a:t>n </a:t>
            </a:r>
            <a:r>
              <a:rPr lang="en-US" altLang="en-US" sz="2400" dirty="0"/>
              <a:t>vertices and </a:t>
            </a:r>
            <a:r>
              <a:rPr lang="en-US" altLang="en-US" sz="2400" i="1" dirty="0"/>
              <a:t>m </a:t>
            </a:r>
            <a:r>
              <a:rPr lang="en-US" altLang="en-US" sz="2400" dirty="0"/>
              <a:t>edges and min-heap implementation of the priority queue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2429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534C599-34EA-605B-7487-67D3B96C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3C70513-D867-CB44-9131-633868F0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5E3B7AF-EF7F-A142-CE2E-1CBF37E1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085884A7-CF71-D2D6-BE29-58F432B92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Prim’s algorithm</a:t>
            </a:r>
          </a:p>
        </p:txBody>
      </p:sp>
      <p:graphicFrame>
        <p:nvGraphicFramePr>
          <p:cNvPr id="207875" name="Object 3">
            <a:extLst>
              <a:ext uri="{FF2B5EF4-FFF2-40B4-BE49-F238E27FC236}">
                <a16:creationId xmlns:a16="http://schemas.microsoft.com/office/drawing/2014/main" id="{7F91542F-F565-DF2E-0953-DA25E08F43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07875" name="Object 3">
                        <a:extLst>
                          <a:ext uri="{FF2B5EF4-FFF2-40B4-BE49-F238E27FC236}">
                            <a16:creationId xmlns:a16="http://schemas.microsoft.com/office/drawing/2014/main" id="{7F91542F-F565-DF2E-0953-DA25E08F4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6" name="Text Box 4">
            <a:extLst>
              <a:ext uri="{FF2B5EF4-FFF2-40B4-BE49-F238E27FC236}">
                <a16:creationId xmlns:a16="http://schemas.microsoft.com/office/drawing/2014/main" id="{1874AAFA-2BC6-54A9-3F2F-5DE9CA4C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2936875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Starting from empty T, choose a vertex at random and initialize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V = {1), E’ ={}</a:t>
            </a:r>
          </a:p>
        </p:txBody>
      </p:sp>
      <p:sp>
        <p:nvSpPr>
          <p:cNvPr id="207877" name="Line 5">
            <a:extLst>
              <a:ext uri="{FF2B5EF4-FFF2-40B4-BE49-F238E27FC236}">
                <a16:creationId xmlns:a16="http://schemas.microsoft.com/office/drawing/2014/main" id="{0A709BF8-AE23-719C-D520-AB162F9B9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981200"/>
            <a:ext cx="2667000" cy="762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CFF879C-A8C5-DF72-77A5-47964B9B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7795E2B-2E03-B89B-6C00-718BBAB8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2952499-BC92-A759-82D4-7D4550F2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8265CA79-2636-8F34-F9E0-882D8B7CA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Prim’s algorithm</a:t>
            </a:r>
          </a:p>
        </p:txBody>
      </p:sp>
      <p:graphicFrame>
        <p:nvGraphicFramePr>
          <p:cNvPr id="208899" name="Object 3">
            <a:extLst>
              <a:ext uri="{FF2B5EF4-FFF2-40B4-BE49-F238E27FC236}">
                <a16:creationId xmlns:a16="http://schemas.microsoft.com/office/drawing/2014/main" id="{BF90259E-CDD7-08FE-CB5A-84081BD66C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08899" name="Object 3">
                        <a:extLst>
                          <a:ext uri="{FF2B5EF4-FFF2-40B4-BE49-F238E27FC236}">
                            <a16:creationId xmlns:a16="http://schemas.microsoft.com/office/drawing/2014/main" id="{BF90259E-CDD7-08FE-CB5A-84081BD66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0" name="Text Box 4">
            <a:extLst>
              <a:ext uri="{FF2B5EF4-FFF2-40B4-BE49-F238E27FC236}">
                <a16:creationId xmlns:a16="http://schemas.microsoft.com/office/drawing/2014/main" id="{C302D4EB-68CD-B99B-7802-55C2D10E7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3600"/>
            <a:ext cx="3276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Choose the vertex </a:t>
            </a:r>
            <a:r>
              <a:rPr lang="en-US" altLang="en-US">
                <a:solidFill>
                  <a:srgbClr val="CC0000"/>
                </a:solidFill>
              </a:rPr>
              <a:t>u</a:t>
            </a:r>
            <a:r>
              <a:rPr lang="en-US" altLang="en-US"/>
              <a:t> not in </a:t>
            </a:r>
            <a:r>
              <a:rPr lang="en-US" altLang="en-US">
                <a:solidFill>
                  <a:schemeClr val="accent2"/>
                </a:solidFill>
              </a:rPr>
              <a:t>V</a:t>
            </a:r>
            <a:r>
              <a:rPr lang="en-US" altLang="en-US"/>
              <a:t> such that edge weight from </a:t>
            </a:r>
            <a:r>
              <a:rPr lang="en-US" altLang="en-US">
                <a:solidFill>
                  <a:srgbClr val="CC0000"/>
                </a:solidFill>
              </a:rPr>
              <a:t>u</a:t>
            </a:r>
            <a:r>
              <a:rPr lang="en-US" altLang="en-US"/>
              <a:t> to a vertex in </a:t>
            </a:r>
            <a:r>
              <a:rPr lang="en-US" altLang="en-US">
                <a:solidFill>
                  <a:schemeClr val="accent2"/>
                </a:solidFill>
              </a:rPr>
              <a:t>V</a:t>
            </a:r>
            <a:r>
              <a:rPr lang="en-US" altLang="en-US"/>
              <a:t> is minimal </a:t>
            </a:r>
            <a:r>
              <a:rPr lang="en-US" altLang="en-US">
                <a:solidFill>
                  <a:schemeClr val="accent2"/>
                </a:solidFill>
              </a:rPr>
              <a:t>(greedy!)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V={1,3} E’= {(1,3) } </a:t>
            </a:r>
          </a:p>
        </p:txBody>
      </p:sp>
      <p:sp>
        <p:nvSpPr>
          <p:cNvPr id="208903" name="Line 7">
            <a:extLst>
              <a:ext uri="{FF2B5EF4-FFF2-40B4-BE49-F238E27FC236}">
                <a16:creationId xmlns:a16="http://schemas.microsoft.com/office/drawing/2014/main" id="{ED5059F9-EEE6-9903-6CF8-6E3C40CCA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2438400"/>
            <a:ext cx="0" cy="1006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EBAEE6BA-6505-CD8E-C440-8B968DD8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BB07B03-9156-F02A-56D2-2C666AFA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62D065A-23AD-5409-1D1E-4FEA4C3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0AC0E51E-90BB-1350-7FCF-FEB0912CF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Prim’s algorithm</a:t>
            </a:r>
          </a:p>
        </p:txBody>
      </p:sp>
      <p:graphicFrame>
        <p:nvGraphicFramePr>
          <p:cNvPr id="209923" name="Object 3">
            <a:extLst>
              <a:ext uri="{FF2B5EF4-FFF2-40B4-BE49-F238E27FC236}">
                <a16:creationId xmlns:a16="http://schemas.microsoft.com/office/drawing/2014/main" id="{E65FE672-CD1A-DA8A-E7EC-668541193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09923" name="Object 3">
                        <a:extLst>
                          <a:ext uri="{FF2B5EF4-FFF2-40B4-BE49-F238E27FC236}">
                            <a16:creationId xmlns:a16="http://schemas.microsoft.com/office/drawing/2014/main" id="{E65FE672-CD1A-DA8A-E7EC-668541193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4" name="Text Box 4">
            <a:extLst>
              <a:ext uri="{FF2B5EF4-FFF2-40B4-BE49-F238E27FC236}">
                <a16:creationId xmlns:a16="http://schemas.microsoft.com/office/drawing/2014/main" id="{75AFEDEC-91ED-D166-69D1-0F70AC61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3962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Repeat  until all vertices have been chosen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Choose the vertex </a:t>
            </a:r>
            <a:r>
              <a:rPr lang="en-US" altLang="en-US">
                <a:solidFill>
                  <a:srgbClr val="CC0000"/>
                </a:solidFill>
              </a:rPr>
              <a:t>u</a:t>
            </a:r>
            <a:r>
              <a:rPr lang="en-US" altLang="en-US"/>
              <a:t> not in </a:t>
            </a:r>
            <a:r>
              <a:rPr lang="en-US" altLang="en-US">
                <a:solidFill>
                  <a:schemeClr val="accent2"/>
                </a:solidFill>
              </a:rPr>
              <a:t>V</a:t>
            </a:r>
            <a:r>
              <a:rPr lang="en-US" altLang="en-US"/>
              <a:t> such that edge weight from v to a vertex in V is minimal </a:t>
            </a:r>
            <a:r>
              <a:rPr lang="en-US" altLang="en-US">
                <a:solidFill>
                  <a:schemeClr val="accent2"/>
                </a:solidFill>
              </a:rPr>
              <a:t>(greedy!)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V= {1,3,4} E’= {(1,3),(3,4)}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V={1,3,4,5} E’={(1,3),(3,4),(4,5)}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….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V={1,3,4,5,2,6}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E’={(1,3),(3,4),(4,5),(5,2),(2,6)}</a:t>
            </a:r>
          </a:p>
        </p:txBody>
      </p:sp>
      <p:sp>
        <p:nvSpPr>
          <p:cNvPr id="209925" name="Line 5">
            <a:extLst>
              <a:ext uri="{FF2B5EF4-FFF2-40B4-BE49-F238E27FC236}">
                <a16:creationId xmlns:a16="http://schemas.microsoft.com/office/drawing/2014/main" id="{90CDACF8-4176-4A33-D593-E3055A4BF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2438400"/>
            <a:ext cx="0" cy="1006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926" name="Line 6">
            <a:extLst>
              <a:ext uri="{FF2B5EF4-FFF2-40B4-BE49-F238E27FC236}">
                <a16:creationId xmlns:a16="http://schemas.microsoft.com/office/drawing/2014/main" id="{ACDEEE8D-B652-C19A-17F9-0B1848170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733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D9CA6E7-4A46-A363-3987-9170702C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280E70C-C4D4-71CC-49AD-8AEEA919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FBBD836-561E-66AB-6AE8-71E5BB3F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E06794AC-561E-6734-9C1C-B03B0F68C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Prim’s algorithm</a:t>
            </a:r>
          </a:p>
        </p:txBody>
      </p:sp>
      <p:graphicFrame>
        <p:nvGraphicFramePr>
          <p:cNvPr id="210947" name="Object 3">
            <a:extLst>
              <a:ext uri="{FF2B5EF4-FFF2-40B4-BE49-F238E27FC236}">
                <a16:creationId xmlns:a16="http://schemas.microsoft.com/office/drawing/2014/main" id="{1FB28FA4-FEA6-5DC4-4A50-F63B4F253C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10947" name="Object 3">
                        <a:extLst>
                          <a:ext uri="{FF2B5EF4-FFF2-40B4-BE49-F238E27FC236}">
                            <a16:creationId xmlns:a16="http://schemas.microsoft.com/office/drawing/2014/main" id="{1FB28FA4-FEA6-5DC4-4A50-F63B4F253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48" name="Text Box 4">
            <a:extLst>
              <a:ext uri="{FF2B5EF4-FFF2-40B4-BE49-F238E27FC236}">
                <a16:creationId xmlns:a16="http://schemas.microsoft.com/office/drawing/2014/main" id="{3BA1615D-99C2-3000-33AE-65E347F01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3962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Repeat  until all vertices have been chosen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V={1,3,4,5,2,6}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E’={(1,3),(3,4),(4,5),(5,2),(2,6)} 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Final Cost: 1 + 3 + 4 + 1 + 1 = 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F4679E-CBCD-8C5B-2C28-B208CE1E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0C4079-CE6B-CF03-85B7-A8C4F227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92F93C-F6CF-07C7-1E78-77A51FA8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A8EA07D8-AD17-9D49-2247-FE7ADA03E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Prim’s Algorithm Implementation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006377C5-8AE7-7D16-BFEB-C0BD9FE0D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adjacency list representation</a:t>
            </a:r>
          </a:p>
          <a:p>
            <a:pPr>
              <a:buFontTx/>
              <a:buNone/>
            </a:pPr>
            <a:r>
              <a:rPr lang="en-US" altLang="en-US" sz="2000"/>
              <a:t>Initialize connection cost of each node to “inf” and “unmark” them</a:t>
            </a:r>
          </a:p>
          <a:p>
            <a:pPr>
              <a:buFontTx/>
              <a:buNone/>
            </a:pPr>
            <a:r>
              <a:rPr lang="en-US" altLang="en-US" sz="2000"/>
              <a:t>Choose one node, say v and set cost[v] = 0 and prev[v] =0</a:t>
            </a:r>
          </a:p>
          <a:p>
            <a:pPr>
              <a:buFontTx/>
              <a:buNone/>
            </a:pPr>
            <a:r>
              <a:rPr lang="en-US" altLang="en-US" sz="2000"/>
              <a:t>While they are unmarked nodes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CC0000"/>
                </a:solidFill>
              </a:rPr>
              <a:t>Select the unmarked node </a:t>
            </a:r>
            <a:r>
              <a:rPr lang="en-US" altLang="en-US" sz="2000" b="1">
                <a:solidFill>
                  <a:srgbClr val="CC0000"/>
                </a:solidFill>
              </a:rPr>
              <a:t>u</a:t>
            </a:r>
            <a:r>
              <a:rPr lang="en-US" altLang="en-US" sz="2000">
                <a:solidFill>
                  <a:srgbClr val="CC0000"/>
                </a:solidFill>
              </a:rPr>
              <a:t> with minimum cost; mark it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solidFill>
                  <a:srgbClr val="CC0000"/>
                </a:solidFill>
              </a:rPr>
              <a:t>For each unmarked node </a:t>
            </a:r>
            <a:r>
              <a:rPr lang="en-US" altLang="en-US" sz="2000" b="1">
                <a:solidFill>
                  <a:srgbClr val="CC0000"/>
                </a:solidFill>
              </a:rPr>
              <a:t>w</a:t>
            </a:r>
            <a:r>
              <a:rPr lang="en-US" altLang="en-US" sz="2000">
                <a:solidFill>
                  <a:srgbClr val="CC0000"/>
                </a:solidFill>
              </a:rPr>
              <a:t> adjacent to</a:t>
            </a:r>
            <a:r>
              <a:rPr lang="en-US" altLang="en-US" sz="2000" b="1">
                <a:solidFill>
                  <a:srgbClr val="CC0000"/>
                </a:solidFill>
              </a:rPr>
              <a:t> u</a:t>
            </a:r>
          </a:p>
          <a:p>
            <a:pPr>
              <a:buFontTx/>
              <a:buNone/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chemeClr val="accent2"/>
                </a:solidFill>
              </a:rPr>
              <a:t>if cost(u,w) &lt; cost(w) then cost(w) := cost (u,w)</a:t>
            </a:r>
          </a:p>
          <a:p>
            <a:pPr>
              <a:buFontTx/>
              <a:buNone/>
            </a:pPr>
            <a:r>
              <a:rPr lang="en-US" altLang="en-US" sz="2000"/>
              <a:t>             </a:t>
            </a:r>
            <a:r>
              <a:rPr lang="en-US" altLang="en-US" sz="2000">
                <a:solidFill>
                  <a:srgbClr val="CC0000"/>
                </a:solidFill>
              </a:rPr>
              <a:t>prev[w] = u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534400" cy="685800"/>
          </a:xfrm>
        </p:spPr>
        <p:txBody>
          <a:bodyPr/>
          <a:lstStyle/>
          <a:p>
            <a:r>
              <a:rPr lang="en-US" altLang="en-US" sz="3200"/>
              <a:t>Another greedy algorithm for MST: Kruskal’s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 the edges in nondecreasing order of lengths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“Grow” tree one edge at a time to produce MST through </a:t>
            </a:r>
            <a:r>
              <a:rPr kumimoji="0" lang="en-US" altLang="en-US">
                <a:solidFill>
                  <a:schemeClr val="hlink"/>
                </a:solidFill>
              </a:rPr>
              <a:t>a series of expanding forests F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r>
              <a:rPr kumimoji="0" lang="en-US" altLang="en-US">
                <a:solidFill>
                  <a:schemeClr val="hlink"/>
                </a:solidFill>
              </a:rPr>
              <a:t>, F</a:t>
            </a:r>
            <a:r>
              <a:rPr kumimoji="0" lang="en-US" altLang="en-US" baseline="-25000">
                <a:solidFill>
                  <a:schemeClr val="hlink"/>
                </a:solidFill>
              </a:rPr>
              <a:t>2</a:t>
            </a:r>
            <a:r>
              <a:rPr kumimoji="0" lang="en-US" altLang="en-US">
                <a:solidFill>
                  <a:schemeClr val="hlink"/>
                </a:solidFill>
              </a:rPr>
              <a:t>, …, F</a:t>
            </a:r>
            <a:r>
              <a:rPr kumimoji="0" lang="en-US" altLang="en-US" i="1" baseline="-25000">
                <a:solidFill>
                  <a:schemeClr val="hlink"/>
                </a:solidFill>
              </a:rPr>
              <a:t>n-</a:t>
            </a:r>
            <a:r>
              <a:rPr kumimoji="0" lang="en-US" altLang="en-US" baseline="-25000">
                <a:solidFill>
                  <a:schemeClr val="hlink"/>
                </a:solidFill>
              </a:rPr>
              <a:t>1</a:t>
            </a:r>
            <a:br>
              <a:rPr kumimoji="0" lang="en-US" altLang="en-US" baseline="-25000">
                <a:solidFill>
                  <a:schemeClr val="hlink"/>
                </a:solidFill>
              </a:rPr>
            </a:br>
            <a:endParaRPr lang="en-US" altLang="en-US">
              <a:solidFill>
                <a:schemeClr val="hlink"/>
              </a:solidFill>
            </a:endParaRPr>
          </a:p>
          <a:p>
            <a:r>
              <a:rPr lang="en-US" altLang="en-US"/>
              <a:t>On each iteration, add the next edge on the sorted list unless this would create a cycle.  (If it would, skip the edge.)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Technique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686800" cy="5057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Constructs a solution to an </a:t>
            </a:r>
            <a:r>
              <a:rPr lang="en-US" altLang="en-US" i="1"/>
              <a:t>optimization problem</a:t>
            </a:r>
            <a:r>
              <a:rPr lang="en-US" altLang="en-US"/>
              <a:t> piece by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piece through a sequence of choices that are: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i="1"/>
              <a:t>feasible, i.e. satisfying the constraints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6600"/>
                </a:solidFill>
              </a:rPr>
              <a:t>locally</a:t>
            </a:r>
            <a:r>
              <a:rPr lang="en-US" altLang="en-US" i="1"/>
              <a:t> optimal (</a:t>
            </a:r>
            <a:r>
              <a:rPr lang="en-US" altLang="en-US" i="1">
                <a:solidFill>
                  <a:schemeClr val="tx1"/>
                </a:solidFill>
              </a:rPr>
              <a:t>with respect to some neighborhood definition</a:t>
            </a:r>
            <a:r>
              <a:rPr lang="en-US" altLang="en-US" i="1"/>
              <a:t>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i="1"/>
              <a:t>greedy (in terms of some measure), and irrevocable</a:t>
            </a:r>
            <a:endParaRPr lang="en-US" altLang="en-US" sz="2800" i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For some problems, it yields a </a:t>
            </a:r>
            <a:r>
              <a:rPr lang="en-US" altLang="en-US">
                <a:solidFill>
                  <a:srgbClr val="FF6600"/>
                </a:solidFill>
              </a:rPr>
              <a:t>globally</a:t>
            </a:r>
            <a:r>
              <a:rPr lang="en-US" altLang="en-US"/>
              <a:t> optimal solution for every instance. For most, does not but can be useful for fast approximations. We are mostly interested in the former case in this class.</a:t>
            </a:r>
          </a:p>
        </p:txBody>
      </p:sp>
      <p:sp>
        <p:nvSpPr>
          <p:cNvPr id="419853" name="AutoShape 13"/>
          <p:cNvSpPr>
            <a:spLocks noChangeArrowheads="1"/>
          </p:cNvSpPr>
          <p:nvPr/>
        </p:nvSpPr>
        <p:spPr bwMode="auto">
          <a:xfrm>
            <a:off x="6400800" y="2209800"/>
            <a:ext cx="2590800" cy="838200"/>
          </a:xfrm>
          <a:prstGeom prst="wedgeRectCallout">
            <a:avLst>
              <a:gd name="adj1" fmla="val -58394"/>
              <a:gd name="adj2" fmla="val -120264"/>
            </a:avLst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914400" eaLnBrk="0" hangingPunct="0">
              <a:lnSpc>
                <a:spcPct val="70000"/>
              </a:lnSpc>
            </a:pPr>
            <a:r>
              <a:rPr lang="en-US" altLang="en-US" sz="20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Defined by an objective function and a set of constraints</a:t>
            </a:r>
          </a:p>
        </p:txBody>
      </p:sp>
    </p:spTree>
    <p:extLst>
      <p:ext uri="{BB962C8B-B14F-4D97-AF65-F5344CB8AC3E}">
        <p14:creationId xmlns:p14="http://schemas.microsoft.com/office/powerpoint/2010/main" val="559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 </a:t>
            </a:r>
          </a:p>
        </p:txBody>
      </p:sp>
      <p:grpSp>
        <p:nvGrpSpPr>
          <p:cNvPr id="428036" name="Group 4"/>
          <p:cNvGrpSpPr>
            <a:grpSpLocks/>
          </p:cNvGrpSpPr>
          <p:nvPr/>
        </p:nvGrpSpPr>
        <p:grpSpPr bwMode="auto">
          <a:xfrm>
            <a:off x="685800" y="1501775"/>
            <a:ext cx="2743200" cy="2271713"/>
            <a:chOff x="1440" y="2338"/>
            <a:chExt cx="1440" cy="1383"/>
          </a:xfrm>
        </p:grpSpPr>
        <p:sp>
          <p:nvSpPr>
            <p:cNvPr id="428037" name="Oval 5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038" name="Oval 6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040" name="Oval 8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041" name="Line 9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42" name="Line 10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43" name="Line 11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44" name="Line 12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45" name="Text Box 13"/>
            <p:cNvSpPr txBox="1">
              <a:spLocks noChangeArrowheads="1"/>
            </p:cNvSpPr>
            <p:nvPr/>
          </p:nvSpPr>
          <p:spPr bwMode="auto">
            <a:xfrm>
              <a:off x="1862" y="2338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8046" name="Text Box 14"/>
            <p:cNvSpPr txBox="1">
              <a:spLocks noChangeArrowheads="1"/>
            </p:cNvSpPr>
            <p:nvPr/>
          </p:nvSpPr>
          <p:spPr bwMode="auto">
            <a:xfrm>
              <a:off x="1440" y="3033"/>
              <a:ext cx="16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047" name="Text Box 15"/>
            <p:cNvSpPr txBox="1">
              <a:spLocks noChangeArrowheads="1"/>
            </p:cNvSpPr>
            <p:nvPr/>
          </p:nvSpPr>
          <p:spPr bwMode="auto">
            <a:xfrm>
              <a:off x="1920" y="2842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8048" name="Text Box 16"/>
            <p:cNvSpPr txBox="1">
              <a:spLocks noChangeArrowheads="1"/>
            </p:cNvSpPr>
            <p:nvPr/>
          </p:nvSpPr>
          <p:spPr bwMode="auto">
            <a:xfrm>
              <a:off x="2544" y="2745"/>
              <a:ext cx="16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049" name="Text Box 17"/>
            <p:cNvSpPr txBox="1">
              <a:spLocks noChangeArrowheads="1"/>
            </p:cNvSpPr>
            <p:nvPr/>
          </p:nvSpPr>
          <p:spPr bwMode="auto">
            <a:xfrm>
              <a:off x="2160" y="3048"/>
              <a:ext cx="8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50" name="Text Box 18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051" name="Line 19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8132" name="Group 100"/>
          <p:cNvGrpSpPr>
            <a:grpSpLocks/>
          </p:cNvGrpSpPr>
          <p:nvPr/>
        </p:nvGrpSpPr>
        <p:grpSpPr bwMode="auto">
          <a:xfrm>
            <a:off x="3657600" y="4191000"/>
            <a:ext cx="2743200" cy="2209800"/>
            <a:chOff x="2304" y="2640"/>
            <a:chExt cx="1728" cy="1392"/>
          </a:xfrm>
        </p:grpSpPr>
        <p:sp>
          <p:nvSpPr>
            <p:cNvPr id="428053" name="Oval 21"/>
            <p:cNvSpPr>
              <a:spLocks noChangeArrowheads="1"/>
            </p:cNvSpPr>
            <p:nvPr/>
          </p:nvSpPr>
          <p:spPr bwMode="auto">
            <a:xfrm>
              <a:off x="3341" y="2640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054" name="Oval 22"/>
            <p:cNvSpPr>
              <a:spLocks noChangeArrowheads="1"/>
            </p:cNvSpPr>
            <p:nvPr/>
          </p:nvSpPr>
          <p:spPr bwMode="auto">
            <a:xfrm>
              <a:off x="3802" y="3683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055" name="Oval 23"/>
            <p:cNvSpPr>
              <a:spLocks noChangeArrowheads="1"/>
            </p:cNvSpPr>
            <p:nvPr/>
          </p:nvSpPr>
          <p:spPr bwMode="auto">
            <a:xfrm>
              <a:off x="2534" y="3783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056" name="Oval 24"/>
            <p:cNvSpPr>
              <a:spLocks noChangeArrowheads="1"/>
            </p:cNvSpPr>
            <p:nvPr/>
          </p:nvSpPr>
          <p:spPr bwMode="auto">
            <a:xfrm>
              <a:off x="2362" y="2889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058" name="Line 26"/>
            <p:cNvSpPr>
              <a:spLocks noChangeShapeType="1"/>
            </p:cNvSpPr>
            <p:nvPr/>
          </p:nvSpPr>
          <p:spPr bwMode="auto">
            <a:xfrm flipH="1" flipV="1">
              <a:off x="2477" y="3087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59" name="Line 27"/>
            <p:cNvSpPr>
              <a:spLocks noChangeShapeType="1"/>
            </p:cNvSpPr>
            <p:nvPr/>
          </p:nvSpPr>
          <p:spPr bwMode="auto">
            <a:xfrm flipV="1">
              <a:off x="2650" y="2839"/>
              <a:ext cx="748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60" name="Line 28"/>
            <p:cNvSpPr>
              <a:spLocks noChangeShapeType="1"/>
            </p:cNvSpPr>
            <p:nvPr/>
          </p:nvSpPr>
          <p:spPr bwMode="auto">
            <a:xfrm flipH="1" flipV="1">
              <a:off x="3456" y="2839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62" name="Text Box 30"/>
            <p:cNvSpPr txBox="1">
              <a:spLocks noChangeArrowheads="1"/>
            </p:cNvSpPr>
            <p:nvPr/>
          </p:nvSpPr>
          <p:spPr bwMode="auto">
            <a:xfrm>
              <a:off x="2304" y="3320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063" name="Text Box 31"/>
            <p:cNvSpPr txBox="1">
              <a:spLocks noChangeArrowheads="1"/>
            </p:cNvSpPr>
            <p:nvPr/>
          </p:nvSpPr>
          <p:spPr bwMode="auto">
            <a:xfrm>
              <a:off x="2880" y="312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8064" name="Text Box 32"/>
            <p:cNvSpPr txBox="1">
              <a:spLocks noChangeArrowheads="1"/>
            </p:cNvSpPr>
            <p:nvPr/>
          </p:nvSpPr>
          <p:spPr bwMode="auto">
            <a:xfrm>
              <a:off x="3629" y="3022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065" name="Text Box 33"/>
            <p:cNvSpPr txBox="1">
              <a:spLocks noChangeArrowheads="1"/>
            </p:cNvSpPr>
            <p:nvPr/>
          </p:nvSpPr>
          <p:spPr bwMode="auto">
            <a:xfrm>
              <a:off x="3168" y="3336"/>
              <a:ext cx="9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66" name="Text Box 34"/>
            <p:cNvSpPr txBox="1">
              <a:spLocks noChangeArrowheads="1"/>
            </p:cNvSpPr>
            <p:nvPr/>
          </p:nvSpPr>
          <p:spPr bwMode="auto">
            <a:xfrm>
              <a:off x="3168" y="378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067" name="Line 35"/>
            <p:cNvSpPr>
              <a:spLocks noChangeShapeType="1"/>
            </p:cNvSpPr>
            <p:nvPr/>
          </p:nvSpPr>
          <p:spPr bwMode="auto">
            <a:xfrm flipV="1">
              <a:off x="2765" y="3807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8068" name="Group 36"/>
          <p:cNvGrpSpPr>
            <a:grpSpLocks/>
          </p:cNvGrpSpPr>
          <p:nvPr/>
        </p:nvGrpSpPr>
        <p:grpSpPr bwMode="auto">
          <a:xfrm>
            <a:off x="762000" y="4114800"/>
            <a:ext cx="2743200" cy="2271713"/>
            <a:chOff x="1440" y="2338"/>
            <a:chExt cx="1440" cy="1383"/>
          </a:xfrm>
        </p:grpSpPr>
        <p:sp>
          <p:nvSpPr>
            <p:cNvPr id="428069" name="Oval 37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070" name="Oval 38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071" name="Oval 39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072" name="Oval 40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073" name="Line 41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74" name="Line 42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75" name="Line 43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76" name="Line 44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77" name="Text Box 45"/>
            <p:cNvSpPr txBox="1">
              <a:spLocks noChangeArrowheads="1"/>
            </p:cNvSpPr>
            <p:nvPr/>
          </p:nvSpPr>
          <p:spPr bwMode="auto">
            <a:xfrm>
              <a:off x="1862" y="2338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8078" name="Text Box 46"/>
            <p:cNvSpPr txBox="1">
              <a:spLocks noChangeArrowheads="1"/>
            </p:cNvSpPr>
            <p:nvPr/>
          </p:nvSpPr>
          <p:spPr bwMode="auto">
            <a:xfrm>
              <a:off x="1440" y="3033"/>
              <a:ext cx="16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079" name="Text Box 47"/>
            <p:cNvSpPr txBox="1">
              <a:spLocks noChangeArrowheads="1"/>
            </p:cNvSpPr>
            <p:nvPr/>
          </p:nvSpPr>
          <p:spPr bwMode="auto">
            <a:xfrm>
              <a:off x="1920" y="2842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8080" name="Text Box 48"/>
            <p:cNvSpPr txBox="1">
              <a:spLocks noChangeArrowheads="1"/>
            </p:cNvSpPr>
            <p:nvPr/>
          </p:nvSpPr>
          <p:spPr bwMode="auto">
            <a:xfrm>
              <a:off x="2544" y="2745"/>
              <a:ext cx="16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081" name="Text Box 49"/>
            <p:cNvSpPr txBox="1">
              <a:spLocks noChangeArrowheads="1"/>
            </p:cNvSpPr>
            <p:nvPr/>
          </p:nvSpPr>
          <p:spPr bwMode="auto">
            <a:xfrm>
              <a:off x="2160" y="3048"/>
              <a:ext cx="8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82" name="Text Box 50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083" name="Line 51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8084" name="Group 52"/>
          <p:cNvGrpSpPr>
            <a:grpSpLocks/>
          </p:cNvGrpSpPr>
          <p:nvPr/>
        </p:nvGrpSpPr>
        <p:grpSpPr bwMode="auto">
          <a:xfrm>
            <a:off x="3581400" y="1524000"/>
            <a:ext cx="2743200" cy="2271713"/>
            <a:chOff x="1440" y="2338"/>
            <a:chExt cx="1440" cy="1383"/>
          </a:xfrm>
        </p:grpSpPr>
        <p:sp>
          <p:nvSpPr>
            <p:cNvPr id="428085" name="Oval 53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086" name="Oval 54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087" name="Oval 55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088" name="Oval 56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089" name="Line 57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90" name="Line 58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91" name="Line 59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92" name="Line 60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93" name="Text Box 61"/>
            <p:cNvSpPr txBox="1">
              <a:spLocks noChangeArrowheads="1"/>
            </p:cNvSpPr>
            <p:nvPr/>
          </p:nvSpPr>
          <p:spPr bwMode="auto">
            <a:xfrm>
              <a:off x="1862" y="2338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8094" name="Text Box 62"/>
            <p:cNvSpPr txBox="1">
              <a:spLocks noChangeArrowheads="1"/>
            </p:cNvSpPr>
            <p:nvPr/>
          </p:nvSpPr>
          <p:spPr bwMode="auto">
            <a:xfrm>
              <a:off x="1440" y="3033"/>
              <a:ext cx="16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095" name="Text Box 63"/>
            <p:cNvSpPr txBox="1">
              <a:spLocks noChangeArrowheads="1"/>
            </p:cNvSpPr>
            <p:nvPr/>
          </p:nvSpPr>
          <p:spPr bwMode="auto">
            <a:xfrm>
              <a:off x="1920" y="2842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8096" name="Text Box 64"/>
            <p:cNvSpPr txBox="1">
              <a:spLocks noChangeArrowheads="1"/>
            </p:cNvSpPr>
            <p:nvPr/>
          </p:nvSpPr>
          <p:spPr bwMode="auto">
            <a:xfrm>
              <a:off x="2544" y="2745"/>
              <a:ext cx="16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097" name="Text Box 65"/>
            <p:cNvSpPr txBox="1">
              <a:spLocks noChangeArrowheads="1"/>
            </p:cNvSpPr>
            <p:nvPr/>
          </p:nvSpPr>
          <p:spPr bwMode="auto">
            <a:xfrm>
              <a:off x="2160" y="3048"/>
              <a:ext cx="8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098" name="Text Box 66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099" name="Line 67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8100" name="Group 68"/>
          <p:cNvGrpSpPr>
            <a:grpSpLocks/>
          </p:cNvGrpSpPr>
          <p:nvPr/>
        </p:nvGrpSpPr>
        <p:grpSpPr bwMode="auto">
          <a:xfrm>
            <a:off x="6400800" y="1600200"/>
            <a:ext cx="2743200" cy="2271713"/>
            <a:chOff x="1440" y="2338"/>
            <a:chExt cx="1440" cy="1383"/>
          </a:xfrm>
        </p:grpSpPr>
        <p:sp>
          <p:nvSpPr>
            <p:cNvPr id="428101" name="Oval 69"/>
            <p:cNvSpPr>
              <a:spLocks noChangeArrowheads="1"/>
            </p:cNvSpPr>
            <p:nvPr/>
          </p:nvSpPr>
          <p:spPr bwMode="auto">
            <a:xfrm>
              <a:off x="2304" y="237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102" name="Oval 70"/>
            <p:cNvSpPr>
              <a:spLocks noChangeArrowheads="1"/>
            </p:cNvSpPr>
            <p:nvPr/>
          </p:nvSpPr>
          <p:spPr bwMode="auto">
            <a:xfrm>
              <a:off x="2688" y="3384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103" name="Oval 71"/>
            <p:cNvSpPr>
              <a:spLocks noChangeArrowheads="1"/>
            </p:cNvSpPr>
            <p:nvPr/>
          </p:nvSpPr>
          <p:spPr bwMode="auto">
            <a:xfrm>
              <a:off x="1632" y="3480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104" name="Oval 72"/>
            <p:cNvSpPr>
              <a:spLocks noChangeArrowheads="1"/>
            </p:cNvSpPr>
            <p:nvPr/>
          </p:nvSpPr>
          <p:spPr bwMode="auto">
            <a:xfrm>
              <a:off x="1488" y="26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105" name="Line 73"/>
            <p:cNvSpPr>
              <a:spLocks noChangeShapeType="1"/>
            </p:cNvSpPr>
            <p:nvPr/>
          </p:nvSpPr>
          <p:spPr bwMode="auto">
            <a:xfrm flipV="1">
              <a:off x="1680" y="252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06" name="Line 74"/>
            <p:cNvSpPr>
              <a:spLocks noChangeShapeType="1"/>
            </p:cNvSpPr>
            <p:nvPr/>
          </p:nvSpPr>
          <p:spPr bwMode="auto">
            <a:xfrm flipH="1" flipV="1">
              <a:off x="1584" y="2808"/>
              <a:ext cx="96" cy="6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07" name="Line 75"/>
            <p:cNvSpPr>
              <a:spLocks noChangeShapeType="1"/>
            </p:cNvSpPr>
            <p:nvPr/>
          </p:nvSpPr>
          <p:spPr bwMode="auto">
            <a:xfrm flipV="1">
              <a:off x="1728" y="256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08" name="Line 76"/>
            <p:cNvSpPr>
              <a:spLocks noChangeShapeType="1"/>
            </p:cNvSpPr>
            <p:nvPr/>
          </p:nvSpPr>
          <p:spPr bwMode="auto">
            <a:xfrm flipH="1" flipV="1">
              <a:off x="2400" y="2568"/>
              <a:ext cx="384" cy="8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09" name="Text Box 77"/>
            <p:cNvSpPr txBox="1">
              <a:spLocks noChangeArrowheads="1"/>
            </p:cNvSpPr>
            <p:nvPr/>
          </p:nvSpPr>
          <p:spPr bwMode="auto">
            <a:xfrm>
              <a:off x="1862" y="2338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8110" name="Text Box 78"/>
            <p:cNvSpPr txBox="1">
              <a:spLocks noChangeArrowheads="1"/>
            </p:cNvSpPr>
            <p:nvPr/>
          </p:nvSpPr>
          <p:spPr bwMode="auto">
            <a:xfrm>
              <a:off x="1440" y="3033"/>
              <a:ext cx="163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111" name="Text Box 79"/>
            <p:cNvSpPr txBox="1">
              <a:spLocks noChangeArrowheads="1"/>
            </p:cNvSpPr>
            <p:nvPr/>
          </p:nvSpPr>
          <p:spPr bwMode="auto">
            <a:xfrm>
              <a:off x="1920" y="2842"/>
              <a:ext cx="163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8112" name="Text Box 80"/>
            <p:cNvSpPr txBox="1">
              <a:spLocks noChangeArrowheads="1"/>
            </p:cNvSpPr>
            <p:nvPr/>
          </p:nvSpPr>
          <p:spPr bwMode="auto">
            <a:xfrm>
              <a:off x="2544" y="2745"/>
              <a:ext cx="16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113" name="Text Box 81"/>
            <p:cNvSpPr txBox="1">
              <a:spLocks noChangeArrowheads="1"/>
            </p:cNvSpPr>
            <p:nvPr/>
          </p:nvSpPr>
          <p:spPr bwMode="auto">
            <a:xfrm>
              <a:off x="2160" y="3048"/>
              <a:ext cx="81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14" name="Text Box 82"/>
            <p:cNvSpPr txBox="1">
              <a:spLocks noChangeArrowheads="1"/>
            </p:cNvSpPr>
            <p:nvPr/>
          </p:nvSpPr>
          <p:spPr bwMode="auto">
            <a:xfrm>
              <a:off x="2160" y="3480"/>
              <a:ext cx="18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115" name="Line 83"/>
            <p:cNvSpPr>
              <a:spLocks noChangeShapeType="1"/>
            </p:cNvSpPr>
            <p:nvPr/>
          </p:nvSpPr>
          <p:spPr bwMode="auto">
            <a:xfrm flipV="1">
              <a:off x="1824" y="350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  <p:grpSp>
        <p:nvGrpSpPr>
          <p:cNvPr id="428133" name="Group 101"/>
          <p:cNvGrpSpPr>
            <a:grpSpLocks/>
          </p:cNvGrpSpPr>
          <p:nvPr/>
        </p:nvGrpSpPr>
        <p:grpSpPr bwMode="auto">
          <a:xfrm>
            <a:off x="6400800" y="4252913"/>
            <a:ext cx="2743200" cy="2209800"/>
            <a:chOff x="4032" y="2679"/>
            <a:chExt cx="1728" cy="1392"/>
          </a:xfrm>
        </p:grpSpPr>
        <p:sp>
          <p:nvSpPr>
            <p:cNvPr id="428117" name="Oval 85"/>
            <p:cNvSpPr>
              <a:spLocks noChangeArrowheads="1"/>
            </p:cNvSpPr>
            <p:nvPr/>
          </p:nvSpPr>
          <p:spPr bwMode="auto">
            <a:xfrm>
              <a:off x="5069" y="2679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8118" name="Oval 86"/>
            <p:cNvSpPr>
              <a:spLocks noChangeArrowheads="1"/>
            </p:cNvSpPr>
            <p:nvPr/>
          </p:nvSpPr>
          <p:spPr bwMode="auto">
            <a:xfrm>
              <a:off x="5530" y="3722"/>
              <a:ext cx="230" cy="199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8119" name="Oval 87"/>
            <p:cNvSpPr>
              <a:spLocks noChangeArrowheads="1"/>
            </p:cNvSpPr>
            <p:nvPr/>
          </p:nvSpPr>
          <p:spPr bwMode="auto">
            <a:xfrm>
              <a:off x="4262" y="3822"/>
              <a:ext cx="231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8120" name="Oval 88"/>
            <p:cNvSpPr>
              <a:spLocks noChangeArrowheads="1"/>
            </p:cNvSpPr>
            <p:nvPr/>
          </p:nvSpPr>
          <p:spPr bwMode="auto">
            <a:xfrm>
              <a:off x="4090" y="2928"/>
              <a:ext cx="230" cy="19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8122" name="Line 90"/>
            <p:cNvSpPr>
              <a:spLocks noChangeShapeType="1"/>
            </p:cNvSpPr>
            <p:nvPr/>
          </p:nvSpPr>
          <p:spPr bwMode="auto">
            <a:xfrm flipH="1" flipV="1">
              <a:off x="4205" y="3126"/>
              <a:ext cx="115" cy="6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24" name="Line 92"/>
            <p:cNvSpPr>
              <a:spLocks noChangeShapeType="1"/>
            </p:cNvSpPr>
            <p:nvPr/>
          </p:nvSpPr>
          <p:spPr bwMode="auto">
            <a:xfrm flipH="1" flipV="1">
              <a:off x="5184" y="2878"/>
              <a:ext cx="461" cy="84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26" name="Text Box 94"/>
            <p:cNvSpPr txBox="1">
              <a:spLocks noChangeArrowheads="1"/>
            </p:cNvSpPr>
            <p:nvPr/>
          </p:nvSpPr>
          <p:spPr bwMode="auto">
            <a:xfrm>
              <a:off x="4032" y="3359"/>
              <a:ext cx="196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8128" name="Text Box 96"/>
            <p:cNvSpPr txBox="1">
              <a:spLocks noChangeArrowheads="1"/>
            </p:cNvSpPr>
            <p:nvPr/>
          </p:nvSpPr>
          <p:spPr bwMode="auto">
            <a:xfrm>
              <a:off x="5357" y="3061"/>
              <a:ext cx="1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sp>
          <p:nvSpPr>
            <p:cNvPr id="428129" name="Text Box 97"/>
            <p:cNvSpPr txBox="1">
              <a:spLocks noChangeArrowheads="1"/>
            </p:cNvSpPr>
            <p:nvPr/>
          </p:nvSpPr>
          <p:spPr bwMode="auto">
            <a:xfrm>
              <a:off x="4896" y="3375"/>
              <a:ext cx="9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8130" name="Text Box 98"/>
            <p:cNvSpPr txBox="1">
              <a:spLocks noChangeArrowheads="1"/>
            </p:cNvSpPr>
            <p:nvPr/>
          </p:nvSpPr>
          <p:spPr bwMode="auto">
            <a:xfrm>
              <a:off x="4896" y="382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8131" name="Line 99"/>
            <p:cNvSpPr>
              <a:spLocks noChangeShapeType="1"/>
            </p:cNvSpPr>
            <p:nvPr/>
          </p:nvSpPr>
          <p:spPr bwMode="auto">
            <a:xfrm flipV="1">
              <a:off x="4493" y="3846"/>
              <a:ext cx="1037" cy="5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3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about Kruskal’s algorithm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Algorithm looks easier than Prim’s but is harder to implement (checking for cycles!)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Cycle checking: a cycle is created </a:t>
            </a:r>
            <a:r>
              <a:rPr lang="en-US" altLang="en-US" dirty="0" err="1"/>
              <a:t>iff</a:t>
            </a:r>
            <a:r>
              <a:rPr lang="en-US" altLang="en-US" dirty="0"/>
              <a:t> added edge connects vertices in the same connected component</a:t>
            </a:r>
          </a:p>
          <a:p>
            <a:pPr>
              <a:buFont typeface="Monotype Sorts" pitchFamily="2" charset="2"/>
              <a:buNone/>
            </a:pPr>
            <a:endParaRPr lang="en-US" altLang="en-US" dirty="0"/>
          </a:p>
          <a:p>
            <a:r>
              <a:rPr lang="en-US" altLang="en-US" dirty="0"/>
              <a:t>Runs in </a:t>
            </a:r>
            <a:r>
              <a:rPr lang="en-US" altLang="en-US" i="1" dirty="0"/>
              <a:t>O(m log m)</a:t>
            </a:r>
            <a:r>
              <a:rPr lang="en-US" altLang="en-US" dirty="0"/>
              <a:t> time, with </a:t>
            </a:r>
            <a:r>
              <a:rPr lang="en-US" altLang="en-US" i="1" dirty="0"/>
              <a:t>m = |E|. </a:t>
            </a:r>
            <a:r>
              <a:rPr lang="en-US" altLang="en-US" dirty="0"/>
              <a:t>The time is mostly spent on sorting.</a:t>
            </a:r>
          </a:p>
          <a:p>
            <a:pPr lvl="4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338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685800"/>
          </a:xfrm>
        </p:spPr>
        <p:txBody>
          <a:bodyPr/>
          <a:lstStyle/>
          <a:p>
            <a:r>
              <a:rPr lang="en-US" altLang="en-US"/>
              <a:t>Minimum spanning tree vs. Steiner tree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30084" name="Oval 4"/>
          <p:cNvSpPr>
            <a:spLocks noChangeArrowheads="1"/>
          </p:cNvSpPr>
          <p:nvPr/>
        </p:nvSpPr>
        <p:spPr bwMode="auto">
          <a:xfrm>
            <a:off x="2514600" y="15240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c</a:t>
            </a:r>
          </a:p>
        </p:txBody>
      </p:sp>
      <p:sp>
        <p:nvSpPr>
          <p:cNvPr id="430085" name="Oval 5"/>
          <p:cNvSpPr>
            <a:spLocks noChangeArrowheads="1"/>
          </p:cNvSpPr>
          <p:nvPr/>
        </p:nvSpPr>
        <p:spPr bwMode="auto">
          <a:xfrm>
            <a:off x="2514600" y="31242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d</a:t>
            </a:r>
          </a:p>
        </p:txBody>
      </p:sp>
      <p:sp>
        <p:nvSpPr>
          <p:cNvPr id="430086" name="Oval 6"/>
          <p:cNvSpPr>
            <a:spLocks noChangeArrowheads="1"/>
          </p:cNvSpPr>
          <p:nvPr/>
        </p:nvSpPr>
        <p:spPr bwMode="auto">
          <a:xfrm>
            <a:off x="762000" y="3124200"/>
            <a:ext cx="366713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430087" name="Oval 7"/>
          <p:cNvSpPr>
            <a:spLocks noChangeArrowheads="1"/>
          </p:cNvSpPr>
          <p:nvPr/>
        </p:nvSpPr>
        <p:spPr bwMode="auto">
          <a:xfrm>
            <a:off x="762000" y="15240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430088" name="Line 8"/>
          <p:cNvSpPr>
            <a:spLocks noChangeShapeType="1"/>
          </p:cNvSpPr>
          <p:nvPr/>
        </p:nvSpPr>
        <p:spPr bwMode="auto">
          <a:xfrm flipV="1">
            <a:off x="1143000" y="1676400"/>
            <a:ext cx="13716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0089" name="Line 9"/>
          <p:cNvSpPr>
            <a:spLocks noChangeShapeType="1"/>
          </p:cNvSpPr>
          <p:nvPr/>
        </p:nvSpPr>
        <p:spPr bwMode="auto">
          <a:xfrm flipH="1" flipV="1">
            <a:off x="914400" y="1828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0090" name="Line 10"/>
          <p:cNvSpPr>
            <a:spLocks noChangeShapeType="1"/>
          </p:cNvSpPr>
          <p:nvPr/>
        </p:nvSpPr>
        <p:spPr bwMode="auto">
          <a:xfrm flipH="1" flipV="1">
            <a:off x="2667000" y="1828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0091" name="Text Box 11"/>
          <p:cNvSpPr txBox="1">
            <a:spLocks noChangeArrowheads="1"/>
          </p:cNvSpPr>
          <p:nvPr/>
        </p:nvSpPr>
        <p:spPr bwMode="auto">
          <a:xfrm>
            <a:off x="1676400" y="137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609600" y="228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2743200" y="2286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r>
              <a: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2057400" y="2590800"/>
            <a:ext cx="153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hangingPunct="0"/>
            <a:endParaRPr lang="en-US" altLang="en-US">
              <a:solidFill>
                <a:srgbClr val="001932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0095" name="Text Box 15"/>
          <p:cNvSpPr txBox="1">
            <a:spLocks noChangeArrowheads="1"/>
          </p:cNvSpPr>
          <p:nvPr/>
        </p:nvSpPr>
        <p:spPr bwMode="auto">
          <a:xfrm>
            <a:off x="1676400" y="3276600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/>
            <a:r>
              <a: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30096" name="Line 16"/>
          <p:cNvSpPr>
            <a:spLocks noChangeShapeType="1"/>
          </p:cNvSpPr>
          <p:nvPr/>
        </p:nvSpPr>
        <p:spPr bwMode="auto">
          <a:xfrm flipV="1">
            <a:off x="1143000" y="3276600"/>
            <a:ext cx="13716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endParaRPr lang="en-US" sz="2400">
              <a:solidFill>
                <a:srgbClr val="FFFFFF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30097" name="Oval 17"/>
          <p:cNvSpPr>
            <a:spLocks noChangeArrowheads="1"/>
          </p:cNvSpPr>
          <p:nvPr/>
        </p:nvSpPr>
        <p:spPr bwMode="auto">
          <a:xfrm>
            <a:off x="7086600" y="14478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c</a:t>
            </a:r>
          </a:p>
        </p:txBody>
      </p:sp>
      <p:sp>
        <p:nvSpPr>
          <p:cNvPr id="430098" name="Oval 18"/>
          <p:cNvSpPr>
            <a:spLocks noChangeArrowheads="1"/>
          </p:cNvSpPr>
          <p:nvPr/>
        </p:nvSpPr>
        <p:spPr bwMode="auto">
          <a:xfrm>
            <a:off x="7086600" y="30480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d</a:t>
            </a:r>
          </a:p>
        </p:txBody>
      </p:sp>
      <p:sp>
        <p:nvSpPr>
          <p:cNvPr id="430099" name="Oval 19"/>
          <p:cNvSpPr>
            <a:spLocks noChangeArrowheads="1"/>
          </p:cNvSpPr>
          <p:nvPr/>
        </p:nvSpPr>
        <p:spPr bwMode="auto">
          <a:xfrm>
            <a:off x="5334000" y="3048000"/>
            <a:ext cx="366713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5334000" y="1447800"/>
            <a:ext cx="365125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hangingPunct="0"/>
            <a:r>
              <a:rPr lang="en-US" altLang="en-US" sz="2400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430102" name="Text Box 22"/>
          <p:cNvSpPr txBox="1">
            <a:spLocks noChangeArrowheads="1"/>
          </p:cNvSpPr>
          <p:nvPr/>
        </p:nvSpPr>
        <p:spPr bwMode="auto">
          <a:xfrm>
            <a:off x="4038600" y="2209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vs</a:t>
            </a:r>
          </a:p>
        </p:txBody>
      </p:sp>
      <p:grpSp>
        <p:nvGrpSpPr>
          <p:cNvPr id="430109" name="Group 29"/>
          <p:cNvGrpSpPr>
            <a:grpSpLocks/>
          </p:cNvGrpSpPr>
          <p:nvPr/>
        </p:nvGrpSpPr>
        <p:grpSpPr bwMode="auto">
          <a:xfrm>
            <a:off x="5645150" y="1717675"/>
            <a:ext cx="1495425" cy="1376363"/>
            <a:chOff x="3556" y="1082"/>
            <a:chExt cx="942" cy="867"/>
          </a:xfrm>
        </p:grpSpPr>
        <p:sp>
          <p:nvSpPr>
            <p:cNvPr id="430101" name="Text Box 21"/>
            <p:cNvSpPr txBox="1">
              <a:spLocks noChangeArrowheads="1"/>
            </p:cNvSpPr>
            <p:nvPr/>
          </p:nvSpPr>
          <p:spPr bwMode="auto">
            <a:xfrm>
              <a:off x="4176" y="1584"/>
              <a:ext cx="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30103" name="Oval 23"/>
            <p:cNvSpPr>
              <a:spLocks noChangeArrowheads="1"/>
            </p:cNvSpPr>
            <p:nvPr/>
          </p:nvSpPr>
          <p:spPr bwMode="auto">
            <a:xfrm>
              <a:off x="3898" y="1481"/>
              <a:ext cx="230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s</a:t>
              </a:r>
            </a:p>
          </p:txBody>
        </p:sp>
        <p:cxnSp>
          <p:nvCxnSpPr>
            <p:cNvPr id="430104" name="AutoShape 24"/>
            <p:cNvCxnSpPr>
              <a:cxnSpLocks noChangeShapeType="1"/>
              <a:stCxn id="430100" idx="5"/>
              <a:endCxn id="430103" idx="1"/>
            </p:cNvCxnSpPr>
            <p:nvPr/>
          </p:nvCxnSpPr>
          <p:spPr bwMode="auto">
            <a:xfrm>
              <a:off x="3556" y="1082"/>
              <a:ext cx="376" cy="4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06" name="AutoShape 26"/>
            <p:cNvCxnSpPr>
              <a:cxnSpLocks noChangeShapeType="1"/>
              <a:stCxn id="430103" idx="3"/>
              <a:endCxn id="430099" idx="7"/>
            </p:cNvCxnSpPr>
            <p:nvPr/>
          </p:nvCxnSpPr>
          <p:spPr bwMode="auto">
            <a:xfrm flipH="1">
              <a:off x="3557" y="1651"/>
              <a:ext cx="375" cy="2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07" name="AutoShape 27"/>
            <p:cNvCxnSpPr>
              <a:cxnSpLocks noChangeShapeType="1"/>
              <a:stCxn id="430097" idx="3"/>
              <a:endCxn id="430103" idx="7"/>
            </p:cNvCxnSpPr>
            <p:nvPr/>
          </p:nvCxnSpPr>
          <p:spPr bwMode="auto">
            <a:xfrm flipH="1">
              <a:off x="4094" y="1082"/>
              <a:ext cx="404" cy="4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08" name="AutoShape 28"/>
            <p:cNvCxnSpPr>
              <a:cxnSpLocks noChangeShapeType="1"/>
              <a:stCxn id="430103" idx="5"/>
              <a:endCxn id="430098" idx="1"/>
            </p:cNvCxnSpPr>
            <p:nvPr/>
          </p:nvCxnSpPr>
          <p:spPr bwMode="auto">
            <a:xfrm>
              <a:off x="4094" y="1651"/>
              <a:ext cx="404" cy="2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609600" y="4465638"/>
            <a:ext cx="84582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n-US" altLang="en-US" sz="3200">
                <a:solidFill>
                  <a:srgbClr val="FF9933"/>
                </a:solidFill>
                <a:latin typeface="Times New Roman" panose="02020603050405020304" pitchFamily="18" charset="0"/>
                <a:ea typeface="+mn-ea"/>
              </a:rPr>
              <a:t>In general, a Steiner minimal tree (SMT) can be much shorter than a minimum spanning tree (MST), but SMTs are hard to compute.</a:t>
            </a:r>
          </a:p>
        </p:txBody>
      </p:sp>
    </p:spTree>
    <p:extLst>
      <p:ext uri="{BB962C8B-B14F-4D97-AF65-F5344CB8AC3E}">
        <p14:creationId xmlns:p14="http://schemas.microsoft.com/office/powerpoint/2010/main" val="101999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81C3D1D-FE7F-BA95-2615-D96C3F09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8FD29C8-06C8-6EE9-04D6-59646AB3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E120A3-E85D-E733-5504-635BA14C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76DF59B7-2430-9854-4D60-0B3EBC26C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Kruskal’s Algorithm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3FCB3BF8-36E0-4108-9932-C8D137EF3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Select edges in order of increasing cost</a:t>
            </a:r>
          </a:p>
          <a:p>
            <a:r>
              <a:rPr lang="en-US" altLang="en-US">
                <a:solidFill>
                  <a:srgbClr val="CC0000"/>
                </a:solidFill>
              </a:rPr>
              <a:t>Accept an edge to expand tree or forest only if it does not cause a cycle</a:t>
            </a:r>
          </a:p>
          <a:p>
            <a:r>
              <a:rPr lang="en-US" altLang="en-US">
                <a:solidFill>
                  <a:schemeClr val="accent1"/>
                </a:solidFill>
              </a:rPr>
              <a:t>Implementation using adjacency list, priority queues and disjoint sets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09D882-500E-14BF-7545-70242ADE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459C41-CE48-7798-124D-A4B9FCDC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40E739-3C12-527B-5AA7-FF44FF86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2C98CD6A-DA6F-BEE2-1808-C6C4DBAF1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Example</a:t>
            </a:r>
          </a:p>
        </p:txBody>
      </p:sp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2E2F720F-8D79-E4DC-8944-43F059DEE564}"/>
              </a:ext>
            </a:extLst>
          </p:cNvPr>
          <p:cNvGraphicFramePr>
            <a:graphicFrameLocks noChangeAspect="1"/>
          </p:cNvGraphicFramePr>
          <p:nvPr>
            <p:ph type="body" idx="1"/>
          </p:nvPr>
        </p:nvGraphicFramePr>
        <p:xfrm>
          <a:off x="2590800" y="1981200"/>
          <a:ext cx="4800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19139" name="Object 3">
                        <a:extLst>
                          <a:ext uri="{FF2B5EF4-FFF2-40B4-BE49-F238E27FC236}">
                            <a16:creationId xmlns:a16="http://schemas.microsoft.com/office/drawing/2014/main" id="{2E2F720F-8D79-E4DC-8944-43F059DEE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4800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3027A8-7B7C-8F47-213B-AF6F37B4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07B3098-067E-12D5-0154-CE85A567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0A6D97-1E7D-E9D2-C21D-BFEC8F6C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4E5E831C-9A58-2174-E3AA-533FC56A959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38375" y="1981200"/>
          <a:ext cx="46656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35524" name="Object 4">
                        <a:extLst>
                          <a:ext uri="{FF2B5EF4-FFF2-40B4-BE49-F238E27FC236}">
                            <a16:creationId xmlns:a16="http://schemas.microsoft.com/office/drawing/2014/main" id="{4E5E831C-9A58-2174-E3AA-533FC56A9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1981200"/>
                        <a:ext cx="46656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AF4A751-D6AB-8728-1C10-B25F3FF4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23D5D18-2756-B111-5215-FB67371D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AE36B21-9EC5-C73F-FDA7-43FF29A0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C885AE72-AC19-A990-9049-EBC6C5200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1</a:t>
            </a:r>
          </a:p>
        </p:txBody>
      </p:sp>
      <p:graphicFrame>
        <p:nvGraphicFramePr>
          <p:cNvPr id="221187" name="Object 3">
            <a:extLst>
              <a:ext uri="{FF2B5EF4-FFF2-40B4-BE49-F238E27FC236}">
                <a16:creationId xmlns:a16="http://schemas.microsoft.com/office/drawing/2014/main" id="{2F22B2AE-DD41-ABCD-84C7-5B5262B4F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21187" name="Object 3">
                        <a:extLst>
                          <a:ext uri="{FF2B5EF4-FFF2-40B4-BE49-F238E27FC236}">
                            <a16:creationId xmlns:a16="http://schemas.microsoft.com/office/drawing/2014/main" id="{2F22B2AE-DD41-ABCD-84C7-5B5262B4F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Text Box 4">
            <a:extLst>
              <a:ext uri="{FF2B5EF4-FFF2-40B4-BE49-F238E27FC236}">
                <a16:creationId xmlns:a16="http://schemas.microsoft.com/office/drawing/2014/main" id="{167634F6-9155-5FE3-22DE-75C5E440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(2,5)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Find(2) = 2, Find (5) = 5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Union(2,5)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{{1},{2,5},{3},{4},{6}}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1 edge accepted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1189" name="Line 5">
            <a:extLst>
              <a:ext uri="{FF2B5EF4-FFF2-40B4-BE49-F238E27FC236}">
                <a16:creationId xmlns:a16="http://schemas.microsoft.com/office/drawing/2014/main" id="{4F7EE72B-4697-7050-C81E-85D96F3E5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90" name="Text Box 6">
            <a:extLst>
              <a:ext uri="{FF2B5EF4-FFF2-40B4-BE49-F238E27FC236}">
                <a16:creationId xmlns:a16="http://schemas.microsoft.com/office/drawing/2014/main" id="{C8D1EFDB-F976-A5EB-8267-6B48CA7E5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EBDC380-EE0A-0B38-8D41-DD357EB5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201ECC7-DE3E-42A7-0A46-BE3FF597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48C9420-1F86-BD5B-6306-85FF33C6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450E2393-84EC-0643-A6F4-A9F41FCA7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2</a:t>
            </a:r>
          </a:p>
        </p:txBody>
      </p:sp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id="{463ED0D4-B75B-CC6E-88C7-76944D5D6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22211" name="Object 3">
                        <a:extLst>
                          <a:ext uri="{FF2B5EF4-FFF2-40B4-BE49-F238E27FC236}">
                            <a16:creationId xmlns:a16="http://schemas.microsoft.com/office/drawing/2014/main" id="{463ED0D4-B75B-CC6E-88C7-76944D5D6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2" name="Text Box 4">
            <a:extLst>
              <a:ext uri="{FF2B5EF4-FFF2-40B4-BE49-F238E27FC236}">
                <a16:creationId xmlns:a16="http://schemas.microsoft.com/office/drawing/2014/main" id="{1A318C17-9B69-9A82-3810-20513D9FA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(2,6)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Find(2) = 2, Find (6) = 6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Union(2,6)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{{1},{2,5,6},{3},{4}}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2 edges accepted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2213" name="Line 5">
            <a:extLst>
              <a:ext uri="{FF2B5EF4-FFF2-40B4-BE49-F238E27FC236}">
                <a16:creationId xmlns:a16="http://schemas.microsoft.com/office/drawing/2014/main" id="{DFCBEE2F-4115-C0AC-FA1B-959331876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822B931A-433A-539F-2AAF-5720256C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2216" name="Line 8">
            <a:extLst>
              <a:ext uri="{FF2B5EF4-FFF2-40B4-BE49-F238E27FC236}">
                <a16:creationId xmlns:a16="http://schemas.microsoft.com/office/drawing/2014/main" id="{FF8092C8-199F-900C-B1C6-2EA663D86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0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7" name="Line 9">
            <a:extLst>
              <a:ext uri="{FF2B5EF4-FFF2-40B4-BE49-F238E27FC236}">
                <a16:creationId xmlns:a16="http://schemas.microsoft.com/office/drawing/2014/main" id="{86D14024-D72D-8D0B-2B03-4AE6B9730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48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Text Box 10">
            <a:extLst>
              <a:ext uri="{FF2B5EF4-FFF2-40B4-BE49-F238E27FC236}">
                <a16:creationId xmlns:a16="http://schemas.microsoft.com/office/drawing/2014/main" id="{B597C85C-EBF6-1FF6-B726-1BD04A4F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720894E-D72C-67AD-5E3B-8532EEF6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0F8BC2F-7EAF-0937-2008-2015156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B8626C5-56B5-8D9C-344F-7AC2D30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:a16="http://schemas.microsoft.com/office/drawing/2014/main" id="{499EF030-F8E6-6087-08D4-AF48D8E1C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3</a:t>
            </a:r>
          </a:p>
        </p:txBody>
      </p:sp>
      <p:graphicFrame>
        <p:nvGraphicFramePr>
          <p:cNvPr id="224259" name="Object 3">
            <a:extLst>
              <a:ext uri="{FF2B5EF4-FFF2-40B4-BE49-F238E27FC236}">
                <a16:creationId xmlns:a16="http://schemas.microsoft.com/office/drawing/2014/main" id="{D899F8F3-272C-37BC-EAD3-61302A21F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24259" name="Object 3">
                        <a:extLst>
                          <a:ext uri="{FF2B5EF4-FFF2-40B4-BE49-F238E27FC236}">
                            <a16:creationId xmlns:a16="http://schemas.microsoft.com/office/drawing/2014/main" id="{D899F8F3-272C-37BC-EAD3-61302A21F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0" name="Text Box 4">
            <a:extLst>
              <a:ext uri="{FF2B5EF4-FFF2-40B4-BE49-F238E27FC236}">
                <a16:creationId xmlns:a16="http://schemas.microsoft.com/office/drawing/2014/main" id="{F61F4119-7A3B-0819-66AC-8919D571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5663"/>
            <a:ext cx="32004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(1,3)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Find(1) = 1, Find (3) = 3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Union(1,3)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{{1,3},{2,5,6},{4}}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 edges accepted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4261" name="Line 5">
            <a:extLst>
              <a:ext uri="{FF2B5EF4-FFF2-40B4-BE49-F238E27FC236}">
                <a16:creationId xmlns:a16="http://schemas.microsoft.com/office/drawing/2014/main" id="{66C2D825-CDDA-DA0F-DDAB-7DB2EA764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096B7C66-4923-7492-626D-5411C6B53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4263" name="Line 7">
            <a:extLst>
              <a:ext uri="{FF2B5EF4-FFF2-40B4-BE49-F238E27FC236}">
                <a16:creationId xmlns:a16="http://schemas.microsoft.com/office/drawing/2014/main" id="{50CF64BA-A71C-56E6-7C73-BC5E6DD98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0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4" name="Line 8">
            <a:extLst>
              <a:ext uri="{FF2B5EF4-FFF2-40B4-BE49-F238E27FC236}">
                <a16:creationId xmlns:a16="http://schemas.microsoft.com/office/drawing/2014/main" id="{02A18683-EDE7-A3B0-926D-A6390E5B3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48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id="{EE3855E4-4818-62EB-EAC8-304851207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4266" name="Line 10">
            <a:extLst>
              <a:ext uri="{FF2B5EF4-FFF2-40B4-BE49-F238E27FC236}">
                <a16:creationId xmlns:a16="http://schemas.microsoft.com/office/drawing/2014/main" id="{4B363C86-A064-EDEE-E085-4003E8DA5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id="{3D2B29FE-6A15-5823-6F9A-516D9ED9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CC3F3BB-40A3-4B59-BA4A-ADFE9CF2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76CE05C-C571-F953-1BD3-D6EC1C6C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904E6F1-0E0C-E07A-8F0D-BD947CA0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C9080C85-550F-307E-DCE4-5B896125C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4</a:t>
            </a:r>
          </a:p>
        </p:txBody>
      </p:sp>
      <p:graphicFrame>
        <p:nvGraphicFramePr>
          <p:cNvPr id="231427" name="Object 3">
            <a:extLst>
              <a:ext uri="{FF2B5EF4-FFF2-40B4-BE49-F238E27FC236}">
                <a16:creationId xmlns:a16="http://schemas.microsoft.com/office/drawing/2014/main" id="{396328F5-96EA-9844-D952-1AA8B94BD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31427" name="Object 3">
                        <a:extLst>
                          <a:ext uri="{FF2B5EF4-FFF2-40B4-BE49-F238E27FC236}">
                            <a16:creationId xmlns:a16="http://schemas.microsoft.com/office/drawing/2014/main" id="{396328F5-96EA-9844-D952-1AA8B94BD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28" name="Text Box 4">
            <a:extLst>
              <a:ext uri="{FF2B5EF4-FFF2-40B4-BE49-F238E27FC236}">
                <a16:creationId xmlns:a16="http://schemas.microsoft.com/office/drawing/2014/main" id="{A4880859-1F3C-0512-3B03-DA1A9585B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5663"/>
            <a:ext cx="32004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(5,6)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Find(5) = 2, Find (6) = 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Do nothing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{{1,3},{2,5,6},{4}}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3 edges accepted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31429" name="Line 5">
            <a:extLst>
              <a:ext uri="{FF2B5EF4-FFF2-40B4-BE49-F238E27FC236}">
                <a16:creationId xmlns:a16="http://schemas.microsoft.com/office/drawing/2014/main" id="{F9C5560E-CCA9-E44C-7180-73FFADC2C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7E040FC8-4F8B-40E3-2AA2-20B6808F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31431" name="Line 7">
            <a:extLst>
              <a:ext uri="{FF2B5EF4-FFF2-40B4-BE49-F238E27FC236}">
                <a16:creationId xmlns:a16="http://schemas.microsoft.com/office/drawing/2014/main" id="{7BFAAB25-37F3-1119-7E0C-235F4E00D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0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Line 8">
            <a:extLst>
              <a:ext uri="{FF2B5EF4-FFF2-40B4-BE49-F238E27FC236}">
                <a16:creationId xmlns:a16="http://schemas.microsoft.com/office/drawing/2014/main" id="{AF8CCD32-9025-338B-E001-6B7BA26CC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48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6597B5CD-A22F-3184-33CF-810EA637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31434" name="Line 10">
            <a:extLst>
              <a:ext uri="{FF2B5EF4-FFF2-40B4-BE49-F238E27FC236}">
                <a16:creationId xmlns:a16="http://schemas.microsoft.com/office/drawing/2014/main" id="{7F5F8607-9327-AA5C-F391-D837965D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146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Text Box 11">
            <a:extLst>
              <a:ext uri="{FF2B5EF4-FFF2-40B4-BE49-F238E27FC236}">
                <a16:creationId xmlns:a16="http://schemas.microsoft.com/office/drawing/2014/main" id="{B8EE0D7C-1663-9D01-D836-5C199B849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Applications of the Greedy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Optimal solutions:</a:t>
            </a:r>
          </a:p>
          <a:p>
            <a:pPr lvl="1"/>
            <a:r>
              <a:rPr lang="en-US" altLang="en-US" sz="2400"/>
              <a:t>change making for “normal” coin denominations</a:t>
            </a:r>
          </a:p>
          <a:p>
            <a:pPr lvl="1"/>
            <a:r>
              <a:rPr lang="en-US" altLang="en-US" sz="2400"/>
              <a:t>minimum spanning tree (MST)</a:t>
            </a:r>
          </a:p>
          <a:p>
            <a:pPr lvl="1"/>
            <a:r>
              <a:rPr lang="en-US" altLang="en-US" sz="2400"/>
              <a:t>single-source shortest paths </a:t>
            </a:r>
          </a:p>
          <a:p>
            <a:pPr lvl="1"/>
            <a:r>
              <a:rPr lang="en-US" altLang="en-US" sz="2400">
                <a:solidFill>
                  <a:schemeClr val="tx1"/>
                </a:solidFill>
              </a:rPr>
              <a:t>simple scheduling problems</a:t>
            </a:r>
          </a:p>
          <a:p>
            <a:pPr lvl="1"/>
            <a:r>
              <a:rPr lang="en-US" altLang="en-US" sz="2400"/>
              <a:t>Huffman codes</a:t>
            </a:r>
          </a:p>
          <a:p>
            <a:endParaRPr lang="en-US" altLang="en-US"/>
          </a:p>
          <a:p>
            <a:r>
              <a:rPr lang="en-US" altLang="en-US"/>
              <a:t>Approximations/heuristics:</a:t>
            </a:r>
          </a:p>
          <a:p>
            <a:pPr lvl="1"/>
            <a:r>
              <a:rPr lang="en-US" altLang="en-US" sz="2400">
                <a:solidFill>
                  <a:schemeClr val="tx1"/>
                </a:solidFill>
              </a:rPr>
              <a:t>traveling salesman problem (TSP)</a:t>
            </a:r>
          </a:p>
          <a:p>
            <a:pPr lvl="1"/>
            <a:r>
              <a:rPr lang="en-US" altLang="en-US" sz="2400">
                <a:solidFill>
                  <a:schemeClr val="tx1"/>
                </a:solidFill>
              </a:rPr>
              <a:t>knapsack problem</a:t>
            </a:r>
          </a:p>
          <a:p>
            <a:pPr lvl="1"/>
            <a:r>
              <a:rPr lang="en-US" altLang="en-US" sz="2400">
                <a:solidFill>
                  <a:schemeClr val="tx1"/>
                </a:solidFill>
              </a:rPr>
              <a:t>other combinatorial optimization problems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462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315427F-156E-F05A-41EF-48AD8325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A144E2A-4E59-F9C8-1F18-C31BD5D0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AAD2479-6A45-0601-D40F-A7D30450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53C62D11-1CCF-A013-335C-7FDE96940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5</a:t>
            </a:r>
          </a:p>
        </p:txBody>
      </p:sp>
      <p:graphicFrame>
        <p:nvGraphicFramePr>
          <p:cNvPr id="227331" name="Object 3">
            <a:extLst>
              <a:ext uri="{FF2B5EF4-FFF2-40B4-BE49-F238E27FC236}">
                <a16:creationId xmlns:a16="http://schemas.microsoft.com/office/drawing/2014/main" id="{D7E1E7AF-BC57-7F80-F345-E8F2C6EC1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752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27331" name="Object 3">
                        <a:extLst>
                          <a:ext uri="{FF2B5EF4-FFF2-40B4-BE49-F238E27FC236}">
                            <a16:creationId xmlns:a16="http://schemas.microsoft.com/office/drawing/2014/main" id="{D7E1E7AF-BC57-7F80-F345-E8F2C6EC1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Text Box 4">
            <a:extLst>
              <a:ext uri="{FF2B5EF4-FFF2-40B4-BE49-F238E27FC236}">
                <a16:creationId xmlns:a16="http://schemas.microsoft.com/office/drawing/2014/main" id="{8148CFCC-6977-2AC7-34CA-C4BA52B7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(3,4)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Find(3) = 1, Find (4) = 4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Union(1,4)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{{1,3,4},{2,5,6}}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4 edges accepted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7333" name="Line 5">
            <a:extLst>
              <a:ext uri="{FF2B5EF4-FFF2-40B4-BE49-F238E27FC236}">
                <a16:creationId xmlns:a16="http://schemas.microsoft.com/office/drawing/2014/main" id="{7056E081-EE0A-8FF6-DD90-A41262DA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EA8627B3-0E48-7667-88D8-DC497724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7335" name="Line 7">
            <a:extLst>
              <a:ext uri="{FF2B5EF4-FFF2-40B4-BE49-F238E27FC236}">
                <a16:creationId xmlns:a16="http://schemas.microsoft.com/office/drawing/2014/main" id="{93A61104-A9EA-6294-2B5B-64DA5D1917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0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6" name="Line 8">
            <a:extLst>
              <a:ext uri="{FF2B5EF4-FFF2-40B4-BE49-F238E27FC236}">
                <a16:creationId xmlns:a16="http://schemas.microsoft.com/office/drawing/2014/main" id="{500AA5AB-4A02-96C3-11A3-C962262DD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48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A178822C-44E8-40B4-2FAC-B6367A5A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7338" name="Line 10">
            <a:extLst>
              <a:ext uri="{FF2B5EF4-FFF2-40B4-BE49-F238E27FC236}">
                <a16:creationId xmlns:a16="http://schemas.microsoft.com/office/drawing/2014/main" id="{53B275BB-B528-9E92-F1D1-626F20F5A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438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ABB65A40-5371-D55C-A1E2-F7D462C5F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7340" name="Line 12">
            <a:extLst>
              <a:ext uri="{FF2B5EF4-FFF2-40B4-BE49-F238E27FC236}">
                <a16:creationId xmlns:a16="http://schemas.microsoft.com/office/drawing/2014/main" id="{55CD91C8-37C5-7DD8-61B8-45EC104C0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1" name="Text Box 13">
            <a:extLst>
              <a:ext uri="{FF2B5EF4-FFF2-40B4-BE49-F238E27FC236}">
                <a16:creationId xmlns:a16="http://schemas.microsoft.com/office/drawing/2014/main" id="{7B7938DF-950A-C7D1-A0CD-EFCE5BEB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90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BF0C56B-E46B-AE75-9485-77F8E40F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832CA55C-5A57-4354-BB1D-D9ACEB2F72D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F5AB001-048F-40B6-9C5F-5EBBB61F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0641468-B582-0714-0B33-8153D49B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028B0C16-F2F4-4AE5-995E-9CECFAFF2B3E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E4E09E95-8E36-AF10-A32C-DA43CA81C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Step 6</a:t>
            </a:r>
          </a:p>
        </p:txBody>
      </p:sp>
      <p:graphicFrame>
        <p:nvGraphicFramePr>
          <p:cNvPr id="228355" name="Object 3">
            <a:extLst>
              <a:ext uri="{FF2B5EF4-FFF2-40B4-BE49-F238E27FC236}">
                <a16:creationId xmlns:a16="http://schemas.microsoft.com/office/drawing/2014/main" id="{F57F1A47-CAE0-A1EF-F054-50D92F60C0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752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35520" imgH="4264200" progId="Visio.Drawing.6">
                  <p:embed/>
                </p:oleObj>
              </mc:Choice>
              <mc:Fallback>
                <p:oleObj name="VISIO" r:id="rId2" imgW="4835520" imgH="4264200" progId="Visio.Drawing.6">
                  <p:embed/>
                  <p:pic>
                    <p:nvPicPr>
                      <p:cNvPr id="228355" name="Object 3">
                        <a:extLst>
                          <a:ext uri="{FF2B5EF4-FFF2-40B4-BE49-F238E27FC236}">
                            <a16:creationId xmlns:a16="http://schemas.microsoft.com/office/drawing/2014/main" id="{F57F1A47-CAE0-A1EF-F054-50D92F60C0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52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6" name="Text Box 4">
            <a:extLst>
              <a:ext uri="{FF2B5EF4-FFF2-40B4-BE49-F238E27FC236}">
                <a16:creationId xmlns:a16="http://schemas.microsoft.com/office/drawing/2014/main" id="{DADD4E38-C832-E3AB-A020-0C1481E0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3200400" cy="573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Select edge with lowest cost (4,5)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Find(4) = 1, Find (5) = 2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Union(1,2)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F= {{1,3,4,2,5,6}}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5 edges accepted : end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Total cost = 10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Although there is a unique spanning tree in this example, this is not generally the case</a:t>
            </a:r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28357" name="Line 5">
            <a:extLst>
              <a:ext uri="{FF2B5EF4-FFF2-40B4-BE49-F238E27FC236}">
                <a16:creationId xmlns:a16="http://schemas.microsoft.com/office/drawing/2014/main" id="{EAD3B3B2-3C2E-6536-373F-B58344F72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948113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8" name="Text Box 6">
            <a:extLst>
              <a:ext uri="{FF2B5EF4-FFF2-40B4-BE49-F238E27FC236}">
                <a16:creationId xmlns:a16="http://schemas.microsoft.com/office/drawing/2014/main" id="{E6A7762D-37C2-517A-60B4-63717DEE9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8359" name="Line 7">
            <a:extLst>
              <a:ext uri="{FF2B5EF4-FFF2-40B4-BE49-F238E27FC236}">
                <a16:creationId xmlns:a16="http://schemas.microsoft.com/office/drawing/2014/main" id="{41C147C8-0852-B5C4-63BA-CF3A72358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120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0" name="Line 8">
            <a:extLst>
              <a:ext uri="{FF2B5EF4-FFF2-40B4-BE49-F238E27FC236}">
                <a16:creationId xmlns:a16="http://schemas.microsoft.com/office/drawing/2014/main" id="{1786ED3B-03F0-A545-629D-3B845D374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94811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1" name="Text Box 9">
            <a:extLst>
              <a:ext uri="{FF2B5EF4-FFF2-40B4-BE49-F238E27FC236}">
                <a16:creationId xmlns:a16="http://schemas.microsoft.com/office/drawing/2014/main" id="{B265FBA4-6748-C6D9-FA4A-A2A69A92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8362" name="Line 10">
            <a:extLst>
              <a:ext uri="{FF2B5EF4-FFF2-40B4-BE49-F238E27FC236}">
                <a16:creationId xmlns:a16="http://schemas.microsoft.com/office/drawing/2014/main" id="{A8AEAC29-3E35-A366-895F-CE3ABCF0A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438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3" name="Text Box 11">
            <a:extLst>
              <a:ext uri="{FF2B5EF4-FFF2-40B4-BE49-F238E27FC236}">
                <a16:creationId xmlns:a16="http://schemas.microsoft.com/office/drawing/2014/main" id="{1A23C403-0797-3648-1238-7E62BCA3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28364" name="Line 12">
            <a:extLst>
              <a:ext uri="{FF2B5EF4-FFF2-40B4-BE49-F238E27FC236}">
                <a16:creationId xmlns:a16="http://schemas.microsoft.com/office/drawing/2014/main" id="{240CEF5A-4039-6231-4E2F-E1444CAF7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5" name="Text Box 13">
            <a:extLst>
              <a:ext uri="{FF2B5EF4-FFF2-40B4-BE49-F238E27FC236}">
                <a16:creationId xmlns:a16="http://schemas.microsoft.com/office/drawing/2014/main" id="{512D2EDE-DDC1-3802-24F6-8505BE8F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90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228366" name="Line 14">
            <a:extLst>
              <a:ext uri="{FF2B5EF4-FFF2-40B4-BE49-F238E27FC236}">
                <a16:creationId xmlns:a16="http://schemas.microsoft.com/office/drawing/2014/main" id="{81DD3C42-F5C0-8F7F-4E88-E1CCF739A3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48113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7" name="Text Box 15">
            <a:extLst>
              <a:ext uri="{FF2B5EF4-FFF2-40B4-BE49-F238E27FC236}">
                <a16:creationId xmlns:a16="http://schemas.microsoft.com/office/drawing/2014/main" id="{A53FDA35-9A95-2E51-9FEC-9279CB9C8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8013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BB5D94-4602-300C-5967-8DBA96A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6B190B-1B02-F531-553A-DBF1731A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38501D-D4A2-8A9A-C997-717A3FFC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29378" name="Rectangle 2">
            <a:extLst>
              <a:ext uri="{FF2B5EF4-FFF2-40B4-BE49-F238E27FC236}">
                <a16:creationId xmlns:a16="http://schemas.microsoft.com/office/drawing/2014/main" id="{FEFE9F4C-120B-A87A-3A5E-9CF77A3A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Kruskal’s Algorithm Analysis</a:t>
            </a: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03461A57-66C4-1E9F-E516-7D60E611D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Initialize forest </a:t>
            </a:r>
            <a:r>
              <a:rPr lang="en-US" altLang="en-US">
                <a:solidFill>
                  <a:srgbClr val="CC0000"/>
                </a:solidFill>
              </a:rPr>
              <a:t>O(n)</a:t>
            </a:r>
          </a:p>
          <a:p>
            <a:r>
              <a:rPr lang="en-US" altLang="en-US"/>
              <a:t>Initialize heap </a:t>
            </a:r>
            <a:r>
              <a:rPr lang="en-US" altLang="en-US">
                <a:solidFill>
                  <a:srgbClr val="CC0000"/>
                </a:solidFill>
              </a:rPr>
              <a:t>O(m), m = |E|</a:t>
            </a:r>
          </a:p>
          <a:p>
            <a:r>
              <a:rPr lang="en-US" altLang="en-US"/>
              <a:t>Loop performed </a:t>
            </a:r>
            <a:r>
              <a:rPr lang="en-US" altLang="en-US">
                <a:solidFill>
                  <a:srgbClr val="CC0000"/>
                </a:solidFill>
              </a:rPr>
              <a:t>m</a:t>
            </a:r>
            <a:r>
              <a:rPr lang="en-US" altLang="en-US"/>
              <a:t> times</a:t>
            </a:r>
          </a:p>
          <a:p>
            <a:pPr lvl="1"/>
            <a:r>
              <a:rPr lang="en-US" altLang="en-US"/>
              <a:t>In the loop one DeleteMin </a:t>
            </a:r>
            <a:r>
              <a:rPr lang="en-US" altLang="en-US">
                <a:solidFill>
                  <a:schemeClr val="accent2"/>
                </a:solidFill>
              </a:rPr>
              <a:t>O(log m)</a:t>
            </a:r>
          </a:p>
          <a:p>
            <a:pPr lvl="1"/>
            <a:r>
              <a:rPr lang="en-US" altLang="en-US"/>
              <a:t>Two Find, each </a:t>
            </a:r>
            <a:r>
              <a:rPr lang="en-US" altLang="en-US">
                <a:solidFill>
                  <a:schemeClr val="accent2"/>
                </a:solidFill>
              </a:rPr>
              <a:t>O(log n)</a:t>
            </a:r>
          </a:p>
          <a:p>
            <a:pPr lvl="1"/>
            <a:r>
              <a:rPr lang="en-US" altLang="en-US"/>
              <a:t>One Union (at most) </a:t>
            </a:r>
            <a:r>
              <a:rPr lang="en-US" altLang="en-US">
                <a:solidFill>
                  <a:schemeClr val="accent2"/>
                </a:solidFill>
              </a:rPr>
              <a:t>O(1)</a:t>
            </a:r>
          </a:p>
          <a:p>
            <a:r>
              <a:rPr lang="en-US" altLang="en-US"/>
              <a:t>So worst case </a:t>
            </a:r>
            <a:r>
              <a:rPr lang="en-US" altLang="en-US">
                <a:solidFill>
                  <a:srgbClr val="CC0000"/>
                </a:solidFill>
              </a:rPr>
              <a:t>O(m log m) = O(m log n)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0D7B3D-E2A4-4C8A-DA88-2DECD99F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DF884971-6D2E-45BB-BEE8-A5A22A8823BA}" type="datetime1">
              <a:rPr lang="en-US" altLang="en-US" smtClean="0"/>
              <a:pPr/>
              <a:t>9/28/2023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796F3-E2F8-550F-5BEE-D09DB7E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CSE 373 AU 04 - Minimum Spanning Trees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FB6B3E-3B58-8EB8-D5D0-D0909F9E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70CF8C41-B5D3-4E94-96E9-0DFDEF62CE2C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230402" name="Rectangle 2">
            <a:extLst>
              <a:ext uri="{FF2B5EF4-FFF2-40B4-BE49-F238E27FC236}">
                <a16:creationId xmlns:a16="http://schemas.microsoft.com/office/drawing/2014/main" id="{12906403-B606-C437-D43E-2AFA3CEE3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CC0000"/>
                </a:solidFill>
              </a:rPr>
              <a:t>Time Complexity Summary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8717D3D5-9CA3-7497-6A78-9A6AE4D1C2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Recall that </a:t>
            </a:r>
            <a:r>
              <a:rPr lang="en-US" altLang="en-US">
                <a:solidFill>
                  <a:srgbClr val="CC0000"/>
                </a:solidFill>
              </a:rPr>
              <a:t>m = |E| = O(V</a:t>
            </a:r>
            <a:r>
              <a:rPr lang="en-US" altLang="en-US" baseline="30000">
                <a:solidFill>
                  <a:srgbClr val="CC0000"/>
                </a:solidFill>
              </a:rPr>
              <a:t>2</a:t>
            </a:r>
            <a:r>
              <a:rPr lang="en-US" altLang="en-US">
                <a:solidFill>
                  <a:srgbClr val="CC0000"/>
                </a:solidFill>
              </a:rPr>
              <a:t>) = O(n</a:t>
            </a:r>
            <a:r>
              <a:rPr lang="en-US" altLang="en-US" baseline="30000">
                <a:solidFill>
                  <a:srgbClr val="CC0000"/>
                </a:solidFill>
              </a:rPr>
              <a:t>2 </a:t>
            </a:r>
            <a:r>
              <a:rPr lang="en-US" altLang="en-US">
                <a:solidFill>
                  <a:srgbClr val="CC0000"/>
                </a:solidFill>
              </a:rPr>
              <a:t>)</a:t>
            </a:r>
          </a:p>
          <a:p>
            <a:r>
              <a:rPr lang="en-US" altLang="en-US">
                <a:solidFill>
                  <a:schemeClr val="accent2"/>
                </a:solidFill>
              </a:rPr>
              <a:t>Prim’s runs in O((n+m) log n)</a:t>
            </a:r>
          </a:p>
          <a:p>
            <a:r>
              <a:rPr lang="en-US" altLang="en-US">
                <a:solidFill>
                  <a:schemeClr val="accent2"/>
                </a:solidFill>
              </a:rPr>
              <a:t>Kruskal runs in O(m log m) = O(m log n)</a:t>
            </a:r>
          </a:p>
          <a:p>
            <a:r>
              <a:rPr lang="en-US" altLang="en-US"/>
              <a:t>In practice, Kruskal has a tendency to run faster since graphs might not be dense and not all edges need to be looked at in the Deletemin operations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 idx="4294967295"/>
          </p:nvPr>
        </p:nvSpPr>
        <p:spPr>
          <a:xfrm>
            <a:off x="0" y="21304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Dijkstra’s Algorithm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A0BEBD-C91E-4AE9-BB7B-B1E2658464A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900" b="1" dirty="0">
                <a:solidFill>
                  <a:srgbClr val="3B62AF"/>
                </a:solidFill>
                <a:latin typeface="Arial" charset="0"/>
                <a:ea typeface="ＭＳ Ｐゴシック" charset="-128"/>
              </a:rPr>
              <a:t>Single-Source Shortest Path Problem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b="1" u="sng">
                <a:solidFill>
                  <a:srgbClr val="444444"/>
                </a:solidFill>
                <a:latin typeface="Arial" panose="020B0604020202020204" pitchFamily="34" charset="0"/>
              </a:rPr>
              <a:t>Single-Source Shortest Path Problem</a:t>
            </a:r>
            <a:r>
              <a:rPr lang="en-US" altLang="en-US" b="1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- The problem of finding shortest paths from a source vertex </a:t>
            </a:r>
            <a:r>
              <a:rPr lang="en-US" altLang="en-US" i="1">
                <a:solidFill>
                  <a:srgbClr val="444444"/>
                </a:solidFill>
                <a:latin typeface="Arial" panose="020B0604020202020204" pitchFamily="34" charset="0"/>
              </a:rPr>
              <a:t>v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 to all other vertices in the graph.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3086100"/>
            <a:ext cx="3808412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44444"/>
                </a:solidFill>
                <a:latin typeface="Arial" panose="020B0604020202020204" pitchFamily="34" charset="0"/>
              </a:rPr>
              <a:t>- Maps (Map Quest, Google Maps) </a:t>
            </a:r>
            <a:endParaRPr lang="en-US" altLang="en-US" sz="24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 b="1">
                <a:solidFill>
                  <a:srgbClr val="3B62AF"/>
                </a:solidFill>
                <a:latin typeface="Arial" panose="020B0604020202020204" pitchFamily="34" charset="0"/>
              </a:rPr>
              <a:t>Dijkstra's algorithm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 b="1" u="sng">
                <a:solidFill>
                  <a:srgbClr val="444444"/>
                </a:solidFill>
                <a:latin typeface="Arial" panose="020B0604020202020204" pitchFamily="34" charset="0"/>
              </a:rPr>
              <a:t>Dijkstra's algorithm</a:t>
            </a:r>
            <a:r>
              <a:rPr lang="en-US" altLang="en-US" sz="2500" b="1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-</a:t>
            </a:r>
            <a:r>
              <a:rPr lang="en-US" altLang="en-US" sz="2500" b="1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is a solution to the single-source shortest path problem in graph theory. </a:t>
            </a:r>
            <a:endParaRPr lang="en-US" altLang="en-US" sz="25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altLang="en-US" sz="25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990000"/>
                </a:solidFill>
                <a:latin typeface="Arial" panose="020B0604020202020204" pitchFamily="34" charset="0"/>
              </a:rPr>
              <a:t>Input: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 Weighted graph G={E,V} and source vertex </a:t>
            </a:r>
            <a:r>
              <a:rPr lang="en-US" altLang="en-US" sz="2500" i="1">
                <a:solidFill>
                  <a:srgbClr val="444444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500">
                <a:latin typeface="Constantia" panose="02030602050306030303" pitchFamily="18" charset="0"/>
              </a:rPr>
              <a:t>∈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V, such that all edge weights are nonnegative</a:t>
            </a:r>
            <a:endParaRPr lang="en-US" altLang="en-US" sz="25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altLang="en-US" sz="25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500">
                <a:solidFill>
                  <a:srgbClr val="990000"/>
                </a:solidFill>
                <a:latin typeface="Arial" panose="020B0604020202020204" pitchFamily="34" charset="0"/>
              </a:rPr>
              <a:t>Output: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 Lengths of shortest paths (or the shortest paths themselves) from a given source vertex</a:t>
            </a:r>
            <a:r>
              <a:rPr lang="en-US" altLang="en-US" sz="2500" i="1">
                <a:solidFill>
                  <a:srgbClr val="444444"/>
                </a:solidFill>
                <a:latin typeface="Arial" panose="020B0604020202020204" pitchFamily="34" charset="0"/>
              </a:rPr>
              <a:t> v</a:t>
            </a:r>
            <a:r>
              <a:rPr lang="en-US" altLang="en-US" sz="2500">
                <a:latin typeface="Constantia" panose="02030602050306030303" pitchFamily="18" charset="0"/>
              </a:rPr>
              <a:t>∈</a:t>
            </a:r>
            <a:r>
              <a:rPr lang="en-US" altLang="en-US" sz="2500">
                <a:solidFill>
                  <a:srgbClr val="444444"/>
                </a:solidFill>
                <a:latin typeface="Arial" panose="020B0604020202020204" pitchFamily="34" charset="0"/>
              </a:rPr>
              <a:t>V  to all other vertices</a:t>
            </a:r>
            <a:endParaRPr lang="en-US" altLang="en-US" sz="2500"/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 b="1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500" b="1" u="sng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algorithm computes for each vertex u the </a:t>
            </a:r>
            <a:r>
              <a:rPr lang="en-US" altLang="en-US" sz="2400">
                <a:solidFill>
                  <a:srgbClr val="EE2926"/>
                </a:solidFill>
              </a:rPr>
              <a:t>distance</a:t>
            </a:r>
            <a:r>
              <a:rPr lang="en-US" altLang="en-US" sz="2400"/>
              <a:t> to u from the start vertex v, that is, the weight of a shortest path between v and u.</a:t>
            </a:r>
          </a:p>
          <a:p>
            <a:r>
              <a:rPr lang="en-US" altLang="en-US" sz="2400"/>
              <a:t>the algorithm keeps track of the set of vertices for which the distance has been computed, called the </a:t>
            </a:r>
            <a:r>
              <a:rPr lang="en-US" altLang="en-US" sz="2400">
                <a:solidFill>
                  <a:srgbClr val="EE2926"/>
                </a:solidFill>
              </a:rPr>
              <a:t>cloud</a:t>
            </a:r>
            <a:r>
              <a:rPr lang="en-US" altLang="en-US" sz="2400"/>
              <a:t> C</a:t>
            </a:r>
          </a:p>
          <a:p>
            <a:r>
              <a:rPr lang="en-US" altLang="en-US" sz="2400"/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/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D43094-8AC5-4E24-BD3A-D90C6185D95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Dijkstra pseudocode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Dijkstra(v1,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</a:t>
            </a:r>
            <a:r>
              <a:rPr lang="en-US" altLang="en-US" sz="1800" i="1">
                <a:solidFill>
                  <a:srgbClr val="4F81BD"/>
                </a:solidFill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>
                <a:solidFill>
                  <a:srgbClr val="4F81BD"/>
                </a:solidFill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    dist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    if dist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800" i="1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reconstruct path from v2 back to v1,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i="1"/>
              <a:t>    following previous pointers.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0104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EEC34DC-52A3-47C0-9BA4-E3174BFFA19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Change-Making Problem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Given unlimited amounts of coins of denominations </a:t>
            </a:r>
            <a:r>
              <a:rPr lang="en-US" altLang="en-US" i="1"/>
              <a:t>d</a:t>
            </a:r>
            <a:r>
              <a:rPr lang="en-US" altLang="en-US" baseline="-25000"/>
              <a:t>1 </a:t>
            </a:r>
            <a:r>
              <a:rPr lang="en-US" altLang="en-US"/>
              <a:t>&gt; … &gt; </a:t>
            </a:r>
            <a:r>
              <a:rPr lang="en-US" altLang="en-US" i="1"/>
              <a:t>d</a:t>
            </a:r>
            <a:r>
              <a:rPr lang="en-US" altLang="en-US" i="1" baseline="-25000"/>
              <a:t>m </a:t>
            </a:r>
            <a:r>
              <a:rPr lang="en-US" altLang="en-US"/>
              <a:t>, 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give change for amount </a:t>
            </a:r>
            <a:r>
              <a:rPr lang="en-US" altLang="en-US" i="1"/>
              <a:t>n </a:t>
            </a:r>
            <a:r>
              <a:rPr lang="en-US" altLang="en-US"/>
              <a:t>with the least number of coins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Example:  </a:t>
            </a:r>
            <a:r>
              <a:rPr lang="en-US" altLang="en-US" i="1"/>
              <a:t>d</a:t>
            </a:r>
            <a:r>
              <a:rPr lang="en-US" altLang="en-US" baseline="-25000"/>
              <a:t>1 </a:t>
            </a:r>
            <a:r>
              <a:rPr lang="en-US" altLang="en-US"/>
              <a:t>= 25c,  </a:t>
            </a:r>
            <a:r>
              <a:rPr lang="en-US" altLang="en-US" i="1"/>
              <a:t>d</a:t>
            </a:r>
            <a:r>
              <a:rPr lang="en-US" altLang="en-US" baseline="-25000"/>
              <a:t>2 </a:t>
            </a:r>
            <a:r>
              <a:rPr lang="en-US" altLang="en-US"/>
              <a:t>=10c,  </a:t>
            </a:r>
            <a:r>
              <a:rPr lang="en-US" altLang="en-US" i="1"/>
              <a:t>d</a:t>
            </a:r>
            <a:r>
              <a:rPr lang="en-US" altLang="en-US" baseline="-25000"/>
              <a:t>3 </a:t>
            </a:r>
            <a:r>
              <a:rPr lang="en-US" altLang="en-US"/>
              <a:t>= 5c,  </a:t>
            </a:r>
            <a:r>
              <a:rPr lang="en-US" altLang="en-US" i="1"/>
              <a:t>d</a:t>
            </a:r>
            <a:r>
              <a:rPr lang="en-US" altLang="en-US" baseline="-25000"/>
              <a:t>4 </a:t>
            </a:r>
            <a:r>
              <a:rPr lang="en-US" altLang="en-US"/>
              <a:t>= 1c  and  </a:t>
            </a:r>
            <a:r>
              <a:rPr lang="en-US" altLang="en-US" i="1"/>
              <a:t>n = </a:t>
            </a:r>
            <a:r>
              <a:rPr lang="en-US" altLang="en-US"/>
              <a:t>48c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Greedy solution: 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/>
              <a:t>Greedy solution is</a:t>
            </a:r>
          </a:p>
          <a:p>
            <a:r>
              <a:rPr lang="en-US" altLang="en-US"/>
              <a:t>optimal for any amount and “normal’’ set of denominations</a:t>
            </a:r>
          </a:p>
          <a:p>
            <a:pPr>
              <a:buFont typeface="Monotype Sorts" pitchFamily="2" charset="2"/>
              <a:buNone/>
            </a:pPr>
            <a:r>
              <a:rPr lang="en-US" altLang="en-US"/>
              <a:t>     </a:t>
            </a:r>
          </a:p>
          <a:p>
            <a:r>
              <a:rPr lang="en-US" altLang="en-US"/>
              <a:t> may not be optimal for arbitrary coin denominations</a:t>
            </a:r>
          </a:p>
          <a:p>
            <a:endParaRPr lang="en-US" altLang="en-US"/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3581400" y="35052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eaLnBrk="0" hangingPunct="0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&lt;1, 2, 0,  3&gt;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295400" y="60198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For example,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en-US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 = 25c,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en-US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 = 10c,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en-US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3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 = 1c, and </a:t>
            </a:r>
            <a:r>
              <a:rPr lang="en-US" altLang="en-US" sz="2400" i="1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 = 30c</a:t>
            </a: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228600" y="5257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50000"/>
              </a:spcBef>
            </a:pPr>
            <a:r>
              <a:rPr lang="en-US" altLang="en-US" sz="2400">
                <a:solidFill>
                  <a:srgbClr val="FF9933"/>
                </a:solidFill>
                <a:latin typeface="Times New Roman" panose="02020603050405020304" pitchFamily="18" charset="0"/>
                <a:ea typeface="+mn-ea"/>
              </a:rPr>
              <a:t>Ex: Prove the greedy algorithm is optimal for the above denominations.</a:t>
            </a: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1524000" y="21336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914400" eaLnBrk="0" hangingPunct="0"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rPr>
              <a:t>Q: What are the objective function and constraints?</a:t>
            </a:r>
          </a:p>
        </p:txBody>
      </p:sp>
    </p:spTree>
    <p:extLst>
      <p:ext uri="{BB962C8B-B14F-4D97-AF65-F5344CB8AC3E}">
        <p14:creationId xmlns:p14="http://schemas.microsoft.com/office/powerpoint/2010/main" val="682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  <p:bldP spid="421894" grpId="0"/>
      <p:bldP spid="4218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459730C-1C1C-4DB2-A84F-038570A9E62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Initialization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16" name="AutoShape 11"/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486400" y="204787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4495800" y="4114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4" name="Text Box 43"/>
          <p:cNvSpPr txBox="1">
            <a:spLocks noChangeArrowheads="1"/>
          </p:cNvSpPr>
          <p:nvPr/>
        </p:nvSpPr>
        <p:spPr bwMode="auto">
          <a:xfrm>
            <a:off x="2549525" y="5848350"/>
            <a:ext cx="444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distance.</a:t>
            </a:r>
          </a:p>
        </p:txBody>
      </p:sp>
      <p:sp>
        <p:nvSpPr>
          <p:cNvPr id="21545" name="Text Box 44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1547" name="Text Box 46"/>
          <p:cNvSpPr txBox="1">
            <a:spLocks noChangeArrowheads="1"/>
          </p:cNvSpPr>
          <p:nvPr/>
        </p:nvSpPr>
        <p:spPr bwMode="auto">
          <a:xfrm>
            <a:off x="457200" y="2112963"/>
            <a:ext cx="2295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Distance(source) = 0</a:t>
            </a:r>
          </a:p>
        </p:txBody>
      </p:sp>
      <p:sp>
        <p:nvSpPr>
          <p:cNvPr id="21548" name="Line 47"/>
          <p:cNvSpPr>
            <a:spLocks noChangeShapeType="1"/>
          </p:cNvSpPr>
          <p:nvPr/>
        </p:nvSpPr>
        <p:spPr bwMode="auto">
          <a:xfrm>
            <a:off x="3048000" y="2362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Text Box 48"/>
          <p:cNvSpPr txBox="1">
            <a:spLocks noChangeArrowheads="1"/>
          </p:cNvSpPr>
          <p:nvPr/>
        </p:nvSpPr>
        <p:spPr bwMode="auto">
          <a:xfrm>
            <a:off x="6324600" y="2133600"/>
            <a:ext cx="251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 (all vertices but source) =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ECA1B3F-0988-43F1-8700-C8C78A344904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Update neighbors' distance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743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2752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1981200" y="36576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858000" y="35814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2568" name="Text Box 45"/>
          <p:cNvSpPr txBox="1">
            <a:spLocks noChangeArrowheads="1"/>
          </p:cNvSpPr>
          <p:nvPr/>
        </p:nvSpPr>
        <p:spPr bwMode="auto">
          <a:xfrm>
            <a:off x="34290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69" name="Text Box 46"/>
          <p:cNvSpPr txBox="1">
            <a:spLocks noChangeArrowheads="1"/>
          </p:cNvSpPr>
          <p:nvPr/>
        </p:nvSpPr>
        <p:spPr bwMode="auto">
          <a:xfrm>
            <a:off x="5486400" y="525780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/>
          </a:p>
        </p:txBody>
      </p:sp>
      <p:sp>
        <p:nvSpPr>
          <p:cNvPr id="22570" name="Text Box 47"/>
          <p:cNvSpPr txBox="1">
            <a:spLocks noChangeArrowheads="1"/>
          </p:cNvSpPr>
          <p:nvPr/>
        </p:nvSpPr>
        <p:spPr bwMode="auto">
          <a:xfrm>
            <a:off x="381000" y="47244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Distance(B)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1" name="Text Box 48"/>
          <p:cNvSpPr txBox="1">
            <a:spLocks noChangeArrowheads="1"/>
          </p:cNvSpPr>
          <p:nvPr/>
        </p:nvSpPr>
        <p:spPr bwMode="auto">
          <a:xfrm>
            <a:off x="381000" y="5029200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Distance(D) = 1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800"/>
          </a:p>
        </p:txBody>
      </p:sp>
      <p:sp>
        <p:nvSpPr>
          <p:cNvPr id="22572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635B056-B43E-475D-8B00-2AA1D9F8B84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Remove vertex with minimum distance</a:t>
            </a:r>
          </a:p>
        </p:txBody>
      </p:sp>
      <p:sp>
        <p:nvSpPr>
          <p:cNvPr id="23556" name="Text Box 41"/>
          <p:cNvSpPr txBox="1">
            <a:spLocks noChangeArrowheads="1"/>
          </p:cNvSpPr>
          <p:nvPr/>
        </p:nvSpPr>
        <p:spPr bwMode="auto">
          <a:xfrm>
            <a:off x="2182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distance, i.e., D</a:t>
            </a:r>
          </a:p>
        </p:txBody>
      </p:sp>
      <p:grpSp>
        <p:nvGrpSpPr>
          <p:cNvPr id="23557" name="Group 45"/>
          <p:cNvGrpSpPr>
            <a:grpSpLocks/>
          </p:cNvGrpSpPr>
          <p:nvPr/>
        </p:nvGrpSpPr>
        <p:grpSpPr bwMode="auto">
          <a:xfrm>
            <a:off x="1981200" y="2027238"/>
            <a:ext cx="5262563" cy="3600450"/>
            <a:chOff x="1248" y="1277"/>
            <a:chExt cx="3315" cy="2268"/>
          </a:xfrm>
        </p:grpSpPr>
        <p:sp>
          <p:nvSpPr>
            <p:cNvPr id="23560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1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2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3" name="AutoShape 6"/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7"/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8"/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567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68" name="AutoShape 11"/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2"/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3"/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4"/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5"/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3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4" name="AutoShape 17"/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8"/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latin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23577" name="AutoShape 20"/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21"/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9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0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81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2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10</a:t>
              </a:r>
            </a:p>
          </p:txBody>
        </p:sp>
        <p:sp>
          <p:nvSpPr>
            <p:cNvPr id="23583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3</a:t>
              </a:r>
            </a:p>
          </p:txBody>
        </p:sp>
        <p:sp>
          <p:nvSpPr>
            <p:cNvPr id="23584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6</a:t>
              </a:r>
            </a:p>
          </p:txBody>
        </p:sp>
        <p:sp>
          <p:nvSpPr>
            <p:cNvPr id="23585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4</a:t>
              </a:r>
            </a:p>
          </p:txBody>
        </p:sp>
        <p:sp>
          <p:nvSpPr>
            <p:cNvPr id="23586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2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8</a:t>
              </a:r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5</a:t>
              </a:r>
            </a:p>
          </p:txBody>
        </p:sp>
        <p:sp>
          <p:nvSpPr>
            <p:cNvPr id="23590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1</a:t>
              </a:r>
            </a:p>
          </p:txBody>
        </p:sp>
        <p:sp>
          <p:nvSpPr>
            <p:cNvPr id="23591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2</a:t>
              </a:r>
              <a:endParaRPr lang="en-US" altLang="en-US" sz="1800"/>
            </a:p>
          </p:txBody>
        </p:sp>
        <p:sp>
          <p:nvSpPr>
            <p:cNvPr id="23593" name="Text Box 36"/>
            <p:cNvSpPr txBox="1">
              <a:spLocks noChangeArrowheads="1"/>
            </p:cNvSpPr>
            <p:nvPr/>
          </p:nvSpPr>
          <p:spPr bwMode="auto">
            <a:xfrm>
              <a:off x="1248" y="2304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4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5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ym typeface="Symbol" panose="05050102010706020507" pitchFamily="18" charset="2"/>
                </a:rPr>
                <a:t>1</a:t>
              </a:r>
              <a:endParaRPr lang="en-US" altLang="en-US" sz="1800"/>
            </a:p>
          </p:txBody>
        </p:sp>
        <p:sp>
          <p:nvSpPr>
            <p:cNvPr id="23596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  <p:sp>
          <p:nvSpPr>
            <p:cNvPr id="23597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43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/>
            </a:p>
          </p:txBody>
        </p:sp>
      </p:grpSp>
      <p:sp>
        <p:nvSpPr>
          <p:cNvPr id="2355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9E9BDB8-5D97-485B-B913-676D74377AD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Update neighbors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2819400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88" name="AutoShape 11"/>
          <p:cNvCxnSpPr>
            <a:cxnSpLocks noChangeShapeType="1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743325" y="2828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8101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810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743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54864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4618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4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Distance(C) = 1 + 2 = 3 Distance(E) = 1 + 2 = 3 Distance(F) = 1 + 8 = 9 Distance(G) = 1 + 4 = 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BD3222D-5B31-4CD6-BB73-2C980744DC2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Continued...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3810000" y="2667000"/>
            <a:ext cx="1585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800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810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914400" y="1676400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in List with minimum distance (B) and update neighbors</a:t>
            </a:r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7" name="Text Box 49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5648" name="Text Box 50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5649" name="Text Box 51"/>
          <p:cNvSpPr txBox="1">
            <a:spLocks noChangeArrowheads="1"/>
          </p:cNvSpPr>
          <p:nvPr/>
        </p:nvSpPr>
        <p:spPr bwMode="auto">
          <a:xfrm>
            <a:off x="6172200" y="4419600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Note : distance(D)</a:t>
            </a:r>
            <a:r>
              <a:rPr lang="en-US" altLang="en-US" sz="1800" baseline="-25000"/>
              <a:t> </a:t>
            </a:r>
            <a:r>
              <a:rPr lang="en-US" altLang="en-US" sz="1800"/>
              <a:t>not updated since D is already known and distance(E) not updated since it is larger than previously computed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8EDECB-71D5-4F7D-A68A-9368E00CF3B7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Continued...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76800" y="3810000"/>
            <a:ext cx="14335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800725" y="2828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800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6664" name="Line 42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 flipV="1">
            <a:off x="3962400" y="41148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Text Box 48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9</a:t>
            </a:r>
            <a:endParaRPr lang="en-US" altLang="en-US" sz="1800"/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6400800" y="4953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No updating</a:t>
            </a:r>
          </a:p>
        </p:txBody>
      </p:sp>
      <p:sp>
        <p:nvSpPr>
          <p:cNvPr id="2667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(E) and update neighbors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C4482E0-82B8-4A03-AC68-5540D79A7B4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Continued...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55" name="AutoShape 6"/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3810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2833688" y="3810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0" name="AutoShape 11"/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/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/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/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/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6" name="AutoShape 17"/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2752725" y="2828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/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2752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7669" name="AutoShape 20"/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/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 flipV="1">
            <a:off x="2971800" y="4038600"/>
            <a:ext cx="5334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8</a:t>
            </a:r>
            <a:endParaRPr lang="en-US" altLang="en-US" sz="1800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7696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(C) and update neighbors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304800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3 + 5 = 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182BB3-8F28-4A6E-958A-3DE8C1F38572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Example: Continued...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79" name="AutoShape 6"/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3810000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84" name="AutoShape 11"/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/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/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5800725" y="3971925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/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/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0" name="AutoShape 17"/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/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2752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8693" name="AutoShape 20"/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48101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/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3743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36550" cy="382588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228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Distance(F) = min (8, 5+1) = 6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838200" y="50292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Previous distance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H="1">
            <a:off x="2336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Text Box 42"/>
          <p:cNvSpPr txBox="1">
            <a:spLocks noChangeArrowheads="1"/>
          </p:cNvSpPr>
          <p:nvPr/>
        </p:nvSpPr>
        <p:spPr bwMode="auto">
          <a:xfrm>
            <a:off x="1016000" y="148113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List with minimum distance (G) and update neighbors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14913D9-9C35-4ABD-9E7A-23FC8FD40BBC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Example (end)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352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410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352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3" name="AutoShape 6"/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3824288" y="4953000"/>
            <a:ext cx="158591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2819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3810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5410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6324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08" name="AutoShape 11"/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4876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5800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5800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/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3743325" y="2828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4810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2362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4" name="AutoShape 17"/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2752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/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2752725" y="3971925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Oval 19"/>
          <p:cNvSpPr>
            <a:spLocks noChangeArrowheads="1"/>
          </p:cNvSpPr>
          <p:nvPr/>
        </p:nvSpPr>
        <p:spPr bwMode="auto">
          <a:xfrm>
            <a:off x="4419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9717" name="AutoShape 20"/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4810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1"/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3743325" y="3971925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2757488" y="3078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4067175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973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10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922838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3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172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6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51816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54864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3429000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2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38862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8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2819400" y="422116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4572000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3429000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5486400" y="20574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2</a:t>
            </a:r>
            <a:endParaRPr lang="en-US" altLang="en-US" sz="1800"/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1981200" y="36671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6858000" y="35909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3</a:t>
            </a:r>
            <a:endParaRPr lang="en-US" altLang="en-US" sz="1800"/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4495800" y="4124325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1</a:t>
            </a:r>
            <a:endParaRPr lang="en-US" altLang="en-US" sz="1800"/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1660525" y="5649913"/>
            <a:ext cx="712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Pick vertex not in S with lowest cost (F) and update neighbors</a:t>
            </a:r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H="1" flipV="1">
            <a:off x="3657600" y="2971800"/>
            <a:ext cx="6858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 flipH="1" flipV="1">
            <a:off x="3962400" y="27432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 flipH="1" flipV="1">
            <a:off x="4876800" y="3962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H="1" flipV="1">
            <a:off x="4800600" y="4114800"/>
            <a:ext cx="5334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 flipV="1">
            <a:off x="3962400" y="5105400"/>
            <a:ext cx="1371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 flipV="1">
            <a:off x="2895600" y="39624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34290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6</a:t>
            </a:r>
            <a:endParaRPr lang="en-US" altLang="en-US" sz="1800"/>
          </a:p>
        </p:txBody>
      </p:sp>
      <p:sp>
        <p:nvSpPr>
          <p:cNvPr id="29744" name="Text Box 47"/>
          <p:cNvSpPr txBox="1">
            <a:spLocks noChangeArrowheads="1"/>
          </p:cNvSpPr>
          <p:nvPr/>
        </p:nvSpPr>
        <p:spPr bwMode="auto">
          <a:xfrm>
            <a:off x="5486400" y="5257800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>
                <a:sym typeface="Symbol" panose="05050102010706020507" pitchFamily="18" charset="2"/>
              </a:rPr>
              <a:t>5</a:t>
            </a:r>
            <a:endParaRPr lang="en-US" altLang="en-US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365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Spanning Tree (MST)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u="sng"/>
              <a:t>Spanning tree</a:t>
            </a:r>
            <a:r>
              <a:rPr lang="en-US" altLang="en-US"/>
              <a:t> of a connected graph </a:t>
            </a:r>
            <a:r>
              <a:rPr lang="en-US" altLang="en-US" i="1"/>
              <a:t>G</a:t>
            </a:r>
            <a:r>
              <a:rPr lang="en-US" altLang="en-US"/>
              <a:t>: a connected acyclic subgraph of </a:t>
            </a:r>
            <a:r>
              <a:rPr lang="en-US" altLang="en-US" i="1"/>
              <a:t>G </a:t>
            </a:r>
            <a:r>
              <a:rPr lang="en-US" altLang="en-US"/>
              <a:t>that includes all of </a:t>
            </a:r>
            <a:r>
              <a:rPr lang="en-US" altLang="en-US" i="1"/>
              <a:t>G</a:t>
            </a:r>
            <a:r>
              <a:rPr lang="en-US" altLang="en-US"/>
              <a:t>’s vertices</a:t>
            </a:r>
          </a:p>
          <a:p>
            <a:endParaRPr lang="en-US" altLang="en-US"/>
          </a:p>
          <a:p>
            <a:r>
              <a:rPr lang="en-US" altLang="en-US" i="1" u="sng"/>
              <a:t>Minimum spanning tree</a:t>
            </a:r>
            <a:r>
              <a:rPr lang="en-US" altLang="en-US"/>
              <a:t> of a weighted, connected graph </a:t>
            </a:r>
            <a:r>
              <a:rPr lang="en-US" altLang="en-US" i="1"/>
              <a:t>G</a:t>
            </a:r>
            <a:r>
              <a:rPr lang="en-US" altLang="en-US"/>
              <a:t>: a spanning tree of </a:t>
            </a:r>
            <a:r>
              <a:rPr lang="en-US" altLang="en-US" i="1"/>
              <a:t>G</a:t>
            </a:r>
            <a:r>
              <a:rPr lang="en-US" altLang="en-US"/>
              <a:t> of the minimum total weight</a:t>
            </a:r>
          </a:p>
          <a:p>
            <a:endParaRPr lang="en-US" altLang="en-US" u="sng"/>
          </a:p>
          <a:p>
            <a:pPr>
              <a:buFont typeface="Monotype Sorts" pitchFamily="2" charset="2"/>
              <a:buNone/>
            </a:pPr>
            <a:r>
              <a:rPr lang="en-US" altLang="en-US"/>
              <a:t>Example:</a:t>
            </a:r>
            <a:endParaRPr lang="en-US" altLang="en-US" u="sng"/>
          </a:p>
        </p:txBody>
      </p:sp>
      <p:grpSp>
        <p:nvGrpSpPr>
          <p:cNvPr id="422931" name="Group 19"/>
          <p:cNvGrpSpPr>
            <a:grpSpLocks/>
          </p:cNvGrpSpPr>
          <p:nvPr/>
        </p:nvGrpSpPr>
        <p:grpSpPr bwMode="auto">
          <a:xfrm>
            <a:off x="990600" y="4281488"/>
            <a:ext cx="2286000" cy="2211387"/>
            <a:chOff x="624" y="2697"/>
            <a:chExt cx="1440" cy="1393"/>
          </a:xfrm>
        </p:grpSpPr>
        <p:sp>
          <p:nvSpPr>
            <p:cNvPr id="422916" name="Oval 4"/>
            <p:cNvSpPr>
              <a:spLocks noChangeArrowheads="1"/>
            </p:cNvSpPr>
            <p:nvPr/>
          </p:nvSpPr>
          <p:spPr bwMode="auto">
            <a:xfrm>
              <a:off x="1488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2917" name="Oval 5"/>
            <p:cNvSpPr>
              <a:spLocks noChangeArrowheads="1"/>
            </p:cNvSpPr>
            <p:nvPr/>
          </p:nvSpPr>
          <p:spPr bwMode="auto">
            <a:xfrm>
              <a:off x="187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2918" name="Oval 6"/>
            <p:cNvSpPr>
              <a:spLocks noChangeArrowheads="1"/>
            </p:cNvSpPr>
            <p:nvPr/>
          </p:nvSpPr>
          <p:spPr bwMode="auto">
            <a:xfrm>
              <a:off x="816" y="384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2919" name="Oval 7"/>
            <p:cNvSpPr>
              <a:spLocks noChangeArrowheads="1"/>
            </p:cNvSpPr>
            <p:nvPr/>
          </p:nvSpPr>
          <p:spPr bwMode="auto">
            <a:xfrm>
              <a:off x="672" y="297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2920" name="Line 8"/>
            <p:cNvSpPr>
              <a:spLocks noChangeShapeType="1"/>
            </p:cNvSpPr>
            <p:nvPr/>
          </p:nvSpPr>
          <p:spPr bwMode="auto">
            <a:xfrm flipV="1">
              <a:off x="864" y="2880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21" name="Line 9"/>
            <p:cNvSpPr>
              <a:spLocks noChangeShapeType="1"/>
            </p:cNvSpPr>
            <p:nvPr/>
          </p:nvSpPr>
          <p:spPr bwMode="auto">
            <a:xfrm flipH="1" flipV="1">
              <a:off x="768" y="3168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22" name="Line 10"/>
            <p:cNvSpPr>
              <a:spLocks noChangeShapeType="1"/>
            </p:cNvSpPr>
            <p:nvPr/>
          </p:nvSpPr>
          <p:spPr bwMode="auto">
            <a:xfrm flipV="1">
              <a:off x="912" y="2928"/>
              <a:ext cx="62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23" name="Text Box 11"/>
            <p:cNvSpPr txBox="1">
              <a:spLocks noChangeArrowheads="1"/>
            </p:cNvSpPr>
            <p:nvPr/>
          </p:nvSpPr>
          <p:spPr bwMode="auto">
            <a:xfrm>
              <a:off x="1046" y="26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2924" name="Text Box 12"/>
            <p:cNvSpPr txBox="1">
              <a:spLocks noChangeArrowheads="1"/>
            </p:cNvSpPr>
            <p:nvPr/>
          </p:nvSpPr>
          <p:spPr bwMode="auto">
            <a:xfrm>
              <a:off x="624" y="33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2925" name="Text Box 13"/>
            <p:cNvSpPr txBox="1">
              <a:spLocks noChangeArrowheads="1"/>
            </p:cNvSpPr>
            <p:nvPr/>
          </p:nvSpPr>
          <p:spPr bwMode="auto">
            <a:xfrm>
              <a:off x="1104" y="31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2926" name="Text Box 14"/>
            <p:cNvSpPr txBox="1">
              <a:spLocks noChangeArrowheads="1"/>
            </p:cNvSpPr>
            <p:nvPr/>
          </p:nvSpPr>
          <p:spPr bwMode="auto">
            <a:xfrm>
              <a:off x="1344" y="340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27" name="Text Box 15"/>
            <p:cNvSpPr txBox="1">
              <a:spLocks noChangeArrowheads="1"/>
            </p:cNvSpPr>
            <p:nvPr/>
          </p:nvSpPr>
          <p:spPr bwMode="auto">
            <a:xfrm>
              <a:off x="1344" y="3840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2928" name="Line 16"/>
            <p:cNvSpPr>
              <a:spLocks noChangeShapeType="1"/>
            </p:cNvSpPr>
            <p:nvPr/>
          </p:nvSpPr>
          <p:spPr bwMode="auto">
            <a:xfrm flipV="1">
              <a:off x="1008" y="3864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 flipH="1" flipV="1">
              <a:off x="1632" y="2928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2930" name="Text Box 18"/>
            <p:cNvSpPr txBox="1">
              <a:spLocks noChangeArrowheads="1"/>
            </p:cNvSpPr>
            <p:nvPr/>
          </p:nvSpPr>
          <p:spPr bwMode="auto">
            <a:xfrm>
              <a:off x="1776" y="31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</p:grpSp>
      <p:grpSp>
        <p:nvGrpSpPr>
          <p:cNvPr id="423147" name="Group 235"/>
          <p:cNvGrpSpPr>
            <a:grpSpLocks/>
          </p:cNvGrpSpPr>
          <p:nvPr/>
        </p:nvGrpSpPr>
        <p:grpSpPr bwMode="auto">
          <a:xfrm>
            <a:off x="6248400" y="4329113"/>
            <a:ext cx="2286000" cy="2149475"/>
            <a:chOff x="3936" y="2727"/>
            <a:chExt cx="1440" cy="1354"/>
          </a:xfrm>
        </p:grpSpPr>
        <p:sp>
          <p:nvSpPr>
            <p:cNvPr id="423130" name="Oval 218"/>
            <p:cNvSpPr>
              <a:spLocks noChangeArrowheads="1"/>
            </p:cNvSpPr>
            <p:nvPr/>
          </p:nvSpPr>
          <p:spPr bwMode="auto">
            <a:xfrm>
              <a:off x="4800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3131" name="Oval 219"/>
            <p:cNvSpPr>
              <a:spLocks noChangeArrowheads="1"/>
            </p:cNvSpPr>
            <p:nvPr/>
          </p:nvSpPr>
          <p:spPr bwMode="auto">
            <a:xfrm>
              <a:off x="5184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3132" name="Oval 220"/>
            <p:cNvSpPr>
              <a:spLocks noChangeArrowheads="1"/>
            </p:cNvSpPr>
            <p:nvPr/>
          </p:nvSpPr>
          <p:spPr bwMode="auto">
            <a:xfrm>
              <a:off x="4128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3133" name="Oval 221"/>
            <p:cNvSpPr>
              <a:spLocks noChangeArrowheads="1"/>
            </p:cNvSpPr>
            <p:nvPr/>
          </p:nvSpPr>
          <p:spPr bwMode="auto">
            <a:xfrm>
              <a:off x="3984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3135" name="Line 223"/>
            <p:cNvSpPr>
              <a:spLocks noChangeShapeType="1"/>
            </p:cNvSpPr>
            <p:nvPr/>
          </p:nvSpPr>
          <p:spPr bwMode="auto">
            <a:xfrm flipH="1" flipV="1">
              <a:off x="4080" y="3159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38" name="Text Box 226"/>
            <p:cNvSpPr txBox="1">
              <a:spLocks noChangeArrowheads="1"/>
            </p:cNvSpPr>
            <p:nvPr/>
          </p:nvSpPr>
          <p:spPr bwMode="auto">
            <a:xfrm>
              <a:off x="3936" y="33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2</a:t>
              </a:r>
            </a:p>
          </p:txBody>
        </p:sp>
        <p:sp>
          <p:nvSpPr>
            <p:cNvPr id="423140" name="Text Box 228"/>
            <p:cNvSpPr txBox="1">
              <a:spLocks noChangeArrowheads="1"/>
            </p:cNvSpPr>
            <p:nvPr/>
          </p:nvSpPr>
          <p:spPr bwMode="auto">
            <a:xfrm>
              <a:off x="4656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41" name="Text Box 229"/>
            <p:cNvSpPr txBox="1">
              <a:spLocks noChangeArrowheads="1"/>
            </p:cNvSpPr>
            <p:nvPr/>
          </p:nvSpPr>
          <p:spPr bwMode="auto">
            <a:xfrm>
              <a:off x="4656" y="3831"/>
              <a:ext cx="1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3</a:t>
              </a:r>
            </a:p>
          </p:txBody>
        </p:sp>
        <p:sp>
          <p:nvSpPr>
            <p:cNvPr id="423142" name="Line 230"/>
            <p:cNvSpPr>
              <a:spLocks noChangeShapeType="1"/>
            </p:cNvSpPr>
            <p:nvPr/>
          </p:nvSpPr>
          <p:spPr bwMode="auto">
            <a:xfrm flipV="1">
              <a:off x="4320" y="3855"/>
              <a:ext cx="86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43" name="Line 231"/>
            <p:cNvSpPr>
              <a:spLocks noChangeShapeType="1"/>
            </p:cNvSpPr>
            <p:nvPr/>
          </p:nvSpPr>
          <p:spPr bwMode="auto">
            <a:xfrm flipH="1" flipV="1">
              <a:off x="4944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44" name="Text Box 232"/>
            <p:cNvSpPr txBox="1">
              <a:spLocks noChangeArrowheads="1"/>
            </p:cNvSpPr>
            <p:nvPr/>
          </p:nvSpPr>
          <p:spPr bwMode="auto">
            <a:xfrm>
              <a:off x="5088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</p:grpSp>
      <p:grpSp>
        <p:nvGrpSpPr>
          <p:cNvPr id="423150" name="Group 238"/>
          <p:cNvGrpSpPr>
            <a:grpSpLocks/>
          </p:cNvGrpSpPr>
          <p:nvPr/>
        </p:nvGrpSpPr>
        <p:grpSpPr bwMode="auto">
          <a:xfrm>
            <a:off x="3581400" y="4267200"/>
            <a:ext cx="2209800" cy="2119313"/>
            <a:chOff x="2256" y="2688"/>
            <a:chExt cx="1392" cy="1335"/>
          </a:xfrm>
        </p:grpSpPr>
        <p:sp>
          <p:nvSpPr>
            <p:cNvPr id="423114" name="Oval 202"/>
            <p:cNvSpPr>
              <a:spLocks noChangeArrowheads="1"/>
            </p:cNvSpPr>
            <p:nvPr/>
          </p:nvSpPr>
          <p:spPr bwMode="auto">
            <a:xfrm>
              <a:off x="3072" y="272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c</a:t>
              </a:r>
            </a:p>
          </p:txBody>
        </p:sp>
        <p:sp>
          <p:nvSpPr>
            <p:cNvPr id="423115" name="Oval 203"/>
            <p:cNvSpPr>
              <a:spLocks noChangeArrowheads="1"/>
            </p:cNvSpPr>
            <p:nvPr/>
          </p:nvSpPr>
          <p:spPr bwMode="auto">
            <a:xfrm>
              <a:off x="3456" y="373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d</a:t>
              </a:r>
            </a:p>
          </p:txBody>
        </p:sp>
        <p:sp>
          <p:nvSpPr>
            <p:cNvPr id="423116" name="Oval 204"/>
            <p:cNvSpPr>
              <a:spLocks noChangeArrowheads="1"/>
            </p:cNvSpPr>
            <p:nvPr/>
          </p:nvSpPr>
          <p:spPr bwMode="auto">
            <a:xfrm>
              <a:off x="2400" y="383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b</a:t>
              </a:r>
            </a:p>
          </p:txBody>
        </p:sp>
        <p:sp>
          <p:nvSpPr>
            <p:cNvPr id="423117" name="Oval 205"/>
            <p:cNvSpPr>
              <a:spLocks noChangeArrowheads="1"/>
            </p:cNvSpPr>
            <p:nvPr/>
          </p:nvSpPr>
          <p:spPr bwMode="auto">
            <a:xfrm>
              <a:off x="2256" y="296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r>
                <a:rPr lang="en-US" altLang="en-US" sz="24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a</a:t>
              </a:r>
            </a:p>
          </p:txBody>
        </p:sp>
        <p:sp>
          <p:nvSpPr>
            <p:cNvPr id="423118" name="Line 206"/>
            <p:cNvSpPr>
              <a:spLocks noChangeShapeType="1"/>
            </p:cNvSpPr>
            <p:nvPr/>
          </p:nvSpPr>
          <p:spPr bwMode="auto">
            <a:xfrm flipV="1">
              <a:off x="2448" y="2871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21" name="Text Box 209"/>
            <p:cNvSpPr txBox="1">
              <a:spLocks noChangeArrowheads="1"/>
            </p:cNvSpPr>
            <p:nvPr/>
          </p:nvSpPr>
          <p:spPr bwMode="auto">
            <a:xfrm>
              <a:off x="2630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6</a:t>
              </a:r>
            </a:p>
          </p:txBody>
        </p:sp>
        <p:sp>
          <p:nvSpPr>
            <p:cNvPr id="423122" name="Text Box 210"/>
            <p:cNvSpPr txBox="1">
              <a:spLocks noChangeArrowheads="1"/>
            </p:cNvSpPr>
            <p:nvPr/>
          </p:nvSpPr>
          <p:spPr bwMode="auto">
            <a:xfrm>
              <a:off x="2684" y="315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4</a:t>
              </a:r>
            </a:p>
          </p:txBody>
        </p:sp>
        <p:sp>
          <p:nvSpPr>
            <p:cNvPr id="423124" name="Text Box 212"/>
            <p:cNvSpPr txBox="1">
              <a:spLocks noChangeArrowheads="1"/>
            </p:cNvSpPr>
            <p:nvPr/>
          </p:nvSpPr>
          <p:spPr bwMode="auto">
            <a:xfrm>
              <a:off x="2928" y="339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endParaRPr lang="en-US" altLang="en-US">
                <a:solidFill>
                  <a:srgbClr val="001932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27" name="Line 215"/>
            <p:cNvSpPr>
              <a:spLocks noChangeShapeType="1"/>
            </p:cNvSpPr>
            <p:nvPr/>
          </p:nvSpPr>
          <p:spPr bwMode="auto">
            <a:xfrm flipH="1" flipV="1">
              <a:off x="3216" y="2919"/>
              <a:ext cx="33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hangingPunct="0"/>
              <a:endParaRPr lang="en-US" sz="240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423128" name="Text Box 216"/>
            <p:cNvSpPr txBox="1">
              <a:spLocks noChangeArrowheads="1"/>
            </p:cNvSpPr>
            <p:nvPr/>
          </p:nvSpPr>
          <p:spPr bwMode="auto">
            <a:xfrm>
              <a:off x="3360" y="30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hangingPunct="0"/>
              <a:r>
                <a:rPr lang="en-US" altLang="en-US" sz="2000">
                  <a:solidFill>
                    <a:srgbClr val="001932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</a:p>
          </p:txBody>
        </p:sp>
        <p:cxnSp>
          <p:nvCxnSpPr>
            <p:cNvPr id="423148" name="AutoShape 236"/>
            <p:cNvCxnSpPr>
              <a:cxnSpLocks noChangeShapeType="1"/>
              <a:stCxn id="423114" idx="3"/>
              <a:endCxn id="423116" idx="7"/>
            </p:cNvCxnSpPr>
            <p:nvPr/>
          </p:nvCxnSpPr>
          <p:spPr bwMode="auto">
            <a:xfrm flipH="1">
              <a:off x="2564" y="2891"/>
              <a:ext cx="536" cy="9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6134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3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en-US" sz="3900">
                <a:solidFill>
                  <a:srgbClr val="3B62AF"/>
                </a:solidFill>
                <a:latin typeface="Arial" panose="020B0604020202020204" pitchFamily="34" charset="0"/>
              </a:rPr>
              <a:t>Another Example</a:t>
            </a:r>
          </a:p>
        </p:txBody>
      </p:sp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Time Complexity: Using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Good for dense graphs (many edges)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|V| vertices and |E|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edges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Initializati</a:t>
            </a:r>
            <a:r>
              <a:rPr lang="en-US" altLang="en-US" sz="2400">
                <a:solidFill>
                  <a:srgbClr val="000000"/>
                </a:solidFill>
              </a:rPr>
              <a:t>on </a:t>
            </a:r>
            <a:r>
              <a:rPr lang="en-US" altLang="en-US" sz="2400">
                <a:solidFill>
                  <a:srgbClr val="C0504D"/>
                </a:solidFill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While loop </a:t>
            </a:r>
            <a:r>
              <a:rPr lang="en-US" altLang="en-US" sz="2400">
                <a:solidFill>
                  <a:srgbClr val="C0504D"/>
                </a:solidFill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Find and remove min distance vertices </a:t>
            </a:r>
            <a:r>
              <a:rPr lang="en-US" altLang="en-US" sz="2000">
                <a:solidFill>
                  <a:srgbClr val="C0504D"/>
                </a:solidFill>
              </a:rPr>
              <a:t>O(|V|)</a:t>
            </a:r>
            <a:endParaRPr lang="en-US" altLang="en-US" sz="2400">
              <a:solidFill>
                <a:srgbClr val="C0504D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00"/>
                </a:solidFill>
              </a:rPr>
              <a:t>Potentially </a:t>
            </a:r>
            <a:r>
              <a:rPr lang="en-US" altLang="en-US" sz="2400">
                <a:solidFill>
                  <a:srgbClr val="C0504D"/>
                </a:solidFill>
              </a:rPr>
              <a:t>|E| </a:t>
            </a:r>
            <a:r>
              <a:rPr lang="en-US" altLang="en-US" sz="2400">
                <a:solidFill>
                  <a:srgbClr val="000000"/>
                </a:solidFill>
              </a:rPr>
              <a:t>updates</a:t>
            </a:r>
            <a:endParaRPr lang="en-US" altLang="en-US" sz="200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Update costs </a:t>
            </a:r>
            <a:r>
              <a:rPr lang="en-US" altLang="en-US" sz="2000">
                <a:solidFill>
                  <a:srgbClr val="C0504D"/>
                </a:solidFill>
              </a:rPr>
              <a:t>O(1)</a:t>
            </a:r>
            <a:endParaRPr lang="en-US" altLang="en-US">
              <a:solidFill>
                <a:srgbClr val="C0504D"/>
              </a:solidFill>
            </a:endParaRPr>
          </a:p>
          <a:p>
            <a:pPr lvl="2">
              <a:lnSpc>
                <a:spcPct val="90000"/>
              </a:lnSpc>
            </a:pPr>
            <a:endParaRPr lang="en-US" altLang="en-US" sz="16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Total time </a:t>
            </a:r>
            <a:r>
              <a:rPr lang="en-US" altLang="en-US" sz="2400">
                <a:solidFill>
                  <a:srgbClr val="C0504D"/>
                </a:solidFill>
              </a:rPr>
              <a:t>O(|V</a:t>
            </a:r>
            <a:r>
              <a:rPr lang="en-US" altLang="en-US" sz="2400" baseline="30000">
                <a:solidFill>
                  <a:srgbClr val="C0504D"/>
                </a:solidFill>
              </a:rPr>
              <a:t>2</a:t>
            </a:r>
            <a:r>
              <a:rPr lang="en-US" altLang="en-US" sz="2400">
                <a:solidFill>
                  <a:srgbClr val="C0504D"/>
                </a:solidFill>
              </a:rPr>
              <a:t>| + |E|) = O(|V</a:t>
            </a:r>
            <a:r>
              <a:rPr lang="en-US" altLang="en-US" sz="2400" baseline="30000">
                <a:solidFill>
                  <a:srgbClr val="C0504D"/>
                </a:solidFill>
              </a:rPr>
              <a:t>2</a:t>
            </a:r>
            <a:r>
              <a:rPr lang="en-US" altLang="en-US" sz="2400">
                <a:solidFill>
                  <a:srgbClr val="C0504D"/>
                </a:solidFill>
              </a:rPr>
              <a:t>| 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BAFAA53-3FB4-4D50-AD6B-CFAC482441B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7638"/>
            <a:ext cx="8001000" cy="4343400"/>
          </a:xfrm>
        </p:spPr>
        <p:txBody>
          <a:bodyPr/>
          <a:lstStyle/>
          <a:p>
            <a:pPr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sz="2400" baseline="30000" dirty="0"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Dijkstra's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 implemented more efficiently by </a:t>
            </a:r>
            <a:r>
              <a:rPr lang="en-US" sz="2400" i="1" dirty="0"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sz="2400" dirty="0">
                <a:solidFill>
                  <a:schemeClr val="accent2"/>
                </a:solidFill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sz="2400" dirty="0"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742950" lvl="2" indent="-342900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</a:rPr>
              <a:t>Find and remove min distance vertices </a:t>
            </a:r>
            <a:r>
              <a:rPr lang="en-US" sz="2000" dirty="0" err="1">
                <a:solidFill>
                  <a:srgbClr val="C0504D"/>
                </a:solidFill>
                <a:ea typeface="ＭＳ Ｐゴシック" charset="-128"/>
              </a:rPr>
              <a:t>O(log</a:t>
            </a:r>
            <a:r>
              <a:rPr lang="en-US" sz="2000" dirty="0">
                <a:solidFill>
                  <a:srgbClr val="C0504D"/>
                </a:solidFill>
                <a:ea typeface="ＭＳ Ｐゴシック" charset="-128"/>
              </a:rPr>
              <a:t> |V|)  </a:t>
            </a:r>
            <a:r>
              <a:rPr lang="en-US" sz="2000" dirty="0">
                <a:solidFill>
                  <a:srgbClr val="000000"/>
                </a:solidFill>
                <a:ea typeface="ＭＳ Ｐゴシック" charset="-128"/>
              </a:rPr>
              <a:t>using </a:t>
            </a:r>
            <a:r>
              <a:rPr lang="en-US" sz="2000" dirty="0" err="1">
                <a:solidFill>
                  <a:srgbClr val="000000"/>
                </a:solidFill>
                <a:ea typeface="ＭＳ Ｐゴシック" charset="-128"/>
              </a:rPr>
              <a:t>O(log</a:t>
            </a:r>
            <a:r>
              <a:rPr lang="en-US" sz="2000" dirty="0">
                <a:solidFill>
                  <a:srgbClr val="000000"/>
                </a:solidFill>
                <a:ea typeface="ＭＳ Ｐゴシック" charset="-128"/>
              </a:rPr>
              <a:t> |V|) </a:t>
            </a:r>
            <a:r>
              <a:rPr lang="en-US" sz="2000" dirty="0" err="1">
                <a:solidFill>
                  <a:srgbClr val="000000"/>
                </a:solidFill>
                <a:ea typeface="ＭＳ Ｐゴシック" charset="-128"/>
              </a:rPr>
              <a:t>deleteMin</a:t>
            </a:r>
            <a:endParaRPr lang="en-US" sz="2000" dirty="0">
              <a:solidFill>
                <a:srgbClr val="000000"/>
              </a:solidFill>
              <a:ea typeface="ＭＳ Ｐゴシック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2400" dirty="0">
              <a:solidFill>
                <a:srgbClr val="C0504D"/>
              </a:solidFill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-128"/>
              </a:rPr>
              <a:t>Potentially </a:t>
            </a:r>
            <a:r>
              <a:rPr lang="en-US" sz="2400" dirty="0">
                <a:solidFill>
                  <a:srgbClr val="C0504D"/>
                </a:solidFill>
                <a:ea typeface="ＭＳ Ｐゴシック" charset="-128"/>
              </a:rPr>
              <a:t>|E| </a:t>
            </a:r>
            <a:r>
              <a:rPr lang="en-US" sz="2400" dirty="0">
                <a:solidFill>
                  <a:srgbClr val="000000"/>
                </a:solidFill>
                <a:ea typeface="ＭＳ Ｐゴシック" charset="-128"/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Update costs </a:t>
            </a:r>
            <a:r>
              <a:rPr lang="en-US" sz="2000" dirty="0" err="1">
                <a:solidFill>
                  <a:srgbClr val="C0504D"/>
                </a:solidFill>
                <a:ea typeface="ＭＳ Ｐゴシック" pitchFamily="-101" charset="-128"/>
              </a:rPr>
              <a:t>O(log</a:t>
            </a:r>
            <a:r>
              <a:rPr lang="en-US" sz="2000" dirty="0">
                <a:solidFill>
                  <a:srgbClr val="C0504D"/>
                </a:solidFill>
                <a:ea typeface="ＭＳ Ｐゴシック" pitchFamily="-101" charset="-128"/>
              </a:rPr>
              <a:t> |V|) </a:t>
            </a:r>
            <a:r>
              <a:rPr lang="en-US" sz="2000" dirty="0">
                <a:solidFill>
                  <a:srgbClr val="000000"/>
                </a:solidFill>
                <a:ea typeface="ＭＳ Ｐゴシック" pitchFamily="-101" charset="-128"/>
              </a:rPr>
              <a:t>using </a:t>
            </a:r>
            <a:r>
              <a:rPr lang="en-US" sz="2000" dirty="0" err="1">
                <a:solidFill>
                  <a:srgbClr val="000000"/>
                </a:solidFill>
                <a:ea typeface="ＭＳ Ｐゴシック" pitchFamily="-101" charset="-128"/>
              </a:rPr>
              <a:t>decreaseKey</a:t>
            </a:r>
            <a:endParaRPr lang="en-US" sz="2000" dirty="0">
              <a:solidFill>
                <a:srgbClr val="000000"/>
              </a:solidFill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600" dirty="0">
              <a:solidFill>
                <a:schemeClr val="accent2"/>
              </a:solidFill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sz="2400" dirty="0" err="1"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sz="2400" dirty="0"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sz="2400" dirty="0" err="1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sz="2400" dirty="0">
                <a:solidFill>
                  <a:srgbClr val="C0504D"/>
                </a:solidFill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2000" dirty="0"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F8492187-D49D-4357-A3CF-2549885CA3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Spanning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2220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Suppose you have a connected undirected graph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Connected: every node is reachable from every other node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Undirected: edges do not have an associated direction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/>
              <a:t>...then a </a:t>
            </a:r>
            <a:r>
              <a:rPr lang="en-US" altLang="en-US">
                <a:solidFill>
                  <a:schemeClr val="tx2"/>
                </a:solidFill>
              </a:rPr>
              <a:t>spanning tree</a:t>
            </a:r>
            <a:r>
              <a:rPr lang="en-US" altLang="en-US"/>
              <a:t> of the graph is a connected subgraph in which there are no cycles</a:t>
            </a:r>
            <a:endParaRPr lang="en-US" altLang="en-US" sz="3200"/>
          </a:p>
        </p:txBody>
      </p:sp>
      <p:grpSp>
        <p:nvGrpSpPr>
          <p:cNvPr id="8249" name="Group 57"/>
          <p:cNvGrpSpPr>
            <a:grpSpLocks/>
          </p:cNvGrpSpPr>
          <p:nvPr/>
        </p:nvGrpSpPr>
        <p:grpSpPr bwMode="auto">
          <a:xfrm>
            <a:off x="609600" y="4114800"/>
            <a:ext cx="2057400" cy="1768475"/>
            <a:chOff x="384" y="2592"/>
            <a:chExt cx="1296" cy="1114"/>
          </a:xfrm>
        </p:grpSpPr>
        <p:sp>
          <p:nvSpPr>
            <p:cNvPr id="8196" name="Oval 4"/>
            <p:cNvSpPr>
              <a:spLocks noChangeArrowheads="1"/>
            </p:cNvSpPr>
            <p:nvPr/>
          </p:nvSpPr>
          <p:spPr bwMode="auto">
            <a:xfrm>
              <a:off x="67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" name="Oval 5"/>
            <p:cNvSpPr>
              <a:spLocks noChangeArrowheads="1"/>
            </p:cNvSpPr>
            <p:nvPr/>
          </p:nvSpPr>
          <p:spPr bwMode="auto">
            <a:xfrm>
              <a:off x="67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Oval 6"/>
            <p:cNvSpPr>
              <a:spLocks noChangeArrowheads="1"/>
            </p:cNvSpPr>
            <p:nvPr/>
          </p:nvSpPr>
          <p:spPr bwMode="auto">
            <a:xfrm>
              <a:off x="120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Oval 7"/>
            <p:cNvSpPr>
              <a:spLocks noChangeArrowheads="1"/>
            </p:cNvSpPr>
            <p:nvPr/>
          </p:nvSpPr>
          <p:spPr bwMode="auto">
            <a:xfrm>
              <a:off x="120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76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864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864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86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384" y="3264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A connected,</a:t>
              </a:r>
              <a:br>
                <a:rPr lang="en-US" altLang="en-US" sz="2000">
                  <a:latin typeface="Times New Roman" panose="02020603050405020304" pitchFamily="18" charset="0"/>
                </a:rPr>
              </a:br>
              <a:r>
                <a:rPr lang="en-US" altLang="en-US" sz="2000">
                  <a:latin typeface="Times New Roman" panose="02020603050405020304" pitchFamily="18" charset="0"/>
                </a:rPr>
                <a:t>undirected graph</a:t>
              </a:r>
            </a:p>
          </p:txBody>
        </p:sp>
      </p:grpSp>
      <p:grpSp>
        <p:nvGrpSpPr>
          <p:cNvPr id="8250" name="Group 58"/>
          <p:cNvGrpSpPr>
            <a:grpSpLocks/>
          </p:cNvGrpSpPr>
          <p:nvPr/>
        </p:nvGrpSpPr>
        <p:grpSpPr bwMode="auto">
          <a:xfrm>
            <a:off x="2667000" y="4114800"/>
            <a:ext cx="5562600" cy="1463675"/>
            <a:chOff x="1680" y="2592"/>
            <a:chExt cx="3504" cy="922"/>
          </a:xfrm>
        </p:grpSpPr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>
              <a:off x="168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Oval 17"/>
            <p:cNvSpPr>
              <a:spLocks noChangeArrowheads="1"/>
            </p:cNvSpPr>
            <p:nvPr/>
          </p:nvSpPr>
          <p:spPr bwMode="auto">
            <a:xfrm>
              <a:off x="16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>
              <a:off x="220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>
              <a:off x="220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20"/>
            <p:cNvSpPr>
              <a:spLocks noChangeShapeType="1"/>
            </p:cNvSpPr>
            <p:nvPr/>
          </p:nvSpPr>
          <p:spPr bwMode="auto">
            <a:xfrm>
              <a:off x="17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304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1872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>
              <a:off x="2640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264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3168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3168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273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2832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 flipV="1">
              <a:off x="278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3552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355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4080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4080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>
              <a:off x="364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4176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3744" y="273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4464" y="2592"/>
              <a:ext cx="193" cy="19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Oval 47"/>
            <p:cNvSpPr>
              <a:spLocks noChangeArrowheads="1"/>
            </p:cNvSpPr>
            <p:nvPr/>
          </p:nvSpPr>
          <p:spPr bwMode="auto">
            <a:xfrm>
              <a:off x="4464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Oval 48"/>
            <p:cNvSpPr>
              <a:spLocks noChangeArrowheads="1"/>
            </p:cNvSpPr>
            <p:nvPr/>
          </p:nvSpPr>
          <p:spPr bwMode="auto">
            <a:xfrm>
              <a:off x="4992" y="302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>
              <a:off x="4992" y="259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5088" y="2784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4656" y="268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4656" y="312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Text Box 56"/>
            <p:cNvSpPr txBox="1">
              <a:spLocks noChangeArrowheads="1"/>
            </p:cNvSpPr>
            <p:nvPr/>
          </p:nvSpPr>
          <p:spPr bwMode="auto">
            <a:xfrm>
              <a:off x="1680" y="3264"/>
              <a:ext cx="32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>
                  <a:latin typeface="Times New Roman" panose="02020603050405020304" pitchFamily="18" charset="0"/>
                </a:rPr>
                <a:t>Four of the spanning trees of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5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FC3FFF28-BBED-4299-A574-38D20B17318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a spanning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74088" cy="2419350"/>
          </a:xfrm>
        </p:spPr>
        <p:txBody>
          <a:bodyPr/>
          <a:lstStyle/>
          <a:p>
            <a:r>
              <a:rPr lang="en-US" altLang="en-US" sz="2400"/>
              <a:t>To find a spanning tree of a graph,</a:t>
            </a:r>
            <a:endParaRPr lang="en-US" altLang="en-US" sz="1800"/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tx1">
                    <a:lumMod val="85000"/>
                  </a:schemeClr>
                </a:solidFill>
                <a:latin typeface="Verdana" panose="020B0604030504040204" pitchFamily="34" charset="0"/>
              </a:rPr>
              <a:t>pick an initial node and call it part of the spanning tree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1800">
                <a:solidFill>
                  <a:schemeClr val="tx1">
                    <a:lumMod val="85000"/>
                  </a:schemeClr>
                </a:solidFill>
                <a:latin typeface="Verdana" panose="020B0604030504040204" pitchFamily="34" charset="0"/>
              </a:rPr>
              <a:t>do a search from the initial node: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altLang="en-US" sz="1600">
                <a:solidFill>
                  <a:schemeClr val="tx1">
                    <a:lumMod val="85000"/>
                  </a:schemeClr>
                </a:solidFill>
                <a:latin typeface="Verdana" panose="020B0604030504040204" pitchFamily="34" charset="0"/>
              </a:rPr>
              <a:t>each time you find a node that is not in the spanning tree, add to the spanning tree both the new node </a:t>
            </a:r>
            <a:r>
              <a:rPr lang="en-US" altLang="en-US" sz="1600" i="1">
                <a:solidFill>
                  <a:schemeClr val="tx1">
                    <a:lumMod val="85000"/>
                  </a:schemeClr>
                </a:solidFill>
                <a:latin typeface="Verdana" panose="020B0604030504040204" pitchFamily="34" charset="0"/>
              </a:rPr>
              <a:t>and</a:t>
            </a:r>
            <a:r>
              <a:rPr lang="en-US" altLang="en-US" sz="1600">
                <a:solidFill>
                  <a:schemeClr val="tx1">
                    <a:lumMod val="85000"/>
                  </a:schemeClr>
                </a:solidFill>
                <a:latin typeface="Verdana" panose="020B0604030504040204" pitchFamily="34" charset="0"/>
              </a:rPr>
              <a:t> the edge you followed to get to it</a:t>
            </a:r>
            <a:endParaRPr lang="en-US" altLang="en-US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9288" name="Group 72"/>
          <p:cNvGrpSpPr>
            <a:grpSpLocks/>
          </p:cNvGrpSpPr>
          <p:nvPr/>
        </p:nvGrpSpPr>
        <p:grpSpPr bwMode="auto">
          <a:xfrm>
            <a:off x="990600" y="3429000"/>
            <a:ext cx="2286000" cy="2805113"/>
            <a:chOff x="816" y="2400"/>
            <a:chExt cx="1440" cy="1767"/>
          </a:xfrm>
        </p:grpSpPr>
        <p:sp>
          <p:nvSpPr>
            <p:cNvPr id="9220" name="Oval 4"/>
            <p:cNvSpPr>
              <a:spLocks noChangeArrowheads="1"/>
            </p:cNvSpPr>
            <p:nvPr/>
          </p:nvSpPr>
          <p:spPr bwMode="auto">
            <a:xfrm>
              <a:off x="139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86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120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153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187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Oval 9"/>
            <p:cNvSpPr>
              <a:spLocks noChangeArrowheads="1"/>
            </p:cNvSpPr>
            <p:nvPr/>
          </p:nvSpPr>
          <p:spPr bwMode="auto">
            <a:xfrm>
              <a:off x="105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139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172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Oval 12"/>
            <p:cNvSpPr>
              <a:spLocks noChangeArrowheads="1"/>
            </p:cNvSpPr>
            <p:nvPr/>
          </p:nvSpPr>
          <p:spPr bwMode="auto">
            <a:xfrm>
              <a:off x="139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 flipV="1">
              <a:off x="1296" y="2592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H="1" flipV="1">
              <a:off x="1536" y="2592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 flipH="1" flipV="1">
              <a:off x="1584" y="254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 flipH="1" flipV="1">
              <a:off x="96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 flipH="1">
              <a:off x="182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 flipH="1">
              <a:off x="120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25"/>
            <p:cNvSpPr>
              <a:spLocks noChangeShapeType="1"/>
            </p:cNvSpPr>
            <p:nvPr/>
          </p:nvSpPr>
          <p:spPr bwMode="auto">
            <a:xfrm>
              <a:off x="163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 flipH="1">
              <a:off x="153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>
              <a:off x="120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148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5" name="Text Box 69"/>
            <p:cNvSpPr txBox="1">
              <a:spLocks noChangeArrowheads="1"/>
            </p:cNvSpPr>
            <p:nvPr/>
          </p:nvSpPr>
          <p:spPr bwMode="auto">
            <a:xfrm>
              <a:off x="816" y="3936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An undirected graph</a:t>
              </a:r>
            </a:p>
          </p:txBody>
        </p:sp>
      </p:grpSp>
      <p:grpSp>
        <p:nvGrpSpPr>
          <p:cNvPr id="9291" name="Group 75"/>
          <p:cNvGrpSpPr>
            <a:grpSpLocks/>
          </p:cNvGrpSpPr>
          <p:nvPr/>
        </p:nvGrpSpPr>
        <p:grpSpPr bwMode="auto">
          <a:xfrm>
            <a:off x="3581400" y="3429000"/>
            <a:ext cx="1905000" cy="3354388"/>
            <a:chOff x="2256" y="2352"/>
            <a:chExt cx="1200" cy="2113"/>
          </a:xfrm>
        </p:grpSpPr>
        <p:sp>
          <p:nvSpPr>
            <p:cNvPr id="9245" name="Oval 29"/>
            <p:cNvSpPr>
              <a:spLocks noChangeArrowheads="1"/>
            </p:cNvSpPr>
            <p:nvPr/>
          </p:nvSpPr>
          <p:spPr bwMode="auto">
            <a:xfrm>
              <a:off x="2784" y="235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30"/>
            <p:cNvSpPr>
              <a:spLocks noChangeArrowheads="1"/>
            </p:cNvSpPr>
            <p:nvPr/>
          </p:nvSpPr>
          <p:spPr bwMode="auto">
            <a:xfrm>
              <a:off x="2256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31"/>
            <p:cNvSpPr>
              <a:spLocks noChangeArrowheads="1"/>
            </p:cNvSpPr>
            <p:nvPr/>
          </p:nvSpPr>
          <p:spPr bwMode="auto">
            <a:xfrm>
              <a:off x="2592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32"/>
            <p:cNvSpPr>
              <a:spLocks noChangeArrowheads="1"/>
            </p:cNvSpPr>
            <p:nvPr/>
          </p:nvSpPr>
          <p:spPr bwMode="auto">
            <a:xfrm>
              <a:off x="2928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3264" y="278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34"/>
            <p:cNvSpPr>
              <a:spLocks noChangeArrowheads="1"/>
            </p:cNvSpPr>
            <p:nvPr/>
          </p:nvSpPr>
          <p:spPr bwMode="auto">
            <a:xfrm>
              <a:off x="2448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35"/>
            <p:cNvSpPr>
              <a:spLocks noChangeArrowheads="1"/>
            </p:cNvSpPr>
            <p:nvPr/>
          </p:nvSpPr>
          <p:spPr bwMode="auto">
            <a:xfrm>
              <a:off x="2784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3120" y="3264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37"/>
            <p:cNvSpPr>
              <a:spLocks noChangeArrowheads="1"/>
            </p:cNvSpPr>
            <p:nvPr/>
          </p:nvSpPr>
          <p:spPr bwMode="auto">
            <a:xfrm>
              <a:off x="2784" y="3648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H="1">
              <a:off x="2400" y="2496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2688" y="2544"/>
              <a:ext cx="144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9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 flipH="1" flipV="1">
              <a:off x="2976" y="2496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 flipH="1" flipV="1">
              <a:off x="2352" y="2976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>
              <a:off x="3072" y="2976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>
              <a:off x="2592" y="345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2880" y="34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6" name="Text Box 70"/>
            <p:cNvSpPr txBox="1">
              <a:spLocks noChangeArrowheads="1"/>
            </p:cNvSpPr>
            <p:nvPr/>
          </p:nvSpPr>
          <p:spPr bwMode="auto">
            <a:xfrm>
              <a:off x="2304" y="3888"/>
              <a:ext cx="115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One possible result of a BFS</a:t>
              </a:r>
              <a:br>
                <a:rPr lang="en-US" altLang="en-US" sz="1800">
                  <a:latin typeface="Times New Roman" panose="02020603050405020304" pitchFamily="18" charset="0"/>
                </a:rPr>
              </a:br>
              <a:r>
                <a:rPr lang="en-US" altLang="en-US" sz="1800">
                  <a:latin typeface="Times New Roman" panose="02020603050405020304" pitchFamily="18" charset="0"/>
                </a:rPr>
                <a:t>starting from top</a:t>
              </a:r>
            </a:p>
          </p:txBody>
        </p:sp>
      </p:grpSp>
      <p:grpSp>
        <p:nvGrpSpPr>
          <p:cNvPr id="9290" name="Group 74"/>
          <p:cNvGrpSpPr>
            <a:grpSpLocks/>
          </p:cNvGrpSpPr>
          <p:nvPr/>
        </p:nvGrpSpPr>
        <p:grpSpPr bwMode="auto">
          <a:xfrm>
            <a:off x="6019800" y="3429000"/>
            <a:ext cx="1905000" cy="3354388"/>
            <a:chOff x="3744" y="2400"/>
            <a:chExt cx="1200" cy="2113"/>
          </a:xfrm>
        </p:grpSpPr>
        <p:sp>
          <p:nvSpPr>
            <p:cNvPr id="9265" name="Oval 49"/>
            <p:cNvSpPr>
              <a:spLocks noChangeArrowheads="1"/>
            </p:cNvSpPr>
            <p:nvPr/>
          </p:nvSpPr>
          <p:spPr bwMode="auto">
            <a:xfrm>
              <a:off x="4272" y="2400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Oval 51"/>
            <p:cNvSpPr>
              <a:spLocks noChangeArrowheads="1"/>
            </p:cNvSpPr>
            <p:nvPr/>
          </p:nvSpPr>
          <p:spPr bwMode="auto">
            <a:xfrm>
              <a:off x="4080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Oval 52"/>
            <p:cNvSpPr>
              <a:spLocks noChangeArrowheads="1"/>
            </p:cNvSpPr>
            <p:nvPr/>
          </p:nvSpPr>
          <p:spPr bwMode="auto">
            <a:xfrm>
              <a:off x="4416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Oval 53"/>
            <p:cNvSpPr>
              <a:spLocks noChangeArrowheads="1"/>
            </p:cNvSpPr>
            <p:nvPr/>
          </p:nvSpPr>
          <p:spPr bwMode="auto">
            <a:xfrm>
              <a:off x="4752" y="283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Oval 54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Oval 55"/>
            <p:cNvSpPr>
              <a:spLocks noChangeArrowheads="1"/>
            </p:cNvSpPr>
            <p:nvPr/>
          </p:nvSpPr>
          <p:spPr bwMode="auto">
            <a:xfrm>
              <a:off x="4272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Oval 56"/>
            <p:cNvSpPr>
              <a:spLocks noChangeArrowheads="1"/>
            </p:cNvSpPr>
            <p:nvPr/>
          </p:nvSpPr>
          <p:spPr bwMode="auto">
            <a:xfrm>
              <a:off x="4608" y="3312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Oval 57"/>
            <p:cNvSpPr>
              <a:spLocks noChangeArrowheads="1"/>
            </p:cNvSpPr>
            <p:nvPr/>
          </p:nvSpPr>
          <p:spPr bwMode="auto">
            <a:xfrm>
              <a:off x="4272" y="3696"/>
              <a:ext cx="192" cy="19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 flipH="1">
              <a:off x="3888" y="2544"/>
              <a:ext cx="38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8" name="Line 62"/>
            <p:cNvSpPr>
              <a:spLocks noChangeShapeType="1"/>
            </p:cNvSpPr>
            <p:nvPr/>
          </p:nvSpPr>
          <p:spPr bwMode="auto">
            <a:xfrm flipH="1" flipV="1">
              <a:off x="3840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9" name="Line 63"/>
            <p:cNvSpPr>
              <a:spLocks noChangeShapeType="1"/>
            </p:cNvSpPr>
            <p:nvPr/>
          </p:nvSpPr>
          <p:spPr bwMode="auto">
            <a:xfrm flipH="1">
              <a:off x="4704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4"/>
            <p:cNvSpPr>
              <a:spLocks noChangeShapeType="1"/>
            </p:cNvSpPr>
            <p:nvPr/>
          </p:nvSpPr>
          <p:spPr bwMode="auto">
            <a:xfrm flipH="1">
              <a:off x="4080" y="3024"/>
              <a:ext cx="9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Line 65"/>
            <p:cNvSpPr>
              <a:spLocks noChangeShapeType="1"/>
            </p:cNvSpPr>
            <p:nvPr/>
          </p:nvSpPr>
          <p:spPr bwMode="auto">
            <a:xfrm>
              <a:off x="4512" y="3024"/>
              <a:ext cx="144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2" name="Line 66"/>
            <p:cNvSpPr>
              <a:spLocks noChangeShapeType="1"/>
            </p:cNvSpPr>
            <p:nvPr/>
          </p:nvSpPr>
          <p:spPr bwMode="auto">
            <a:xfrm flipH="1">
              <a:off x="4416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3" name="Line 67"/>
            <p:cNvSpPr>
              <a:spLocks noChangeShapeType="1"/>
            </p:cNvSpPr>
            <p:nvPr/>
          </p:nvSpPr>
          <p:spPr bwMode="auto">
            <a:xfrm>
              <a:off x="4080" y="3504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4" name="Line 68"/>
            <p:cNvSpPr>
              <a:spLocks noChangeShapeType="1"/>
            </p:cNvSpPr>
            <p:nvPr/>
          </p:nvSpPr>
          <p:spPr bwMode="auto">
            <a:xfrm>
              <a:off x="4368" y="35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Text Box 71"/>
            <p:cNvSpPr txBox="1">
              <a:spLocks noChangeArrowheads="1"/>
            </p:cNvSpPr>
            <p:nvPr/>
          </p:nvSpPr>
          <p:spPr bwMode="auto">
            <a:xfrm>
              <a:off x="3792" y="3936"/>
              <a:ext cx="1152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One possible result of a DFS</a:t>
              </a:r>
              <a:br>
                <a:rPr lang="en-US" altLang="en-US" sz="1800">
                  <a:latin typeface="Times New Roman" panose="02020603050405020304" pitchFamily="18" charset="0"/>
                </a:rPr>
              </a:br>
              <a:r>
                <a:rPr lang="en-US" altLang="en-US" sz="1800">
                  <a:latin typeface="Times New Roman" panose="02020603050405020304" pitchFamily="18" charset="0"/>
                </a:rPr>
                <a:t>starting from 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07893FB0-110B-41C7-A57C-9E854906461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Minimizing costs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Suppose you want to supply a set of houses (say, in a new subdivision) with: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electric power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water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sewage lines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telephone lines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/>
              <a:t>To keep costs down, you could connect these houses with a spanning tree (of, for example, power lines)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However, the houses are not all equal distances apart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reduce costs even further, you could connect the houses with a </a:t>
            </a:r>
            <a:r>
              <a:rPr lang="en-US" altLang="en-US" i="1"/>
              <a:t>minimum-cost</a:t>
            </a:r>
            <a:r>
              <a:rPr lang="en-US" altLang="en-US"/>
              <a:t> spanning tree</a:t>
            </a:r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403302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6C485A88-918E-4615-9461-87678198E6F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Minimum-cost spanning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9388"/>
            <a:ext cx="8574088" cy="2497137"/>
          </a:xfrm>
        </p:spPr>
        <p:txBody>
          <a:bodyPr/>
          <a:lstStyle/>
          <a:p>
            <a:r>
              <a:rPr lang="en-US" altLang="en-US" sz="2400"/>
              <a:t>Suppose you have a connected undirected graph with a </a:t>
            </a:r>
            <a:r>
              <a:rPr lang="en-US" altLang="en-US" sz="2400">
                <a:solidFill>
                  <a:schemeClr val="tx2"/>
                </a:solidFill>
              </a:rPr>
              <a:t>weight</a:t>
            </a:r>
            <a:r>
              <a:rPr lang="en-US" altLang="en-US" sz="2400"/>
              <a:t> (or </a:t>
            </a:r>
            <a:r>
              <a:rPr lang="en-US" altLang="en-US" sz="2400">
                <a:solidFill>
                  <a:schemeClr val="tx2"/>
                </a:solidFill>
              </a:rPr>
              <a:t>cost</a:t>
            </a:r>
            <a:r>
              <a:rPr lang="en-US" altLang="en-US" sz="2400"/>
              <a:t>) associated with each edge</a:t>
            </a:r>
          </a:p>
          <a:p>
            <a:r>
              <a:rPr lang="en-US" altLang="en-US" sz="2400"/>
              <a:t>The cost of a spanning tree would be the sum of the costs of its edges</a:t>
            </a:r>
          </a:p>
          <a:p>
            <a:r>
              <a:rPr lang="en-US" altLang="en-US" sz="2400"/>
              <a:t>A </a:t>
            </a:r>
            <a:r>
              <a:rPr lang="en-US" altLang="en-US" sz="2400">
                <a:solidFill>
                  <a:schemeClr val="tx2"/>
                </a:solidFill>
              </a:rPr>
              <a:t>minimum-cost spanning tree</a:t>
            </a:r>
            <a:r>
              <a:rPr lang="en-US" altLang="en-US" sz="2400"/>
              <a:t> is a spanning tree that has the lowest cost</a:t>
            </a:r>
            <a:endParaRPr lang="en-US" altLang="en-US"/>
          </a:p>
        </p:txBody>
      </p:sp>
      <p:grpSp>
        <p:nvGrpSpPr>
          <p:cNvPr id="11338" name="Group 74"/>
          <p:cNvGrpSpPr>
            <a:grpSpLocks/>
          </p:cNvGrpSpPr>
          <p:nvPr/>
        </p:nvGrpSpPr>
        <p:grpSpPr bwMode="auto">
          <a:xfrm>
            <a:off x="609600" y="4038600"/>
            <a:ext cx="3429000" cy="2362200"/>
            <a:chOff x="384" y="2544"/>
            <a:chExt cx="2160" cy="1488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81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1776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81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1776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29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3" name="Oval 9"/>
            <p:cNvSpPr>
              <a:spLocks noChangeArrowheads="1"/>
            </p:cNvSpPr>
            <p:nvPr/>
          </p:nvSpPr>
          <p:spPr bwMode="auto">
            <a:xfrm>
              <a:off x="2208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1296" y="25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912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1056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1920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1056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 flipV="1">
              <a:off x="1008" y="3264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 flipH="1" flipV="1">
              <a:off x="1488" y="3264"/>
              <a:ext cx="336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008" y="2832"/>
              <a:ext cx="336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 flipH="1">
              <a:off x="1488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 flipV="1">
              <a:off x="2016" y="3312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016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Text Box 36"/>
            <p:cNvSpPr txBox="1">
              <a:spLocks noChangeArrowheads="1"/>
            </p:cNvSpPr>
            <p:nvPr/>
          </p:nvSpPr>
          <p:spPr bwMode="auto">
            <a:xfrm>
              <a:off x="624" y="3033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19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1" name="Text Box 37"/>
            <p:cNvSpPr txBox="1">
              <a:spLocks noChangeArrowheads="1"/>
            </p:cNvSpPr>
            <p:nvPr/>
          </p:nvSpPr>
          <p:spPr bwMode="auto">
            <a:xfrm>
              <a:off x="1104" y="274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21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2" name="Text Box 38"/>
            <p:cNvSpPr txBox="1">
              <a:spLocks noChangeArrowheads="1"/>
            </p:cNvSpPr>
            <p:nvPr/>
          </p:nvSpPr>
          <p:spPr bwMode="auto">
            <a:xfrm>
              <a:off x="1440" y="274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3" name="Text Box 39"/>
            <p:cNvSpPr txBox="1">
              <a:spLocks noChangeArrowheads="1"/>
            </p:cNvSpPr>
            <p:nvPr/>
          </p:nvSpPr>
          <p:spPr bwMode="auto">
            <a:xfrm>
              <a:off x="960" y="317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33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1536" y="3168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14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1296" y="345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18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6" name="Text Box 42"/>
            <p:cNvSpPr txBox="1">
              <a:spLocks noChangeArrowheads="1"/>
            </p:cNvSpPr>
            <p:nvPr/>
          </p:nvSpPr>
          <p:spPr bwMode="auto">
            <a:xfrm>
              <a:off x="2160" y="336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10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7" name="Text Box 43"/>
            <p:cNvSpPr txBox="1">
              <a:spLocks noChangeArrowheads="1"/>
            </p:cNvSpPr>
            <p:nvPr/>
          </p:nvSpPr>
          <p:spPr bwMode="auto">
            <a:xfrm>
              <a:off x="2064" y="27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09" name="Text Box 45"/>
            <p:cNvSpPr txBox="1">
              <a:spLocks noChangeArrowheads="1"/>
            </p:cNvSpPr>
            <p:nvPr/>
          </p:nvSpPr>
          <p:spPr bwMode="auto">
            <a:xfrm>
              <a:off x="1728" y="298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5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384" y="3782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A connected, undirected graph</a:t>
              </a:r>
            </a:p>
          </p:txBody>
        </p:sp>
      </p:grpSp>
      <p:grpSp>
        <p:nvGrpSpPr>
          <p:cNvPr id="11339" name="Group 75"/>
          <p:cNvGrpSpPr>
            <a:grpSpLocks/>
          </p:cNvGrpSpPr>
          <p:nvPr/>
        </p:nvGrpSpPr>
        <p:grpSpPr bwMode="auto">
          <a:xfrm>
            <a:off x="4441825" y="4038600"/>
            <a:ext cx="3330575" cy="2362200"/>
            <a:chOff x="2798" y="2544"/>
            <a:chExt cx="2098" cy="1488"/>
          </a:xfrm>
        </p:grpSpPr>
        <p:sp>
          <p:nvSpPr>
            <p:cNvPr id="11310" name="Oval 46"/>
            <p:cNvSpPr>
              <a:spLocks noChangeArrowheads="1"/>
            </p:cNvSpPr>
            <p:nvPr/>
          </p:nvSpPr>
          <p:spPr bwMode="auto">
            <a:xfrm>
              <a:off x="302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1" name="Oval 47"/>
            <p:cNvSpPr>
              <a:spLocks noChangeArrowheads="1"/>
            </p:cNvSpPr>
            <p:nvPr/>
          </p:nvSpPr>
          <p:spPr bwMode="auto">
            <a:xfrm>
              <a:off x="3984" y="2640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B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2" name="Oval 48"/>
            <p:cNvSpPr>
              <a:spLocks noChangeArrowheads="1"/>
            </p:cNvSpPr>
            <p:nvPr/>
          </p:nvSpPr>
          <p:spPr bwMode="auto">
            <a:xfrm>
              <a:off x="302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E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3" name="Oval 49"/>
            <p:cNvSpPr>
              <a:spLocks noChangeArrowheads="1"/>
            </p:cNvSpPr>
            <p:nvPr/>
          </p:nvSpPr>
          <p:spPr bwMode="auto">
            <a:xfrm>
              <a:off x="3984" y="3504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4" name="Oval 50"/>
            <p:cNvSpPr>
              <a:spLocks noChangeArrowheads="1"/>
            </p:cNvSpPr>
            <p:nvPr/>
          </p:nvSpPr>
          <p:spPr bwMode="auto">
            <a:xfrm>
              <a:off x="3504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F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5" name="Oval 51"/>
            <p:cNvSpPr>
              <a:spLocks noChangeArrowheads="1"/>
            </p:cNvSpPr>
            <p:nvPr/>
          </p:nvSpPr>
          <p:spPr bwMode="auto">
            <a:xfrm>
              <a:off x="4416" y="3072"/>
              <a:ext cx="240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>
                  <a:latin typeface="Verdana" panose="020B0604030504040204" pitchFamily="34" charset="0"/>
                </a:rPr>
                <a:t>C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316" name="Text Box 52"/>
            <p:cNvSpPr txBox="1">
              <a:spLocks noChangeArrowheads="1"/>
            </p:cNvSpPr>
            <p:nvPr/>
          </p:nvSpPr>
          <p:spPr bwMode="auto">
            <a:xfrm>
              <a:off x="3504" y="254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>
              <a:off x="3264" y="273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>
              <a:off x="4128" y="28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Line 56"/>
            <p:cNvSpPr>
              <a:spLocks noChangeShapeType="1"/>
            </p:cNvSpPr>
            <p:nvPr/>
          </p:nvSpPr>
          <p:spPr bwMode="auto">
            <a:xfrm>
              <a:off x="3264" y="36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Line 60"/>
            <p:cNvSpPr>
              <a:spLocks noChangeShapeType="1"/>
            </p:cNvSpPr>
            <p:nvPr/>
          </p:nvSpPr>
          <p:spPr bwMode="auto">
            <a:xfrm flipH="1">
              <a:off x="3696" y="2832"/>
              <a:ext cx="288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Line 62"/>
            <p:cNvSpPr>
              <a:spLocks noChangeShapeType="1"/>
            </p:cNvSpPr>
            <p:nvPr/>
          </p:nvSpPr>
          <p:spPr bwMode="auto">
            <a:xfrm>
              <a:off x="4224" y="2784"/>
              <a:ext cx="24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3648" y="274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11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504" y="345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18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34" name="Text Box 70"/>
            <p:cNvSpPr txBox="1">
              <a:spLocks noChangeArrowheads="1"/>
            </p:cNvSpPr>
            <p:nvPr/>
          </p:nvSpPr>
          <p:spPr bwMode="auto">
            <a:xfrm>
              <a:off x="4272" y="273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6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35" name="Text Box 71"/>
            <p:cNvSpPr txBox="1">
              <a:spLocks noChangeArrowheads="1"/>
            </p:cNvSpPr>
            <p:nvPr/>
          </p:nvSpPr>
          <p:spPr bwMode="auto">
            <a:xfrm>
              <a:off x="3936" y="297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Verdana" panose="020B0604030504040204" pitchFamily="34" charset="0"/>
                </a:rPr>
                <a:t>5</a:t>
              </a:r>
              <a:endParaRPr lang="en-US" altLang="en-US" sz="2000">
                <a:latin typeface="Verdana" panose="020B0604030504040204" pitchFamily="34" charset="0"/>
              </a:endParaRPr>
            </a:p>
          </p:txBody>
        </p:sp>
        <p:sp>
          <p:nvSpPr>
            <p:cNvPr id="11337" name="Rectangle 73"/>
            <p:cNvSpPr>
              <a:spLocks noChangeArrowheads="1"/>
            </p:cNvSpPr>
            <p:nvPr/>
          </p:nvSpPr>
          <p:spPr bwMode="auto">
            <a:xfrm>
              <a:off x="2798" y="3782"/>
              <a:ext cx="20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A minimum-cost spanning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86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1">
  <a:themeElements>
    <a:clrScheme name="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FFFF99"/>
      </a:hlink>
      <a:folHlink>
        <a:srgbClr val="1C6D9A"/>
      </a:folHlink>
    </a:clrScheme>
    <a:fontScheme name="CS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FF0000"/>
          </a:solidFill>
          <a:prstDash val="solid"/>
          <a:round/>
          <a:headEnd type="none" w="sm" len="sm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1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16170</TotalTime>
  <Words>3187</Words>
  <Application>Microsoft Office PowerPoint</Application>
  <PresentationFormat>On-screen Show (4:3)</PresentationFormat>
  <Paragraphs>791</Paragraphs>
  <Slides>59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Narrow</vt:lpstr>
      <vt:lpstr>Calibri</vt:lpstr>
      <vt:lpstr>Constantia</vt:lpstr>
      <vt:lpstr>Courier New</vt:lpstr>
      <vt:lpstr>Monotype Sorts</vt:lpstr>
      <vt:lpstr>Times New Roman</vt:lpstr>
      <vt:lpstr>Verdana</vt:lpstr>
      <vt:lpstr>Wingdings</vt:lpstr>
      <vt:lpstr>Office Theme</vt:lpstr>
      <vt:lpstr>CS1</vt:lpstr>
      <vt:lpstr>Microsoft Visio Drawing</vt:lpstr>
      <vt:lpstr>PowerPoint Presentation</vt:lpstr>
      <vt:lpstr>Greedy Technique</vt:lpstr>
      <vt:lpstr>Applications of the Greedy Strategy</vt:lpstr>
      <vt:lpstr>Change-Making Problem</vt:lpstr>
      <vt:lpstr>Minimum Spanning Tree (MST)</vt:lpstr>
      <vt:lpstr>Spanning trees</vt:lpstr>
      <vt:lpstr>Finding a spanning tree</vt:lpstr>
      <vt:lpstr>Minimizing costs</vt:lpstr>
      <vt:lpstr>Minimum-cost spanning trees</vt:lpstr>
      <vt:lpstr>Finding spanning trees</vt:lpstr>
      <vt:lpstr>Prim’s MST algorithm</vt:lpstr>
      <vt:lpstr>Example</vt:lpstr>
      <vt:lpstr>Notes about Prim’s algorithm</vt:lpstr>
      <vt:lpstr>Prim’s algorithm</vt:lpstr>
      <vt:lpstr>Prim’s algorithm</vt:lpstr>
      <vt:lpstr>Prim’s algorithm</vt:lpstr>
      <vt:lpstr>Prim’s algorithm</vt:lpstr>
      <vt:lpstr>Prim’s Algorithm Implementation</vt:lpstr>
      <vt:lpstr>Another greedy algorithm for MST: Kruskal’s</vt:lpstr>
      <vt:lpstr>Example</vt:lpstr>
      <vt:lpstr>Notes about Kruskal’s algorithm</vt:lpstr>
      <vt:lpstr>Minimum spanning tree vs. Steiner tree</vt:lpstr>
      <vt:lpstr>Kruskal’s Algorithm</vt:lpstr>
      <vt:lpstr>Example</vt:lpstr>
      <vt:lpstr>PowerPoint Presentation</vt:lpstr>
      <vt:lpstr>Step 1</vt:lpstr>
      <vt:lpstr>Step 2</vt:lpstr>
      <vt:lpstr>Step 3</vt:lpstr>
      <vt:lpstr>Step 4</vt:lpstr>
      <vt:lpstr>Step 5</vt:lpstr>
      <vt:lpstr>Step 6</vt:lpstr>
      <vt:lpstr>Kruskal’s Algorithm Analysis</vt:lpstr>
      <vt:lpstr>Time Complexity Summary</vt:lpstr>
      <vt:lpstr>Dijkstra’s Algorithm</vt:lpstr>
      <vt:lpstr>Single-Source Shortest Path Problem </vt:lpstr>
      <vt:lpstr>Applications</vt:lpstr>
      <vt:lpstr>Dijkstra's algorithm </vt:lpstr>
      <vt:lpstr>Approach</vt:lpstr>
      <vt:lpstr>Dijkstra pseudocode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Continued...</vt:lpstr>
      <vt:lpstr>Example: Continued...</vt:lpstr>
      <vt:lpstr>Example: Continued...</vt:lpstr>
      <vt:lpstr>Example: Continued...</vt:lpstr>
      <vt:lpstr>Example (end)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Another Example</vt:lpstr>
      <vt:lpstr>Time Complexity: Using List</vt:lpstr>
      <vt:lpstr>Time Complexity: 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373: Data Structures and Algorithms</dc:title>
  <dc:creator>Jessica Miller</dc:creator>
  <cp:lastModifiedBy>William Leslie Brown-Acquaye</cp:lastModifiedBy>
  <cp:revision>156</cp:revision>
  <dcterms:created xsi:type="dcterms:W3CDTF">2011-02-28T19:50:14Z</dcterms:created>
  <dcterms:modified xsi:type="dcterms:W3CDTF">2023-09-28T17:46:52Z</dcterms:modified>
</cp:coreProperties>
</file>