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4" r:id="rId4"/>
    <p:sldId id="282" r:id="rId5"/>
    <p:sldId id="281" r:id="rId6"/>
    <p:sldId id="280" r:id="rId7"/>
    <p:sldId id="286" r:id="rId8"/>
    <p:sldId id="308" r:id="rId9"/>
    <p:sldId id="309" r:id="rId10"/>
    <p:sldId id="310" r:id="rId11"/>
    <p:sldId id="287" r:id="rId12"/>
    <p:sldId id="276" r:id="rId13"/>
    <p:sldId id="279" r:id="rId14"/>
    <p:sldId id="278" r:id="rId15"/>
    <p:sldId id="285" r:id="rId16"/>
    <p:sldId id="295" r:id="rId17"/>
    <p:sldId id="311" r:id="rId18"/>
    <p:sldId id="307" r:id="rId19"/>
    <p:sldId id="299" r:id="rId20"/>
    <p:sldId id="298" r:id="rId21"/>
    <p:sldId id="297" r:id="rId22"/>
    <p:sldId id="306" r:id="rId23"/>
    <p:sldId id="301" r:id="rId24"/>
    <p:sldId id="302" r:id="rId25"/>
    <p:sldId id="303" r:id="rId26"/>
    <p:sldId id="304" r:id="rId27"/>
    <p:sldId id="305" r:id="rId28"/>
    <p:sldId id="260" r:id="rId29"/>
    <p:sldId id="313" r:id="rId30"/>
    <p:sldId id="312" r:id="rId31"/>
    <p:sldId id="314" r:id="rId32"/>
    <p:sldId id="315" r:id="rId33"/>
    <p:sldId id="289" r:id="rId34"/>
    <p:sldId id="288" r:id="rId35"/>
    <p:sldId id="290" r:id="rId36"/>
    <p:sldId id="292" r:id="rId37"/>
    <p:sldId id="273"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74F19-11BA-4FB1-B2DF-262CDDECA1E7}">
          <p14:sldIdLst>
            <p14:sldId id="256"/>
            <p14:sldId id="275"/>
            <p14:sldId id="274"/>
            <p14:sldId id="282"/>
            <p14:sldId id="281"/>
            <p14:sldId id="280"/>
            <p14:sldId id="286"/>
            <p14:sldId id="308"/>
            <p14:sldId id="309"/>
            <p14:sldId id="310"/>
            <p14:sldId id="287"/>
            <p14:sldId id="276"/>
            <p14:sldId id="279"/>
            <p14:sldId id="278"/>
            <p14:sldId id="285"/>
            <p14:sldId id="295"/>
            <p14:sldId id="311"/>
            <p14:sldId id="307"/>
            <p14:sldId id="299"/>
            <p14:sldId id="298"/>
            <p14:sldId id="297"/>
            <p14:sldId id="306"/>
            <p14:sldId id="301"/>
            <p14:sldId id="302"/>
            <p14:sldId id="303"/>
            <p14:sldId id="304"/>
            <p14:sldId id="305"/>
            <p14:sldId id="260"/>
            <p14:sldId id="313"/>
            <p14:sldId id="312"/>
            <p14:sldId id="314"/>
            <p14:sldId id="315"/>
            <p14:sldId id="289"/>
            <p14:sldId id="288"/>
            <p14:sldId id="290"/>
            <p14:sldId id="292"/>
          </p14:sldIdLst>
        </p14:section>
        <p14:section name="Untitled Section" id="{0124F321-DC3A-4071-88D6-994955721C8A}">
          <p14:sldIdLst>
            <p14:sldId id="273"/>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hassan braimah" initials="ab" lastIdx="1" clrIdx="0">
    <p:extLst>
      <p:ext uri="{19B8F6BF-5375-455C-9EA6-DF929625EA0E}">
        <p15:presenceInfo xmlns:p15="http://schemas.microsoft.com/office/powerpoint/2012/main" userId="08b9014c0154a4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4" autoAdjust="0"/>
    <p:restoredTop sz="94660"/>
  </p:normalViewPr>
  <p:slideViewPr>
    <p:cSldViewPr snapToGrid="0">
      <p:cViewPr varScale="1">
        <p:scale>
          <a:sx n="77" d="100"/>
          <a:sy n="77" d="100"/>
        </p:scale>
        <p:origin x="126"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C1B9-9BC8-02DD-837B-1DB5E8B0886F}"/>
              </a:ext>
            </a:extLst>
          </p:cNvPr>
          <p:cNvSpPr>
            <a:spLocks noGrp="1"/>
          </p:cNvSpPr>
          <p:nvPr>
            <p:ph type="ctrTitle"/>
          </p:nvPr>
        </p:nvSpPr>
        <p:spPr>
          <a:xfrm>
            <a:off x="2688165" y="1669424"/>
            <a:ext cx="6815669" cy="495551"/>
          </a:xfrm>
        </p:spPr>
        <p:txBody>
          <a:bodyPr/>
          <a:lstStyle/>
          <a:p>
            <a:pPr algn="l"/>
            <a:r>
              <a:rPr lang="en-US" sz="3200" dirty="0">
                <a:latin typeface="Times New Roman" panose="02020603050405020304" pitchFamily="18" charset="0"/>
                <a:cs typeface="Times New Roman" panose="02020603050405020304" pitchFamily="18" charset="0"/>
              </a:rPr>
              <a:t>GROUP SIX (6)</a:t>
            </a:r>
          </a:p>
        </p:txBody>
      </p:sp>
      <p:sp>
        <p:nvSpPr>
          <p:cNvPr id="3" name="Subtitle 2">
            <a:extLst>
              <a:ext uri="{FF2B5EF4-FFF2-40B4-BE49-F238E27FC236}">
                <a16:creationId xmlns:a16="http://schemas.microsoft.com/office/drawing/2014/main" id="{E41A73A2-BD56-0A1D-8CE5-E1382DD9A161}"/>
              </a:ext>
            </a:extLst>
          </p:cNvPr>
          <p:cNvSpPr>
            <a:spLocks noGrp="1"/>
          </p:cNvSpPr>
          <p:nvPr>
            <p:ph type="subTitle" idx="1"/>
          </p:nvPr>
        </p:nvSpPr>
        <p:spPr>
          <a:xfrm>
            <a:off x="2528792" y="2525059"/>
            <a:ext cx="6815669" cy="2663517"/>
          </a:xfrm>
        </p:spPr>
        <p:txBody>
          <a:bodyPr>
            <a:normAutofit lnSpcReduction="10000"/>
          </a:bodyPr>
          <a:lstStyle/>
          <a:p>
            <a:pPr marL="342900" indent="-342900" algn="just">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Braimah Alhassan: 771923016</a:t>
            </a:r>
          </a:p>
          <a:p>
            <a:pPr marL="342900" indent="-342900" algn="just">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Samson </a:t>
            </a:r>
            <a:r>
              <a:rPr lang="en-US" sz="2000" dirty="0" err="1">
                <a:latin typeface="Times New Roman" panose="02020603050405020304" pitchFamily="18" charset="0"/>
                <a:cs typeface="Times New Roman" panose="02020603050405020304" pitchFamily="18" charset="0"/>
              </a:rPr>
              <a:t>Mayeem</a:t>
            </a:r>
            <a:r>
              <a:rPr lang="en-US" sz="2000" dirty="0">
                <a:latin typeface="Times New Roman" panose="02020603050405020304" pitchFamily="18" charset="0"/>
                <a:cs typeface="Times New Roman" panose="02020603050405020304" pitchFamily="18" charset="0"/>
              </a:rPr>
              <a:t>:   771923009</a:t>
            </a:r>
            <a:endParaRPr lang="en-US" sz="1600" dirty="0">
              <a:latin typeface="Times New Roman" panose="02020603050405020304" pitchFamily="18" charset="0"/>
              <a:cs typeface="Times New Roman" panose="02020603050405020304" pitchFamily="18" charset="0"/>
            </a:endParaRPr>
          </a:p>
          <a:p>
            <a:pPr marL="342900" indent="-342900" algn="just">
              <a:buClr>
                <a:schemeClr val="tx2"/>
              </a:buClr>
              <a:buFont typeface="Wingdings" panose="05000000000000000000" pitchFamily="2" charset="2"/>
              <a:buChar char="Ø"/>
            </a:pPr>
            <a:endParaRPr lang="en-US" dirty="0"/>
          </a:p>
          <a:p>
            <a:pPr marL="342900" indent="-342900" algn="just">
              <a:buClr>
                <a:schemeClr val="tx2"/>
              </a:buClr>
              <a:buFont typeface="Wingdings" panose="05000000000000000000" pitchFamily="2" charset="2"/>
              <a:buChar char="Ø"/>
            </a:pPr>
            <a:r>
              <a:rPr lang="en-US" dirty="0"/>
              <a:t>REDUCIBILITY</a:t>
            </a:r>
          </a:p>
          <a:p>
            <a:pPr algn="just">
              <a:buClr>
                <a:schemeClr val="tx2"/>
              </a:buClr>
            </a:pPr>
            <a:r>
              <a:rPr lang="en-US" dirty="0"/>
              <a:t>	➢ Undecidable Problems From Language Theory</a:t>
            </a:r>
          </a:p>
          <a:p>
            <a:pPr algn="just">
              <a:buClr>
                <a:schemeClr val="tx2"/>
              </a:buClr>
            </a:pPr>
            <a:r>
              <a:rPr lang="en-US" dirty="0"/>
              <a:t>	➢ Reductions Via Computation Histories</a:t>
            </a:r>
          </a:p>
        </p:txBody>
      </p:sp>
    </p:spTree>
    <p:extLst>
      <p:ext uri="{BB962C8B-B14F-4D97-AF65-F5344CB8AC3E}">
        <p14:creationId xmlns:p14="http://schemas.microsoft.com/office/powerpoint/2010/main" val="1434254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2C6A-53E3-F981-285D-F2058D8A130C}"/>
              </a:ext>
            </a:extLst>
          </p:cNvPr>
          <p:cNvSpPr>
            <a:spLocks noGrp="1"/>
          </p:cNvSpPr>
          <p:nvPr>
            <p:ph type="title"/>
          </p:nvPr>
        </p:nvSpPr>
        <p:spPr/>
        <p:txBody>
          <a:bodyPr/>
          <a:lstStyle/>
          <a:p>
            <a:r>
              <a:rPr lang="en-US" dirty="0"/>
              <a:t>Examples of Reducibility</a:t>
            </a:r>
          </a:p>
        </p:txBody>
      </p:sp>
      <p:sp>
        <p:nvSpPr>
          <p:cNvPr id="3" name="Content Placeholder 2">
            <a:extLst>
              <a:ext uri="{FF2B5EF4-FFF2-40B4-BE49-F238E27FC236}">
                <a16:creationId xmlns:a16="http://schemas.microsoft.com/office/drawing/2014/main" id="{5CFBD40E-329D-EC38-0964-3AE1754EE082}"/>
              </a:ext>
            </a:extLst>
          </p:cNvPr>
          <p:cNvSpPr>
            <a:spLocks noGrp="1"/>
          </p:cNvSpPr>
          <p:nvPr>
            <p:ph idx="1"/>
          </p:nvPr>
        </p:nvSpPr>
        <p:spPr>
          <a:xfrm>
            <a:off x="1295401" y="2514600"/>
            <a:ext cx="9601196" cy="3810000"/>
          </a:xfrm>
        </p:spPr>
        <p:txBody>
          <a:bodyPr>
            <a:noAutofit/>
          </a:bodyPr>
          <a:lstStyle/>
          <a:p>
            <a:pPr marL="0" marR="0" indent="0" algn="just">
              <a:buNone/>
            </a:pPr>
            <a:r>
              <a:rPr lang="en-US" sz="1600" b="1" dirty="0">
                <a:effectLst/>
                <a:ea typeface="Times New Roman" panose="02020603050405020304" pitchFamily="18" charset="0"/>
              </a:rPr>
              <a:t>2. 	3SAT to Independent Set:</a:t>
            </a:r>
          </a:p>
          <a:p>
            <a:pPr marL="457200" lvl="1" algn="just"/>
            <a:r>
              <a:rPr lang="en-US" sz="1600" b="1" dirty="0">
                <a:effectLst/>
                <a:ea typeface="Times New Roman" panose="02020603050405020304" pitchFamily="18" charset="0"/>
              </a:rPr>
              <a:t>3SAT Problem (A):</a:t>
            </a:r>
            <a:endParaRPr lang="en-US" sz="1600" dirty="0">
              <a:effectLst/>
              <a:ea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ea typeface="Calibri" panose="020F0502020204030204" pitchFamily="34" charset="0"/>
                <a:cs typeface="Times New Roman" panose="02020603050405020304" pitchFamily="18" charset="0"/>
              </a:rPr>
              <a:t>Description:</a:t>
            </a:r>
            <a:r>
              <a:rPr lang="en-US" sz="1600" kern="100" dirty="0">
                <a:effectLst/>
                <a:ea typeface="Calibri" panose="020F0502020204030204" pitchFamily="34" charset="0"/>
                <a:cs typeface="Times New Roman" panose="02020603050405020304" pitchFamily="18" charset="0"/>
              </a:rPr>
              <a:t> Given a Boolean formula in conjunctive normal form (CNF) where each clause has exactly three literals, is there an assignment of truth values to variables that satisfies the formula?</a:t>
            </a:r>
          </a:p>
          <a:p>
            <a:pPr marL="457200" lvl="1" algn="just"/>
            <a:r>
              <a:rPr lang="en-US" sz="1600" b="1" dirty="0">
                <a:effectLst/>
                <a:ea typeface="Times New Roman" panose="02020603050405020304" pitchFamily="18" charset="0"/>
              </a:rPr>
              <a:t>Independent Set Problem (B):</a:t>
            </a:r>
            <a:endParaRPr lang="en-US" sz="1600" dirty="0">
              <a:effectLst/>
              <a:ea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ea typeface="Calibri" panose="020F0502020204030204" pitchFamily="34" charset="0"/>
                <a:cs typeface="Times New Roman" panose="02020603050405020304" pitchFamily="18" charset="0"/>
              </a:rPr>
              <a:t>Description:</a:t>
            </a:r>
            <a:r>
              <a:rPr lang="en-US" sz="1600" kern="100" dirty="0">
                <a:effectLst/>
                <a:ea typeface="Calibri" panose="020F0502020204030204" pitchFamily="34" charset="0"/>
                <a:cs typeface="Times New Roman" panose="02020603050405020304" pitchFamily="18" charset="0"/>
              </a:rPr>
              <a:t> Given an undirected graph G and an integer k, is there an independent set of size at least k in G?</a:t>
            </a:r>
          </a:p>
          <a:p>
            <a:pPr marL="0" marR="0" algn="just"/>
            <a:r>
              <a:rPr lang="en-US" sz="1600" b="1" dirty="0">
                <a:effectLst/>
                <a:ea typeface="Times New Roman" panose="02020603050405020304" pitchFamily="18" charset="0"/>
              </a:rPr>
              <a:t>Reduction:</a:t>
            </a:r>
            <a:endParaRPr lang="en-US" sz="1600" dirty="0">
              <a:effectLst/>
              <a:ea typeface="Times New Roman" panose="02020603050405020304" pitchFamily="18" charset="0"/>
            </a:endParaRPr>
          </a:p>
          <a:p>
            <a:pPr marL="800100" lvl="1"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ea typeface="Calibri" panose="020F0502020204030204" pitchFamily="34" charset="0"/>
                <a:cs typeface="Times New Roman" panose="02020603050405020304" pitchFamily="18" charset="0"/>
              </a:rPr>
              <a:t>Transform an instance of 3SAT into an instance of Independent Set by creating a graph where each variable and its negation correspond to two vertices connected by an edge. Clauses become triangles. If there is a satisfying assignment for 3SAT, there is an independent set of size k in the corresponding graph.</a:t>
            </a:r>
          </a:p>
          <a:p>
            <a:pPr algn="just"/>
            <a:endParaRPr lang="en-US" sz="1600" dirty="0"/>
          </a:p>
        </p:txBody>
      </p:sp>
    </p:spTree>
    <p:extLst>
      <p:ext uri="{BB962C8B-B14F-4D97-AF65-F5344CB8AC3E}">
        <p14:creationId xmlns:p14="http://schemas.microsoft.com/office/powerpoint/2010/main" val="102545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67B8-4120-859E-8EBB-86AD052F265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821B8B0-CD7C-7C3F-9B1F-ED6A517AB335}"/>
              </a:ext>
            </a:extLst>
          </p:cNvPr>
          <p:cNvSpPr>
            <a:spLocks noGrp="1"/>
          </p:cNvSpPr>
          <p:nvPr>
            <p:ph idx="1"/>
          </p:nvPr>
        </p:nvSpPr>
        <p:spPr/>
        <p:txBody>
          <a:bodyPr/>
          <a:lstStyle/>
          <a:p>
            <a:pPr algn="just"/>
            <a:r>
              <a:rPr lang="en-US" dirty="0"/>
              <a:t>* In summary, the general method for proving that a problem is</a:t>
            </a:r>
          </a:p>
          <a:p>
            <a:pPr algn="just"/>
            <a:r>
              <a:rPr lang="en-US" dirty="0"/>
              <a:t>undecidable entails showing that some problem already known to be</a:t>
            </a:r>
          </a:p>
          <a:p>
            <a:pPr marL="0" indent="0" algn="just">
              <a:buNone/>
            </a:pPr>
            <a:r>
              <a:rPr lang="en-US" dirty="0"/>
              <a:t>    undecidable reduces to it.</a:t>
            </a:r>
          </a:p>
          <a:p>
            <a:pPr algn="just"/>
            <a:endParaRPr lang="en-US" dirty="0"/>
          </a:p>
        </p:txBody>
      </p:sp>
    </p:spTree>
    <p:extLst>
      <p:ext uri="{BB962C8B-B14F-4D97-AF65-F5344CB8AC3E}">
        <p14:creationId xmlns:p14="http://schemas.microsoft.com/office/powerpoint/2010/main" val="386162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9EAA-9F29-4F18-DA8C-E1F9982DEF69}"/>
              </a:ext>
            </a:extLst>
          </p:cNvPr>
          <p:cNvSpPr>
            <a:spLocks noGrp="1"/>
          </p:cNvSpPr>
          <p:nvPr>
            <p:ph type="title"/>
          </p:nvPr>
        </p:nvSpPr>
        <p:spPr/>
        <p:txBody>
          <a:bodyPr>
            <a:normAutofit fontScale="90000"/>
          </a:bodyPr>
          <a:lstStyle/>
          <a:p>
            <a:r>
              <a:rPr lang="en-US" dirty="0"/>
              <a:t>Undecidable Problems From Language Theory</a:t>
            </a:r>
          </a:p>
        </p:txBody>
      </p:sp>
      <p:sp>
        <p:nvSpPr>
          <p:cNvPr id="3" name="Content Placeholder 2">
            <a:extLst>
              <a:ext uri="{FF2B5EF4-FFF2-40B4-BE49-F238E27FC236}">
                <a16:creationId xmlns:a16="http://schemas.microsoft.com/office/drawing/2014/main" id="{FA3E091C-1557-CC3E-8EE6-64E89808E0C0}"/>
              </a:ext>
            </a:extLst>
          </p:cNvPr>
          <p:cNvSpPr>
            <a:spLocks noGrp="1"/>
          </p:cNvSpPr>
          <p:nvPr>
            <p:ph idx="1"/>
          </p:nvPr>
        </p:nvSpPr>
        <p:spPr/>
        <p:txBody>
          <a:bodyPr/>
          <a:lstStyle/>
          <a:p>
            <a:pPr algn="just"/>
            <a:r>
              <a:rPr lang="en-US" sz="2800" kern="0" dirty="0">
                <a:effectLst/>
                <a:ea typeface="Times New Roman" panose="02020603050405020304" pitchFamily="18" charset="0"/>
                <a:cs typeface="Times New Roman" panose="02020603050405020304" pitchFamily="18" charset="0"/>
              </a:rPr>
              <a:t>Undecidability is a fundamental concept in theoretical computer science and language theory. It refers to problems for which there is no algorithm that can determine a solution for all possible inputs. One of the most famous undecidable problems in language theory is the Halting Problem.</a:t>
            </a:r>
            <a:endParaRPr lang="en-US" sz="2800" kern="100" dirty="0">
              <a:effectLst/>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730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2A9B-89BC-72EA-0041-AB802829EC6C}"/>
              </a:ext>
            </a:extLst>
          </p:cNvPr>
          <p:cNvSpPr>
            <a:spLocks noGrp="1"/>
          </p:cNvSpPr>
          <p:nvPr>
            <p:ph type="title"/>
          </p:nvPr>
        </p:nvSpPr>
        <p:spPr/>
        <p:txBody>
          <a:bodyPr>
            <a:normAutofit/>
          </a:bodyPr>
          <a:lstStyle/>
          <a:p>
            <a:r>
              <a:rPr lang="en-US" dirty="0"/>
              <a:t>List of Some </a:t>
            </a:r>
            <a:r>
              <a:rPr lang="en-US" b="1" dirty="0"/>
              <a:t>Undecidable Problems</a:t>
            </a:r>
          </a:p>
        </p:txBody>
      </p:sp>
      <p:sp>
        <p:nvSpPr>
          <p:cNvPr id="3" name="Content Placeholder 2">
            <a:extLst>
              <a:ext uri="{FF2B5EF4-FFF2-40B4-BE49-F238E27FC236}">
                <a16:creationId xmlns:a16="http://schemas.microsoft.com/office/drawing/2014/main" id="{124ADDA9-2520-E758-C951-A55B03B0D7FB}"/>
              </a:ext>
            </a:extLst>
          </p:cNvPr>
          <p:cNvSpPr>
            <a:spLocks noGrp="1"/>
          </p:cNvSpPr>
          <p:nvPr>
            <p:ph idx="1"/>
          </p:nvPr>
        </p:nvSpPr>
        <p:spPr/>
        <p:txBody>
          <a:bodyPr>
            <a:normAutofit/>
          </a:bodyPr>
          <a:lstStyle/>
          <a:p>
            <a:pPr marL="342900" marR="0" lvl="0" indent="-342900" algn="just">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Halting Problem: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description of an arbitrary computer program and an input, decide whether the program will eventually halt (finish running) or continue running indefinitely.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Alan Turing proved in 1936 that there is no general algorithm that can solve the Halting Problem for all possible inputs.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Post Correspondence Problem: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set of strings and a target string, determine whether there exists a sequence of strings from the set whose concatenation is equal to the target string when read in two different ways.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Emil Post introduced this problem, and it was later shown to be undecidable by reduction from the Halting Problem.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Emptiness Problem for Context-Free Grammars: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context-free grammar, determine whether the language generated by the grammar is empty (contains no strings).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This problem is undecidable and was proven to be so by Alan Turing.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200" dirty="0"/>
          </a:p>
        </p:txBody>
      </p:sp>
    </p:spTree>
    <p:extLst>
      <p:ext uri="{BB962C8B-B14F-4D97-AF65-F5344CB8AC3E}">
        <p14:creationId xmlns:p14="http://schemas.microsoft.com/office/powerpoint/2010/main" val="2078482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3A1F-AAF7-A6D2-230B-B3A89AC7584B}"/>
              </a:ext>
            </a:extLst>
          </p:cNvPr>
          <p:cNvSpPr>
            <a:spLocks noGrp="1"/>
          </p:cNvSpPr>
          <p:nvPr>
            <p:ph type="title"/>
          </p:nvPr>
        </p:nvSpPr>
        <p:spPr/>
        <p:txBody>
          <a:bodyPr>
            <a:normAutofit/>
          </a:bodyPr>
          <a:lstStyle/>
          <a:p>
            <a:r>
              <a:rPr lang="en-US" dirty="0"/>
              <a:t>List of Some </a:t>
            </a:r>
            <a:r>
              <a:rPr lang="en-US" b="1" dirty="0"/>
              <a:t>Undecidable Problems</a:t>
            </a:r>
            <a:endParaRPr lang="en-US" dirty="0"/>
          </a:p>
        </p:txBody>
      </p:sp>
      <p:sp>
        <p:nvSpPr>
          <p:cNvPr id="3" name="Content Placeholder 2">
            <a:extLst>
              <a:ext uri="{FF2B5EF4-FFF2-40B4-BE49-F238E27FC236}">
                <a16:creationId xmlns:a16="http://schemas.microsoft.com/office/drawing/2014/main" id="{AD7B7020-3E70-2B77-1988-C8FC26756F80}"/>
              </a:ext>
            </a:extLst>
          </p:cNvPr>
          <p:cNvSpPr>
            <a:spLocks noGrp="1"/>
          </p:cNvSpPr>
          <p:nvPr>
            <p:ph idx="1"/>
          </p:nvPr>
        </p:nvSpPr>
        <p:spPr/>
        <p:txBody>
          <a:bodyPr>
            <a:noAutofit/>
          </a:bodyPr>
          <a:lstStyle/>
          <a:p>
            <a:pPr marL="0" marR="0" lvl="0" indent="0" algn="just">
              <a:lnSpc>
                <a:spcPct val="107000"/>
              </a:lnSpc>
              <a:spcBef>
                <a:spcPts val="0"/>
              </a:spcBef>
              <a:spcAft>
                <a:spcPts val="800"/>
              </a:spcAft>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4.	Word Problem for Group Theory: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presentation of a group by generators and relations, decide whether a given word in the generators represents the identity element in the group.</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Proven to be undecidable by Max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Dehn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in 1911, and independently by Kurt Gödel in 1931.</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5.	Tiling Problem: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Given a set of tile types and a region, determine whether the region can be completely tiled using the given tiles.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Roger Penrose introduced a variant of this problem, and it was shown to be undecidable.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None/>
              <a:tabLst>
                <a:tab pos="4572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6.	Rice's Theorem: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Statement: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Any non-trivial property of the language recognized by a Turing machine is undecidable.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Lst>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Undecidability: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This is a general result that applies to a wide range of problems and is based on the idea that determining non-trivial properties of languages is, in general, an undecidable problem.</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endParaRPr lang="en-US" sz="1200" dirty="0"/>
          </a:p>
        </p:txBody>
      </p:sp>
    </p:spTree>
    <p:extLst>
      <p:ext uri="{BB962C8B-B14F-4D97-AF65-F5344CB8AC3E}">
        <p14:creationId xmlns:p14="http://schemas.microsoft.com/office/powerpoint/2010/main" val="254108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5F52-2FA3-0166-E24A-98969981DCA9}"/>
              </a:ext>
            </a:extLst>
          </p:cNvPr>
          <p:cNvSpPr>
            <a:spLocks noGrp="1"/>
          </p:cNvSpPr>
          <p:nvPr>
            <p:ph type="title"/>
          </p:nvPr>
        </p:nvSpPr>
        <p:spPr>
          <a:xfrm>
            <a:off x="7734300" y="3049796"/>
            <a:ext cx="3581401" cy="334432"/>
          </a:xfrm>
        </p:spPr>
        <p:txBody>
          <a:bodyPr>
            <a:normAutofit fontScale="90000"/>
          </a:bodyPr>
          <a:lstStyle/>
          <a:p>
            <a:r>
              <a:rPr lang="en-US" sz="1400" b="1" dirty="0"/>
              <a:t>A (Pet Dragon)                  B (Dragon Shop)</a:t>
            </a:r>
            <a:r>
              <a:rPr lang="en-US" sz="1400" dirty="0"/>
              <a:t>				</a:t>
            </a:r>
          </a:p>
        </p:txBody>
      </p:sp>
      <p:sp>
        <p:nvSpPr>
          <p:cNvPr id="4" name="Text Placeholder 3">
            <a:extLst>
              <a:ext uri="{FF2B5EF4-FFF2-40B4-BE49-F238E27FC236}">
                <a16:creationId xmlns:a16="http://schemas.microsoft.com/office/drawing/2014/main" id="{D41BEE59-7BC0-130D-EAA8-801A0ECE76AB}"/>
              </a:ext>
            </a:extLst>
          </p:cNvPr>
          <p:cNvSpPr>
            <a:spLocks noGrp="1"/>
          </p:cNvSpPr>
          <p:nvPr>
            <p:ph type="body" sz="half" idx="2"/>
          </p:nvPr>
        </p:nvSpPr>
        <p:spPr>
          <a:xfrm>
            <a:off x="937163" y="850900"/>
            <a:ext cx="6241816" cy="5118100"/>
          </a:xfrm>
        </p:spPr>
        <p:txBody>
          <a:bodyPr>
            <a:normAutofit fontScale="92500" lnSpcReduction="20000"/>
          </a:bodyPr>
          <a:lstStyle/>
          <a:p>
            <a:pPr algn="just"/>
            <a:endParaRPr lang="en-US" u="sng" dirty="0"/>
          </a:p>
          <a:p>
            <a:pPr algn="just"/>
            <a:r>
              <a:rPr lang="en-US" u="sng" dirty="0"/>
              <a:t>ILLUSTRATION TO UNDERSTAND </a:t>
            </a:r>
          </a:p>
          <a:p>
            <a:pPr algn="just"/>
            <a:r>
              <a:rPr lang="en-US" sz="1800" b="1" u="sng" dirty="0">
                <a:cs typeface="Times New Roman" panose="02020603050405020304" pitchFamily="18" charset="0"/>
              </a:rPr>
              <a:t>Reducibility and undecidable Problems in Language Theory:</a:t>
            </a:r>
          </a:p>
          <a:p>
            <a:pPr algn="just"/>
            <a:endParaRPr lang="en-US" sz="1800" b="1" u="sng" dirty="0">
              <a:cs typeface="Times New Roman" panose="02020603050405020304" pitchFamily="18" charset="0"/>
            </a:endParaRPr>
          </a:p>
          <a:p>
            <a:pPr marL="342900" indent="-342900" algn="just">
              <a:buAutoNum type="arabicPeriod"/>
            </a:pPr>
            <a:r>
              <a:rPr lang="en-US" dirty="0">
                <a:cs typeface="Times New Roman" panose="02020603050405020304" pitchFamily="18" charset="0"/>
              </a:rPr>
              <a:t>So Kofi dreams/wish to have a pet dragon this Christmas</a:t>
            </a:r>
          </a:p>
          <a:p>
            <a:pPr marL="342900" indent="-342900" algn="just">
              <a:buAutoNum type="arabicPeriod"/>
            </a:pPr>
            <a:r>
              <a:rPr lang="en-US" sz="1800" dirty="0">
                <a:cs typeface="Times New Roman" panose="02020603050405020304" pitchFamily="18" charset="0"/>
              </a:rPr>
              <a:t>But to get the p</a:t>
            </a:r>
            <a:r>
              <a:rPr lang="en-US" dirty="0">
                <a:cs typeface="Times New Roman" panose="02020603050405020304" pitchFamily="18" charset="0"/>
              </a:rPr>
              <a:t>et dragon, Kofi thinks of going to a pet dragon shop in that case he will be able to get the pet dragon that he so wishes.</a:t>
            </a:r>
          </a:p>
          <a:p>
            <a:pPr marL="342900" indent="-342900" algn="just">
              <a:buAutoNum type="arabicPeriod"/>
            </a:pPr>
            <a:r>
              <a:rPr lang="en-US" sz="1800" dirty="0">
                <a:cs typeface="Times New Roman" panose="02020603050405020304" pitchFamily="18" charset="0"/>
              </a:rPr>
              <a:t>So Kofi has indeed reduce th</a:t>
            </a:r>
            <a:r>
              <a:rPr lang="en-US" dirty="0">
                <a:cs typeface="Times New Roman" panose="02020603050405020304" pitchFamily="18" charset="0"/>
              </a:rPr>
              <a:t>e 1</a:t>
            </a:r>
            <a:r>
              <a:rPr lang="en-US" baseline="30000" dirty="0">
                <a:cs typeface="Times New Roman" panose="02020603050405020304" pitchFamily="18" charset="0"/>
              </a:rPr>
              <a:t>st</a:t>
            </a:r>
            <a:r>
              <a:rPr lang="en-US" dirty="0">
                <a:cs typeface="Times New Roman" panose="02020603050405020304" pitchFamily="18" charset="0"/>
              </a:rPr>
              <a:t> problem say A i.e.(get a pet dragon), to a 2</a:t>
            </a:r>
            <a:r>
              <a:rPr lang="en-US" baseline="30000" dirty="0">
                <a:cs typeface="Times New Roman" panose="02020603050405020304" pitchFamily="18" charset="0"/>
              </a:rPr>
              <a:t>nd</a:t>
            </a:r>
            <a:r>
              <a:rPr lang="en-US" dirty="0">
                <a:cs typeface="Times New Roman" panose="02020603050405020304" pitchFamily="18" charset="0"/>
              </a:rPr>
              <a:t> Problem say B i.e.(going to a pet dragon shop).</a:t>
            </a:r>
          </a:p>
          <a:p>
            <a:pPr marL="342900" indent="-342900" algn="just">
              <a:buAutoNum type="arabicPeriod"/>
            </a:pPr>
            <a:r>
              <a:rPr lang="en-US" dirty="0">
                <a:cs typeface="Times New Roman" panose="02020603050405020304" pitchFamily="18" charset="0"/>
              </a:rPr>
              <a:t>But in our real world there are </a:t>
            </a:r>
            <a:r>
              <a:rPr lang="en-US" b="1" u="sng" dirty="0">
                <a:cs typeface="Times New Roman" panose="02020603050405020304" pitchFamily="18" charset="0"/>
              </a:rPr>
              <a:t>NO DRAGONS </a:t>
            </a:r>
            <a:r>
              <a:rPr lang="en-US" dirty="0">
                <a:cs typeface="Times New Roman" panose="02020603050405020304" pitchFamily="18" charset="0"/>
              </a:rPr>
              <a:t>because they are extinct and so therefore Kofi will not be able to have a pet dragon this Christmas.</a:t>
            </a:r>
          </a:p>
          <a:p>
            <a:pPr marL="342900" indent="-342900" algn="just">
              <a:buAutoNum type="arabicPeriod"/>
            </a:pPr>
            <a:r>
              <a:rPr lang="en-US" b="1" dirty="0">
                <a:solidFill>
                  <a:srgbClr val="FF0000"/>
                </a:solidFill>
                <a:cs typeface="Times New Roman" panose="02020603050405020304" pitchFamily="18" charset="0"/>
              </a:rPr>
              <a:t>By Reducing </a:t>
            </a:r>
            <a:r>
              <a:rPr lang="en-US" b="1" dirty="0">
                <a:solidFill>
                  <a:srgbClr val="FF0000"/>
                </a:solidFill>
              </a:rPr>
              <a:t>𝐴 →𝑟𝑒𝑑 𝐵 we still cannot solve problem A  because if we even find B (pet dragon shop), we cannot still solve Problem A (pet dragon does not exist) which is a contradiction (reducibility) hence an Undecidable Problem.</a:t>
            </a:r>
            <a:endParaRPr lang="en-US" sz="1800" b="1" dirty="0">
              <a:solidFill>
                <a:srgbClr val="FF0000"/>
              </a:solidFill>
              <a:cs typeface="Times New Roman" panose="02020603050405020304" pitchFamily="18" charset="0"/>
            </a:endParaRPr>
          </a:p>
          <a:p>
            <a:pPr algn="just"/>
            <a:endParaRPr lang="en-US" dirty="0"/>
          </a:p>
        </p:txBody>
      </p:sp>
      <p:pic>
        <p:nvPicPr>
          <p:cNvPr id="7" name="Picture Placeholder 5">
            <a:extLst>
              <a:ext uri="{FF2B5EF4-FFF2-40B4-BE49-F238E27FC236}">
                <a16:creationId xmlns:a16="http://schemas.microsoft.com/office/drawing/2014/main" id="{04D59201-8D4B-F962-F740-82D347EA2C9B}"/>
              </a:ext>
            </a:extLst>
          </p:cNvPr>
          <p:cNvPicPr>
            <a:picLocks noChangeAspect="1"/>
          </p:cNvPicPr>
          <p:nvPr/>
        </p:nvPicPr>
        <p:blipFill>
          <a:blip r:embed="rId2"/>
          <a:srcRect l="28651" r="28651"/>
          <a:stretch>
            <a:fillRect/>
          </a:stretch>
        </p:blipFill>
        <p:spPr>
          <a:xfrm>
            <a:off x="7676811" y="3255432"/>
            <a:ext cx="1435100" cy="1828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pic>
        <p:nvPicPr>
          <p:cNvPr id="11" name="Picture Placeholder 10">
            <a:extLst>
              <a:ext uri="{FF2B5EF4-FFF2-40B4-BE49-F238E27FC236}">
                <a16:creationId xmlns:a16="http://schemas.microsoft.com/office/drawing/2014/main" id="{97C531BB-07E5-764E-E4CD-3F52C28CA8E5}"/>
              </a:ext>
            </a:extLst>
          </p:cNvPr>
          <p:cNvPicPr>
            <a:picLocks noGrp="1" noChangeAspect="1"/>
          </p:cNvPicPr>
          <p:nvPr>
            <p:ph type="pic" idx="1"/>
          </p:nvPr>
        </p:nvPicPr>
        <p:blipFill>
          <a:blip r:embed="rId3"/>
          <a:srcRect l="11460" r="11460"/>
          <a:stretch>
            <a:fillRect/>
          </a:stretch>
        </p:blipFill>
        <p:spPr>
          <a:xfrm>
            <a:off x="8837782" y="990600"/>
            <a:ext cx="1612900" cy="1181100"/>
          </a:xfrm>
        </p:spPr>
      </p:pic>
      <p:pic>
        <p:nvPicPr>
          <p:cNvPr id="13" name="Picture 12">
            <a:extLst>
              <a:ext uri="{FF2B5EF4-FFF2-40B4-BE49-F238E27FC236}">
                <a16:creationId xmlns:a16="http://schemas.microsoft.com/office/drawing/2014/main" id="{F6404E85-ABAF-6602-69B4-D9C3E921A7D5}"/>
              </a:ext>
            </a:extLst>
          </p:cNvPr>
          <p:cNvPicPr>
            <a:picLocks noChangeAspect="1"/>
          </p:cNvPicPr>
          <p:nvPr/>
        </p:nvPicPr>
        <p:blipFill>
          <a:blip r:embed="rId4"/>
          <a:stretch>
            <a:fillRect/>
          </a:stretch>
        </p:blipFill>
        <p:spPr>
          <a:xfrm>
            <a:off x="9644232" y="3141132"/>
            <a:ext cx="1612900" cy="1943100"/>
          </a:xfrm>
          <a:prstGeom prst="rect">
            <a:avLst/>
          </a:prstGeom>
        </p:spPr>
      </p:pic>
      <p:sp>
        <p:nvSpPr>
          <p:cNvPr id="14" name="Arrow: Right 13">
            <a:extLst>
              <a:ext uri="{FF2B5EF4-FFF2-40B4-BE49-F238E27FC236}">
                <a16:creationId xmlns:a16="http://schemas.microsoft.com/office/drawing/2014/main" id="{4542156A-EA1C-71CF-E7BD-F545F88D632D}"/>
              </a:ext>
            </a:extLst>
          </p:cNvPr>
          <p:cNvSpPr/>
          <p:nvPr/>
        </p:nvSpPr>
        <p:spPr>
          <a:xfrm rot="6352075">
            <a:off x="8257427" y="2044014"/>
            <a:ext cx="490899" cy="6275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0957C93-D54F-EDD9-2298-A2603DC7A132}"/>
              </a:ext>
            </a:extLst>
          </p:cNvPr>
          <p:cNvSpPr/>
          <p:nvPr/>
        </p:nvSpPr>
        <p:spPr>
          <a:xfrm rot="3291195">
            <a:off x="10263322" y="2270473"/>
            <a:ext cx="374719" cy="5499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56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8E7A-83FA-F67C-6D87-1EC8948F774C}"/>
              </a:ext>
            </a:extLst>
          </p:cNvPr>
          <p:cNvSpPr>
            <a:spLocks noGrp="1"/>
          </p:cNvSpPr>
          <p:nvPr>
            <p:ph type="title"/>
          </p:nvPr>
        </p:nvSpPr>
        <p:spPr/>
        <p:txBody>
          <a:bodyPr>
            <a:normAutofit/>
          </a:bodyPr>
          <a:lstStyle/>
          <a:p>
            <a:r>
              <a:rPr lang="en-US" sz="3600" dirty="0"/>
              <a:t>PROVE BY CONTRADICTION</a:t>
            </a:r>
            <a:br>
              <a:rPr lang="en-US" dirty="0"/>
            </a:br>
            <a:r>
              <a:rPr lang="en-US" sz="2000" dirty="0"/>
              <a:t>HALTING PROBLEM VRS TRUTH PROBLEM</a:t>
            </a:r>
          </a:p>
        </p:txBody>
      </p:sp>
      <p:sp>
        <p:nvSpPr>
          <p:cNvPr id="3" name="Content Placeholder 2">
            <a:extLst>
              <a:ext uri="{FF2B5EF4-FFF2-40B4-BE49-F238E27FC236}">
                <a16:creationId xmlns:a16="http://schemas.microsoft.com/office/drawing/2014/main" id="{F0D8B1C9-4F26-A443-62AE-B865BF2D5295}"/>
              </a:ext>
            </a:extLst>
          </p:cNvPr>
          <p:cNvSpPr>
            <a:spLocks noGrp="1"/>
          </p:cNvSpPr>
          <p:nvPr>
            <p:ph idx="1"/>
          </p:nvPr>
        </p:nvSpPr>
        <p:spPr/>
        <p:txBody>
          <a:bodyPr>
            <a:normAutofit/>
          </a:bodyPr>
          <a:lstStyle/>
          <a:p>
            <a:r>
              <a:rPr lang="en-US" dirty="0"/>
              <a:t>Consider now the problem 𝐻𝐴𝐿𝑇</a:t>
            </a:r>
            <a:r>
              <a:rPr lang="en-US" baseline="-25000" dirty="0"/>
              <a:t>𝑇𝑀</a:t>
            </a:r>
            <a:r>
              <a:rPr lang="en-US" dirty="0"/>
              <a:t>, the problem of determining</a:t>
            </a:r>
          </a:p>
          <a:p>
            <a:r>
              <a:rPr lang="en-US" dirty="0"/>
              <a:t>whether a TM halts (by accepting or rejecting) on a given input; this</a:t>
            </a:r>
          </a:p>
          <a:p>
            <a:r>
              <a:rPr lang="en-US" dirty="0"/>
              <a:t>problem is widely known as the Halting Problem in computability</a:t>
            </a:r>
          </a:p>
          <a:p>
            <a:r>
              <a:rPr lang="en-US" dirty="0"/>
              <a:t>theory.</a:t>
            </a:r>
          </a:p>
          <a:p>
            <a:r>
              <a:rPr lang="en-US" dirty="0"/>
              <a:t>Define:</a:t>
            </a:r>
          </a:p>
          <a:p>
            <a:r>
              <a:rPr lang="en-US" dirty="0"/>
              <a:t>𝐻𝐴𝐿𝑇𝑇𝑀 = 𝑀, 𝑤 | 𝑀 𝑖𝑠 𝑎 𝑇𝑀 𝑎𝑛𝑑 𝑀 ℎ𝑎𝑙𝑡𝑠 𝑜𝑛 𝑖𝑛𝑝𝑢𝑡 𝑤</a:t>
            </a:r>
          </a:p>
          <a:p>
            <a:pPr marL="0" indent="0">
              <a:buNone/>
            </a:pPr>
            <a:endParaRPr lang="en-US" dirty="0"/>
          </a:p>
        </p:txBody>
      </p:sp>
    </p:spTree>
    <p:extLst>
      <p:ext uri="{BB962C8B-B14F-4D97-AF65-F5344CB8AC3E}">
        <p14:creationId xmlns:p14="http://schemas.microsoft.com/office/powerpoint/2010/main" val="3785088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112B-A96D-514E-83F2-27E2062549C5}"/>
              </a:ext>
            </a:extLst>
          </p:cNvPr>
          <p:cNvSpPr>
            <a:spLocks noGrp="1"/>
          </p:cNvSpPr>
          <p:nvPr>
            <p:ph type="title"/>
          </p:nvPr>
        </p:nvSpPr>
        <p:spPr>
          <a:xfrm>
            <a:off x="1295402" y="982132"/>
            <a:ext cx="9601196" cy="1034558"/>
          </a:xfrm>
        </p:spPr>
        <p:txBody>
          <a:bodyPr>
            <a:normAutofit/>
          </a:bodyPr>
          <a:lstStyle/>
          <a:p>
            <a:r>
              <a:rPr lang="en-US" sz="3100" dirty="0"/>
              <a:t>PROVE BY CONTRADICTION</a:t>
            </a:r>
            <a:br>
              <a:rPr lang="en-US" sz="2800" dirty="0"/>
            </a:br>
            <a:r>
              <a:rPr lang="en-US" sz="1300" b="1" dirty="0">
                <a:solidFill>
                  <a:srgbClr val="FF0000"/>
                </a:solidFill>
              </a:rPr>
              <a:t>HALTING PROBLEM VRS TRUTH PROBLEM</a:t>
            </a:r>
          </a:p>
        </p:txBody>
      </p:sp>
      <p:sp>
        <p:nvSpPr>
          <p:cNvPr id="3" name="Content Placeholder 2">
            <a:extLst>
              <a:ext uri="{FF2B5EF4-FFF2-40B4-BE49-F238E27FC236}">
                <a16:creationId xmlns:a16="http://schemas.microsoft.com/office/drawing/2014/main" id="{BDB05598-BFC0-8872-0C8C-9F6622C82D9C}"/>
              </a:ext>
            </a:extLst>
          </p:cNvPr>
          <p:cNvSpPr>
            <a:spLocks noGrp="1"/>
          </p:cNvSpPr>
          <p:nvPr>
            <p:ph idx="1"/>
          </p:nvPr>
        </p:nvSpPr>
        <p:spPr>
          <a:xfrm>
            <a:off x="1295400" y="2556931"/>
            <a:ext cx="9714977" cy="3605873"/>
          </a:xfrm>
        </p:spPr>
        <p:txBody>
          <a:bodyPr>
            <a:noAutofit/>
          </a:bodyPr>
          <a:lstStyle/>
          <a:p>
            <a:pPr marL="457200" indent="-457200" algn="just">
              <a:buClr>
                <a:schemeClr val="tx1"/>
              </a:buClr>
              <a:buFont typeface="+mj-lt"/>
              <a:buAutoNum type="arabicPeriod"/>
            </a:pPr>
            <a:r>
              <a:rPr lang="en-US" sz="1600" b="1" dirty="0">
                <a:cs typeface="Times New Roman" panose="02020603050405020304" pitchFamily="18" charset="0"/>
              </a:rPr>
              <a:t>To show that a problem is undecidable using reductions </a:t>
            </a:r>
            <a:endParaRPr lang="en-US" sz="1600" dirty="0">
              <a:cs typeface="Times New Roman" panose="02020603050405020304" pitchFamily="18" charset="0"/>
            </a:endParaRPr>
          </a:p>
          <a:p>
            <a:pPr marL="0" indent="0" algn="just">
              <a:buNone/>
            </a:pPr>
            <a:r>
              <a:rPr lang="en-US" sz="1600" b="1" dirty="0">
                <a:cs typeface="Times New Roman" panose="02020603050405020304" pitchFamily="18" charset="0"/>
              </a:rPr>
              <a:t>	We do it through a proof by contradiction </a:t>
            </a:r>
            <a:endParaRPr lang="en-US" sz="1600" dirty="0">
              <a:cs typeface="Times New Roman" panose="02020603050405020304" pitchFamily="18" charset="0"/>
            </a:endParaRPr>
          </a:p>
          <a:p>
            <a:pPr marL="0" indent="0" algn="just">
              <a:buNone/>
            </a:pPr>
            <a:endParaRPr lang="en-US" sz="1600" b="1" dirty="0">
              <a:cs typeface="Times New Roman" panose="02020603050405020304" pitchFamily="18" charset="0"/>
            </a:endParaRPr>
          </a:p>
          <a:p>
            <a:pPr marL="0" indent="0" algn="just">
              <a:buNone/>
            </a:pPr>
            <a:r>
              <a:rPr lang="en-US" sz="1600" b="1" dirty="0">
                <a:cs typeface="Times New Roman" panose="02020603050405020304" pitchFamily="18" charset="0"/>
              </a:rPr>
              <a:t>And so Let say there exist a problem that solves the truth problem and the halting problem as an example to demonstrate how reducing the halting problem to the truth problem will show that the truth problem is undecidable</a:t>
            </a:r>
            <a:endParaRPr lang="en-US" sz="1600" b="1" dirty="0">
              <a:solidFill>
                <a:srgbClr val="FF0000"/>
              </a:solidFill>
              <a:cs typeface="Times New Roman" panose="02020603050405020304" pitchFamily="18" charset="0"/>
            </a:endParaRPr>
          </a:p>
          <a:p>
            <a:pPr marL="0" indent="0" algn="just">
              <a:buNone/>
            </a:pPr>
            <a:endParaRPr lang="en-US" sz="1600" b="1" dirty="0">
              <a:solidFill>
                <a:srgbClr val="FF0000"/>
              </a:solidFill>
              <a:cs typeface="Times New Roman" panose="02020603050405020304" pitchFamily="18" charset="0"/>
            </a:endParaRPr>
          </a:p>
          <a:p>
            <a:pPr marL="0" indent="0" algn="just">
              <a:buNone/>
            </a:pPr>
            <a:r>
              <a:rPr lang="en-US" sz="1600" b="1" dirty="0">
                <a:solidFill>
                  <a:srgbClr val="FF0000"/>
                </a:solidFill>
                <a:cs typeface="Times New Roman" panose="02020603050405020304" pitchFamily="18" charset="0"/>
              </a:rPr>
              <a:t>The truth problem asks whether we can write a program that determines if another program will return true.</a:t>
            </a:r>
            <a:endParaRPr lang="en-US" sz="1600" dirty="0">
              <a:solidFill>
                <a:srgbClr val="FF0000"/>
              </a:solidFill>
              <a:cs typeface="Times New Roman" panose="02020603050405020304" pitchFamily="18" charset="0"/>
            </a:endParaRPr>
          </a:p>
          <a:p>
            <a:pPr marL="0" indent="0" algn="just">
              <a:buNone/>
            </a:pPr>
            <a:endParaRPr lang="en-US" sz="1600" b="1" dirty="0">
              <a:cs typeface="Times New Roman" panose="02020603050405020304" pitchFamily="18" charset="0"/>
            </a:endParaRPr>
          </a:p>
          <a:p>
            <a:pPr marL="0" indent="0" algn="just">
              <a:buNone/>
            </a:pPr>
            <a:r>
              <a:rPr lang="en-US" sz="1600" b="1" dirty="0">
                <a:cs typeface="Times New Roman" panose="02020603050405020304" pitchFamily="18" charset="0"/>
              </a:rPr>
              <a:t>So, we assume for the sake of Contradiction that there is a program that decides the truth problem.</a:t>
            </a:r>
            <a:endParaRPr lang="en-US" sz="1600" dirty="0">
              <a:cs typeface="Times New Roman" panose="02020603050405020304" pitchFamily="18" charset="0"/>
            </a:endParaRPr>
          </a:p>
          <a:p>
            <a:endParaRPr lang="en-US" sz="1600" dirty="0"/>
          </a:p>
        </p:txBody>
      </p:sp>
    </p:spTree>
    <p:extLst>
      <p:ext uri="{BB962C8B-B14F-4D97-AF65-F5344CB8AC3E}">
        <p14:creationId xmlns:p14="http://schemas.microsoft.com/office/powerpoint/2010/main" val="346844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2D9C6DE-4D76-461C-B313-8274F1ADF631}"/>
              </a:ext>
            </a:extLst>
          </p:cNvPr>
          <p:cNvSpPr txBox="1">
            <a:spLocks/>
          </p:cNvSpPr>
          <p:nvPr/>
        </p:nvSpPr>
        <p:spPr>
          <a:xfrm>
            <a:off x="1295402" y="581442"/>
            <a:ext cx="9601196" cy="513158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chemeClr val="tx1"/>
              </a:buClr>
              <a:buFont typeface="Arial"/>
              <a:buNone/>
            </a:pPr>
            <a:r>
              <a:rPr lang="en-US"/>
              <a:t>    </a:t>
            </a:r>
          </a:p>
          <a:p>
            <a:pPr marL="0" indent="0">
              <a:buClr>
                <a:schemeClr val="tx1"/>
              </a:buClr>
              <a:buFont typeface="Arial"/>
              <a:buNone/>
            </a:pPr>
            <a:endParaRPr lang="en-US" dirty="0"/>
          </a:p>
        </p:txBody>
      </p:sp>
      <p:sp>
        <p:nvSpPr>
          <p:cNvPr id="3" name="Rectangle 2">
            <a:extLst>
              <a:ext uri="{FF2B5EF4-FFF2-40B4-BE49-F238E27FC236}">
                <a16:creationId xmlns:a16="http://schemas.microsoft.com/office/drawing/2014/main" id="{A5155C00-2F1A-43A7-8777-A1ABBAAE591A}"/>
              </a:ext>
            </a:extLst>
          </p:cNvPr>
          <p:cNvSpPr/>
          <p:nvPr/>
        </p:nvSpPr>
        <p:spPr>
          <a:xfrm>
            <a:off x="2190574" y="1927841"/>
            <a:ext cx="1873101" cy="18360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rgbClr val="00B050"/>
                </a:solidFill>
                <a:latin typeface="Times New Roman" panose="02020603050405020304" pitchFamily="18" charset="0"/>
                <a:cs typeface="Times New Roman" panose="02020603050405020304" pitchFamily="18" charset="0"/>
              </a:rPr>
              <a:t>HALTING</a:t>
            </a:r>
          </a:p>
          <a:p>
            <a:pPr algn="ctr"/>
            <a:endParaRPr lang="en-US" sz="2400" dirty="0">
              <a:solidFill>
                <a:srgbClr val="00B050"/>
              </a:solidFill>
              <a:latin typeface="Times New Roman" panose="02020603050405020304" pitchFamily="18" charset="0"/>
              <a:cs typeface="Times New Roman" panose="02020603050405020304" pitchFamily="18" charset="0"/>
            </a:endParaRPr>
          </a:p>
          <a:p>
            <a:pPr algn="ctr"/>
            <a:r>
              <a:rPr lang="en-US" sz="2400" dirty="0">
                <a:solidFill>
                  <a:srgbClr val="00B050"/>
                </a:solidFill>
                <a:latin typeface="Times New Roman" panose="02020603050405020304" pitchFamily="18" charset="0"/>
                <a:cs typeface="Times New Roman" panose="02020603050405020304" pitchFamily="18" charset="0"/>
              </a:rPr>
              <a:t>PROBLEM</a:t>
            </a:r>
          </a:p>
        </p:txBody>
      </p:sp>
      <p:sp>
        <p:nvSpPr>
          <p:cNvPr id="4" name="Rectangle 3">
            <a:extLst>
              <a:ext uri="{FF2B5EF4-FFF2-40B4-BE49-F238E27FC236}">
                <a16:creationId xmlns:a16="http://schemas.microsoft.com/office/drawing/2014/main" id="{71D7F132-D7EA-49A8-A124-05DAB59CBDE6}"/>
              </a:ext>
            </a:extLst>
          </p:cNvPr>
          <p:cNvSpPr/>
          <p:nvPr/>
        </p:nvSpPr>
        <p:spPr>
          <a:xfrm>
            <a:off x="7837819" y="1927841"/>
            <a:ext cx="1873101" cy="18360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rgbClr val="FF0000"/>
                </a:solidFill>
                <a:latin typeface="Times New Roman" panose="02020603050405020304" pitchFamily="18" charset="0"/>
                <a:cs typeface="Times New Roman" panose="02020603050405020304" pitchFamily="18" charset="0"/>
              </a:rPr>
              <a:t>TRUTH</a:t>
            </a:r>
          </a:p>
          <a:p>
            <a:pPr algn="ctr"/>
            <a:endParaRPr lang="en-US" sz="2400" dirty="0">
              <a:solidFill>
                <a:srgbClr val="FF0000"/>
              </a:solidFill>
              <a:latin typeface="Times New Roman" panose="02020603050405020304" pitchFamily="18" charset="0"/>
              <a:cs typeface="Times New Roman" panose="02020603050405020304" pitchFamily="18" charset="0"/>
            </a:endParaRPr>
          </a:p>
          <a:p>
            <a:pPr algn="ctr"/>
            <a:r>
              <a:rPr lang="en-US" sz="2400" dirty="0">
                <a:solidFill>
                  <a:srgbClr val="FF0000"/>
                </a:solidFill>
                <a:latin typeface="Times New Roman" panose="02020603050405020304" pitchFamily="18" charset="0"/>
                <a:cs typeface="Times New Roman" panose="02020603050405020304" pitchFamily="18" charset="0"/>
              </a:rPr>
              <a:t>PROBLEM</a:t>
            </a:r>
          </a:p>
        </p:txBody>
      </p:sp>
      <p:sp>
        <p:nvSpPr>
          <p:cNvPr id="5" name="TextBox 4">
            <a:extLst>
              <a:ext uri="{FF2B5EF4-FFF2-40B4-BE49-F238E27FC236}">
                <a16:creationId xmlns:a16="http://schemas.microsoft.com/office/drawing/2014/main" id="{AE1839EF-8518-4C2E-A0A4-25420E2B9929}"/>
              </a:ext>
            </a:extLst>
          </p:cNvPr>
          <p:cNvSpPr txBox="1"/>
          <p:nvPr/>
        </p:nvSpPr>
        <p:spPr>
          <a:xfrm>
            <a:off x="1295403" y="914136"/>
            <a:ext cx="8231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a:t>
            </a:r>
            <a:r>
              <a:rPr lang="en-US" sz="2400" b="1" dirty="0">
                <a:solidFill>
                  <a:srgbClr val="00B050"/>
                </a:solidFill>
                <a:latin typeface="Times New Roman" panose="02020603050405020304" pitchFamily="18" charset="0"/>
                <a:cs typeface="Times New Roman" panose="02020603050405020304" pitchFamily="18" charset="0"/>
              </a:rPr>
              <a:t>H  </a:t>
            </a:r>
            <a:r>
              <a:rPr lang="en-US" sz="2400" dirty="0">
                <a:latin typeface="Times New Roman" panose="02020603050405020304" pitchFamily="18" charset="0"/>
                <a:cs typeface="Times New Roman" panose="02020603050405020304" pitchFamily="18" charset="0"/>
              </a:rPr>
              <a:t>                         Reduces                              </a:t>
            </a:r>
            <a:r>
              <a:rPr lang="en-US" sz="2400" b="1" dirty="0">
                <a:solidFill>
                  <a:srgbClr val="FF0000"/>
                </a:solidFill>
                <a:latin typeface="Times New Roman" panose="02020603050405020304" pitchFamily="18" charset="0"/>
                <a:cs typeface="Times New Roman" panose="02020603050405020304" pitchFamily="18" charset="0"/>
              </a:rPr>
              <a:t>T</a:t>
            </a:r>
          </a:p>
        </p:txBody>
      </p:sp>
      <p:sp>
        <p:nvSpPr>
          <p:cNvPr id="6" name="TextBox 5">
            <a:extLst>
              <a:ext uri="{FF2B5EF4-FFF2-40B4-BE49-F238E27FC236}">
                <a16:creationId xmlns:a16="http://schemas.microsoft.com/office/drawing/2014/main" id="{04D76F72-D126-4B0C-87D2-AC75790BE9D2}"/>
              </a:ext>
            </a:extLst>
          </p:cNvPr>
          <p:cNvSpPr txBox="1"/>
          <p:nvPr/>
        </p:nvSpPr>
        <p:spPr>
          <a:xfrm>
            <a:off x="2841054" y="4912242"/>
            <a:ext cx="7460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X </a:t>
            </a:r>
          </a:p>
        </p:txBody>
      </p:sp>
      <p:sp>
        <p:nvSpPr>
          <p:cNvPr id="7" name="TextBox 6">
            <a:extLst>
              <a:ext uri="{FF2B5EF4-FFF2-40B4-BE49-F238E27FC236}">
                <a16:creationId xmlns:a16="http://schemas.microsoft.com/office/drawing/2014/main" id="{A6E6BAD3-99BE-4AFC-8C97-39AC3B200A08}"/>
              </a:ext>
            </a:extLst>
          </p:cNvPr>
          <p:cNvSpPr txBox="1"/>
          <p:nvPr/>
        </p:nvSpPr>
        <p:spPr>
          <a:xfrm>
            <a:off x="8411115" y="4912242"/>
            <a:ext cx="7460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X</a:t>
            </a:r>
          </a:p>
        </p:txBody>
      </p:sp>
      <p:sp>
        <p:nvSpPr>
          <p:cNvPr id="8" name="Arrow: Chevron 7">
            <a:extLst>
              <a:ext uri="{FF2B5EF4-FFF2-40B4-BE49-F238E27FC236}">
                <a16:creationId xmlns:a16="http://schemas.microsoft.com/office/drawing/2014/main" id="{2D450F23-3C1B-48DE-8450-39A8CC4C28B6}"/>
              </a:ext>
            </a:extLst>
          </p:cNvPr>
          <p:cNvSpPr/>
          <p:nvPr/>
        </p:nvSpPr>
        <p:spPr>
          <a:xfrm>
            <a:off x="5106837" y="4912242"/>
            <a:ext cx="1596655" cy="461665"/>
          </a:xfrm>
          <a:prstGeom prst="chevr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785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9FB56-988E-AF6A-EA1B-516C646205A3}"/>
              </a:ext>
            </a:extLst>
          </p:cNvPr>
          <p:cNvSpPr>
            <a:spLocks noGrp="1"/>
          </p:cNvSpPr>
          <p:nvPr>
            <p:ph idx="4294967295"/>
          </p:nvPr>
        </p:nvSpPr>
        <p:spPr>
          <a:xfrm>
            <a:off x="765544" y="842168"/>
            <a:ext cx="10781414" cy="5173663"/>
          </a:xfrm>
        </p:spPr>
        <p:txBody>
          <a:bodyPr>
            <a:normAutofit/>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3. To show the reduction to this new program let's call it </a:t>
            </a:r>
            <a:r>
              <a:rPr lang="en-US" sz="3200" b="1" dirty="0">
                <a:solidFill>
                  <a:srgbClr val="FF0000"/>
                </a:solidFill>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 and </a:t>
            </a:r>
            <a:r>
              <a:rPr lang="en-US" sz="3200" b="1" dirty="0">
                <a:solidFill>
                  <a:srgbClr val="FF0000"/>
                </a:solidFill>
                <a:latin typeface="Times New Roman" panose="02020603050405020304" pitchFamily="18" charset="0"/>
                <a:cs typeface="Times New Roman" panose="02020603050405020304" pitchFamily="18" charset="0"/>
              </a:rPr>
              <a:t>T</a:t>
            </a:r>
            <a:r>
              <a:rPr lang="en-US" sz="3200" dirty="0">
                <a:latin typeface="Times New Roman" panose="02020603050405020304" pitchFamily="18" charset="0"/>
                <a:cs typeface="Times New Roman" panose="02020603050405020304" pitchFamily="18" charset="0"/>
              </a:rPr>
              <a:t> will take a program as input and return true if the program returns true or return false if the program does not return true and when it does not return true it may either be because the program returned false or the program simply never stops.</a:t>
            </a:r>
          </a:p>
        </p:txBody>
      </p:sp>
    </p:spTree>
    <p:extLst>
      <p:ext uri="{BB962C8B-B14F-4D97-AF65-F5344CB8AC3E}">
        <p14:creationId xmlns:p14="http://schemas.microsoft.com/office/powerpoint/2010/main" val="151162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8405-1034-926B-00ED-54AD3D0516A6}"/>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PRESENTATION OUTLINE</a:t>
            </a:r>
            <a:endParaRPr lang="en-US" dirty="0"/>
          </a:p>
        </p:txBody>
      </p:sp>
      <p:sp>
        <p:nvSpPr>
          <p:cNvPr id="3" name="Content Placeholder 2">
            <a:extLst>
              <a:ext uri="{FF2B5EF4-FFF2-40B4-BE49-F238E27FC236}">
                <a16:creationId xmlns:a16="http://schemas.microsoft.com/office/drawing/2014/main" id="{B19AFCAA-DE9F-E755-C82A-B733D69B324C}"/>
              </a:ext>
            </a:extLst>
          </p:cNvPr>
          <p:cNvSpPr>
            <a:spLocks noGrp="1"/>
          </p:cNvSpPr>
          <p:nvPr>
            <p:ph idx="1"/>
          </p:nvPr>
        </p:nvSpPr>
        <p:spPr/>
        <p:txBody>
          <a:bodyPr>
            <a:normAutofit fontScale="70000" lnSpcReduction="20000"/>
          </a:bodyPr>
          <a:lstStyle/>
          <a:p>
            <a:pPr algn="just"/>
            <a:r>
              <a:rPr lang="en-US" dirty="0"/>
              <a:t>What is Reducibility</a:t>
            </a:r>
          </a:p>
          <a:p>
            <a:pPr lvl="1" algn="just"/>
            <a:r>
              <a:rPr lang="en-US" dirty="0"/>
              <a:t>Types of Reducibility</a:t>
            </a:r>
          </a:p>
          <a:p>
            <a:pPr lvl="1" algn="just"/>
            <a:r>
              <a:rPr lang="en-US" dirty="0"/>
              <a:t>Mention some examples with focus on Polynomial time Reduction</a:t>
            </a:r>
          </a:p>
          <a:p>
            <a:pPr algn="just"/>
            <a:r>
              <a:rPr lang="en-US" dirty="0"/>
              <a:t>Undecidable Problems From Language Theory</a:t>
            </a:r>
          </a:p>
          <a:p>
            <a:pPr lvl="1" algn="just"/>
            <a:r>
              <a:rPr lang="en-US" dirty="0"/>
              <a:t>List of some Undecidable Problems</a:t>
            </a:r>
          </a:p>
          <a:p>
            <a:pPr algn="just"/>
            <a:r>
              <a:rPr lang="en-US" dirty="0"/>
              <a:t>Reducibility and Undecidable Problems </a:t>
            </a:r>
          </a:p>
          <a:p>
            <a:pPr lvl="1" algn="just"/>
            <a:r>
              <a:rPr lang="en-US" dirty="0"/>
              <a:t>Illustration</a:t>
            </a:r>
          </a:p>
          <a:p>
            <a:pPr lvl="1" algn="just"/>
            <a:r>
              <a:rPr lang="en-US" kern="0" dirty="0">
                <a:effectLst/>
                <a:latin typeface="Times New Roman" panose="02020603050405020304" pitchFamily="18" charset="0"/>
                <a:ea typeface="Times New Roman" panose="02020603050405020304" pitchFamily="18" charset="0"/>
              </a:rPr>
              <a:t>Prove by contradiction using the Halting Problem &amp; Truth Problem</a:t>
            </a:r>
          </a:p>
          <a:p>
            <a:pPr lvl="1" algn="just"/>
            <a:r>
              <a:rPr lang="en-US" kern="0" dirty="0">
                <a:effectLst/>
                <a:latin typeface="Times New Roman" panose="02020603050405020304" pitchFamily="18" charset="0"/>
                <a:ea typeface="Times New Roman" panose="02020603050405020304" pitchFamily="18" charset="0"/>
              </a:rPr>
              <a:t>Post Correspondence Problem</a:t>
            </a:r>
          </a:p>
          <a:p>
            <a:pPr algn="just"/>
            <a:r>
              <a:rPr lang="en-US" sz="2400" dirty="0">
                <a:latin typeface="Times New Roman" panose="02020603050405020304" pitchFamily="18" charset="0"/>
                <a:cs typeface="Times New Roman" panose="02020603050405020304" pitchFamily="18" charset="0"/>
              </a:rPr>
              <a:t>Reduction via computation histories</a:t>
            </a:r>
          </a:p>
          <a:p>
            <a:pPr lvl="1" algn="just"/>
            <a:endParaRPr lang="en-US" dirty="0"/>
          </a:p>
          <a:p>
            <a:pPr algn="just"/>
            <a:endParaRPr lang="en-US" dirty="0"/>
          </a:p>
          <a:p>
            <a:pPr algn="just"/>
            <a:endParaRPr lang="en-US" dirty="0"/>
          </a:p>
        </p:txBody>
      </p:sp>
    </p:spTree>
    <p:extLst>
      <p:ext uri="{BB962C8B-B14F-4D97-AF65-F5344CB8AC3E}">
        <p14:creationId xmlns:p14="http://schemas.microsoft.com/office/powerpoint/2010/main" val="73754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64E40D90-F63F-46F4-B6FD-A41D93FCF2DA}"/>
              </a:ext>
            </a:extLst>
          </p:cNvPr>
          <p:cNvPicPr>
            <a:picLocks noGrp="1" noChangeAspect="1"/>
          </p:cNvPicPr>
          <p:nvPr>
            <p:ph idx="1"/>
          </p:nvPr>
        </p:nvPicPr>
        <p:blipFill>
          <a:blip r:embed="rId2"/>
          <a:stretch>
            <a:fillRect/>
          </a:stretch>
        </p:blipFill>
        <p:spPr>
          <a:xfrm>
            <a:off x="1014308" y="1148316"/>
            <a:ext cx="9958492" cy="4699591"/>
          </a:xfrm>
        </p:spPr>
      </p:pic>
    </p:spTree>
    <p:extLst>
      <p:ext uri="{BB962C8B-B14F-4D97-AF65-F5344CB8AC3E}">
        <p14:creationId xmlns:p14="http://schemas.microsoft.com/office/powerpoint/2010/main" val="115686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71030-AED0-58A7-126F-AF232CF94196}"/>
              </a:ext>
            </a:extLst>
          </p:cNvPr>
          <p:cNvSpPr>
            <a:spLocks noGrp="1"/>
          </p:cNvSpPr>
          <p:nvPr>
            <p:ph idx="4294967295"/>
          </p:nvPr>
        </p:nvSpPr>
        <p:spPr>
          <a:xfrm>
            <a:off x="556418" y="622300"/>
            <a:ext cx="11079163" cy="5613400"/>
          </a:xfrm>
        </p:spPr>
        <p:txBody>
          <a:bodyPr>
            <a:noAutofit/>
          </a:bodyPr>
          <a:lstStyle/>
          <a:p>
            <a:pPr marL="0" indent="0">
              <a:buClr>
                <a:schemeClr val="tx1"/>
              </a:buClr>
              <a:buNone/>
            </a:pPr>
            <a:r>
              <a:rPr lang="en-US" sz="2800" dirty="0">
                <a:latin typeface="Times New Roman" panose="02020603050405020304" pitchFamily="18" charset="0"/>
                <a:cs typeface="Times New Roman" panose="02020603050405020304" pitchFamily="18" charset="0"/>
              </a:rPr>
              <a:t>5. As we learnt earlier we know that the </a:t>
            </a:r>
            <a:r>
              <a:rPr lang="en-US" sz="2800" dirty="0">
                <a:solidFill>
                  <a:srgbClr val="FF0000"/>
                </a:solidFill>
                <a:latin typeface="Times New Roman" panose="02020603050405020304" pitchFamily="18" charset="0"/>
                <a:cs typeface="Times New Roman" panose="02020603050405020304" pitchFamily="18" charset="0"/>
              </a:rPr>
              <a:t>halting problem </a:t>
            </a:r>
            <a:r>
              <a:rPr lang="en-US" sz="2800" dirty="0">
                <a:latin typeface="Times New Roman" panose="02020603050405020304" pitchFamily="18" charset="0"/>
                <a:cs typeface="Times New Roman" panose="02020603050405020304" pitchFamily="18" charset="0"/>
              </a:rPr>
              <a:t>asks whether we can write a program that determines if another program halts.</a:t>
            </a:r>
          </a:p>
          <a:p>
            <a:pPr marL="0" indent="0">
              <a:buClr>
                <a:schemeClr val="tx1"/>
              </a:buClr>
              <a:buNone/>
            </a:pPr>
            <a:r>
              <a:rPr lang="en-US" sz="2800" dirty="0">
                <a:latin typeface="Times New Roman" panose="02020603050405020304" pitchFamily="18" charset="0"/>
                <a:cs typeface="Times New Roman" panose="02020603050405020304" pitchFamily="18" charset="0"/>
              </a:rPr>
              <a:t> </a:t>
            </a:r>
          </a:p>
          <a:p>
            <a:pPr marL="0" indent="0">
              <a:buClr>
                <a:schemeClr val="tx1"/>
              </a:buClr>
              <a:buNone/>
            </a:pPr>
            <a:r>
              <a:rPr lang="en-US" sz="2800" dirty="0">
                <a:latin typeface="Times New Roman" panose="02020603050405020304" pitchFamily="18" charset="0"/>
                <a:cs typeface="Times New Roman" panose="02020603050405020304" pitchFamily="18" charset="0"/>
              </a:rPr>
              <a:t>Therefor we will build a program which we call </a:t>
            </a:r>
            <a:r>
              <a:rPr lang="en-US" sz="2800" b="1"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that uses program </a:t>
            </a:r>
            <a:r>
              <a:rPr lang="en-US" sz="2800" b="1"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to solve the halting problem </a:t>
            </a:r>
          </a:p>
          <a:p>
            <a:pPr marL="0" indent="0">
              <a:buNone/>
            </a:pP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We know this actually cannot be done but we assume it can be for the sake of contradiction because we want to show that we can reduce the halting problem to the truth problem </a:t>
            </a:r>
          </a:p>
          <a:p>
            <a:pPr marL="0" indent="0">
              <a:buNone/>
            </a:pP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915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FAEB22-8F71-4E9A-910C-F60139C3FBE7}"/>
              </a:ext>
            </a:extLst>
          </p:cNvPr>
          <p:cNvSpPr/>
          <p:nvPr/>
        </p:nvSpPr>
        <p:spPr>
          <a:xfrm>
            <a:off x="659219" y="723014"/>
            <a:ext cx="10909004" cy="440120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So how do we build </a:t>
            </a:r>
            <a:r>
              <a:rPr lang="en-US" sz="2800" b="1" dirty="0">
                <a:solidFill>
                  <a:srgbClr val="92D050"/>
                </a:solidFill>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using </a:t>
            </a:r>
            <a:r>
              <a:rPr lang="en-US" sz="2800" b="1" dirty="0">
                <a:solidFill>
                  <a:srgbClr val="FF0000"/>
                </a:solidFill>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we define </a:t>
            </a:r>
            <a:r>
              <a:rPr lang="en-US" sz="2800" b="1" dirty="0">
                <a:solidFill>
                  <a:srgbClr val="92D050"/>
                </a:solidFill>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as follows </a:t>
            </a:r>
          </a:p>
          <a:p>
            <a:r>
              <a:rPr lang="en-US" sz="2800" b="1" dirty="0">
                <a:solidFill>
                  <a:srgbClr val="92D050"/>
                </a:solidFill>
                <a:latin typeface="Times New Roman" panose="02020603050405020304" pitchFamily="18" charset="0"/>
                <a:cs typeface="Times New Roman" panose="02020603050405020304" pitchFamily="18" charset="0"/>
              </a:rPr>
              <a:t>H</a:t>
            </a:r>
            <a:r>
              <a:rPr lang="en-US" sz="2800" dirty="0">
                <a:solidFill>
                  <a:srgbClr val="92D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takes in a program as input and immediately gives it to </a:t>
            </a:r>
            <a:r>
              <a:rPr lang="en-US" sz="2800" b="1" dirty="0">
                <a:solidFill>
                  <a:srgbClr val="FF0000"/>
                </a:solidFill>
                <a:latin typeface="Times New Roman" panose="02020603050405020304" pitchFamily="18" charset="0"/>
                <a:cs typeface="Times New Roman" panose="02020603050405020304" pitchFamily="18" charset="0"/>
              </a:rPr>
              <a:t>T</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then scans through the program and tells us that the program will return true or if the program does not return true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this point we know that if the program returns true the program most certainly will halt and </a:t>
            </a:r>
            <a:r>
              <a:rPr lang="en-US" sz="2800" b="1" dirty="0">
                <a:solidFill>
                  <a:srgbClr val="92D050"/>
                </a:solidFill>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 will return true however,  if </a:t>
            </a:r>
            <a:r>
              <a:rPr lang="en-US" sz="2800" b="1" dirty="0">
                <a:solidFill>
                  <a:srgbClr val="FF0000"/>
                </a:solidFill>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 determines that the program does not return true then the program either returned false or it may never stop running.</a:t>
            </a:r>
          </a:p>
        </p:txBody>
      </p:sp>
    </p:spTree>
    <p:extLst>
      <p:ext uri="{BB962C8B-B14F-4D97-AF65-F5344CB8AC3E}">
        <p14:creationId xmlns:p14="http://schemas.microsoft.com/office/powerpoint/2010/main" val="28322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A9B1A1-8423-4EC6-835A-ABC68092B663}"/>
              </a:ext>
            </a:extLst>
          </p:cNvPr>
          <p:cNvPicPr>
            <a:picLocks noChangeAspect="1"/>
          </p:cNvPicPr>
          <p:nvPr/>
        </p:nvPicPr>
        <p:blipFill>
          <a:blip r:embed="rId2"/>
          <a:stretch>
            <a:fillRect/>
          </a:stretch>
        </p:blipFill>
        <p:spPr>
          <a:xfrm>
            <a:off x="467834" y="509209"/>
            <a:ext cx="11100390" cy="5839582"/>
          </a:xfrm>
          <a:prstGeom prst="rect">
            <a:avLst/>
          </a:prstGeom>
        </p:spPr>
      </p:pic>
    </p:spTree>
    <p:extLst>
      <p:ext uri="{BB962C8B-B14F-4D97-AF65-F5344CB8AC3E}">
        <p14:creationId xmlns:p14="http://schemas.microsoft.com/office/powerpoint/2010/main" val="416922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CD21CD-A6F1-4EE3-B6E6-9C2727A2467B}"/>
              </a:ext>
            </a:extLst>
          </p:cNvPr>
          <p:cNvSpPr/>
          <p:nvPr/>
        </p:nvSpPr>
        <p:spPr>
          <a:xfrm>
            <a:off x="595423" y="680484"/>
            <a:ext cx="11036596" cy="5150449"/>
          </a:xfrm>
          <a:prstGeom prst="rect">
            <a:avLst/>
          </a:prstGeom>
        </p:spPr>
        <p:txBody>
          <a:bodyPr wrap="square">
            <a:spAutoFit/>
          </a:bodyPr>
          <a:lstStyle/>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7.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But to properly define </a:t>
            </a:r>
            <a:r>
              <a:rPr lang="en-US" sz="2400" b="1" kern="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400" kern="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and show the reduction we need a clear description for when 	</a:t>
            </a:r>
            <a:r>
              <a:rPr lang="en-US" sz="2400" b="1" kern="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H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returns false so to do that we may have to get</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If </a:t>
            </a:r>
            <a:r>
              <a:rPr lang="en-US" sz="24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said that the program did not return true, we take the program back and change 	the program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For every return true statement we change it to return false and for every return false 	statement we change it to return true by doing this and giving the modified program 	back to</a:t>
            </a:r>
            <a:r>
              <a:rPr lang="en-US" sz="2400"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t>
            </a:r>
            <a:endParaRPr lang="en-US"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916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5BACEF-F568-4535-B96A-DFA650F15592}"/>
              </a:ext>
            </a:extLst>
          </p:cNvPr>
          <p:cNvSpPr/>
          <p:nvPr/>
        </p:nvSpPr>
        <p:spPr>
          <a:xfrm>
            <a:off x="893135" y="765544"/>
            <a:ext cx="10717618" cy="3673121"/>
          </a:xfrm>
          <a:prstGeom prst="rect">
            <a:avLst/>
          </a:prstGeom>
        </p:spPr>
        <p:txBody>
          <a:bodyPr wrap="square">
            <a:spAutoFit/>
          </a:bodyPr>
          <a:lstStyle/>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8.We know that when </a:t>
            </a:r>
            <a:r>
              <a:rPr lang="en-US" sz="24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says it returns true this time the original program had actually returned false and therefore the program halt it.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But at this point if </a:t>
            </a:r>
            <a:r>
              <a:rPr lang="en-US" sz="24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says the modify program does not return true then we know for sure that the program does not ever return and instead keeps running which means it never halts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274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C0A90-76D8-47F6-B8AE-EA75F20EDB1B}"/>
              </a:ext>
            </a:extLst>
          </p:cNvPr>
          <p:cNvSpPr/>
          <p:nvPr/>
        </p:nvSpPr>
        <p:spPr>
          <a:xfrm>
            <a:off x="680484" y="595423"/>
            <a:ext cx="10909004" cy="5046061"/>
          </a:xfrm>
          <a:prstGeom prst="rect">
            <a:avLst/>
          </a:prstGeom>
        </p:spPr>
        <p:txBody>
          <a:bodyPr wrap="square">
            <a:spAutoFit/>
          </a:bodyPr>
          <a:lstStyle/>
          <a:p>
            <a:pPr>
              <a:lnSpc>
                <a:spcPct val="2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9</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.So here we have a clear description of how program </a:t>
            </a:r>
            <a:r>
              <a:rPr lang="en-US" sz="2400" b="1" kern="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H</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will use program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the reduction is complete and we can finally say that this contradicts what we know since we showed that the Halting problem reduces to the truth problem and we know that the halting problem is undecidable then the truth problem is also undecidable because if the truth problem was solvable and program </a:t>
            </a:r>
            <a:r>
              <a:rPr lang="en-US" sz="24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existed then we would have solved the halting problem and that is a contradiction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1632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E963E4-FF24-44F2-A8BB-6A21459391DA}"/>
              </a:ext>
            </a:extLst>
          </p:cNvPr>
          <p:cNvSpPr/>
          <p:nvPr/>
        </p:nvSpPr>
        <p:spPr>
          <a:xfrm>
            <a:off x="723013" y="744279"/>
            <a:ext cx="10760149" cy="2195794"/>
          </a:xfrm>
          <a:prstGeom prst="rect">
            <a:avLst/>
          </a:prstGeom>
        </p:spPr>
        <p:txBody>
          <a:bodyPr wrap="square">
            <a:spAutoFit/>
          </a:bodyPr>
          <a:lstStyle/>
          <a:p>
            <a:pPr>
              <a:lnSpc>
                <a:spcPct val="200000"/>
              </a:lnSpc>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Reductions are tricky and definitely take time and practice to understand and perform but don't be discouraged the more proofs and examples you see the better you will be at reducing problems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6186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3E85-716F-4A5D-831C-2E674007B0BE}"/>
              </a:ext>
            </a:extLst>
          </p:cNvPr>
          <p:cNvSpPr>
            <a:spLocks noGrp="1"/>
          </p:cNvSpPr>
          <p:nvPr>
            <p:ph type="title"/>
          </p:nvPr>
        </p:nvSpPr>
        <p:spPr>
          <a:xfrm>
            <a:off x="1295401" y="713439"/>
            <a:ext cx="9601196" cy="537385"/>
          </a:xfrm>
        </p:spPr>
        <p:txBody>
          <a:bodyPr>
            <a:noAutofit/>
          </a:bodyPr>
          <a:lstStyle/>
          <a:p>
            <a:pPr algn="l"/>
            <a:r>
              <a:rPr lang="en-US" sz="3200" dirty="0">
                <a:latin typeface="Times New Roman" panose="02020603050405020304" pitchFamily="18" charset="0"/>
                <a:cs typeface="Times New Roman" panose="02020603050405020304" pitchFamily="18" charset="0"/>
              </a:rPr>
              <a:t>Prove</a:t>
            </a:r>
          </a:p>
        </p:txBody>
      </p:sp>
      <p:sp>
        <p:nvSpPr>
          <p:cNvPr id="3" name="Content Placeholder 2">
            <a:extLst>
              <a:ext uri="{FF2B5EF4-FFF2-40B4-BE49-F238E27FC236}">
                <a16:creationId xmlns:a16="http://schemas.microsoft.com/office/drawing/2014/main" id="{A322FC47-5A89-458A-B408-462A787F2056}"/>
              </a:ext>
            </a:extLst>
          </p:cNvPr>
          <p:cNvSpPr>
            <a:spLocks noGrp="1"/>
          </p:cNvSpPr>
          <p:nvPr>
            <p:ph idx="1"/>
          </p:nvPr>
        </p:nvSpPr>
        <p:spPr>
          <a:xfrm>
            <a:off x="926926" y="1002082"/>
            <a:ext cx="10647123" cy="5523977"/>
          </a:xfrm>
        </p:spPr>
        <p:txBody>
          <a:bodyPr>
            <a:noAutofit/>
          </a:bodyPr>
          <a:lstStyle/>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Suppose T decides the Truth Problem. We define H as follows: </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Let H = "On input </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M</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 where M is a machine: </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1. Run T on input </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M</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 </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2. If T returns true, return true and exit. If T returns false, continue to step 3. </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3. Construct M’ as follows: M’ = “On input y: </a:t>
            </a:r>
            <a:endParaRPr lang="en-US" sz="1200" kern="100" dirty="0">
              <a:effectLst/>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lphaLcParenR"/>
            </a:pPr>
            <a:r>
              <a:rPr lang="en-US" sz="1200" kern="100" dirty="0">
                <a:solidFill>
                  <a:srgbClr val="131313"/>
                </a:solidFill>
                <a:effectLst/>
                <a:ea typeface="Calibri" panose="020F0502020204030204" pitchFamily="34" charset="0"/>
                <a:cs typeface="Times New Roman" panose="02020603050405020304" pitchFamily="18" charset="0"/>
              </a:rPr>
              <a:t>Run machine M on y. </a:t>
            </a:r>
            <a:endParaRPr lang="en-US" sz="1200" kern="100" dirty="0">
              <a:effectLst/>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800"/>
              </a:spcAft>
              <a:buFont typeface="+mj-lt"/>
              <a:buAutoNum type="alphaLcParenR"/>
            </a:pPr>
            <a:r>
              <a:rPr lang="en-US" sz="1200" kern="100" dirty="0">
                <a:solidFill>
                  <a:srgbClr val="131313"/>
                </a:solidFill>
                <a:effectLst/>
                <a:ea typeface="Calibri" panose="020F0502020204030204" pitchFamily="34" charset="0"/>
                <a:cs typeface="Times New Roman" panose="02020603050405020304" pitchFamily="18" charset="0"/>
              </a:rPr>
              <a:t>If M returns true, return false and exit. If M returns false, return true and exit.” </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4. Run T on </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M'</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 and return what T returns. </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If T decides the Truth Problem, then H decides the Halting Problem. But this contradicts the fact that the Halting Problem is undecidable. Therefore, the Truth 	Problem is undecidable.</a:t>
            </a:r>
            <a:endParaRPr lang="en-US" sz="1200" kern="100" dirty="0">
              <a:effectLst/>
              <a:ea typeface="Calibri" panose="020F0502020204030204" pitchFamily="34" charset="0"/>
              <a:cs typeface="Times New Roman" panose="02020603050405020304" pitchFamily="18" charset="0"/>
            </a:endParaRPr>
          </a:p>
          <a:p>
            <a:pPr marL="0" marR="0" algn="just">
              <a:lnSpc>
                <a:spcPct val="200000"/>
              </a:lnSpc>
              <a:spcBef>
                <a:spcPts val="0"/>
              </a:spcBef>
              <a:spcAft>
                <a:spcPts val="800"/>
              </a:spcAft>
            </a:pPr>
            <a:r>
              <a:rPr lang="en-US" sz="1200" kern="100" dirty="0">
                <a:solidFill>
                  <a:srgbClr val="131313"/>
                </a:solidFill>
                <a:effectLst/>
                <a:ea typeface="Calibri" panose="020F0502020204030204" pitchFamily="34" charset="0"/>
                <a:cs typeface="Times New Roman" panose="02020603050405020304" pitchFamily="18" charset="0"/>
              </a:rPr>
              <a:t>Note: In step 3 of the proof above, I said in the video that we change input </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M</a:t>
            </a:r>
            <a:r>
              <a:rPr lang="en-US" sz="1200" kern="100" dirty="0">
                <a:solidFill>
                  <a:srgbClr val="131313"/>
                </a:solidFill>
                <a:effectLst/>
                <a:ea typeface="Calibri" panose="020F0502020204030204" pitchFamily="34" charset="0"/>
                <a:cs typeface="Segoe UI Symbol" panose="020B0502040204020203" pitchFamily="34" charset="0"/>
              </a:rPr>
              <a:t>❯</a:t>
            </a:r>
            <a:r>
              <a:rPr lang="en-US" sz="1200" kern="100" dirty="0">
                <a:solidFill>
                  <a:srgbClr val="131313"/>
                </a:solidFill>
                <a:effectLst/>
                <a:ea typeface="Calibri" panose="020F0502020204030204" pitchFamily="34" charset="0"/>
                <a:cs typeface="Times New Roman" panose="02020603050405020304" pitchFamily="18" charset="0"/>
              </a:rPr>
              <a:t>. However, in a formal proof, we simply construct a new machine that returns the opposite of what M returns. </a:t>
            </a:r>
            <a:endParaRPr lang="en-US" sz="1200" kern="100" dirty="0">
              <a:effectLst/>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Ø"/>
            </a:pPr>
            <a:endParaRPr lang="en-US" sz="1200" dirty="0">
              <a:cs typeface="Times New Roman" panose="02020603050405020304" pitchFamily="18" charset="0"/>
            </a:endParaRPr>
          </a:p>
        </p:txBody>
      </p:sp>
    </p:spTree>
    <p:extLst>
      <p:ext uri="{BB962C8B-B14F-4D97-AF65-F5344CB8AC3E}">
        <p14:creationId xmlns:p14="http://schemas.microsoft.com/office/powerpoint/2010/main" val="32212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A652-1AA8-98E6-968F-FFC5A307B9F4}"/>
              </a:ext>
            </a:extLst>
          </p:cNvPr>
          <p:cNvSpPr>
            <a:spLocks noGrp="1"/>
          </p:cNvSpPr>
          <p:nvPr>
            <p:ph type="title"/>
          </p:nvPr>
        </p:nvSpPr>
        <p:spPr/>
        <p:txBody>
          <a:bodyPr/>
          <a:lstStyle/>
          <a:p>
            <a:r>
              <a:rPr lang="en-US" dirty="0"/>
              <a:t>The Post Correspondence Problem</a:t>
            </a:r>
          </a:p>
        </p:txBody>
      </p:sp>
      <p:sp>
        <p:nvSpPr>
          <p:cNvPr id="3" name="Content Placeholder 2">
            <a:extLst>
              <a:ext uri="{FF2B5EF4-FFF2-40B4-BE49-F238E27FC236}">
                <a16:creationId xmlns:a16="http://schemas.microsoft.com/office/drawing/2014/main" id="{1E2967C5-D9D5-2C5A-791D-193202A031CA}"/>
              </a:ext>
            </a:extLst>
          </p:cNvPr>
          <p:cNvSpPr>
            <a:spLocks noGrp="1"/>
          </p:cNvSpPr>
          <p:nvPr>
            <p:ph idx="1"/>
          </p:nvPr>
        </p:nvSpPr>
        <p:spPr/>
        <p:txBody>
          <a:bodyPr>
            <a:normAutofit/>
          </a:bodyPr>
          <a:lstStyle/>
          <a:p>
            <a:pPr algn="just"/>
            <a:r>
              <a:rPr lang="en-US" sz="2000" dirty="0"/>
              <a:t>The Post Correspondence Problem (PCP) is a classic undecidable problem in computer science and mathematics. It was introduced by Emil Post in 1946 and is a decision problem related to formal languages and sequences. The problem is often used as a foundational example to demonstrate the undecidability of certain classes of problems.</a:t>
            </a:r>
          </a:p>
          <a:p>
            <a:pPr algn="just"/>
            <a:r>
              <a:rPr lang="en-US" sz="2000" b="1" dirty="0"/>
              <a:t>Problem Description:</a:t>
            </a:r>
          </a:p>
          <a:p>
            <a:pPr marL="0" indent="0" algn="just">
              <a:buNone/>
            </a:pPr>
            <a:r>
              <a:rPr lang="en-US" sz="2000" dirty="0"/>
              <a:t>	Given a set of domino-like tiles, each containing two strings (top and bottom), the 	PCP 	asks whether it is possible to arrange these tiles in a sequence (with 	repetitions allowed) 	so that, when the corresponding strings on the top and bottom of each tile are 	concatenated, the resulting sequences are the same.</a:t>
            </a:r>
          </a:p>
          <a:p>
            <a:pPr algn="just"/>
            <a:endParaRPr lang="en-US" sz="2000" dirty="0"/>
          </a:p>
        </p:txBody>
      </p:sp>
    </p:spTree>
    <p:extLst>
      <p:ext uri="{BB962C8B-B14F-4D97-AF65-F5344CB8AC3E}">
        <p14:creationId xmlns:p14="http://schemas.microsoft.com/office/powerpoint/2010/main" val="164058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C2D3-D3DF-2E3D-C72C-9C63FDE7A10E}"/>
              </a:ext>
            </a:extLst>
          </p:cNvPr>
          <p:cNvSpPr>
            <a:spLocks noGrp="1"/>
          </p:cNvSpPr>
          <p:nvPr>
            <p:ph type="title"/>
          </p:nvPr>
        </p:nvSpPr>
        <p:spPr/>
        <p:txBody>
          <a:bodyPr/>
          <a:lstStyle/>
          <a:p>
            <a:r>
              <a:rPr lang="en-US" sz="4400" dirty="0">
                <a:latin typeface="+mn-lt"/>
                <a:cs typeface="Times New Roman" panose="02020603050405020304" pitchFamily="18" charset="0"/>
              </a:rPr>
              <a:t>Reducibility</a:t>
            </a:r>
            <a:endParaRPr lang="en-US" dirty="0">
              <a:latin typeface="+mn-lt"/>
            </a:endParaRPr>
          </a:p>
        </p:txBody>
      </p:sp>
      <p:sp>
        <p:nvSpPr>
          <p:cNvPr id="4" name="Subtitle 2">
            <a:extLst>
              <a:ext uri="{FF2B5EF4-FFF2-40B4-BE49-F238E27FC236}">
                <a16:creationId xmlns:a16="http://schemas.microsoft.com/office/drawing/2014/main" id="{9FFC7F16-C534-9DA3-A6BC-6A05FF22067F}"/>
              </a:ext>
            </a:extLst>
          </p:cNvPr>
          <p:cNvSpPr>
            <a:spLocks noGrp="1"/>
          </p:cNvSpPr>
          <p:nvPr>
            <p:ph idx="1"/>
          </p:nvPr>
        </p:nvSpPr>
        <p:spPr>
          <a:xfrm>
            <a:off x="1295400" y="2557463"/>
            <a:ext cx="9601200" cy="3551237"/>
          </a:xfrm>
        </p:spPr>
        <p:txBody>
          <a:bodyPr/>
          <a:lstStyle/>
          <a:p>
            <a:pPr marL="0" indent="0" algn="l">
              <a:buClr>
                <a:schemeClr val="tx2"/>
              </a:buClr>
              <a:buNone/>
            </a:pPr>
            <a:endParaRPr lang="en-US" sz="2000" dirty="0">
              <a:cs typeface="Times New Roman" panose="02020603050405020304" pitchFamily="18" charset="0"/>
            </a:endParaRPr>
          </a:p>
          <a:p>
            <a:pPr marL="342900" indent="-342900" algn="l">
              <a:buClr>
                <a:schemeClr val="tx2"/>
              </a:buClr>
              <a:buFont typeface="Wingdings" panose="05000000000000000000" pitchFamily="2" charset="2"/>
              <a:buChar char="Ø"/>
            </a:pPr>
            <a:r>
              <a:rPr lang="en-US" sz="2000" dirty="0">
                <a:cs typeface="Times New Roman" panose="02020603050405020304" pitchFamily="18" charset="0"/>
              </a:rPr>
              <a:t>A reduction is a way to convert one problem/domain to another</a:t>
            </a:r>
          </a:p>
          <a:p>
            <a:pPr marL="0" indent="0" algn="l">
              <a:buClr>
                <a:schemeClr val="tx2"/>
              </a:buClr>
              <a:buNone/>
            </a:pPr>
            <a:r>
              <a:rPr lang="en-US" sz="2000" dirty="0">
                <a:cs typeface="Times New Roman" panose="02020603050405020304" pitchFamily="18" charset="0"/>
              </a:rPr>
              <a:t>problem/domain in such a way that a solution to the second problem can be</a:t>
            </a:r>
          </a:p>
          <a:p>
            <a:pPr marL="0" indent="0" algn="l">
              <a:buClr>
                <a:schemeClr val="tx2"/>
              </a:buClr>
              <a:buNone/>
            </a:pPr>
            <a:r>
              <a:rPr lang="en-US" sz="2000" dirty="0">
                <a:cs typeface="Times New Roman" panose="02020603050405020304" pitchFamily="18" charset="0"/>
              </a:rPr>
              <a:t>applied to solve the first problem</a:t>
            </a:r>
          </a:p>
          <a:p>
            <a:pPr marL="342900" indent="-342900">
              <a:buClr>
                <a:schemeClr val="tx2"/>
              </a:buClr>
              <a:buFont typeface="Wingdings" panose="05000000000000000000" pitchFamily="2" charset="2"/>
              <a:buChar char="Ø"/>
            </a:pPr>
            <a:r>
              <a:rPr lang="en-US" sz="1600" dirty="0"/>
              <a:t> </a:t>
            </a:r>
            <a:r>
              <a:rPr lang="en-US" sz="1600" dirty="0">
                <a:cs typeface="Times New Roman" panose="02020603050405020304" pitchFamily="18" charset="0"/>
              </a:rPr>
              <a:t>Aim: solution to the second problem can be used to solve the first one</a:t>
            </a:r>
          </a:p>
          <a:p>
            <a:pPr marL="285750" indent="-285750" algn="l">
              <a:buClr>
                <a:schemeClr val="tx1"/>
              </a:buClr>
              <a:buFont typeface="Wingdings" panose="05000000000000000000" pitchFamily="2" charset="2"/>
              <a:buChar char="Ø"/>
            </a:pPr>
            <a:r>
              <a:rPr lang="en-US" sz="2000" dirty="0">
                <a:cs typeface="Times New Roman" panose="02020603050405020304" pitchFamily="18" charset="0"/>
              </a:rPr>
              <a:t>Reducibility can be used to prove that certain problems are </a:t>
            </a:r>
          </a:p>
          <a:p>
            <a:pPr algn="l">
              <a:buClr>
                <a:schemeClr val="tx1"/>
              </a:buClr>
            </a:pPr>
            <a:r>
              <a:rPr lang="en-US" sz="1600" i="1" u="sng" dirty="0">
                <a:cs typeface="Times New Roman" panose="02020603050405020304" pitchFamily="18" charset="0"/>
              </a:rPr>
              <a:t>computationally unsolvable</a:t>
            </a:r>
          </a:p>
          <a:p>
            <a:pPr marL="285750" indent="-285750" algn="l">
              <a:buClr>
                <a:schemeClr val="tx2"/>
              </a:buCl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342900" indent="-342900" algn="l">
              <a:buClr>
                <a:schemeClr val="tx2"/>
              </a:buClr>
              <a:buFont typeface="Wingdings" panose="05000000000000000000" pitchFamily="2" charset="2"/>
              <a:buChar char="Ø"/>
            </a:pPr>
            <a:endParaRPr lang="en-US" dirty="0"/>
          </a:p>
        </p:txBody>
      </p:sp>
    </p:spTree>
    <p:extLst>
      <p:ext uri="{BB962C8B-B14F-4D97-AF65-F5344CB8AC3E}">
        <p14:creationId xmlns:p14="http://schemas.microsoft.com/office/powerpoint/2010/main" val="254013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31A3-0C91-1EF0-DAA0-2816997230BC}"/>
              </a:ext>
            </a:extLst>
          </p:cNvPr>
          <p:cNvSpPr>
            <a:spLocks noGrp="1"/>
          </p:cNvSpPr>
          <p:nvPr>
            <p:ph type="title"/>
          </p:nvPr>
        </p:nvSpPr>
        <p:spPr/>
        <p:txBody>
          <a:bodyPr/>
          <a:lstStyle/>
          <a:p>
            <a:r>
              <a:rPr lang="en-US" dirty="0"/>
              <a:t>The Post Correspondence Problem</a:t>
            </a:r>
          </a:p>
        </p:txBody>
      </p:sp>
      <p:sp>
        <p:nvSpPr>
          <p:cNvPr id="3" name="Content Placeholder 2">
            <a:extLst>
              <a:ext uri="{FF2B5EF4-FFF2-40B4-BE49-F238E27FC236}">
                <a16:creationId xmlns:a16="http://schemas.microsoft.com/office/drawing/2014/main" id="{631A9069-F4A0-4841-7D62-5D0C9DA0CF20}"/>
              </a:ext>
            </a:extLst>
          </p:cNvPr>
          <p:cNvSpPr>
            <a:spLocks noGrp="1"/>
          </p:cNvSpPr>
          <p:nvPr>
            <p:ph idx="1"/>
          </p:nvPr>
        </p:nvSpPr>
        <p:spPr/>
        <p:txBody>
          <a:bodyPr>
            <a:normAutofit lnSpcReduction="10000"/>
          </a:bodyPr>
          <a:lstStyle/>
          <a:p>
            <a:pPr algn="just"/>
            <a:r>
              <a:rPr lang="en-US" b="1" dirty="0"/>
              <a:t>Formal Definition:</a:t>
            </a:r>
          </a:p>
          <a:p>
            <a:pPr marL="0" indent="0" algn="just">
              <a:buNone/>
            </a:pPr>
            <a:endParaRPr lang="en-US" b="1" dirty="0"/>
          </a:p>
          <a:p>
            <a:pPr algn="just">
              <a:buFont typeface="Arial" panose="020B0604020202020204" pitchFamily="34" charset="0"/>
              <a:buChar char="•"/>
            </a:pPr>
            <a:r>
              <a:rPr lang="en-US" b="1" dirty="0"/>
              <a:t>Input:</a:t>
            </a:r>
            <a:r>
              <a:rPr lang="en-US" dirty="0"/>
              <a:t> A finite set of tiles, each containing a pair of strings over some alphabet. {(x</a:t>
            </a:r>
            <a:r>
              <a:rPr lang="en-US" baseline="-25000" dirty="0"/>
              <a:t>1</a:t>
            </a:r>
            <a:r>
              <a:rPr lang="en-US" dirty="0"/>
              <a:t>, y</a:t>
            </a:r>
            <a:r>
              <a:rPr lang="en-US" baseline="-25000" dirty="0"/>
              <a:t>1</a:t>
            </a:r>
            <a:r>
              <a:rPr lang="en-US" dirty="0"/>
              <a:t>),(x</a:t>
            </a:r>
            <a:r>
              <a:rPr lang="en-US" baseline="-25000" dirty="0"/>
              <a:t>2</a:t>
            </a:r>
            <a:r>
              <a:rPr lang="en-US" dirty="0"/>
              <a:t>, y</a:t>
            </a:r>
            <a:r>
              <a:rPr lang="en-US" baseline="-25000" dirty="0"/>
              <a:t>2</a:t>
            </a:r>
            <a:r>
              <a:rPr lang="en-US" dirty="0"/>
              <a:t>),…,(</a:t>
            </a:r>
            <a:r>
              <a:rPr lang="en-US" dirty="0" err="1"/>
              <a:t>x</a:t>
            </a:r>
            <a:r>
              <a:rPr lang="en-US" baseline="-25000" dirty="0" err="1"/>
              <a:t>n</a:t>
            </a:r>
            <a:r>
              <a:rPr lang="en-US" dirty="0"/>
              <a:t>, </a:t>
            </a:r>
            <a:r>
              <a:rPr lang="en-US" dirty="0" err="1"/>
              <a:t>y</a:t>
            </a:r>
            <a:r>
              <a:rPr lang="en-US" baseline="-25000" dirty="0" err="1"/>
              <a:t>n</a:t>
            </a:r>
            <a:r>
              <a:rPr lang="en-US" dirty="0"/>
              <a:t>)}</a:t>
            </a:r>
          </a:p>
          <a:p>
            <a:pPr marL="0" indent="0" algn="just">
              <a:buNone/>
            </a:pPr>
            <a:endParaRPr lang="en-US" dirty="0"/>
          </a:p>
          <a:p>
            <a:pPr algn="just">
              <a:buFont typeface="Arial" panose="020B0604020202020204" pitchFamily="34" charset="0"/>
              <a:buChar char="•"/>
            </a:pPr>
            <a:r>
              <a:rPr lang="en-US" b="1" dirty="0"/>
              <a:t>Question:</a:t>
            </a:r>
            <a:r>
              <a:rPr lang="en-US" dirty="0"/>
              <a:t> Is there a sequence of indices i</a:t>
            </a:r>
            <a:r>
              <a:rPr lang="en-US" baseline="-25000" dirty="0"/>
              <a:t>1</a:t>
            </a:r>
            <a:r>
              <a:rPr lang="en-US" dirty="0"/>
              <a:t>,i</a:t>
            </a:r>
            <a:r>
              <a:rPr lang="en-US" baseline="-25000" dirty="0"/>
              <a:t>2</a:t>
            </a:r>
            <a:r>
              <a:rPr lang="en-US" dirty="0"/>
              <a:t>,…, </a:t>
            </a:r>
            <a:r>
              <a:rPr lang="en-US" dirty="0" err="1"/>
              <a:t>i</a:t>
            </a:r>
            <a:r>
              <a:rPr lang="en-US" baseline="-25000" dirty="0" err="1"/>
              <a:t>k</a:t>
            </a:r>
            <a:r>
              <a:rPr lang="en-US" dirty="0"/>
              <a:t>​ (where 1 ≤ </a:t>
            </a:r>
            <a:r>
              <a:rPr lang="en-US" dirty="0" err="1"/>
              <a:t>i</a:t>
            </a:r>
            <a:r>
              <a:rPr lang="en-US" baseline="-25000" dirty="0" err="1"/>
              <a:t>j</a:t>
            </a:r>
            <a:r>
              <a:rPr lang="en-US" baseline="-25000" dirty="0"/>
              <a:t> </a:t>
            </a:r>
            <a:r>
              <a:rPr lang="en-US" dirty="0"/>
              <a:t>≤ n1) such that: x</a:t>
            </a:r>
            <a:r>
              <a:rPr lang="en-US" baseline="-25000" dirty="0"/>
              <a:t>i1</a:t>
            </a:r>
            <a:r>
              <a:rPr lang="en-US" dirty="0"/>
              <a:t>x</a:t>
            </a:r>
            <a:r>
              <a:rPr lang="en-US" baseline="-25000" dirty="0"/>
              <a:t>i2</a:t>
            </a:r>
            <a:r>
              <a:rPr lang="en-US" dirty="0"/>
              <a:t>… </a:t>
            </a:r>
            <a:r>
              <a:rPr lang="en-US" dirty="0" err="1"/>
              <a:t>x</a:t>
            </a:r>
            <a:r>
              <a:rPr lang="en-US" baseline="-25000" dirty="0" err="1"/>
              <a:t>ik</a:t>
            </a:r>
            <a:r>
              <a:rPr lang="en-US" dirty="0">
                <a:effectLst/>
              </a:rPr>
              <a:t>​</a:t>
            </a:r>
            <a:r>
              <a:rPr lang="en-US" dirty="0"/>
              <a:t>​ = y</a:t>
            </a:r>
            <a:r>
              <a:rPr lang="en-US" baseline="-25000" dirty="0"/>
              <a:t>i1</a:t>
            </a:r>
            <a:r>
              <a:rPr lang="en-US" dirty="0"/>
              <a:t>y</a:t>
            </a:r>
            <a:r>
              <a:rPr lang="en-US" baseline="-25000" dirty="0"/>
              <a:t>i2</a:t>
            </a:r>
            <a:r>
              <a:rPr lang="en-US" dirty="0"/>
              <a:t>…</a:t>
            </a:r>
            <a:r>
              <a:rPr lang="en-US" dirty="0" err="1"/>
              <a:t>y</a:t>
            </a:r>
            <a:r>
              <a:rPr lang="en-US" baseline="-25000" dirty="0" err="1"/>
              <a:t>ik</a:t>
            </a:r>
            <a:r>
              <a:rPr lang="en-US" dirty="0">
                <a:effectLst/>
              </a:rPr>
              <a:t>​</a:t>
            </a:r>
            <a:r>
              <a:rPr lang="en-US" dirty="0"/>
              <a:t>​</a:t>
            </a:r>
          </a:p>
          <a:p>
            <a:pPr algn="just"/>
            <a:endParaRPr lang="en-US" dirty="0"/>
          </a:p>
        </p:txBody>
      </p:sp>
    </p:spTree>
    <p:extLst>
      <p:ext uri="{BB962C8B-B14F-4D97-AF65-F5344CB8AC3E}">
        <p14:creationId xmlns:p14="http://schemas.microsoft.com/office/powerpoint/2010/main" val="2013637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2212-B08E-D9B2-6305-269903CA502A}"/>
              </a:ext>
            </a:extLst>
          </p:cNvPr>
          <p:cNvSpPr>
            <a:spLocks noGrp="1"/>
          </p:cNvSpPr>
          <p:nvPr>
            <p:ph type="title"/>
          </p:nvPr>
        </p:nvSpPr>
        <p:spPr/>
        <p:txBody>
          <a:bodyPr/>
          <a:lstStyle/>
          <a:p>
            <a:r>
              <a:rPr lang="en-US" dirty="0"/>
              <a:t>The Post Correspondence Problem</a:t>
            </a:r>
          </a:p>
        </p:txBody>
      </p:sp>
      <p:sp>
        <p:nvSpPr>
          <p:cNvPr id="3" name="Content Placeholder 2">
            <a:extLst>
              <a:ext uri="{FF2B5EF4-FFF2-40B4-BE49-F238E27FC236}">
                <a16:creationId xmlns:a16="http://schemas.microsoft.com/office/drawing/2014/main" id="{FF9E82D5-9B74-A52A-1E1D-77812A98C344}"/>
              </a:ext>
            </a:extLst>
          </p:cNvPr>
          <p:cNvSpPr>
            <a:spLocks noGrp="1"/>
          </p:cNvSpPr>
          <p:nvPr>
            <p:ph idx="1"/>
          </p:nvPr>
        </p:nvSpPr>
        <p:spPr/>
        <p:txBody>
          <a:bodyPr>
            <a:normAutofit/>
          </a:bodyPr>
          <a:lstStyle/>
          <a:p>
            <a:pPr algn="just"/>
            <a:r>
              <a:rPr lang="en-US" b="1" dirty="0"/>
              <a:t>Example:</a:t>
            </a:r>
          </a:p>
          <a:p>
            <a:pPr algn="just"/>
            <a:r>
              <a:rPr lang="en-US" dirty="0"/>
              <a:t>Consider the set of tiles: {(01,10),(10,001),(001,01)}</a:t>
            </a:r>
          </a:p>
          <a:p>
            <a:pPr algn="just"/>
            <a:r>
              <a:rPr lang="en-US" dirty="0"/>
              <a:t>Is there a sequence of these tiles, with repetitions allowed, that produces the same sequence on the top and bottom?</a:t>
            </a:r>
          </a:p>
          <a:p>
            <a:pPr algn="just"/>
            <a:r>
              <a:rPr lang="en-US" dirty="0"/>
              <a:t>A solution might be: (01,10)→(10,001)→(001,01)→(01,10)</a:t>
            </a:r>
          </a:p>
          <a:p>
            <a:pPr algn="just"/>
            <a:r>
              <a:rPr lang="en-US" dirty="0"/>
              <a:t>This corresponds to the sequence: 01⋅10⋅001⋅01= 10001001</a:t>
            </a:r>
          </a:p>
        </p:txBody>
      </p:sp>
    </p:spTree>
    <p:extLst>
      <p:ext uri="{BB962C8B-B14F-4D97-AF65-F5344CB8AC3E}">
        <p14:creationId xmlns:p14="http://schemas.microsoft.com/office/powerpoint/2010/main" val="3308471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25C8-0249-898C-3C8F-1C18FC574034}"/>
              </a:ext>
            </a:extLst>
          </p:cNvPr>
          <p:cNvSpPr>
            <a:spLocks noGrp="1"/>
          </p:cNvSpPr>
          <p:nvPr>
            <p:ph type="title"/>
          </p:nvPr>
        </p:nvSpPr>
        <p:spPr/>
        <p:txBody>
          <a:bodyPr/>
          <a:lstStyle/>
          <a:p>
            <a:r>
              <a:rPr lang="en-US" dirty="0"/>
              <a:t>The Post Correspondence Problem</a:t>
            </a:r>
          </a:p>
        </p:txBody>
      </p:sp>
      <p:sp>
        <p:nvSpPr>
          <p:cNvPr id="3" name="Content Placeholder 2">
            <a:extLst>
              <a:ext uri="{FF2B5EF4-FFF2-40B4-BE49-F238E27FC236}">
                <a16:creationId xmlns:a16="http://schemas.microsoft.com/office/drawing/2014/main" id="{EA2D2F36-BD89-FE7D-6C5C-E603EBA4FD45}"/>
              </a:ext>
            </a:extLst>
          </p:cNvPr>
          <p:cNvSpPr>
            <a:spLocks noGrp="1"/>
          </p:cNvSpPr>
          <p:nvPr>
            <p:ph idx="1"/>
          </p:nvPr>
        </p:nvSpPr>
        <p:spPr/>
        <p:txBody>
          <a:bodyPr/>
          <a:lstStyle/>
          <a:p>
            <a:r>
              <a:rPr lang="en-US" dirty="0"/>
              <a:t>The Post Correspondence Problem was one of the first problems proven to be undecidable. The proof involves a reduction from the halting problem, showing that there is no algorithm that can determine a solution for any arbitrary set of tiles.</a:t>
            </a:r>
          </a:p>
        </p:txBody>
      </p:sp>
    </p:spTree>
    <p:extLst>
      <p:ext uri="{BB962C8B-B14F-4D97-AF65-F5344CB8AC3E}">
        <p14:creationId xmlns:p14="http://schemas.microsoft.com/office/powerpoint/2010/main" val="391911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3A0-E584-D74B-59B5-D4C2E3B70CDF}"/>
              </a:ext>
            </a:extLst>
          </p:cNvPr>
          <p:cNvSpPr>
            <a:spLocks noGrp="1"/>
          </p:cNvSpPr>
          <p:nvPr>
            <p:ph type="title"/>
          </p:nvPr>
        </p:nvSpPr>
        <p:spPr/>
        <p:txBody>
          <a:bodyPr/>
          <a:lstStyle/>
          <a:p>
            <a:r>
              <a:rPr lang="en-US" dirty="0"/>
              <a:t>Reduction via Computational Histories</a:t>
            </a:r>
          </a:p>
        </p:txBody>
      </p:sp>
      <p:sp>
        <p:nvSpPr>
          <p:cNvPr id="3" name="Content Placeholder 2">
            <a:extLst>
              <a:ext uri="{FF2B5EF4-FFF2-40B4-BE49-F238E27FC236}">
                <a16:creationId xmlns:a16="http://schemas.microsoft.com/office/drawing/2014/main" id="{B41042F0-6C8A-47CD-D673-22BBFAC0D412}"/>
              </a:ext>
            </a:extLst>
          </p:cNvPr>
          <p:cNvSpPr>
            <a:spLocks noGrp="1"/>
          </p:cNvSpPr>
          <p:nvPr>
            <p:ph idx="1"/>
          </p:nvPr>
        </p:nvSpPr>
        <p:spPr/>
        <p:txBody>
          <a:bodyPr/>
          <a:lstStyle/>
          <a:p>
            <a:pPr marL="0" marR="0" algn="just"/>
            <a:r>
              <a:rPr lang="en-US" sz="1800" dirty="0">
                <a:effectLst/>
                <a:ea typeface="Times New Roman" panose="02020603050405020304" pitchFamily="18" charset="0"/>
              </a:rPr>
              <a:t>Reductions via computational histories refer to a method used in theoretical computer science to 	establish the equivalence or relationships between different computational problems by examining 	and comparing the detailed step-by-step evolution of computations involved in solving these 	problems.</a:t>
            </a:r>
          </a:p>
          <a:p>
            <a:pPr marL="0" marR="0" algn="just"/>
            <a:r>
              <a:rPr lang="en-US" sz="1800" dirty="0">
                <a:effectLst/>
                <a:ea typeface="Times New Roman" panose="02020603050405020304" pitchFamily="18" charset="0"/>
              </a:rPr>
              <a:t>When proving reductions between two problems using computational histories, the focus is on 	demonstrating that an algorithm for one problem can be used to efficiently solve instances of 	another problem by carefully analyzing the computation histories of the algorithms involved. Here’s 	a general outline of how this process might work:</a:t>
            </a:r>
          </a:p>
          <a:p>
            <a:pPr algn="just"/>
            <a:endParaRPr lang="en-US" dirty="0"/>
          </a:p>
        </p:txBody>
      </p:sp>
    </p:spTree>
    <p:extLst>
      <p:ext uri="{BB962C8B-B14F-4D97-AF65-F5344CB8AC3E}">
        <p14:creationId xmlns:p14="http://schemas.microsoft.com/office/powerpoint/2010/main" val="302532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CDE5-2005-6244-FC68-F5751F080541}"/>
              </a:ext>
            </a:extLst>
          </p:cNvPr>
          <p:cNvSpPr>
            <a:spLocks noGrp="1"/>
          </p:cNvSpPr>
          <p:nvPr>
            <p:ph type="title"/>
          </p:nvPr>
        </p:nvSpPr>
        <p:spPr/>
        <p:txBody>
          <a:bodyPr>
            <a:normAutofit fontScale="90000"/>
          </a:bodyPr>
          <a:lstStyle/>
          <a:p>
            <a:r>
              <a:rPr lang="en-US" dirty="0"/>
              <a:t>Reduction via Computational Histories cont.</a:t>
            </a:r>
          </a:p>
        </p:txBody>
      </p:sp>
      <p:sp>
        <p:nvSpPr>
          <p:cNvPr id="3" name="Content Placeholder 2">
            <a:extLst>
              <a:ext uri="{FF2B5EF4-FFF2-40B4-BE49-F238E27FC236}">
                <a16:creationId xmlns:a16="http://schemas.microsoft.com/office/drawing/2014/main" id="{66FAAEFA-10E6-5026-AC3F-F7FF39924B90}"/>
              </a:ext>
            </a:extLst>
          </p:cNvPr>
          <p:cNvSpPr>
            <a:spLocks noGrp="1"/>
          </p:cNvSpPr>
          <p:nvPr>
            <p:ph idx="1"/>
          </p:nvPr>
        </p:nvSpPr>
        <p:spPr/>
        <p:txBody>
          <a:bodyPr/>
          <a:lstStyle/>
          <a:p>
            <a:pPr marL="342900" marR="0" lvl="0" indent="-342900">
              <a:tabLst>
                <a:tab pos="457200" algn="l"/>
              </a:tabLst>
            </a:pPr>
            <a:r>
              <a:rPr lang="en-US" sz="1800" b="1" dirty="0">
                <a:effectLst/>
                <a:ea typeface="Times New Roman" panose="02020603050405020304" pitchFamily="18" charset="0"/>
              </a:rPr>
              <a:t>Define Problems A and B:</a:t>
            </a:r>
            <a:r>
              <a:rPr lang="en-US" sz="1800" dirty="0">
                <a:effectLst/>
                <a:ea typeface="Times New Roman" panose="02020603050405020304" pitchFamily="18" charset="0"/>
              </a:rPr>
              <a:t> Let A and B be two computational problems, and assume that you want to show that problem A is at least as hard as problem B, i.e., if you can solve problem B, then you can solve problem A.</a:t>
            </a:r>
          </a:p>
          <a:p>
            <a:pPr marL="342900" marR="0" lvl="0" indent="-342900">
              <a:tabLst>
                <a:tab pos="457200" algn="l"/>
              </a:tabLst>
            </a:pPr>
            <a:r>
              <a:rPr lang="en-US" sz="1800" b="1" dirty="0">
                <a:effectLst/>
                <a:ea typeface="Times New Roman" panose="02020603050405020304" pitchFamily="18" charset="0"/>
              </a:rPr>
              <a:t>Describe Computational Models:</a:t>
            </a:r>
            <a:r>
              <a:rPr lang="en-US" sz="1800" dirty="0">
                <a:effectLst/>
                <a:ea typeface="Times New Roman" panose="02020603050405020304" pitchFamily="18" charset="0"/>
              </a:rPr>
              <a:t> Clearly define the computational models for both problems A and B. This includes specifying the input format, the allowed operations, and any other relevant details.</a:t>
            </a:r>
          </a:p>
          <a:p>
            <a:r>
              <a:rPr lang="en-US" sz="1800" b="1" dirty="0">
                <a:effectLst/>
                <a:ea typeface="Calibri" panose="020F0502020204030204" pitchFamily="34" charset="0"/>
                <a:cs typeface="Times New Roman" panose="02020603050405020304" pitchFamily="18" charset="0"/>
              </a:rPr>
              <a:t>Algorithm for Problem B:</a:t>
            </a:r>
            <a:r>
              <a:rPr lang="en-US" sz="1800" dirty="0">
                <a:effectLst/>
                <a:ea typeface="Calibri" panose="020F0502020204030204" pitchFamily="34" charset="0"/>
                <a:cs typeface="Times New Roman" panose="02020603050405020304" pitchFamily="18" charset="0"/>
              </a:rPr>
              <a:t> Suppose you have an algorithm (let's call it </a:t>
            </a:r>
            <a:r>
              <a:rPr lang="en-US" sz="1800" dirty="0" err="1">
                <a:effectLst/>
                <a:ea typeface="Calibri" panose="020F0502020204030204" pitchFamily="34" charset="0"/>
                <a:cs typeface="Times New Roman" panose="02020603050405020304" pitchFamily="18" charset="0"/>
              </a:rPr>
              <a:t>Algorithm_B</a:t>
            </a:r>
            <a:r>
              <a:rPr lang="en-US" sz="1800" dirty="0">
                <a:effectLst/>
                <a:ea typeface="Calibri" panose="020F0502020204030204" pitchFamily="34" charset="0"/>
                <a:cs typeface="Times New Roman" panose="02020603050405020304" pitchFamily="18" charset="0"/>
              </a:rPr>
              <a:t>) that efficiently solves instances of problem B. This algorithm has a computation history detailing the steps it takes to solve a particular instance</a:t>
            </a:r>
            <a:endParaRPr lang="en-US" dirty="0"/>
          </a:p>
        </p:txBody>
      </p:sp>
    </p:spTree>
    <p:extLst>
      <p:ext uri="{BB962C8B-B14F-4D97-AF65-F5344CB8AC3E}">
        <p14:creationId xmlns:p14="http://schemas.microsoft.com/office/powerpoint/2010/main" val="81875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EFA8-CB08-F9D5-AA35-3D6233DF49A8}"/>
              </a:ext>
            </a:extLst>
          </p:cNvPr>
          <p:cNvSpPr>
            <a:spLocks noGrp="1"/>
          </p:cNvSpPr>
          <p:nvPr>
            <p:ph type="title"/>
          </p:nvPr>
        </p:nvSpPr>
        <p:spPr/>
        <p:txBody>
          <a:bodyPr>
            <a:normAutofit fontScale="90000"/>
          </a:bodyPr>
          <a:lstStyle/>
          <a:p>
            <a:r>
              <a:rPr lang="en-US" dirty="0"/>
              <a:t>Reduction via Computational Histories cont.</a:t>
            </a:r>
          </a:p>
        </p:txBody>
      </p:sp>
      <p:sp>
        <p:nvSpPr>
          <p:cNvPr id="3" name="Content Placeholder 2">
            <a:extLst>
              <a:ext uri="{FF2B5EF4-FFF2-40B4-BE49-F238E27FC236}">
                <a16:creationId xmlns:a16="http://schemas.microsoft.com/office/drawing/2014/main" id="{4A5792EE-F3D4-A511-CDCE-1D92B0B1A02F}"/>
              </a:ext>
            </a:extLst>
          </p:cNvPr>
          <p:cNvSpPr>
            <a:spLocks noGrp="1"/>
          </p:cNvSpPr>
          <p:nvPr>
            <p:ph idx="1"/>
          </p:nvPr>
        </p:nvSpPr>
        <p:spPr/>
        <p:txBody>
          <a:bodyPr>
            <a:noAutofit/>
          </a:bodyPr>
          <a:lstStyle/>
          <a:p>
            <a:pPr marL="342900" marR="0" lvl="0" indent="-342900">
              <a:tabLst>
                <a:tab pos="457200" algn="l"/>
              </a:tabLst>
            </a:pPr>
            <a:r>
              <a:rPr lang="en-US" sz="1800" b="1" dirty="0">
                <a:effectLst/>
                <a:ea typeface="Times New Roman" panose="02020603050405020304" pitchFamily="18" charset="0"/>
              </a:rPr>
              <a:t>Mapping from A to B:</a:t>
            </a:r>
            <a:r>
              <a:rPr lang="en-US" sz="1800" dirty="0">
                <a:effectLst/>
                <a:ea typeface="Times New Roman" panose="02020603050405020304" pitchFamily="18" charset="0"/>
              </a:rPr>
              <a:t> Construct a mapping or transformation that converts instances of problem A into instances of problem B. This mapping should be such that if you have a solution to the instance of problem B obtained by applying the mapping, you can translate it back into a solution for the original instance of problem A.</a:t>
            </a:r>
          </a:p>
          <a:p>
            <a:pPr marL="342900" marR="0" lvl="0" indent="-342900">
              <a:tabLst>
                <a:tab pos="457200" algn="l"/>
              </a:tabLst>
            </a:pPr>
            <a:r>
              <a:rPr lang="en-US" sz="1800" b="1" dirty="0">
                <a:effectLst/>
                <a:ea typeface="Times New Roman" panose="02020603050405020304" pitchFamily="18" charset="0"/>
              </a:rPr>
              <a:t>Analyze Computational Histories:</a:t>
            </a:r>
            <a:r>
              <a:rPr lang="en-US" sz="1800" dirty="0">
                <a:effectLst/>
                <a:ea typeface="Times New Roman" panose="02020603050405020304" pitchFamily="18" charset="0"/>
              </a:rPr>
              <a:t> Examine the computation histories of </a:t>
            </a:r>
            <a:r>
              <a:rPr lang="en-US" sz="1800" dirty="0" err="1">
                <a:effectLst/>
                <a:ea typeface="Times New Roman" panose="02020603050405020304" pitchFamily="18" charset="0"/>
              </a:rPr>
              <a:t>Algorithm_B</a:t>
            </a:r>
            <a:r>
              <a:rPr lang="en-US" sz="1800" dirty="0">
                <a:effectLst/>
                <a:ea typeface="Times New Roman" panose="02020603050405020304" pitchFamily="18" charset="0"/>
              </a:rPr>
              <a:t> applied to instances of problem B and the corresponding instances of problem A obtained through the mapping. Demonstrate that the steps taken by </a:t>
            </a:r>
            <a:r>
              <a:rPr lang="en-US" sz="1800" dirty="0" err="1">
                <a:effectLst/>
                <a:ea typeface="Times New Roman" panose="02020603050405020304" pitchFamily="18" charset="0"/>
              </a:rPr>
              <a:t>Algorithm_B</a:t>
            </a:r>
            <a:r>
              <a:rPr lang="en-US" sz="1800" dirty="0">
                <a:effectLst/>
                <a:ea typeface="Times New Roman" panose="02020603050405020304" pitchFamily="18" charset="0"/>
              </a:rPr>
              <a:t> to solve problem B can be mimicked or simulated to efficiently solve instances of problem A.</a:t>
            </a:r>
          </a:p>
          <a:p>
            <a:pPr marL="342900" marR="0" lvl="0" indent="-342900">
              <a:tabLst>
                <a:tab pos="457200" algn="l"/>
              </a:tabLst>
            </a:pPr>
            <a:r>
              <a:rPr lang="en-US" sz="1800" b="1" dirty="0">
                <a:effectLst/>
                <a:ea typeface="Times New Roman" panose="02020603050405020304" pitchFamily="18" charset="0"/>
              </a:rPr>
              <a:t>Establish Reduction:</a:t>
            </a:r>
            <a:r>
              <a:rPr lang="en-US" sz="1800" dirty="0">
                <a:effectLst/>
                <a:ea typeface="Times New Roman" panose="02020603050405020304" pitchFamily="18" charset="0"/>
              </a:rPr>
              <a:t> If you can show that, for any instance of problem A, there is a corresponding instance of problem B such that </a:t>
            </a:r>
            <a:r>
              <a:rPr lang="en-US" sz="1800" dirty="0" err="1">
                <a:effectLst/>
                <a:ea typeface="Times New Roman" panose="02020603050405020304" pitchFamily="18" charset="0"/>
              </a:rPr>
              <a:t>Algorithm_B's</a:t>
            </a:r>
            <a:r>
              <a:rPr lang="en-US" sz="1800" dirty="0">
                <a:effectLst/>
                <a:ea typeface="Times New Roman" panose="02020603050405020304" pitchFamily="18" charset="0"/>
              </a:rPr>
              <a:t> computation history can be adapted to solve the instance of problem A, then you have established a reduction from A to B. This is often denoted as A ≤ B and indicates that problem A is "reducible" to problem B.</a:t>
            </a:r>
          </a:p>
          <a:p>
            <a:endParaRPr lang="en-US" sz="1800" dirty="0"/>
          </a:p>
        </p:txBody>
      </p:sp>
    </p:spTree>
    <p:extLst>
      <p:ext uri="{BB962C8B-B14F-4D97-AF65-F5344CB8AC3E}">
        <p14:creationId xmlns:p14="http://schemas.microsoft.com/office/powerpoint/2010/main" val="4075258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61D7-AF94-C278-DC61-6C8EA71C7561}"/>
              </a:ext>
            </a:extLst>
          </p:cNvPr>
          <p:cNvSpPr>
            <a:spLocks noGrp="1"/>
          </p:cNvSpPr>
          <p:nvPr>
            <p:ph type="title"/>
          </p:nvPr>
        </p:nvSpPr>
        <p:spPr/>
        <p:txBody>
          <a:bodyPr>
            <a:normAutofit fontScale="90000"/>
          </a:bodyPr>
          <a:lstStyle/>
          <a:p>
            <a:r>
              <a:rPr lang="en-US" dirty="0"/>
              <a:t>Reduction via Computational Histories cont.</a:t>
            </a:r>
          </a:p>
        </p:txBody>
      </p:sp>
      <p:sp>
        <p:nvSpPr>
          <p:cNvPr id="3" name="Content Placeholder 2">
            <a:extLst>
              <a:ext uri="{FF2B5EF4-FFF2-40B4-BE49-F238E27FC236}">
                <a16:creationId xmlns:a16="http://schemas.microsoft.com/office/drawing/2014/main" id="{3ED9F391-0484-2A5E-6206-C37F9D93A34B}"/>
              </a:ext>
            </a:extLst>
          </p:cNvPr>
          <p:cNvSpPr>
            <a:spLocks noGrp="1"/>
          </p:cNvSpPr>
          <p:nvPr>
            <p:ph idx="1"/>
          </p:nvPr>
        </p:nvSpPr>
        <p:spPr/>
        <p:txBody>
          <a:bodyPr>
            <a:normAutofit/>
          </a:bodyPr>
          <a:lstStyle/>
          <a:p>
            <a:r>
              <a:rPr lang="en-US" dirty="0">
                <a:effectLst/>
                <a:ea typeface="Times New Roman" panose="02020603050405020304" pitchFamily="18" charset="0"/>
              </a:rPr>
              <a:t>Reductions via computational histories are a powerful tool in theoretical computer science for understanding the relationships between different computational problems and analyzing their complexity. This approach is commonly used in proving the NP-completeness (</a:t>
            </a:r>
            <a:r>
              <a:rPr lang="en-US" dirty="0"/>
              <a:t>nondeterministic polynomial time) </a:t>
            </a:r>
            <a:r>
              <a:rPr lang="en-US" dirty="0">
                <a:effectLst/>
                <a:ea typeface="Times New Roman" panose="02020603050405020304" pitchFamily="18" charset="0"/>
              </a:rPr>
              <a:t>of problems, among other results.</a:t>
            </a:r>
          </a:p>
          <a:p>
            <a:pPr marL="0" indent="0">
              <a:buNone/>
            </a:pPr>
            <a:endParaRPr lang="en-US" dirty="0"/>
          </a:p>
        </p:txBody>
      </p:sp>
    </p:spTree>
    <p:extLst>
      <p:ext uri="{BB962C8B-B14F-4D97-AF65-F5344CB8AC3E}">
        <p14:creationId xmlns:p14="http://schemas.microsoft.com/office/powerpoint/2010/main" val="2196644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ACE5-4FE0-4769-9049-566D2D1249B4}"/>
              </a:ext>
            </a:extLst>
          </p:cNvPr>
          <p:cNvSpPr>
            <a:spLocks noGrp="1"/>
          </p:cNvSpPr>
          <p:nvPr>
            <p:ph type="title"/>
          </p:nvPr>
        </p:nvSpPr>
        <p:spPr>
          <a:xfrm>
            <a:off x="1295401" y="833276"/>
            <a:ext cx="9601196" cy="634017"/>
          </a:xfrm>
        </p:spPr>
        <p:txBody>
          <a:bodyPr>
            <a:normAutofit/>
          </a:bodyPr>
          <a:lstStyle/>
          <a:p>
            <a:pPr algn="l"/>
            <a:r>
              <a:rPr lang="en-US"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7F27DBD-957C-412E-BC06-5A35A219BE36}"/>
              </a:ext>
            </a:extLst>
          </p:cNvPr>
          <p:cNvSpPr>
            <a:spLocks noGrp="1"/>
          </p:cNvSpPr>
          <p:nvPr>
            <p:ph idx="1"/>
          </p:nvPr>
        </p:nvSpPr>
        <p:spPr>
          <a:xfrm>
            <a:off x="1295401" y="1853852"/>
            <a:ext cx="9601196" cy="4258848"/>
          </a:xfrm>
        </p:spPr>
        <p:txBody>
          <a:bodyPr>
            <a:noAutofit/>
          </a:bodyPr>
          <a:lstStyle/>
          <a:p>
            <a:pPr marL="0" indent="0">
              <a:buNone/>
            </a:pPr>
            <a:r>
              <a:rPr lang="en-US" dirty="0">
                <a:cs typeface="Times New Roman" panose="02020603050405020304" pitchFamily="18" charset="0"/>
              </a:rPr>
              <a:t>Ideas, problems and their solutions in this presentation have been taken from</a:t>
            </a:r>
          </a:p>
          <a:p>
            <a:pPr>
              <a:buClr>
                <a:schemeClr val="tx1"/>
              </a:buClr>
              <a:buFont typeface="Arial" panose="020B0604020202020204" pitchFamily="34" charset="0"/>
              <a:buChar char="•"/>
            </a:pPr>
            <a:r>
              <a:rPr lang="en-US" dirty="0">
                <a:cs typeface="Times New Roman" panose="02020603050405020304" pitchFamily="18" charset="0"/>
              </a:rPr>
              <a:t>Prof. Jeffery Edmonds’ Lecture notes for EECS 2001 at York University</a:t>
            </a:r>
          </a:p>
          <a:p>
            <a:pPr>
              <a:buClr>
                <a:schemeClr val="tx1"/>
              </a:buClr>
              <a:buFont typeface="Arial" panose="020B0604020202020204" pitchFamily="34" charset="0"/>
              <a:buChar char="•"/>
            </a:pPr>
            <a:r>
              <a:rPr lang="en-US" dirty="0">
                <a:cs typeface="Times New Roman" panose="02020603050405020304" pitchFamily="18" charset="0"/>
              </a:rPr>
              <a:t>Prof. </a:t>
            </a:r>
            <a:r>
              <a:rPr lang="en-US" dirty="0" err="1">
                <a:cs typeface="Times New Roman" panose="02020603050405020304" pitchFamily="18" charset="0"/>
              </a:rPr>
              <a:t>Suprakash</a:t>
            </a:r>
            <a:r>
              <a:rPr lang="en-US" dirty="0">
                <a:cs typeface="Times New Roman" panose="02020603050405020304" pitchFamily="18" charset="0"/>
              </a:rPr>
              <a:t> Datta’ Lecture notes for EECS 2001 at York University</a:t>
            </a:r>
          </a:p>
          <a:p>
            <a:pPr>
              <a:buClr>
                <a:schemeClr val="tx1"/>
              </a:buClr>
              <a:buFont typeface="Arial" panose="020B0604020202020204" pitchFamily="34" charset="0"/>
              <a:buChar char="•"/>
            </a:pPr>
            <a:r>
              <a:rPr lang="en-US" dirty="0">
                <a:effectLst/>
                <a:ea typeface="Times New Roman" panose="02020603050405020304" pitchFamily="18" charset="0"/>
              </a:rPr>
              <a:t>Eitan </a:t>
            </a:r>
            <a:r>
              <a:rPr lang="en-US" dirty="0" err="1">
                <a:effectLst/>
                <a:ea typeface="Times New Roman" panose="02020603050405020304" pitchFamily="18" charset="0"/>
              </a:rPr>
              <a:t>Gurari</a:t>
            </a:r>
            <a:r>
              <a:rPr lang="en-US" dirty="0">
                <a:effectLst/>
                <a:ea typeface="Times New Roman" panose="02020603050405020304" pitchFamily="18" charset="0"/>
              </a:rPr>
              <a:t> (1989), An introduction to theory of Computation, Computer Science </a:t>
            </a:r>
            <a:endParaRPr lang="en-US" dirty="0">
              <a:cs typeface="Times New Roman" panose="02020603050405020304" pitchFamily="18" charset="0"/>
            </a:endParaRPr>
          </a:p>
          <a:p>
            <a:pPr>
              <a:buClr>
                <a:schemeClr val="tx1"/>
              </a:buClr>
              <a:buFont typeface="Arial" panose="020B0604020202020204" pitchFamily="34" charset="0"/>
              <a:buChar char="•"/>
            </a:pPr>
            <a:r>
              <a:rPr lang="en-US" dirty="0">
                <a:cs typeface="Times New Roman" panose="02020603050405020304" pitchFamily="18" charset="0"/>
              </a:rPr>
              <a:t>Introduction to the Theory of Computation (3</a:t>
            </a:r>
            <a:r>
              <a:rPr lang="en-US" baseline="30000" dirty="0">
                <a:cs typeface="Times New Roman" panose="02020603050405020304" pitchFamily="18" charset="0"/>
              </a:rPr>
              <a:t>rd </a:t>
            </a:r>
            <a:r>
              <a:rPr lang="en-US" dirty="0">
                <a:cs typeface="Times New Roman" panose="02020603050405020304" pitchFamily="18" charset="0"/>
              </a:rPr>
              <a:t> edition) by Michael </a:t>
            </a:r>
            <a:r>
              <a:rPr lang="en-US" dirty="0" err="1">
                <a:cs typeface="Times New Roman" panose="02020603050405020304" pitchFamily="18" charset="0"/>
              </a:rPr>
              <a:t>Sipser</a:t>
            </a:r>
            <a:endParaRPr lang="en-US" dirty="0">
              <a:cs typeface="Times New Roman" panose="02020603050405020304" pitchFamily="18" charset="0"/>
            </a:endParaRPr>
          </a:p>
          <a:p>
            <a:pPr>
              <a:buClr>
                <a:schemeClr val="tx1"/>
              </a:buClr>
              <a:buFont typeface="Arial" panose="020B0604020202020204" pitchFamily="34" charset="0"/>
              <a:buChar char="•"/>
            </a:pPr>
            <a:r>
              <a:rPr lang="en-US" dirty="0">
                <a:cs typeface="Times New Roman" panose="02020603050405020304" pitchFamily="18" charset="0"/>
              </a:rPr>
              <a:t>Introduction to Theory of Computation by Anti Maheshwari and </a:t>
            </a:r>
            <a:r>
              <a:rPr lang="en-US" dirty="0" err="1">
                <a:cs typeface="Times New Roman" panose="02020603050405020304" pitchFamily="18" charset="0"/>
              </a:rPr>
              <a:t>Michiel</a:t>
            </a:r>
            <a:r>
              <a:rPr lang="en-US" dirty="0">
                <a:cs typeface="Times New Roman" panose="02020603050405020304" pitchFamily="18" charset="0"/>
              </a:rPr>
              <a:t> </a:t>
            </a:r>
            <a:r>
              <a:rPr lang="en-US" dirty="0" err="1">
                <a:cs typeface="Times New Roman" panose="02020603050405020304" pitchFamily="18" charset="0"/>
              </a:rPr>
              <a:t>Smid</a:t>
            </a:r>
            <a:endParaRPr lang="en-US" dirty="0">
              <a:cs typeface="Times New Roman" panose="02020603050405020304" pitchFamily="18" charset="0"/>
            </a:endParaRPr>
          </a:p>
          <a:p>
            <a:pPr>
              <a:buClr>
                <a:schemeClr val="tx1"/>
              </a:buClr>
              <a:buFont typeface="Arial" panose="020B0604020202020204" pitchFamily="34" charset="0"/>
              <a:buChar char="•"/>
            </a:pPr>
            <a:r>
              <a:rPr lang="en-US" dirty="0">
                <a:cs typeface="Times New Roman" panose="02020603050405020304" pitchFamily="18" charset="0"/>
              </a:rPr>
              <a:t>Wikipedia, and other webpages of different professors/universities</a:t>
            </a:r>
          </a:p>
        </p:txBody>
      </p:sp>
    </p:spTree>
    <p:extLst>
      <p:ext uri="{BB962C8B-B14F-4D97-AF65-F5344CB8AC3E}">
        <p14:creationId xmlns:p14="http://schemas.microsoft.com/office/powerpoint/2010/main" val="3231017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D3A1-1DC8-AEFB-FC07-49321F3C87F1}"/>
              </a:ext>
            </a:extLst>
          </p:cNvPr>
          <p:cNvSpPr>
            <a:spLocks noGrp="1"/>
          </p:cNvSpPr>
          <p:nvPr>
            <p:ph type="title"/>
          </p:nvPr>
        </p:nvSpPr>
        <p:spPr/>
        <p:txBody>
          <a:bodyPr/>
          <a:lstStyle/>
          <a:p>
            <a:r>
              <a:rPr lang="en-US" dirty="0"/>
              <a:t>End of Presentation</a:t>
            </a:r>
          </a:p>
        </p:txBody>
      </p:sp>
      <p:sp>
        <p:nvSpPr>
          <p:cNvPr id="3" name="Content Placeholder 2">
            <a:extLst>
              <a:ext uri="{FF2B5EF4-FFF2-40B4-BE49-F238E27FC236}">
                <a16:creationId xmlns:a16="http://schemas.microsoft.com/office/drawing/2014/main" id="{8E2E7EE4-073C-F4C4-BE36-F444A1C26D93}"/>
              </a:ext>
            </a:extLst>
          </p:cNvPr>
          <p:cNvSpPr>
            <a:spLocks noGrp="1"/>
          </p:cNvSpPr>
          <p:nvPr>
            <p:ph idx="1"/>
          </p:nvPr>
        </p:nvSpPr>
        <p:spPr/>
        <p:txBody>
          <a:bodyPr>
            <a:normAutofit/>
          </a:bodyPr>
          <a:lstStyle/>
          <a:p>
            <a:pPr marL="0" indent="0" algn="ctr">
              <a:buNone/>
            </a:pPr>
            <a:r>
              <a:rPr lang="en-US" sz="7200" dirty="0"/>
              <a:t>THANK YOU</a:t>
            </a:r>
          </a:p>
        </p:txBody>
      </p:sp>
    </p:spTree>
    <p:extLst>
      <p:ext uri="{BB962C8B-B14F-4D97-AF65-F5344CB8AC3E}">
        <p14:creationId xmlns:p14="http://schemas.microsoft.com/office/powerpoint/2010/main" val="188587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6555-401C-AC43-0EB1-99115E09A2C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Reducibility cont.</a:t>
            </a:r>
            <a:endParaRPr lang="en-US" dirty="0"/>
          </a:p>
        </p:txBody>
      </p:sp>
      <p:sp>
        <p:nvSpPr>
          <p:cNvPr id="3" name="Content Placeholder 2">
            <a:extLst>
              <a:ext uri="{FF2B5EF4-FFF2-40B4-BE49-F238E27FC236}">
                <a16:creationId xmlns:a16="http://schemas.microsoft.com/office/drawing/2014/main" id="{F3DD4119-9543-4BC6-BA47-16B6F440F7D6}"/>
              </a:ext>
            </a:extLst>
          </p:cNvPr>
          <p:cNvSpPr>
            <a:spLocks noGrp="1"/>
          </p:cNvSpPr>
          <p:nvPr>
            <p:ph idx="1"/>
          </p:nvPr>
        </p:nvSpPr>
        <p:spPr/>
        <p:txBody>
          <a:bodyPr>
            <a:normAutofit lnSpcReduction="10000"/>
          </a:bodyPr>
          <a:lstStyle/>
          <a:p>
            <a:r>
              <a:rPr lang="en-US" dirty="0"/>
              <a:t>Reducibility involves two problems: A and B; if A reduces to B 𝐴 →𝑟𝑒𝑑 𝐵 ,</a:t>
            </a:r>
          </a:p>
          <a:p>
            <a:r>
              <a:rPr lang="en-US" dirty="0"/>
              <a:t>we can use a solution to B to solve A.</a:t>
            </a:r>
          </a:p>
          <a:p>
            <a:pPr marL="0" indent="0">
              <a:buNone/>
            </a:pPr>
            <a:r>
              <a:rPr lang="en-US" dirty="0"/>
              <a:t>•   </a:t>
            </a:r>
            <a:r>
              <a:rPr lang="en-US" dirty="0">
                <a:solidFill>
                  <a:srgbClr val="FF0000"/>
                </a:solidFill>
              </a:rPr>
              <a:t>Notice that reducibility says nothing about solving A or B alone, but only about</a:t>
            </a:r>
          </a:p>
          <a:p>
            <a:pPr marL="0" indent="0">
              <a:buNone/>
            </a:pPr>
            <a:r>
              <a:rPr lang="en-US" dirty="0">
                <a:solidFill>
                  <a:srgbClr val="FF0000"/>
                </a:solidFill>
              </a:rPr>
              <a:t>    the solvability of A in the presence of a solution to B.</a:t>
            </a:r>
          </a:p>
          <a:p>
            <a:r>
              <a:rPr lang="en-US" dirty="0"/>
              <a:t>There are various types of reducibility, with polynomial-time reducibility being one of the most commonly used.</a:t>
            </a:r>
          </a:p>
          <a:p>
            <a:pPr marL="0" indent="0">
              <a:buNone/>
            </a:pPr>
            <a:endParaRPr lang="en-US" dirty="0"/>
          </a:p>
          <a:p>
            <a:endParaRPr lang="en-US" dirty="0"/>
          </a:p>
        </p:txBody>
      </p:sp>
    </p:spTree>
    <p:extLst>
      <p:ext uri="{BB962C8B-B14F-4D97-AF65-F5344CB8AC3E}">
        <p14:creationId xmlns:p14="http://schemas.microsoft.com/office/powerpoint/2010/main" val="70184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DC58-C778-B854-BCE0-3B02A9A62AA4}"/>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Reducibility cont.</a:t>
            </a:r>
            <a:endParaRPr lang="en-US" dirty="0"/>
          </a:p>
        </p:txBody>
      </p:sp>
      <p:sp>
        <p:nvSpPr>
          <p:cNvPr id="3" name="Content Placeholder 2">
            <a:extLst>
              <a:ext uri="{FF2B5EF4-FFF2-40B4-BE49-F238E27FC236}">
                <a16:creationId xmlns:a16="http://schemas.microsoft.com/office/drawing/2014/main" id="{E634692A-FAA7-71D6-9381-7019EBFE937E}"/>
              </a:ext>
            </a:extLst>
          </p:cNvPr>
          <p:cNvSpPr>
            <a:spLocks noGrp="1"/>
          </p:cNvSpPr>
          <p:nvPr>
            <p:ph idx="1"/>
          </p:nvPr>
        </p:nvSpPr>
        <p:spPr/>
        <p:txBody>
          <a:bodyPr>
            <a:normAutofit lnSpcReduction="10000"/>
          </a:bodyPr>
          <a:lstStyle/>
          <a:p>
            <a:pPr algn="just"/>
            <a:r>
              <a:rPr lang="en-US" dirty="0"/>
              <a:t>Reducibility plays an important role in classifying decidable and</a:t>
            </a:r>
          </a:p>
          <a:p>
            <a:pPr algn="just"/>
            <a:r>
              <a:rPr lang="en-US" dirty="0"/>
              <a:t>undecidable problems (and complexity theory).</a:t>
            </a:r>
          </a:p>
          <a:p>
            <a:pPr algn="just"/>
            <a:r>
              <a:rPr lang="en-US" dirty="0"/>
              <a:t>• If 𝐴 →𝑟𝑒𝑑 𝐵, solving 𝑨 cannot be harder than solving 𝑩 because</a:t>
            </a:r>
          </a:p>
          <a:p>
            <a:pPr algn="just"/>
            <a:r>
              <a:rPr lang="en-US" dirty="0"/>
              <a:t>a solution to 𝑩 (always) gives a solution to 𝑨</a:t>
            </a:r>
          </a:p>
          <a:p>
            <a:pPr algn="just"/>
            <a:r>
              <a:rPr lang="en-US" dirty="0"/>
              <a:t>In terms of computability, if 𝐴 →𝑟𝑒𝑑 𝐵 and B is decidable, then 𝑨 is</a:t>
            </a:r>
          </a:p>
          <a:p>
            <a:pPr algn="just"/>
            <a:r>
              <a:rPr lang="en-US" dirty="0"/>
              <a:t>also decidable.</a:t>
            </a:r>
          </a:p>
          <a:p>
            <a:pPr algn="just"/>
            <a:r>
              <a:rPr lang="en-US" dirty="0"/>
              <a:t>• Similarly, if 𝐴 →𝑟𝑒𝑑 𝐵 and A is undecidable, then 𝑩 is undecidable</a:t>
            </a:r>
          </a:p>
        </p:txBody>
      </p:sp>
    </p:spTree>
    <p:extLst>
      <p:ext uri="{BB962C8B-B14F-4D97-AF65-F5344CB8AC3E}">
        <p14:creationId xmlns:p14="http://schemas.microsoft.com/office/powerpoint/2010/main" val="189337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AC90-499E-76C3-8B49-535EE2F3975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Reducibility cont.</a:t>
            </a:r>
            <a:endParaRPr lang="en-US" dirty="0"/>
          </a:p>
        </p:txBody>
      </p:sp>
      <p:sp>
        <p:nvSpPr>
          <p:cNvPr id="3" name="Content Placeholder 2">
            <a:extLst>
              <a:ext uri="{FF2B5EF4-FFF2-40B4-BE49-F238E27FC236}">
                <a16:creationId xmlns:a16="http://schemas.microsoft.com/office/drawing/2014/main" id="{197D76BD-8EBC-4F9A-7093-7A90026F1E34}"/>
              </a:ext>
            </a:extLst>
          </p:cNvPr>
          <p:cNvSpPr>
            <a:spLocks noGrp="1"/>
          </p:cNvSpPr>
          <p:nvPr>
            <p:ph idx="1"/>
          </p:nvPr>
        </p:nvSpPr>
        <p:spPr/>
        <p:txBody>
          <a:bodyPr>
            <a:normAutofit/>
          </a:bodyPr>
          <a:lstStyle/>
          <a:p>
            <a:r>
              <a:rPr lang="en-US" dirty="0"/>
              <a:t>In terms of computability, if 𝐴 →𝑟𝑒𝑑 𝐵 and B is decidable, then 𝑨 is</a:t>
            </a:r>
          </a:p>
          <a:p>
            <a:r>
              <a:rPr lang="en-US" dirty="0"/>
              <a:t>also decidable.</a:t>
            </a:r>
          </a:p>
          <a:p>
            <a:r>
              <a:rPr lang="en-US" dirty="0"/>
              <a:t>• Similarly, if 𝐴 →𝑟𝑒𝑑 𝐵 and A is undecidable, then 𝑩 is undecidable.</a:t>
            </a:r>
          </a:p>
          <a:p>
            <a:r>
              <a:rPr lang="en-US" dirty="0"/>
              <a:t>This concept is fundamental for understanding the relationships between different problems and their computational difficulty. There are various types of reducibility, with polynomial-time reducibility being one of the most commonly used.</a:t>
            </a:r>
          </a:p>
        </p:txBody>
      </p:sp>
    </p:spTree>
    <p:extLst>
      <p:ext uri="{BB962C8B-B14F-4D97-AF65-F5344CB8AC3E}">
        <p14:creationId xmlns:p14="http://schemas.microsoft.com/office/powerpoint/2010/main" val="359247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AE5A-898B-DF21-FC22-7823B789192A}"/>
              </a:ext>
            </a:extLst>
          </p:cNvPr>
          <p:cNvSpPr>
            <a:spLocks noGrp="1"/>
          </p:cNvSpPr>
          <p:nvPr>
            <p:ph type="title"/>
          </p:nvPr>
        </p:nvSpPr>
        <p:spPr>
          <a:xfrm>
            <a:off x="1295402" y="660401"/>
            <a:ext cx="9880598" cy="787400"/>
          </a:xfrm>
        </p:spPr>
        <p:txBody>
          <a:bodyPr>
            <a:normAutofit/>
          </a:bodyPr>
          <a:lstStyle/>
          <a:p>
            <a:r>
              <a:rPr lang="en-US" dirty="0"/>
              <a:t>Types of Reducibility</a:t>
            </a:r>
          </a:p>
        </p:txBody>
      </p:sp>
      <p:sp>
        <p:nvSpPr>
          <p:cNvPr id="3" name="Content Placeholder 2">
            <a:extLst>
              <a:ext uri="{FF2B5EF4-FFF2-40B4-BE49-F238E27FC236}">
                <a16:creationId xmlns:a16="http://schemas.microsoft.com/office/drawing/2014/main" id="{DE5DF3C2-6E00-5342-DC8D-32EE3C99073C}"/>
              </a:ext>
            </a:extLst>
          </p:cNvPr>
          <p:cNvSpPr>
            <a:spLocks noGrp="1"/>
          </p:cNvSpPr>
          <p:nvPr>
            <p:ph idx="1"/>
          </p:nvPr>
        </p:nvSpPr>
        <p:spPr>
          <a:xfrm>
            <a:off x="927100" y="1447800"/>
            <a:ext cx="10464800" cy="4902200"/>
          </a:xfrm>
        </p:spPr>
        <p:txBody>
          <a:bodyPr>
            <a:noAutofit/>
          </a:bodyPr>
          <a:lstStyle/>
          <a:p>
            <a:pPr marL="0" indent="0" algn="just">
              <a:buNone/>
            </a:pPr>
            <a:r>
              <a:rPr lang="en-US" sz="1600" b="1" dirty="0"/>
              <a:t>1.	Polynomial-Time Reducibility: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Many-One Reducibility)</a:t>
            </a:r>
            <a:endParaRPr lang="en-US" sz="1600" b="1" dirty="0"/>
          </a:p>
          <a:p>
            <a:pPr marL="0" marR="0" indent="0" algn="just">
              <a:buNone/>
            </a:pPr>
            <a:r>
              <a:rPr lang="en-US" sz="1600" dirty="0"/>
              <a:t>	</a:t>
            </a:r>
            <a:r>
              <a:rPr lang="en-US" sz="1200" dirty="0">
                <a:effectLst/>
                <a:ea typeface="Times New Roman" panose="02020603050405020304" pitchFamily="18" charset="0"/>
              </a:rPr>
              <a:t>In polynomial-time reducibility, problems A and B are polynomial-time reducible if there exists an algorithm that transforms instances of problem A into instances of 	problem B, such that the transformation can be done in polynomial time.</a:t>
            </a:r>
          </a:p>
          <a:p>
            <a:pPr marL="342900" marR="0" lvl="0" indent="-342900" algn="just">
              <a:buSzPts val="1000"/>
              <a:buFont typeface="Symbol" panose="05050102010706020507" pitchFamily="18" charset="2"/>
              <a:buChar char=""/>
              <a:tabLst>
                <a:tab pos="457200" algn="l"/>
              </a:tabLst>
            </a:pPr>
            <a:r>
              <a:rPr lang="en-US" sz="1200" b="1" dirty="0">
                <a:effectLst/>
                <a:ea typeface="Times New Roman" panose="02020603050405020304" pitchFamily="18" charset="0"/>
              </a:rPr>
              <a:t>Definition:</a:t>
            </a:r>
            <a:endParaRPr lang="en-US" sz="1200" dirty="0">
              <a:effectLst/>
              <a:ea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914400" algn="l"/>
                <a:tab pos="457200" algn="l"/>
              </a:tabLst>
            </a:pPr>
            <a:r>
              <a:rPr lang="en-US" sz="1200" kern="100" dirty="0">
                <a:effectLst/>
                <a:ea typeface="Calibri" panose="020F0502020204030204" pitchFamily="34" charset="0"/>
                <a:cs typeface="Times New Roman" panose="02020603050405020304" pitchFamily="18" charset="0"/>
              </a:rPr>
              <a:t>Problem A is polynomial-time reducible to problem B, denoted as A ≤</a:t>
            </a:r>
            <a:r>
              <a:rPr lang="en-US" sz="1200" kern="100" baseline="-25000" dirty="0">
                <a:effectLst/>
                <a:ea typeface="Calibri" panose="020F0502020204030204" pitchFamily="34" charset="0"/>
                <a:cs typeface="Times New Roman" panose="02020603050405020304" pitchFamily="18" charset="0"/>
              </a:rPr>
              <a:t>p </a:t>
            </a:r>
            <a:r>
              <a:rPr lang="en-US" sz="1200" kern="100" dirty="0">
                <a:effectLst/>
                <a:ea typeface="Calibri" panose="020F0502020204030204" pitchFamily="34" charset="0"/>
                <a:cs typeface="Times New Roman" panose="02020603050405020304" pitchFamily="18" charset="0"/>
              </a:rPr>
              <a:t>B , if there exists a polynomial-time computable function ff such that, for every instance xx of problem A, the value f(x) is an instance of problem B, and the transformation ff can be computed in polynomial time. </a:t>
            </a:r>
            <a:r>
              <a:rPr lang="en-US" sz="1200" b="1" kern="100" dirty="0">
                <a:effectLst/>
                <a:ea typeface="Calibri" panose="020F0502020204030204" pitchFamily="34" charset="0"/>
                <a:cs typeface="Times New Roman" panose="02020603050405020304" pitchFamily="18" charset="0"/>
              </a:rPr>
              <a:t>Implications:</a:t>
            </a:r>
            <a:endParaRPr lang="en-US" sz="1200" kern="100" dirty="0">
              <a:effectLst/>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SzPts val="1000"/>
              <a:buFont typeface="Courier New" panose="02070309020205020404" pitchFamily="49" charset="0"/>
              <a:buChar char="o"/>
              <a:tabLst>
                <a:tab pos="914400" algn="l"/>
                <a:tab pos="914400" algn="l"/>
              </a:tabLst>
            </a:pPr>
            <a:r>
              <a:rPr lang="en-US" sz="1200" kern="100" dirty="0">
                <a:effectLst/>
                <a:ea typeface="Calibri" panose="020F0502020204030204" pitchFamily="34" charset="0"/>
                <a:cs typeface="Times New Roman" panose="02020603050405020304" pitchFamily="18" charset="0"/>
              </a:rPr>
              <a:t>If A ≤p B , solving problem B in polynomial time implies solving problem A in polynomial time. It indicates that problem A is "no harder" than problem B in terms of computational complexity.</a:t>
            </a:r>
          </a:p>
          <a:p>
            <a:pPr marL="0" marR="0" indent="0" algn="just">
              <a:buNone/>
            </a:pPr>
            <a:r>
              <a:rPr lang="en-US" sz="1600" b="1" dirty="0"/>
              <a:t>2.	Logarithmic Space Reducibility:</a:t>
            </a:r>
            <a:r>
              <a:rPr lang="en-US" sz="1600" b="1" dirty="0">
                <a:latin typeface="Times New Roman" panose="02020603050405020304" pitchFamily="18" charset="0"/>
                <a:ea typeface="Times New Roman" panose="02020603050405020304" pitchFamily="18" charset="0"/>
              </a:rPr>
              <a:t> (Many-One Logarithmic-Space Reducibility):</a:t>
            </a:r>
          </a:p>
          <a:p>
            <a:pPr marL="0" marR="0" algn="just"/>
            <a:r>
              <a:rPr lang="en-US" sz="1200" dirty="0">
                <a:latin typeface="Times New Roman" panose="02020603050405020304" pitchFamily="18" charset="0"/>
                <a:ea typeface="Times New Roman" panose="02020603050405020304" pitchFamily="18" charset="0"/>
              </a:rPr>
              <a:t>    In logarithmic-space reducibility, problems A and B are logarithmic-space reducible if there exists a logarithmic-space algorithm that transforms instances of 	problem A into instances of problem B.</a:t>
            </a:r>
          </a:p>
          <a:p>
            <a:pPr marL="342900" marR="0" lvl="0" indent="-342900" algn="jus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rPr>
              <a:t>Definition:</a:t>
            </a:r>
            <a:endParaRPr lang="en-US" sz="1200" dirty="0">
              <a:latin typeface="Times New Roman" panose="02020603050405020304" pitchFamily="18" charset="0"/>
              <a:ea typeface="Times New Roman" panose="02020603050405020304" pitchFamily="18" charset="0"/>
            </a:endParaRPr>
          </a:p>
          <a:p>
            <a:pPr lvl="1" algn="just">
              <a:lnSpc>
                <a:spcPct val="107000"/>
              </a:lnSpc>
              <a:spcBef>
                <a:spcPts val="0"/>
              </a:spcBef>
              <a:spcAft>
                <a:spcPts val="800"/>
              </a:spcAft>
              <a:buSzPts val="1000"/>
              <a:buFont typeface="Courier New" panose="02070309020205020404" pitchFamily="49" charset="0"/>
              <a:buChar char="o"/>
              <a:tabLst>
                <a:tab pos="914400" algn="l"/>
              </a:tabLst>
            </a:pPr>
            <a:r>
              <a:rPr lang="en-US" sz="1200" kern="100" dirty="0">
                <a:latin typeface="Calibri" panose="020F0502020204030204" pitchFamily="34" charset="0"/>
                <a:ea typeface="Calibri" panose="020F0502020204030204" pitchFamily="34" charset="0"/>
                <a:cs typeface="Times New Roman" panose="02020603050405020304" pitchFamily="18" charset="0"/>
              </a:rPr>
              <a:t>Problem A is logarithmic-space reducible to problem B, denoted as A ≤</a:t>
            </a:r>
            <a:r>
              <a:rPr lang="en-US" sz="1200" kern="100" baseline="-25000" dirty="0">
                <a:latin typeface="Calibri" panose="020F0502020204030204" pitchFamily="34" charset="0"/>
                <a:ea typeface="Calibri" panose="020F0502020204030204" pitchFamily="34" charset="0"/>
                <a:cs typeface="Times New Roman" panose="02020603050405020304" pitchFamily="18" charset="0"/>
              </a:rPr>
              <a:t>L</a:t>
            </a:r>
            <a:r>
              <a:rPr lang="en-US" sz="1200" kern="100" dirty="0">
                <a:latin typeface="Calibri" panose="020F0502020204030204" pitchFamily="34" charset="0"/>
                <a:ea typeface="Calibri" panose="020F0502020204030204" pitchFamily="34" charset="0"/>
                <a:cs typeface="Times New Roman" panose="02020603050405020304" pitchFamily="18" charset="0"/>
              </a:rPr>
              <a:t> B, if there exists a logarithmic-space computable function ff such that, for every instance x of problem A, the value f(x) is an instance of problem B, and the transformation ff can be computed using logarithmic space.</a:t>
            </a:r>
          </a:p>
          <a:p>
            <a:pPr marL="342900" marR="0" lvl="0" indent="-342900" algn="just">
              <a:buSzPts val="1000"/>
              <a:buFont typeface="Symbol" panose="05050102010706020507" pitchFamily="18" charset="2"/>
              <a:buChar char=""/>
              <a:tabLst>
                <a:tab pos="457200" algn="l"/>
              </a:tabLst>
            </a:pPr>
            <a:r>
              <a:rPr lang="en-US" sz="1200" b="1" dirty="0">
                <a:latin typeface="Times New Roman" panose="02020603050405020304" pitchFamily="18" charset="0"/>
                <a:ea typeface="Times New Roman" panose="02020603050405020304" pitchFamily="18" charset="0"/>
              </a:rPr>
              <a:t>Implications:</a:t>
            </a:r>
            <a:endParaRPr lang="en-US" sz="1200" dirty="0">
              <a:latin typeface="Times New Roman" panose="02020603050405020304" pitchFamily="18" charset="0"/>
              <a:ea typeface="Times New Roman" panose="02020603050405020304" pitchFamily="18" charset="0"/>
            </a:endParaRPr>
          </a:p>
          <a:p>
            <a:pPr lvl="1" algn="just">
              <a:lnSpc>
                <a:spcPct val="107000"/>
              </a:lnSpc>
              <a:spcBef>
                <a:spcPts val="0"/>
              </a:spcBef>
              <a:spcAft>
                <a:spcPts val="800"/>
              </a:spcAft>
              <a:buSzPts val="1000"/>
              <a:buFont typeface="Courier New" panose="02070309020205020404" pitchFamily="49" charset="0"/>
              <a:buChar char="o"/>
              <a:tabLst>
                <a:tab pos="914400" algn="l"/>
              </a:tabLst>
            </a:pPr>
            <a:r>
              <a:rPr lang="en-US" sz="1200" kern="100" dirty="0">
                <a:latin typeface="Calibri" panose="020F0502020204030204" pitchFamily="34" charset="0"/>
                <a:ea typeface="Calibri" panose="020F0502020204030204" pitchFamily="34" charset="0"/>
                <a:cs typeface="Times New Roman" panose="02020603050405020304" pitchFamily="18" charset="0"/>
              </a:rPr>
              <a:t>Logarithmic-space reducibility is a concept often used in the context of space complexity, particularly in classes such as L (logarithmic space). If A ≤</a:t>
            </a:r>
            <a:r>
              <a:rPr lang="en-US" sz="1200" kern="100" baseline="-25000" dirty="0">
                <a:latin typeface="Calibri" panose="020F0502020204030204" pitchFamily="34" charset="0"/>
                <a:ea typeface="Calibri" panose="020F0502020204030204" pitchFamily="34" charset="0"/>
                <a:cs typeface="Times New Roman" panose="02020603050405020304" pitchFamily="18" charset="0"/>
              </a:rPr>
              <a:t>L </a:t>
            </a:r>
            <a:r>
              <a:rPr lang="en-US" sz="1200" kern="100" dirty="0">
                <a:latin typeface="Calibri" panose="020F0502020204030204" pitchFamily="34" charset="0"/>
                <a:ea typeface="Calibri" panose="020F0502020204030204" pitchFamily="34" charset="0"/>
                <a:cs typeface="Times New Roman" panose="02020603050405020304" pitchFamily="18" charset="0"/>
              </a:rPr>
              <a:t>B, solving problem B using logarithmic space implies solving problem A using logarithmic space.</a:t>
            </a:r>
          </a:p>
          <a:p>
            <a:pPr marL="0" indent="0" algn="just">
              <a:buNone/>
            </a:pPr>
            <a:r>
              <a:rPr lang="en-US" sz="1600" b="1" dirty="0"/>
              <a:t>	</a:t>
            </a:r>
            <a:endParaRPr lang="en-US" sz="1600" dirty="0"/>
          </a:p>
        </p:txBody>
      </p:sp>
    </p:spTree>
    <p:extLst>
      <p:ext uri="{BB962C8B-B14F-4D97-AF65-F5344CB8AC3E}">
        <p14:creationId xmlns:p14="http://schemas.microsoft.com/office/powerpoint/2010/main" val="425243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DEA0-8D4D-7DF0-F00A-513634658178}"/>
              </a:ext>
            </a:extLst>
          </p:cNvPr>
          <p:cNvSpPr>
            <a:spLocks noGrp="1"/>
          </p:cNvSpPr>
          <p:nvPr>
            <p:ph type="title"/>
          </p:nvPr>
        </p:nvSpPr>
        <p:spPr>
          <a:xfrm>
            <a:off x="1295403" y="1107392"/>
            <a:ext cx="9601196" cy="1303867"/>
          </a:xfrm>
        </p:spPr>
        <p:txBody>
          <a:bodyPr/>
          <a:lstStyle/>
          <a:p>
            <a:r>
              <a:rPr lang="en-US" dirty="0"/>
              <a:t>Types of Reducibility cont.</a:t>
            </a:r>
          </a:p>
        </p:txBody>
      </p:sp>
      <p:sp>
        <p:nvSpPr>
          <p:cNvPr id="3" name="Content Placeholder 2">
            <a:extLst>
              <a:ext uri="{FF2B5EF4-FFF2-40B4-BE49-F238E27FC236}">
                <a16:creationId xmlns:a16="http://schemas.microsoft.com/office/drawing/2014/main" id="{2A12E4BE-3FB3-CD1D-6F85-2AD29D502B8A}"/>
              </a:ext>
            </a:extLst>
          </p:cNvPr>
          <p:cNvSpPr>
            <a:spLocks noGrp="1"/>
          </p:cNvSpPr>
          <p:nvPr>
            <p:ph idx="1"/>
          </p:nvPr>
        </p:nvSpPr>
        <p:spPr>
          <a:xfrm>
            <a:off x="1295402" y="2682192"/>
            <a:ext cx="9601196" cy="3318936"/>
          </a:xfrm>
        </p:spPr>
        <p:txBody>
          <a:bodyPr/>
          <a:lstStyle/>
          <a:p>
            <a:pPr marL="0" indent="0" algn="just">
              <a:buNone/>
            </a:pPr>
            <a:r>
              <a:rPr lang="en-US" sz="1600" b="1" dirty="0"/>
              <a:t>3.	Many-One Reducibility (Turing Reducibility):</a:t>
            </a:r>
            <a:endParaRPr lang="en-US" sz="1600" dirty="0"/>
          </a:p>
          <a:p>
            <a:pPr marL="457200" lvl="1" indent="0" algn="just">
              <a:buNone/>
            </a:pPr>
            <a:r>
              <a:rPr lang="en-US" sz="1600" dirty="0"/>
              <a:t>This is a broader form of reducibility where a more powerful oracle (Turing machine) is allowed to solve parts of the problem.</a:t>
            </a:r>
          </a:p>
          <a:p>
            <a:pPr marL="0" indent="0" algn="just">
              <a:buNone/>
            </a:pPr>
            <a:r>
              <a:rPr lang="en-US" sz="1600" b="1" dirty="0"/>
              <a:t>4.	While-Program Reducibility:</a:t>
            </a:r>
          </a:p>
          <a:p>
            <a:pPr marL="0" indent="0" algn="just">
              <a:buNone/>
            </a:pPr>
            <a:r>
              <a:rPr lang="en-US" sz="1600" dirty="0"/>
              <a:t>	Reductions based on a certain model of computation called while-programs.</a:t>
            </a:r>
          </a:p>
          <a:p>
            <a:pPr algn="just"/>
            <a:endParaRPr lang="en-US" dirty="0"/>
          </a:p>
        </p:txBody>
      </p:sp>
    </p:spTree>
    <p:extLst>
      <p:ext uri="{BB962C8B-B14F-4D97-AF65-F5344CB8AC3E}">
        <p14:creationId xmlns:p14="http://schemas.microsoft.com/office/powerpoint/2010/main" val="368084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DA66-2761-D966-9342-93A598E79978}"/>
              </a:ext>
            </a:extLst>
          </p:cNvPr>
          <p:cNvSpPr>
            <a:spLocks noGrp="1"/>
          </p:cNvSpPr>
          <p:nvPr>
            <p:ph type="title"/>
          </p:nvPr>
        </p:nvSpPr>
        <p:spPr>
          <a:xfrm>
            <a:off x="1295400" y="1312333"/>
            <a:ext cx="9601196" cy="846668"/>
          </a:xfrm>
        </p:spPr>
        <p:txBody>
          <a:bodyPr/>
          <a:lstStyle/>
          <a:p>
            <a:r>
              <a:rPr lang="en-US" dirty="0"/>
              <a:t>Examples of Reducibility</a:t>
            </a:r>
          </a:p>
        </p:txBody>
      </p:sp>
      <p:sp>
        <p:nvSpPr>
          <p:cNvPr id="3" name="Content Placeholder 2">
            <a:extLst>
              <a:ext uri="{FF2B5EF4-FFF2-40B4-BE49-F238E27FC236}">
                <a16:creationId xmlns:a16="http://schemas.microsoft.com/office/drawing/2014/main" id="{063D1BD0-41A3-77FC-0C73-1F8BAEDD11A0}"/>
              </a:ext>
            </a:extLst>
          </p:cNvPr>
          <p:cNvSpPr>
            <a:spLocks noGrp="1"/>
          </p:cNvSpPr>
          <p:nvPr>
            <p:ph idx="1"/>
          </p:nvPr>
        </p:nvSpPr>
        <p:spPr>
          <a:xfrm>
            <a:off x="1295400" y="2565400"/>
            <a:ext cx="9740899" cy="3492500"/>
          </a:xfrm>
        </p:spPr>
        <p:txBody>
          <a:bodyPr>
            <a:noAutofit/>
          </a:bodyPr>
          <a:lstStyle/>
          <a:p>
            <a:pPr marL="0" marR="0" indent="0" algn="just">
              <a:buNone/>
            </a:pPr>
            <a:r>
              <a:rPr lang="en-US" sz="1600" b="1" dirty="0">
                <a:effectLst/>
                <a:ea typeface="Times New Roman" panose="02020603050405020304" pitchFamily="18" charset="0"/>
              </a:rPr>
              <a:t>1. Subset Sum to Knapsack:</a:t>
            </a:r>
          </a:p>
          <a:p>
            <a:pPr marL="0" marR="0" indent="0" algn="just">
              <a:buNone/>
            </a:pPr>
            <a:r>
              <a:rPr lang="en-US" sz="1600" b="1" dirty="0">
                <a:effectLst/>
                <a:ea typeface="Times New Roman" panose="02020603050405020304" pitchFamily="18" charset="0"/>
              </a:rPr>
              <a:t>		Subset Sum Problem (A):</a:t>
            </a:r>
            <a:endParaRPr lang="en-US" sz="1600" dirty="0">
              <a:effectLst/>
              <a:ea typeface="Times New Roman" panose="02020603050405020304" pitchFamily="18" charset="0"/>
            </a:endParaRPr>
          </a:p>
          <a:p>
            <a:pPr marL="0" marR="0" lvl="0" indent="0" algn="just">
              <a:lnSpc>
                <a:spcPct val="107000"/>
              </a:lnSpc>
              <a:spcBef>
                <a:spcPts val="0"/>
              </a:spcBef>
              <a:spcAft>
                <a:spcPts val="800"/>
              </a:spcAft>
              <a:buSzPts val="1000"/>
              <a:buNone/>
              <a:tabLst>
                <a:tab pos="457200" algn="l"/>
              </a:tabLst>
            </a:pPr>
            <a:r>
              <a:rPr lang="en-US" sz="1600" b="1" kern="100" dirty="0">
                <a:effectLst/>
                <a:ea typeface="Calibri" panose="020F0502020204030204" pitchFamily="34" charset="0"/>
                <a:cs typeface="Times New Roman" panose="02020603050405020304" pitchFamily="18" charset="0"/>
              </a:rPr>
              <a:t> 	Description:</a:t>
            </a:r>
            <a:r>
              <a:rPr lang="en-US" sz="1600" kern="100" dirty="0">
                <a:effectLst/>
                <a:ea typeface="Calibri" panose="020F0502020204030204" pitchFamily="34" charset="0"/>
                <a:cs typeface="Times New Roman" panose="02020603050405020304" pitchFamily="18" charset="0"/>
              </a:rPr>
              <a:t> Given a set of positive integers and a target sum S, is there a subset that adds up to S? </a:t>
            </a:r>
          </a:p>
          <a:p>
            <a:pPr marL="457200" lvl="1" indent="0" algn="just">
              <a:lnSpc>
                <a:spcPct val="107000"/>
              </a:lnSpc>
              <a:spcBef>
                <a:spcPts val="0"/>
              </a:spcBef>
              <a:spcAft>
                <a:spcPts val="800"/>
              </a:spcAft>
              <a:buSzPts val="1000"/>
              <a:buNone/>
              <a:tabLst>
                <a:tab pos="457200" algn="l"/>
              </a:tabLst>
            </a:pPr>
            <a:r>
              <a:rPr lang="en-US" sz="1600" b="1" kern="100" dirty="0">
                <a:effectLst/>
                <a:ea typeface="Calibri" panose="020F0502020204030204" pitchFamily="34" charset="0"/>
                <a:cs typeface="Times New Roman" panose="02020603050405020304" pitchFamily="18" charset="0"/>
              </a:rPr>
              <a:t>	Knapsack Problem (B):</a:t>
            </a:r>
            <a:endParaRPr lang="en-US" sz="16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 pos="457200" algn="l"/>
              </a:tabLst>
            </a:pPr>
            <a:r>
              <a:rPr lang="en-US" sz="1600" b="1" kern="100" dirty="0">
                <a:effectLst/>
                <a:ea typeface="Calibri" panose="020F0502020204030204" pitchFamily="34" charset="0"/>
                <a:cs typeface="Times New Roman" panose="02020603050405020304" pitchFamily="18" charset="0"/>
              </a:rPr>
              <a:t>Description:</a:t>
            </a:r>
            <a:r>
              <a:rPr lang="en-US" sz="1600" kern="100" dirty="0">
                <a:effectLst/>
                <a:ea typeface="Calibri" panose="020F0502020204030204" pitchFamily="34" charset="0"/>
                <a:cs typeface="Times New Roman" panose="02020603050405020304" pitchFamily="18" charset="0"/>
              </a:rPr>
              <a:t> Given a set of items with weights and values, and a maximum weight capacity W, can you select items 				  with maximum total value without exceeding the weight capacity?</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ea typeface="Calibri" panose="020F0502020204030204" pitchFamily="34" charset="0"/>
                <a:cs typeface="Times New Roman" panose="02020603050405020304" pitchFamily="18" charset="0"/>
              </a:rPr>
              <a:t>Reduction:</a:t>
            </a:r>
            <a:endParaRPr lang="en-US" sz="1600" kern="100" dirty="0">
              <a:effectLst/>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SzPts val="1000"/>
              <a:buNone/>
              <a:tabLst>
                <a:tab pos="457200" algn="l"/>
                <a:tab pos="457200" algn="l"/>
              </a:tabLst>
            </a:pPr>
            <a:r>
              <a:rPr lang="en-US" sz="1600" kern="100" dirty="0">
                <a:effectLst/>
                <a:ea typeface="Calibri" panose="020F0502020204030204" pitchFamily="34" charset="0"/>
                <a:cs typeface="Times New Roman" panose="02020603050405020304" pitchFamily="18" charset="0"/>
              </a:rPr>
              <a:t>	Transform an instance of Subset Sum into an instance of Knapsack by setting the weight of each item 	equal to 	its value. If there is a subset sum that adds up to S, there is a corresponding selection of items in the Knapsack 	instance with a total value of S.</a:t>
            </a:r>
          </a:p>
          <a:p>
            <a:pPr algn="just"/>
            <a:endParaRPr lang="en-US" sz="1600" dirty="0"/>
          </a:p>
        </p:txBody>
      </p:sp>
    </p:spTree>
    <p:extLst>
      <p:ext uri="{BB962C8B-B14F-4D97-AF65-F5344CB8AC3E}">
        <p14:creationId xmlns:p14="http://schemas.microsoft.com/office/powerpoint/2010/main" val="8107569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1107</TotalTime>
  <Words>3435</Words>
  <Application>Microsoft Office PowerPoint</Application>
  <PresentationFormat>Widescreen</PresentationFormat>
  <Paragraphs>216</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Garamond</vt:lpstr>
      <vt:lpstr>Symbol</vt:lpstr>
      <vt:lpstr>Times New Roman</vt:lpstr>
      <vt:lpstr>Wingdings</vt:lpstr>
      <vt:lpstr>Organic</vt:lpstr>
      <vt:lpstr>GROUP SIX (6)</vt:lpstr>
      <vt:lpstr>PRESENTATION OUTLINE</vt:lpstr>
      <vt:lpstr>Reducibility</vt:lpstr>
      <vt:lpstr>Reducibility cont.</vt:lpstr>
      <vt:lpstr>Reducibility cont.</vt:lpstr>
      <vt:lpstr>Reducibility cont.</vt:lpstr>
      <vt:lpstr>Types of Reducibility</vt:lpstr>
      <vt:lpstr>Types of Reducibility cont.</vt:lpstr>
      <vt:lpstr>Examples of Reducibility</vt:lpstr>
      <vt:lpstr>Examples of Reducibility</vt:lpstr>
      <vt:lpstr>Summary</vt:lpstr>
      <vt:lpstr>Undecidable Problems From Language Theory</vt:lpstr>
      <vt:lpstr>List of Some Undecidable Problems</vt:lpstr>
      <vt:lpstr>List of Some Undecidable Problems</vt:lpstr>
      <vt:lpstr>A (Pet Dragon)                  B (Dragon Shop)    </vt:lpstr>
      <vt:lpstr>PROVE BY CONTRADICTION HALTING PROBLEM VRS TRUTH PROBLEM</vt:lpstr>
      <vt:lpstr>PROVE BY CONTRADICTION HALTING PROBLEM VRS TRUTH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Prove</vt:lpstr>
      <vt:lpstr>The Post Correspondence Problem</vt:lpstr>
      <vt:lpstr>The Post Correspondence Problem</vt:lpstr>
      <vt:lpstr>The Post Correspondence Problem</vt:lpstr>
      <vt:lpstr>The Post Correspondence Problem</vt:lpstr>
      <vt:lpstr>Reduction via Computational Histories</vt:lpstr>
      <vt:lpstr>Reduction via Computational Histories cont.</vt:lpstr>
      <vt:lpstr>Reduction via Computational Histories cont.</vt:lpstr>
      <vt:lpstr>Reduction via Computational Histories cont.</vt:lpstr>
      <vt:lpstr>References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alhassan braimah</dc:creator>
  <cp:lastModifiedBy>alhassan braimah</cp:lastModifiedBy>
  <cp:revision>51</cp:revision>
  <dcterms:created xsi:type="dcterms:W3CDTF">2023-11-27T16:26:36Z</dcterms:created>
  <dcterms:modified xsi:type="dcterms:W3CDTF">2023-12-01T12:24:03Z</dcterms:modified>
</cp:coreProperties>
</file>