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58" r:id="rId5"/>
    <p:sldId id="259" r:id="rId6"/>
    <p:sldId id="261" r:id="rId7"/>
    <p:sldId id="262" r:id="rId8"/>
    <p:sldId id="265" r:id="rId9"/>
    <p:sldId id="263" r:id="rId10"/>
    <p:sldId id="264" r:id="rId11"/>
    <p:sldId id="277" r:id="rId12"/>
    <p:sldId id="268" r:id="rId13"/>
    <p:sldId id="272" r:id="rId14"/>
    <p:sldId id="281" r:id="rId15"/>
    <p:sldId id="282" r:id="rId16"/>
    <p:sldId id="284" r:id="rId17"/>
    <p:sldId id="273" r:id="rId18"/>
    <p:sldId id="280" r:id="rId19"/>
    <p:sldId id="279" r:id="rId20"/>
    <p:sldId id="278" r:id="rId21"/>
    <p:sldId id="271" r:id="rId22"/>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p:cViewPr varScale="1">
        <p:scale>
          <a:sx n="111" d="100"/>
          <a:sy n="111" d="100"/>
        </p:scale>
        <p:origin x="773"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heme" Target="theme/theme1.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84"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85"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86"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87" name="PlaceHolder 5"/>
          <p:cNvSpPr>
            <a:spLocks noGrp="1"/>
          </p:cNvSpPr>
          <p:nvPr>
            <p:ph type="sldNum"/>
          </p:nvPr>
        </p:nvSpPr>
        <p:spPr>
          <a:xfrm>
            <a:off x="4278960" y="10157400"/>
            <a:ext cx="3280680" cy="534240"/>
          </a:xfrm>
          <a:prstGeom prst="rect">
            <a:avLst/>
          </a:prstGeom>
        </p:spPr>
        <p:txBody>
          <a:bodyPr lIns="0" tIns="0" rIns="0" bIns="0" anchor="b"/>
          <a:lstStyle/>
          <a:p>
            <a:pPr algn="r"/>
            <a:fld id="{CA80E2FF-508C-479B-A58E-216AB0240B21}"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3115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79320" y="4714920"/>
            <a:ext cx="5438520" cy="4465440"/>
          </a:xfrm>
          <a:prstGeom prst="rect">
            <a:avLst/>
          </a:prstGeom>
        </p:spPr>
        <p:txBody>
          <a:bodyPr lIns="95400" tIns="47880" rIns="95400" bIns="47880"/>
          <a:lstStyle/>
          <a:p>
            <a:endParaRPr lang="en-IN" sz="2000" b="0" strike="noStrike" spc="-1">
              <a:solidFill>
                <a:srgbClr val="000000"/>
              </a:solidFill>
              <a:uFill>
                <a:solidFill>
                  <a:srgbClr val="FFFFFF"/>
                </a:solidFill>
              </a:uFill>
              <a:latin typeface="Arial"/>
            </a:endParaRPr>
          </a:p>
        </p:txBody>
      </p:sp>
      <p:sp>
        <p:nvSpPr>
          <p:cNvPr id="165" name="TextShape 2"/>
          <p:cNvSpPr txBox="1"/>
          <p:nvPr/>
        </p:nvSpPr>
        <p:spPr>
          <a:xfrm>
            <a:off x="3849840" y="9429840"/>
            <a:ext cx="2945880" cy="495000"/>
          </a:xfrm>
          <a:prstGeom prst="rect">
            <a:avLst/>
          </a:prstGeom>
          <a:noFill/>
          <a:ln>
            <a:noFill/>
          </a:ln>
        </p:spPr>
        <p:txBody>
          <a:bodyPr lIns="95400" tIns="47880" rIns="95400" bIns="47880" anchor="b"/>
          <a:lstStyle/>
          <a:p>
            <a:pPr algn="r">
              <a:lnSpc>
                <a:spcPct val="100000"/>
              </a:lnSpc>
            </a:pPr>
            <a:fld id="{9DDF89C3-08FD-405A-8C3E-33E130290A62}" type="slidenum">
              <a:rPr lang="en-IN" sz="1300" b="0" strike="noStrike" spc="-1">
                <a:solidFill>
                  <a:srgbClr val="000000"/>
                </a:solidFill>
                <a:uFill>
                  <a:solidFill>
                    <a:srgbClr val="FFFFFF"/>
                  </a:solidFill>
                </a:uFill>
                <a:latin typeface="Calibri"/>
              </a:rPr>
              <a:pPr algn="r">
                <a:lnSpc>
                  <a:spcPct val="100000"/>
                </a:lnSpc>
              </a:pPr>
              <a:t>2</a:t>
            </a:fld>
            <a:endParaRPr lang="en-IN" sz="13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33200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1" name="PlaceHolder 3"/>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4"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5"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6" name="PlaceHolder 5"/>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9" name="PlaceHolder 3"/>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pic>
        <p:nvPicPr>
          <p:cNvPr id="40" name="Picture 39"/>
          <p:cNvPicPr/>
          <p:nvPr/>
        </p:nvPicPr>
        <p:blipFill>
          <a:blip r:embed="rId2"/>
          <a:stretch/>
        </p:blipFill>
        <p:spPr>
          <a:xfrm>
            <a:off x="2398320" y="1332000"/>
            <a:ext cx="4346640" cy="3468240"/>
          </a:xfrm>
          <a:prstGeom prst="rect">
            <a:avLst/>
          </a:prstGeom>
          <a:ln>
            <a:noFill/>
          </a:ln>
        </p:spPr>
      </p:pic>
      <p:pic>
        <p:nvPicPr>
          <p:cNvPr id="41" name="Picture 40"/>
          <p:cNvPicPr/>
          <p:nvPr/>
        </p:nvPicPr>
        <p:blipFill>
          <a:blip r:embed="rId2"/>
          <a:stretch/>
        </p:blipFill>
        <p:spPr>
          <a:xfrm>
            <a:off x="2398320" y="1332000"/>
            <a:ext cx="4346640" cy="3468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0" name="PlaceHolder 2"/>
          <p:cNvSpPr>
            <a:spLocks noGrp="1"/>
          </p:cNvSpPr>
          <p:nvPr>
            <p:ph type="subTitle"/>
          </p:nvPr>
        </p:nvSpPr>
        <p:spPr>
          <a:xfrm>
            <a:off x="457200" y="1332000"/>
            <a:ext cx="8229240" cy="3468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55" name="PlaceHolder 3"/>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16640"/>
            <a:ext cx="8229240" cy="4354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0" name="PlaceHolder 3"/>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1" name="PlaceHolder 4"/>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332000"/>
            <a:ext cx="8229240" cy="3468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4"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5"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8"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9" name="PlaceHolder 4"/>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33200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2" name="PlaceHolder 3"/>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5"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6"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7" name="PlaceHolder 5"/>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80" name="PlaceHolder 3"/>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pic>
        <p:nvPicPr>
          <p:cNvPr id="81" name="Picture 80"/>
          <p:cNvPicPr/>
          <p:nvPr/>
        </p:nvPicPr>
        <p:blipFill>
          <a:blip r:embed="rId2"/>
          <a:stretch/>
        </p:blipFill>
        <p:spPr>
          <a:xfrm>
            <a:off x="2398320" y="1332000"/>
            <a:ext cx="4346640" cy="3468240"/>
          </a:xfrm>
          <a:prstGeom prst="rect">
            <a:avLst/>
          </a:prstGeom>
          <a:ln>
            <a:noFill/>
          </a:ln>
        </p:spPr>
      </p:pic>
      <p:pic>
        <p:nvPicPr>
          <p:cNvPr id="82" name="Picture 81"/>
          <p:cNvPicPr/>
          <p:nvPr/>
        </p:nvPicPr>
        <p:blipFill>
          <a:blip r:embed="rId2"/>
          <a:stretch/>
        </p:blipFill>
        <p:spPr>
          <a:xfrm>
            <a:off x="2398320" y="1332000"/>
            <a:ext cx="4346640" cy="34682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4" name="PlaceHolder 3"/>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116640"/>
            <a:ext cx="8229240" cy="4354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9" name="PlaceHolder 3"/>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0" name="PlaceHolder 4"/>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3"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4"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7"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8" name="PlaceHolder 4"/>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1076400"/>
            <a:ext cx="9143640" cy="34560"/>
          </a:xfrm>
          <a:prstGeom prst="rect">
            <a:avLst/>
          </a:prstGeom>
          <a:solidFill>
            <a:srgbClr val="FFFFFF"/>
          </a:solidFill>
          <a:ln w="47880">
            <a:noFill/>
          </a:ln>
          <a:effectLst>
            <a:outerShdw dist="10080" dir="5400000">
              <a:srgbClr val="000000">
                <a:alpha val="60000"/>
              </a:srgbClr>
            </a:outerShdw>
          </a:effectLst>
        </p:spPr>
        <p:style>
          <a:lnRef idx="0">
            <a:scrgbClr r="0" g="0" b="0"/>
          </a:lnRef>
          <a:fillRef idx="0">
            <a:scrgbClr r="0" g="0" b="0"/>
          </a:fillRef>
          <a:effectRef idx="0">
            <a:scrgbClr r="0" g="0" b="0"/>
          </a:effectRef>
          <a:fontRef idx="minor"/>
        </p:style>
      </p:sp>
      <p:sp>
        <p:nvSpPr>
          <p:cNvPr id="9" name="CustomShape 2"/>
          <p:cNvSpPr/>
          <p:nvPr/>
        </p:nvSpPr>
        <p:spPr>
          <a:xfrm>
            <a:off x="0" y="0"/>
            <a:ext cx="9143640" cy="1074240"/>
          </a:xfrm>
          <a:prstGeom prst="rect">
            <a:avLst/>
          </a:prstGeom>
          <a:solidFill>
            <a:srgbClr val="000000"/>
          </a:solidFill>
          <a:ln w="4788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114480"/>
            <a:ext cx="8229240" cy="937800"/>
          </a:xfrm>
          <a:prstGeom prst="rect">
            <a:avLst/>
          </a:prstGeom>
        </p:spPr>
        <p:txBody>
          <a:bodyPr tIns="45000" rIns="45720" bIns="45000" anchor="ctr"/>
          <a:lstStyle/>
          <a:p>
            <a:pPr>
              <a:lnSpc>
                <a:spcPct val="100000"/>
              </a:lnSpc>
            </a:pPr>
            <a:r>
              <a:rPr lang="en-US" sz="4500" b="1" strike="noStrike" spc="-1">
                <a:solidFill>
                  <a:srgbClr val="FFC800"/>
                </a:solidFill>
                <a:uFill>
                  <a:solidFill>
                    <a:srgbClr val="FFFFFF"/>
                  </a:solidFill>
                </a:uFill>
                <a:latin typeface="Corbel"/>
              </a:rPr>
              <a:t>Click to edit Master title style</a:t>
            </a:r>
            <a:endParaRPr lang="en-US" sz="4500" b="0" strike="noStrike" spc="-1">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330560"/>
            <a:ext cx="4038120" cy="3467520"/>
          </a:xfrm>
          <a:prstGeom prst="rect">
            <a:avLst/>
          </a:prstGeom>
        </p:spPr>
        <p:txBody>
          <a:bodyPr tIns="9144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Click to edit the outline text format</a:t>
            </a:r>
            <a:endParaRPr lang="en-US" sz="3200" b="0" strike="noStrike" spc="-1">
              <a:solidFill>
                <a:srgbClr val="000000"/>
              </a:solidFill>
              <a:uFill>
                <a:solidFill>
                  <a:srgbClr val="FFFFFF"/>
                </a:solidFill>
              </a:uFill>
              <a:latin typeface="Corbel"/>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3024000" lvl="6"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Seventh Outline LevelClick to edit Master text styles</a:t>
            </a:r>
            <a:endParaRPr lang="en-US" sz="2000" b="0" strike="noStrike" spc="-1">
              <a:solidFill>
                <a:srgbClr val="000000"/>
              </a:solidFill>
              <a:uFill>
                <a:solidFill>
                  <a:srgbClr val="FFFFFF"/>
                </a:solidFill>
              </a:uFill>
              <a:latin typeface="Corbel"/>
            </a:endParaRPr>
          </a:p>
          <a:p>
            <a:pPr marL="3456000" lvl="7" indent="-216000">
              <a:buClr>
                <a:srgbClr val="000000"/>
              </a:buClr>
              <a:buSzPct val="45000"/>
              <a:buFont typeface="Wingdings" charset="2"/>
              <a:buChar char=""/>
            </a:pPr>
            <a:r>
              <a:rPr lang="en-US" sz="2400" b="0" strike="noStrike" spc="-1">
                <a:solidFill>
                  <a:srgbClr val="000000"/>
                </a:solidFill>
                <a:uFill>
                  <a:solidFill>
                    <a:srgbClr val="FFFFFF"/>
                  </a:solidFill>
                </a:uFill>
                <a:latin typeface="Corbel"/>
              </a:rPr>
              <a:t>Second level</a:t>
            </a:r>
            <a:endParaRPr lang="en-US" sz="2000" b="0" strike="noStrike" spc="-1">
              <a:solidFill>
                <a:srgbClr val="000000"/>
              </a:solidFill>
              <a:uFill>
                <a:solidFill>
                  <a:srgbClr val="FFFFFF"/>
                </a:solidFill>
              </a:uFill>
              <a:latin typeface="Corbel"/>
            </a:endParaRPr>
          </a:p>
          <a:p>
            <a:pPr marL="3888000" lvl="8" indent="-216000">
              <a:buClr>
                <a:srgbClr val="000000"/>
              </a:buClr>
              <a:buSzPct val="45000"/>
              <a:buFont typeface="Wingdings" charset="2"/>
              <a:buChar char=""/>
            </a:pPr>
            <a:r>
              <a:rPr lang="en-US" sz="2000" b="0" strike="noStrike" spc="-1">
                <a:solidFill>
                  <a:srgbClr val="000000"/>
                </a:solidFill>
                <a:uFill>
                  <a:solidFill>
                    <a:srgbClr val="FFFFFF"/>
                  </a:solidFill>
                </a:uFill>
                <a:latin typeface="Corbel"/>
              </a:rPr>
              <a:t>Third level</a:t>
            </a:r>
          </a:p>
          <a:p>
            <a:pPr marL="4320000" lvl="0"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Corbel"/>
              </a:rPr>
              <a:t>Fourth level</a:t>
            </a:r>
            <a:endParaRPr lang="en-US" sz="2000" b="0" strike="noStrike" spc="-1">
              <a:solidFill>
                <a:srgbClr val="000000"/>
              </a:solidFill>
              <a:uFill>
                <a:solidFill>
                  <a:srgbClr val="FFFFFF"/>
                </a:solidFill>
              </a:uFill>
              <a:latin typeface="Corbel"/>
            </a:endParaRPr>
          </a:p>
          <a:p>
            <a:pPr marL="4320000" lvl="0"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Corbel"/>
              </a:rPr>
              <a:t>Fifth level</a:t>
            </a:r>
            <a:endParaRPr lang="en-US" sz="2000" b="0" strike="noStrike" spc="-1">
              <a:solidFill>
                <a:srgbClr val="000000"/>
              </a:solidFill>
              <a:uFill>
                <a:solidFill>
                  <a:srgbClr val="FFFFFF"/>
                </a:solidFill>
              </a:uFill>
              <a:latin typeface="Corbel"/>
            </a:endParaRPr>
          </a:p>
        </p:txBody>
      </p:sp>
      <p:sp>
        <p:nvSpPr>
          <p:cNvPr id="4" name="PlaceHolder 5"/>
          <p:cNvSpPr>
            <a:spLocks noGrp="1"/>
          </p:cNvSpPr>
          <p:nvPr>
            <p:ph type="body"/>
          </p:nvPr>
        </p:nvSpPr>
        <p:spPr>
          <a:xfrm>
            <a:off x="4648320" y="1330560"/>
            <a:ext cx="4038120" cy="3467520"/>
          </a:xfrm>
          <a:prstGeom prst="rect">
            <a:avLst/>
          </a:prstGeom>
        </p:spPr>
        <p:txBody>
          <a:bodyPr lIns="54720" tIns="9144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Click to edit the outline text format</a:t>
            </a:r>
            <a:endParaRPr lang="en-US" sz="3200" b="0" strike="noStrike" spc="-1">
              <a:solidFill>
                <a:srgbClr val="000000"/>
              </a:solidFill>
              <a:uFill>
                <a:solidFill>
                  <a:srgbClr val="FFFFFF"/>
                </a:solidFill>
              </a:uFill>
              <a:latin typeface="Corbel"/>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438120" indent="-318600">
              <a:lnSpc>
                <a:spcPct val="100000"/>
              </a:lnSpc>
              <a:buClr>
                <a:srgbClr val="F0AD00"/>
              </a:buClr>
              <a:buSzPct val="80000"/>
              <a:buFont typeface="Wingdings 2" charset="2"/>
              <a:buChar char=""/>
            </a:pPr>
            <a:r>
              <a:rPr lang="en-US" sz="2800" b="0" strike="noStrike" spc="-1">
                <a:solidFill>
                  <a:srgbClr val="000000"/>
                </a:solidFill>
                <a:uFill>
                  <a:solidFill>
                    <a:srgbClr val="FFFFFF"/>
                  </a:solidFill>
                </a:uFill>
                <a:latin typeface="Corbel"/>
              </a:rPr>
              <a:t>Seventh Outline LevelClick to edit Master text styles</a:t>
            </a:r>
            <a:endParaRPr lang="en-US" sz="3200" b="0" strike="noStrike" spc="-1">
              <a:solidFill>
                <a:srgbClr val="000000"/>
              </a:solidFill>
              <a:uFill>
                <a:solidFill>
                  <a:srgbClr val="FFFFFF"/>
                </a:solidFill>
              </a:uFill>
              <a:latin typeface="Corbel"/>
            </a:endParaRPr>
          </a:p>
          <a:p>
            <a:pPr marL="730080" lvl="1" indent="-272520">
              <a:lnSpc>
                <a:spcPct val="100000"/>
              </a:lnSpc>
              <a:buClr>
                <a:srgbClr val="60B5CC"/>
              </a:buClr>
              <a:buSzPct val="90000"/>
              <a:buFont typeface="Wingdings" charset="2"/>
              <a:buChar char=""/>
            </a:pPr>
            <a:r>
              <a:rPr lang="en-US" sz="2400" b="0" strike="noStrike" spc="-1">
                <a:solidFill>
                  <a:srgbClr val="000000"/>
                </a:solidFill>
                <a:uFill>
                  <a:solidFill>
                    <a:srgbClr val="FFFFFF"/>
                  </a:solidFill>
                </a:uFill>
                <a:latin typeface="Corbel"/>
              </a:rPr>
              <a:t>Second level</a:t>
            </a:r>
          </a:p>
          <a:p>
            <a:pPr marL="995400" lvl="2" indent="-228240">
              <a:lnSpc>
                <a:spcPct val="100000"/>
              </a:lnSpc>
              <a:buClr>
                <a:srgbClr val="E66C7D"/>
              </a:buClr>
              <a:buFont typeface="Arial"/>
              <a:buChar char="▪"/>
            </a:pPr>
            <a:r>
              <a:rPr lang="en-US" sz="2000" b="0" strike="noStrike" spc="-1">
                <a:solidFill>
                  <a:srgbClr val="000000"/>
                </a:solidFill>
                <a:uFill>
                  <a:solidFill>
                    <a:srgbClr val="FFFFFF"/>
                  </a:solidFill>
                </a:uFill>
                <a:latin typeface="Corbel"/>
              </a:rPr>
              <a:t>Third level</a:t>
            </a:r>
          </a:p>
          <a:p>
            <a:pPr marL="1216080" lvl="3" indent="-182160">
              <a:lnSpc>
                <a:spcPct val="100000"/>
              </a:lnSpc>
              <a:buClr>
                <a:srgbClr val="6BB76D"/>
              </a:buClr>
              <a:buFont typeface="Arial"/>
              <a:buChar char="▪"/>
            </a:pPr>
            <a:r>
              <a:rPr lang="en-US" sz="1800" b="0" strike="noStrike" spc="-1">
                <a:solidFill>
                  <a:srgbClr val="000000"/>
                </a:solidFill>
                <a:uFill>
                  <a:solidFill>
                    <a:srgbClr val="FFFFFF"/>
                  </a:solidFill>
                </a:uFill>
                <a:latin typeface="Corbel"/>
              </a:rPr>
              <a:t>Fourth level</a:t>
            </a:r>
            <a:endParaRPr lang="en-US" sz="2000" b="0" strike="noStrike" spc="-1">
              <a:solidFill>
                <a:srgbClr val="000000"/>
              </a:solidFill>
              <a:uFill>
                <a:solidFill>
                  <a:srgbClr val="FFFFFF"/>
                </a:solidFill>
              </a:uFill>
              <a:latin typeface="Corbel"/>
            </a:endParaRPr>
          </a:p>
          <a:p>
            <a:pPr marL="1425600" lvl="4" indent="-182160">
              <a:lnSpc>
                <a:spcPct val="100000"/>
              </a:lnSpc>
              <a:buClr>
                <a:srgbClr val="E88651"/>
              </a:buClr>
              <a:buFont typeface="Wingdings 3" charset="2"/>
              <a:buChar char=""/>
            </a:pPr>
            <a:r>
              <a:rPr lang="en-US" sz="1800" b="0" strike="noStrike" spc="-1">
                <a:solidFill>
                  <a:srgbClr val="000000"/>
                </a:solidFill>
                <a:uFill>
                  <a:solidFill>
                    <a:srgbClr val="FFFFFF"/>
                  </a:solidFill>
                </a:uFill>
                <a:latin typeface="Corbel"/>
              </a:rPr>
              <a:t>Fifth level</a:t>
            </a:r>
            <a:endParaRPr lang="en-US" sz="2000" b="0" strike="noStrike" spc="-1">
              <a:solidFill>
                <a:srgbClr val="000000"/>
              </a:solidFill>
              <a:uFill>
                <a:solidFill>
                  <a:srgbClr val="FFFFFF"/>
                </a:solidFill>
              </a:uFill>
              <a:latin typeface="Corbel"/>
            </a:endParaRPr>
          </a:p>
        </p:txBody>
      </p:sp>
      <p:sp>
        <p:nvSpPr>
          <p:cNvPr id="5" name="PlaceHolder 6"/>
          <p:cNvSpPr>
            <a:spLocks noGrp="1"/>
          </p:cNvSpPr>
          <p:nvPr>
            <p:ph type="dt"/>
          </p:nvPr>
        </p:nvSpPr>
        <p:spPr>
          <a:xfrm>
            <a:off x="457200" y="4857840"/>
            <a:ext cx="2133360" cy="205920"/>
          </a:xfrm>
          <a:prstGeom prst="rect">
            <a:avLst/>
          </a:prstGeom>
        </p:spPr>
        <p:txBody>
          <a:bodyPr lIns="109800" tIns="45000" rIns="45720" bIns="0" anchor="b"/>
          <a:lstStyle/>
          <a:p>
            <a:pPr>
              <a:lnSpc>
                <a:spcPct val="100000"/>
              </a:lnSpc>
            </a:pPr>
            <a:r>
              <a:rPr lang="en-IN" sz="1200" b="0" strike="noStrike" spc="-1">
                <a:solidFill>
                  <a:srgbClr val="454545"/>
                </a:solidFill>
                <a:uFill>
                  <a:solidFill>
                    <a:srgbClr val="FFFFFF"/>
                  </a:solidFill>
                </a:uFill>
                <a:latin typeface="Arial"/>
              </a:rPr>
              <a:t>03/10/23</a:t>
            </a:r>
            <a:endParaRPr lang="en-IN" sz="1200" b="0" strike="noStrike" spc="-1">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2639880" y="4857840"/>
            <a:ext cx="5508360" cy="205920"/>
          </a:xfrm>
          <a:prstGeom prst="rect">
            <a:avLst/>
          </a:prstGeom>
        </p:spPr>
        <p:txBody>
          <a:bodyPr lIns="45720" tIns="45000" rIns="45720" bIns="0" anchor="b"/>
          <a:lstStyle/>
          <a:p>
            <a:pPr>
              <a:lnSpc>
                <a:spcPct val="100000"/>
              </a:lnSpc>
            </a:pPr>
            <a:r>
              <a:rPr lang="en-IN" sz="1200" b="0" strike="noStrike" spc="-1">
                <a:solidFill>
                  <a:srgbClr val="454545"/>
                </a:solidFill>
                <a:uFill>
                  <a:solidFill>
                    <a:srgbClr val="FFFFFF"/>
                  </a:solidFill>
                </a:uFill>
                <a:latin typeface="Arial"/>
              </a:rPr>
              <a:t>INTERVIEW FOR Ph.D. ADMISSION FOR JULY 2020 SESSION</a:t>
            </a:r>
            <a:endParaRPr lang="en-IN" sz="1200" b="0" strike="noStrike" spc="-1">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8204040" y="4857840"/>
            <a:ext cx="732960" cy="205920"/>
          </a:xfrm>
          <a:prstGeom prst="rect">
            <a:avLst/>
          </a:prstGeom>
        </p:spPr>
        <p:txBody>
          <a:bodyPr bIns="0" anchor="b"/>
          <a:lstStyle/>
          <a:p>
            <a:pPr algn="r">
              <a:lnSpc>
                <a:spcPct val="100000"/>
              </a:lnSpc>
            </a:pPr>
            <a:fld id="{78D995F8-7A6D-4645-9BA8-A5A825C30E81}" type="slidenum">
              <a:rPr lang="en-IN" sz="1200" b="0" strike="noStrike" spc="-1">
                <a:solidFill>
                  <a:srgbClr val="3F3F3F"/>
                </a:solidFill>
                <a:uFill>
                  <a:solidFill>
                    <a:srgbClr val="FFFFFF"/>
                  </a:solidFill>
                </a:uFill>
                <a:latin typeface="Arial"/>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1076400"/>
            <a:ext cx="9143640" cy="34560"/>
          </a:xfrm>
          <a:prstGeom prst="rect">
            <a:avLst/>
          </a:prstGeom>
          <a:solidFill>
            <a:srgbClr val="FFFFFF"/>
          </a:solidFill>
          <a:ln w="47880">
            <a:noFill/>
          </a:ln>
          <a:effectLst>
            <a:outerShdw dist="10080" dir="5400000">
              <a:srgbClr val="000000">
                <a:alpha val="60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0" y="0"/>
            <a:ext cx="9143640" cy="1074240"/>
          </a:xfrm>
          <a:prstGeom prst="rect">
            <a:avLst/>
          </a:prstGeom>
          <a:solidFill>
            <a:srgbClr val="000000"/>
          </a:solidFill>
          <a:ln w="47880">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116640"/>
            <a:ext cx="8229240" cy="939240"/>
          </a:xfrm>
          <a:prstGeom prst="rect">
            <a:avLst/>
          </a:prstGeom>
        </p:spPr>
        <p:txBody>
          <a:bodyPr tIns="45000" rIns="45720" bIns="45000" anchor="ctr"/>
          <a:lstStyle/>
          <a:p>
            <a:pPr>
              <a:lnSpc>
                <a:spcPct val="100000"/>
              </a:lnSpc>
            </a:pPr>
            <a:r>
              <a:rPr lang="en-US" sz="4500" b="1" strike="noStrike" spc="-1">
                <a:solidFill>
                  <a:srgbClr val="FFC800"/>
                </a:solidFill>
                <a:uFill>
                  <a:solidFill>
                    <a:srgbClr val="FFFFFF"/>
                  </a:solidFill>
                </a:uFill>
                <a:latin typeface="Corbel"/>
              </a:rPr>
              <a:t>Click to edit Master title style</a:t>
            </a:r>
            <a:endParaRPr lang="en-US" sz="4500" b="0" strike="noStrike" spc="-1">
              <a:solidFill>
                <a:srgbClr val="000000"/>
              </a:solidFill>
              <a:uFill>
                <a:solidFill>
                  <a:srgbClr val="FFFFFF"/>
                </a:solidFill>
              </a:uFill>
              <a:latin typeface="Arial"/>
            </a:endParaRPr>
          </a:p>
        </p:txBody>
      </p:sp>
      <p:sp>
        <p:nvSpPr>
          <p:cNvPr id="45" name="PlaceHolder 4"/>
          <p:cNvSpPr>
            <a:spLocks noGrp="1"/>
          </p:cNvSpPr>
          <p:nvPr>
            <p:ph type="body"/>
          </p:nvPr>
        </p:nvSpPr>
        <p:spPr>
          <a:xfrm>
            <a:off x="457200" y="1332000"/>
            <a:ext cx="8229240" cy="3468240"/>
          </a:xfrm>
          <a:prstGeom prst="rect">
            <a:avLst/>
          </a:prstGeom>
        </p:spPr>
        <p:txBody>
          <a:bodyPr lIns="54720" tIns="9144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3024000" lvl="6"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Seventh Outline LevelClick to edit Master text styles</a:t>
            </a:r>
            <a:endParaRPr lang="en-US" sz="2000" b="0" strike="noStrike" spc="-1">
              <a:solidFill>
                <a:srgbClr val="000000"/>
              </a:solidFill>
              <a:uFill>
                <a:solidFill>
                  <a:srgbClr val="FFFFFF"/>
                </a:solidFill>
              </a:uFill>
              <a:latin typeface="Corbel"/>
            </a:endParaRPr>
          </a:p>
          <a:p>
            <a:pPr marL="3456000" lvl="7"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Second level</a:t>
            </a:r>
            <a:endParaRPr lang="en-US" sz="2000" b="0" strike="noStrike" spc="-1">
              <a:solidFill>
                <a:srgbClr val="000000"/>
              </a:solidFill>
              <a:uFill>
                <a:solidFill>
                  <a:srgbClr val="FFFFFF"/>
                </a:solidFill>
              </a:uFill>
              <a:latin typeface="Corbel"/>
            </a:endParaRPr>
          </a:p>
          <a:p>
            <a:pPr marL="3888000" lvl="8" indent="-216000">
              <a:buClr>
                <a:srgbClr val="000000"/>
              </a:buClr>
              <a:buSzPct val="45000"/>
              <a:buFont typeface="Wingdings" charset="2"/>
              <a:buChar char=""/>
            </a:pPr>
            <a:r>
              <a:rPr lang="en-US" sz="2400" b="0" strike="noStrike" spc="-1">
                <a:solidFill>
                  <a:srgbClr val="000000"/>
                </a:solidFill>
                <a:uFill>
                  <a:solidFill>
                    <a:srgbClr val="FFFFFF"/>
                  </a:solidFill>
                </a:uFill>
                <a:latin typeface="Corbel"/>
              </a:rPr>
              <a:t>Third level</a:t>
            </a:r>
            <a:endParaRPr lang="en-US" sz="2000" b="0" strike="noStrike" spc="-1">
              <a:solidFill>
                <a:srgbClr val="000000"/>
              </a:solidFill>
              <a:uFill>
                <a:solidFill>
                  <a:srgbClr val="FFFFFF"/>
                </a:solidFill>
              </a:uFill>
              <a:latin typeface="Corbel"/>
            </a:endParaRPr>
          </a:p>
          <a:p>
            <a:pPr marL="4320000" lvl="0" indent="-2160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orbel"/>
              </a:rPr>
              <a:t>Fourth level</a:t>
            </a:r>
          </a:p>
          <a:p>
            <a:pPr marL="4320000" lvl="0" indent="-2160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orbel"/>
              </a:rPr>
              <a:t>Fifth level</a:t>
            </a:r>
          </a:p>
        </p:txBody>
      </p:sp>
      <p:sp>
        <p:nvSpPr>
          <p:cNvPr id="46" name="PlaceHolder 5"/>
          <p:cNvSpPr>
            <a:spLocks noGrp="1"/>
          </p:cNvSpPr>
          <p:nvPr>
            <p:ph type="dt"/>
          </p:nvPr>
        </p:nvSpPr>
        <p:spPr>
          <a:xfrm>
            <a:off x="457200" y="4857840"/>
            <a:ext cx="2133360" cy="205920"/>
          </a:xfrm>
          <a:prstGeom prst="rect">
            <a:avLst/>
          </a:prstGeom>
        </p:spPr>
        <p:txBody>
          <a:bodyPr lIns="109800" tIns="45000" rIns="45720" bIns="0" anchor="b"/>
          <a:lstStyle/>
          <a:p>
            <a:pPr>
              <a:lnSpc>
                <a:spcPct val="100000"/>
              </a:lnSpc>
            </a:pPr>
            <a:r>
              <a:rPr lang="en-IN" sz="1200" b="0" strike="noStrike" spc="-1">
                <a:solidFill>
                  <a:srgbClr val="454545"/>
                </a:solidFill>
                <a:uFill>
                  <a:solidFill>
                    <a:srgbClr val="FFFFFF"/>
                  </a:solidFill>
                </a:uFill>
                <a:latin typeface="Arial"/>
              </a:rPr>
              <a:t>03/10/23</a:t>
            </a:r>
            <a:endParaRPr lang="en-IN" sz="1200" b="0" strike="noStrike" spc="-1">
              <a:solidFill>
                <a:srgbClr val="000000"/>
              </a:solidFill>
              <a:uFill>
                <a:solidFill>
                  <a:srgbClr val="FFFFFF"/>
                </a:solidFill>
              </a:uFill>
              <a:latin typeface="Times New Roman"/>
            </a:endParaRPr>
          </a:p>
        </p:txBody>
      </p:sp>
      <p:sp>
        <p:nvSpPr>
          <p:cNvPr id="47" name="PlaceHolder 6"/>
          <p:cNvSpPr>
            <a:spLocks noGrp="1"/>
          </p:cNvSpPr>
          <p:nvPr>
            <p:ph type="ftr"/>
          </p:nvPr>
        </p:nvSpPr>
        <p:spPr>
          <a:xfrm>
            <a:off x="2639880" y="4857840"/>
            <a:ext cx="5508360" cy="205920"/>
          </a:xfrm>
          <a:prstGeom prst="rect">
            <a:avLst/>
          </a:prstGeom>
        </p:spPr>
        <p:txBody>
          <a:bodyPr lIns="45720" tIns="45000" rIns="45720" bIns="0" anchor="b"/>
          <a:lstStyle/>
          <a:p>
            <a:pPr>
              <a:lnSpc>
                <a:spcPct val="100000"/>
              </a:lnSpc>
            </a:pPr>
            <a:r>
              <a:rPr lang="en-IN" sz="1200" b="0" strike="noStrike" spc="-1">
                <a:solidFill>
                  <a:srgbClr val="454545"/>
                </a:solidFill>
                <a:uFill>
                  <a:solidFill>
                    <a:srgbClr val="FFFFFF"/>
                  </a:solidFill>
                </a:uFill>
                <a:latin typeface="Arial"/>
              </a:rPr>
              <a:t>INTERVIEW FOR Ph.D. ADMISSION FOR JULY 2020 SESSION</a:t>
            </a:r>
            <a:endParaRPr lang="en-IN" sz="1200" b="0" strike="noStrike" spc="-1">
              <a:solidFill>
                <a:srgbClr val="000000"/>
              </a:solidFill>
              <a:uFill>
                <a:solidFill>
                  <a:srgbClr val="FFFFFF"/>
                </a:solidFill>
              </a:uFill>
              <a:latin typeface="Times New Roman"/>
            </a:endParaRPr>
          </a:p>
        </p:txBody>
      </p:sp>
      <p:sp>
        <p:nvSpPr>
          <p:cNvPr id="48" name="PlaceHolder 7"/>
          <p:cNvSpPr>
            <a:spLocks noGrp="1"/>
          </p:cNvSpPr>
          <p:nvPr>
            <p:ph type="sldNum"/>
          </p:nvPr>
        </p:nvSpPr>
        <p:spPr>
          <a:xfrm>
            <a:off x="8204040" y="4857840"/>
            <a:ext cx="732960" cy="205920"/>
          </a:xfrm>
          <a:prstGeom prst="rect">
            <a:avLst/>
          </a:prstGeom>
        </p:spPr>
        <p:txBody>
          <a:bodyPr bIns="0" anchor="b"/>
          <a:lstStyle/>
          <a:p>
            <a:pPr algn="r">
              <a:lnSpc>
                <a:spcPct val="100000"/>
              </a:lnSpc>
            </a:pPr>
            <a:fld id="{5BD6683A-ECB9-40AA-86BD-A345AB33F5F5}" type="slidenum">
              <a:rPr lang="en-IN" sz="1200" b="0" strike="noStrike" spc="-1">
                <a:solidFill>
                  <a:srgbClr val="3F3F3F"/>
                </a:solidFill>
                <a:uFill>
                  <a:solidFill>
                    <a:srgbClr val="FFFFFF"/>
                  </a:solidFill>
                </a:uFill>
                <a:latin typeface="Arial"/>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2" Type="http://schemas.openxmlformats.org/officeDocument/2006/relationships/image" Target="../media/image6.tmp"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2" Type="http://schemas.openxmlformats.org/officeDocument/2006/relationships/image" Target="../media/image7.tmp"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4.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114480"/>
            <a:ext cx="8229240" cy="937800"/>
          </a:xfrm>
          <a:prstGeom prst="rect">
            <a:avLst/>
          </a:prstGeom>
          <a:noFill/>
          <a:ln>
            <a:noFill/>
          </a:ln>
        </p:spPr>
        <p:txBody>
          <a:bodyPr tIns="45000" rIns="45720" bIns="45000" anchor="ctr"/>
          <a:lstStyle/>
          <a:p>
            <a:pPr algn="ctr">
              <a:lnSpc>
                <a:spcPct val="100000"/>
              </a:lnSpc>
            </a:pPr>
            <a:r>
              <a:rPr lang="en-US" sz="2800" b="1" strike="noStrike" spc="-1" dirty="0">
                <a:solidFill>
                  <a:srgbClr val="FFC800"/>
                </a:solidFill>
                <a:uFill>
                  <a:solidFill>
                    <a:srgbClr val="FFFFFF"/>
                  </a:solidFill>
                </a:uFill>
                <a:latin typeface="Corbel"/>
              </a:rPr>
              <a:t>K.RAMAKRISHNAN COLLEGE OF TECHNOLOGY ,  DEPT OF CSE – B.E – [ </a:t>
            </a:r>
            <a:r>
              <a:rPr lang="en-US" sz="3600" b="1" strike="noStrike" spc="-1" dirty="0">
                <a:solidFill>
                  <a:srgbClr val="FFC800"/>
                </a:solidFill>
                <a:uFill>
                  <a:solidFill>
                    <a:srgbClr val="FFFFFF"/>
                  </a:solidFill>
                </a:uFill>
                <a:latin typeface="Corbel"/>
              </a:rPr>
              <a:t>2021- 2025 </a:t>
            </a:r>
            <a:r>
              <a:rPr lang="en-US" sz="2800" b="1" strike="noStrike" spc="-1" dirty="0">
                <a:solidFill>
                  <a:srgbClr val="FFC800"/>
                </a:solidFill>
                <a:uFill>
                  <a:solidFill>
                    <a:srgbClr val="FFFFFF"/>
                  </a:solidFill>
                </a:uFill>
                <a:latin typeface="Corbel"/>
              </a:rPr>
              <a:t>]  Batch  </a:t>
            </a:r>
            <a:endParaRPr lang="en-US" sz="4500" b="0" strike="noStrike" spc="-1" dirty="0">
              <a:solidFill>
                <a:srgbClr val="000000"/>
              </a:solidFill>
              <a:uFill>
                <a:solidFill>
                  <a:srgbClr val="FFFFFF"/>
                </a:solidFill>
              </a:uFill>
              <a:latin typeface="Arial"/>
            </a:endParaRPr>
          </a:p>
        </p:txBody>
      </p:sp>
      <p:sp>
        <p:nvSpPr>
          <p:cNvPr id="89" name="TextShape 2"/>
          <p:cNvSpPr txBox="1"/>
          <p:nvPr/>
        </p:nvSpPr>
        <p:spPr>
          <a:xfrm>
            <a:off x="762120" y="1276200"/>
            <a:ext cx="7772040" cy="1218960"/>
          </a:xfrm>
          <a:prstGeom prst="rect">
            <a:avLst/>
          </a:prstGeom>
          <a:noFill/>
          <a:ln>
            <a:noFill/>
          </a:ln>
        </p:spPr>
        <p:txBody>
          <a:bodyPr lIns="45720" tIns="45000" rIns="45720" bIns="0" anchor="b"/>
          <a:lstStyle/>
          <a:p>
            <a:pPr algn="ctr">
              <a:lnSpc>
                <a:spcPct val="100000"/>
              </a:lnSpc>
            </a:pPr>
            <a:endParaRPr lang="en-IN" sz="1200" b="0" strike="noStrike" spc="-1" dirty="0">
              <a:solidFill>
                <a:srgbClr val="000000"/>
              </a:solidFill>
              <a:uFill>
                <a:solidFill>
                  <a:srgbClr val="FFFFFF"/>
                </a:solidFill>
              </a:uFill>
              <a:latin typeface="Times New Roman"/>
            </a:endParaRPr>
          </a:p>
          <a:p>
            <a:pPr algn="ctr">
              <a:lnSpc>
                <a:spcPct val="100000"/>
              </a:lnSpc>
            </a:pPr>
            <a:endParaRPr lang="en-IN" sz="1200" b="0" strike="noStrike" spc="-1" dirty="0">
              <a:solidFill>
                <a:srgbClr val="000000"/>
              </a:solidFill>
              <a:uFill>
                <a:solidFill>
                  <a:srgbClr val="FFFFFF"/>
                </a:solidFill>
              </a:uFill>
              <a:latin typeface="Times New Roman"/>
            </a:endParaRPr>
          </a:p>
          <a:p>
            <a:pPr algn="ctr">
              <a:lnSpc>
                <a:spcPct val="100000"/>
              </a:lnSpc>
            </a:pPr>
            <a:r>
              <a:rPr lang="en-IN" sz="3200" b="1" strike="noStrike" spc="-1" dirty="0">
                <a:uFill>
                  <a:solidFill>
                    <a:srgbClr val="FFFFFF"/>
                  </a:solidFill>
                </a:uFill>
                <a:latin typeface="Times New Roman" panose="02020603050405020304" pitchFamily="18" charset="0"/>
                <a:cs typeface="Times New Roman" panose="02020603050405020304" pitchFamily="18" charset="0"/>
              </a:rPr>
              <a:t>20CS</a:t>
            </a:r>
            <a:r>
              <a:rPr lang="en-GB" sz="3200" b="1" strike="noStrike" spc="-1" dirty="0">
                <a:uFill>
                  <a:solidFill>
                    <a:srgbClr val="FFFFFF"/>
                  </a:solidFill>
                </a:uFill>
                <a:latin typeface="Times New Roman" panose="02020603050405020304" pitchFamily="18" charset="0"/>
                <a:cs typeface="Times New Roman" panose="02020603050405020304" pitchFamily="18" charset="0"/>
              </a:rPr>
              <a:t>7</a:t>
            </a:r>
            <a:r>
              <a:rPr lang="en-IN" sz="3200" b="1" strike="noStrike" spc="-1" dirty="0">
                <a:uFill>
                  <a:solidFill>
                    <a:srgbClr val="FFFFFF"/>
                  </a:solidFill>
                </a:uFill>
                <a:latin typeface="Times New Roman" panose="02020603050405020304" pitchFamily="18" charset="0"/>
                <a:cs typeface="Times New Roman" panose="02020603050405020304" pitchFamily="18" charset="0"/>
              </a:rPr>
              <a:t>50</a:t>
            </a:r>
            <a:r>
              <a:rPr lang="en-GB" sz="3200" b="1" strike="noStrike" spc="-1" dirty="0">
                <a:uFill>
                  <a:solidFill>
                    <a:srgbClr val="FFFFFF"/>
                  </a:solidFill>
                </a:uFill>
                <a:latin typeface="Times New Roman" panose="02020603050405020304" pitchFamily="18" charset="0"/>
                <a:cs typeface="Times New Roman" panose="02020603050405020304" pitchFamily="18" charset="0"/>
              </a:rPr>
              <a:t>3</a:t>
            </a:r>
            <a:r>
              <a:rPr lang="en-IN" sz="3200" b="1" strike="noStrike" spc="-1" dirty="0">
                <a:uFill>
                  <a:solidFill>
                    <a:srgbClr val="FFFFFF"/>
                  </a:solidFill>
                </a:uFill>
                <a:latin typeface="Times New Roman" panose="02020603050405020304" pitchFamily="18" charset="0"/>
                <a:cs typeface="Times New Roman" panose="02020603050405020304" pitchFamily="18" charset="0"/>
              </a:rPr>
              <a:t> DESIGN PROJECT- </a:t>
            </a:r>
            <a:r>
              <a:rPr lang="en-GB" sz="3200" b="1" strike="noStrike" spc="-1" dirty="0">
                <a:uFill>
                  <a:solidFill>
                    <a:srgbClr val="FFFFFF"/>
                  </a:solidFill>
                </a:uFill>
                <a:latin typeface="Times New Roman" panose="02020603050405020304" pitchFamily="18" charset="0"/>
                <a:cs typeface="Times New Roman" panose="02020603050405020304" pitchFamily="18" charset="0"/>
              </a:rPr>
              <a:t>3</a:t>
            </a: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a:p>
            <a:pPr algn="ctr">
              <a:lnSpc>
                <a:spcPct val="100000"/>
              </a:lnSpc>
            </a:pPr>
            <a:r>
              <a:rPr lang="en-IN" sz="2500" b="1" strike="noStrike" spc="-1" dirty="0">
                <a:uFill>
                  <a:solidFill>
                    <a:srgbClr val="FFFFFF"/>
                  </a:solidFill>
                </a:uFill>
                <a:latin typeface="Times New Roman" panose="02020603050405020304" pitchFamily="18" charset="0"/>
                <a:cs typeface="Times New Roman" panose="02020603050405020304" pitchFamily="18" charset="0"/>
              </a:rPr>
              <a:t> </a:t>
            </a: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a:p>
            <a:pPr algn="ctr">
              <a:lnSpc>
                <a:spcPct val="100000"/>
              </a:lnSpc>
            </a:pPr>
            <a:r>
              <a:rPr lang="en-GB" sz="2500" b="1" strike="noStrike" spc="-1" dirty="0">
                <a:uFill>
                  <a:solidFill>
                    <a:srgbClr val="FFFFFF"/>
                  </a:solidFill>
                </a:uFill>
                <a:latin typeface="Times New Roman" panose="02020603050405020304" pitchFamily="18" charset="0"/>
                <a:cs typeface="Times New Roman" panose="02020603050405020304" pitchFamily="18" charset="0"/>
              </a:rPr>
              <a:t>END SEMESTER</a:t>
            </a:r>
            <a:r>
              <a:rPr lang="en-IN" sz="2500" b="1" strike="noStrike" spc="-1" dirty="0">
                <a:uFill>
                  <a:solidFill>
                    <a:srgbClr val="FFFFFF"/>
                  </a:solidFill>
                </a:uFill>
                <a:latin typeface="Times New Roman" panose="02020603050405020304" pitchFamily="18" charset="0"/>
                <a:cs typeface="Times New Roman" panose="02020603050405020304" pitchFamily="18" charset="0"/>
              </a:rPr>
              <a:t> PRESENTATION </a:t>
            </a: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90" name="TextShape 3"/>
          <p:cNvSpPr txBox="1"/>
          <p:nvPr/>
        </p:nvSpPr>
        <p:spPr>
          <a:xfrm>
            <a:off x="8204040" y="4857840"/>
            <a:ext cx="732960" cy="205920"/>
          </a:xfrm>
          <a:prstGeom prst="rect">
            <a:avLst/>
          </a:prstGeom>
          <a:noFill/>
          <a:ln>
            <a:noFill/>
          </a:ln>
        </p:spPr>
        <p:txBody>
          <a:bodyPr bIns="0" anchor="b"/>
          <a:lstStyle/>
          <a:p>
            <a:pPr algn="r">
              <a:lnSpc>
                <a:spcPct val="100000"/>
              </a:lnSpc>
            </a:pPr>
            <a:fld id="{1F6C5308-4940-4B13-A5D0-F682EE6C0A30}" type="slidenum">
              <a:rPr lang="en-IN" sz="1200" b="0" strike="noStrike" spc="-1">
                <a:solidFill>
                  <a:srgbClr val="3F3F3F"/>
                </a:solidFill>
                <a:uFill>
                  <a:solidFill>
                    <a:srgbClr val="FFFFFF"/>
                  </a:solidFill>
                </a:uFill>
                <a:latin typeface="Arial"/>
              </a:rPr>
              <a:pPr algn="r">
                <a:lnSpc>
                  <a:spcPct val="100000"/>
                </a:lnSpc>
              </a:pPr>
              <a:t>1</a:t>
            </a:fld>
            <a:endParaRPr lang="en-IN" sz="1200" b="0" strike="noStrike" spc="-1">
              <a:solidFill>
                <a:srgbClr val="000000"/>
              </a:solidFill>
              <a:uFill>
                <a:solidFill>
                  <a:srgbClr val="FFFFFF"/>
                </a:solidFill>
              </a:uFill>
              <a:latin typeface="Times New Roman"/>
            </a:endParaRPr>
          </a:p>
        </p:txBody>
      </p:sp>
      <p:sp>
        <p:nvSpPr>
          <p:cNvPr id="91" name="CustomShape 4"/>
          <p:cNvSpPr/>
          <p:nvPr/>
        </p:nvSpPr>
        <p:spPr>
          <a:xfrm flipH="1">
            <a:off x="2743200" y="2800440"/>
            <a:ext cx="434304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Date &amp; Session : </a:t>
            </a:r>
            <a:r>
              <a:rPr lang="en-GB" sz="2000" spc="-1" dirty="0">
                <a:solidFill>
                  <a:srgbClr val="000000"/>
                </a:solidFill>
                <a:uFill>
                  <a:solidFill>
                    <a:srgbClr val="FFFFFF"/>
                  </a:solidFill>
                </a:uFill>
                <a:latin typeface="Times New Roman" panose="02020603050405020304" pitchFamily="18" charset="0"/>
                <a:cs typeface="Times New Roman" panose="02020603050405020304" pitchFamily="18" charset="0"/>
              </a:rPr>
              <a:t>27</a:t>
            </a:r>
            <a:r>
              <a:rPr lang="en-IN" sz="20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.11.2024</a:t>
            </a:r>
            <a:r>
              <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&amp; </a:t>
            </a:r>
            <a:r>
              <a:rPr lang="en-GB"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F</a:t>
            </a:r>
            <a:r>
              <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2" name="CustomShape 5"/>
          <p:cNvSpPr/>
          <p:nvPr/>
        </p:nvSpPr>
        <p:spPr>
          <a:xfrm flipH="1">
            <a:off x="2819520" y="3638520"/>
            <a:ext cx="251424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Batch Number  : </a:t>
            </a:r>
            <a:r>
              <a:rPr lang="en-GB"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08</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BAFF-FB38-8BED-9972-83E04DCF5134}"/>
              </a:ext>
            </a:extLst>
          </p:cNvPr>
          <p:cNvSpPr>
            <a:spLocks noGrp="1"/>
          </p:cNvSpPr>
          <p:nvPr>
            <p:ph type="title"/>
          </p:nvPr>
        </p:nvSpPr>
        <p:spPr/>
        <p:txBody>
          <a:bodyPr/>
          <a:lstStyle/>
          <a:p>
            <a:pPr algn="ctr"/>
            <a:r>
              <a:rPr lang="en-US" sz="4500" b="1" strike="noStrike" spc="-1" dirty="0">
                <a:solidFill>
                  <a:srgbClr val="FFC000"/>
                </a:solidFill>
                <a:uFill>
                  <a:solidFill>
                    <a:srgbClr val="FFFFFF"/>
                  </a:solidFill>
                </a:uFill>
                <a:latin typeface="Corbel"/>
              </a:rPr>
              <a:t>Summary of   Module -4</a:t>
            </a:r>
            <a:br>
              <a:rPr lang="en-US" sz="1800" b="0" strike="noStrike" spc="-1" dirty="0">
                <a:solidFill>
                  <a:srgbClr val="000000"/>
                </a:solidFill>
                <a:uFill>
                  <a:solidFill>
                    <a:srgbClr val="FFFFFF"/>
                  </a:solidFill>
                </a:uFill>
                <a:latin typeface="Arial"/>
              </a:rPr>
            </a:br>
            <a:endParaRPr lang="en-US" dirty="0"/>
          </a:p>
        </p:txBody>
      </p:sp>
      <p:sp>
        <p:nvSpPr>
          <p:cNvPr id="3" name="Subtitle 2">
            <a:extLst>
              <a:ext uri="{FF2B5EF4-FFF2-40B4-BE49-F238E27FC236}">
                <a16:creationId xmlns:a16="http://schemas.microsoft.com/office/drawing/2014/main" id="{C11F24D4-EC21-E8E1-61F1-48074B5DC059}"/>
              </a:ext>
            </a:extLst>
          </p:cNvPr>
          <p:cNvSpPr>
            <a:spLocks noGrp="1"/>
          </p:cNvSpPr>
          <p:nvPr>
            <p:ph type="subTitle"/>
          </p:nvPr>
        </p:nvSpPr>
        <p:spPr>
          <a:xfrm>
            <a:off x="457200" y="971550"/>
            <a:ext cx="8229240" cy="3468240"/>
          </a:xfrm>
        </p:spPr>
        <p:txBody>
          <a:bodyPr/>
          <a:lstStyle/>
          <a:p>
            <a:r>
              <a:rPr lang="en-US" sz="2000" b="1" dirty="0"/>
              <a:t>Clustering Algorithm Implementation:</a:t>
            </a:r>
          </a:p>
          <a:p>
            <a:endParaRPr lang="en-US" sz="2000" dirty="0"/>
          </a:p>
          <a:p>
            <a:pPr>
              <a:buFont typeface="Arial" panose="020B0604020202020204" pitchFamily="34" charset="0"/>
              <a:buChar char="•"/>
            </a:pPr>
            <a:r>
              <a:rPr lang="en-US" sz="2000" dirty="0"/>
              <a:t>Apply clustering algorithms such as K-Means, Hierarchical Clustering, or DBSCAN to group customers into segments.</a:t>
            </a:r>
          </a:p>
          <a:p>
            <a:pPr>
              <a:buFont typeface="Arial" panose="020B0604020202020204" pitchFamily="34" charset="0"/>
              <a:buChar char="•"/>
            </a:pPr>
            <a:r>
              <a:rPr lang="en-US" sz="2000" dirty="0"/>
              <a:t>Use techniques like the Elbow Method or Silhouette Score to determine the optimal number of clusters.</a:t>
            </a:r>
          </a:p>
          <a:p>
            <a:pPr>
              <a:buFont typeface="Arial" panose="020B0604020202020204" pitchFamily="34" charset="0"/>
              <a:buChar char="•"/>
            </a:pPr>
            <a:r>
              <a:rPr lang="en-US" sz="2000" dirty="0"/>
              <a:t>Assign each customer to a cluster, creating the basis for distinct customer segments.</a:t>
            </a:r>
          </a:p>
          <a:p>
            <a:endParaRPr lang="en-US" dirty="0"/>
          </a:p>
        </p:txBody>
      </p:sp>
    </p:spTree>
    <p:extLst>
      <p:ext uri="{BB962C8B-B14F-4D97-AF65-F5344CB8AC3E}">
        <p14:creationId xmlns:p14="http://schemas.microsoft.com/office/powerpoint/2010/main" val="252058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16640"/>
            <a:ext cx="8229240" cy="939240"/>
          </a:xfrm>
          <a:prstGeom prst="rect">
            <a:avLst/>
          </a:prstGeom>
          <a:noFill/>
          <a:ln>
            <a:noFill/>
          </a:ln>
        </p:spPr>
        <p:txBody>
          <a:bodyPr tIns="45000" rIns="45720" bIns="45000" anchor="ctr" anchorCtr="1"/>
          <a:lstStyle/>
          <a:p>
            <a:pPr algn="ctr">
              <a:lnSpc>
                <a:spcPct val="100000"/>
              </a:lnSpc>
            </a:pPr>
            <a:r>
              <a:rPr lang="en-US" sz="3500" b="1" strike="noStrike" spc="-1" dirty="0">
                <a:solidFill>
                  <a:srgbClr val="FFC000"/>
                </a:solidFill>
                <a:uFill>
                  <a:solidFill>
                    <a:srgbClr val="FFFFFF"/>
                  </a:solidFill>
                </a:uFill>
                <a:latin typeface="Corbel"/>
              </a:rPr>
              <a:t>Software &amp; Hardware Requirements  Specification </a:t>
            </a:r>
            <a:endParaRPr lang="en-US" sz="3500" b="0" strike="noStrike" spc="-1" dirty="0">
              <a:solidFill>
                <a:srgbClr val="000000"/>
              </a:solidFill>
              <a:uFill>
                <a:solidFill>
                  <a:srgbClr val="FFFFFF"/>
                </a:solidFill>
              </a:uFill>
              <a:latin typeface="Arial"/>
            </a:endParaRPr>
          </a:p>
        </p:txBody>
      </p:sp>
      <p:sp>
        <p:nvSpPr>
          <p:cNvPr id="146" name="TextShape 2"/>
          <p:cNvSpPr txBox="1"/>
          <p:nvPr/>
        </p:nvSpPr>
        <p:spPr>
          <a:xfrm>
            <a:off x="457200" y="1332000"/>
            <a:ext cx="8229240" cy="3296880"/>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sp>
        <p:nvSpPr>
          <p:cNvPr id="147" name="TextShape 3"/>
          <p:cNvSpPr txBox="1"/>
          <p:nvPr/>
        </p:nvSpPr>
        <p:spPr>
          <a:xfrm>
            <a:off x="8204040" y="4857840"/>
            <a:ext cx="732960" cy="205920"/>
          </a:xfrm>
          <a:prstGeom prst="rect">
            <a:avLst/>
          </a:prstGeom>
          <a:noFill/>
          <a:ln>
            <a:noFill/>
          </a:ln>
        </p:spPr>
        <p:txBody>
          <a:bodyPr bIns="0" anchor="b"/>
          <a:lstStyle/>
          <a:p>
            <a:pPr algn="r">
              <a:lnSpc>
                <a:spcPct val="100000"/>
              </a:lnSpc>
            </a:pPr>
            <a:fld id="{D6EF518E-7AC0-4995-AA29-DDF69BC3CD55}" type="slidenum">
              <a:rPr lang="en-IN" sz="1200" b="0" strike="noStrike" spc="-1">
                <a:solidFill>
                  <a:srgbClr val="3F3F3F"/>
                </a:solidFill>
                <a:uFill>
                  <a:solidFill>
                    <a:srgbClr val="FFFFFF"/>
                  </a:solidFill>
                </a:uFill>
                <a:latin typeface="Arial"/>
              </a:rPr>
              <a:pPr algn="r">
                <a:lnSpc>
                  <a:spcPct val="100000"/>
                </a:lnSpc>
              </a:pPr>
              <a:t>11</a:t>
            </a:fld>
            <a:endParaRPr lang="en-IN" sz="1200" b="0" strike="noStrike" spc="-1">
              <a:solidFill>
                <a:srgbClr val="000000"/>
              </a:solidFill>
              <a:uFill>
                <a:solidFill>
                  <a:srgbClr val="FFFFFF"/>
                </a:solidFill>
              </a:uFill>
              <a:latin typeface="Times New Roman"/>
            </a:endParaRPr>
          </a:p>
        </p:txBody>
      </p:sp>
      <p:sp>
        <p:nvSpPr>
          <p:cNvPr id="149" name="TextShape 5"/>
          <p:cNvSpPr txBox="1"/>
          <p:nvPr/>
        </p:nvSpPr>
        <p:spPr>
          <a:xfrm>
            <a:off x="1219200" y="1428750"/>
            <a:ext cx="6629400" cy="3200130"/>
          </a:xfrm>
          <a:prstGeom prst="rect">
            <a:avLst/>
          </a:prstGeom>
          <a:ln/>
        </p:spPr>
        <p:style>
          <a:lnRef idx="2">
            <a:schemeClr val="accent6"/>
          </a:lnRef>
          <a:fillRef idx="1">
            <a:schemeClr val="lt1"/>
          </a:fillRef>
          <a:effectRef idx="0">
            <a:schemeClr val="accent6"/>
          </a:effectRef>
          <a:fontRef idx="minor">
            <a:schemeClr val="dk1"/>
          </a:fontRef>
        </p:style>
        <p:txBody>
          <a:bodyPr lIns="90000" tIns="45000" rIns="90000" bIns="45000"/>
          <a:lstStyle/>
          <a:p>
            <a:r>
              <a:rPr lang="en-US" b="1" dirty="0"/>
              <a:t>Software Requirements:</a:t>
            </a:r>
            <a:endParaRPr lang="en-US" dirty="0"/>
          </a:p>
          <a:p>
            <a:pPr>
              <a:buFont typeface="Arial" panose="020B0604020202020204" pitchFamily="34" charset="0"/>
              <a:buChar char="•"/>
            </a:pPr>
            <a:r>
              <a:rPr lang="en-US" b="1" dirty="0"/>
              <a:t>Programming Language:</a:t>
            </a:r>
            <a:r>
              <a:rPr lang="en-US" dirty="0"/>
              <a:t> Python (version 3.x)</a:t>
            </a:r>
          </a:p>
          <a:p>
            <a:pPr>
              <a:buFont typeface="Arial" panose="020B0604020202020204" pitchFamily="34" charset="0"/>
              <a:buChar char="•"/>
            </a:pPr>
            <a:r>
              <a:rPr lang="en-US" b="1" dirty="0"/>
              <a:t>Libraries:</a:t>
            </a:r>
            <a:r>
              <a:rPr lang="en-US" dirty="0"/>
              <a:t> pandas, </a:t>
            </a:r>
            <a:r>
              <a:rPr lang="en-US" dirty="0" err="1"/>
              <a:t>numpy</a:t>
            </a:r>
            <a:r>
              <a:rPr lang="en-US" dirty="0"/>
              <a:t>, </a:t>
            </a:r>
            <a:r>
              <a:rPr lang="en-US" dirty="0" err="1"/>
              <a:t>sklearn</a:t>
            </a:r>
            <a:r>
              <a:rPr lang="en-US" dirty="0"/>
              <a:t>, matplotlib, seaborn, </a:t>
            </a:r>
            <a:r>
              <a:rPr lang="en-US" dirty="0" err="1"/>
              <a:t>scipy</a:t>
            </a:r>
            <a:endParaRPr lang="en-US" dirty="0"/>
          </a:p>
          <a:p>
            <a:pPr>
              <a:buFont typeface="Arial" panose="020B0604020202020204" pitchFamily="34" charset="0"/>
              <a:buChar char="•"/>
            </a:pPr>
            <a:r>
              <a:rPr lang="en-US" b="1" dirty="0"/>
              <a:t>IDE:</a:t>
            </a:r>
            <a:r>
              <a:rPr lang="en-US" dirty="0"/>
              <a:t> </a:t>
            </a:r>
            <a:r>
              <a:rPr lang="en-US" dirty="0" err="1"/>
              <a:t>Jupyter</a:t>
            </a:r>
            <a:r>
              <a:rPr lang="en-US" dirty="0"/>
              <a:t> Notebook, PyCharm, or Visual Studio Code</a:t>
            </a:r>
          </a:p>
          <a:p>
            <a:pPr>
              <a:buFont typeface="Arial" panose="020B0604020202020204" pitchFamily="34" charset="0"/>
              <a:buChar char="•"/>
            </a:pPr>
            <a:r>
              <a:rPr lang="en-US" b="1" dirty="0"/>
              <a:t>Operating System:</a:t>
            </a:r>
            <a:r>
              <a:rPr lang="en-US" dirty="0"/>
              <a:t> Windows, macOS, or Linux</a:t>
            </a:r>
          </a:p>
          <a:p>
            <a:endParaRPr lang="en-US" dirty="0"/>
          </a:p>
          <a:p>
            <a:r>
              <a:rPr lang="en-US" b="1" dirty="0"/>
              <a:t>Hardware Requirements:</a:t>
            </a:r>
            <a:endParaRPr lang="en-US" dirty="0"/>
          </a:p>
          <a:p>
            <a:pPr>
              <a:buFont typeface="Arial" panose="020B0604020202020204" pitchFamily="34" charset="0"/>
              <a:buChar char="•"/>
            </a:pPr>
            <a:r>
              <a:rPr lang="en-US" b="1" dirty="0"/>
              <a:t>Processor:</a:t>
            </a:r>
            <a:r>
              <a:rPr lang="en-US" dirty="0"/>
              <a:t> Intel i5 or equivalent</a:t>
            </a:r>
          </a:p>
          <a:p>
            <a:pPr>
              <a:buFont typeface="Arial" panose="020B0604020202020204" pitchFamily="34" charset="0"/>
              <a:buChar char="•"/>
            </a:pPr>
            <a:r>
              <a:rPr lang="en-US" b="1" dirty="0"/>
              <a:t>RAM:</a:t>
            </a:r>
            <a:r>
              <a:rPr lang="en-US" dirty="0"/>
              <a:t> 8GB or higher (for larger datasets)</a:t>
            </a:r>
          </a:p>
          <a:p>
            <a:pPr>
              <a:buFont typeface="Arial" panose="020B0604020202020204" pitchFamily="34" charset="0"/>
              <a:buChar char="•"/>
            </a:pPr>
            <a:r>
              <a:rPr lang="en-US" b="1" dirty="0"/>
              <a:t>Storage:</a:t>
            </a:r>
            <a:r>
              <a:rPr lang="en-US" dirty="0"/>
              <a:t> 1GB of free space</a:t>
            </a:r>
          </a:p>
          <a:p>
            <a:endParaRPr lang="en-IN" sz="1400" b="0" strike="noStrike" spc="-1" dirty="0">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686800" cy="873579"/>
          </a:xfrm>
        </p:spPr>
        <p:txBody>
          <a:bodyPr anchor="ctr"/>
          <a:lstStyle/>
          <a:p>
            <a:pPr algn="ctr"/>
            <a:r>
              <a:rPr lang="en-US" altLang="en-US" sz="4400" dirty="0">
                <a:solidFill>
                  <a:srgbClr val="FFC000"/>
                </a:solidFill>
                <a:latin typeface="Corbel" pitchFamily="34" charset="0"/>
              </a:rPr>
              <a:t> Implementation of Modules</a:t>
            </a:r>
            <a:endParaRPr lang="en-US" sz="4400" dirty="0">
              <a:latin typeface="Corbel" pitchFamily="34" charset="0"/>
            </a:endParaRPr>
          </a:p>
        </p:txBody>
      </p:sp>
      <p:pic>
        <p:nvPicPr>
          <p:cNvPr id="4" name="Picture 3">
            <a:extLst>
              <a:ext uri="{FF2B5EF4-FFF2-40B4-BE49-F238E27FC236}">
                <a16:creationId xmlns:a16="http://schemas.microsoft.com/office/drawing/2014/main" id="{47057C21-74DA-829A-CCD1-D74AD448EFF4}"/>
              </a:ext>
            </a:extLst>
          </p:cNvPr>
          <p:cNvPicPr>
            <a:picLocks noChangeAspect="1"/>
          </p:cNvPicPr>
          <p:nvPr/>
        </p:nvPicPr>
        <p:blipFill>
          <a:blip r:embed="rId2"/>
          <a:srcRect/>
          <a:stretch/>
        </p:blipFill>
        <p:spPr>
          <a:xfrm>
            <a:off x="1250570" y="1278731"/>
            <a:ext cx="6642859" cy="37314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116640"/>
            <a:ext cx="8229240" cy="939240"/>
          </a:xfrm>
        </p:spPr>
        <p:txBody>
          <a:bodyPr/>
          <a:lstStyle/>
          <a:p>
            <a:pPr algn="ctr"/>
            <a:r>
              <a:rPr lang="en-US" altLang="en-US" sz="4400" dirty="0">
                <a:solidFill>
                  <a:srgbClr val="FFC000"/>
                </a:solidFill>
                <a:latin typeface="Corbel" pitchFamily="34" charset="0"/>
              </a:rPr>
              <a:t> Implementation of Modules</a:t>
            </a:r>
            <a:endParaRPr lang="en-US" sz="4400" dirty="0"/>
          </a:p>
        </p:txBody>
      </p:sp>
      <p:pic>
        <p:nvPicPr>
          <p:cNvPr id="4" name="Picture 3">
            <a:extLst>
              <a:ext uri="{FF2B5EF4-FFF2-40B4-BE49-F238E27FC236}">
                <a16:creationId xmlns:a16="http://schemas.microsoft.com/office/drawing/2014/main" id="{E9A97B0E-E677-B7D4-EABF-DE3DEB11AE87}"/>
              </a:ext>
            </a:extLst>
          </p:cNvPr>
          <p:cNvPicPr>
            <a:picLocks noChangeAspect="1"/>
          </p:cNvPicPr>
          <p:nvPr/>
        </p:nvPicPr>
        <p:blipFill>
          <a:blip r:embed="rId2"/>
          <a:srcRect/>
          <a:stretch/>
        </p:blipFill>
        <p:spPr>
          <a:xfrm>
            <a:off x="1131898" y="1311931"/>
            <a:ext cx="6613503" cy="3714929"/>
          </a:xfrm>
          <a:prstGeom prst="rect">
            <a:avLst/>
          </a:prstGeom>
        </p:spPr>
      </p:pic>
    </p:spTree>
    <p:extLst>
      <p:ext uri="{BB962C8B-B14F-4D97-AF65-F5344CB8AC3E}">
        <p14:creationId xmlns:p14="http://schemas.microsoft.com/office/powerpoint/2010/main" val="185681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116640"/>
            <a:ext cx="8229240" cy="939240"/>
          </a:xfrm>
        </p:spPr>
        <p:txBody>
          <a:bodyPr/>
          <a:lstStyle/>
          <a:p>
            <a:pPr algn="ctr"/>
            <a:r>
              <a:rPr lang="en-US" altLang="en-US" sz="4400" dirty="0">
                <a:solidFill>
                  <a:srgbClr val="FFC000"/>
                </a:solidFill>
                <a:latin typeface="Corbel" pitchFamily="34" charset="0"/>
              </a:rPr>
              <a:t> Implementation of Modules</a:t>
            </a:r>
            <a:endParaRPr lang="en-US" sz="4400" dirty="0"/>
          </a:p>
        </p:txBody>
      </p:sp>
      <p:pic>
        <p:nvPicPr>
          <p:cNvPr id="4" name="Picture 3">
            <a:extLst>
              <a:ext uri="{FF2B5EF4-FFF2-40B4-BE49-F238E27FC236}">
                <a16:creationId xmlns:a16="http://schemas.microsoft.com/office/drawing/2014/main" id="{E9A97B0E-E677-B7D4-EABF-DE3DEB11AE87}"/>
              </a:ext>
            </a:extLst>
          </p:cNvPr>
          <p:cNvPicPr>
            <a:picLocks noChangeAspect="1"/>
          </p:cNvPicPr>
          <p:nvPr/>
        </p:nvPicPr>
        <p:blipFill>
          <a:blip r:embed="rId2"/>
          <a:srcRect/>
          <a:stretch/>
        </p:blipFill>
        <p:spPr>
          <a:xfrm>
            <a:off x="1131898" y="1311931"/>
            <a:ext cx="6613503" cy="3714928"/>
          </a:xfrm>
          <a:prstGeom prst="rect">
            <a:avLst/>
          </a:prstGeom>
        </p:spPr>
      </p:pic>
    </p:spTree>
    <p:extLst>
      <p:ext uri="{BB962C8B-B14F-4D97-AF65-F5344CB8AC3E}">
        <p14:creationId xmlns:p14="http://schemas.microsoft.com/office/powerpoint/2010/main" val="97945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116640"/>
            <a:ext cx="8229240" cy="939240"/>
          </a:xfrm>
        </p:spPr>
        <p:txBody>
          <a:bodyPr/>
          <a:lstStyle/>
          <a:p>
            <a:pPr algn="ctr"/>
            <a:r>
              <a:rPr lang="en-US" altLang="en-US" sz="4400" dirty="0">
                <a:solidFill>
                  <a:srgbClr val="FFC000"/>
                </a:solidFill>
                <a:latin typeface="Corbel" pitchFamily="34" charset="0"/>
              </a:rPr>
              <a:t> Implementation of Modules</a:t>
            </a:r>
            <a:endParaRPr lang="en-US" sz="4400" dirty="0"/>
          </a:p>
        </p:txBody>
      </p:sp>
      <p:pic>
        <p:nvPicPr>
          <p:cNvPr id="4" name="Picture 3">
            <a:extLst>
              <a:ext uri="{FF2B5EF4-FFF2-40B4-BE49-F238E27FC236}">
                <a16:creationId xmlns:a16="http://schemas.microsoft.com/office/drawing/2014/main" id="{E9A97B0E-E677-B7D4-EABF-DE3DEB11AE87}"/>
              </a:ext>
            </a:extLst>
          </p:cNvPr>
          <p:cNvPicPr>
            <a:picLocks noChangeAspect="1"/>
          </p:cNvPicPr>
          <p:nvPr/>
        </p:nvPicPr>
        <p:blipFill>
          <a:blip r:embed="rId2"/>
          <a:srcRect/>
          <a:stretch/>
        </p:blipFill>
        <p:spPr>
          <a:xfrm>
            <a:off x="1131899" y="1311931"/>
            <a:ext cx="6613501" cy="3714928"/>
          </a:xfrm>
          <a:prstGeom prst="rect">
            <a:avLst/>
          </a:prstGeom>
        </p:spPr>
      </p:pic>
    </p:spTree>
    <p:extLst>
      <p:ext uri="{BB962C8B-B14F-4D97-AF65-F5344CB8AC3E}">
        <p14:creationId xmlns:p14="http://schemas.microsoft.com/office/powerpoint/2010/main" val="295071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116640"/>
            <a:ext cx="8229240" cy="939240"/>
          </a:xfrm>
        </p:spPr>
        <p:txBody>
          <a:bodyPr/>
          <a:lstStyle/>
          <a:p>
            <a:pPr algn="ctr"/>
            <a:r>
              <a:rPr lang="en-US" altLang="en-US" sz="4400" dirty="0">
                <a:solidFill>
                  <a:srgbClr val="FFC000"/>
                </a:solidFill>
                <a:latin typeface="Corbel" pitchFamily="34" charset="0"/>
              </a:rPr>
              <a:t> Implementation of Modules</a:t>
            </a:r>
            <a:endParaRPr lang="en-US" sz="4400" dirty="0"/>
          </a:p>
        </p:txBody>
      </p:sp>
      <p:pic>
        <p:nvPicPr>
          <p:cNvPr id="4" name="Picture 3">
            <a:extLst>
              <a:ext uri="{FF2B5EF4-FFF2-40B4-BE49-F238E27FC236}">
                <a16:creationId xmlns:a16="http://schemas.microsoft.com/office/drawing/2014/main" id="{E9A97B0E-E677-B7D4-EABF-DE3DEB11AE87}"/>
              </a:ext>
            </a:extLst>
          </p:cNvPr>
          <p:cNvPicPr>
            <a:picLocks noChangeAspect="1"/>
          </p:cNvPicPr>
          <p:nvPr/>
        </p:nvPicPr>
        <p:blipFill>
          <a:blip r:embed="rId2"/>
          <a:stretch>
            <a:fillRect/>
          </a:stretch>
        </p:blipFill>
        <p:spPr>
          <a:xfrm>
            <a:off x="952500" y="1311931"/>
            <a:ext cx="6972300" cy="37149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686800" cy="873579"/>
          </a:xfrm>
        </p:spPr>
        <p:txBody>
          <a:bodyPr anchor="ctr"/>
          <a:lstStyle/>
          <a:p>
            <a:pPr algn="ctr"/>
            <a:r>
              <a:rPr lang="en-US" altLang="en-US" sz="4400" dirty="0">
                <a:solidFill>
                  <a:srgbClr val="FFC000"/>
                </a:solidFill>
                <a:latin typeface="Corbel" pitchFamily="34" charset="0"/>
              </a:rPr>
              <a:t> Implementation of Modules</a:t>
            </a:r>
            <a:endParaRPr lang="en-US" sz="4400" dirty="0">
              <a:latin typeface="Corbel" pitchFamily="34" charset="0"/>
            </a:endParaRPr>
          </a:p>
        </p:txBody>
      </p:sp>
      <p:pic>
        <p:nvPicPr>
          <p:cNvPr id="4" name="Picture 3">
            <a:extLst>
              <a:ext uri="{FF2B5EF4-FFF2-40B4-BE49-F238E27FC236}">
                <a16:creationId xmlns:a16="http://schemas.microsoft.com/office/drawing/2014/main" id="{47057C21-74DA-829A-CCD1-D74AD448EFF4}"/>
              </a:ext>
            </a:extLst>
          </p:cNvPr>
          <p:cNvPicPr>
            <a:picLocks noChangeAspect="1"/>
          </p:cNvPicPr>
          <p:nvPr/>
        </p:nvPicPr>
        <p:blipFill>
          <a:blip r:embed="rId2"/>
          <a:stretch>
            <a:fillRect/>
          </a:stretch>
        </p:blipFill>
        <p:spPr>
          <a:xfrm>
            <a:off x="1143000" y="1123950"/>
            <a:ext cx="7003249" cy="3731419"/>
          </a:xfrm>
          <a:prstGeom prst="rect">
            <a:avLst/>
          </a:prstGeom>
        </p:spPr>
      </p:pic>
    </p:spTree>
    <p:extLst>
      <p:ext uri="{BB962C8B-B14F-4D97-AF65-F5344CB8AC3E}">
        <p14:creationId xmlns:p14="http://schemas.microsoft.com/office/powerpoint/2010/main" val="618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613A-CA90-E581-84F5-60AC9B5C67AE}"/>
              </a:ext>
            </a:extLst>
          </p:cNvPr>
          <p:cNvSpPr>
            <a:spLocks noGrp="1"/>
          </p:cNvSpPr>
          <p:nvPr>
            <p:ph type="title"/>
          </p:nvPr>
        </p:nvSpPr>
        <p:spPr/>
        <p:txBody>
          <a:bodyPr/>
          <a:lstStyle/>
          <a:p>
            <a:pPr algn="l"/>
            <a:r>
              <a:rPr lang="en-US" sz="4500" b="1" strike="noStrike" spc="-1" dirty="0">
                <a:solidFill>
                  <a:srgbClr val="FFC000"/>
                </a:solidFill>
                <a:uFill>
                  <a:solidFill>
                    <a:srgbClr val="FFFFFF"/>
                  </a:solidFill>
                </a:uFill>
                <a:latin typeface="Corbel"/>
              </a:rPr>
              <a:t>FUTURE ENHANCEMENT</a:t>
            </a:r>
            <a:endParaRPr lang="en-US" sz="4500" dirty="0"/>
          </a:p>
        </p:txBody>
      </p:sp>
      <p:sp>
        <p:nvSpPr>
          <p:cNvPr id="9" name="Rectangle 5">
            <a:extLst>
              <a:ext uri="{FF2B5EF4-FFF2-40B4-BE49-F238E27FC236}">
                <a16:creationId xmlns:a16="http://schemas.microsoft.com/office/drawing/2014/main" id="{B9F146AA-AB13-C7B8-F11F-A01495C93B7C}"/>
              </a:ext>
            </a:extLst>
          </p:cNvPr>
          <p:cNvSpPr>
            <a:spLocks noChangeArrowheads="1"/>
          </p:cNvSpPr>
          <p:nvPr/>
        </p:nvSpPr>
        <p:spPr bwMode="auto">
          <a:xfrm>
            <a:off x="0" y="-184666"/>
            <a:ext cx="1367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094D0796-802E-4BDF-B206-59CADC4A97FE}"/>
              </a:ext>
            </a:extLst>
          </p:cNvPr>
          <p:cNvSpPr>
            <a:spLocks noChangeArrowheads="1"/>
          </p:cNvSpPr>
          <p:nvPr/>
        </p:nvSpPr>
        <p:spPr bwMode="auto">
          <a:xfrm>
            <a:off x="-180" y="1178779"/>
            <a:ext cx="883938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Advanced Clustering Algorithms:</a:t>
            </a:r>
            <a:r>
              <a:rPr kumimoji="0" lang="en-US" altLang="en-US" sz="1400" b="0" i="0" u="none" strike="noStrike" cap="none" normalizeH="0" baseline="0" dirty="0">
                <a:ln>
                  <a:noFill/>
                </a:ln>
                <a:solidFill>
                  <a:schemeClr val="tx1"/>
                </a:solidFill>
                <a:effectLst/>
                <a:latin typeface="Arial" panose="020B0604020202020204" pitchFamily="34" charset="0"/>
              </a:rPr>
              <a:t> Implement more complex clustering algorithms,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such as Gaussian Mixture Models or Density-Based Clustering (DBSCAN), to capture more nuanced customer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Integration with Business Systems:</a:t>
            </a:r>
            <a:r>
              <a:rPr kumimoji="0" lang="en-US" altLang="en-US" sz="1400" b="0" i="0" u="none" strike="noStrike" cap="none" normalizeH="0" baseline="0" dirty="0">
                <a:ln>
                  <a:noFill/>
                </a:ln>
                <a:solidFill>
                  <a:schemeClr val="tx1"/>
                </a:solidFill>
                <a:effectLst/>
                <a:latin typeface="Arial" panose="020B0604020202020204" pitchFamily="34" charset="0"/>
              </a:rPr>
              <a:t> Deploy the segmentation model to integrate with CRM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marketing platforms for real-time targeting and personalization.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Incorporating Real-Time Data:</a:t>
            </a:r>
            <a:r>
              <a:rPr kumimoji="0" lang="en-US" altLang="en-US" sz="1400" b="0" i="0" u="none" strike="noStrike" cap="none" normalizeH="0" baseline="0" dirty="0">
                <a:ln>
                  <a:noFill/>
                </a:ln>
                <a:solidFill>
                  <a:schemeClr val="tx1"/>
                </a:solidFill>
                <a:effectLst/>
                <a:latin typeface="Arial" panose="020B0604020202020204" pitchFamily="34" charset="0"/>
              </a:rPr>
              <a:t> Extend the segmentation model to use real-time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allowing dynamic updates to customer segments.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6037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81E2-056B-24EC-728E-5AD00688B6DD}"/>
              </a:ext>
            </a:extLst>
          </p:cNvPr>
          <p:cNvSpPr>
            <a:spLocks noGrp="1"/>
          </p:cNvSpPr>
          <p:nvPr>
            <p:ph type="title"/>
          </p:nvPr>
        </p:nvSpPr>
        <p:spPr/>
        <p:txBody>
          <a:bodyPr/>
          <a:lstStyle/>
          <a:p>
            <a:pPr algn="l"/>
            <a:r>
              <a:rPr lang="en-US" sz="4500" b="1" strike="noStrike" spc="-1" dirty="0">
                <a:solidFill>
                  <a:srgbClr val="FFC000"/>
                </a:solidFill>
                <a:uFill>
                  <a:solidFill>
                    <a:srgbClr val="FFFFFF"/>
                  </a:solidFill>
                </a:uFill>
                <a:latin typeface="Corbel"/>
              </a:rPr>
              <a:t>CONCLUSION</a:t>
            </a:r>
            <a:endParaRPr lang="en-US" sz="4500" dirty="0"/>
          </a:p>
        </p:txBody>
      </p:sp>
      <p:sp>
        <p:nvSpPr>
          <p:cNvPr id="3" name="Text Placeholder 2">
            <a:extLst>
              <a:ext uri="{FF2B5EF4-FFF2-40B4-BE49-F238E27FC236}">
                <a16:creationId xmlns:a16="http://schemas.microsoft.com/office/drawing/2014/main" id="{1ADD1D90-F700-7659-97B8-1E60BAB6B356}"/>
              </a:ext>
            </a:extLst>
          </p:cNvPr>
          <p:cNvSpPr>
            <a:spLocks noGrp="1"/>
          </p:cNvSpPr>
          <p:nvPr>
            <p:ph type="body"/>
          </p:nvPr>
        </p:nvSpPr>
        <p:spPr>
          <a:xfrm>
            <a:off x="381000" y="19996"/>
            <a:ext cx="8229240" cy="939240"/>
          </a:xfrm>
        </p:spPr>
        <p:txBody>
          <a:bodyPr/>
          <a:lstStyle/>
          <a:p>
            <a:r>
              <a:rPr lang="en-US" sz="1800" dirty="0">
                <a:effectLst/>
                <a:latin typeface="Times New Roman" panose="02020603050405020304" pitchFamily="18" charset="0"/>
                <a:ea typeface="Times New Roman" panose="02020603050405020304" pitchFamily="18" charset="0"/>
              </a:rPr>
              <a:t>	</a:t>
            </a:r>
            <a:endParaRPr lang="en-US" sz="1900" dirty="0"/>
          </a:p>
        </p:txBody>
      </p:sp>
      <p:sp>
        <p:nvSpPr>
          <p:cNvPr id="5" name="TextBox 4">
            <a:extLst>
              <a:ext uri="{FF2B5EF4-FFF2-40B4-BE49-F238E27FC236}">
                <a16:creationId xmlns:a16="http://schemas.microsoft.com/office/drawing/2014/main" id="{08524AC4-AFC8-C471-1B12-49179A2A6C9F}"/>
              </a:ext>
            </a:extLst>
          </p:cNvPr>
          <p:cNvSpPr txBox="1"/>
          <p:nvPr/>
        </p:nvSpPr>
        <p:spPr>
          <a:xfrm>
            <a:off x="457200" y="1504950"/>
            <a:ext cx="8001000" cy="2308324"/>
          </a:xfrm>
          <a:prstGeom prst="rect">
            <a:avLst/>
          </a:prstGeom>
          <a:noFill/>
        </p:spPr>
        <p:txBody>
          <a:bodyPr wrap="square">
            <a:spAutoFit/>
          </a:bodyPr>
          <a:lstStyle/>
          <a:p>
            <a:r>
              <a:rPr lang="en-US" dirty="0"/>
              <a:t>The customer segmentation project successfully identifies distinct groups within the customer base, providing valuable insights into customer behavior and preferences. These insights can guide businesses in personalizing marketing strategies, optimizing resource allocation, and enhancing customer satisfaction. By leveraging clustering techniques in Python, companies can make data-driven decisions that contribute to their overall growth and success.</a:t>
            </a:r>
          </a:p>
          <a:p>
            <a:endParaRPr lang="en-IN" dirty="0"/>
          </a:p>
        </p:txBody>
      </p:sp>
    </p:spTree>
    <p:extLst>
      <p:ext uri="{BB962C8B-B14F-4D97-AF65-F5344CB8AC3E}">
        <p14:creationId xmlns:p14="http://schemas.microsoft.com/office/powerpoint/2010/main" val="287515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228600" y="33425"/>
            <a:ext cx="9372600" cy="913320"/>
          </a:xfrm>
          <a:prstGeom prst="rect">
            <a:avLst/>
          </a:prstGeom>
          <a:noFill/>
          <a:ln>
            <a:noFill/>
          </a:ln>
        </p:spPr>
        <p:txBody>
          <a:bodyPr tIns="45000" rIns="45720" bIns="45000" anchor="ctr"/>
          <a:lstStyle/>
          <a:p>
            <a:pPr algn="ctr">
              <a:lnSpc>
                <a:spcPct val="100000"/>
              </a:lnSpc>
            </a:pPr>
            <a:r>
              <a:rPr lang="en-GB" sz="2800" spc="-1" dirty="0">
                <a:solidFill>
                  <a:srgbClr val="000000"/>
                </a:solidFill>
                <a:highlight>
                  <a:srgbClr val="C0C0C0"/>
                </a:highlight>
                <a:uFill>
                  <a:solidFill>
                    <a:srgbClr val="FFFFFF"/>
                  </a:solidFill>
                </a:uFill>
                <a:latin typeface="Arial"/>
              </a:rPr>
              <a:t>K-Means Clustering-Based Customer Segmentation</a:t>
            </a:r>
            <a:endParaRPr lang="en-US" sz="2800" spc="-1" dirty="0">
              <a:solidFill>
                <a:srgbClr val="000000"/>
              </a:solidFill>
              <a:highlight>
                <a:srgbClr val="C0C0C0"/>
              </a:highlight>
              <a:uFill>
                <a:solidFill>
                  <a:srgbClr val="FFFFFF"/>
                </a:solidFill>
              </a:uFill>
              <a:latin typeface="Arial"/>
            </a:endParaRPr>
          </a:p>
        </p:txBody>
      </p:sp>
      <p:sp>
        <p:nvSpPr>
          <p:cNvPr id="94" name="TextShape 2"/>
          <p:cNvSpPr txBox="1"/>
          <p:nvPr/>
        </p:nvSpPr>
        <p:spPr>
          <a:xfrm>
            <a:off x="8204040" y="4857840"/>
            <a:ext cx="732960" cy="205920"/>
          </a:xfrm>
          <a:prstGeom prst="rect">
            <a:avLst/>
          </a:prstGeom>
          <a:noFill/>
          <a:ln>
            <a:noFill/>
          </a:ln>
        </p:spPr>
        <p:txBody>
          <a:bodyPr bIns="0" anchor="b"/>
          <a:lstStyle/>
          <a:p>
            <a:pPr algn="r">
              <a:lnSpc>
                <a:spcPct val="90000"/>
              </a:lnSpc>
            </a:pPr>
            <a:fld id="{AD3E5487-8FA1-437F-B072-964CA6FECAAE}" type="slidenum">
              <a:rPr lang="en-IN" sz="1100" b="0" strike="noStrike" spc="-1">
                <a:solidFill>
                  <a:srgbClr val="3F3F3F"/>
                </a:solidFill>
                <a:uFill>
                  <a:solidFill>
                    <a:srgbClr val="FFFFFF"/>
                  </a:solidFill>
                </a:uFill>
                <a:latin typeface="Arial"/>
              </a:rPr>
              <a:pPr algn="r">
                <a:lnSpc>
                  <a:spcPct val="90000"/>
                </a:lnSpc>
              </a:pPr>
              <a:t>2</a:t>
            </a:fld>
            <a:endParaRPr lang="en-IN" sz="1200" b="0" strike="noStrike" spc="-1">
              <a:solidFill>
                <a:srgbClr val="000000"/>
              </a:solidFill>
              <a:uFill>
                <a:solidFill>
                  <a:srgbClr val="FFFFFF"/>
                </a:solidFill>
              </a:uFill>
              <a:latin typeface="Times New Roman"/>
            </a:endParaRPr>
          </a:p>
        </p:txBody>
      </p:sp>
      <p:sp>
        <p:nvSpPr>
          <p:cNvPr id="95" name="CustomShape 3"/>
          <p:cNvSpPr/>
          <p:nvPr/>
        </p:nvSpPr>
        <p:spPr>
          <a:xfrm>
            <a:off x="424080" y="1200240"/>
            <a:ext cx="7772040" cy="201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a:t>
            </a: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RAHUL R</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811721104081</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SAMSON J</a:t>
            </a:r>
            <a:r>
              <a:rPr lang="en-GB"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E</a:t>
            </a: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BA</a:t>
            </a: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SEELAN C</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81172110408</a:t>
            </a: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6</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SURAJ M</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811721104108</a:t>
            </a:r>
          </a:p>
          <a:p>
            <a:pPr>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6" name="CustomShape 4"/>
          <p:cNvSpPr/>
          <p:nvPr/>
        </p:nvSpPr>
        <p:spPr>
          <a:xfrm>
            <a:off x="409545" y="3501360"/>
            <a:ext cx="8152920" cy="913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2545" marR="0" indent="0" algn="l">
              <a:lnSpc>
                <a:spcPct val="107000"/>
              </a:lnSpc>
              <a:spcAft>
                <a:spcPts val="800"/>
              </a:spcAft>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Name of the  Supervisor 	    :	</a:t>
            </a:r>
            <a:r>
              <a:rPr lang="en-US" sz="1800" kern="100" dirty="0">
                <a:solidFill>
                  <a:srgbClr val="000000"/>
                </a:solidFill>
                <a:effectLst/>
                <a:latin typeface="Times New Roman" panose="02020603050405020304" pitchFamily="18" charset="0"/>
                <a:ea typeface="Times New Roman" panose="02020603050405020304" pitchFamily="18" charset="0"/>
              </a:rPr>
              <a:t>Dr. A. Delphin Carolina Rani M.E.,</a:t>
            </a:r>
            <a:r>
              <a:rPr lang="en-US" sz="1800" kern="100" dirty="0" err="1">
                <a:solidFill>
                  <a:srgbClr val="000000"/>
                </a:solidFill>
                <a:effectLst/>
                <a:latin typeface="Times New Roman" panose="02020603050405020304" pitchFamily="18" charset="0"/>
                <a:ea typeface="Times New Roman" panose="02020603050405020304" pitchFamily="18" charset="0"/>
              </a:rPr>
              <a:t>Ph.D</a:t>
            </a:r>
            <a:r>
              <a:rPr lang="en-US" sz="1800" kern="100" dirty="0">
                <a:solidFill>
                  <a:srgbClr val="000000"/>
                </a:solidFill>
                <a:effectLst/>
                <a:latin typeface="Times New Roman" panose="02020603050405020304" pitchFamily="18" charset="0"/>
                <a:ea typeface="Times New Roman" panose="02020603050405020304" pitchFamily="18" charset="0"/>
              </a:rPr>
              <a:t>.,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with Designation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Any Queries</a:t>
            </a:r>
            <a:endParaRPr lang="en-US" sz="4500" b="0" strike="noStrike" spc="-1" dirty="0">
              <a:solidFill>
                <a:srgbClr val="000000"/>
              </a:solidFill>
              <a:uFill>
                <a:solidFill>
                  <a:srgbClr val="FFFFFF"/>
                </a:solidFill>
              </a:uFill>
              <a:latin typeface="Arial"/>
            </a:endParaRPr>
          </a:p>
        </p:txBody>
      </p:sp>
      <p:sp>
        <p:nvSpPr>
          <p:cNvPr id="161" name="TextShape 2"/>
          <p:cNvSpPr txBox="1"/>
          <p:nvPr/>
        </p:nvSpPr>
        <p:spPr>
          <a:xfrm>
            <a:off x="457200" y="1200240"/>
            <a:ext cx="8229240" cy="3580920"/>
          </a:xfrm>
          <a:prstGeom prst="rect">
            <a:avLst/>
          </a:prstGeom>
          <a:noFill/>
          <a:ln w="9360">
            <a:noFill/>
          </a:ln>
        </p:spPr>
        <p:txBody>
          <a:bodyPr lIns="54720" tIns="91440"/>
          <a:lstStyle/>
          <a:p>
            <a:pPr marL="438120" indent="-318600" algn="ctr">
              <a:lnSpc>
                <a:spcPct val="100000"/>
              </a:lnSpc>
            </a:pPr>
            <a:endParaRPr lang="en-US" sz="3200" b="0" strike="noStrike" spc="-1" dirty="0">
              <a:solidFill>
                <a:srgbClr val="FFC000"/>
              </a:solidFill>
              <a:uFill>
                <a:solidFill>
                  <a:srgbClr val="FFFFFF"/>
                </a:solidFill>
              </a:uFill>
              <a:latin typeface="Corbel"/>
            </a:endParaRPr>
          </a:p>
          <a:p>
            <a:pPr marL="438120" indent="-318600" algn="ctr">
              <a:lnSpc>
                <a:spcPct val="100000"/>
              </a:lnSpc>
            </a:pPr>
            <a:endParaRPr lang="en-US" sz="3200" spc="-1" dirty="0">
              <a:solidFill>
                <a:srgbClr val="FFC000"/>
              </a:solidFill>
              <a:uFill>
                <a:solidFill>
                  <a:srgbClr val="FFFFFF"/>
                </a:solidFill>
              </a:uFill>
              <a:latin typeface="Corbel"/>
            </a:endParaRPr>
          </a:p>
          <a:p>
            <a:pPr marL="438120" indent="-318600" algn="ctr">
              <a:lnSpc>
                <a:spcPct val="100000"/>
              </a:lnSpc>
            </a:pPr>
            <a:r>
              <a:rPr lang="en-US" sz="8000" b="0" strike="noStrike" spc="-1" dirty="0">
                <a:solidFill>
                  <a:srgbClr val="FFC000"/>
                </a:solidFill>
                <a:uFill>
                  <a:solidFill>
                    <a:srgbClr val="FFFFFF"/>
                  </a:solidFill>
                </a:uFill>
                <a:latin typeface="Times New Roman"/>
              </a:rPr>
              <a:t>Thank you </a:t>
            </a:r>
            <a:endParaRPr lang="en-US" sz="3200" b="0" strike="noStrike" spc="-1" dirty="0">
              <a:solidFill>
                <a:srgbClr val="FFC000"/>
              </a:solidFill>
              <a:uFill>
                <a:solidFill>
                  <a:srgbClr val="FFFFFF"/>
                </a:solidFill>
              </a:uFill>
              <a:latin typeface="Corbel"/>
            </a:endParaRPr>
          </a:p>
        </p:txBody>
      </p:sp>
      <p:sp>
        <p:nvSpPr>
          <p:cNvPr id="162" name="TextShape 3"/>
          <p:cNvSpPr txBox="1"/>
          <p:nvPr/>
        </p:nvSpPr>
        <p:spPr>
          <a:xfrm>
            <a:off x="8204040" y="4857840"/>
            <a:ext cx="732960" cy="205920"/>
          </a:xfrm>
          <a:prstGeom prst="rect">
            <a:avLst/>
          </a:prstGeom>
          <a:noFill/>
          <a:ln>
            <a:noFill/>
          </a:ln>
        </p:spPr>
        <p:txBody>
          <a:bodyPr bIns="0" anchor="b"/>
          <a:lstStyle/>
          <a:p>
            <a:pPr algn="r">
              <a:lnSpc>
                <a:spcPct val="100000"/>
              </a:lnSpc>
            </a:pPr>
            <a:fld id="{E784C229-57B8-4D92-BA63-CEC3E7E73737}" type="slidenum">
              <a:rPr lang="en-IN" sz="1200" b="0" strike="noStrike" spc="-1">
                <a:solidFill>
                  <a:srgbClr val="3F3F3F"/>
                </a:solidFill>
                <a:uFill>
                  <a:solidFill>
                    <a:srgbClr val="FFFFFF"/>
                  </a:solidFill>
                </a:uFill>
                <a:latin typeface="Arial"/>
              </a:rPr>
              <a:pPr algn="r">
                <a:lnSpc>
                  <a:spcPct val="100000"/>
                </a:lnSpc>
              </a:pPr>
              <a:t>20</a:t>
            </a:fld>
            <a:endParaRPr lang="en-IN" sz="1200" b="0" strike="noStrike" spc="-1">
              <a:solidFill>
                <a:srgbClr val="000000"/>
              </a:solidFill>
              <a:uFill>
                <a:solidFill>
                  <a:srgbClr val="FFFFFF"/>
                </a:solidFill>
              </a:u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Objectives of  the  Project </a:t>
            </a:r>
            <a:endParaRPr lang="en-US" sz="4500" b="0" strike="noStrike" spc="-1" dirty="0">
              <a:solidFill>
                <a:srgbClr val="000000"/>
              </a:solidFill>
              <a:uFill>
                <a:solidFill>
                  <a:srgbClr val="FFFFFF"/>
                </a:solidFill>
              </a:uFill>
              <a:latin typeface="Arial"/>
            </a:endParaRPr>
          </a:p>
        </p:txBody>
      </p:sp>
      <p:sp>
        <p:nvSpPr>
          <p:cNvPr id="99" name="TextShape 2"/>
          <p:cNvSpPr txBox="1"/>
          <p:nvPr/>
        </p:nvSpPr>
        <p:spPr>
          <a:xfrm>
            <a:off x="838200" y="1174220"/>
            <a:ext cx="8229240" cy="3468240"/>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Corbel"/>
            </a:endParaRPr>
          </a:p>
          <a:p>
            <a:pPr algn="just">
              <a:lnSpc>
                <a:spcPct val="15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sp>
        <p:nvSpPr>
          <p:cNvPr id="100" name="TextShape 3"/>
          <p:cNvSpPr txBox="1"/>
          <p:nvPr/>
        </p:nvSpPr>
        <p:spPr>
          <a:xfrm>
            <a:off x="8204040" y="4857840"/>
            <a:ext cx="732960" cy="205920"/>
          </a:xfrm>
          <a:prstGeom prst="rect">
            <a:avLst/>
          </a:prstGeom>
          <a:noFill/>
          <a:ln>
            <a:noFill/>
          </a:ln>
        </p:spPr>
        <p:txBody>
          <a:bodyPr bIns="0" anchor="b"/>
          <a:lstStyle/>
          <a:p>
            <a:pPr algn="r">
              <a:lnSpc>
                <a:spcPct val="100000"/>
              </a:lnSpc>
            </a:pPr>
            <a:fld id="{DF741F41-53F1-43DD-9972-2652A4A54F8A}" type="slidenum">
              <a:rPr lang="en-IN" sz="1200" b="0" strike="noStrike" spc="-1">
                <a:solidFill>
                  <a:srgbClr val="3F3F3F"/>
                </a:solidFill>
                <a:uFill>
                  <a:solidFill>
                    <a:srgbClr val="FFFFFF"/>
                  </a:solidFill>
                </a:uFill>
                <a:latin typeface="Arial"/>
              </a:rPr>
              <a:pPr algn="r">
                <a:lnSpc>
                  <a:spcPct val="100000"/>
                </a:lnSpc>
              </a:pPr>
              <a:t>3</a:t>
            </a:fld>
            <a:endParaRPr lang="en-IN" sz="1200" b="0" strike="noStrike" spc="-1">
              <a:solidFill>
                <a:srgbClr val="000000"/>
              </a:solidFill>
              <a:uFill>
                <a:solidFill>
                  <a:srgbClr val="FFFFFF"/>
                </a:solidFill>
              </a:uFill>
              <a:latin typeface="Times New Roman"/>
            </a:endParaRPr>
          </a:p>
        </p:txBody>
      </p:sp>
      <p:sp>
        <p:nvSpPr>
          <p:cNvPr id="102" name="CustomShape 5"/>
          <p:cNvSpPr/>
          <p:nvPr/>
        </p:nvSpPr>
        <p:spPr>
          <a:xfrm>
            <a:off x="457200" y="1504800"/>
            <a:ext cx="815292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6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D99C2FD5-6672-7DF1-BFAF-5A7E616A4363}"/>
              </a:ext>
            </a:extLst>
          </p:cNvPr>
          <p:cNvSpPr txBox="1"/>
          <p:nvPr/>
        </p:nvSpPr>
        <p:spPr>
          <a:xfrm>
            <a:off x="380880" y="1174220"/>
            <a:ext cx="8305560" cy="2308324"/>
          </a:xfrm>
          <a:prstGeom prst="rect">
            <a:avLst/>
          </a:prstGeom>
          <a:noFill/>
        </p:spPr>
        <p:txBody>
          <a:bodyPr wrap="square">
            <a:spAutoFit/>
          </a:bodyPr>
          <a:lstStyle/>
          <a:p>
            <a:pPr algn="just"/>
            <a:r>
              <a:rPr lang="en-US" dirty="0"/>
              <a:t>The aim and objective of the project is to book dining without any problem following </a:t>
            </a:r>
          </a:p>
          <a:p>
            <a:pPr algn="just"/>
            <a:endParaRPr lang="en-US" dirty="0"/>
          </a:p>
          <a:p>
            <a:pPr marL="285750" indent="-285750" algn="l">
              <a:buFont typeface="Wingdings" panose="05000000000000000000" pitchFamily="2" charset="2"/>
              <a:buChar char="Ø"/>
            </a:pPr>
            <a:r>
              <a:rPr lang="en-US" dirty="0"/>
              <a:t>The primary objective of this project is to segment customers into distinct groups based on specific characteristics such as purchasing behavior, demographics, and other factors. Customer segmentation enables businesses to tailor marketing strategies, improve customer satisfaction, and boost overall profitability by targeting specific customer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Existing System Architecture </a:t>
            </a:r>
            <a:endParaRPr lang="en-US" sz="4500" b="0" strike="noStrike" spc="-1" dirty="0">
              <a:solidFill>
                <a:srgbClr val="000000"/>
              </a:solidFill>
              <a:uFill>
                <a:solidFill>
                  <a:srgbClr val="FFFFFF"/>
                </a:solidFill>
              </a:uFill>
              <a:latin typeface="Arial"/>
            </a:endParaRPr>
          </a:p>
        </p:txBody>
      </p:sp>
      <p:sp>
        <p:nvSpPr>
          <p:cNvPr id="104" name="TextShape 2"/>
          <p:cNvSpPr txBox="1"/>
          <p:nvPr/>
        </p:nvSpPr>
        <p:spPr>
          <a:xfrm>
            <a:off x="457200" y="1332000"/>
            <a:ext cx="8479800" cy="3335876"/>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sp>
        <p:nvSpPr>
          <p:cNvPr id="105" name="TextShape 3"/>
          <p:cNvSpPr txBox="1"/>
          <p:nvPr/>
        </p:nvSpPr>
        <p:spPr>
          <a:xfrm>
            <a:off x="8204040" y="4857840"/>
            <a:ext cx="732960" cy="205920"/>
          </a:xfrm>
          <a:prstGeom prst="rect">
            <a:avLst/>
          </a:prstGeom>
          <a:noFill/>
          <a:ln>
            <a:noFill/>
          </a:ln>
        </p:spPr>
        <p:txBody>
          <a:bodyPr bIns="0" anchor="b"/>
          <a:lstStyle/>
          <a:p>
            <a:pPr algn="r">
              <a:lnSpc>
                <a:spcPct val="100000"/>
              </a:lnSpc>
            </a:pPr>
            <a:fld id="{BFE11B54-87FC-4C59-87CB-A089F7FAEDF1}" type="slidenum">
              <a:rPr lang="en-IN" sz="1200" b="0" strike="noStrike" spc="-1">
                <a:solidFill>
                  <a:srgbClr val="3F3F3F"/>
                </a:solidFill>
                <a:uFill>
                  <a:solidFill>
                    <a:srgbClr val="FFFFFF"/>
                  </a:solidFill>
                </a:uFill>
                <a:latin typeface="Arial"/>
              </a:rPr>
              <a:pPr algn="r">
                <a:lnSpc>
                  <a:spcPct val="100000"/>
                </a:lnSpc>
              </a:pPr>
              <a:t>4</a:t>
            </a:fld>
            <a:endParaRPr lang="en-IN" sz="1200" b="0" strike="noStrike" spc="-1">
              <a:solidFill>
                <a:srgbClr val="000000"/>
              </a:solidFill>
              <a:uFill>
                <a:solidFill>
                  <a:srgbClr val="FFFFFF"/>
                </a:solidFill>
              </a:uFill>
              <a:latin typeface="Times New Roman"/>
            </a:endParaRPr>
          </a:p>
        </p:txBody>
      </p:sp>
      <p:sp>
        <p:nvSpPr>
          <p:cNvPr id="1028" name="AutoShape 4"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4" descr="System architecture for customer segmentation. | Download Scientific Diagram">
            <a:extLst>
              <a:ext uri="{FF2B5EF4-FFF2-40B4-BE49-F238E27FC236}">
                <a16:creationId xmlns:a16="http://schemas.microsoft.com/office/drawing/2014/main" id="{02435D2B-1CB2-859E-ADBA-CDAAB6D8D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525" y="1214306"/>
            <a:ext cx="5204950" cy="34149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Proposed  System Architecture </a:t>
            </a:r>
            <a:endParaRPr lang="en-US" sz="4500" b="0" strike="noStrike" spc="-1" dirty="0">
              <a:solidFill>
                <a:srgbClr val="000000"/>
              </a:solidFill>
              <a:uFill>
                <a:solidFill>
                  <a:srgbClr val="FFFFFF"/>
                </a:solidFill>
              </a:uFill>
              <a:latin typeface="Arial"/>
            </a:endParaRPr>
          </a:p>
        </p:txBody>
      </p:sp>
      <p:sp>
        <p:nvSpPr>
          <p:cNvPr id="114" name="TextShape 2"/>
          <p:cNvSpPr txBox="1"/>
          <p:nvPr/>
        </p:nvSpPr>
        <p:spPr>
          <a:xfrm>
            <a:off x="304740" y="1194120"/>
            <a:ext cx="8229240" cy="3296880"/>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sp>
        <p:nvSpPr>
          <p:cNvPr id="115" name="TextShape 3"/>
          <p:cNvSpPr txBox="1"/>
          <p:nvPr/>
        </p:nvSpPr>
        <p:spPr>
          <a:xfrm>
            <a:off x="8204040" y="4857840"/>
            <a:ext cx="732960" cy="205920"/>
          </a:xfrm>
          <a:prstGeom prst="rect">
            <a:avLst/>
          </a:prstGeom>
          <a:noFill/>
          <a:ln>
            <a:noFill/>
          </a:ln>
        </p:spPr>
        <p:txBody>
          <a:bodyPr bIns="0" anchor="b"/>
          <a:lstStyle/>
          <a:p>
            <a:pPr algn="r">
              <a:lnSpc>
                <a:spcPct val="100000"/>
              </a:lnSpc>
            </a:pPr>
            <a:fld id="{AB053DA1-0826-41D9-890E-B6140BBBF055}" type="slidenum">
              <a:rPr lang="en-IN" sz="1200" b="0" strike="noStrike" spc="-1">
                <a:solidFill>
                  <a:srgbClr val="3F3F3F"/>
                </a:solidFill>
                <a:uFill>
                  <a:solidFill>
                    <a:srgbClr val="FFFFFF"/>
                  </a:solidFill>
                </a:uFill>
                <a:latin typeface="Arial"/>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2050" name="Picture 2" descr="Customer Segmentation Architecture Based on Clustering Techniques |  Semantic Scholar">
            <a:extLst>
              <a:ext uri="{FF2B5EF4-FFF2-40B4-BE49-F238E27FC236}">
                <a16:creationId xmlns:a16="http://schemas.microsoft.com/office/drawing/2014/main" id="{F36226C5-79D2-F11F-7F3B-1574CE5F68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040" y="1194120"/>
            <a:ext cx="2438640" cy="3338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 Modules in Project </a:t>
            </a:r>
            <a:endParaRPr lang="en-US" sz="4500" b="0" strike="noStrike" spc="-1" dirty="0">
              <a:solidFill>
                <a:srgbClr val="000000"/>
              </a:solidFill>
              <a:uFill>
                <a:solidFill>
                  <a:srgbClr val="FFFFFF"/>
                </a:solidFill>
              </a:uFill>
              <a:latin typeface="Arial"/>
            </a:endParaRPr>
          </a:p>
        </p:txBody>
      </p:sp>
      <p:sp>
        <p:nvSpPr>
          <p:cNvPr id="119" name="TextShape 2"/>
          <p:cNvSpPr txBox="1"/>
          <p:nvPr/>
        </p:nvSpPr>
        <p:spPr>
          <a:xfrm>
            <a:off x="457200" y="1332000"/>
            <a:ext cx="8229240" cy="3468240"/>
          </a:xfrm>
          <a:prstGeom prst="rect">
            <a:avLst/>
          </a:prstGeom>
          <a:noFill/>
          <a:ln>
            <a:noFill/>
          </a:ln>
        </p:spPr>
        <p:txBody>
          <a:bodyPr lIns="54720" tIns="91440"/>
          <a:lstStyle/>
          <a:p>
            <a:pPr marL="119160">
              <a:lnSpc>
                <a:spcPct val="150000"/>
              </a:lnSpc>
            </a:pPr>
            <a:endParaRPr lang="en-US" sz="3200" b="0" strike="noStrike" spc="-1" dirty="0">
              <a:solidFill>
                <a:srgbClr val="000000"/>
              </a:solidFill>
              <a:uFill>
                <a:solidFill>
                  <a:srgbClr val="FFFFFF"/>
                </a:solidFill>
              </a:uFill>
              <a:latin typeface="Corbel"/>
            </a:endParaRPr>
          </a:p>
          <a:p>
            <a:pPr>
              <a:lnSpc>
                <a:spcPct val="150000"/>
              </a:lnSpc>
            </a:pPr>
            <a:endParaRPr lang="en-US" sz="3200" b="0" strike="noStrike" spc="-1" dirty="0">
              <a:solidFill>
                <a:srgbClr val="000000"/>
              </a:solidFill>
              <a:uFill>
                <a:solidFill>
                  <a:srgbClr val="FFFFFF"/>
                </a:solidFill>
              </a:uFill>
              <a:latin typeface="Corbel"/>
            </a:endParaRPr>
          </a:p>
          <a:p>
            <a:pPr>
              <a:lnSpc>
                <a:spcPct val="100000"/>
              </a:lnSpc>
            </a:pPr>
            <a:endParaRPr lang="en-US" sz="3200" b="0" strike="noStrike" spc="-1" dirty="0">
              <a:solidFill>
                <a:srgbClr val="000000"/>
              </a:solidFill>
              <a:uFill>
                <a:solidFill>
                  <a:srgbClr val="FFFFFF"/>
                </a:solidFill>
              </a:uFill>
              <a:latin typeface="Corbel"/>
            </a:endParaRPr>
          </a:p>
          <a:p>
            <a:pPr>
              <a:lnSpc>
                <a:spcPct val="150000"/>
              </a:lnSpc>
            </a:pPr>
            <a:endParaRPr lang="en-US" sz="3200" b="0" strike="noStrike" spc="-1" dirty="0">
              <a:solidFill>
                <a:srgbClr val="000000"/>
              </a:solidFill>
              <a:uFill>
                <a:solidFill>
                  <a:srgbClr val="FFFFFF"/>
                </a:solidFill>
              </a:uFill>
              <a:latin typeface="Corbel"/>
            </a:endParaRPr>
          </a:p>
          <a:p>
            <a:pPr>
              <a:lnSpc>
                <a:spcPct val="100000"/>
              </a:lnSpc>
            </a:pPr>
            <a:endParaRPr lang="en-US" sz="3200" b="0" strike="noStrike" spc="-1" dirty="0">
              <a:solidFill>
                <a:srgbClr val="000000"/>
              </a:solidFill>
              <a:uFill>
                <a:solidFill>
                  <a:srgbClr val="FFFFFF"/>
                </a:solidFill>
              </a:uFill>
              <a:latin typeface="Corbel"/>
            </a:endParaRPr>
          </a:p>
        </p:txBody>
      </p:sp>
      <p:sp>
        <p:nvSpPr>
          <p:cNvPr id="120" name="TextShape 3"/>
          <p:cNvSpPr txBox="1"/>
          <p:nvPr/>
        </p:nvSpPr>
        <p:spPr>
          <a:xfrm>
            <a:off x="8204040" y="4857840"/>
            <a:ext cx="732960" cy="205920"/>
          </a:xfrm>
          <a:prstGeom prst="rect">
            <a:avLst/>
          </a:prstGeom>
          <a:noFill/>
          <a:ln>
            <a:noFill/>
          </a:ln>
        </p:spPr>
        <p:txBody>
          <a:bodyPr bIns="0" anchor="b"/>
          <a:lstStyle/>
          <a:p>
            <a:pPr algn="r">
              <a:lnSpc>
                <a:spcPct val="100000"/>
              </a:lnSpc>
            </a:pPr>
            <a:fld id="{25D6C4FF-9DB8-4572-9A00-A21845208220}" type="slidenum">
              <a:rPr lang="en-IN" sz="1200" b="0" strike="noStrike" spc="-1">
                <a:solidFill>
                  <a:srgbClr val="3F3F3F"/>
                </a:solidFill>
                <a:uFill>
                  <a:solidFill>
                    <a:srgbClr val="FFFFFF"/>
                  </a:solidFill>
                </a:uFill>
                <a:latin typeface="Arial"/>
              </a:rPr>
              <a:pPr algn="r">
                <a:lnSpc>
                  <a:spcPct val="100000"/>
                </a:lnSpc>
              </a:pPr>
              <a:t>6</a:t>
            </a:fld>
            <a:endParaRPr lang="en-IN" sz="1200" b="0" strike="noStrike" spc="-1">
              <a:solidFill>
                <a:srgbClr val="000000"/>
              </a:solidFill>
              <a:uFill>
                <a:solidFill>
                  <a:srgbClr val="FFFFFF"/>
                </a:solidFill>
              </a:uFill>
              <a:latin typeface="Times New Roman"/>
            </a:endParaRPr>
          </a:p>
        </p:txBody>
      </p:sp>
      <p:sp>
        <p:nvSpPr>
          <p:cNvPr id="122" name="CustomShape 5"/>
          <p:cNvSpPr/>
          <p:nvPr/>
        </p:nvSpPr>
        <p:spPr>
          <a:xfrm>
            <a:off x="1584000" y="1584000"/>
            <a:ext cx="5731200" cy="22069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pitchFamily="34" charset="0"/>
              <a:buChar char="•"/>
            </a:pPr>
            <a:r>
              <a:rPr lang="en-US" sz="2000" dirty="0"/>
              <a:t>Data Collection and Preprocessing:</a:t>
            </a:r>
            <a:r>
              <a:rPr lang="en-IN" sz="2000"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endPar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285840" indent="-285480">
              <a:lnSpc>
                <a:spcPct val="100000"/>
              </a:lnSpc>
              <a:buClr>
                <a:srgbClr val="000000"/>
              </a:buClr>
              <a:buFont typeface="Arial"/>
              <a:buChar char="•"/>
            </a:pPr>
            <a:r>
              <a:rPr lang="en-US" sz="2000" dirty="0"/>
              <a:t>Exploratory Data Analysis (EDA)</a:t>
            </a:r>
            <a:r>
              <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285840" indent="-285480">
              <a:lnSpc>
                <a:spcPct val="100000"/>
              </a:lnSpc>
              <a:buClr>
                <a:srgbClr val="000000"/>
              </a:buClr>
              <a:buFont typeface="Arial"/>
              <a:buChar char="•"/>
            </a:pPr>
            <a:r>
              <a:rPr lang="en-US" sz="2000" dirty="0"/>
              <a:t>Feature Selection and Transformation</a:t>
            </a:r>
            <a:r>
              <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285840" indent="-285480">
              <a:lnSpc>
                <a:spcPct val="100000"/>
              </a:lnSpc>
              <a:buClr>
                <a:srgbClr val="000000"/>
              </a:buClr>
              <a:buFont typeface="Arial"/>
              <a:buChar char="•"/>
            </a:pPr>
            <a:r>
              <a:rPr lang="en-US" sz="2000" dirty="0"/>
              <a:t>Clustering Algorithm Implementation</a:t>
            </a:r>
            <a:r>
              <a:rPr lang="en-IN" sz="2000"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endPar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Summary of  Modules -1  </a:t>
            </a:r>
            <a:endParaRPr lang="en-US" sz="4500" b="0" strike="noStrike" spc="-1" dirty="0">
              <a:solidFill>
                <a:srgbClr val="000000"/>
              </a:solidFill>
              <a:uFill>
                <a:solidFill>
                  <a:srgbClr val="FFFFFF"/>
                </a:solidFill>
              </a:uFill>
              <a:latin typeface="Arial"/>
            </a:endParaRPr>
          </a:p>
        </p:txBody>
      </p:sp>
      <p:sp>
        <p:nvSpPr>
          <p:cNvPr id="134" name="TextShape 2"/>
          <p:cNvSpPr txBox="1"/>
          <p:nvPr/>
        </p:nvSpPr>
        <p:spPr>
          <a:xfrm>
            <a:off x="457200" y="1332360"/>
            <a:ext cx="8229240" cy="3296880"/>
          </a:xfrm>
          <a:prstGeom prst="rect">
            <a:avLst/>
          </a:prstGeom>
          <a:noFill/>
          <a:ln w="9360">
            <a:noFill/>
          </a:ln>
        </p:spPr>
        <p:txBody>
          <a:bodyPr lIns="54720" tIns="91440"/>
          <a:lstStyle/>
          <a:p>
            <a:pPr marL="119160">
              <a:lnSpc>
                <a:spcPct val="100000"/>
              </a:lnSpc>
            </a:pPr>
            <a:endParaRPr lang="en-US" sz="3200" b="0" strike="noStrike" spc="-1" dirty="0">
              <a:solidFill>
                <a:srgbClr val="000000"/>
              </a:solidFill>
              <a:uFill>
                <a:solidFill>
                  <a:srgbClr val="FFFFFF"/>
                </a:solidFill>
              </a:uFill>
              <a:latin typeface="Corbel"/>
            </a:endParaRPr>
          </a:p>
        </p:txBody>
      </p:sp>
      <p:sp>
        <p:nvSpPr>
          <p:cNvPr id="135" name="TextShape 3"/>
          <p:cNvSpPr txBox="1"/>
          <p:nvPr/>
        </p:nvSpPr>
        <p:spPr>
          <a:xfrm>
            <a:off x="8204040" y="4857840"/>
            <a:ext cx="732960" cy="205920"/>
          </a:xfrm>
          <a:prstGeom prst="rect">
            <a:avLst/>
          </a:prstGeom>
          <a:noFill/>
          <a:ln>
            <a:noFill/>
          </a:ln>
        </p:spPr>
        <p:txBody>
          <a:bodyPr bIns="0" anchor="b"/>
          <a:lstStyle/>
          <a:p>
            <a:pPr algn="r">
              <a:lnSpc>
                <a:spcPct val="100000"/>
              </a:lnSpc>
            </a:pPr>
            <a:fld id="{D8DF0BDB-A54F-455A-A3DB-851B48589358}" type="slidenum">
              <a:rPr lang="en-IN" sz="1200" b="0" strike="noStrike" spc="-1">
                <a:solidFill>
                  <a:srgbClr val="3F3F3F"/>
                </a:solidFill>
                <a:uFill>
                  <a:solidFill>
                    <a:srgbClr val="FFFFFF"/>
                  </a:solidFill>
                </a:uFill>
                <a:latin typeface="Arial"/>
              </a:rPr>
              <a:pPr algn="r">
                <a:lnSpc>
                  <a:spcPct val="100000"/>
                </a:lnSpc>
              </a:pPr>
              <a:t>7</a:t>
            </a:fld>
            <a:endParaRPr lang="en-IN" sz="1200" b="0" strike="noStrike" spc="-1">
              <a:solidFill>
                <a:srgbClr val="000000"/>
              </a:solidFill>
              <a:uFill>
                <a:solidFill>
                  <a:srgbClr val="FFFFFF"/>
                </a:solidFill>
              </a:uFill>
              <a:latin typeface="Times New Roman"/>
            </a:endParaRPr>
          </a:p>
        </p:txBody>
      </p:sp>
      <p:sp>
        <p:nvSpPr>
          <p:cNvPr id="6" name="Rectangle 5"/>
          <p:cNvSpPr/>
          <p:nvPr/>
        </p:nvSpPr>
        <p:spPr>
          <a:xfrm>
            <a:off x="838200" y="1279088"/>
            <a:ext cx="7162800" cy="2862322"/>
          </a:xfrm>
          <a:prstGeom prst="rect">
            <a:avLst/>
          </a:prstGeom>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b="1" dirty="0"/>
              <a:t>Data Collection and Preprocessing:</a:t>
            </a:r>
            <a:endParaRPr lang="en-US" sz="2000" dirty="0"/>
          </a:p>
          <a:p>
            <a:pPr>
              <a:buFont typeface="Arial" panose="020B0604020202020204" pitchFamily="34" charset="0"/>
              <a:buChar char="•"/>
            </a:pPr>
            <a:r>
              <a:rPr lang="en-US" sz="2000" dirty="0"/>
              <a:t>Collect customer data, which may include demographic information, purchasing behavior, spending score, and income.</a:t>
            </a:r>
          </a:p>
          <a:p>
            <a:pPr>
              <a:buFont typeface="Arial" panose="020B0604020202020204" pitchFamily="34" charset="0"/>
              <a:buChar char="•"/>
            </a:pPr>
            <a:r>
              <a:rPr lang="en-US" sz="2000" dirty="0"/>
              <a:t>Clean the dataset by handling missing values, removing duplicates, and transforming categorical variables.</a:t>
            </a:r>
          </a:p>
          <a:p>
            <a:pPr>
              <a:buFont typeface="Arial" panose="020B0604020202020204" pitchFamily="34" charset="0"/>
              <a:buChar char="•"/>
            </a:pPr>
            <a:r>
              <a:rPr lang="en-US" sz="2000" dirty="0"/>
              <a:t>Standardize or normalize numerical features to improve the performance of clustering 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Summary of Module -2  </a:t>
            </a:r>
            <a:endParaRPr lang="en-US" sz="4500" b="0" strike="noStrike" spc="-1" dirty="0">
              <a:solidFill>
                <a:srgbClr val="000000"/>
              </a:solidFill>
              <a:uFill>
                <a:solidFill>
                  <a:srgbClr val="FFFFFF"/>
                </a:solidFill>
              </a:uFill>
              <a:latin typeface="Arial"/>
            </a:endParaRPr>
          </a:p>
        </p:txBody>
      </p:sp>
      <p:sp>
        <p:nvSpPr>
          <p:cNvPr id="124" name="TextShape 2"/>
          <p:cNvSpPr txBox="1"/>
          <p:nvPr/>
        </p:nvSpPr>
        <p:spPr>
          <a:xfrm>
            <a:off x="457200" y="1465560"/>
            <a:ext cx="8479800" cy="3468240"/>
          </a:xfrm>
          <a:prstGeom prst="rect">
            <a:avLst/>
          </a:prstGeom>
          <a:noFill/>
          <a:ln>
            <a:noFill/>
          </a:ln>
        </p:spPr>
        <p:txBody>
          <a:bodyPr lIns="54720" tIns="91440"/>
          <a:lstStyle/>
          <a:p>
            <a:pPr marL="438120" indent="-318600" algn="just">
              <a:lnSpc>
                <a:spcPct val="160000"/>
              </a:lnSpc>
            </a:pPr>
            <a:r>
              <a:rPr lang="en-US" sz="1600" b="1" strike="noStrike" spc="-1">
                <a:solidFill>
                  <a:srgbClr val="000000"/>
                </a:solidFill>
                <a:uFill>
                  <a:solidFill>
                    <a:srgbClr val="FFFFFF"/>
                  </a:solidFill>
                </a:uFill>
                <a:latin typeface="Times New Roman"/>
              </a:rPr>
              <a:t> </a:t>
            </a:r>
            <a:endParaRPr lang="en-US" sz="3200" b="0" strike="noStrike" spc="-1">
              <a:solidFill>
                <a:srgbClr val="000000"/>
              </a:solidFill>
              <a:uFill>
                <a:solidFill>
                  <a:srgbClr val="FFFFFF"/>
                </a:solidFill>
              </a:uFill>
              <a:latin typeface="Corbel"/>
            </a:endParaRPr>
          </a:p>
        </p:txBody>
      </p:sp>
      <p:sp>
        <p:nvSpPr>
          <p:cNvPr id="125" name="TextShape 3"/>
          <p:cNvSpPr txBox="1"/>
          <p:nvPr/>
        </p:nvSpPr>
        <p:spPr>
          <a:xfrm>
            <a:off x="8204040" y="4857840"/>
            <a:ext cx="732960" cy="205920"/>
          </a:xfrm>
          <a:prstGeom prst="rect">
            <a:avLst/>
          </a:prstGeom>
          <a:noFill/>
          <a:ln>
            <a:noFill/>
          </a:ln>
        </p:spPr>
        <p:txBody>
          <a:bodyPr bIns="0" anchor="b"/>
          <a:lstStyle/>
          <a:p>
            <a:pPr algn="r">
              <a:lnSpc>
                <a:spcPct val="100000"/>
              </a:lnSpc>
            </a:pPr>
            <a:fld id="{78CF31F9-6DE7-49EF-A428-5C9C7B924183}" type="slidenum">
              <a:rPr lang="en-IN" sz="1200" b="0" strike="noStrike" spc="-1">
                <a:solidFill>
                  <a:srgbClr val="3F3F3F"/>
                </a:solidFill>
                <a:uFill>
                  <a:solidFill>
                    <a:srgbClr val="FFFFFF"/>
                  </a:solidFill>
                </a:uFill>
                <a:latin typeface="Arial"/>
              </a:rPr>
              <a:pPr algn="r">
                <a:lnSpc>
                  <a:spcPct val="100000"/>
                </a:lnSpc>
              </a:pPr>
              <a:t>8</a:t>
            </a:fld>
            <a:endParaRPr lang="en-IN" sz="1200" b="0" strike="noStrike" spc="-1">
              <a:solidFill>
                <a:srgbClr val="000000"/>
              </a:solidFill>
              <a:uFill>
                <a:solidFill>
                  <a:srgbClr val="FFFFFF"/>
                </a:solidFill>
              </a:uFill>
              <a:latin typeface="Times New Roman"/>
            </a:endParaRPr>
          </a:p>
        </p:txBody>
      </p:sp>
      <p:sp>
        <p:nvSpPr>
          <p:cNvPr id="127" name="CustomShape 5"/>
          <p:cNvSpPr/>
          <p:nvPr/>
        </p:nvSpPr>
        <p:spPr>
          <a:xfrm>
            <a:off x="533520" y="1352520"/>
            <a:ext cx="8076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endParaRPr lang="en-IN" sz="1900" b="0" strike="noStrike" spc="-1" dirty="0">
              <a:solidFill>
                <a:srgbClr val="000000"/>
              </a:solidFill>
              <a:uFill>
                <a:solidFill>
                  <a:srgbClr val="FFFFFF"/>
                </a:solidFill>
              </a:uFill>
              <a:latin typeface="Arial"/>
            </a:endParaRPr>
          </a:p>
        </p:txBody>
      </p:sp>
      <p:sp>
        <p:nvSpPr>
          <p:cNvPr id="128" name="CustomShape 6"/>
          <p:cNvSpPr/>
          <p:nvPr/>
        </p:nvSpPr>
        <p:spPr>
          <a:xfrm>
            <a:off x="616680" y="1860480"/>
            <a:ext cx="832032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1" dirty="0"/>
              <a:t>Exploratory Data Analysis (EDA):</a:t>
            </a:r>
            <a:endParaRPr lang="en-US" sz="2000" dirty="0"/>
          </a:p>
          <a:p>
            <a:pPr>
              <a:buFont typeface="Arial" panose="020B0604020202020204" pitchFamily="34" charset="0"/>
              <a:buChar char="•"/>
            </a:pPr>
            <a:r>
              <a:rPr lang="en-US" sz="2000" dirty="0"/>
              <a:t>Perform exploratory data analysis to understand data distribution, identify patterns, and visualize relationships.</a:t>
            </a:r>
          </a:p>
          <a:p>
            <a:pPr>
              <a:buFont typeface="Arial" panose="020B0604020202020204" pitchFamily="34" charset="0"/>
              <a:buChar char="•"/>
            </a:pPr>
            <a:r>
              <a:rPr lang="en-US" sz="2000" dirty="0"/>
              <a:t>Use visualizations like histograms, box plots, and scatter plots to analyze customer characteristics and behaviors.</a:t>
            </a:r>
          </a:p>
          <a:p>
            <a:pPr>
              <a:buFont typeface="Arial" panose="020B0604020202020204" pitchFamily="34" charset="0"/>
              <a:buChar char="•"/>
            </a:pPr>
            <a:r>
              <a:rPr lang="en-US" sz="2000" dirty="0"/>
              <a:t>Check correlations between variables to decide which features will best represent each segment.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Corbel"/>
              </a:rPr>
              <a:t>Summary of   Module -3  </a:t>
            </a:r>
            <a:endParaRPr lang="en-US" sz="4500" b="0" strike="noStrike" spc="-1" dirty="0">
              <a:solidFill>
                <a:srgbClr val="000000"/>
              </a:solidFill>
              <a:uFill>
                <a:solidFill>
                  <a:srgbClr val="FFFFFF"/>
                </a:solidFill>
              </a:uFill>
              <a:latin typeface="Arial"/>
            </a:endParaRPr>
          </a:p>
        </p:txBody>
      </p:sp>
      <p:sp>
        <p:nvSpPr>
          <p:cNvPr id="130" name="TextShape 2"/>
          <p:cNvSpPr txBox="1"/>
          <p:nvPr/>
        </p:nvSpPr>
        <p:spPr>
          <a:xfrm>
            <a:off x="425605" y="1556297"/>
            <a:ext cx="8229240" cy="3468240"/>
          </a:xfrm>
          <a:prstGeom prst="rect">
            <a:avLst/>
          </a:prstGeom>
          <a:noFill/>
          <a:ln>
            <a:noFill/>
          </a:ln>
        </p:spPr>
        <p:txBody>
          <a:bodyPr lIns="54720" tIns="91440"/>
          <a:lstStyle/>
          <a:p>
            <a:r>
              <a:rPr lang="en-US" b="1" dirty="0"/>
              <a:t>Feature Selection and Transformation:</a:t>
            </a:r>
          </a:p>
          <a:p>
            <a:endParaRPr lang="en-US" dirty="0"/>
          </a:p>
          <a:p>
            <a:pPr>
              <a:buFont typeface="Arial" panose="020B0604020202020204" pitchFamily="34" charset="0"/>
              <a:buChar char="•"/>
            </a:pPr>
            <a:r>
              <a:rPr lang="en-US" dirty="0"/>
              <a:t>Select relevant features that contribute to customer segmentation, such as age, annual income, and spending score.</a:t>
            </a:r>
          </a:p>
          <a:p>
            <a:pPr>
              <a:buFont typeface="Arial" panose="020B0604020202020204" pitchFamily="34" charset="0"/>
              <a:buChar char="•"/>
            </a:pPr>
            <a:r>
              <a:rPr lang="en-US" dirty="0"/>
              <a:t>Scale or normalize features to ensure that all variables contribute equally to the clustering process.</a:t>
            </a:r>
          </a:p>
        </p:txBody>
      </p:sp>
      <p:sp>
        <p:nvSpPr>
          <p:cNvPr id="131" name="TextShape 3"/>
          <p:cNvSpPr txBox="1"/>
          <p:nvPr/>
        </p:nvSpPr>
        <p:spPr>
          <a:xfrm>
            <a:off x="8204040" y="4857840"/>
            <a:ext cx="732960" cy="205920"/>
          </a:xfrm>
          <a:prstGeom prst="rect">
            <a:avLst/>
          </a:prstGeom>
          <a:noFill/>
          <a:ln>
            <a:noFill/>
          </a:ln>
        </p:spPr>
        <p:txBody>
          <a:bodyPr bIns="0" anchor="b"/>
          <a:lstStyle/>
          <a:p>
            <a:pPr algn="r">
              <a:lnSpc>
                <a:spcPct val="100000"/>
              </a:lnSpc>
            </a:pPr>
            <a:fld id="{411DE2F9-4DE0-48E2-AD37-36183BEF2B2B}" type="slidenum">
              <a:rPr lang="en-IN" sz="1200" b="0" strike="noStrike" spc="-1">
                <a:solidFill>
                  <a:srgbClr val="3F3F3F"/>
                </a:solidFill>
                <a:uFill>
                  <a:solidFill>
                    <a:srgbClr val="FFFFFF"/>
                  </a:solidFill>
                </a:uFill>
                <a:latin typeface="Arial"/>
              </a:rPr>
              <a:pPr algn="r">
                <a:lnSpc>
                  <a:spcPct val="100000"/>
                </a:lnSpc>
              </a:pPr>
              <a:t>9</a:t>
            </a:fld>
            <a:endParaRPr lang="en-IN" sz="1200" b="0" strike="noStrike" spc="-1">
              <a:solidFill>
                <a:srgbClr val="000000"/>
              </a:solidFill>
              <a:uFill>
                <a:solidFill>
                  <a:srgbClr val="FFFFFF"/>
                </a:solidFill>
              </a:u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568</TotalTime>
  <Words>731</Words>
  <Application>Microsoft Office PowerPoint</Application>
  <PresentationFormat>On-screen Show (16:9)</PresentationFormat>
  <Paragraphs>109</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Module -4 </vt:lpstr>
      <vt:lpstr>PowerPoint Presentation</vt:lpstr>
      <vt:lpstr> Implementation of Modules</vt:lpstr>
      <vt:lpstr> Implementation of Modules</vt:lpstr>
      <vt:lpstr> Implementation of Modules</vt:lpstr>
      <vt:lpstr> Implementation of Modules</vt:lpstr>
      <vt:lpstr> Implementation of Modules</vt:lpstr>
      <vt:lpstr> Implementation of Modules</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  DEPT OF CSE – B.E – [ 2021- 2025 ]  Batch</dc:title>
  <dc:creator>ADMIN</dc:creator>
  <cp:lastModifiedBy>samsonjebaseelan170@gmail.com</cp:lastModifiedBy>
  <cp:revision>29</cp:revision>
  <dcterms:modified xsi:type="dcterms:W3CDTF">2024-11-26T12:24:11Z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