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73" r:id="rId3"/>
    <p:sldId id="258" r:id="rId4"/>
    <p:sldId id="285" r:id="rId5"/>
    <p:sldId id="286" r:id="rId6"/>
    <p:sldId id="280" r:id="rId7"/>
    <p:sldId id="281" r:id="rId8"/>
    <p:sldId id="303" r:id="rId9"/>
    <p:sldId id="282" r:id="rId10"/>
    <p:sldId id="287" r:id="rId11"/>
    <p:sldId id="284" r:id="rId12"/>
    <p:sldId id="267" r:id="rId13"/>
    <p:sldId id="302" r:id="rId14"/>
    <p:sldId id="288" r:id="rId15"/>
    <p:sldId id="259" r:id="rId16"/>
    <p:sldId id="260" r:id="rId17"/>
    <p:sldId id="289" r:id="rId18"/>
    <p:sldId id="268" r:id="rId19"/>
    <p:sldId id="290" r:id="rId20"/>
    <p:sldId id="261" r:id="rId21"/>
    <p:sldId id="291" r:id="rId22"/>
    <p:sldId id="276" r:id="rId23"/>
    <p:sldId id="274" r:id="rId24"/>
    <p:sldId id="277" r:id="rId25"/>
    <p:sldId id="298" r:id="rId26"/>
    <p:sldId id="299" r:id="rId27"/>
    <p:sldId id="300" r:id="rId28"/>
    <p:sldId id="301" r:id="rId29"/>
    <p:sldId id="292" r:id="rId30"/>
    <p:sldId id="275" r:id="rId31"/>
    <p:sldId id="294" r:id="rId32"/>
    <p:sldId id="296" r:id="rId33"/>
    <p:sldId id="297" r:id="rId34"/>
    <p:sldId id="293" r:id="rId35"/>
    <p:sldId id="262" r:id="rId36"/>
    <p:sldId id="263" r:id="rId37"/>
    <p:sldId id="264" r:id="rId38"/>
    <p:sldId id="265" r:id="rId39"/>
    <p:sldId id="270" r:id="rId40"/>
    <p:sldId id="271" r:id="rId41"/>
    <p:sldId id="28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988" autoAdjust="0"/>
  </p:normalViewPr>
  <p:slideViewPr>
    <p:cSldViewPr snapToGrid="0">
      <p:cViewPr>
        <p:scale>
          <a:sx n="66" d="100"/>
          <a:sy n="66" d="100"/>
        </p:scale>
        <p:origin x="90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A6C75-7417-4090-B572-BDAEC74A656F}" type="datetimeFigureOut">
              <a:rPr lang="en-PH" smtClean="0"/>
              <a:t>03/01/2024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C7A13-EDEA-4030-AA5B-877EB88D875D}" type="slidenum">
              <a:rPr lang="en-PH" smtClean="0"/>
              <a:t>‹#›</a:t>
            </a:fld>
            <a:endParaRPr lang="en-PH"/>
          </a:p>
        </p:txBody>
      </p:sp>
    </p:spTree>
    <p:extLst>
      <p:ext uri="{BB962C8B-B14F-4D97-AF65-F5344CB8AC3E}">
        <p14:creationId xmlns:p14="http://schemas.microsoft.com/office/powerpoint/2010/main" val="2802541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800" dirty="0">
                <a:solidFill>
                  <a:srgbClr val="D1D5DB"/>
                </a:solidFill>
                <a:effectLst/>
                <a:latin typeface="Segoe UI" panose="020B0502040204020203" pitchFamily="34" charset="0"/>
                <a:ea typeface="Calibri" panose="020F0502020204030204" pitchFamily="34" charset="0"/>
              </a:rPr>
              <a:t>Good afternoon, ladies and gentlemen. To my co researchers, To my research adviser,  Sir, John Paul </a:t>
            </a:r>
            <a:r>
              <a:rPr lang="en-PH" sz="1800" dirty="0" err="1">
                <a:solidFill>
                  <a:srgbClr val="D1D5DB"/>
                </a:solidFill>
                <a:effectLst/>
                <a:latin typeface="Segoe UI" panose="020B0502040204020203" pitchFamily="34" charset="0"/>
                <a:ea typeface="Calibri" panose="020F0502020204030204" pitchFamily="34" charset="0"/>
              </a:rPr>
              <a:t>Yusiong</a:t>
            </a:r>
            <a:r>
              <a:rPr lang="en-PH" sz="1800" dirty="0">
                <a:solidFill>
                  <a:srgbClr val="D1D5DB"/>
                </a:solidFill>
                <a:effectLst/>
                <a:latin typeface="Segoe UI" panose="020B0502040204020203" pitchFamily="34" charset="0"/>
                <a:ea typeface="Calibri" panose="020F0502020204030204" pitchFamily="34" charset="0"/>
              </a:rPr>
              <a:t>, PhD. Thank you for being here today. I am honored to have the opportunity to share with you my research proposal on  the alternative approach to application of deep learning to food classification problem. Over the course of my review, I aimed to address the food classification problem in relation to input variation. The findings I will present today shed light on intuitive feasibility of the proposed study based on the pieces of literature.</a:t>
            </a:r>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1</a:t>
            </a:fld>
            <a:endParaRPr lang="en-PH"/>
          </a:p>
        </p:txBody>
      </p:sp>
    </p:spTree>
    <p:extLst>
      <p:ext uri="{BB962C8B-B14F-4D97-AF65-F5344CB8AC3E}">
        <p14:creationId xmlns:p14="http://schemas.microsoft.com/office/powerpoint/2010/main" val="2656879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11</a:t>
            </a:fld>
            <a:endParaRPr lang="en-PH"/>
          </a:p>
        </p:txBody>
      </p:sp>
    </p:spTree>
    <p:extLst>
      <p:ext uri="{BB962C8B-B14F-4D97-AF65-F5344CB8AC3E}">
        <p14:creationId xmlns:p14="http://schemas.microsoft.com/office/powerpoint/2010/main" val="2941951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research gap was selected carefully on the basis of deep learning. Narrowing first to food classification problem, literature and studies were scanned as to what gap is present. With the help of our adviser, we identify the single feature multiple variant input. Specifically, no studies were currently using a single feature such as color as input to a Siamese CNN which accepts the multiple variant of the feature to be processed. Related literature helps us validate the existence of the gap and identified the problem as it is.</a:t>
            </a:r>
          </a:p>
        </p:txBody>
      </p:sp>
      <p:sp>
        <p:nvSpPr>
          <p:cNvPr id="4" name="Slide Number Placeholder 3"/>
          <p:cNvSpPr>
            <a:spLocks noGrp="1"/>
          </p:cNvSpPr>
          <p:nvPr>
            <p:ph type="sldNum" sz="quarter" idx="5"/>
          </p:nvPr>
        </p:nvSpPr>
        <p:spPr/>
        <p:txBody>
          <a:bodyPr/>
          <a:lstStyle/>
          <a:p>
            <a:fld id="{103C7A13-EDEA-4030-AA5B-877EB88D875D}" type="slidenum">
              <a:rPr lang="en-PH" smtClean="0"/>
              <a:t>12</a:t>
            </a:fld>
            <a:endParaRPr lang="en-PH"/>
          </a:p>
        </p:txBody>
      </p:sp>
    </p:spTree>
    <p:extLst>
      <p:ext uri="{BB962C8B-B14F-4D97-AF65-F5344CB8AC3E}">
        <p14:creationId xmlns:p14="http://schemas.microsoft.com/office/powerpoint/2010/main" val="999291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Most existing approaches to food classification problem includes a single input and a single </a:t>
            </a:r>
            <a:r>
              <a:rPr lang="en-PH" dirty="0" err="1"/>
              <a:t>cnn</a:t>
            </a:r>
            <a:r>
              <a:rPr lang="en-PH" dirty="0"/>
              <a:t> model. The input is primarily a single color space, by default, an RGB. Another existing approach is the using of multiple CNN but utilizes a single input. The multiple CNN are not necessarily identical, such that each subnetwork are different models with either concatenated or ensembled output for prediction. Our proposed approach includes the use of two identical CNNs that accepts two variation of a single input. In this case, two variations of color spaces from a single image. This hopes for a robust performance of the model.</a:t>
            </a:r>
          </a:p>
        </p:txBody>
      </p:sp>
      <p:sp>
        <p:nvSpPr>
          <p:cNvPr id="4" name="Slide Number Placeholder 3"/>
          <p:cNvSpPr>
            <a:spLocks noGrp="1"/>
          </p:cNvSpPr>
          <p:nvPr>
            <p:ph type="sldNum" sz="quarter" idx="5"/>
          </p:nvPr>
        </p:nvSpPr>
        <p:spPr/>
        <p:txBody>
          <a:bodyPr/>
          <a:lstStyle/>
          <a:p>
            <a:fld id="{103C7A13-EDEA-4030-AA5B-877EB88D875D}" type="slidenum">
              <a:rPr lang="en-PH" smtClean="0"/>
              <a:t>13</a:t>
            </a:fld>
            <a:endParaRPr lang="en-PH"/>
          </a:p>
        </p:txBody>
      </p:sp>
    </p:spTree>
    <p:extLst>
      <p:ext uri="{BB962C8B-B14F-4D97-AF65-F5344CB8AC3E}">
        <p14:creationId xmlns:p14="http://schemas.microsoft.com/office/powerpoint/2010/main" val="403650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14</a:t>
            </a:fld>
            <a:endParaRPr lang="en-PH"/>
          </a:p>
        </p:txBody>
      </p:sp>
    </p:spTree>
    <p:extLst>
      <p:ext uri="{BB962C8B-B14F-4D97-AF65-F5344CB8AC3E}">
        <p14:creationId xmlns:p14="http://schemas.microsoft.com/office/powerpoint/2010/main" val="3747331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17</a:t>
            </a:fld>
            <a:endParaRPr lang="en-PH"/>
          </a:p>
        </p:txBody>
      </p:sp>
    </p:spTree>
    <p:extLst>
      <p:ext uri="{BB962C8B-B14F-4D97-AF65-F5344CB8AC3E}">
        <p14:creationId xmlns:p14="http://schemas.microsoft.com/office/powerpoint/2010/main" val="2258368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-Reiterate the importance of food to humans.</a:t>
            </a:r>
          </a:p>
          <a:p>
            <a:r>
              <a:rPr lang="en-PH" dirty="0"/>
              <a:t>-Its importance to the medical field as a tool for diet planning for those having diabetes and allergies.</a:t>
            </a:r>
          </a:p>
          <a:p>
            <a:r>
              <a:rPr lang="en-PH" dirty="0"/>
              <a:t>-Its importance to the research community as basis for future studies.</a:t>
            </a:r>
          </a:p>
          <a:p>
            <a:r>
              <a:rPr lang="en-PH" dirty="0"/>
              <a:t>-It can validate the previous studies especially on the robustness of using certain pretrained models, and the right choice of color space combination.</a:t>
            </a:r>
          </a:p>
          <a:p>
            <a:endParaRPr lang="en-PH" dirty="0"/>
          </a:p>
          <a:p>
            <a:r>
              <a:rPr lang="en-PH" dirty="0"/>
              <a:t>- The study </a:t>
            </a:r>
            <a:r>
              <a:rPr lang="en-PH" dirty="0" err="1"/>
              <a:t>FoodWhizNet</a:t>
            </a:r>
            <a:r>
              <a:rPr lang="en-PH" dirty="0"/>
              <a:t>: A web-based food classification system using multi-color space Siamese CNN is worth pursuing due to the fact that food classification system exhibit both high and low intraclass variability challenges making it a good avenue for creating a robust and accurate methods that can be also applied to the image classification problem in general. The use of Siamese CNN is to ensure the proper propagation of input data along the model in order to create a balanced classification along the way of creating a bond of similarities between the two different variation of color space from an input. Multiple color spaces as input can be justified to be significant considering it as the primary feature to be noticed as per Kang, and is the most valuable when conducting a discriminative feature extraction.</a:t>
            </a:r>
          </a:p>
        </p:txBody>
      </p:sp>
      <p:sp>
        <p:nvSpPr>
          <p:cNvPr id="4" name="Slide Number Placeholder 3"/>
          <p:cNvSpPr>
            <a:spLocks noGrp="1"/>
          </p:cNvSpPr>
          <p:nvPr>
            <p:ph type="sldNum" sz="quarter" idx="5"/>
          </p:nvPr>
        </p:nvSpPr>
        <p:spPr/>
        <p:txBody>
          <a:bodyPr/>
          <a:lstStyle/>
          <a:p>
            <a:fld id="{103C7A13-EDEA-4030-AA5B-877EB88D875D}" type="slidenum">
              <a:rPr lang="en-PH" smtClean="0"/>
              <a:t>18</a:t>
            </a:fld>
            <a:endParaRPr lang="en-PH"/>
          </a:p>
        </p:txBody>
      </p:sp>
    </p:spTree>
    <p:extLst>
      <p:ext uri="{BB962C8B-B14F-4D97-AF65-F5344CB8AC3E}">
        <p14:creationId xmlns:p14="http://schemas.microsoft.com/office/powerpoint/2010/main" val="2698517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19</a:t>
            </a:fld>
            <a:endParaRPr lang="en-PH"/>
          </a:p>
        </p:txBody>
      </p:sp>
    </p:spTree>
    <p:extLst>
      <p:ext uri="{BB962C8B-B14F-4D97-AF65-F5344CB8AC3E}">
        <p14:creationId xmlns:p14="http://schemas.microsoft.com/office/powerpoint/2010/main" val="1917773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20</a:t>
            </a:fld>
            <a:endParaRPr lang="en-PH"/>
          </a:p>
        </p:txBody>
      </p:sp>
    </p:spTree>
    <p:extLst>
      <p:ext uri="{BB962C8B-B14F-4D97-AF65-F5344CB8AC3E}">
        <p14:creationId xmlns:p14="http://schemas.microsoft.com/office/powerpoint/2010/main" val="3614465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21</a:t>
            </a:fld>
            <a:endParaRPr lang="en-PH"/>
          </a:p>
        </p:txBody>
      </p:sp>
    </p:spTree>
    <p:extLst>
      <p:ext uri="{BB962C8B-B14F-4D97-AF65-F5344CB8AC3E}">
        <p14:creationId xmlns:p14="http://schemas.microsoft.com/office/powerpoint/2010/main" val="8794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proposed model.</a:t>
            </a:r>
          </a:p>
        </p:txBody>
      </p:sp>
      <p:sp>
        <p:nvSpPr>
          <p:cNvPr id="4" name="Slide Number Placeholder 3"/>
          <p:cNvSpPr>
            <a:spLocks noGrp="1"/>
          </p:cNvSpPr>
          <p:nvPr>
            <p:ph type="sldNum" sz="quarter" idx="5"/>
          </p:nvPr>
        </p:nvSpPr>
        <p:spPr/>
        <p:txBody>
          <a:bodyPr/>
          <a:lstStyle/>
          <a:p>
            <a:fld id="{103C7A13-EDEA-4030-AA5B-877EB88D875D}" type="slidenum">
              <a:rPr lang="en-PH" smtClean="0"/>
              <a:t>24</a:t>
            </a:fld>
            <a:endParaRPr lang="en-PH"/>
          </a:p>
        </p:txBody>
      </p:sp>
    </p:spTree>
    <p:extLst>
      <p:ext uri="{BB962C8B-B14F-4D97-AF65-F5344CB8AC3E}">
        <p14:creationId xmlns:p14="http://schemas.microsoft.com/office/powerpoint/2010/main" val="242041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3</a:t>
            </a:fld>
            <a:endParaRPr lang="en-PH"/>
          </a:p>
        </p:txBody>
      </p:sp>
    </p:spTree>
    <p:extLst>
      <p:ext uri="{BB962C8B-B14F-4D97-AF65-F5344CB8AC3E}">
        <p14:creationId xmlns:p14="http://schemas.microsoft.com/office/powerpoint/2010/main" val="298086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primary dataset is the Food101 dataset used initially by </a:t>
            </a:r>
            <a:r>
              <a:rPr lang="en-PH" dirty="0" err="1"/>
              <a:t>Bossard</a:t>
            </a:r>
            <a:r>
              <a:rPr lang="en-PH" dirty="0"/>
              <a:t> et al for its RFMF study. The table shows the profile of the dataset. It contains 101 classes with 1000 instances in each class. The split is conducted as 75-25 for training and testing, respectively. The dataset is uniform so there is a uniform number for all splits.</a:t>
            </a:r>
          </a:p>
        </p:txBody>
      </p:sp>
      <p:sp>
        <p:nvSpPr>
          <p:cNvPr id="4" name="Slide Number Placeholder 3"/>
          <p:cNvSpPr>
            <a:spLocks noGrp="1"/>
          </p:cNvSpPr>
          <p:nvPr>
            <p:ph type="sldNum" sz="quarter" idx="5"/>
          </p:nvPr>
        </p:nvSpPr>
        <p:spPr/>
        <p:txBody>
          <a:bodyPr/>
          <a:lstStyle/>
          <a:p>
            <a:fld id="{103C7A13-EDEA-4030-AA5B-877EB88D875D}" type="slidenum">
              <a:rPr lang="en-PH" smtClean="0"/>
              <a:t>25</a:t>
            </a:fld>
            <a:endParaRPr lang="en-PH"/>
          </a:p>
        </p:txBody>
      </p:sp>
    </p:spTree>
    <p:extLst>
      <p:ext uri="{BB962C8B-B14F-4D97-AF65-F5344CB8AC3E}">
        <p14:creationId xmlns:p14="http://schemas.microsoft.com/office/powerpoint/2010/main" val="2816596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26</a:t>
            </a:fld>
            <a:endParaRPr lang="en-PH"/>
          </a:p>
        </p:txBody>
      </p:sp>
    </p:spTree>
    <p:extLst>
      <p:ext uri="{BB962C8B-B14F-4D97-AF65-F5344CB8AC3E}">
        <p14:creationId xmlns:p14="http://schemas.microsoft.com/office/powerpoint/2010/main" val="2396333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Validation set is 15% of the test set per epoch. </a:t>
            </a:r>
          </a:p>
        </p:txBody>
      </p:sp>
      <p:sp>
        <p:nvSpPr>
          <p:cNvPr id="4" name="Slide Number Placeholder 3"/>
          <p:cNvSpPr>
            <a:spLocks noGrp="1"/>
          </p:cNvSpPr>
          <p:nvPr>
            <p:ph type="sldNum" sz="quarter" idx="5"/>
          </p:nvPr>
        </p:nvSpPr>
        <p:spPr/>
        <p:txBody>
          <a:bodyPr/>
          <a:lstStyle/>
          <a:p>
            <a:fld id="{103C7A13-EDEA-4030-AA5B-877EB88D875D}" type="slidenum">
              <a:rPr lang="en-PH" smtClean="0"/>
              <a:t>27</a:t>
            </a:fld>
            <a:endParaRPr lang="en-PH"/>
          </a:p>
        </p:txBody>
      </p:sp>
    </p:spTree>
    <p:extLst>
      <p:ext uri="{BB962C8B-B14F-4D97-AF65-F5344CB8AC3E}">
        <p14:creationId xmlns:p14="http://schemas.microsoft.com/office/powerpoint/2010/main" val="1012640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28</a:t>
            </a:fld>
            <a:endParaRPr lang="en-PH"/>
          </a:p>
        </p:txBody>
      </p:sp>
    </p:spTree>
    <p:extLst>
      <p:ext uri="{BB962C8B-B14F-4D97-AF65-F5344CB8AC3E}">
        <p14:creationId xmlns:p14="http://schemas.microsoft.com/office/powerpoint/2010/main" val="596157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29</a:t>
            </a:fld>
            <a:endParaRPr lang="en-PH"/>
          </a:p>
        </p:txBody>
      </p:sp>
    </p:spTree>
    <p:extLst>
      <p:ext uri="{BB962C8B-B14F-4D97-AF65-F5344CB8AC3E}">
        <p14:creationId xmlns:p14="http://schemas.microsoft.com/office/powerpoint/2010/main" val="468064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Ran using Food101 with 14 classes only based Kaur (2023). To check on the best 2 combination of color spaces. This only covers RGB combinations.</a:t>
            </a:r>
          </a:p>
        </p:txBody>
      </p:sp>
      <p:sp>
        <p:nvSpPr>
          <p:cNvPr id="4" name="Slide Number Placeholder 3"/>
          <p:cNvSpPr>
            <a:spLocks noGrp="1"/>
          </p:cNvSpPr>
          <p:nvPr>
            <p:ph type="sldNum" sz="quarter" idx="5"/>
          </p:nvPr>
        </p:nvSpPr>
        <p:spPr/>
        <p:txBody>
          <a:bodyPr/>
          <a:lstStyle/>
          <a:p>
            <a:fld id="{103C7A13-EDEA-4030-AA5B-877EB88D875D}" type="slidenum">
              <a:rPr lang="en-PH" smtClean="0"/>
              <a:t>30</a:t>
            </a:fld>
            <a:endParaRPr lang="en-PH"/>
          </a:p>
        </p:txBody>
      </p:sp>
    </p:spTree>
    <p:extLst>
      <p:ext uri="{BB962C8B-B14F-4D97-AF65-F5344CB8AC3E}">
        <p14:creationId xmlns:p14="http://schemas.microsoft.com/office/powerpoint/2010/main" val="2355989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34</a:t>
            </a:fld>
            <a:endParaRPr lang="en-PH"/>
          </a:p>
        </p:txBody>
      </p:sp>
    </p:spTree>
    <p:extLst>
      <p:ext uri="{BB962C8B-B14F-4D97-AF65-F5344CB8AC3E}">
        <p14:creationId xmlns:p14="http://schemas.microsoft.com/office/powerpoint/2010/main" val="732151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Food really stands out as one of our very basic needs. As per Maslow's pyramid, it lies at the bottom, signifying its utmost importance to us, humans. Now, being able to know what you are eating is a trend especially if you are conscious with your health. Classifying which food is which on a local setting is easy because there are only few of them locally so you may be able to classify them accordingly. What if we widen our scope to reach every corner of the globe. The problem here? There’s too many food classes. Which is sometimes overwhelming to know. This is where deep learning comes in. There have been already models produced to classify food classes but as the number of classes increase so as the complexity of classifying them. To fulfill studies with deep learning, publicly available datasets are needed for easy conduct, otherwise, an additional step for validation of ground truth is needed. Some of the publicly available datasets include the Food-101, UECFood100, and UECFood256. </a:t>
            </a:r>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4</a:t>
            </a:fld>
            <a:endParaRPr lang="en-PH"/>
          </a:p>
        </p:txBody>
      </p:sp>
    </p:spTree>
    <p:extLst>
      <p:ext uri="{BB962C8B-B14F-4D97-AF65-F5344CB8AC3E}">
        <p14:creationId xmlns:p14="http://schemas.microsoft.com/office/powerpoint/2010/main" val="351013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5</a:t>
            </a:fld>
            <a:endParaRPr lang="en-PH"/>
          </a:p>
        </p:txBody>
      </p:sp>
    </p:spTree>
    <p:extLst>
      <p:ext uri="{BB962C8B-B14F-4D97-AF65-F5344CB8AC3E}">
        <p14:creationId xmlns:p14="http://schemas.microsoft.com/office/powerpoint/2010/main" val="325454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6</a:t>
            </a:fld>
            <a:endParaRPr lang="en-PH"/>
          </a:p>
        </p:txBody>
      </p:sp>
    </p:spTree>
    <p:extLst>
      <p:ext uri="{BB962C8B-B14F-4D97-AF65-F5344CB8AC3E}">
        <p14:creationId xmlns:p14="http://schemas.microsoft.com/office/powerpoint/2010/main" val="936559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Pandey et al. conducted a study on the use of three fine-tuned pre-trained model that runs in parallel. Using </a:t>
            </a:r>
            <a:r>
              <a:rPr lang="en-US" dirty="0" err="1"/>
              <a:t>AlexNet</a:t>
            </a:r>
            <a:r>
              <a:rPr lang="en-US" dirty="0"/>
              <a:t>, </a:t>
            </a:r>
            <a:r>
              <a:rPr lang="en-US" dirty="0" err="1"/>
              <a:t>GoogleNet</a:t>
            </a:r>
            <a:r>
              <a:rPr lang="en-US" dirty="0"/>
              <a:t>, and </a:t>
            </a:r>
            <a:r>
              <a:rPr lang="en-US" dirty="0" err="1"/>
              <a:t>ResNet</a:t>
            </a:r>
            <a:r>
              <a:rPr lang="en-US" dirty="0"/>
              <a:t>, they have created an ensemble of these models and hypothesized that each of the parallel networks would perform their best to achieve high accuracy. </a:t>
            </a:r>
            <a:r>
              <a:rPr lang="en-US" dirty="0" err="1"/>
              <a:t>Martinel</a:t>
            </a:r>
            <a:r>
              <a:rPr lang="en-US" dirty="0"/>
              <a:t> et al, on the other hand, utilized 2 parallel networks, one is pre-trained transfer learning </a:t>
            </a:r>
            <a:r>
              <a:rPr lang="en-US" dirty="0" err="1"/>
              <a:t>ResNet</a:t>
            </a:r>
            <a:r>
              <a:rPr lang="en-US" dirty="0"/>
              <a:t> and the other is a naive CNN slice network. The Slice network specifically aims to capture the vertical features of the samples from the dataset while the </a:t>
            </a:r>
            <a:r>
              <a:rPr lang="en-US" dirty="0" err="1"/>
              <a:t>ResNet</a:t>
            </a:r>
            <a:r>
              <a:rPr lang="en-US" dirty="0"/>
              <a:t> ensures to capture features missed by the slice network. Al-</a:t>
            </a:r>
            <a:r>
              <a:rPr lang="en-US" dirty="0" err="1"/>
              <a:t>Sarayreh</a:t>
            </a:r>
            <a:r>
              <a:rPr lang="en-US" dirty="0"/>
              <a:t> also conducted a study with a parallel network model with one network capturing the spectral feature of the sample while the other network captures the spatial features. The spectral capturing network processes a 1D input while the spatial capturing network processes a 3D input. These studies provide insight into the robustness of having 2 or more parallel networks in mining for discriminative features. In the case of Larbi et al., it utilizes three identical CNNs fed with three different color spaces for spoofing detection. </a:t>
            </a:r>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7</a:t>
            </a:fld>
            <a:endParaRPr lang="en-PH"/>
          </a:p>
        </p:txBody>
      </p:sp>
    </p:spTree>
    <p:extLst>
      <p:ext uri="{BB962C8B-B14F-4D97-AF65-F5344CB8AC3E}">
        <p14:creationId xmlns:p14="http://schemas.microsoft.com/office/powerpoint/2010/main" val="16232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8</a:t>
            </a:fld>
            <a:endParaRPr lang="en-PH"/>
          </a:p>
        </p:txBody>
      </p:sp>
    </p:spTree>
    <p:extLst>
      <p:ext uri="{BB962C8B-B14F-4D97-AF65-F5344CB8AC3E}">
        <p14:creationId xmlns:p14="http://schemas.microsoft.com/office/powerpoint/2010/main" val="269342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Larbi et al. and He et al. used multiple color spaces in detecting fake images. Larbi used three identical CNNs fed with RGB, HSV, and </a:t>
            </a:r>
            <a:r>
              <a:rPr lang="en-US" dirty="0" err="1"/>
              <a:t>YCbCr</a:t>
            </a:r>
            <a:r>
              <a:rPr lang="en-US" dirty="0"/>
              <a:t> color spaces and conducted a voting mechanism on the output. Each generates different histograms which primarily notify a fake image. He et al. used the same method where the use of three identical CNNs was used. They focused mainly on the chrominance components of the images where they utilized the HSV, </a:t>
            </a:r>
            <a:r>
              <a:rPr lang="en-US" dirty="0" err="1"/>
              <a:t>YCbCr</a:t>
            </a:r>
            <a:r>
              <a:rPr lang="en-US" dirty="0"/>
              <a:t>, and Lab color spaces as inputs. In the study of Gowda and Yuan, some color spaces degrade the resulting accuracy therefore disregarding them. They proceed to promote the use of RGB, YIQ, LAB, HSV, YUV, </a:t>
            </a:r>
            <a:r>
              <a:rPr lang="en-US" dirty="0" err="1"/>
              <a:t>YCbCr</a:t>
            </a:r>
            <a:r>
              <a:rPr lang="en-US" dirty="0"/>
              <a:t>, and HED color spaces to achieve high accuracy. On a two-color space input, they found out that a combination of YUV and LAB produced a high accuracy. In the compilation of Kang, the Lab color space was hailed as one of the best for food quality analysis due to its independence of lighting effect.</a:t>
            </a:r>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9</a:t>
            </a:fld>
            <a:endParaRPr lang="en-PH"/>
          </a:p>
        </p:txBody>
      </p:sp>
    </p:spTree>
    <p:extLst>
      <p:ext uri="{BB962C8B-B14F-4D97-AF65-F5344CB8AC3E}">
        <p14:creationId xmlns:p14="http://schemas.microsoft.com/office/powerpoint/2010/main" val="1922506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03C7A13-EDEA-4030-AA5B-877EB88D875D}" type="slidenum">
              <a:rPr lang="en-PH" smtClean="0"/>
              <a:t>10</a:t>
            </a:fld>
            <a:endParaRPr lang="en-PH"/>
          </a:p>
        </p:txBody>
      </p:sp>
    </p:spTree>
    <p:extLst>
      <p:ext uri="{BB962C8B-B14F-4D97-AF65-F5344CB8AC3E}">
        <p14:creationId xmlns:p14="http://schemas.microsoft.com/office/powerpoint/2010/main" val="2912117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CE77-1E1D-DC7D-9C6C-02B0A960AC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19D4773F-86F0-4C3E-6A30-482E43612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7A3840-9AA1-2048-2A0B-A4B9715D3101}"/>
              </a:ext>
            </a:extLst>
          </p:cNvPr>
          <p:cNvSpPr>
            <a:spLocks noGrp="1"/>
          </p:cNvSpPr>
          <p:nvPr>
            <p:ph type="dt" sz="half" idx="10"/>
          </p:nvPr>
        </p:nvSpPr>
        <p:spPr/>
        <p:txBody>
          <a:bodyPr/>
          <a:lstStyle/>
          <a:p>
            <a:fld id="{13C63843-B9A9-46DB-9606-71BE78ED84DB}" type="datetimeFigureOut">
              <a:rPr lang="en-PH" smtClean="0"/>
              <a:t>03/01/2024</a:t>
            </a:fld>
            <a:endParaRPr lang="en-PH"/>
          </a:p>
        </p:txBody>
      </p:sp>
      <p:sp>
        <p:nvSpPr>
          <p:cNvPr id="5" name="Footer Placeholder 4">
            <a:extLst>
              <a:ext uri="{FF2B5EF4-FFF2-40B4-BE49-F238E27FC236}">
                <a16:creationId xmlns:a16="http://schemas.microsoft.com/office/drawing/2014/main" id="{48840035-7388-58AD-9619-02BFA0167BD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7FA65C7-A8C7-9A10-3927-213DDB318C8B}"/>
              </a:ext>
            </a:extLst>
          </p:cNvPr>
          <p:cNvSpPr>
            <a:spLocks noGrp="1"/>
          </p:cNvSpPr>
          <p:nvPr>
            <p:ph type="sldNum" sz="quarter" idx="12"/>
          </p:nvPr>
        </p:nvSpPr>
        <p:spPr/>
        <p:txBody>
          <a:bodyPr/>
          <a:lstStyle/>
          <a:p>
            <a:fld id="{B8384093-A50C-40DD-A0D0-8555E4DB620D}" type="slidenum">
              <a:rPr lang="en-PH" smtClean="0"/>
              <a:t>‹#›</a:t>
            </a:fld>
            <a:endParaRPr lang="en-PH"/>
          </a:p>
        </p:txBody>
      </p:sp>
    </p:spTree>
    <p:extLst>
      <p:ext uri="{BB962C8B-B14F-4D97-AF65-F5344CB8AC3E}">
        <p14:creationId xmlns:p14="http://schemas.microsoft.com/office/powerpoint/2010/main" val="4102924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EC22-F8A6-0B64-1FC7-A62AF10F252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03327715-E91D-0883-2F78-1580C21C42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E4EB733-890B-F7F9-08EB-078DB0417A3D}"/>
              </a:ext>
            </a:extLst>
          </p:cNvPr>
          <p:cNvSpPr>
            <a:spLocks noGrp="1"/>
          </p:cNvSpPr>
          <p:nvPr>
            <p:ph type="dt" sz="half" idx="10"/>
          </p:nvPr>
        </p:nvSpPr>
        <p:spPr/>
        <p:txBody>
          <a:bodyPr/>
          <a:lstStyle/>
          <a:p>
            <a:fld id="{13C63843-B9A9-46DB-9606-71BE78ED84DB}" type="datetimeFigureOut">
              <a:rPr lang="en-PH" smtClean="0"/>
              <a:t>03/01/2024</a:t>
            </a:fld>
            <a:endParaRPr lang="en-PH"/>
          </a:p>
        </p:txBody>
      </p:sp>
      <p:sp>
        <p:nvSpPr>
          <p:cNvPr id="5" name="Footer Placeholder 4">
            <a:extLst>
              <a:ext uri="{FF2B5EF4-FFF2-40B4-BE49-F238E27FC236}">
                <a16:creationId xmlns:a16="http://schemas.microsoft.com/office/drawing/2014/main" id="{96112EC6-1631-031B-D0B9-B12C705600E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162AAB2-0917-280A-EBF2-BABF3BD11C14}"/>
              </a:ext>
            </a:extLst>
          </p:cNvPr>
          <p:cNvSpPr>
            <a:spLocks noGrp="1"/>
          </p:cNvSpPr>
          <p:nvPr>
            <p:ph type="sldNum" sz="quarter" idx="12"/>
          </p:nvPr>
        </p:nvSpPr>
        <p:spPr/>
        <p:txBody>
          <a:bodyPr/>
          <a:lstStyle/>
          <a:p>
            <a:fld id="{B8384093-A50C-40DD-A0D0-8555E4DB620D}" type="slidenum">
              <a:rPr lang="en-PH" smtClean="0"/>
              <a:t>‹#›</a:t>
            </a:fld>
            <a:endParaRPr lang="en-PH"/>
          </a:p>
        </p:txBody>
      </p:sp>
    </p:spTree>
    <p:extLst>
      <p:ext uri="{BB962C8B-B14F-4D97-AF65-F5344CB8AC3E}">
        <p14:creationId xmlns:p14="http://schemas.microsoft.com/office/powerpoint/2010/main" val="396441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5765E-1217-5E1E-69E2-D773AC6343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F240B03-A011-A87D-CA78-EF5183903F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969AEE9-18EB-BDA6-1AEC-E0DD81529D69}"/>
              </a:ext>
            </a:extLst>
          </p:cNvPr>
          <p:cNvSpPr>
            <a:spLocks noGrp="1"/>
          </p:cNvSpPr>
          <p:nvPr>
            <p:ph type="dt" sz="half" idx="10"/>
          </p:nvPr>
        </p:nvSpPr>
        <p:spPr/>
        <p:txBody>
          <a:bodyPr/>
          <a:lstStyle/>
          <a:p>
            <a:fld id="{13C63843-B9A9-46DB-9606-71BE78ED84DB}" type="datetimeFigureOut">
              <a:rPr lang="en-PH" smtClean="0"/>
              <a:t>03/01/2024</a:t>
            </a:fld>
            <a:endParaRPr lang="en-PH"/>
          </a:p>
        </p:txBody>
      </p:sp>
      <p:sp>
        <p:nvSpPr>
          <p:cNvPr id="5" name="Footer Placeholder 4">
            <a:extLst>
              <a:ext uri="{FF2B5EF4-FFF2-40B4-BE49-F238E27FC236}">
                <a16:creationId xmlns:a16="http://schemas.microsoft.com/office/drawing/2014/main" id="{F77E01FE-6A27-4CE4-50A6-6C2BC4A4727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1FBD52B-B304-19C3-4064-5F6BD1D6757E}"/>
              </a:ext>
            </a:extLst>
          </p:cNvPr>
          <p:cNvSpPr>
            <a:spLocks noGrp="1"/>
          </p:cNvSpPr>
          <p:nvPr>
            <p:ph type="sldNum" sz="quarter" idx="12"/>
          </p:nvPr>
        </p:nvSpPr>
        <p:spPr/>
        <p:txBody>
          <a:bodyPr/>
          <a:lstStyle/>
          <a:p>
            <a:fld id="{B8384093-A50C-40DD-A0D0-8555E4DB620D}" type="slidenum">
              <a:rPr lang="en-PH" smtClean="0"/>
              <a:t>‹#›</a:t>
            </a:fld>
            <a:endParaRPr lang="en-PH"/>
          </a:p>
        </p:txBody>
      </p:sp>
    </p:spTree>
    <p:extLst>
      <p:ext uri="{BB962C8B-B14F-4D97-AF65-F5344CB8AC3E}">
        <p14:creationId xmlns:p14="http://schemas.microsoft.com/office/powerpoint/2010/main" val="53611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501B-427F-DE3E-523D-C3C3E4E6D5A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482A8EAE-D008-CB31-FADA-B0A089E782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6BEC957-989F-6707-BF54-921046C30799}"/>
              </a:ext>
            </a:extLst>
          </p:cNvPr>
          <p:cNvSpPr>
            <a:spLocks noGrp="1"/>
          </p:cNvSpPr>
          <p:nvPr>
            <p:ph type="dt" sz="half" idx="10"/>
          </p:nvPr>
        </p:nvSpPr>
        <p:spPr/>
        <p:txBody>
          <a:bodyPr/>
          <a:lstStyle/>
          <a:p>
            <a:fld id="{13C63843-B9A9-46DB-9606-71BE78ED84DB}" type="datetimeFigureOut">
              <a:rPr lang="en-PH" smtClean="0"/>
              <a:t>03/01/2024</a:t>
            </a:fld>
            <a:endParaRPr lang="en-PH"/>
          </a:p>
        </p:txBody>
      </p:sp>
      <p:sp>
        <p:nvSpPr>
          <p:cNvPr id="5" name="Footer Placeholder 4">
            <a:extLst>
              <a:ext uri="{FF2B5EF4-FFF2-40B4-BE49-F238E27FC236}">
                <a16:creationId xmlns:a16="http://schemas.microsoft.com/office/drawing/2014/main" id="{A5D35DD6-0F1B-6269-3F12-2AC4C24E205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D24826E-CB05-BEBA-4B2D-96828F9D14C9}"/>
              </a:ext>
            </a:extLst>
          </p:cNvPr>
          <p:cNvSpPr>
            <a:spLocks noGrp="1"/>
          </p:cNvSpPr>
          <p:nvPr>
            <p:ph type="sldNum" sz="quarter" idx="12"/>
          </p:nvPr>
        </p:nvSpPr>
        <p:spPr/>
        <p:txBody>
          <a:bodyPr/>
          <a:lstStyle/>
          <a:p>
            <a:fld id="{B8384093-A50C-40DD-A0D0-8555E4DB620D}" type="slidenum">
              <a:rPr lang="en-PH" smtClean="0"/>
              <a:t>‹#›</a:t>
            </a:fld>
            <a:endParaRPr lang="en-PH"/>
          </a:p>
        </p:txBody>
      </p:sp>
    </p:spTree>
    <p:extLst>
      <p:ext uri="{BB962C8B-B14F-4D97-AF65-F5344CB8AC3E}">
        <p14:creationId xmlns:p14="http://schemas.microsoft.com/office/powerpoint/2010/main" val="134734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4AC-A44E-46C1-2985-05B13AA01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64DC218C-D965-20C0-8228-2DF3A8F3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0EF2EA-4ABF-F5B2-C7B4-CC58419CEC82}"/>
              </a:ext>
            </a:extLst>
          </p:cNvPr>
          <p:cNvSpPr>
            <a:spLocks noGrp="1"/>
          </p:cNvSpPr>
          <p:nvPr>
            <p:ph type="dt" sz="half" idx="10"/>
          </p:nvPr>
        </p:nvSpPr>
        <p:spPr/>
        <p:txBody>
          <a:bodyPr/>
          <a:lstStyle/>
          <a:p>
            <a:fld id="{13C63843-B9A9-46DB-9606-71BE78ED84DB}" type="datetimeFigureOut">
              <a:rPr lang="en-PH" smtClean="0"/>
              <a:t>03/01/2024</a:t>
            </a:fld>
            <a:endParaRPr lang="en-PH"/>
          </a:p>
        </p:txBody>
      </p:sp>
      <p:sp>
        <p:nvSpPr>
          <p:cNvPr id="5" name="Footer Placeholder 4">
            <a:extLst>
              <a:ext uri="{FF2B5EF4-FFF2-40B4-BE49-F238E27FC236}">
                <a16:creationId xmlns:a16="http://schemas.microsoft.com/office/drawing/2014/main" id="{5542B0E1-E5A8-6C6C-C73E-A3F01A40352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6E79DE-AC50-FCDC-2474-18B9D7329399}"/>
              </a:ext>
            </a:extLst>
          </p:cNvPr>
          <p:cNvSpPr>
            <a:spLocks noGrp="1"/>
          </p:cNvSpPr>
          <p:nvPr>
            <p:ph type="sldNum" sz="quarter" idx="12"/>
          </p:nvPr>
        </p:nvSpPr>
        <p:spPr/>
        <p:txBody>
          <a:bodyPr/>
          <a:lstStyle/>
          <a:p>
            <a:fld id="{B8384093-A50C-40DD-A0D0-8555E4DB620D}" type="slidenum">
              <a:rPr lang="en-PH" smtClean="0"/>
              <a:t>‹#›</a:t>
            </a:fld>
            <a:endParaRPr lang="en-PH"/>
          </a:p>
        </p:txBody>
      </p:sp>
    </p:spTree>
    <p:extLst>
      <p:ext uri="{BB962C8B-B14F-4D97-AF65-F5344CB8AC3E}">
        <p14:creationId xmlns:p14="http://schemas.microsoft.com/office/powerpoint/2010/main" val="161781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4C4A-147E-7440-7644-EAC8EAEA690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B230B77-C040-EBD3-10AC-A4A14DC87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F220D1D3-C9CD-4DCD-268C-3851DE939F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7E57AD53-DD33-9B85-5670-E96784CAE173}"/>
              </a:ext>
            </a:extLst>
          </p:cNvPr>
          <p:cNvSpPr>
            <a:spLocks noGrp="1"/>
          </p:cNvSpPr>
          <p:nvPr>
            <p:ph type="dt" sz="half" idx="10"/>
          </p:nvPr>
        </p:nvSpPr>
        <p:spPr/>
        <p:txBody>
          <a:bodyPr/>
          <a:lstStyle/>
          <a:p>
            <a:fld id="{13C63843-B9A9-46DB-9606-71BE78ED84DB}" type="datetimeFigureOut">
              <a:rPr lang="en-PH" smtClean="0"/>
              <a:t>03/01/2024</a:t>
            </a:fld>
            <a:endParaRPr lang="en-PH"/>
          </a:p>
        </p:txBody>
      </p:sp>
      <p:sp>
        <p:nvSpPr>
          <p:cNvPr id="6" name="Footer Placeholder 5">
            <a:extLst>
              <a:ext uri="{FF2B5EF4-FFF2-40B4-BE49-F238E27FC236}">
                <a16:creationId xmlns:a16="http://schemas.microsoft.com/office/drawing/2014/main" id="{71E782C3-D0DF-01A6-23E1-ACCDB28964D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4E3CA3C-619E-2D76-AA03-67785D39485C}"/>
              </a:ext>
            </a:extLst>
          </p:cNvPr>
          <p:cNvSpPr>
            <a:spLocks noGrp="1"/>
          </p:cNvSpPr>
          <p:nvPr>
            <p:ph type="sldNum" sz="quarter" idx="12"/>
          </p:nvPr>
        </p:nvSpPr>
        <p:spPr/>
        <p:txBody>
          <a:bodyPr/>
          <a:lstStyle/>
          <a:p>
            <a:fld id="{B8384093-A50C-40DD-A0D0-8555E4DB620D}" type="slidenum">
              <a:rPr lang="en-PH" smtClean="0"/>
              <a:t>‹#›</a:t>
            </a:fld>
            <a:endParaRPr lang="en-PH"/>
          </a:p>
        </p:txBody>
      </p:sp>
    </p:spTree>
    <p:extLst>
      <p:ext uri="{BB962C8B-B14F-4D97-AF65-F5344CB8AC3E}">
        <p14:creationId xmlns:p14="http://schemas.microsoft.com/office/powerpoint/2010/main" val="1922167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9226-F5B7-B8A7-4227-2F1DFEFA1304}"/>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F6AE7E4-BF0F-4B6E-28EF-69466B53C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97479F-D7F5-F6CA-C165-9B754346E4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77DDC4-27BA-708A-6C23-556AE59F67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6B6D42-C52D-F5AE-D13A-34CA435CCC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5FB46481-8EEF-3BF5-09C1-4571DD412BB7}"/>
              </a:ext>
            </a:extLst>
          </p:cNvPr>
          <p:cNvSpPr>
            <a:spLocks noGrp="1"/>
          </p:cNvSpPr>
          <p:nvPr>
            <p:ph type="dt" sz="half" idx="10"/>
          </p:nvPr>
        </p:nvSpPr>
        <p:spPr/>
        <p:txBody>
          <a:bodyPr/>
          <a:lstStyle/>
          <a:p>
            <a:fld id="{13C63843-B9A9-46DB-9606-71BE78ED84DB}" type="datetimeFigureOut">
              <a:rPr lang="en-PH" smtClean="0"/>
              <a:t>03/01/2024</a:t>
            </a:fld>
            <a:endParaRPr lang="en-PH"/>
          </a:p>
        </p:txBody>
      </p:sp>
      <p:sp>
        <p:nvSpPr>
          <p:cNvPr id="8" name="Footer Placeholder 7">
            <a:extLst>
              <a:ext uri="{FF2B5EF4-FFF2-40B4-BE49-F238E27FC236}">
                <a16:creationId xmlns:a16="http://schemas.microsoft.com/office/drawing/2014/main" id="{85E04A2F-B4EC-58B4-B6DF-02E58C0E882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92D6DC16-3330-B55E-7D5C-70F13D2A657A}"/>
              </a:ext>
            </a:extLst>
          </p:cNvPr>
          <p:cNvSpPr>
            <a:spLocks noGrp="1"/>
          </p:cNvSpPr>
          <p:nvPr>
            <p:ph type="sldNum" sz="quarter" idx="12"/>
          </p:nvPr>
        </p:nvSpPr>
        <p:spPr/>
        <p:txBody>
          <a:bodyPr/>
          <a:lstStyle/>
          <a:p>
            <a:fld id="{B8384093-A50C-40DD-A0D0-8555E4DB620D}" type="slidenum">
              <a:rPr lang="en-PH" smtClean="0"/>
              <a:t>‹#›</a:t>
            </a:fld>
            <a:endParaRPr lang="en-PH"/>
          </a:p>
        </p:txBody>
      </p:sp>
    </p:spTree>
    <p:extLst>
      <p:ext uri="{BB962C8B-B14F-4D97-AF65-F5344CB8AC3E}">
        <p14:creationId xmlns:p14="http://schemas.microsoft.com/office/powerpoint/2010/main" val="41408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534E-32C2-AE0A-C974-BC92F233F340}"/>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9718F2A-C11A-D4A5-020F-78207951A41D}"/>
              </a:ext>
            </a:extLst>
          </p:cNvPr>
          <p:cNvSpPr>
            <a:spLocks noGrp="1"/>
          </p:cNvSpPr>
          <p:nvPr>
            <p:ph type="dt" sz="half" idx="10"/>
          </p:nvPr>
        </p:nvSpPr>
        <p:spPr/>
        <p:txBody>
          <a:bodyPr/>
          <a:lstStyle/>
          <a:p>
            <a:fld id="{13C63843-B9A9-46DB-9606-71BE78ED84DB}" type="datetimeFigureOut">
              <a:rPr lang="en-PH" smtClean="0"/>
              <a:t>03/01/2024</a:t>
            </a:fld>
            <a:endParaRPr lang="en-PH"/>
          </a:p>
        </p:txBody>
      </p:sp>
      <p:sp>
        <p:nvSpPr>
          <p:cNvPr id="4" name="Footer Placeholder 3">
            <a:extLst>
              <a:ext uri="{FF2B5EF4-FFF2-40B4-BE49-F238E27FC236}">
                <a16:creationId xmlns:a16="http://schemas.microsoft.com/office/drawing/2014/main" id="{C6E3EA52-7229-4496-35A3-3BC41BC664C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8D23C0F8-1040-0F9B-9E75-925A1999F96F}"/>
              </a:ext>
            </a:extLst>
          </p:cNvPr>
          <p:cNvSpPr>
            <a:spLocks noGrp="1"/>
          </p:cNvSpPr>
          <p:nvPr>
            <p:ph type="sldNum" sz="quarter" idx="12"/>
          </p:nvPr>
        </p:nvSpPr>
        <p:spPr/>
        <p:txBody>
          <a:bodyPr/>
          <a:lstStyle/>
          <a:p>
            <a:fld id="{B8384093-A50C-40DD-A0D0-8555E4DB620D}" type="slidenum">
              <a:rPr lang="en-PH" smtClean="0"/>
              <a:t>‹#›</a:t>
            </a:fld>
            <a:endParaRPr lang="en-PH"/>
          </a:p>
        </p:txBody>
      </p:sp>
    </p:spTree>
    <p:extLst>
      <p:ext uri="{BB962C8B-B14F-4D97-AF65-F5344CB8AC3E}">
        <p14:creationId xmlns:p14="http://schemas.microsoft.com/office/powerpoint/2010/main" val="139177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722E1-1BF9-CA31-1B00-05A56338B013}"/>
              </a:ext>
            </a:extLst>
          </p:cNvPr>
          <p:cNvSpPr>
            <a:spLocks noGrp="1"/>
          </p:cNvSpPr>
          <p:nvPr>
            <p:ph type="dt" sz="half" idx="10"/>
          </p:nvPr>
        </p:nvSpPr>
        <p:spPr/>
        <p:txBody>
          <a:bodyPr/>
          <a:lstStyle/>
          <a:p>
            <a:fld id="{13C63843-B9A9-46DB-9606-71BE78ED84DB}" type="datetimeFigureOut">
              <a:rPr lang="en-PH" smtClean="0"/>
              <a:t>03/01/2024</a:t>
            </a:fld>
            <a:endParaRPr lang="en-PH"/>
          </a:p>
        </p:txBody>
      </p:sp>
      <p:sp>
        <p:nvSpPr>
          <p:cNvPr id="3" name="Footer Placeholder 2">
            <a:extLst>
              <a:ext uri="{FF2B5EF4-FFF2-40B4-BE49-F238E27FC236}">
                <a16:creationId xmlns:a16="http://schemas.microsoft.com/office/drawing/2014/main" id="{CABFD7D5-3149-ADFF-1253-CDA67869441F}"/>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9F4840D8-2496-A9F7-C7D0-C35EA31D1FAE}"/>
              </a:ext>
            </a:extLst>
          </p:cNvPr>
          <p:cNvSpPr>
            <a:spLocks noGrp="1"/>
          </p:cNvSpPr>
          <p:nvPr>
            <p:ph type="sldNum" sz="quarter" idx="12"/>
          </p:nvPr>
        </p:nvSpPr>
        <p:spPr/>
        <p:txBody>
          <a:bodyPr/>
          <a:lstStyle/>
          <a:p>
            <a:fld id="{B8384093-A50C-40DD-A0D0-8555E4DB620D}" type="slidenum">
              <a:rPr lang="en-PH" smtClean="0"/>
              <a:t>‹#›</a:t>
            </a:fld>
            <a:endParaRPr lang="en-PH"/>
          </a:p>
        </p:txBody>
      </p:sp>
    </p:spTree>
    <p:extLst>
      <p:ext uri="{BB962C8B-B14F-4D97-AF65-F5344CB8AC3E}">
        <p14:creationId xmlns:p14="http://schemas.microsoft.com/office/powerpoint/2010/main" val="251351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778C-7166-2147-D8AB-B03C2E2C0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D51B475-67FD-02B3-6D4F-7ACCB960C6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31BA33AB-6A37-76C7-83D6-D2A69339B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968E9-196A-52CA-0C4D-0602676F97EF}"/>
              </a:ext>
            </a:extLst>
          </p:cNvPr>
          <p:cNvSpPr>
            <a:spLocks noGrp="1"/>
          </p:cNvSpPr>
          <p:nvPr>
            <p:ph type="dt" sz="half" idx="10"/>
          </p:nvPr>
        </p:nvSpPr>
        <p:spPr/>
        <p:txBody>
          <a:bodyPr/>
          <a:lstStyle/>
          <a:p>
            <a:fld id="{13C63843-B9A9-46DB-9606-71BE78ED84DB}" type="datetimeFigureOut">
              <a:rPr lang="en-PH" smtClean="0"/>
              <a:t>03/01/2024</a:t>
            </a:fld>
            <a:endParaRPr lang="en-PH"/>
          </a:p>
        </p:txBody>
      </p:sp>
      <p:sp>
        <p:nvSpPr>
          <p:cNvPr id="6" name="Footer Placeholder 5">
            <a:extLst>
              <a:ext uri="{FF2B5EF4-FFF2-40B4-BE49-F238E27FC236}">
                <a16:creationId xmlns:a16="http://schemas.microsoft.com/office/drawing/2014/main" id="{8FDCA2F8-3871-E149-134A-4D2ECAEF3AB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0F531F1-728B-4984-8DF2-C6F644882DF4}"/>
              </a:ext>
            </a:extLst>
          </p:cNvPr>
          <p:cNvSpPr>
            <a:spLocks noGrp="1"/>
          </p:cNvSpPr>
          <p:nvPr>
            <p:ph type="sldNum" sz="quarter" idx="12"/>
          </p:nvPr>
        </p:nvSpPr>
        <p:spPr/>
        <p:txBody>
          <a:bodyPr/>
          <a:lstStyle/>
          <a:p>
            <a:fld id="{B8384093-A50C-40DD-A0D0-8555E4DB620D}" type="slidenum">
              <a:rPr lang="en-PH" smtClean="0"/>
              <a:t>‹#›</a:t>
            </a:fld>
            <a:endParaRPr lang="en-PH"/>
          </a:p>
        </p:txBody>
      </p:sp>
    </p:spTree>
    <p:extLst>
      <p:ext uri="{BB962C8B-B14F-4D97-AF65-F5344CB8AC3E}">
        <p14:creationId xmlns:p14="http://schemas.microsoft.com/office/powerpoint/2010/main" val="22319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2E13-7F87-DCE7-87A5-F869055EC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8ECDE32-7638-B059-ACF4-66D3607B99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EB34C38-E8B2-ED94-C156-A3A02E7C3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5097B-404C-4645-EABA-79C7A07C1472}"/>
              </a:ext>
            </a:extLst>
          </p:cNvPr>
          <p:cNvSpPr>
            <a:spLocks noGrp="1"/>
          </p:cNvSpPr>
          <p:nvPr>
            <p:ph type="dt" sz="half" idx="10"/>
          </p:nvPr>
        </p:nvSpPr>
        <p:spPr/>
        <p:txBody>
          <a:bodyPr/>
          <a:lstStyle/>
          <a:p>
            <a:fld id="{13C63843-B9A9-46DB-9606-71BE78ED84DB}" type="datetimeFigureOut">
              <a:rPr lang="en-PH" smtClean="0"/>
              <a:t>03/01/2024</a:t>
            </a:fld>
            <a:endParaRPr lang="en-PH"/>
          </a:p>
        </p:txBody>
      </p:sp>
      <p:sp>
        <p:nvSpPr>
          <p:cNvPr id="6" name="Footer Placeholder 5">
            <a:extLst>
              <a:ext uri="{FF2B5EF4-FFF2-40B4-BE49-F238E27FC236}">
                <a16:creationId xmlns:a16="http://schemas.microsoft.com/office/drawing/2014/main" id="{11F48551-8432-D004-D001-AEDB005A12D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2F512D5-5BCD-AE54-36AE-AEC363F1DB44}"/>
              </a:ext>
            </a:extLst>
          </p:cNvPr>
          <p:cNvSpPr>
            <a:spLocks noGrp="1"/>
          </p:cNvSpPr>
          <p:nvPr>
            <p:ph type="sldNum" sz="quarter" idx="12"/>
          </p:nvPr>
        </p:nvSpPr>
        <p:spPr/>
        <p:txBody>
          <a:bodyPr/>
          <a:lstStyle/>
          <a:p>
            <a:fld id="{B8384093-A50C-40DD-A0D0-8555E4DB620D}" type="slidenum">
              <a:rPr lang="en-PH" smtClean="0"/>
              <a:t>‹#›</a:t>
            </a:fld>
            <a:endParaRPr lang="en-PH"/>
          </a:p>
        </p:txBody>
      </p:sp>
    </p:spTree>
    <p:extLst>
      <p:ext uri="{BB962C8B-B14F-4D97-AF65-F5344CB8AC3E}">
        <p14:creationId xmlns:p14="http://schemas.microsoft.com/office/powerpoint/2010/main" val="308416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EBA61E-7588-5546-B472-21911F7EF8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50B4289-D5B4-CB70-B273-7CEB4DF79E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7EBB9F9-19E8-2624-8482-DA056E59AA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63843-B9A9-46DB-9606-71BE78ED84DB}" type="datetimeFigureOut">
              <a:rPr lang="en-PH" smtClean="0"/>
              <a:t>03/01/2024</a:t>
            </a:fld>
            <a:endParaRPr lang="en-PH"/>
          </a:p>
        </p:txBody>
      </p:sp>
      <p:sp>
        <p:nvSpPr>
          <p:cNvPr id="5" name="Footer Placeholder 4">
            <a:extLst>
              <a:ext uri="{FF2B5EF4-FFF2-40B4-BE49-F238E27FC236}">
                <a16:creationId xmlns:a16="http://schemas.microsoft.com/office/drawing/2014/main" id="{26CEAA51-DF4B-8AFE-2FEB-92459D6EE0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3DDC0E8A-9B65-A0AA-493A-9CB0C802E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84093-A50C-40DD-A0D0-8555E4DB620D}" type="slidenum">
              <a:rPr lang="en-PH" smtClean="0"/>
              <a:t>‹#›</a:t>
            </a:fld>
            <a:endParaRPr lang="en-PH"/>
          </a:p>
        </p:txBody>
      </p:sp>
    </p:spTree>
    <p:extLst>
      <p:ext uri="{BB962C8B-B14F-4D97-AF65-F5344CB8AC3E}">
        <p14:creationId xmlns:p14="http://schemas.microsoft.com/office/powerpoint/2010/main" val="25679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i.org/10.3390/jimaging4050063"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2FF9-7E60-F456-C8BF-032F29B31A44}"/>
              </a:ext>
            </a:extLst>
          </p:cNvPr>
          <p:cNvSpPr>
            <a:spLocks noGrp="1"/>
          </p:cNvSpPr>
          <p:nvPr>
            <p:ph type="ctrTitle"/>
          </p:nvPr>
        </p:nvSpPr>
        <p:spPr>
          <a:xfrm>
            <a:off x="214745" y="1454879"/>
            <a:ext cx="11762509" cy="1246764"/>
          </a:xfrm>
        </p:spPr>
        <p:txBody>
          <a:bodyPr>
            <a:normAutofit/>
          </a:bodyPr>
          <a:lstStyle/>
          <a:p>
            <a:r>
              <a:rPr lang="en-PH" sz="3600" dirty="0" err="1">
                <a:latin typeface="Cambria" panose="02040503050406030204" pitchFamily="18" charset="0"/>
                <a:ea typeface="Cambria" panose="02040503050406030204" pitchFamily="18" charset="0"/>
                <a:cs typeface="Arial" panose="020B0604020202020204" pitchFamily="34" charset="0"/>
              </a:rPr>
              <a:t>FoodWhizNet</a:t>
            </a:r>
            <a:r>
              <a:rPr lang="en-PH" sz="3600" dirty="0">
                <a:latin typeface="Cambria" panose="02040503050406030204" pitchFamily="18" charset="0"/>
                <a:ea typeface="Cambria" panose="02040503050406030204" pitchFamily="18" charset="0"/>
                <a:cs typeface="Arial" panose="020B0604020202020204" pitchFamily="34" charset="0"/>
              </a:rPr>
              <a:t>: A Web-based Food Classification System using Multi-Color Space Siamese-CNN Model</a:t>
            </a:r>
          </a:p>
        </p:txBody>
      </p:sp>
      <p:sp>
        <p:nvSpPr>
          <p:cNvPr id="3" name="Subtitle 2">
            <a:extLst>
              <a:ext uri="{FF2B5EF4-FFF2-40B4-BE49-F238E27FC236}">
                <a16:creationId xmlns:a16="http://schemas.microsoft.com/office/drawing/2014/main" id="{FEA35726-A17E-5C2D-76E6-818E2423944D}"/>
              </a:ext>
            </a:extLst>
          </p:cNvPr>
          <p:cNvSpPr>
            <a:spLocks noGrp="1"/>
          </p:cNvSpPr>
          <p:nvPr>
            <p:ph type="subTitle" idx="1"/>
          </p:nvPr>
        </p:nvSpPr>
        <p:spPr>
          <a:xfrm>
            <a:off x="1517068" y="4232203"/>
            <a:ext cx="9157855" cy="568175"/>
          </a:xfrm>
        </p:spPr>
        <p:txBody>
          <a:bodyPr>
            <a:normAutofit/>
          </a:bodyPr>
          <a:lstStyle/>
          <a:p>
            <a:pPr>
              <a:spcBef>
                <a:spcPts val="0"/>
              </a:spcBef>
            </a:pPr>
            <a:r>
              <a:rPr lang="en-PH" sz="1600" dirty="0">
                <a:latin typeface="Cambria" panose="02040503050406030204" pitchFamily="18" charset="0"/>
                <a:ea typeface="Cambria" panose="02040503050406030204" pitchFamily="18" charset="0"/>
                <a:cs typeface="Arial" panose="020B0604020202020204" pitchFamily="34" charset="0"/>
              </a:rPr>
              <a:t>Samson Jr. D. Rollo</a:t>
            </a:r>
          </a:p>
          <a:p>
            <a:pPr>
              <a:spcBef>
                <a:spcPts val="0"/>
              </a:spcBef>
            </a:pPr>
            <a:r>
              <a:rPr lang="en-PH" sz="1600" dirty="0">
                <a:latin typeface="Cambria" panose="02040503050406030204" pitchFamily="18" charset="0"/>
                <a:ea typeface="Cambria" panose="02040503050406030204" pitchFamily="18" charset="0"/>
                <a:cs typeface="Arial" panose="020B0604020202020204" pitchFamily="34" charset="0"/>
              </a:rPr>
              <a:t>Researcher</a:t>
            </a:r>
          </a:p>
        </p:txBody>
      </p:sp>
      <p:sp>
        <p:nvSpPr>
          <p:cNvPr id="4" name="Subtitle 2">
            <a:extLst>
              <a:ext uri="{FF2B5EF4-FFF2-40B4-BE49-F238E27FC236}">
                <a16:creationId xmlns:a16="http://schemas.microsoft.com/office/drawing/2014/main" id="{290A7186-C63E-C5B6-18C1-D007D3DB41BA}"/>
              </a:ext>
            </a:extLst>
          </p:cNvPr>
          <p:cNvSpPr txBox="1">
            <a:spLocks/>
          </p:cNvSpPr>
          <p:nvPr/>
        </p:nvSpPr>
        <p:spPr>
          <a:xfrm>
            <a:off x="1517067" y="5132311"/>
            <a:ext cx="9157855" cy="5681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PH" sz="1600" dirty="0">
                <a:latin typeface="Cambria" panose="02040503050406030204" pitchFamily="18" charset="0"/>
                <a:ea typeface="Cambria" panose="02040503050406030204" pitchFamily="18" charset="0"/>
                <a:cs typeface="Arial" panose="020B0604020202020204" pitchFamily="34" charset="0"/>
              </a:rPr>
              <a:t>John Paul T. </a:t>
            </a:r>
            <a:r>
              <a:rPr lang="en-PH" sz="1600" dirty="0" err="1">
                <a:latin typeface="Cambria" panose="02040503050406030204" pitchFamily="18" charset="0"/>
                <a:ea typeface="Cambria" panose="02040503050406030204" pitchFamily="18" charset="0"/>
                <a:cs typeface="Arial" panose="020B0604020202020204" pitchFamily="34" charset="0"/>
              </a:rPr>
              <a:t>Yusiong</a:t>
            </a:r>
            <a:r>
              <a:rPr lang="en-PH" sz="1600" dirty="0">
                <a:latin typeface="Cambria" panose="02040503050406030204" pitchFamily="18" charset="0"/>
                <a:ea typeface="Cambria" panose="02040503050406030204" pitchFamily="18" charset="0"/>
                <a:cs typeface="Arial" panose="020B0604020202020204" pitchFamily="34" charset="0"/>
              </a:rPr>
              <a:t>, PhD</a:t>
            </a:r>
          </a:p>
          <a:p>
            <a:pPr>
              <a:spcBef>
                <a:spcPts val="0"/>
              </a:spcBef>
            </a:pPr>
            <a:r>
              <a:rPr lang="en-PH" sz="1600" dirty="0">
                <a:latin typeface="Cambria" panose="02040503050406030204" pitchFamily="18" charset="0"/>
                <a:ea typeface="Cambria" panose="02040503050406030204" pitchFamily="18" charset="0"/>
                <a:cs typeface="Arial" panose="020B0604020202020204" pitchFamily="34" charset="0"/>
              </a:rPr>
              <a:t>Research Adviser</a:t>
            </a:r>
          </a:p>
        </p:txBody>
      </p:sp>
      <p:sp>
        <p:nvSpPr>
          <p:cNvPr id="6" name="Subtitle 2">
            <a:extLst>
              <a:ext uri="{FF2B5EF4-FFF2-40B4-BE49-F238E27FC236}">
                <a16:creationId xmlns:a16="http://schemas.microsoft.com/office/drawing/2014/main" id="{D554A2AA-BA67-BE88-8C79-0EAF1C6D3C89}"/>
              </a:ext>
            </a:extLst>
          </p:cNvPr>
          <p:cNvSpPr txBox="1">
            <a:spLocks/>
          </p:cNvSpPr>
          <p:nvPr/>
        </p:nvSpPr>
        <p:spPr>
          <a:xfrm>
            <a:off x="1517070" y="6095564"/>
            <a:ext cx="9157855" cy="886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PH" sz="1600" dirty="0">
                <a:latin typeface="Cambria" panose="02040503050406030204" pitchFamily="18" charset="0"/>
                <a:ea typeface="Cambria" panose="02040503050406030204" pitchFamily="18" charset="0"/>
                <a:cs typeface="Arial" panose="020B0604020202020204" pitchFamily="34" charset="0"/>
              </a:rPr>
              <a:t>January 11, 2024</a:t>
            </a:r>
          </a:p>
        </p:txBody>
      </p:sp>
      <p:sp>
        <p:nvSpPr>
          <p:cNvPr id="7" name="Subtitle 2">
            <a:extLst>
              <a:ext uri="{FF2B5EF4-FFF2-40B4-BE49-F238E27FC236}">
                <a16:creationId xmlns:a16="http://schemas.microsoft.com/office/drawing/2014/main" id="{398CFBB3-B99C-8641-E736-DA951899B341}"/>
              </a:ext>
            </a:extLst>
          </p:cNvPr>
          <p:cNvSpPr txBox="1">
            <a:spLocks/>
          </p:cNvSpPr>
          <p:nvPr/>
        </p:nvSpPr>
        <p:spPr>
          <a:xfrm>
            <a:off x="1517069" y="290803"/>
            <a:ext cx="9157855" cy="886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PH" sz="1800" b="1" dirty="0">
                <a:latin typeface="Cambria" panose="02040503050406030204" pitchFamily="18" charset="0"/>
                <a:ea typeface="Cambria" panose="02040503050406030204" pitchFamily="18" charset="0"/>
                <a:cs typeface="Arial" panose="020B0604020202020204" pitchFamily="34" charset="0"/>
              </a:rPr>
              <a:t>University of the Philippines Tacloban College</a:t>
            </a:r>
          </a:p>
        </p:txBody>
      </p:sp>
    </p:spTree>
    <p:extLst>
      <p:ext uri="{BB962C8B-B14F-4D97-AF65-F5344CB8AC3E}">
        <p14:creationId xmlns:p14="http://schemas.microsoft.com/office/powerpoint/2010/main" val="198687793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9382-B1BF-6674-3EFF-F16F57A122CC}"/>
              </a:ext>
            </a:extLst>
          </p:cNvPr>
          <p:cNvSpPr>
            <a:spLocks noGrp="1"/>
          </p:cNvSpPr>
          <p:nvPr>
            <p:ph type="title"/>
          </p:nvPr>
        </p:nvSpPr>
        <p:spPr>
          <a:xfrm>
            <a:off x="838200" y="2766218"/>
            <a:ext cx="10515600" cy="1325563"/>
          </a:xfrm>
        </p:spPr>
        <p:txBody>
          <a:bodyPr>
            <a:noAutofit/>
          </a:bodyPr>
          <a:lstStyle/>
          <a:p>
            <a:pPr algn="ctr"/>
            <a:r>
              <a:rPr lang="en-PH" sz="6600" dirty="0">
                <a:latin typeface="Cambria" panose="02040503050406030204" pitchFamily="18" charset="0"/>
                <a:ea typeface="Cambria" panose="02040503050406030204" pitchFamily="18" charset="0"/>
              </a:rPr>
              <a:t>Statement of the Problem</a:t>
            </a:r>
          </a:p>
        </p:txBody>
      </p:sp>
    </p:spTree>
    <p:extLst>
      <p:ext uri="{BB962C8B-B14F-4D97-AF65-F5344CB8AC3E}">
        <p14:creationId xmlns:p14="http://schemas.microsoft.com/office/powerpoint/2010/main" val="14317195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55C1-20F1-AD70-DF65-775706BCD80A}"/>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Statement of the Problem</a:t>
            </a:r>
          </a:p>
        </p:txBody>
      </p:sp>
      <p:sp>
        <p:nvSpPr>
          <p:cNvPr id="3" name="Content Placeholder 2">
            <a:extLst>
              <a:ext uri="{FF2B5EF4-FFF2-40B4-BE49-F238E27FC236}">
                <a16:creationId xmlns:a16="http://schemas.microsoft.com/office/drawing/2014/main" id="{2A0D324E-2668-934A-3FD6-804F917D57A7}"/>
              </a:ext>
            </a:extLst>
          </p:cNvPr>
          <p:cNvSpPr>
            <a:spLocks noGrp="1"/>
          </p:cNvSpPr>
          <p:nvPr>
            <p:ph idx="1"/>
          </p:nvPr>
        </p:nvSpPr>
        <p:spPr/>
        <p:txBody>
          <a:bodyPr/>
          <a:lstStyle/>
          <a:p>
            <a:pPr marL="0" indent="0" algn="ctr">
              <a:buNone/>
            </a:pPr>
            <a:endParaRPr lang="en-US" dirty="0">
              <a:latin typeface="Cambria" panose="02040503050406030204" pitchFamily="18" charset="0"/>
              <a:ea typeface="Cambria" panose="02040503050406030204" pitchFamily="18" charset="0"/>
            </a:endParaRPr>
          </a:p>
          <a:p>
            <a:pPr marL="0" indent="0" algn="ctr">
              <a:buNone/>
            </a:pPr>
            <a:r>
              <a:rPr lang="en-US" dirty="0">
                <a:latin typeface="Cambria" panose="02040503050406030204" pitchFamily="18" charset="0"/>
                <a:ea typeface="Cambria" panose="02040503050406030204" pitchFamily="18" charset="0"/>
              </a:rPr>
              <a:t>There is a significant improvement in the performance of food classification in terms of accuracy and efficiency when incorporating a Siamese Convolutional Neural Network model with multiple color spaces as input compared to the existing approaches.</a:t>
            </a:r>
            <a:endParaRPr lang="en-PH"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63813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D293-4C19-96E9-789C-8483FB0C761C}"/>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Research Gap</a:t>
            </a:r>
          </a:p>
        </p:txBody>
      </p:sp>
      <p:sp>
        <p:nvSpPr>
          <p:cNvPr id="3" name="Content Placeholder 2">
            <a:extLst>
              <a:ext uri="{FF2B5EF4-FFF2-40B4-BE49-F238E27FC236}">
                <a16:creationId xmlns:a16="http://schemas.microsoft.com/office/drawing/2014/main" id="{5BA1A89A-06F7-26A0-7231-E85937A74E3B}"/>
              </a:ext>
            </a:extLst>
          </p:cNvPr>
          <p:cNvSpPr>
            <a:spLocks noGrp="1"/>
          </p:cNvSpPr>
          <p:nvPr>
            <p:ph idx="1"/>
          </p:nvPr>
        </p:nvSpPr>
        <p:spPr/>
        <p:txBody>
          <a:bodyPr/>
          <a:lstStyle/>
          <a:p>
            <a:pPr marL="0" indent="0" algn="just">
              <a:buNone/>
            </a:pPr>
            <a:r>
              <a:rPr lang="en-US" dirty="0">
                <a:latin typeface="Cambria" panose="02040503050406030204" pitchFamily="18" charset="0"/>
                <a:ea typeface="Cambria" panose="02040503050406030204" pitchFamily="18" charset="0"/>
              </a:rPr>
              <a:t>Food classification is a growing field so there are gaps that we can observe, one is on the model used together with the type of input. Recent food classification systems do not include a single feature multiple variant input, </a:t>
            </a:r>
            <a:r>
              <a:rPr lang="en-US" dirty="0" err="1">
                <a:latin typeface="Cambria" panose="02040503050406030204" pitchFamily="18" charset="0"/>
                <a:ea typeface="Cambria" panose="02040503050406030204" pitchFamily="18" charset="0"/>
              </a:rPr>
              <a:t>e.i.</a:t>
            </a:r>
            <a:r>
              <a:rPr lang="en-US" dirty="0">
                <a:latin typeface="Cambria" panose="02040503050406030204" pitchFamily="18" charset="0"/>
                <a:ea typeface="Cambria" panose="02040503050406030204" pitchFamily="18" charset="0"/>
              </a:rPr>
              <a:t> multi-color spaces input. Existing works of literature also have utilized multiple parallel networks for food classification but none was a Siamese CNN architecture. Siamese CNN is commonly used for similarity detection and few to none for creating a robust model. </a:t>
            </a:r>
            <a:endParaRPr lang="en-PH"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855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D293-4C19-96E9-789C-8483FB0C761C}"/>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Research Gap Diagram</a:t>
            </a:r>
          </a:p>
        </p:txBody>
      </p:sp>
      <p:grpSp>
        <p:nvGrpSpPr>
          <p:cNvPr id="18" name="Group 17">
            <a:extLst>
              <a:ext uri="{FF2B5EF4-FFF2-40B4-BE49-F238E27FC236}">
                <a16:creationId xmlns:a16="http://schemas.microsoft.com/office/drawing/2014/main" id="{5DC90D02-C91A-F8A6-2845-C490F9852594}"/>
              </a:ext>
            </a:extLst>
          </p:cNvPr>
          <p:cNvGrpSpPr/>
          <p:nvPr/>
        </p:nvGrpSpPr>
        <p:grpSpPr>
          <a:xfrm>
            <a:off x="2463053" y="1344706"/>
            <a:ext cx="7265894" cy="1197495"/>
            <a:chOff x="2463053" y="1261834"/>
            <a:chExt cx="7265894" cy="1212427"/>
          </a:xfrm>
        </p:grpSpPr>
        <p:grpSp>
          <p:nvGrpSpPr>
            <p:cNvPr id="16" name="Group 15">
              <a:extLst>
                <a:ext uri="{FF2B5EF4-FFF2-40B4-BE49-F238E27FC236}">
                  <a16:creationId xmlns:a16="http://schemas.microsoft.com/office/drawing/2014/main" id="{E7E7BEA3-BAD5-64DD-E3B4-9D97DE83BAA5}"/>
                </a:ext>
              </a:extLst>
            </p:cNvPr>
            <p:cNvGrpSpPr/>
            <p:nvPr/>
          </p:nvGrpSpPr>
          <p:grpSpPr>
            <a:xfrm>
              <a:off x="2463053" y="1690688"/>
              <a:ext cx="7265894" cy="783573"/>
              <a:chOff x="838200" y="1690686"/>
              <a:chExt cx="7265894" cy="783573"/>
            </a:xfrm>
          </p:grpSpPr>
          <p:sp>
            <p:nvSpPr>
              <p:cNvPr id="6" name="Rectangle 5">
                <a:extLst>
                  <a:ext uri="{FF2B5EF4-FFF2-40B4-BE49-F238E27FC236}">
                    <a16:creationId xmlns:a16="http://schemas.microsoft.com/office/drawing/2014/main" id="{0DE9F995-3AE1-F678-99B4-69E65325F0C2}"/>
                  </a:ext>
                </a:extLst>
              </p:cNvPr>
              <p:cNvSpPr/>
              <p:nvPr/>
            </p:nvSpPr>
            <p:spPr>
              <a:xfrm>
                <a:off x="838200" y="1690688"/>
                <a:ext cx="2030506" cy="78357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Single Input</a:t>
                </a:r>
              </a:p>
            </p:txBody>
          </p:sp>
          <p:sp>
            <p:nvSpPr>
              <p:cNvPr id="9" name="Rectangle 8">
                <a:extLst>
                  <a:ext uri="{FF2B5EF4-FFF2-40B4-BE49-F238E27FC236}">
                    <a16:creationId xmlns:a16="http://schemas.microsoft.com/office/drawing/2014/main" id="{2D954CD9-6D52-B8D5-9C9F-6196A9462479}"/>
                  </a:ext>
                </a:extLst>
              </p:cNvPr>
              <p:cNvSpPr/>
              <p:nvPr/>
            </p:nvSpPr>
            <p:spPr>
              <a:xfrm>
                <a:off x="3490259" y="1690686"/>
                <a:ext cx="2030506" cy="78357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CNN</a:t>
                </a:r>
              </a:p>
            </p:txBody>
          </p:sp>
          <p:sp>
            <p:nvSpPr>
              <p:cNvPr id="10" name="Rectangle 9">
                <a:extLst>
                  <a:ext uri="{FF2B5EF4-FFF2-40B4-BE49-F238E27FC236}">
                    <a16:creationId xmlns:a16="http://schemas.microsoft.com/office/drawing/2014/main" id="{8696DBB0-35AB-B842-984A-C1ACB54A47A1}"/>
                  </a:ext>
                </a:extLst>
              </p:cNvPr>
              <p:cNvSpPr/>
              <p:nvPr/>
            </p:nvSpPr>
            <p:spPr>
              <a:xfrm>
                <a:off x="6073588" y="1690686"/>
                <a:ext cx="2030506" cy="78357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Prediction</a:t>
                </a:r>
              </a:p>
            </p:txBody>
          </p:sp>
          <p:cxnSp>
            <p:nvCxnSpPr>
              <p:cNvPr id="12" name="Straight Arrow Connector 11">
                <a:extLst>
                  <a:ext uri="{FF2B5EF4-FFF2-40B4-BE49-F238E27FC236}">
                    <a16:creationId xmlns:a16="http://schemas.microsoft.com/office/drawing/2014/main" id="{9FBC0CFB-18C8-012D-807B-A0A51A6D70AD}"/>
                  </a:ext>
                </a:extLst>
              </p:cNvPr>
              <p:cNvCxnSpPr>
                <a:stCxn id="6" idx="3"/>
                <a:endCxn id="9" idx="1"/>
              </p:cNvCxnSpPr>
              <p:nvPr/>
            </p:nvCxnSpPr>
            <p:spPr>
              <a:xfrm flipV="1">
                <a:off x="2868706" y="2082472"/>
                <a:ext cx="621553"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D1AA0EFB-6B3C-1020-2CBA-BDD35A251239}"/>
                  </a:ext>
                </a:extLst>
              </p:cNvPr>
              <p:cNvCxnSpPr>
                <a:stCxn id="9" idx="3"/>
                <a:endCxn id="10" idx="1"/>
              </p:cNvCxnSpPr>
              <p:nvPr/>
            </p:nvCxnSpPr>
            <p:spPr>
              <a:xfrm>
                <a:off x="5520765" y="2082472"/>
                <a:ext cx="5528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7" name="TextBox 16">
              <a:extLst>
                <a:ext uri="{FF2B5EF4-FFF2-40B4-BE49-F238E27FC236}">
                  <a16:creationId xmlns:a16="http://schemas.microsoft.com/office/drawing/2014/main" id="{540B3A59-51D3-EFAE-7EF3-22379CF7CB5F}"/>
                </a:ext>
              </a:extLst>
            </p:cNvPr>
            <p:cNvSpPr txBox="1"/>
            <p:nvPr/>
          </p:nvSpPr>
          <p:spPr>
            <a:xfrm>
              <a:off x="4804335" y="1261834"/>
              <a:ext cx="2705100" cy="369332"/>
            </a:xfrm>
            <a:prstGeom prst="rect">
              <a:avLst/>
            </a:prstGeom>
            <a:noFill/>
          </p:spPr>
          <p:txBody>
            <a:bodyPr wrap="square" rtlCol="0">
              <a:spAutoFit/>
            </a:bodyPr>
            <a:lstStyle/>
            <a:p>
              <a:r>
                <a:rPr lang="en-PH" dirty="0">
                  <a:latin typeface="Cambria" panose="02040503050406030204" pitchFamily="18" charset="0"/>
                  <a:ea typeface="Cambria" panose="02040503050406030204" pitchFamily="18" charset="0"/>
                </a:rPr>
                <a:t>Single Input, Single CNN</a:t>
              </a:r>
            </a:p>
          </p:txBody>
        </p:sp>
      </p:grpSp>
      <p:grpSp>
        <p:nvGrpSpPr>
          <p:cNvPr id="39" name="Group 38">
            <a:extLst>
              <a:ext uri="{FF2B5EF4-FFF2-40B4-BE49-F238E27FC236}">
                <a16:creationId xmlns:a16="http://schemas.microsoft.com/office/drawing/2014/main" id="{5F3EF459-25D7-D798-67CE-32434B08749B}"/>
              </a:ext>
            </a:extLst>
          </p:cNvPr>
          <p:cNvGrpSpPr/>
          <p:nvPr/>
        </p:nvGrpSpPr>
        <p:grpSpPr>
          <a:xfrm>
            <a:off x="2463053" y="2654834"/>
            <a:ext cx="7265894" cy="1652072"/>
            <a:chOff x="2463053" y="2993511"/>
            <a:chExt cx="7265894" cy="2226514"/>
          </a:xfrm>
        </p:grpSpPr>
        <p:sp>
          <p:nvSpPr>
            <p:cNvPr id="22" name="Rectangle 21">
              <a:extLst>
                <a:ext uri="{FF2B5EF4-FFF2-40B4-BE49-F238E27FC236}">
                  <a16:creationId xmlns:a16="http://schemas.microsoft.com/office/drawing/2014/main" id="{A1F73102-041B-9DD3-3685-440FBE24AC88}"/>
                </a:ext>
              </a:extLst>
            </p:cNvPr>
            <p:cNvSpPr/>
            <p:nvPr/>
          </p:nvSpPr>
          <p:spPr>
            <a:xfrm>
              <a:off x="2463053" y="3850057"/>
              <a:ext cx="2030506" cy="78357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Single Input</a:t>
              </a:r>
            </a:p>
          </p:txBody>
        </p:sp>
        <p:sp>
          <p:nvSpPr>
            <p:cNvPr id="23" name="Rectangle 22">
              <a:extLst>
                <a:ext uri="{FF2B5EF4-FFF2-40B4-BE49-F238E27FC236}">
                  <a16:creationId xmlns:a16="http://schemas.microsoft.com/office/drawing/2014/main" id="{DB750B06-0562-567A-6A01-589CDEA9993F}"/>
                </a:ext>
              </a:extLst>
            </p:cNvPr>
            <p:cNvSpPr/>
            <p:nvPr/>
          </p:nvSpPr>
          <p:spPr>
            <a:xfrm>
              <a:off x="5115112" y="3422367"/>
              <a:ext cx="2030506" cy="78357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CNN</a:t>
              </a:r>
            </a:p>
          </p:txBody>
        </p:sp>
        <p:sp>
          <p:nvSpPr>
            <p:cNvPr id="24" name="Rectangle 23">
              <a:extLst>
                <a:ext uri="{FF2B5EF4-FFF2-40B4-BE49-F238E27FC236}">
                  <a16:creationId xmlns:a16="http://schemas.microsoft.com/office/drawing/2014/main" id="{F68C39F9-2922-E913-E0B2-87110DCC526C}"/>
                </a:ext>
              </a:extLst>
            </p:cNvPr>
            <p:cNvSpPr/>
            <p:nvPr/>
          </p:nvSpPr>
          <p:spPr>
            <a:xfrm>
              <a:off x="7698441" y="3850058"/>
              <a:ext cx="2030506" cy="78357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Prediction</a:t>
              </a:r>
            </a:p>
          </p:txBody>
        </p:sp>
        <p:cxnSp>
          <p:nvCxnSpPr>
            <p:cNvPr id="25" name="Straight Arrow Connector 24">
              <a:extLst>
                <a:ext uri="{FF2B5EF4-FFF2-40B4-BE49-F238E27FC236}">
                  <a16:creationId xmlns:a16="http://schemas.microsoft.com/office/drawing/2014/main" id="{0407D542-29AC-15B4-1221-5EBA0A1ED42E}"/>
                </a:ext>
              </a:extLst>
            </p:cNvPr>
            <p:cNvCxnSpPr>
              <a:stCxn id="22" idx="3"/>
              <a:endCxn id="23" idx="1"/>
            </p:cNvCxnSpPr>
            <p:nvPr/>
          </p:nvCxnSpPr>
          <p:spPr>
            <a:xfrm flipV="1">
              <a:off x="4493559" y="3814153"/>
              <a:ext cx="621553" cy="4276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489E4E2-7D5B-F2C0-F2DE-F93DB16DE5EC}"/>
                </a:ext>
              </a:extLst>
            </p:cNvPr>
            <p:cNvCxnSpPr>
              <a:cxnSpLocks/>
              <a:stCxn id="23" idx="3"/>
              <a:endCxn id="24" idx="1"/>
            </p:cNvCxnSpPr>
            <p:nvPr/>
          </p:nvCxnSpPr>
          <p:spPr>
            <a:xfrm>
              <a:off x="7145618" y="3814153"/>
              <a:ext cx="552823" cy="4276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B2CFDAC9-E6ED-5990-536E-52568EF6FE4C}"/>
                </a:ext>
              </a:extLst>
            </p:cNvPr>
            <p:cNvSpPr txBox="1"/>
            <p:nvPr/>
          </p:nvSpPr>
          <p:spPr>
            <a:xfrm>
              <a:off x="4648947" y="2993511"/>
              <a:ext cx="2894106" cy="369332"/>
            </a:xfrm>
            <a:prstGeom prst="rect">
              <a:avLst/>
            </a:prstGeom>
            <a:noFill/>
          </p:spPr>
          <p:txBody>
            <a:bodyPr wrap="square" rtlCol="0">
              <a:spAutoFit/>
            </a:bodyPr>
            <a:lstStyle/>
            <a:p>
              <a:r>
                <a:rPr lang="en-PH" dirty="0">
                  <a:latin typeface="Cambria" panose="02040503050406030204" pitchFamily="18" charset="0"/>
                  <a:ea typeface="Cambria" panose="02040503050406030204" pitchFamily="18" charset="0"/>
                </a:rPr>
                <a:t>Single Input, Multiple CNN</a:t>
              </a:r>
            </a:p>
          </p:txBody>
        </p:sp>
        <p:sp>
          <p:nvSpPr>
            <p:cNvPr id="28" name="Rectangle 27">
              <a:extLst>
                <a:ext uri="{FF2B5EF4-FFF2-40B4-BE49-F238E27FC236}">
                  <a16:creationId xmlns:a16="http://schemas.microsoft.com/office/drawing/2014/main" id="{CD57A42D-7A5D-7DBC-3073-8CC357F8A1CF}"/>
                </a:ext>
              </a:extLst>
            </p:cNvPr>
            <p:cNvSpPr/>
            <p:nvPr/>
          </p:nvSpPr>
          <p:spPr>
            <a:xfrm>
              <a:off x="5115112" y="4436454"/>
              <a:ext cx="2030506" cy="78357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CNN</a:t>
              </a:r>
            </a:p>
          </p:txBody>
        </p:sp>
        <p:cxnSp>
          <p:nvCxnSpPr>
            <p:cNvPr id="34" name="Straight Arrow Connector 33">
              <a:extLst>
                <a:ext uri="{FF2B5EF4-FFF2-40B4-BE49-F238E27FC236}">
                  <a16:creationId xmlns:a16="http://schemas.microsoft.com/office/drawing/2014/main" id="{111F3677-F426-D777-0327-5762DE973CA4}"/>
                </a:ext>
              </a:extLst>
            </p:cNvPr>
            <p:cNvCxnSpPr>
              <a:stCxn id="22" idx="3"/>
              <a:endCxn id="28" idx="1"/>
            </p:cNvCxnSpPr>
            <p:nvPr/>
          </p:nvCxnSpPr>
          <p:spPr>
            <a:xfrm>
              <a:off x="4493559" y="4241843"/>
              <a:ext cx="621553" cy="5863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C55EB0B9-1F4C-E3A2-F4C3-D3DF99119B59}"/>
                </a:ext>
              </a:extLst>
            </p:cNvPr>
            <p:cNvCxnSpPr>
              <a:cxnSpLocks/>
              <a:stCxn id="28" idx="3"/>
              <a:endCxn id="24" idx="1"/>
            </p:cNvCxnSpPr>
            <p:nvPr/>
          </p:nvCxnSpPr>
          <p:spPr>
            <a:xfrm flipV="1">
              <a:off x="7145618" y="4241844"/>
              <a:ext cx="552823" cy="5863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75" name="Group 74">
            <a:extLst>
              <a:ext uri="{FF2B5EF4-FFF2-40B4-BE49-F238E27FC236}">
                <a16:creationId xmlns:a16="http://schemas.microsoft.com/office/drawing/2014/main" id="{7BD9E064-08AB-10E3-F719-775B40C904AD}"/>
              </a:ext>
            </a:extLst>
          </p:cNvPr>
          <p:cNvGrpSpPr/>
          <p:nvPr/>
        </p:nvGrpSpPr>
        <p:grpSpPr>
          <a:xfrm>
            <a:off x="1953931" y="4538391"/>
            <a:ext cx="8405908" cy="2002991"/>
            <a:chOff x="1046627" y="4551308"/>
            <a:chExt cx="8405908" cy="2002991"/>
          </a:xfrm>
        </p:grpSpPr>
        <p:sp>
          <p:nvSpPr>
            <p:cNvPr id="45" name="Rectangle 44">
              <a:extLst>
                <a:ext uri="{FF2B5EF4-FFF2-40B4-BE49-F238E27FC236}">
                  <a16:creationId xmlns:a16="http://schemas.microsoft.com/office/drawing/2014/main" id="{3C86F024-56E5-47D7-F1D3-819D91B42229}"/>
                </a:ext>
              </a:extLst>
            </p:cNvPr>
            <p:cNvSpPr/>
            <p:nvPr/>
          </p:nvSpPr>
          <p:spPr>
            <a:xfrm>
              <a:off x="1046627" y="5466067"/>
              <a:ext cx="203050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Single Input</a:t>
              </a:r>
            </a:p>
          </p:txBody>
        </p:sp>
        <p:sp>
          <p:nvSpPr>
            <p:cNvPr id="46" name="Rectangle 45">
              <a:extLst>
                <a:ext uri="{FF2B5EF4-FFF2-40B4-BE49-F238E27FC236}">
                  <a16:creationId xmlns:a16="http://schemas.microsoft.com/office/drawing/2014/main" id="{3BE57E09-C58F-6A5B-4A97-5F61EB96C36C}"/>
                </a:ext>
              </a:extLst>
            </p:cNvPr>
            <p:cNvSpPr/>
            <p:nvPr/>
          </p:nvSpPr>
          <p:spPr>
            <a:xfrm>
              <a:off x="3698686" y="4951503"/>
              <a:ext cx="141642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Input Var A</a:t>
              </a:r>
            </a:p>
          </p:txBody>
        </p:sp>
        <p:sp>
          <p:nvSpPr>
            <p:cNvPr id="47" name="Rectangle 46">
              <a:extLst>
                <a:ext uri="{FF2B5EF4-FFF2-40B4-BE49-F238E27FC236}">
                  <a16:creationId xmlns:a16="http://schemas.microsoft.com/office/drawing/2014/main" id="{81E1D9C7-91AB-6289-9B8D-9AAD5228FC52}"/>
                </a:ext>
              </a:extLst>
            </p:cNvPr>
            <p:cNvSpPr/>
            <p:nvPr/>
          </p:nvSpPr>
          <p:spPr>
            <a:xfrm>
              <a:off x="7422029" y="5458343"/>
              <a:ext cx="203050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Prediction</a:t>
              </a:r>
            </a:p>
          </p:txBody>
        </p:sp>
        <p:cxnSp>
          <p:nvCxnSpPr>
            <p:cNvPr id="48" name="Straight Arrow Connector 47">
              <a:extLst>
                <a:ext uri="{FF2B5EF4-FFF2-40B4-BE49-F238E27FC236}">
                  <a16:creationId xmlns:a16="http://schemas.microsoft.com/office/drawing/2014/main" id="{CAC22A66-623D-80D3-807F-0DC19C11356F}"/>
                </a:ext>
              </a:extLst>
            </p:cNvPr>
            <p:cNvCxnSpPr>
              <a:cxnSpLocks/>
              <a:stCxn id="45" idx="3"/>
              <a:endCxn id="46" idx="1"/>
            </p:cNvCxnSpPr>
            <p:nvPr/>
          </p:nvCxnSpPr>
          <p:spPr>
            <a:xfrm flipV="1">
              <a:off x="3077133" y="5242208"/>
              <a:ext cx="621553" cy="5145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DA2110FC-AC07-49C0-6D9F-DC30EB12698B}"/>
                </a:ext>
              </a:extLst>
            </p:cNvPr>
            <p:cNvSpPr txBox="1"/>
            <p:nvPr/>
          </p:nvSpPr>
          <p:spPr>
            <a:xfrm>
              <a:off x="2944719" y="4551308"/>
              <a:ext cx="4835712" cy="369332"/>
            </a:xfrm>
            <a:prstGeom prst="rect">
              <a:avLst/>
            </a:prstGeom>
            <a:noFill/>
          </p:spPr>
          <p:txBody>
            <a:bodyPr wrap="square" rtlCol="0">
              <a:spAutoFit/>
            </a:bodyPr>
            <a:lstStyle/>
            <a:p>
              <a:r>
                <a:rPr lang="en-PH" dirty="0">
                  <a:latin typeface="Cambria" panose="02040503050406030204" pitchFamily="18" charset="0"/>
                  <a:ea typeface="Cambria" panose="02040503050406030204" pitchFamily="18" charset="0"/>
                </a:rPr>
                <a:t>Single Input-Multiple Variation, Siamese CNN</a:t>
              </a:r>
            </a:p>
          </p:txBody>
        </p:sp>
        <p:sp>
          <p:nvSpPr>
            <p:cNvPr id="51" name="Rectangle 50">
              <a:extLst>
                <a:ext uri="{FF2B5EF4-FFF2-40B4-BE49-F238E27FC236}">
                  <a16:creationId xmlns:a16="http://schemas.microsoft.com/office/drawing/2014/main" id="{4F65686E-2638-4370-2F2D-DACF2B30ECD1}"/>
                </a:ext>
              </a:extLst>
            </p:cNvPr>
            <p:cNvSpPr/>
            <p:nvPr/>
          </p:nvSpPr>
          <p:spPr>
            <a:xfrm>
              <a:off x="3698686" y="5972890"/>
              <a:ext cx="141642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Input Var B</a:t>
              </a:r>
            </a:p>
          </p:txBody>
        </p:sp>
        <p:cxnSp>
          <p:nvCxnSpPr>
            <p:cNvPr id="52" name="Straight Arrow Connector 51">
              <a:extLst>
                <a:ext uri="{FF2B5EF4-FFF2-40B4-BE49-F238E27FC236}">
                  <a16:creationId xmlns:a16="http://schemas.microsoft.com/office/drawing/2014/main" id="{10BAD91E-FC8A-65F1-5259-21585901AC76}"/>
                </a:ext>
              </a:extLst>
            </p:cNvPr>
            <p:cNvCxnSpPr>
              <a:cxnSpLocks/>
              <a:stCxn id="45" idx="3"/>
              <a:endCxn id="51" idx="1"/>
            </p:cNvCxnSpPr>
            <p:nvPr/>
          </p:nvCxnSpPr>
          <p:spPr>
            <a:xfrm>
              <a:off x="3077133" y="5756772"/>
              <a:ext cx="621553" cy="506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Rectangle 62">
              <a:extLst>
                <a:ext uri="{FF2B5EF4-FFF2-40B4-BE49-F238E27FC236}">
                  <a16:creationId xmlns:a16="http://schemas.microsoft.com/office/drawing/2014/main" id="{AD128C89-CB03-5DCE-FD7F-C3DDC8718DA5}"/>
                </a:ext>
              </a:extLst>
            </p:cNvPr>
            <p:cNvSpPr/>
            <p:nvPr/>
          </p:nvSpPr>
          <p:spPr>
            <a:xfrm>
              <a:off x="5448672" y="5972889"/>
              <a:ext cx="141642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CNN</a:t>
              </a:r>
            </a:p>
          </p:txBody>
        </p:sp>
        <p:sp>
          <p:nvSpPr>
            <p:cNvPr id="64" name="Rectangle 63">
              <a:extLst>
                <a:ext uri="{FF2B5EF4-FFF2-40B4-BE49-F238E27FC236}">
                  <a16:creationId xmlns:a16="http://schemas.microsoft.com/office/drawing/2014/main" id="{94F33380-36AE-6490-138F-2FA73272262A}"/>
                </a:ext>
              </a:extLst>
            </p:cNvPr>
            <p:cNvSpPr/>
            <p:nvPr/>
          </p:nvSpPr>
          <p:spPr>
            <a:xfrm>
              <a:off x="5448672" y="4951503"/>
              <a:ext cx="141642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CNN</a:t>
              </a:r>
            </a:p>
          </p:txBody>
        </p:sp>
        <p:cxnSp>
          <p:nvCxnSpPr>
            <p:cNvPr id="66" name="Straight Arrow Connector 65">
              <a:extLst>
                <a:ext uri="{FF2B5EF4-FFF2-40B4-BE49-F238E27FC236}">
                  <a16:creationId xmlns:a16="http://schemas.microsoft.com/office/drawing/2014/main" id="{1C03EB28-5C4D-C52E-5871-B511E92E50BA}"/>
                </a:ext>
              </a:extLst>
            </p:cNvPr>
            <p:cNvCxnSpPr>
              <a:stCxn id="46" idx="3"/>
              <a:endCxn id="64" idx="1"/>
            </p:cNvCxnSpPr>
            <p:nvPr/>
          </p:nvCxnSpPr>
          <p:spPr>
            <a:xfrm>
              <a:off x="5115112" y="5242208"/>
              <a:ext cx="3335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2F1839D9-0188-1840-B3A4-38CB0FBD9EC4}"/>
                </a:ext>
              </a:extLst>
            </p:cNvPr>
            <p:cNvCxnSpPr>
              <a:stCxn id="51" idx="3"/>
              <a:endCxn id="63" idx="1"/>
            </p:cNvCxnSpPr>
            <p:nvPr/>
          </p:nvCxnSpPr>
          <p:spPr>
            <a:xfrm flipV="1">
              <a:off x="5115112" y="6263594"/>
              <a:ext cx="3335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4CEA256F-B368-3F75-DCE1-07878AACD3BF}"/>
                </a:ext>
              </a:extLst>
            </p:cNvPr>
            <p:cNvCxnSpPr>
              <a:stCxn id="63" idx="0"/>
              <a:endCxn id="64" idx="2"/>
            </p:cNvCxnSpPr>
            <p:nvPr/>
          </p:nvCxnSpPr>
          <p:spPr>
            <a:xfrm flipV="1">
              <a:off x="6156885" y="5532912"/>
              <a:ext cx="0" cy="43997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68C9F592-40EF-67DE-C7BC-A31597D320C8}"/>
                </a:ext>
              </a:extLst>
            </p:cNvPr>
            <p:cNvCxnSpPr>
              <a:stCxn id="64" idx="3"/>
              <a:endCxn id="47" idx="1"/>
            </p:cNvCxnSpPr>
            <p:nvPr/>
          </p:nvCxnSpPr>
          <p:spPr>
            <a:xfrm>
              <a:off x="6865098" y="5242208"/>
              <a:ext cx="556931" cy="5068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84FE0CCC-3654-A350-EB4E-42D47FEA8772}"/>
                </a:ext>
              </a:extLst>
            </p:cNvPr>
            <p:cNvCxnSpPr>
              <a:stCxn id="63" idx="3"/>
              <a:endCxn id="47" idx="1"/>
            </p:cNvCxnSpPr>
            <p:nvPr/>
          </p:nvCxnSpPr>
          <p:spPr>
            <a:xfrm flipV="1">
              <a:off x="6865098" y="5749048"/>
              <a:ext cx="556931" cy="5145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76" name="TextBox 75">
            <a:extLst>
              <a:ext uri="{FF2B5EF4-FFF2-40B4-BE49-F238E27FC236}">
                <a16:creationId xmlns:a16="http://schemas.microsoft.com/office/drawing/2014/main" id="{A4F11E6C-CA40-D506-33DF-0B9706B3A2E2}"/>
              </a:ext>
            </a:extLst>
          </p:cNvPr>
          <p:cNvSpPr txBox="1"/>
          <p:nvPr/>
        </p:nvSpPr>
        <p:spPr>
          <a:xfrm>
            <a:off x="290286" y="4538391"/>
            <a:ext cx="1857828" cy="369332"/>
          </a:xfrm>
          <a:prstGeom prst="rect">
            <a:avLst/>
          </a:prstGeom>
          <a:noFill/>
        </p:spPr>
        <p:txBody>
          <a:bodyPr wrap="square" rtlCol="0">
            <a:spAutoFit/>
          </a:bodyPr>
          <a:lstStyle/>
          <a:p>
            <a:r>
              <a:rPr lang="en-PH" b="1" dirty="0">
                <a:latin typeface="Cambria" panose="02040503050406030204" pitchFamily="18" charset="0"/>
                <a:ea typeface="Cambria" panose="02040503050406030204" pitchFamily="18" charset="0"/>
              </a:rPr>
              <a:t>My Approach</a:t>
            </a:r>
          </a:p>
        </p:txBody>
      </p:sp>
      <p:sp>
        <p:nvSpPr>
          <p:cNvPr id="77" name="TextBox 76">
            <a:extLst>
              <a:ext uri="{FF2B5EF4-FFF2-40B4-BE49-F238E27FC236}">
                <a16:creationId xmlns:a16="http://schemas.microsoft.com/office/drawing/2014/main" id="{4202FA66-7051-9C14-5B15-C9065B299BD5}"/>
              </a:ext>
            </a:extLst>
          </p:cNvPr>
          <p:cNvSpPr txBox="1"/>
          <p:nvPr/>
        </p:nvSpPr>
        <p:spPr>
          <a:xfrm>
            <a:off x="314927" y="1340157"/>
            <a:ext cx="2148126" cy="369332"/>
          </a:xfrm>
          <a:prstGeom prst="rect">
            <a:avLst/>
          </a:prstGeom>
          <a:noFill/>
        </p:spPr>
        <p:txBody>
          <a:bodyPr wrap="square" rtlCol="0">
            <a:spAutoFit/>
          </a:bodyPr>
          <a:lstStyle/>
          <a:p>
            <a:r>
              <a:rPr lang="en-PH" b="1" dirty="0">
                <a:latin typeface="Cambria" panose="02040503050406030204" pitchFamily="18" charset="0"/>
                <a:ea typeface="Cambria" panose="02040503050406030204" pitchFamily="18" charset="0"/>
              </a:rPr>
              <a:t>Existing Approach</a:t>
            </a:r>
          </a:p>
        </p:txBody>
      </p:sp>
    </p:spTree>
    <p:extLst>
      <p:ext uri="{BB962C8B-B14F-4D97-AF65-F5344CB8AC3E}">
        <p14:creationId xmlns:p14="http://schemas.microsoft.com/office/powerpoint/2010/main" val="365889298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9382-B1BF-6674-3EFF-F16F57A122CC}"/>
              </a:ext>
            </a:extLst>
          </p:cNvPr>
          <p:cNvSpPr>
            <a:spLocks noGrp="1"/>
          </p:cNvSpPr>
          <p:nvPr>
            <p:ph type="title"/>
          </p:nvPr>
        </p:nvSpPr>
        <p:spPr>
          <a:xfrm>
            <a:off x="838200" y="2766218"/>
            <a:ext cx="10515600" cy="1325563"/>
          </a:xfrm>
        </p:spPr>
        <p:txBody>
          <a:bodyPr>
            <a:normAutofit/>
          </a:bodyPr>
          <a:lstStyle/>
          <a:p>
            <a:pPr algn="ctr"/>
            <a:r>
              <a:rPr lang="en-PH" sz="6600" dirty="0">
                <a:latin typeface="Cambria" panose="02040503050406030204" pitchFamily="18" charset="0"/>
                <a:ea typeface="Cambria" panose="02040503050406030204" pitchFamily="18" charset="0"/>
              </a:rPr>
              <a:t>Objectives</a:t>
            </a:r>
          </a:p>
        </p:txBody>
      </p:sp>
    </p:spTree>
    <p:extLst>
      <p:ext uri="{BB962C8B-B14F-4D97-AF65-F5344CB8AC3E}">
        <p14:creationId xmlns:p14="http://schemas.microsoft.com/office/powerpoint/2010/main" val="8673863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D4D6-AF04-5773-45D5-5B073D9203C4}"/>
              </a:ext>
            </a:extLst>
          </p:cNvPr>
          <p:cNvSpPr>
            <a:spLocks noGrp="1"/>
          </p:cNvSpPr>
          <p:nvPr>
            <p:ph type="title"/>
          </p:nvPr>
        </p:nvSpPr>
        <p:spPr/>
        <p:txBody>
          <a:bodyPr/>
          <a:lstStyle/>
          <a:p>
            <a:pPr marL="0" indent="0">
              <a:buNone/>
            </a:pPr>
            <a:r>
              <a:rPr lang="en-PH" dirty="0">
                <a:latin typeface="Cambria" panose="02040503050406030204" pitchFamily="18" charset="0"/>
                <a:ea typeface="Cambria" panose="02040503050406030204" pitchFamily="18" charset="0"/>
              </a:rPr>
              <a:t>General Objective</a:t>
            </a:r>
          </a:p>
        </p:txBody>
      </p:sp>
      <p:sp>
        <p:nvSpPr>
          <p:cNvPr id="3" name="Content Placeholder 2">
            <a:extLst>
              <a:ext uri="{FF2B5EF4-FFF2-40B4-BE49-F238E27FC236}">
                <a16:creationId xmlns:a16="http://schemas.microsoft.com/office/drawing/2014/main" id="{F834CB42-1B5B-D99C-0D9D-639DF9585FE3}"/>
              </a:ext>
            </a:extLst>
          </p:cNvPr>
          <p:cNvSpPr>
            <a:spLocks noGrp="1"/>
          </p:cNvSpPr>
          <p:nvPr>
            <p:ph idx="1"/>
          </p:nvPr>
        </p:nvSpPr>
        <p:spPr>
          <a:xfrm>
            <a:off x="838200" y="1839479"/>
            <a:ext cx="10515600" cy="4351338"/>
          </a:xfrm>
        </p:spPr>
        <p:txBody>
          <a:bodyPr/>
          <a:lstStyle/>
          <a:p>
            <a:pPr marL="0" indent="0">
              <a:buNone/>
            </a:pPr>
            <a:endParaRPr lang="en-PH" dirty="0">
              <a:latin typeface="Cambria" panose="02040503050406030204" pitchFamily="18" charset="0"/>
              <a:ea typeface="Cambria" panose="02040503050406030204" pitchFamily="18" charset="0"/>
            </a:endParaRPr>
          </a:p>
          <a:p>
            <a:pPr marL="0" indent="0" algn="ctr">
              <a:buNone/>
            </a:pPr>
            <a:r>
              <a:rPr lang="en-US" dirty="0">
                <a:latin typeface="Cambria" panose="02040503050406030204" pitchFamily="18" charset="0"/>
                <a:ea typeface="Cambria" panose="02040503050406030204" pitchFamily="18" charset="0"/>
              </a:rPr>
              <a:t>To deploy a functional web-based food classification system that utilize multiple color spaces extracted from an image as an input to a Siamese-CNN deep learning network.</a:t>
            </a:r>
            <a:endParaRPr lang="en-PH"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86365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EF2F-7EFA-249A-E99B-9B5FA142BC8D}"/>
              </a:ext>
            </a:extLst>
          </p:cNvPr>
          <p:cNvSpPr>
            <a:spLocks noGrp="1"/>
          </p:cNvSpPr>
          <p:nvPr>
            <p:ph type="title"/>
          </p:nvPr>
        </p:nvSpPr>
        <p:spPr/>
        <p:txBody>
          <a:bodyPr/>
          <a:lstStyle/>
          <a:p>
            <a:pPr marL="0" indent="0">
              <a:buNone/>
            </a:pPr>
            <a:r>
              <a:rPr lang="en-PH" dirty="0">
                <a:latin typeface="Cambria" panose="02040503050406030204" pitchFamily="18" charset="0"/>
                <a:ea typeface="Cambria" panose="02040503050406030204" pitchFamily="18" charset="0"/>
              </a:rPr>
              <a:t>Specific Objectives</a:t>
            </a:r>
          </a:p>
        </p:txBody>
      </p:sp>
      <p:sp>
        <p:nvSpPr>
          <p:cNvPr id="3" name="Content Placeholder 2">
            <a:extLst>
              <a:ext uri="{FF2B5EF4-FFF2-40B4-BE49-F238E27FC236}">
                <a16:creationId xmlns:a16="http://schemas.microsoft.com/office/drawing/2014/main" id="{834E8DE7-136E-D277-FAD3-AD841285C082}"/>
              </a:ext>
            </a:extLst>
          </p:cNvPr>
          <p:cNvSpPr>
            <a:spLocks noGrp="1"/>
          </p:cNvSpPr>
          <p:nvPr>
            <p:ph idx="1"/>
          </p:nvPr>
        </p:nvSpPr>
        <p:spPr/>
        <p:txBody>
          <a:bodyPr>
            <a:normAutofit/>
          </a:bodyPr>
          <a:lstStyle/>
          <a:p>
            <a:pPr marL="514350" indent="-514350" algn="just">
              <a:buFont typeface="+mj-lt"/>
              <a:buAutoNum type="arabicPeriod"/>
            </a:pPr>
            <a:r>
              <a:rPr lang="en-US" dirty="0">
                <a:latin typeface="Cambria" panose="02040503050406030204" pitchFamily="18" charset="0"/>
                <a:ea typeface="Cambria" panose="02040503050406030204" pitchFamily="18" charset="0"/>
              </a:rPr>
              <a:t>To develop an alternative approach to food classification using multiple color spaces extracted from a food image.</a:t>
            </a:r>
            <a:endParaRPr lang="en-PH" dirty="0">
              <a:latin typeface="Cambria" panose="02040503050406030204" pitchFamily="18" charset="0"/>
              <a:ea typeface="Cambria" panose="02040503050406030204" pitchFamily="18" charset="0"/>
            </a:endParaRPr>
          </a:p>
          <a:p>
            <a:pPr marL="514350" indent="-514350" algn="just">
              <a:buFont typeface="+mj-lt"/>
              <a:buAutoNum type="arabicPeriod"/>
            </a:pPr>
            <a:r>
              <a:rPr lang="en-US" dirty="0">
                <a:latin typeface="Cambria" panose="02040503050406030204" pitchFamily="18" charset="0"/>
                <a:ea typeface="Cambria" panose="02040503050406030204" pitchFamily="18" charset="0"/>
              </a:rPr>
              <a:t>To conduct an ablation study on the best 2-color space input combination for the Siamese-CNN model.</a:t>
            </a:r>
            <a:endParaRPr lang="en-PH" dirty="0">
              <a:latin typeface="Cambria" panose="02040503050406030204" pitchFamily="18" charset="0"/>
              <a:ea typeface="Cambria" panose="02040503050406030204" pitchFamily="18" charset="0"/>
            </a:endParaRPr>
          </a:p>
          <a:p>
            <a:pPr marL="514350" indent="-514350" algn="just">
              <a:buFont typeface="+mj-lt"/>
              <a:buAutoNum type="arabicPeriod"/>
            </a:pPr>
            <a:r>
              <a:rPr lang="en-US" dirty="0">
                <a:latin typeface="Cambria" panose="02040503050406030204" pitchFamily="18" charset="0"/>
                <a:ea typeface="Cambria" panose="02040503050406030204" pitchFamily="18" charset="0"/>
              </a:rPr>
              <a:t>To compare the performance of the proposed model with the current state-of-the-art models in the food classification problem.</a:t>
            </a:r>
          </a:p>
          <a:p>
            <a:pPr marL="514350" indent="-514350" algn="just">
              <a:buFont typeface="+mj-lt"/>
              <a:buAutoNum type="arabicPeriod"/>
            </a:pPr>
            <a:r>
              <a:rPr lang="en-US" dirty="0">
                <a:latin typeface="Cambria" panose="02040503050406030204" pitchFamily="18" charset="0"/>
                <a:ea typeface="Cambria" panose="02040503050406030204" pitchFamily="18" charset="0"/>
              </a:rPr>
              <a:t>To implement a Siamese-CNN deep learning model on food classification using a web-based application. </a:t>
            </a:r>
            <a:endParaRPr lang="en-PH"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65538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9382-B1BF-6674-3EFF-F16F57A122CC}"/>
              </a:ext>
            </a:extLst>
          </p:cNvPr>
          <p:cNvSpPr>
            <a:spLocks noGrp="1"/>
          </p:cNvSpPr>
          <p:nvPr>
            <p:ph type="title"/>
          </p:nvPr>
        </p:nvSpPr>
        <p:spPr>
          <a:xfrm>
            <a:off x="838200" y="2766218"/>
            <a:ext cx="10515600" cy="1325563"/>
          </a:xfrm>
        </p:spPr>
        <p:txBody>
          <a:bodyPr>
            <a:noAutofit/>
          </a:bodyPr>
          <a:lstStyle/>
          <a:p>
            <a:pPr algn="ctr"/>
            <a:r>
              <a:rPr lang="en-PH" sz="6600" dirty="0">
                <a:latin typeface="Cambria" panose="02040503050406030204" pitchFamily="18" charset="0"/>
                <a:ea typeface="Cambria" panose="02040503050406030204" pitchFamily="18" charset="0"/>
              </a:rPr>
              <a:t>Significance of the Study</a:t>
            </a:r>
          </a:p>
        </p:txBody>
      </p:sp>
    </p:spTree>
    <p:extLst>
      <p:ext uri="{BB962C8B-B14F-4D97-AF65-F5344CB8AC3E}">
        <p14:creationId xmlns:p14="http://schemas.microsoft.com/office/powerpoint/2010/main" val="49145823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2047-739E-1372-FFAE-261C34BE99C2}"/>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Significance of the Study</a:t>
            </a:r>
          </a:p>
        </p:txBody>
      </p:sp>
      <p:sp>
        <p:nvSpPr>
          <p:cNvPr id="3" name="Content Placeholder 2">
            <a:extLst>
              <a:ext uri="{FF2B5EF4-FFF2-40B4-BE49-F238E27FC236}">
                <a16:creationId xmlns:a16="http://schemas.microsoft.com/office/drawing/2014/main" id="{26D172A4-8DC2-3A9E-77FE-C7EE8CF2EC61}"/>
              </a:ext>
            </a:extLst>
          </p:cNvPr>
          <p:cNvSpPr>
            <a:spLocks noGrp="1"/>
          </p:cNvSpPr>
          <p:nvPr>
            <p:ph idx="1"/>
          </p:nvPr>
        </p:nvSpPr>
        <p:spPr/>
        <p:txBody>
          <a:bodyPr/>
          <a:lstStyle/>
          <a:p>
            <a:pPr marL="0" indent="0" algn="just">
              <a:buNone/>
            </a:pPr>
            <a:r>
              <a:rPr lang="en-PH" dirty="0">
                <a:latin typeface="Cambria" panose="02040503050406030204" pitchFamily="18" charset="0"/>
                <a:ea typeface="Cambria" panose="02040503050406030204" pitchFamily="18" charset="0"/>
              </a:rPr>
              <a:t>Food is one of our basic needs. It dictates our health status to whether we will be living for a long time or not. In that sense, diet really thus matter to whether we will be susceptible to diseases. This study complements the use of food classification system and the medical field. There are food classification systems and as the number of food classes grows so as the complexity on classifying them.</a:t>
            </a:r>
          </a:p>
          <a:p>
            <a:pPr marL="0" indent="0" algn="just">
              <a:buNone/>
            </a:pPr>
            <a:r>
              <a:rPr lang="en-PH" dirty="0">
                <a:latin typeface="Cambria" panose="02040503050406030204" pitchFamily="18" charset="0"/>
                <a:ea typeface="Cambria" panose="02040503050406030204" pitchFamily="18" charset="0"/>
              </a:rPr>
              <a:t>This aims to fill in the gap on the use of multiple color spaces as input to a Siamese CNN to address the ever increasing complexity of the food classification system.</a:t>
            </a:r>
          </a:p>
        </p:txBody>
      </p:sp>
    </p:spTree>
    <p:extLst>
      <p:ext uri="{BB962C8B-B14F-4D97-AF65-F5344CB8AC3E}">
        <p14:creationId xmlns:p14="http://schemas.microsoft.com/office/powerpoint/2010/main" val="3561969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9382-B1BF-6674-3EFF-F16F57A122CC}"/>
              </a:ext>
            </a:extLst>
          </p:cNvPr>
          <p:cNvSpPr>
            <a:spLocks noGrp="1"/>
          </p:cNvSpPr>
          <p:nvPr>
            <p:ph type="title"/>
          </p:nvPr>
        </p:nvSpPr>
        <p:spPr>
          <a:xfrm>
            <a:off x="838200" y="2481285"/>
            <a:ext cx="10515600" cy="1895429"/>
          </a:xfrm>
        </p:spPr>
        <p:txBody>
          <a:bodyPr>
            <a:noAutofit/>
          </a:bodyPr>
          <a:lstStyle/>
          <a:p>
            <a:pPr algn="ctr"/>
            <a:r>
              <a:rPr lang="en-PH" sz="6600" dirty="0">
                <a:latin typeface="Cambria" panose="02040503050406030204" pitchFamily="18" charset="0"/>
                <a:ea typeface="Cambria" panose="02040503050406030204" pitchFamily="18" charset="0"/>
              </a:rPr>
              <a:t>Theoretical and Conceptual Framework</a:t>
            </a:r>
          </a:p>
        </p:txBody>
      </p:sp>
    </p:spTree>
    <p:extLst>
      <p:ext uri="{BB962C8B-B14F-4D97-AF65-F5344CB8AC3E}">
        <p14:creationId xmlns:p14="http://schemas.microsoft.com/office/powerpoint/2010/main" val="22180480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4EF7-E8A1-8E6A-DF81-4D837B3CE196}"/>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Contents</a:t>
            </a:r>
          </a:p>
        </p:txBody>
      </p:sp>
      <p:sp>
        <p:nvSpPr>
          <p:cNvPr id="3" name="Content Placeholder 2">
            <a:extLst>
              <a:ext uri="{FF2B5EF4-FFF2-40B4-BE49-F238E27FC236}">
                <a16:creationId xmlns:a16="http://schemas.microsoft.com/office/drawing/2014/main" id="{80222684-C1B8-BD49-121F-59F27F240B7B}"/>
              </a:ext>
            </a:extLst>
          </p:cNvPr>
          <p:cNvSpPr>
            <a:spLocks noGrp="1"/>
          </p:cNvSpPr>
          <p:nvPr>
            <p:ph idx="1"/>
          </p:nvPr>
        </p:nvSpPr>
        <p:spPr>
          <a:xfrm>
            <a:off x="838200" y="1900576"/>
            <a:ext cx="10515600" cy="4351338"/>
          </a:xfrm>
        </p:spPr>
        <p:txBody>
          <a:bodyPr>
            <a:normAutofit lnSpcReduction="10000"/>
          </a:bodyPr>
          <a:lstStyle/>
          <a:p>
            <a:pPr marL="514350" indent="-514350">
              <a:buFont typeface="+mj-lt"/>
              <a:buAutoNum type="arabicPeriod"/>
            </a:pPr>
            <a:r>
              <a:rPr lang="en-PH" dirty="0">
                <a:latin typeface="Cambria" panose="02040503050406030204" pitchFamily="18" charset="0"/>
                <a:ea typeface="Cambria" panose="02040503050406030204" pitchFamily="18" charset="0"/>
              </a:rPr>
              <a:t>Introduction</a:t>
            </a:r>
          </a:p>
          <a:p>
            <a:pPr marL="514350" indent="-514350">
              <a:buFont typeface="+mj-lt"/>
              <a:buAutoNum type="arabicPeriod"/>
            </a:pPr>
            <a:r>
              <a:rPr lang="en-PH" dirty="0">
                <a:latin typeface="Cambria" panose="02040503050406030204" pitchFamily="18" charset="0"/>
                <a:ea typeface="Cambria" panose="02040503050406030204" pitchFamily="18" charset="0"/>
              </a:rPr>
              <a:t>Literature Review</a:t>
            </a:r>
          </a:p>
          <a:p>
            <a:pPr marL="514350" indent="-514350">
              <a:buFont typeface="+mj-lt"/>
              <a:buAutoNum type="arabicPeriod"/>
            </a:pPr>
            <a:r>
              <a:rPr lang="en-PH" dirty="0">
                <a:latin typeface="Cambria" panose="02040503050406030204" pitchFamily="18" charset="0"/>
                <a:ea typeface="Cambria" panose="02040503050406030204" pitchFamily="18" charset="0"/>
              </a:rPr>
              <a:t>Statement of the Problem</a:t>
            </a:r>
          </a:p>
          <a:p>
            <a:pPr marL="514350" indent="-514350">
              <a:buFont typeface="+mj-lt"/>
              <a:buAutoNum type="arabicPeriod"/>
            </a:pPr>
            <a:r>
              <a:rPr lang="en-PH" dirty="0">
                <a:latin typeface="Cambria" panose="02040503050406030204" pitchFamily="18" charset="0"/>
                <a:ea typeface="Cambria" panose="02040503050406030204" pitchFamily="18" charset="0"/>
              </a:rPr>
              <a:t>Objectives</a:t>
            </a:r>
          </a:p>
          <a:p>
            <a:pPr marL="514350" indent="-514350">
              <a:buFont typeface="+mj-lt"/>
              <a:buAutoNum type="arabicPeriod"/>
            </a:pPr>
            <a:r>
              <a:rPr lang="en-PH" dirty="0">
                <a:latin typeface="Cambria" panose="02040503050406030204" pitchFamily="18" charset="0"/>
                <a:ea typeface="Cambria" panose="02040503050406030204" pitchFamily="18" charset="0"/>
              </a:rPr>
              <a:t>Significance of the Study</a:t>
            </a:r>
          </a:p>
          <a:p>
            <a:pPr marL="514350" indent="-514350">
              <a:buFont typeface="+mj-lt"/>
              <a:buAutoNum type="arabicPeriod"/>
            </a:pPr>
            <a:r>
              <a:rPr lang="en-PH" dirty="0">
                <a:latin typeface="Cambria" panose="02040503050406030204" pitchFamily="18" charset="0"/>
                <a:ea typeface="Cambria" panose="02040503050406030204" pitchFamily="18" charset="0"/>
              </a:rPr>
              <a:t>Theoretical and Conceptual Framework</a:t>
            </a:r>
          </a:p>
          <a:p>
            <a:pPr marL="514350" indent="-514350">
              <a:buFont typeface="+mj-lt"/>
              <a:buAutoNum type="arabicPeriod"/>
            </a:pPr>
            <a:r>
              <a:rPr lang="en-PH" dirty="0">
                <a:latin typeface="Cambria" panose="02040503050406030204" pitchFamily="18" charset="0"/>
                <a:ea typeface="Cambria" panose="02040503050406030204" pitchFamily="18" charset="0"/>
              </a:rPr>
              <a:t>Proposed Methodology</a:t>
            </a:r>
          </a:p>
          <a:p>
            <a:pPr marL="514350" indent="-514350">
              <a:buFont typeface="+mj-lt"/>
              <a:buAutoNum type="arabicPeriod"/>
            </a:pPr>
            <a:r>
              <a:rPr lang="en-PH" dirty="0">
                <a:latin typeface="Cambria" panose="02040503050406030204" pitchFamily="18" charset="0"/>
                <a:ea typeface="Cambria" panose="02040503050406030204" pitchFamily="18" charset="0"/>
              </a:rPr>
              <a:t>Initial Experiment Results</a:t>
            </a:r>
          </a:p>
          <a:p>
            <a:pPr marL="514350" indent="-514350">
              <a:buFont typeface="+mj-lt"/>
              <a:buAutoNum type="arabicPeriod"/>
            </a:pPr>
            <a:r>
              <a:rPr lang="en-PH" dirty="0">
                <a:latin typeface="Cambria" panose="02040503050406030204" pitchFamily="18" charset="0"/>
                <a:ea typeface="Cambria" panose="02040503050406030204" pitchFamily="18" charset="0"/>
              </a:rPr>
              <a:t>Schedule of Activities</a:t>
            </a:r>
          </a:p>
        </p:txBody>
      </p:sp>
    </p:spTree>
    <p:extLst>
      <p:ext uri="{BB962C8B-B14F-4D97-AF65-F5344CB8AC3E}">
        <p14:creationId xmlns:p14="http://schemas.microsoft.com/office/powerpoint/2010/main" val="117167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Theoretical and Conceptual Framework</a:t>
            </a:r>
          </a:p>
        </p:txBody>
      </p:sp>
      <p:pic>
        <p:nvPicPr>
          <p:cNvPr id="6" name="Content Placeholder 5">
            <a:extLst>
              <a:ext uri="{FF2B5EF4-FFF2-40B4-BE49-F238E27FC236}">
                <a16:creationId xmlns:a16="http://schemas.microsoft.com/office/drawing/2014/main" id="{F294A854-2D69-5152-7DDA-DE7CF71FC2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283587"/>
            <a:ext cx="10371670" cy="5574413"/>
          </a:xfrm>
        </p:spPr>
      </p:pic>
    </p:spTree>
    <p:extLst>
      <p:ext uri="{BB962C8B-B14F-4D97-AF65-F5344CB8AC3E}">
        <p14:creationId xmlns:p14="http://schemas.microsoft.com/office/powerpoint/2010/main" val="405693297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9382-B1BF-6674-3EFF-F16F57A122CC}"/>
              </a:ext>
            </a:extLst>
          </p:cNvPr>
          <p:cNvSpPr>
            <a:spLocks noGrp="1"/>
          </p:cNvSpPr>
          <p:nvPr>
            <p:ph type="title"/>
          </p:nvPr>
        </p:nvSpPr>
        <p:spPr>
          <a:xfrm>
            <a:off x="838200" y="2766218"/>
            <a:ext cx="10515600" cy="1325563"/>
          </a:xfrm>
        </p:spPr>
        <p:txBody>
          <a:bodyPr>
            <a:normAutofit/>
          </a:bodyPr>
          <a:lstStyle/>
          <a:p>
            <a:pPr algn="ctr"/>
            <a:r>
              <a:rPr lang="en-PH" sz="6600" dirty="0">
                <a:latin typeface="Cambria" panose="02040503050406030204" pitchFamily="18" charset="0"/>
                <a:ea typeface="Cambria" panose="02040503050406030204" pitchFamily="18" charset="0"/>
              </a:rPr>
              <a:t>Proposed Methodology</a:t>
            </a:r>
          </a:p>
        </p:txBody>
      </p:sp>
    </p:spTree>
    <p:extLst>
      <p:ext uri="{BB962C8B-B14F-4D97-AF65-F5344CB8AC3E}">
        <p14:creationId xmlns:p14="http://schemas.microsoft.com/office/powerpoint/2010/main" val="377249065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normAutofit/>
          </a:bodyPr>
          <a:lstStyle/>
          <a:p>
            <a:r>
              <a:rPr lang="en-PH" sz="4000" dirty="0">
                <a:latin typeface="Cambria" panose="02040503050406030204" pitchFamily="18" charset="0"/>
                <a:ea typeface="Cambria" panose="02040503050406030204" pitchFamily="18" charset="0"/>
              </a:rPr>
              <a:t>Network Design and Architecture</a:t>
            </a:r>
          </a:p>
        </p:txBody>
      </p:sp>
      <p:pic>
        <p:nvPicPr>
          <p:cNvPr id="7" name="Content Placeholder 6">
            <a:extLst>
              <a:ext uri="{FF2B5EF4-FFF2-40B4-BE49-F238E27FC236}">
                <a16:creationId xmlns:a16="http://schemas.microsoft.com/office/drawing/2014/main" id="{74DB69D6-1D1C-8A3F-E37D-C847386DD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6815" y="426699"/>
            <a:ext cx="2971797" cy="6004601"/>
          </a:xfrm>
        </p:spPr>
      </p:pic>
      <p:sp>
        <p:nvSpPr>
          <p:cNvPr id="8" name="TextBox 7">
            <a:extLst>
              <a:ext uri="{FF2B5EF4-FFF2-40B4-BE49-F238E27FC236}">
                <a16:creationId xmlns:a16="http://schemas.microsoft.com/office/drawing/2014/main" id="{FCBDBAE5-D909-AB59-ECE7-FBCF00331ACA}"/>
              </a:ext>
            </a:extLst>
          </p:cNvPr>
          <p:cNvSpPr txBox="1"/>
          <p:nvPr/>
        </p:nvSpPr>
        <p:spPr>
          <a:xfrm>
            <a:off x="838199" y="1730929"/>
            <a:ext cx="3460376" cy="1754326"/>
          </a:xfrm>
          <a:prstGeom prst="rect">
            <a:avLst/>
          </a:prstGeom>
          <a:noFill/>
        </p:spPr>
        <p:txBody>
          <a:bodyPr wrap="square" rtlCol="0">
            <a:spAutoFit/>
          </a:bodyPr>
          <a:lstStyle/>
          <a:p>
            <a:r>
              <a:rPr lang="en-PH" dirty="0">
                <a:latin typeface="Cambria" panose="02040503050406030204" pitchFamily="18" charset="0"/>
                <a:ea typeface="Cambria" panose="02040503050406030204" pitchFamily="18" charset="0"/>
              </a:rPr>
              <a:t>The base model is based on the </a:t>
            </a:r>
            <a:r>
              <a:rPr lang="en-PH" dirty="0" err="1">
                <a:latin typeface="Cambria" panose="02040503050406030204" pitchFamily="18" charset="0"/>
                <a:ea typeface="Cambria" panose="02040503050406030204" pitchFamily="18" charset="0"/>
              </a:rPr>
              <a:t>EfficientNet</a:t>
            </a:r>
            <a:r>
              <a:rPr lang="en-PH" dirty="0">
                <a:latin typeface="Cambria" panose="02040503050406030204" pitchFamily="18" charset="0"/>
                <a:ea typeface="Cambria" panose="02040503050406030204" pitchFamily="18" charset="0"/>
              </a:rPr>
              <a:t> Family. The diagram shows the structure of the EfficientNetB0. The red box at the end indicates the removal of the top layer of the base model.</a:t>
            </a:r>
          </a:p>
        </p:txBody>
      </p:sp>
    </p:spTree>
    <p:extLst>
      <p:ext uri="{BB962C8B-B14F-4D97-AF65-F5344CB8AC3E}">
        <p14:creationId xmlns:p14="http://schemas.microsoft.com/office/powerpoint/2010/main" val="158239729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normAutofit/>
          </a:bodyPr>
          <a:lstStyle/>
          <a:p>
            <a:r>
              <a:rPr lang="en-PH" sz="4000" dirty="0">
                <a:latin typeface="Cambria" panose="02040503050406030204" pitchFamily="18" charset="0"/>
                <a:ea typeface="Cambria" panose="02040503050406030204" pitchFamily="18" charset="0"/>
              </a:rPr>
              <a:t>Network Design and Architecture</a:t>
            </a:r>
          </a:p>
        </p:txBody>
      </p:sp>
      <p:sp>
        <p:nvSpPr>
          <p:cNvPr id="8" name="TextBox 7">
            <a:extLst>
              <a:ext uri="{FF2B5EF4-FFF2-40B4-BE49-F238E27FC236}">
                <a16:creationId xmlns:a16="http://schemas.microsoft.com/office/drawing/2014/main" id="{FCBDBAE5-D909-AB59-ECE7-FBCF00331ACA}"/>
              </a:ext>
            </a:extLst>
          </p:cNvPr>
          <p:cNvSpPr txBox="1"/>
          <p:nvPr/>
        </p:nvSpPr>
        <p:spPr>
          <a:xfrm>
            <a:off x="838199" y="1730929"/>
            <a:ext cx="3460376" cy="3139321"/>
          </a:xfrm>
          <a:prstGeom prst="rect">
            <a:avLst/>
          </a:prstGeom>
          <a:noFill/>
        </p:spPr>
        <p:txBody>
          <a:bodyPr wrap="square" rtlCol="0">
            <a:spAutoFit/>
          </a:bodyPr>
          <a:lstStyle/>
          <a:p>
            <a:r>
              <a:rPr lang="en-PH" dirty="0">
                <a:latin typeface="Cambria" panose="02040503050406030204" pitchFamily="18" charset="0"/>
                <a:ea typeface="Cambria" panose="02040503050406030204" pitchFamily="18" charset="0"/>
              </a:rPr>
              <a:t>We enforce the base model in our proposed model. The diagram in represents a single subnetwork of the proposed Siamese CNN. Before we utilize the base model, we first added a data augmentation layer. Note that the Data Augmentation layer is only active during the training phase of the model and deactivates during evaluation. </a:t>
            </a:r>
          </a:p>
        </p:txBody>
      </p:sp>
      <p:pic>
        <p:nvPicPr>
          <p:cNvPr id="4" name="Picture 3">
            <a:extLst>
              <a:ext uri="{FF2B5EF4-FFF2-40B4-BE49-F238E27FC236}">
                <a16:creationId xmlns:a16="http://schemas.microsoft.com/office/drawing/2014/main" id="{830B8A69-9A4A-F0C1-2647-97D00033B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227" y="365125"/>
            <a:ext cx="3533775" cy="6486525"/>
          </a:xfrm>
          <a:prstGeom prst="rect">
            <a:avLst/>
          </a:prstGeom>
        </p:spPr>
      </p:pic>
    </p:spTree>
    <p:extLst>
      <p:ext uri="{BB962C8B-B14F-4D97-AF65-F5344CB8AC3E}">
        <p14:creationId xmlns:p14="http://schemas.microsoft.com/office/powerpoint/2010/main" val="313215153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lstStyle/>
          <a:p>
            <a:r>
              <a:rPr lang="en-PH" sz="4400" dirty="0">
                <a:latin typeface="Cambria" panose="02040503050406030204" pitchFamily="18" charset="0"/>
                <a:ea typeface="Cambria" panose="02040503050406030204" pitchFamily="18" charset="0"/>
              </a:rPr>
              <a:t>Network Design and Architecture</a:t>
            </a:r>
            <a:endParaRPr lang="en-PH"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0D08E6B-BEF9-41FE-C33D-02DE13A94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36" y="1422021"/>
            <a:ext cx="10742564" cy="5341004"/>
          </a:xfrm>
          <a:prstGeom prst="rect">
            <a:avLst/>
          </a:prstGeom>
        </p:spPr>
      </p:pic>
    </p:spTree>
    <p:extLst>
      <p:ext uri="{BB962C8B-B14F-4D97-AF65-F5344CB8AC3E}">
        <p14:creationId xmlns:p14="http://schemas.microsoft.com/office/powerpoint/2010/main" val="32327236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lstStyle/>
          <a:p>
            <a:r>
              <a:rPr lang="en-PH" sz="4400" dirty="0">
                <a:latin typeface="Cambria" panose="02040503050406030204" pitchFamily="18" charset="0"/>
                <a:ea typeface="Cambria" panose="02040503050406030204" pitchFamily="18" charset="0"/>
              </a:rPr>
              <a:t>Dataset</a:t>
            </a:r>
            <a:endParaRPr lang="en-PH"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A04F9F9A-6EF3-8D89-109A-3F1157DEBE1A}"/>
              </a:ext>
            </a:extLst>
          </p:cNvPr>
          <p:cNvGraphicFramePr>
            <a:graphicFrameLocks noGrp="1"/>
          </p:cNvGraphicFramePr>
          <p:nvPr>
            <p:extLst>
              <p:ext uri="{D42A27DB-BD31-4B8C-83A1-F6EECF244321}">
                <p14:modId xmlns:p14="http://schemas.microsoft.com/office/powerpoint/2010/main" val="1958961972"/>
              </p:ext>
            </p:extLst>
          </p:nvPr>
        </p:nvGraphicFramePr>
        <p:xfrm>
          <a:off x="1778000" y="1690688"/>
          <a:ext cx="8636000" cy="4767887"/>
        </p:xfrm>
        <a:graphic>
          <a:graphicData uri="http://schemas.openxmlformats.org/drawingml/2006/table">
            <a:tbl>
              <a:tblPr firstRow="1" bandRow="1">
                <a:tableStyleId>{5C22544A-7EE6-4342-B048-85BDC9FD1C3A}</a:tableStyleId>
              </a:tblPr>
              <a:tblGrid>
                <a:gridCol w="2159000">
                  <a:extLst>
                    <a:ext uri="{9D8B030D-6E8A-4147-A177-3AD203B41FA5}">
                      <a16:colId xmlns:a16="http://schemas.microsoft.com/office/drawing/2014/main" val="3922060390"/>
                    </a:ext>
                  </a:extLst>
                </a:gridCol>
                <a:gridCol w="2159000">
                  <a:extLst>
                    <a:ext uri="{9D8B030D-6E8A-4147-A177-3AD203B41FA5}">
                      <a16:colId xmlns:a16="http://schemas.microsoft.com/office/drawing/2014/main" val="1870580627"/>
                    </a:ext>
                  </a:extLst>
                </a:gridCol>
                <a:gridCol w="2159000">
                  <a:extLst>
                    <a:ext uri="{9D8B030D-6E8A-4147-A177-3AD203B41FA5}">
                      <a16:colId xmlns:a16="http://schemas.microsoft.com/office/drawing/2014/main" val="108471734"/>
                    </a:ext>
                  </a:extLst>
                </a:gridCol>
                <a:gridCol w="2159000">
                  <a:extLst>
                    <a:ext uri="{9D8B030D-6E8A-4147-A177-3AD203B41FA5}">
                      <a16:colId xmlns:a16="http://schemas.microsoft.com/office/drawing/2014/main" val="974179617"/>
                    </a:ext>
                  </a:extLst>
                </a:gridCol>
              </a:tblGrid>
              <a:tr h="480388">
                <a:tc>
                  <a:txBody>
                    <a:bodyPr/>
                    <a:lstStyle/>
                    <a:p>
                      <a:r>
                        <a:rPr lang="en-PH" sz="2000" dirty="0">
                          <a:latin typeface="Cambria" panose="02040503050406030204" pitchFamily="18" charset="0"/>
                          <a:ea typeface="Cambria" panose="02040503050406030204" pitchFamily="18" charset="0"/>
                        </a:rPr>
                        <a:t>Class Name</a:t>
                      </a:r>
                    </a:p>
                  </a:txBody>
                  <a:tcPr/>
                </a:tc>
                <a:tc>
                  <a:txBody>
                    <a:bodyPr/>
                    <a:lstStyle/>
                    <a:p>
                      <a:r>
                        <a:rPr lang="en-PH" sz="2000" dirty="0">
                          <a:latin typeface="Cambria" panose="02040503050406030204" pitchFamily="18" charset="0"/>
                          <a:ea typeface="Cambria" panose="02040503050406030204" pitchFamily="18" charset="0"/>
                        </a:rPr>
                        <a:t>Total Instances</a:t>
                      </a:r>
                    </a:p>
                  </a:txBody>
                  <a:tcPr/>
                </a:tc>
                <a:tc>
                  <a:txBody>
                    <a:bodyPr/>
                    <a:lstStyle/>
                    <a:p>
                      <a:r>
                        <a:rPr lang="en-PH" sz="2000" dirty="0">
                          <a:latin typeface="Cambria" panose="02040503050406030204" pitchFamily="18" charset="0"/>
                          <a:ea typeface="Cambria" panose="02040503050406030204" pitchFamily="18" charset="0"/>
                        </a:rPr>
                        <a:t>Training Instances</a:t>
                      </a:r>
                    </a:p>
                  </a:txBody>
                  <a:tcPr/>
                </a:tc>
                <a:tc>
                  <a:txBody>
                    <a:bodyPr/>
                    <a:lstStyle/>
                    <a:p>
                      <a:r>
                        <a:rPr lang="en-PH" sz="2000" dirty="0">
                          <a:latin typeface="Cambria" panose="02040503050406030204" pitchFamily="18" charset="0"/>
                          <a:ea typeface="Cambria" panose="02040503050406030204" pitchFamily="18" charset="0"/>
                        </a:rPr>
                        <a:t>Testing Instances</a:t>
                      </a:r>
                    </a:p>
                  </a:txBody>
                  <a:tcPr/>
                </a:tc>
                <a:extLst>
                  <a:ext uri="{0D108BD9-81ED-4DB2-BD59-A6C34878D82A}">
                    <a16:rowId xmlns:a16="http://schemas.microsoft.com/office/drawing/2014/main" val="4142970784"/>
                  </a:ext>
                </a:extLst>
              </a:tr>
              <a:tr h="480388">
                <a:tc>
                  <a:txBody>
                    <a:bodyPr/>
                    <a:lstStyle/>
                    <a:p>
                      <a:r>
                        <a:rPr lang="en-PH" sz="2000" dirty="0">
                          <a:latin typeface="Cambria" panose="02040503050406030204" pitchFamily="18" charset="0"/>
                          <a:ea typeface="Cambria" panose="02040503050406030204" pitchFamily="18" charset="0"/>
                        </a:rPr>
                        <a:t>apple pie</a:t>
                      </a:r>
                    </a:p>
                  </a:txBody>
                  <a:tcPr/>
                </a:tc>
                <a:tc>
                  <a:txBody>
                    <a:bodyPr/>
                    <a:lstStyle/>
                    <a:p>
                      <a:r>
                        <a:rPr lang="en-PH" sz="2000" dirty="0">
                          <a:latin typeface="Cambria" panose="02040503050406030204" pitchFamily="18" charset="0"/>
                          <a:ea typeface="Cambria" panose="02040503050406030204" pitchFamily="18" charset="0"/>
                        </a:rPr>
                        <a:t>1000</a:t>
                      </a:r>
                    </a:p>
                  </a:txBody>
                  <a:tcPr/>
                </a:tc>
                <a:tc>
                  <a:txBody>
                    <a:bodyPr/>
                    <a:lstStyle/>
                    <a:p>
                      <a:r>
                        <a:rPr lang="en-PH" sz="2000" dirty="0">
                          <a:latin typeface="Cambria" panose="02040503050406030204" pitchFamily="18" charset="0"/>
                          <a:ea typeface="Cambria" panose="02040503050406030204" pitchFamily="18" charset="0"/>
                        </a:rPr>
                        <a:t>750</a:t>
                      </a:r>
                    </a:p>
                  </a:txBody>
                  <a:tcPr/>
                </a:tc>
                <a:tc>
                  <a:txBody>
                    <a:bodyPr/>
                    <a:lstStyle/>
                    <a:p>
                      <a:r>
                        <a:rPr lang="en-PH" sz="2000" dirty="0">
                          <a:latin typeface="Cambria" panose="02040503050406030204" pitchFamily="18" charset="0"/>
                          <a:ea typeface="Cambria" panose="02040503050406030204" pitchFamily="18" charset="0"/>
                        </a:rPr>
                        <a:t>250</a:t>
                      </a:r>
                    </a:p>
                  </a:txBody>
                  <a:tcPr/>
                </a:tc>
                <a:extLst>
                  <a:ext uri="{0D108BD9-81ED-4DB2-BD59-A6C34878D82A}">
                    <a16:rowId xmlns:a16="http://schemas.microsoft.com/office/drawing/2014/main" val="1020107936"/>
                  </a:ext>
                </a:extLst>
              </a:tr>
              <a:tr h="480388">
                <a:tc>
                  <a:txBody>
                    <a:bodyPr/>
                    <a:lstStyle/>
                    <a:p>
                      <a:r>
                        <a:rPr lang="en-PH" sz="2000" dirty="0">
                          <a:latin typeface="Cambria" panose="02040503050406030204" pitchFamily="18" charset="0"/>
                          <a:ea typeface="Cambria" panose="02040503050406030204" pitchFamily="18" charset="0"/>
                        </a:rPr>
                        <a:t>baby back ribs</a:t>
                      </a:r>
                    </a:p>
                  </a:txBody>
                  <a:tcPr/>
                </a:tc>
                <a:tc>
                  <a:txBody>
                    <a:bodyPr/>
                    <a:lstStyle/>
                    <a:p>
                      <a:r>
                        <a:rPr lang="en-PH" sz="2000" dirty="0">
                          <a:latin typeface="Cambria" panose="02040503050406030204" pitchFamily="18" charset="0"/>
                          <a:ea typeface="Cambria" panose="02040503050406030204" pitchFamily="18" charset="0"/>
                        </a:rPr>
                        <a:t>1000</a:t>
                      </a:r>
                    </a:p>
                  </a:txBody>
                  <a:tcPr/>
                </a:tc>
                <a:tc>
                  <a:txBody>
                    <a:bodyPr/>
                    <a:lstStyle/>
                    <a:p>
                      <a:r>
                        <a:rPr lang="en-PH" sz="2000" dirty="0">
                          <a:latin typeface="Cambria" panose="02040503050406030204" pitchFamily="18" charset="0"/>
                          <a:ea typeface="Cambria" panose="02040503050406030204" pitchFamily="18" charset="0"/>
                        </a:rPr>
                        <a:t>750</a:t>
                      </a:r>
                    </a:p>
                  </a:txBody>
                  <a:tcPr/>
                </a:tc>
                <a:tc>
                  <a:txBody>
                    <a:bodyPr/>
                    <a:lstStyle/>
                    <a:p>
                      <a:r>
                        <a:rPr lang="en-PH" sz="2000" dirty="0">
                          <a:latin typeface="Cambria" panose="02040503050406030204" pitchFamily="18" charset="0"/>
                          <a:ea typeface="Cambria" panose="02040503050406030204" pitchFamily="18" charset="0"/>
                        </a:rPr>
                        <a:t>250</a:t>
                      </a:r>
                    </a:p>
                  </a:txBody>
                  <a:tcPr/>
                </a:tc>
                <a:extLst>
                  <a:ext uri="{0D108BD9-81ED-4DB2-BD59-A6C34878D82A}">
                    <a16:rowId xmlns:a16="http://schemas.microsoft.com/office/drawing/2014/main" val="4108625349"/>
                  </a:ext>
                </a:extLst>
              </a:tr>
              <a:tr h="480388">
                <a:tc>
                  <a:txBody>
                    <a:bodyPr/>
                    <a:lstStyle/>
                    <a:p>
                      <a:r>
                        <a:rPr lang="en-PH" sz="2000" dirty="0">
                          <a:latin typeface="Cambria" panose="02040503050406030204" pitchFamily="18" charset="0"/>
                          <a:ea typeface="Cambria" panose="02040503050406030204" pitchFamily="18" charset="0"/>
                        </a:rPr>
                        <a:t>baklava</a:t>
                      </a:r>
                    </a:p>
                  </a:txBody>
                  <a:tcPr/>
                </a:tc>
                <a:tc>
                  <a:txBody>
                    <a:bodyPr/>
                    <a:lstStyle/>
                    <a:p>
                      <a:r>
                        <a:rPr lang="en-PH" sz="2000" dirty="0">
                          <a:latin typeface="Cambria" panose="02040503050406030204" pitchFamily="18" charset="0"/>
                          <a:ea typeface="Cambria" panose="02040503050406030204" pitchFamily="18" charset="0"/>
                        </a:rPr>
                        <a:t>1000</a:t>
                      </a:r>
                    </a:p>
                  </a:txBody>
                  <a:tcPr/>
                </a:tc>
                <a:tc>
                  <a:txBody>
                    <a:bodyPr/>
                    <a:lstStyle/>
                    <a:p>
                      <a:r>
                        <a:rPr lang="en-PH" sz="2000" dirty="0">
                          <a:latin typeface="Cambria" panose="02040503050406030204" pitchFamily="18" charset="0"/>
                          <a:ea typeface="Cambria" panose="02040503050406030204" pitchFamily="18" charset="0"/>
                        </a:rPr>
                        <a:t>750</a:t>
                      </a:r>
                    </a:p>
                  </a:txBody>
                  <a:tcPr/>
                </a:tc>
                <a:tc>
                  <a:txBody>
                    <a:bodyPr/>
                    <a:lstStyle/>
                    <a:p>
                      <a:r>
                        <a:rPr lang="en-PH" sz="2000" dirty="0">
                          <a:latin typeface="Cambria" panose="02040503050406030204" pitchFamily="18" charset="0"/>
                          <a:ea typeface="Cambria" panose="02040503050406030204" pitchFamily="18" charset="0"/>
                        </a:rPr>
                        <a:t>250</a:t>
                      </a:r>
                    </a:p>
                  </a:txBody>
                  <a:tcPr/>
                </a:tc>
                <a:extLst>
                  <a:ext uri="{0D108BD9-81ED-4DB2-BD59-A6C34878D82A}">
                    <a16:rowId xmlns:a16="http://schemas.microsoft.com/office/drawing/2014/main" val="1146449754"/>
                  </a:ext>
                </a:extLst>
              </a:tr>
              <a:tr h="1184519">
                <a:tc>
                  <a:txBody>
                    <a:bodyPr/>
                    <a:lstStyle/>
                    <a:p>
                      <a:pPr algn="ctr"/>
                      <a:r>
                        <a:rPr lang="en-PH" sz="2000" b="1" dirty="0">
                          <a:latin typeface="Cambria" panose="02040503050406030204" pitchFamily="18" charset="0"/>
                          <a:ea typeface="Cambria" panose="02040503050406030204" pitchFamily="18" charset="0"/>
                        </a:rPr>
                        <a:t>.</a:t>
                      </a:r>
                    </a:p>
                    <a:p>
                      <a:pPr algn="ctr"/>
                      <a:r>
                        <a:rPr lang="en-PH" sz="2000" b="1" dirty="0">
                          <a:latin typeface="Cambria" panose="02040503050406030204" pitchFamily="18" charset="0"/>
                          <a:ea typeface="Cambria" panose="02040503050406030204" pitchFamily="18" charset="0"/>
                        </a:rPr>
                        <a:t>.</a:t>
                      </a:r>
                    </a:p>
                    <a:p>
                      <a:pPr algn="ctr"/>
                      <a:r>
                        <a:rPr lang="en-PH" sz="2000" b="1" dirty="0">
                          <a:latin typeface="Cambria" panose="02040503050406030204" pitchFamily="18" charset="0"/>
                          <a:ea typeface="Cambria" panose="02040503050406030204" pitchFamily="18" charset="0"/>
                        </a:rPr>
                        <a:t>.</a:t>
                      </a:r>
                    </a:p>
                  </a:txBody>
                  <a:tcPr/>
                </a:tc>
                <a:tc>
                  <a:txBody>
                    <a:bodyPr/>
                    <a:lstStyle/>
                    <a:p>
                      <a:pPr algn="ctr"/>
                      <a:r>
                        <a:rPr lang="en-PH" sz="2000" b="1" dirty="0">
                          <a:latin typeface="Cambria" panose="02040503050406030204" pitchFamily="18" charset="0"/>
                          <a:ea typeface="Cambria" panose="02040503050406030204" pitchFamily="18" charset="0"/>
                        </a:rPr>
                        <a:t>.</a:t>
                      </a:r>
                    </a:p>
                    <a:p>
                      <a:pPr algn="ctr"/>
                      <a:r>
                        <a:rPr lang="en-PH" sz="2000" b="1" dirty="0">
                          <a:latin typeface="Cambria" panose="02040503050406030204" pitchFamily="18" charset="0"/>
                          <a:ea typeface="Cambria" panose="02040503050406030204" pitchFamily="18" charset="0"/>
                        </a:rPr>
                        <a:t>.</a:t>
                      </a:r>
                    </a:p>
                    <a:p>
                      <a:pPr algn="ctr"/>
                      <a:r>
                        <a:rPr lang="en-PH" sz="2000" b="1" dirty="0">
                          <a:latin typeface="Cambria" panose="02040503050406030204" pitchFamily="18" charset="0"/>
                          <a:ea typeface="Cambria" panose="02040503050406030204" pitchFamily="18" charset="0"/>
                        </a:rPr>
                        <a:t>.</a:t>
                      </a:r>
                      <a:endParaRPr lang="en-PH" sz="2000" dirty="0">
                        <a:latin typeface="Cambria" panose="02040503050406030204" pitchFamily="18" charset="0"/>
                        <a:ea typeface="Cambria" panose="02040503050406030204" pitchFamily="18" charset="0"/>
                      </a:endParaRPr>
                    </a:p>
                  </a:txBody>
                  <a:tcPr/>
                </a:tc>
                <a:tc>
                  <a:txBody>
                    <a:bodyPr/>
                    <a:lstStyle/>
                    <a:p>
                      <a:pPr algn="ctr"/>
                      <a:r>
                        <a:rPr lang="en-PH" sz="2000" b="1" dirty="0">
                          <a:latin typeface="Cambria" panose="02040503050406030204" pitchFamily="18" charset="0"/>
                          <a:ea typeface="Cambria" panose="02040503050406030204" pitchFamily="18" charset="0"/>
                        </a:rPr>
                        <a:t>.</a:t>
                      </a:r>
                    </a:p>
                    <a:p>
                      <a:pPr algn="ctr"/>
                      <a:r>
                        <a:rPr lang="en-PH" sz="2000" b="1" dirty="0">
                          <a:latin typeface="Cambria" panose="02040503050406030204" pitchFamily="18" charset="0"/>
                          <a:ea typeface="Cambria" panose="02040503050406030204" pitchFamily="18" charset="0"/>
                        </a:rPr>
                        <a:t>.</a:t>
                      </a:r>
                    </a:p>
                    <a:p>
                      <a:pPr algn="ctr"/>
                      <a:r>
                        <a:rPr lang="en-PH" sz="2000" b="1" dirty="0">
                          <a:latin typeface="Cambria" panose="02040503050406030204" pitchFamily="18" charset="0"/>
                          <a:ea typeface="Cambria" panose="02040503050406030204" pitchFamily="18" charset="0"/>
                        </a:rPr>
                        <a:t>.</a:t>
                      </a:r>
                      <a:endParaRPr lang="en-PH" sz="2000" dirty="0">
                        <a:latin typeface="Cambria" panose="02040503050406030204" pitchFamily="18" charset="0"/>
                        <a:ea typeface="Cambria" panose="02040503050406030204" pitchFamily="18" charset="0"/>
                      </a:endParaRPr>
                    </a:p>
                  </a:txBody>
                  <a:tcPr/>
                </a:tc>
                <a:tc>
                  <a:txBody>
                    <a:bodyPr/>
                    <a:lstStyle/>
                    <a:p>
                      <a:pPr algn="ctr"/>
                      <a:r>
                        <a:rPr lang="en-PH" sz="2000" b="1" dirty="0">
                          <a:latin typeface="Cambria" panose="02040503050406030204" pitchFamily="18" charset="0"/>
                          <a:ea typeface="Cambria" panose="02040503050406030204" pitchFamily="18" charset="0"/>
                        </a:rPr>
                        <a:t>.</a:t>
                      </a:r>
                    </a:p>
                    <a:p>
                      <a:pPr algn="ctr"/>
                      <a:r>
                        <a:rPr lang="en-PH" sz="2000" b="1" dirty="0">
                          <a:latin typeface="Cambria" panose="02040503050406030204" pitchFamily="18" charset="0"/>
                          <a:ea typeface="Cambria" panose="02040503050406030204" pitchFamily="18" charset="0"/>
                        </a:rPr>
                        <a:t>.</a:t>
                      </a:r>
                    </a:p>
                    <a:p>
                      <a:pPr algn="ctr"/>
                      <a:r>
                        <a:rPr lang="en-PH" sz="2000" b="1" dirty="0">
                          <a:latin typeface="Cambria" panose="02040503050406030204" pitchFamily="18" charset="0"/>
                          <a:ea typeface="Cambria" panose="02040503050406030204" pitchFamily="18" charset="0"/>
                        </a:rPr>
                        <a:t>.</a:t>
                      </a:r>
                      <a:endParaRPr lang="en-PH"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529041304"/>
                  </a:ext>
                </a:extLst>
              </a:tr>
              <a:tr h="480388">
                <a:tc>
                  <a:txBody>
                    <a:bodyPr/>
                    <a:lstStyle/>
                    <a:p>
                      <a:r>
                        <a:rPr lang="en-PH" sz="2000" dirty="0">
                          <a:latin typeface="Cambria" panose="02040503050406030204" pitchFamily="18" charset="0"/>
                          <a:ea typeface="Cambria" panose="02040503050406030204" pitchFamily="18" charset="0"/>
                        </a:rPr>
                        <a:t>tiramisu</a:t>
                      </a:r>
                    </a:p>
                  </a:txBody>
                  <a:tcPr/>
                </a:tc>
                <a:tc>
                  <a:txBody>
                    <a:bodyPr/>
                    <a:lstStyle/>
                    <a:p>
                      <a:r>
                        <a:rPr lang="en-PH" sz="2000" dirty="0">
                          <a:latin typeface="Cambria" panose="02040503050406030204" pitchFamily="18" charset="0"/>
                          <a:ea typeface="Cambria" panose="02040503050406030204" pitchFamily="18" charset="0"/>
                        </a:rPr>
                        <a:t>1000</a:t>
                      </a:r>
                    </a:p>
                  </a:txBody>
                  <a:tcPr/>
                </a:tc>
                <a:tc>
                  <a:txBody>
                    <a:bodyPr/>
                    <a:lstStyle/>
                    <a:p>
                      <a:r>
                        <a:rPr lang="en-PH" sz="2000" dirty="0">
                          <a:latin typeface="Cambria" panose="02040503050406030204" pitchFamily="18" charset="0"/>
                          <a:ea typeface="Cambria" panose="02040503050406030204" pitchFamily="18" charset="0"/>
                        </a:rPr>
                        <a:t>750</a:t>
                      </a:r>
                    </a:p>
                  </a:txBody>
                  <a:tcPr/>
                </a:tc>
                <a:tc>
                  <a:txBody>
                    <a:bodyPr/>
                    <a:lstStyle/>
                    <a:p>
                      <a:r>
                        <a:rPr lang="en-PH" sz="2000" dirty="0">
                          <a:latin typeface="Cambria" panose="02040503050406030204" pitchFamily="18" charset="0"/>
                          <a:ea typeface="Cambria" panose="02040503050406030204" pitchFamily="18" charset="0"/>
                        </a:rPr>
                        <a:t>250</a:t>
                      </a:r>
                    </a:p>
                  </a:txBody>
                  <a:tcPr/>
                </a:tc>
                <a:extLst>
                  <a:ext uri="{0D108BD9-81ED-4DB2-BD59-A6C34878D82A}">
                    <a16:rowId xmlns:a16="http://schemas.microsoft.com/office/drawing/2014/main" val="3562413468"/>
                  </a:ext>
                </a:extLst>
              </a:tr>
              <a:tr h="480388">
                <a:tc>
                  <a:txBody>
                    <a:bodyPr/>
                    <a:lstStyle/>
                    <a:p>
                      <a:r>
                        <a:rPr lang="en-PH" sz="2000" dirty="0">
                          <a:latin typeface="Cambria" panose="02040503050406030204" pitchFamily="18" charset="0"/>
                          <a:ea typeface="Cambria" panose="02040503050406030204" pitchFamily="18" charset="0"/>
                        </a:rPr>
                        <a:t>tuna tartare</a:t>
                      </a:r>
                    </a:p>
                  </a:txBody>
                  <a:tcPr/>
                </a:tc>
                <a:tc>
                  <a:txBody>
                    <a:bodyPr/>
                    <a:lstStyle/>
                    <a:p>
                      <a:r>
                        <a:rPr lang="en-PH" sz="2000" dirty="0">
                          <a:latin typeface="Cambria" panose="02040503050406030204" pitchFamily="18" charset="0"/>
                          <a:ea typeface="Cambria" panose="02040503050406030204" pitchFamily="18" charset="0"/>
                        </a:rPr>
                        <a:t>1000</a:t>
                      </a:r>
                    </a:p>
                  </a:txBody>
                  <a:tcPr/>
                </a:tc>
                <a:tc>
                  <a:txBody>
                    <a:bodyPr/>
                    <a:lstStyle/>
                    <a:p>
                      <a:r>
                        <a:rPr lang="en-PH" sz="2000" dirty="0">
                          <a:latin typeface="Cambria" panose="02040503050406030204" pitchFamily="18" charset="0"/>
                          <a:ea typeface="Cambria" panose="02040503050406030204" pitchFamily="18" charset="0"/>
                        </a:rPr>
                        <a:t>750</a:t>
                      </a:r>
                    </a:p>
                  </a:txBody>
                  <a:tcPr/>
                </a:tc>
                <a:tc>
                  <a:txBody>
                    <a:bodyPr/>
                    <a:lstStyle/>
                    <a:p>
                      <a:r>
                        <a:rPr lang="en-PH" sz="2000" dirty="0">
                          <a:latin typeface="Cambria" panose="02040503050406030204" pitchFamily="18" charset="0"/>
                          <a:ea typeface="Cambria" panose="02040503050406030204" pitchFamily="18" charset="0"/>
                        </a:rPr>
                        <a:t>250</a:t>
                      </a:r>
                    </a:p>
                  </a:txBody>
                  <a:tcPr/>
                </a:tc>
                <a:extLst>
                  <a:ext uri="{0D108BD9-81ED-4DB2-BD59-A6C34878D82A}">
                    <a16:rowId xmlns:a16="http://schemas.microsoft.com/office/drawing/2014/main" val="2387906242"/>
                  </a:ext>
                </a:extLst>
              </a:tr>
              <a:tr h="480388">
                <a:tc>
                  <a:txBody>
                    <a:bodyPr/>
                    <a:lstStyle/>
                    <a:p>
                      <a:r>
                        <a:rPr lang="en-PH" sz="2000" dirty="0">
                          <a:latin typeface="Cambria" panose="02040503050406030204" pitchFamily="18" charset="0"/>
                          <a:ea typeface="Cambria" panose="02040503050406030204" pitchFamily="18" charset="0"/>
                        </a:rPr>
                        <a:t>waffles</a:t>
                      </a:r>
                    </a:p>
                  </a:txBody>
                  <a:tcPr/>
                </a:tc>
                <a:tc>
                  <a:txBody>
                    <a:bodyPr/>
                    <a:lstStyle/>
                    <a:p>
                      <a:r>
                        <a:rPr lang="en-PH" sz="2000" dirty="0">
                          <a:latin typeface="Cambria" panose="02040503050406030204" pitchFamily="18" charset="0"/>
                          <a:ea typeface="Cambria" panose="02040503050406030204" pitchFamily="18" charset="0"/>
                        </a:rPr>
                        <a:t>1000</a:t>
                      </a:r>
                    </a:p>
                  </a:txBody>
                  <a:tcPr/>
                </a:tc>
                <a:tc>
                  <a:txBody>
                    <a:bodyPr/>
                    <a:lstStyle/>
                    <a:p>
                      <a:r>
                        <a:rPr lang="en-PH" sz="2000" dirty="0">
                          <a:latin typeface="Cambria" panose="02040503050406030204" pitchFamily="18" charset="0"/>
                          <a:ea typeface="Cambria" panose="02040503050406030204" pitchFamily="18" charset="0"/>
                        </a:rPr>
                        <a:t>750</a:t>
                      </a:r>
                    </a:p>
                  </a:txBody>
                  <a:tcPr/>
                </a:tc>
                <a:tc>
                  <a:txBody>
                    <a:bodyPr/>
                    <a:lstStyle/>
                    <a:p>
                      <a:r>
                        <a:rPr lang="en-PH" sz="2000" dirty="0">
                          <a:latin typeface="Cambria" panose="02040503050406030204" pitchFamily="18" charset="0"/>
                          <a:ea typeface="Cambria" panose="02040503050406030204" pitchFamily="18" charset="0"/>
                        </a:rPr>
                        <a:t>250</a:t>
                      </a:r>
                    </a:p>
                  </a:txBody>
                  <a:tcPr/>
                </a:tc>
                <a:extLst>
                  <a:ext uri="{0D108BD9-81ED-4DB2-BD59-A6C34878D82A}">
                    <a16:rowId xmlns:a16="http://schemas.microsoft.com/office/drawing/2014/main" val="2515906264"/>
                  </a:ext>
                </a:extLst>
              </a:tr>
            </a:tbl>
          </a:graphicData>
        </a:graphic>
      </p:graphicFrame>
    </p:spTree>
    <p:extLst>
      <p:ext uri="{BB962C8B-B14F-4D97-AF65-F5344CB8AC3E}">
        <p14:creationId xmlns:p14="http://schemas.microsoft.com/office/powerpoint/2010/main" val="174047990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lstStyle/>
          <a:p>
            <a:r>
              <a:rPr lang="en-PH" sz="4400" dirty="0">
                <a:latin typeface="Cambria" panose="02040503050406030204" pitchFamily="18" charset="0"/>
                <a:ea typeface="Cambria" panose="02040503050406030204" pitchFamily="18" charset="0"/>
              </a:rPr>
              <a:t>Data Processing</a:t>
            </a:r>
            <a:endParaRPr lang="en-PH" dirty="0">
              <a:latin typeface="Cambria" panose="02040503050406030204" pitchFamily="18" charset="0"/>
              <a:ea typeface="Cambria" panose="02040503050406030204" pitchFamily="18" charset="0"/>
            </a:endParaRPr>
          </a:p>
        </p:txBody>
      </p:sp>
      <p:grpSp>
        <p:nvGrpSpPr>
          <p:cNvPr id="61" name="Group 60">
            <a:extLst>
              <a:ext uri="{FF2B5EF4-FFF2-40B4-BE49-F238E27FC236}">
                <a16:creationId xmlns:a16="http://schemas.microsoft.com/office/drawing/2014/main" id="{90B596CF-B4EB-C3FF-38E8-0E3F4CF8E03F}"/>
              </a:ext>
            </a:extLst>
          </p:cNvPr>
          <p:cNvGrpSpPr/>
          <p:nvPr/>
        </p:nvGrpSpPr>
        <p:grpSpPr>
          <a:xfrm>
            <a:off x="838200" y="4394200"/>
            <a:ext cx="6070600" cy="2298688"/>
            <a:chOff x="838200" y="4394200"/>
            <a:chExt cx="6070600" cy="2298688"/>
          </a:xfrm>
        </p:grpSpPr>
        <p:sp>
          <p:nvSpPr>
            <p:cNvPr id="46" name="Rectangle 45">
              <a:extLst>
                <a:ext uri="{FF2B5EF4-FFF2-40B4-BE49-F238E27FC236}">
                  <a16:creationId xmlns:a16="http://schemas.microsoft.com/office/drawing/2014/main" id="{57349448-5DF9-FBBA-14DB-F91549D8D90C}"/>
                </a:ext>
              </a:extLst>
            </p:cNvPr>
            <p:cNvSpPr/>
            <p:nvPr/>
          </p:nvSpPr>
          <p:spPr>
            <a:xfrm>
              <a:off x="838200" y="4394200"/>
              <a:ext cx="6070600" cy="229868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t"/>
            <a:lstStyle/>
            <a:p>
              <a:pPr algn="ctr"/>
              <a:r>
                <a:rPr lang="en-PH" dirty="0">
                  <a:latin typeface="Cambria" panose="02040503050406030204" pitchFamily="18" charset="0"/>
                  <a:ea typeface="Cambria" panose="02040503050406030204" pitchFamily="18" charset="0"/>
                </a:rPr>
                <a:t>For Training</a:t>
              </a:r>
            </a:p>
          </p:txBody>
        </p:sp>
        <p:pic>
          <p:nvPicPr>
            <p:cNvPr id="52" name="Picture 51">
              <a:extLst>
                <a:ext uri="{FF2B5EF4-FFF2-40B4-BE49-F238E27FC236}">
                  <a16:creationId xmlns:a16="http://schemas.microsoft.com/office/drawing/2014/main" id="{219CFB0B-A395-A4D4-C4C6-96B50F7A932E}"/>
                </a:ext>
              </a:extLst>
            </p:cNvPr>
            <p:cNvPicPr>
              <a:picLocks noChangeAspect="1"/>
            </p:cNvPicPr>
            <p:nvPr/>
          </p:nvPicPr>
          <p:blipFill rotWithShape="1">
            <a:blip r:embed="rId3">
              <a:extLst>
                <a:ext uri="{28A0092B-C50C-407E-A947-70E740481C1C}">
                  <a14:useLocalDpi xmlns:a14="http://schemas.microsoft.com/office/drawing/2010/main" val="0"/>
                </a:ext>
              </a:extLst>
            </a:blip>
            <a:srcRect l="52569" t="-534" r="-169" b="-168"/>
            <a:stretch/>
          </p:blipFill>
          <p:spPr>
            <a:xfrm>
              <a:off x="987425" y="4800600"/>
              <a:ext cx="1266826" cy="1358900"/>
            </a:xfrm>
            <a:prstGeom prst="rect">
              <a:avLst/>
            </a:prstGeom>
          </p:spPr>
        </p:pic>
        <p:pic>
          <p:nvPicPr>
            <p:cNvPr id="53" name="Picture 52">
              <a:extLst>
                <a:ext uri="{FF2B5EF4-FFF2-40B4-BE49-F238E27FC236}">
                  <a16:creationId xmlns:a16="http://schemas.microsoft.com/office/drawing/2014/main" id="{4DA087CC-F154-C6A4-2CF8-6DC5B3887917}"/>
                </a:ext>
              </a:extLst>
            </p:cNvPr>
            <p:cNvPicPr>
              <a:picLocks noChangeAspect="1"/>
            </p:cNvPicPr>
            <p:nvPr/>
          </p:nvPicPr>
          <p:blipFill rotWithShape="1">
            <a:blip r:embed="rId4">
              <a:extLst>
                <a:ext uri="{28A0092B-C50C-407E-A947-70E740481C1C}">
                  <a14:useLocalDpi xmlns:a14="http://schemas.microsoft.com/office/drawing/2010/main" val="0"/>
                </a:ext>
              </a:extLst>
            </a:blip>
            <a:srcRect l="52067" t="-1" r="-473" b="-1"/>
            <a:stretch/>
          </p:blipFill>
          <p:spPr>
            <a:xfrm>
              <a:off x="2336800" y="4794605"/>
              <a:ext cx="1306943" cy="1368999"/>
            </a:xfrm>
            <a:prstGeom prst="rect">
              <a:avLst/>
            </a:prstGeom>
          </p:spPr>
        </p:pic>
        <p:pic>
          <p:nvPicPr>
            <p:cNvPr id="56" name="Picture 55">
              <a:extLst>
                <a:ext uri="{FF2B5EF4-FFF2-40B4-BE49-F238E27FC236}">
                  <a16:creationId xmlns:a16="http://schemas.microsoft.com/office/drawing/2014/main" id="{39143832-7026-3007-DBBE-0959BF4FF521}"/>
                </a:ext>
              </a:extLst>
            </p:cNvPr>
            <p:cNvPicPr>
              <a:picLocks noChangeAspect="1"/>
            </p:cNvPicPr>
            <p:nvPr/>
          </p:nvPicPr>
          <p:blipFill rotWithShape="1">
            <a:blip r:embed="rId5">
              <a:extLst>
                <a:ext uri="{28A0092B-C50C-407E-A947-70E740481C1C}">
                  <a14:useLocalDpi xmlns:a14="http://schemas.microsoft.com/office/drawing/2010/main" val="0"/>
                </a:ext>
              </a:extLst>
            </a:blip>
            <a:srcRect l="51529" t="-152" r="65" b="152"/>
            <a:stretch/>
          </p:blipFill>
          <p:spPr>
            <a:xfrm>
              <a:off x="3726292" y="4810631"/>
              <a:ext cx="1306943" cy="1368999"/>
            </a:xfrm>
            <a:prstGeom prst="rect">
              <a:avLst/>
            </a:prstGeom>
          </p:spPr>
        </p:pic>
        <p:pic>
          <p:nvPicPr>
            <p:cNvPr id="57" name="Picture 56">
              <a:extLst>
                <a:ext uri="{FF2B5EF4-FFF2-40B4-BE49-F238E27FC236}">
                  <a16:creationId xmlns:a16="http://schemas.microsoft.com/office/drawing/2014/main" id="{C4857264-070C-4F40-EBAF-935F9564F923}"/>
                </a:ext>
              </a:extLst>
            </p:cNvPr>
            <p:cNvPicPr>
              <a:picLocks noChangeAspect="1"/>
            </p:cNvPicPr>
            <p:nvPr/>
          </p:nvPicPr>
          <p:blipFill rotWithShape="1">
            <a:blip r:embed="rId6">
              <a:extLst>
                <a:ext uri="{28A0092B-C50C-407E-A947-70E740481C1C}">
                  <a14:useLocalDpi xmlns:a14="http://schemas.microsoft.com/office/drawing/2010/main" val="0"/>
                </a:ext>
              </a:extLst>
            </a:blip>
            <a:srcRect l="52148" t="152" r="-554" b="-152"/>
            <a:stretch/>
          </p:blipFill>
          <p:spPr>
            <a:xfrm>
              <a:off x="5318984" y="4812709"/>
              <a:ext cx="1306943" cy="1368999"/>
            </a:xfrm>
            <a:prstGeom prst="rect">
              <a:avLst/>
            </a:prstGeom>
          </p:spPr>
        </p:pic>
        <p:sp>
          <p:nvSpPr>
            <p:cNvPr id="58" name="TextBox 57">
              <a:extLst>
                <a:ext uri="{FF2B5EF4-FFF2-40B4-BE49-F238E27FC236}">
                  <a16:creationId xmlns:a16="http://schemas.microsoft.com/office/drawing/2014/main" id="{EE9E2A16-AAD0-5180-33DB-DF62A15076A6}"/>
                </a:ext>
              </a:extLst>
            </p:cNvPr>
            <p:cNvSpPr txBox="1"/>
            <p:nvPr/>
          </p:nvSpPr>
          <p:spPr>
            <a:xfrm>
              <a:off x="2145993" y="5310464"/>
              <a:ext cx="197055" cy="461665"/>
            </a:xfrm>
            <a:prstGeom prst="rect">
              <a:avLst/>
            </a:prstGeom>
            <a:noFill/>
          </p:spPr>
          <p:txBody>
            <a:bodyPr wrap="square" rtlCol="0">
              <a:spAutoFit/>
            </a:bodyPr>
            <a:lstStyle/>
            <a:p>
              <a:r>
                <a:rPr lang="en-PH" sz="2400" b="1" dirty="0"/>
                <a:t>+</a:t>
              </a:r>
            </a:p>
          </p:txBody>
        </p:sp>
        <p:sp>
          <p:nvSpPr>
            <p:cNvPr id="59" name="TextBox 58">
              <a:extLst>
                <a:ext uri="{FF2B5EF4-FFF2-40B4-BE49-F238E27FC236}">
                  <a16:creationId xmlns:a16="http://schemas.microsoft.com/office/drawing/2014/main" id="{BD213886-E9DF-DA61-C3BB-59D612B1AA57}"/>
                </a:ext>
              </a:extLst>
            </p:cNvPr>
            <p:cNvSpPr txBox="1"/>
            <p:nvPr/>
          </p:nvSpPr>
          <p:spPr>
            <a:xfrm>
              <a:off x="3529237" y="5310463"/>
              <a:ext cx="197055" cy="461665"/>
            </a:xfrm>
            <a:prstGeom prst="rect">
              <a:avLst/>
            </a:prstGeom>
            <a:noFill/>
          </p:spPr>
          <p:txBody>
            <a:bodyPr wrap="square" rtlCol="0">
              <a:spAutoFit/>
            </a:bodyPr>
            <a:lstStyle/>
            <a:p>
              <a:r>
                <a:rPr lang="en-PH" sz="2400" b="1" dirty="0"/>
                <a:t>+</a:t>
              </a:r>
            </a:p>
          </p:txBody>
        </p:sp>
        <p:sp>
          <p:nvSpPr>
            <p:cNvPr id="60" name="TextBox 59">
              <a:extLst>
                <a:ext uri="{FF2B5EF4-FFF2-40B4-BE49-F238E27FC236}">
                  <a16:creationId xmlns:a16="http://schemas.microsoft.com/office/drawing/2014/main" id="{0EDE2E1C-76AA-4C8D-0E57-26EC6357847A}"/>
                </a:ext>
              </a:extLst>
            </p:cNvPr>
            <p:cNvSpPr txBox="1"/>
            <p:nvPr/>
          </p:nvSpPr>
          <p:spPr>
            <a:xfrm>
              <a:off x="5033235" y="5310463"/>
              <a:ext cx="197055" cy="461665"/>
            </a:xfrm>
            <a:prstGeom prst="rect">
              <a:avLst/>
            </a:prstGeom>
            <a:noFill/>
          </p:spPr>
          <p:txBody>
            <a:bodyPr wrap="square" rtlCol="0">
              <a:spAutoFit/>
            </a:bodyPr>
            <a:lstStyle/>
            <a:p>
              <a:r>
                <a:rPr lang="en-PH" sz="2400" b="1" dirty="0"/>
                <a:t>=</a:t>
              </a:r>
            </a:p>
          </p:txBody>
        </p:sp>
      </p:grpSp>
      <p:grpSp>
        <p:nvGrpSpPr>
          <p:cNvPr id="75" name="Group 74">
            <a:extLst>
              <a:ext uri="{FF2B5EF4-FFF2-40B4-BE49-F238E27FC236}">
                <a16:creationId xmlns:a16="http://schemas.microsoft.com/office/drawing/2014/main" id="{17198A28-C1D9-6380-5B2E-21856D9D5B07}"/>
              </a:ext>
            </a:extLst>
          </p:cNvPr>
          <p:cNvGrpSpPr/>
          <p:nvPr/>
        </p:nvGrpSpPr>
        <p:grpSpPr>
          <a:xfrm>
            <a:off x="838200" y="944880"/>
            <a:ext cx="9749382" cy="5453018"/>
            <a:chOff x="838200" y="944880"/>
            <a:chExt cx="9749382" cy="5453018"/>
          </a:xfrm>
        </p:grpSpPr>
        <p:grpSp>
          <p:nvGrpSpPr>
            <p:cNvPr id="63" name="Group 62">
              <a:extLst>
                <a:ext uri="{FF2B5EF4-FFF2-40B4-BE49-F238E27FC236}">
                  <a16:creationId xmlns:a16="http://schemas.microsoft.com/office/drawing/2014/main" id="{37AB10F1-F6EB-8EEC-3145-A0A2B24452AA}"/>
                </a:ext>
              </a:extLst>
            </p:cNvPr>
            <p:cNvGrpSpPr/>
            <p:nvPr/>
          </p:nvGrpSpPr>
          <p:grpSpPr>
            <a:xfrm>
              <a:off x="838200" y="944880"/>
              <a:ext cx="9403026" cy="2788920"/>
              <a:chOff x="838200" y="944880"/>
              <a:chExt cx="9403026" cy="2788920"/>
            </a:xfrm>
          </p:grpSpPr>
          <p:grpSp>
            <p:nvGrpSpPr>
              <p:cNvPr id="36" name="Group 35">
                <a:extLst>
                  <a:ext uri="{FF2B5EF4-FFF2-40B4-BE49-F238E27FC236}">
                    <a16:creationId xmlns:a16="http://schemas.microsoft.com/office/drawing/2014/main" id="{07F92BFC-D334-EF7E-00B4-CD2C1F7F1988}"/>
                  </a:ext>
                </a:extLst>
              </p:cNvPr>
              <p:cNvGrpSpPr/>
              <p:nvPr/>
            </p:nvGrpSpPr>
            <p:grpSpPr>
              <a:xfrm>
                <a:off x="2330824" y="2437000"/>
                <a:ext cx="908636" cy="373156"/>
                <a:chOff x="2330824" y="2437000"/>
                <a:chExt cx="908636" cy="373156"/>
              </a:xfrm>
            </p:grpSpPr>
            <p:cxnSp>
              <p:nvCxnSpPr>
                <p:cNvPr id="9" name="Straight Arrow Connector 8">
                  <a:extLst>
                    <a:ext uri="{FF2B5EF4-FFF2-40B4-BE49-F238E27FC236}">
                      <a16:creationId xmlns:a16="http://schemas.microsoft.com/office/drawing/2014/main" id="{A1966E3C-4CBA-BCAC-F50B-5528140D86F9}"/>
                    </a:ext>
                  </a:extLst>
                </p:cNvPr>
                <p:cNvCxnSpPr>
                  <a:stCxn id="4" idx="3"/>
                  <a:endCxn id="5" idx="1"/>
                </p:cNvCxnSpPr>
                <p:nvPr/>
              </p:nvCxnSpPr>
              <p:spPr>
                <a:xfrm>
                  <a:off x="2330824" y="2437000"/>
                  <a:ext cx="908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B7E550DF-EC40-6E76-5C35-EE5CA60498F4}"/>
                    </a:ext>
                  </a:extLst>
                </p:cNvPr>
                <p:cNvSpPr txBox="1"/>
                <p:nvPr/>
              </p:nvSpPr>
              <p:spPr>
                <a:xfrm>
                  <a:off x="2330824" y="2440824"/>
                  <a:ext cx="905281" cy="369332"/>
                </a:xfrm>
                <a:prstGeom prst="rect">
                  <a:avLst/>
                </a:prstGeom>
                <a:noFill/>
              </p:spPr>
              <p:txBody>
                <a:bodyPr wrap="square" rtlCol="0">
                  <a:spAutoFit/>
                </a:bodyPr>
                <a:lstStyle/>
                <a:p>
                  <a:pPr algn="ctr"/>
                  <a:r>
                    <a:rPr lang="en-PH" b="1" dirty="0">
                      <a:latin typeface="Cambria" panose="02040503050406030204" pitchFamily="18" charset="0"/>
                      <a:ea typeface="Cambria" panose="02040503050406030204" pitchFamily="18" charset="0"/>
                    </a:rPr>
                    <a:t>Resize</a:t>
                  </a:r>
                </a:p>
              </p:txBody>
            </p:sp>
          </p:grpSp>
          <p:grpSp>
            <p:nvGrpSpPr>
              <p:cNvPr id="37" name="Group 36">
                <a:extLst>
                  <a:ext uri="{FF2B5EF4-FFF2-40B4-BE49-F238E27FC236}">
                    <a16:creationId xmlns:a16="http://schemas.microsoft.com/office/drawing/2014/main" id="{F5AF2DCD-D647-624F-48E8-CA0CA677BC95}"/>
                  </a:ext>
                </a:extLst>
              </p:cNvPr>
              <p:cNvGrpSpPr/>
              <p:nvPr/>
            </p:nvGrpSpPr>
            <p:grpSpPr>
              <a:xfrm>
                <a:off x="838200" y="1690688"/>
                <a:ext cx="1492624" cy="1884878"/>
                <a:chOff x="838200" y="1690688"/>
                <a:chExt cx="1492624" cy="1884878"/>
              </a:xfrm>
            </p:grpSpPr>
            <p:pic>
              <p:nvPicPr>
                <p:cNvPr id="4" name="Picture 3">
                  <a:extLst>
                    <a:ext uri="{FF2B5EF4-FFF2-40B4-BE49-F238E27FC236}">
                      <a16:creationId xmlns:a16="http://schemas.microsoft.com/office/drawing/2014/main" id="{1AEED2F5-5744-3175-C404-63575E01FD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1690688"/>
                  <a:ext cx="1492624" cy="1492624"/>
                </a:xfrm>
                <a:prstGeom prst="rect">
                  <a:avLst/>
                </a:prstGeom>
              </p:spPr>
            </p:pic>
            <p:sp>
              <p:nvSpPr>
                <p:cNvPr id="15" name="TextBox 14">
                  <a:extLst>
                    <a:ext uri="{FF2B5EF4-FFF2-40B4-BE49-F238E27FC236}">
                      <a16:creationId xmlns:a16="http://schemas.microsoft.com/office/drawing/2014/main" id="{1115772D-C3BB-8F11-23BE-A7BA4D4DA3BD}"/>
                    </a:ext>
                  </a:extLst>
                </p:cNvPr>
                <p:cNvSpPr txBox="1"/>
                <p:nvPr/>
              </p:nvSpPr>
              <p:spPr>
                <a:xfrm>
                  <a:off x="1131871" y="3206234"/>
                  <a:ext cx="905281" cy="369332"/>
                </a:xfrm>
                <a:prstGeom prst="rect">
                  <a:avLst/>
                </a:prstGeom>
                <a:noFill/>
              </p:spPr>
              <p:txBody>
                <a:bodyPr wrap="square" rtlCol="0">
                  <a:spAutoFit/>
                </a:bodyPr>
                <a:lstStyle/>
                <a:p>
                  <a:pPr algn="ctr"/>
                  <a:r>
                    <a:rPr lang="en-PH" b="1" dirty="0">
                      <a:latin typeface="Cambria" panose="02040503050406030204" pitchFamily="18" charset="0"/>
                      <a:ea typeface="Cambria" panose="02040503050406030204" pitchFamily="18" charset="0"/>
                    </a:rPr>
                    <a:t>Input</a:t>
                  </a:r>
                </a:p>
              </p:txBody>
            </p:sp>
          </p:grpSp>
          <p:grpSp>
            <p:nvGrpSpPr>
              <p:cNvPr id="35" name="Group 34">
                <a:extLst>
                  <a:ext uri="{FF2B5EF4-FFF2-40B4-BE49-F238E27FC236}">
                    <a16:creationId xmlns:a16="http://schemas.microsoft.com/office/drawing/2014/main" id="{01F04413-85E6-4DBF-1F48-82A558A4E9F9}"/>
                  </a:ext>
                </a:extLst>
              </p:cNvPr>
              <p:cNvGrpSpPr/>
              <p:nvPr/>
            </p:nvGrpSpPr>
            <p:grpSpPr>
              <a:xfrm>
                <a:off x="3239460" y="1982461"/>
                <a:ext cx="909077" cy="1166510"/>
                <a:chOff x="3239460" y="1982461"/>
                <a:chExt cx="909077" cy="1166510"/>
              </a:xfrm>
            </p:grpSpPr>
            <p:pic>
              <p:nvPicPr>
                <p:cNvPr id="5" name="Picture 4">
                  <a:extLst>
                    <a:ext uri="{FF2B5EF4-FFF2-40B4-BE49-F238E27FC236}">
                      <a16:creationId xmlns:a16="http://schemas.microsoft.com/office/drawing/2014/main" id="{13CB7D27-764B-D2BD-0A0B-250B1476A8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9460" y="1982461"/>
                  <a:ext cx="909077" cy="909077"/>
                </a:xfrm>
                <a:prstGeom prst="rect">
                  <a:avLst/>
                </a:prstGeom>
              </p:spPr>
            </p:pic>
            <p:sp>
              <p:nvSpPr>
                <p:cNvPr id="16" name="TextBox 15">
                  <a:extLst>
                    <a:ext uri="{FF2B5EF4-FFF2-40B4-BE49-F238E27FC236}">
                      <a16:creationId xmlns:a16="http://schemas.microsoft.com/office/drawing/2014/main" id="{4B1154B6-BF96-3B6D-78C8-E33795862CBD}"/>
                    </a:ext>
                  </a:extLst>
                </p:cNvPr>
                <p:cNvSpPr txBox="1"/>
                <p:nvPr/>
              </p:nvSpPr>
              <p:spPr>
                <a:xfrm>
                  <a:off x="3241357" y="2871972"/>
                  <a:ext cx="905281" cy="276999"/>
                </a:xfrm>
                <a:prstGeom prst="rect">
                  <a:avLst/>
                </a:prstGeom>
                <a:noFill/>
              </p:spPr>
              <p:txBody>
                <a:bodyPr wrap="square" rtlCol="0">
                  <a:spAutoFit/>
                </a:bodyPr>
                <a:lstStyle/>
                <a:p>
                  <a:pPr algn="ctr"/>
                  <a:r>
                    <a:rPr lang="en-PH" sz="1200" b="1" dirty="0">
                      <a:latin typeface="Cambria" panose="02040503050406030204" pitchFamily="18" charset="0"/>
                      <a:ea typeface="Cambria" panose="02040503050406030204" pitchFamily="18" charset="0"/>
                    </a:rPr>
                    <a:t>224 x 224</a:t>
                  </a:r>
                </a:p>
              </p:txBody>
            </p:sp>
          </p:grpSp>
          <p:grpSp>
            <p:nvGrpSpPr>
              <p:cNvPr id="34" name="Group 33">
                <a:extLst>
                  <a:ext uri="{FF2B5EF4-FFF2-40B4-BE49-F238E27FC236}">
                    <a16:creationId xmlns:a16="http://schemas.microsoft.com/office/drawing/2014/main" id="{D5D3BE18-0DC3-D3C6-F79E-011182D06BB7}"/>
                  </a:ext>
                </a:extLst>
              </p:cNvPr>
              <p:cNvGrpSpPr/>
              <p:nvPr/>
            </p:nvGrpSpPr>
            <p:grpSpPr>
              <a:xfrm>
                <a:off x="4148537" y="1817361"/>
                <a:ext cx="1415021" cy="1365951"/>
                <a:chOff x="4148537" y="1817361"/>
                <a:chExt cx="1415021" cy="1365951"/>
              </a:xfrm>
            </p:grpSpPr>
            <p:cxnSp>
              <p:nvCxnSpPr>
                <p:cNvPr id="11" name="Connector: Elbow 10">
                  <a:extLst>
                    <a:ext uri="{FF2B5EF4-FFF2-40B4-BE49-F238E27FC236}">
                      <a16:creationId xmlns:a16="http://schemas.microsoft.com/office/drawing/2014/main" id="{9C6A3B94-3F93-D75B-4131-589D9B39C723}"/>
                    </a:ext>
                  </a:extLst>
                </p:cNvPr>
                <p:cNvCxnSpPr>
                  <a:stCxn id="5" idx="3"/>
                  <a:endCxn id="6" idx="1"/>
                </p:cNvCxnSpPr>
                <p:nvPr/>
              </p:nvCxnSpPr>
              <p:spPr>
                <a:xfrm flipV="1">
                  <a:off x="4148537" y="1817361"/>
                  <a:ext cx="1415021" cy="619639"/>
                </a:xfrm>
                <a:prstGeom prst="bentConnector3">
                  <a:avLst>
                    <a:gd name="adj1" fmla="val 76028"/>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or: Elbow 12">
                  <a:extLst>
                    <a:ext uri="{FF2B5EF4-FFF2-40B4-BE49-F238E27FC236}">
                      <a16:creationId xmlns:a16="http://schemas.microsoft.com/office/drawing/2014/main" id="{6D80CAD4-C821-8381-D802-3200093FB0A9}"/>
                    </a:ext>
                  </a:extLst>
                </p:cNvPr>
                <p:cNvCxnSpPr>
                  <a:stCxn id="5" idx="3"/>
                  <a:endCxn id="7" idx="1"/>
                </p:cNvCxnSpPr>
                <p:nvPr/>
              </p:nvCxnSpPr>
              <p:spPr>
                <a:xfrm>
                  <a:off x="4148537" y="2437000"/>
                  <a:ext cx="1415021" cy="746312"/>
                </a:xfrm>
                <a:prstGeom prst="bentConnector3">
                  <a:avLst>
                    <a:gd name="adj1" fmla="val 76028"/>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BFFDC88-4CEF-0084-5D2F-D874DA1CBFD4}"/>
                    </a:ext>
                  </a:extLst>
                </p:cNvPr>
                <p:cNvSpPr txBox="1"/>
                <p:nvPr/>
              </p:nvSpPr>
              <p:spPr>
                <a:xfrm>
                  <a:off x="4180446" y="2466224"/>
                  <a:ext cx="1013854" cy="292388"/>
                </a:xfrm>
                <a:prstGeom prst="rect">
                  <a:avLst/>
                </a:prstGeom>
                <a:noFill/>
              </p:spPr>
              <p:txBody>
                <a:bodyPr wrap="square" rtlCol="0">
                  <a:spAutoFit/>
                </a:bodyPr>
                <a:lstStyle/>
                <a:p>
                  <a:pPr algn="ctr"/>
                  <a:r>
                    <a:rPr lang="en-PH" sz="1300" b="1" dirty="0">
                      <a:latin typeface="Cambria" panose="02040503050406030204" pitchFamily="18" charset="0"/>
                      <a:ea typeface="Cambria" panose="02040503050406030204" pitchFamily="18" charset="0"/>
                    </a:rPr>
                    <a:t>CS Convert</a:t>
                  </a:r>
                </a:p>
              </p:txBody>
            </p:sp>
          </p:grpSp>
          <p:grpSp>
            <p:nvGrpSpPr>
              <p:cNvPr id="33" name="Group 32">
                <a:extLst>
                  <a:ext uri="{FF2B5EF4-FFF2-40B4-BE49-F238E27FC236}">
                    <a16:creationId xmlns:a16="http://schemas.microsoft.com/office/drawing/2014/main" id="{14803C66-8786-F2BD-A685-6CF723A7EAB6}"/>
                  </a:ext>
                </a:extLst>
              </p:cNvPr>
              <p:cNvGrpSpPr/>
              <p:nvPr/>
            </p:nvGrpSpPr>
            <p:grpSpPr>
              <a:xfrm>
                <a:off x="5463010" y="1048060"/>
                <a:ext cx="1060115" cy="2590652"/>
                <a:chOff x="5463010" y="1048060"/>
                <a:chExt cx="1060115" cy="2590652"/>
              </a:xfrm>
            </p:grpSpPr>
            <p:pic>
              <p:nvPicPr>
                <p:cNvPr id="6" name="Picture 5">
                  <a:extLst>
                    <a:ext uri="{FF2B5EF4-FFF2-40B4-BE49-F238E27FC236}">
                      <a16:creationId xmlns:a16="http://schemas.microsoft.com/office/drawing/2014/main" id="{54356CFB-DD3A-098A-CB7A-47CC17875F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3558" y="1362822"/>
                  <a:ext cx="909077" cy="909077"/>
                </a:xfrm>
                <a:prstGeom prst="rect">
                  <a:avLst/>
                </a:prstGeom>
              </p:spPr>
            </p:pic>
            <p:pic>
              <p:nvPicPr>
                <p:cNvPr id="7" name="Picture 6">
                  <a:extLst>
                    <a:ext uri="{FF2B5EF4-FFF2-40B4-BE49-F238E27FC236}">
                      <a16:creationId xmlns:a16="http://schemas.microsoft.com/office/drawing/2014/main" id="{1CE28530-C73F-0F08-AE70-3B85428E8885}"/>
                    </a:ext>
                  </a:extLst>
                </p:cNvPr>
                <p:cNvPicPr>
                  <a:picLocks noChangeAspect="1"/>
                </p:cNvPicPr>
                <p:nvPr/>
              </p:nvPicPr>
              <p:blipFill rotWithShape="1">
                <a:blip r:embed="rId8">
                  <a:extLst>
                    <a:ext uri="{28A0092B-C50C-407E-A947-70E740481C1C}">
                      <a14:useLocalDpi xmlns:a14="http://schemas.microsoft.com/office/drawing/2010/main" val="0"/>
                    </a:ext>
                  </a:extLst>
                </a:blip>
                <a:srcRect l="11857" t="3857" r="2227" b="8044"/>
                <a:stretch/>
              </p:blipFill>
              <p:spPr>
                <a:xfrm>
                  <a:off x="5563558" y="2727912"/>
                  <a:ext cx="905281" cy="910800"/>
                </a:xfrm>
                <a:prstGeom prst="rect">
                  <a:avLst/>
                </a:prstGeom>
              </p:spPr>
            </p:pic>
            <p:sp>
              <p:nvSpPr>
                <p:cNvPr id="22" name="TextBox 21">
                  <a:extLst>
                    <a:ext uri="{FF2B5EF4-FFF2-40B4-BE49-F238E27FC236}">
                      <a16:creationId xmlns:a16="http://schemas.microsoft.com/office/drawing/2014/main" id="{561D329A-6454-F83B-9304-6B027D057F8F}"/>
                    </a:ext>
                  </a:extLst>
                </p:cNvPr>
                <p:cNvSpPr txBox="1"/>
                <p:nvPr/>
              </p:nvSpPr>
              <p:spPr>
                <a:xfrm>
                  <a:off x="5509271" y="1048060"/>
                  <a:ext cx="1013854" cy="292388"/>
                </a:xfrm>
                <a:prstGeom prst="rect">
                  <a:avLst/>
                </a:prstGeom>
                <a:noFill/>
              </p:spPr>
              <p:txBody>
                <a:bodyPr wrap="square" rtlCol="0">
                  <a:spAutoFit/>
                </a:bodyPr>
                <a:lstStyle/>
                <a:p>
                  <a:pPr algn="ctr"/>
                  <a:r>
                    <a:rPr lang="en-PH" sz="1300" b="1" dirty="0">
                      <a:latin typeface="Cambria" panose="02040503050406030204" pitchFamily="18" charset="0"/>
                      <a:ea typeface="Cambria" panose="02040503050406030204" pitchFamily="18" charset="0"/>
                    </a:rPr>
                    <a:t>CS A: RGB</a:t>
                  </a:r>
                </a:p>
              </p:txBody>
            </p:sp>
            <p:sp>
              <p:nvSpPr>
                <p:cNvPr id="23" name="TextBox 22">
                  <a:extLst>
                    <a:ext uri="{FF2B5EF4-FFF2-40B4-BE49-F238E27FC236}">
                      <a16:creationId xmlns:a16="http://schemas.microsoft.com/office/drawing/2014/main" id="{698D35A3-ECA1-D536-5137-5EB6298BCBC4}"/>
                    </a:ext>
                  </a:extLst>
                </p:cNvPr>
                <p:cNvSpPr txBox="1"/>
                <p:nvPr/>
              </p:nvSpPr>
              <p:spPr>
                <a:xfrm>
                  <a:off x="5463010" y="2434320"/>
                  <a:ext cx="1013854" cy="292388"/>
                </a:xfrm>
                <a:prstGeom prst="rect">
                  <a:avLst/>
                </a:prstGeom>
                <a:noFill/>
              </p:spPr>
              <p:txBody>
                <a:bodyPr wrap="square" rtlCol="0">
                  <a:spAutoFit/>
                </a:bodyPr>
                <a:lstStyle/>
                <a:p>
                  <a:pPr algn="ctr"/>
                  <a:r>
                    <a:rPr lang="en-PH" sz="1300" b="1" dirty="0">
                      <a:latin typeface="Cambria" panose="02040503050406030204" pitchFamily="18" charset="0"/>
                      <a:ea typeface="Cambria" panose="02040503050406030204" pitchFamily="18" charset="0"/>
                    </a:rPr>
                    <a:t>CS B: LAB</a:t>
                  </a:r>
                </a:p>
              </p:txBody>
            </p:sp>
          </p:grpSp>
          <p:grpSp>
            <p:nvGrpSpPr>
              <p:cNvPr id="28" name="Group 27">
                <a:extLst>
                  <a:ext uri="{FF2B5EF4-FFF2-40B4-BE49-F238E27FC236}">
                    <a16:creationId xmlns:a16="http://schemas.microsoft.com/office/drawing/2014/main" id="{225B623E-B69A-BA33-AB99-6BF9AFE7DE74}"/>
                  </a:ext>
                </a:extLst>
              </p:cNvPr>
              <p:cNvGrpSpPr/>
              <p:nvPr/>
            </p:nvGrpSpPr>
            <p:grpSpPr>
              <a:xfrm>
                <a:off x="6908800" y="944880"/>
                <a:ext cx="1415021" cy="2788920"/>
                <a:chOff x="6908800" y="944880"/>
                <a:chExt cx="1415021" cy="2788920"/>
              </a:xfrm>
            </p:grpSpPr>
            <p:sp>
              <p:nvSpPr>
                <p:cNvPr id="27" name="Rectangle 26">
                  <a:extLst>
                    <a:ext uri="{FF2B5EF4-FFF2-40B4-BE49-F238E27FC236}">
                      <a16:creationId xmlns:a16="http://schemas.microsoft.com/office/drawing/2014/main" id="{0263A96C-6063-023E-92E8-DE682528D3C3}"/>
                    </a:ext>
                  </a:extLst>
                </p:cNvPr>
                <p:cNvSpPr/>
                <p:nvPr/>
              </p:nvSpPr>
              <p:spPr>
                <a:xfrm>
                  <a:off x="6908800" y="944880"/>
                  <a:ext cx="1415021" cy="278892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pPr algn="ctr"/>
                  <a:r>
                    <a:rPr lang="en-PH" sz="1300" b="1" dirty="0">
                      <a:latin typeface="Cambria" panose="02040503050406030204" pitchFamily="18" charset="0"/>
                      <a:ea typeface="Cambria" panose="02040503050406030204" pitchFamily="18" charset="0"/>
                    </a:rPr>
                    <a:t>Rescale </a:t>
                  </a:r>
                </a:p>
                <a:p>
                  <a:pPr algn="ctr"/>
                  <a:r>
                    <a:rPr lang="en-PH" sz="1300" b="1" dirty="0">
                      <a:latin typeface="Cambria" panose="02040503050406030204" pitchFamily="18" charset="0"/>
                      <a:ea typeface="Cambria" panose="02040503050406030204" pitchFamily="18" charset="0"/>
                    </a:rPr>
                    <a:t>[0,255]</a:t>
                  </a:r>
                </a:p>
              </p:txBody>
            </p:sp>
            <p:pic>
              <p:nvPicPr>
                <p:cNvPr id="25" name="Picture 24">
                  <a:extLst>
                    <a:ext uri="{FF2B5EF4-FFF2-40B4-BE49-F238E27FC236}">
                      <a16:creationId xmlns:a16="http://schemas.microsoft.com/office/drawing/2014/main" id="{E698E150-F311-83E5-043C-9079712749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74787" y="1367109"/>
                  <a:ext cx="909077" cy="909077"/>
                </a:xfrm>
                <a:prstGeom prst="rect">
                  <a:avLst/>
                </a:prstGeom>
              </p:spPr>
            </p:pic>
            <p:pic>
              <p:nvPicPr>
                <p:cNvPr id="26" name="Picture 25">
                  <a:extLst>
                    <a:ext uri="{FF2B5EF4-FFF2-40B4-BE49-F238E27FC236}">
                      <a16:creationId xmlns:a16="http://schemas.microsoft.com/office/drawing/2014/main" id="{DC973CE5-22C2-A874-A353-6FC3E80044BB}"/>
                    </a:ext>
                  </a:extLst>
                </p:cNvPr>
                <p:cNvPicPr>
                  <a:picLocks noChangeAspect="1"/>
                </p:cNvPicPr>
                <p:nvPr/>
              </p:nvPicPr>
              <p:blipFill rotWithShape="1">
                <a:blip r:embed="rId8">
                  <a:extLst>
                    <a:ext uri="{28A0092B-C50C-407E-A947-70E740481C1C}">
                      <a14:useLocalDpi xmlns:a14="http://schemas.microsoft.com/office/drawing/2010/main" val="0"/>
                    </a:ext>
                  </a:extLst>
                </a:blip>
                <a:srcRect l="11857" t="3857" r="2227" b="8044"/>
                <a:stretch/>
              </p:blipFill>
              <p:spPr>
                <a:xfrm>
                  <a:off x="7174787" y="2732199"/>
                  <a:ext cx="905281" cy="910800"/>
                </a:xfrm>
                <a:prstGeom prst="rect">
                  <a:avLst/>
                </a:prstGeom>
              </p:spPr>
            </p:pic>
          </p:grpSp>
          <p:grpSp>
            <p:nvGrpSpPr>
              <p:cNvPr id="29" name="Group 28">
                <a:extLst>
                  <a:ext uri="{FF2B5EF4-FFF2-40B4-BE49-F238E27FC236}">
                    <a16:creationId xmlns:a16="http://schemas.microsoft.com/office/drawing/2014/main" id="{B1714241-B3A8-1CB6-3C20-F16F0380CA74}"/>
                  </a:ext>
                </a:extLst>
              </p:cNvPr>
              <p:cNvGrpSpPr/>
              <p:nvPr/>
            </p:nvGrpSpPr>
            <p:grpSpPr>
              <a:xfrm>
                <a:off x="8826205" y="944880"/>
                <a:ext cx="1415021" cy="2788920"/>
                <a:chOff x="6908800" y="944880"/>
                <a:chExt cx="1415021" cy="2788920"/>
              </a:xfrm>
            </p:grpSpPr>
            <p:sp>
              <p:nvSpPr>
                <p:cNvPr id="30" name="Rectangle 29">
                  <a:extLst>
                    <a:ext uri="{FF2B5EF4-FFF2-40B4-BE49-F238E27FC236}">
                      <a16:creationId xmlns:a16="http://schemas.microsoft.com/office/drawing/2014/main" id="{C27AD556-C966-A048-D6FF-F9C825BA1AFC}"/>
                    </a:ext>
                  </a:extLst>
                </p:cNvPr>
                <p:cNvSpPr/>
                <p:nvPr/>
              </p:nvSpPr>
              <p:spPr>
                <a:xfrm>
                  <a:off x="6908800" y="944880"/>
                  <a:ext cx="1415021" cy="278892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pPr algn="ctr"/>
                  <a:r>
                    <a:rPr lang="en-PH" sz="1200" b="1" dirty="0">
                      <a:latin typeface="Cambria" panose="02040503050406030204" pitchFamily="18" charset="0"/>
                      <a:ea typeface="Cambria" panose="02040503050406030204" pitchFamily="18" charset="0"/>
                    </a:rPr>
                    <a:t>Normalize [0,1]*255</a:t>
                  </a:r>
                </a:p>
              </p:txBody>
            </p:sp>
            <p:pic>
              <p:nvPicPr>
                <p:cNvPr id="31" name="Picture 30">
                  <a:extLst>
                    <a:ext uri="{FF2B5EF4-FFF2-40B4-BE49-F238E27FC236}">
                      <a16:creationId xmlns:a16="http://schemas.microsoft.com/office/drawing/2014/main" id="{D382D508-2A70-B708-CA08-18125019A2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74787" y="1367109"/>
                  <a:ext cx="909077" cy="909077"/>
                </a:xfrm>
                <a:prstGeom prst="rect">
                  <a:avLst/>
                </a:prstGeom>
              </p:spPr>
            </p:pic>
            <p:pic>
              <p:nvPicPr>
                <p:cNvPr id="32" name="Picture 31">
                  <a:extLst>
                    <a:ext uri="{FF2B5EF4-FFF2-40B4-BE49-F238E27FC236}">
                      <a16:creationId xmlns:a16="http://schemas.microsoft.com/office/drawing/2014/main" id="{3AEA8DE2-DA59-7C88-F841-6083595C7AE3}"/>
                    </a:ext>
                  </a:extLst>
                </p:cNvPr>
                <p:cNvPicPr>
                  <a:picLocks noChangeAspect="1"/>
                </p:cNvPicPr>
                <p:nvPr/>
              </p:nvPicPr>
              <p:blipFill rotWithShape="1">
                <a:blip r:embed="rId8">
                  <a:extLst>
                    <a:ext uri="{28A0092B-C50C-407E-A947-70E740481C1C}">
                      <a14:useLocalDpi xmlns:a14="http://schemas.microsoft.com/office/drawing/2010/main" val="0"/>
                    </a:ext>
                  </a:extLst>
                </a:blip>
                <a:srcRect l="11857" t="3857" r="2227" b="8044"/>
                <a:stretch/>
              </p:blipFill>
              <p:spPr>
                <a:xfrm>
                  <a:off x="7174787" y="2732199"/>
                  <a:ext cx="905281" cy="910800"/>
                </a:xfrm>
                <a:prstGeom prst="rect">
                  <a:avLst/>
                </a:prstGeom>
              </p:spPr>
            </p:pic>
          </p:grpSp>
          <p:cxnSp>
            <p:nvCxnSpPr>
              <p:cNvPr id="39" name="Straight Arrow Connector 38">
                <a:extLst>
                  <a:ext uri="{FF2B5EF4-FFF2-40B4-BE49-F238E27FC236}">
                    <a16:creationId xmlns:a16="http://schemas.microsoft.com/office/drawing/2014/main" id="{8BEC8DD8-19D6-8CB9-6F41-11EBE73E044E}"/>
                  </a:ext>
                </a:extLst>
              </p:cNvPr>
              <p:cNvCxnSpPr>
                <a:stCxn id="6" idx="3"/>
                <a:endCxn id="25" idx="1"/>
              </p:cNvCxnSpPr>
              <p:nvPr/>
            </p:nvCxnSpPr>
            <p:spPr>
              <a:xfrm>
                <a:off x="6472635" y="1817361"/>
                <a:ext cx="702152" cy="4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2AF1D5C9-5144-8EE3-95DC-4031B41F0ABF}"/>
                  </a:ext>
                </a:extLst>
              </p:cNvPr>
              <p:cNvCxnSpPr>
                <a:stCxn id="7" idx="3"/>
                <a:endCxn id="26" idx="1"/>
              </p:cNvCxnSpPr>
              <p:nvPr/>
            </p:nvCxnSpPr>
            <p:spPr>
              <a:xfrm>
                <a:off x="6468839" y="3183312"/>
                <a:ext cx="705948" cy="4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089B5BA2-B8A9-90D0-B1DD-C188B803C902}"/>
                  </a:ext>
                </a:extLst>
              </p:cNvPr>
              <p:cNvCxnSpPr>
                <a:endCxn id="31" idx="1"/>
              </p:cNvCxnSpPr>
              <p:nvPr/>
            </p:nvCxnSpPr>
            <p:spPr>
              <a:xfrm>
                <a:off x="8120475" y="1817360"/>
                <a:ext cx="9717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B855184-BA7A-1807-2B90-203B022873B0}"/>
                  </a:ext>
                </a:extLst>
              </p:cNvPr>
              <p:cNvCxnSpPr>
                <a:endCxn id="32" idx="1"/>
              </p:cNvCxnSpPr>
              <p:nvPr/>
            </p:nvCxnSpPr>
            <p:spPr>
              <a:xfrm>
                <a:off x="8083864" y="3183312"/>
                <a:ext cx="10061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72" name="Rectangle 71">
              <a:extLst>
                <a:ext uri="{FF2B5EF4-FFF2-40B4-BE49-F238E27FC236}">
                  <a16:creationId xmlns:a16="http://schemas.microsoft.com/office/drawing/2014/main" id="{3587C523-BACD-945B-947B-CA59D4472506}"/>
                </a:ext>
              </a:extLst>
            </p:cNvPr>
            <p:cNvSpPr/>
            <p:nvPr/>
          </p:nvSpPr>
          <p:spPr>
            <a:xfrm>
              <a:off x="8483305" y="4794605"/>
              <a:ext cx="2104277" cy="1603293"/>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To Model</a:t>
              </a:r>
            </a:p>
          </p:txBody>
        </p:sp>
        <p:cxnSp>
          <p:nvCxnSpPr>
            <p:cNvPr id="74" name="Straight Arrow Connector 73">
              <a:extLst>
                <a:ext uri="{FF2B5EF4-FFF2-40B4-BE49-F238E27FC236}">
                  <a16:creationId xmlns:a16="http://schemas.microsoft.com/office/drawing/2014/main" id="{7064E514-4958-4699-24B8-D0ED45F4082B}"/>
                </a:ext>
              </a:extLst>
            </p:cNvPr>
            <p:cNvCxnSpPr>
              <a:stCxn id="30" idx="2"/>
              <a:endCxn id="72" idx="0"/>
            </p:cNvCxnSpPr>
            <p:nvPr/>
          </p:nvCxnSpPr>
          <p:spPr>
            <a:xfrm>
              <a:off x="9533716" y="3733800"/>
              <a:ext cx="1728" cy="10608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77" name="Connector: Elbow 76">
            <a:extLst>
              <a:ext uri="{FF2B5EF4-FFF2-40B4-BE49-F238E27FC236}">
                <a16:creationId xmlns:a16="http://schemas.microsoft.com/office/drawing/2014/main" id="{6D8EF2ED-CE50-A5D5-1C40-CCF2345C73E9}"/>
              </a:ext>
            </a:extLst>
          </p:cNvPr>
          <p:cNvCxnSpPr>
            <a:stCxn id="46" idx="3"/>
          </p:cNvCxnSpPr>
          <p:nvPr/>
        </p:nvCxnSpPr>
        <p:spPr>
          <a:xfrm flipV="1">
            <a:off x="6908800" y="4184913"/>
            <a:ext cx="2624915" cy="1358631"/>
          </a:xfrm>
          <a:prstGeom prst="bentConnector3">
            <a:avLst/>
          </a:prstGeom>
          <a:ln>
            <a:prstDash val="sys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0074219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lstStyle/>
          <a:p>
            <a:r>
              <a:rPr lang="en-PH" sz="4400" dirty="0">
                <a:latin typeface="Cambria" panose="02040503050406030204" pitchFamily="18" charset="0"/>
                <a:ea typeface="Cambria" panose="02040503050406030204" pitchFamily="18" charset="0"/>
              </a:rPr>
              <a:t>Model Training and Evaluation Details</a:t>
            </a:r>
            <a:endParaRPr lang="en-PH" dirty="0">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D40E48-2B65-841E-3968-919DD7B1E12E}"/>
                  </a:ext>
                </a:extLst>
              </p:cNvPr>
              <p:cNvSpPr>
                <a:spLocks noGrp="1"/>
              </p:cNvSpPr>
              <p:nvPr>
                <p:ph idx="1"/>
              </p:nvPr>
            </p:nvSpPr>
            <p:spPr>
              <a:xfrm>
                <a:off x="838200" y="1825625"/>
                <a:ext cx="10515600" cy="4351338"/>
              </a:xfrm>
            </p:spPr>
            <p:txBody>
              <a:bodyPr/>
              <a:lstStyle/>
              <a:p>
                <a:pPr algn="just"/>
                <a:r>
                  <a:rPr lang="en-PH" dirty="0">
                    <a:latin typeface="Cambria" panose="02040503050406030204" pitchFamily="18" charset="0"/>
                    <a:ea typeface="Cambria" panose="02040503050406030204" pitchFamily="18" charset="0"/>
                  </a:rPr>
                  <a:t>100 Epochs</a:t>
                </a:r>
              </a:p>
              <a:p>
                <a:pPr algn="just"/>
                <a:r>
                  <a:rPr lang="en-PH" dirty="0">
                    <a:latin typeface="Cambria" panose="02040503050406030204" pitchFamily="18" charset="0"/>
                    <a:ea typeface="Cambria" panose="02040503050406030204" pitchFamily="18" charset="0"/>
                  </a:rPr>
                  <a:t>Categorical </a:t>
                </a:r>
                <a:r>
                  <a:rPr lang="en-PH" dirty="0" err="1">
                    <a:latin typeface="Cambria" panose="02040503050406030204" pitchFamily="18" charset="0"/>
                    <a:ea typeface="Cambria" panose="02040503050406030204" pitchFamily="18" charset="0"/>
                  </a:rPr>
                  <a:t>Crossentropy</a:t>
                </a:r>
                <a:r>
                  <a:rPr lang="en-PH" dirty="0">
                    <a:latin typeface="Cambria" panose="02040503050406030204" pitchFamily="18" charset="0"/>
                    <a:ea typeface="Cambria" panose="02040503050406030204" pitchFamily="18" charset="0"/>
                  </a:rPr>
                  <a:t> Loss function; </a:t>
                </a:r>
                <a14:m>
                  <m:oMath xmlns:m="http://schemas.openxmlformats.org/officeDocument/2006/math">
                    <m:r>
                      <m:rPr>
                        <m:sty m:val="p"/>
                      </m:rPr>
                      <a:rPr lang="en-PH" b="0" i="0" smtClean="0">
                        <a:latin typeface="Cambria Math" panose="02040503050406030204" pitchFamily="18" charset="0"/>
                        <a:ea typeface="Cambria" panose="02040503050406030204" pitchFamily="18" charset="0"/>
                      </a:rPr>
                      <m:t>CCE</m:t>
                    </m:r>
                    <m:r>
                      <a:rPr lang="en-PH" b="0" i="0" smtClean="0">
                        <a:latin typeface="Cambria Math" panose="02040503050406030204" pitchFamily="18" charset="0"/>
                        <a:ea typeface="Cambria" panose="02040503050406030204" pitchFamily="18" charset="0"/>
                      </a:rPr>
                      <m:t>=−</m:t>
                    </m:r>
                    <m:nary>
                      <m:naryPr>
                        <m:chr m:val="∑"/>
                        <m:ctrlPr>
                          <a:rPr lang="en-PH" i="1" smtClean="0">
                            <a:latin typeface="Cambria Math" panose="02040503050406030204" pitchFamily="18" charset="0"/>
                            <a:ea typeface="Cambria" panose="02040503050406030204" pitchFamily="18" charset="0"/>
                          </a:rPr>
                        </m:ctrlPr>
                      </m:naryPr>
                      <m:sub>
                        <m:r>
                          <m:rPr>
                            <m:brk m:alnAt="23"/>
                          </m:rPr>
                          <a:rPr lang="en-PH" b="0" i="1" smtClean="0">
                            <a:latin typeface="Cambria Math" panose="02040503050406030204" pitchFamily="18" charset="0"/>
                            <a:ea typeface="Cambria" panose="02040503050406030204" pitchFamily="18" charset="0"/>
                          </a:rPr>
                          <m:t>𝑖</m:t>
                        </m:r>
                        <m:r>
                          <a:rPr lang="en-PH" b="0" i="1" smtClean="0">
                            <a:latin typeface="Cambria Math" panose="02040503050406030204" pitchFamily="18" charset="0"/>
                            <a:ea typeface="Cambria" panose="02040503050406030204" pitchFamily="18" charset="0"/>
                          </a:rPr>
                          <m:t>=1</m:t>
                        </m:r>
                      </m:sub>
                      <m:sup>
                        <m:r>
                          <a:rPr lang="en-PH" b="0" i="1" smtClean="0">
                            <a:latin typeface="Cambria Math" panose="02040503050406030204" pitchFamily="18" charset="0"/>
                            <a:ea typeface="Cambria" panose="02040503050406030204" pitchFamily="18" charset="0"/>
                          </a:rPr>
                          <m:t>𝐶</m:t>
                        </m:r>
                      </m:sup>
                      <m:e>
                        <m:sSub>
                          <m:sSubPr>
                            <m:ctrlPr>
                              <a:rPr lang="en-PH" i="1" smtClean="0">
                                <a:latin typeface="Cambria Math" panose="02040503050406030204" pitchFamily="18" charset="0"/>
                                <a:ea typeface="Cambria" panose="02040503050406030204" pitchFamily="18" charset="0"/>
                              </a:rPr>
                            </m:ctrlPr>
                          </m:sSubPr>
                          <m:e>
                            <m:r>
                              <a:rPr lang="en-PH" b="0" i="1" smtClean="0">
                                <a:latin typeface="Cambria Math" panose="02040503050406030204" pitchFamily="18" charset="0"/>
                                <a:ea typeface="Cambria" panose="02040503050406030204" pitchFamily="18" charset="0"/>
                              </a:rPr>
                              <m:t>𝑦</m:t>
                            </m:r>
                          </m:e>
                          <m:sub>
                            <m:r>
                              <a:rPr lang="en-PH" b="0" i="1" smtClean="0">
                                <a:latin typeface="Cambria Math" panose="02040503050406030204" pitchFamily="18" charset="0"/>
                                <a:ea typeface="Cambria" panose="02040503050406030204" pitchFamily="18" charset="0"/>
                              </a:rPr>
                              <m:t>𝑖</m:t>
                            </m:r>
                          </m:sub>
                        </m:sSub>
                      </m:e>
                    </m:nary>
                    <m:r>
                      <a:rPr lang="en-PH" i="1" smtClean="0">
                        <a:latin typeface="Cambria Math" panose="02040503050406030204" pitchFamily="18" charset="0"/>
                        <a:ea typeface="Cambria Math" panose="02040503050406030204" pitchFamily="18" charset="0"/>
                      </a:rPr>
                      <m:t>∙</m:t>
                    </m:r>
                    <m:r>
                      <m:rPr>
                        <m:sty m:val="p"/>
                      </m:rPr>
                      <a:rPr lang="en-PH" b="0" i="0" smtClean="0">
                        <a:latin typeface="Cambria Math" panose="02040503050406030204" pitchFamily="18" charset="0"/>
                        <a:ea typeface="Cambria Math" panose="02040503050406030204" pitchFamily="18" charset="0"/>
                      </a:rPr>
                      <m:t>log</m:t>
                    </m:r>
                    <m:r>
                      <a:rPr lang="en-PH" b="0" i="1" smtClean="0">
                        <a:latin typeface="Cambria Math" panose="02040503050406030204" pitchFamily="18" charset="0"/>
                        <a:ea typeface="Cambria Math" panose="02040503050406030204" pitchFamily="18" charset="0"/>
                      </a:rPr>
                      <m:t>⁡(</m:t>
                    </m:r>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𝑝</m:t>
                        </m:r>
                      </m:e>
                      <m:sub>
                        <m:r>
                          <a:rPr lang="en-PH" b="0" i="1" smtClean="0">
                            <a:latin typeface="Cambria Math" panose="02040503050406030204" pitchFamily="18" charset="0"/>
                            <a:ea typeface="Cambria Math" panose="02040503050406030204" pitchFamily="18" charset="0"/>
                          </a:rPr>
                          <m:t>𝑖</m:t>
                        </m:r>
                      </m:sub>
                    </m:sSub>
                    <m:r>
                      <a:rPr lang="en-PH" b="0" i="1" smtClean="0">
                        <a:latin typeface="Cambria Math" panose="02040503050406030204" pitchFamily="18" charset="0"/>
                        <a:ea typeface="Cambria Math" panose="02040503050406030204" pitchFamily="18" charset="0"/>
                      </a:rPr>
                      <m:t>)</m:t>
                    </m:r>
                  </m:oMath>
                </a14:m>
                <a:endParaRPr lang="en-PH" dirty="0">
                  <a:latin typeface="Cambria" panose="02040503050406030204" pitchFamily="18" charset="0"/>
                  <a:ea typeface="Cambria" panose="02040503050406030204" pitchFamily="18" charset="0"/>
                </a:endParaRPr>
              </a:p>
              <a:p>
                <a:pPr algn="just"/>
                <a:r>
                  <a:rPr lang="en-PH" dirty="0">
                    <a:latin typeface="Cambria" panose="02040503050406030204" pitchFamily="18" charset="0"/>
                    <a:ea typeface="Cambria" panose="02040503050406030204" pitchFamily="18" charset="0"/>
                  </a:rPr>
                  <a:t>Adam Optimizer with initial 0.01 LR</a:t>
                </a:r>
              </a:p>
              <a:p>
                <a:pPr algn="just"/>
                <a:r>
                  <a:rPr lang="en-PH" dirty="0">
                    <a:latin typeface="Cambria" panose="02040503050406030204" pitchFamily="18" charset="0"/>
                    <a:ea typeface="Cambria" panose="02040503050406030204" pitchFamily="18" charset="0"/>
                  </a:rPr>
                  <a:t>32 batch size</a:t>
                </a:r>
              </a:p>
              <a:p>
                <a:pPr algn="just"/>
                <a:r>
                  <a:rPr lang="en-PH" dirty="0" err="1">
                    <a:latin typeface="Cambria" panose="02040503050406030204" pitchFamily="18" charset="0"/>
                    <a:ea typeface="Cambria" panose="02040503050406030204" pitchFamily="18" charset="0"/>
                  </a:rPr>
                  <a:t>LowerLROnPlateau</a:t>
                </a:r>
                <a:r>
                  <a:rPr lang="en-PH" dirty="0">
                    <a:latin typeface="Cambria" panose="02040503050406030204" pitchFamily="18" charset="0"/>
                    <a:ea typeface="Cambria" panose="02040503050406030204" pitchFamily="18" charset="0"/>
                  </a:rPr>
                  <a:t> callback with factor 0.2 and patience 0.</a:t>
                </a:r>
              </a:p>
              <a:p>
                <a:pPr algn="just"/>
                <a:r>
                  <a:rPr lang="en-PH" dirty="0" err="1">
                    <a:latin typeface="Cambria" panose="02040503050406030204" pitchFamily="18" charset="0"/>
                    <a:ea typeface="Cambria" panose="02040503050406030204" pitchFamily="18" charset="0"/>
                  </a:rPr>
                  <a:t>EarlyStopping</a:t>
                </a:r>
                <a:r>
                  <a:rPr lang="en-PH" dirty="0">
                    <a:latin typeface="Cambria" panose="02040503050406030204" pitchFamily="18" charset="0"/>
                    <a:ea typeface="Cambria" panose="02040503050406030204" pitchFamily="18" charset="0"/>
                  </a:rPr>
                  <a:t> callback with patience 3.</a:t>
                </a:r>
              </a:p>
              <a:p>
                <a:pPr algn="just"/>
                <a:r>
                  <a:rPr lang="en-PH" dirty="0">
                    <a:latin typeface="Cambria" panose="02040503050406030204" pitchFamily="18" charset="0"/>
                    <a:ea typeface="Cambria" panose="02040503050406030204" pitchFamily="18" charset="0"/>
                  </a:rPr>
                  <a:t>Callbacks monitors the validation accuracy.</a:t>
                </a:r>
              </a:p>
              <a:p>
                <a:pPr algn="just"/>
                <a:r>
                  <a:rPr lang="en-PH" dirty="0">
                    <a:latin typeface="Cambria" panose="02040503050406030204" pitchFamily="18" charset="0"/>
                    <a:ea typeface="Cambria" panose="02040503050406030204" pitchFamily="18" charset="0"/>
                  </a:rPr>
                  <a:t>Evaluates using the Top-1% and Top-5% metrics.</a:t>
                </a:r>
              </a:p>
            </p:txBody>
          </p:sp>
        </mc:Choice>
        <mc:Fallback>
          <p:sp>
            <p:nvSpPr>
              <p:cNvPr id="3" name="Content Placeholder 2">
                <a:extLst>
                  <a:ext uri="{FF2B5EF4-FFF2-40B4-BE49-F238E27FC236}">
                    <a16:creationId xmlns:a16="http://schemas.microsoft.com/office/drawing/2014/main" id="{8DD40E48-2B65-841E-3968-919DD7B1E12E}"/>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381"/>
                </a:stretch>
              </a:blipFill>
            </p:spPr>
            <p:txBody>
              <a:bodyPr/>
              <a:lstStyle/>
              <a:p>
                <a:r>
                  <a:rPr lang="en-PH">
                    <a:noFill/>
                  </a:rPr>
                  <a:t> </a:t>
                </a:r>
              </a:p>
            </p:txBody>
          </p:sp>
        </mc:Fallback>
      </mc:AlternateContent>
    </p:spTree>
    <p:extLst>
      <p:ext uri="{BB962C8B-B14F-4D97-AF65-F5344CB8AC3E}">
        <p14:creationId xmlns:p14="http://schemas.microsoft.com/office/powerpoint/2010/main" val="10992394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FCF7A7A-A741-5924-10E2-9B644EF611AC}"/>
              </a:ext>
            </a:extLst>
          </p:cNvPr>
          <p:cNvSpPr/>
          <p:nvPr/>
        </p:nvSpPr>
        <p:spPr>
          <a:xfrm>
            <a:off x="4195482" y="4543935"/>
            <a:ext cx="6723530" cy="19847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000" dirty="0">
              <a:latin typeface="Cambria" panose="02040503050406030204" pitchFamily="18" charset="0"/>
              <a:ea typeface="Cambria" panose="02040503050406030204" pitchFamily="18" charset="0"/>
            </a:endParaRPr>
          </a:p>
          <a:p>
            <a:pPr algn="ctr"/>
            <a:endParaRPr lang="en-PH" sz="2000" dirty="0">
              <a:latin typeface="Cambria" panose="02040503050406030204" pitchFamily="18" charset="0"/>
              <a:ea typeface="Cambria" panose="02040503050406030204" pitchFamily="18" charset="0"/>
            </a:endParaRPr>
          </a:p>
          <a:p>
            <a:pPr algn="ctr"/>
            <a:endParaRPr lang="en-PH" sz="2000" dirty="0">
              <a:latin typeface="Cambria" panose="02040503050406030204" pitchFamily="18" charset="0"/>
              <a:ea typeface="Cambria" panose="02040503050406030204" pitchFamily="18" charset="0"/>
            </a:endParaRPr>
          </a:p>
          <a:p>
            <a:pPr algn="ctr"/>
            <a:endParaRPr lang="en-PH" sz="2000" dirty="0">
              <a:latin typeface="Cambria" panose="02040503050406030204" pitchFamily="18" charset="0"/>
              <a:ea typeface="Cambria" panose="02040503050406030204" pitchFamily="18" charset="0"/>
            </a:endParaRPr>
          </a:p>
          <a:p>
            <a:pPr algn="ctr"/>
            <a:endParaRPr lang="en-PH" sz="2000" dirty="0">
              <a:latin typeface="Cambria" panose="02040503050406030204" pitchFamily="18" charset="0"/>
              <a:ea typeface="Cambria" panose="02040503050406030204" pitchFamily="18" charset="0"/>
            </a:endParaRPr>
          </a:p>
          <a:p>
            <a:pPr algn="ctr"/>
            <a:r>
              <a:rPr lang="en-PH" sz="2000" dirty="0" err="1">
                <a:latin typeface="Cambria" panose="02040503050406030204" pitchFamily="18" charset="0"/>
                <a:ea typeface="Cambria" panose="02040503050406030204" pitchFamily="18" charset="0"/>
              </a:rPr>
              <a:t>Github</a:t>
            </a:r>
            <a:r>
              <a:rPr lang="en-PH" sz="2000" dirty="0">
                <a:latin typeface="Cambria" panose="02040503050406030204" pitchFamily="18" charset="0"/>
                <a:ea typeface="Cambria" panose="02040503050406030204" pitchFamily="18" charset="0"/>
              </a:rPr>
              <a:t> Pages or </a:t>
            </a:r>
            <a:r>
              <a:rPr lang="en-PH" sz="2000" dirty="0" err="1">
                <a:latin typeface="Cambria" panose="02040503050406030204" pitchFamily="18" charset="0"/>
                <a:ea typeface="Cambria" panose="02040503050406030204" pitchFamily="18" charset="0"/>
              </a:rPr>
              <a:t>Jimdo</a:t>
            </a:r>
            <a:r>
              <a:rPr lang="en-PH" sz="2000" dirty="0">
                <a:latin typeface="Cambria" panose="02040503050406030204" pitchFamily="18" charset="0"/>
                <a:ea typeface="Cambria" panose="02040503050406030204" pitchFamily="18" charset="0"/>
              </a:rPr>
              <a:t> webhost</a:t>
            </a:r>
          </a:p>
        </p:txBody>
      </p:sp>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lstStyle/>
          <a:p>
            <a:r>
              <a:rPr lang="en-PH" sz="4400" dirty="0">
                <a:latin typeface="Cambria" panose="02040503050406030204" pitchFamily="18" charset="0"/>
                <a:ea typeface="Cambria" panose="02040503050406030204" pitchFamily="18" charset="0"/>
              </a:rPr>
              <a:t>Deployment Details</a:t>
            </a:r>
            <a:endParaRPr lang="en-PH"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94F4A6C-EB52-EFA4-4C37-F218455D77D9}"/>
              </a:ext>
            </a:extLst>
          </p:cNvPr>
          <p:cNvPicPr>
            <a:picLocks noChangeAspect="1"/>
          </p:cNvPicPr>
          <p:nvPr/>
        </p:nvPicPr>
        <p:blipFill>
          <a:blip r:embed="rId3"/>
          <a:stretch>
            <a:fillRect/>
          </a:stretch>
        </p:blipFill>
        <p:spPr>
          <a:xfrm>
            <a:off x="2099408" y="1816382"/>
            <a:ext cx="7993183" cy="2637909"/>
          </a:xfrm>
          <a:prstGeom prst="rect">
            <a:avLst/>
          </a:prstGeom>
        </p:spPr>
      </p:pic>
      <p:sp>
        <p:nvSpPr>
          <p:cNvPr id="5" name="Callout: Up Arrow 4">
            <a:extLst>
              <a:ext uri="{FF2B5EF4-FFF2-40B4-BE49-F238E27FC236}">
                <a16:creationId xmlns:a16="http://schemas.microsoft.com/office/drawing/2014/main" id="{57F839BE-BD66-1252-856E-237979EAC19D}"/>
              </a:ext>
            </a:extLst>
          </p:cNvPr>
          <p:cNvSpPr/>
          <p:nvPr/>
        </p:nvSpPr>
        <p:spPr>
          <a:xfrm>
            <a:off x="4536142" y="3908426"/>
            <a:ext cx="2545976" cy="2062069"/>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Front-end: CSS, HTML, and JavaScript</a:t>
            </a:r>
          </a:p>
        </p:txBody>
      </p:sp>
      <p:sp>
        <p:nvSpPr>
          <p:cNvPr id="6" name="Callout: Up Arrow 5">
            <a:extLst>
              <a:ext uri="{FF2B5EF4-FFF2-40B4-BE49-F238E27FC236}">
                <a16:creationId xmlns:a16="http://schemas.microsoft.com/office/drawing/2014/main" id="{958CEBCC-81C3-5734-4F37-BA940FF16C5A}"/>
              </a:ext>
            </a:extLst>
          </p:cNvPr>
          <p:cNvSpPr/>
          <p:nvPr/>
        </p:nvSpPr>
        <p:spPr>
          <a:xfrm>
            <a:off x="7969624" y="3908425"/>
            <a:ext cx="2545976" cy="2062069"/>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Backend: Flask and the trained model</a:t>
            </a:r>
          </a:p>
        </p:txBody>
      </p:sp>
    </p:spTree>
    <p:extLst>
      <p:ext uri="{BB962C8B-B14F-4D97-AF65-F5344CB8AC3E}">
        <p14:creationId xmlns:p14="http://schemas.microsoft.com/office/powerpoint/2010/main" val="237829825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9382-B1BF-6674-3EFF-F16F57A122CC}"/>
              </a:ext>
            </a:extLst>
          </p:cNvPr>
          <p:cNvSpPr>
            <a:spLocks noGrp="1"/>
          </p:cNvSpPr>
          <p:nvPr>
            <p:ph type="title"/>
          </p:nvPr>
        </p:nvSpPr>
        <p:spPr>
          <a:xfrm>
            <a:off x="838200" y="2766218"/>
            <a:ext cx="10515600" cy="1325563"/>
          </a:xfrm>
        </p:spPr>
        <p:txBody>
          <a:bodyPr>
            <a:normAutofit/>
          </a:bodyPr>
          <a:lstStyle/>
          <a:p>
            <a:pPr algn="ctr"/>
            <a:r>
              <a:rPr lang="en-PH" sz="6600" dirty="0">
                <a:latin typeface="Cambria" panose="02040503050406030204" pitchFamily="18" charset="0"/>
                <a:ea typeface="Cambria" panose="02040503050406030204" pitchFamily="18" charset="0"/>
              </a:rPr>
              <a:t>Initial Experiment Results</a:t>
            </a:r>
          </a:p>
        </p:txBody>
      </p:sp>
    </p:spTree>
    <p:extLst>
      <p:ext uri="{BB962C8B-B14F-4D97-AF65-F5344CB8AC3E}">
        <p14:creationId xmlns:p14="http://schemas.microsoft.com/office/powerpoint/2010/main" val="392663269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9382-B1BF-6674-3EFF-F16F57A122CC}"/>
              </a:ext>
            </a:extLst>
          </p:cNvPr>
          <p:cNvSpPr>
            <a:spLocks noGrp="1"/>
          </p:cNvSpPr>
          <p:nvPr>
            <p:ph type="title"/>
          </p:nvPr>
        </p:nvSpPr>
        <p:spPr>
          <a:xfrm>
            <a:off x="838200" y="2766218"/>
            <a:ext cx="10515600" cy="1325563"/>
          </a:xfrm>
        </p:spPr>
        <p:txBody>
          <a:bodyPr>
            <a:normAutofit/>
          </a:bodyPr>
          <a:lstStyle/>
          <a:p>
            <a:pPr algn="ctr"/>
            <a:r>
              <a:rPr lang="en-PH" sz="6600" dirty="0">
                <a:latin typeface="Cambria" panose="02040503050406030204" pitchFamily="18" charset="0"/>
                <a:ea typeface="Cambria" panose="02040503050406030204" pitchFamily="18" charset="0"/>
              </a:rPr>
              <a:t>Introduction</a:t>
            </a:r>
          </a:p>
        </p:txBody>
      </p:sp>
    </p:spTree>
    <p:extLst>
      <p:ext uri="{BB962C8B-B14F-4D97-AF65-F5344CB8AC3E}">
        <p14:creationId xmlns:p14="http://schemas.microsoft.com/office/powerpoint/2010/main" val="237206127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Version 1: The Prototype Result</a:t>
            </a:r>
          </a:p>
        </p:txBody>
      </p:sp>
      <p:pic>
        <p:nvPicPr>
          <p:cNvPr id="5" name="Content Placeholder 4">
            <a:extLst>
              <a:ext uri="{FF2B5EF4-FFF2-40B4-BE49-F238E27FC236}">
                <a16:creationId xmlns:a16="http://schemas.microsoft.com/office/drawing/2014/main" id="{43CBC034-FB2D-A676-CE1C-0AC36F6A0F7A}"/>
              </a:ext>
            </a:extLst>
          </p:cNvPr>
          <p:cNvPicPr>
            <a:picLocks noGrp="1" noChangeAspect="1"/>
          </p:cNvPicPr>
          <p:nvPr>
            <p:ph idx="1"/>
          </p:nvPr>
        </p:nvPicPr>
        <p:blipFill>
          <a:blip r:embed="rId3"/>
          <a:stretch>
            <a:fillRect/>
          </a:stretch>
        </p:blipFill>
        <p:spPr>
          <a:xfrm>
            <a:off x="172162" y="1936377"/>
            <a:ext cx="11847675" cy="3509382"/>
          </a:xfrm>
        </p:spPr>
      </p:pic>
    </p:spTree>
    <p:extLst>
      <p:ext uri="{BB962C8B-B14F-4D97-AF65-F5344CB8AC3E}">
        <p14:creationId xmlns:p14="http://schemas.microsoft.com/office/powerpoint/2010/main" val="83826052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Version 2: The Model – Accuracy </a:t>
            </a:r>
          </a:p>
        </p:txBody>
      </p:sp>
      <p:grpSp>
        <p:nvGrpSpPr>
          <p:cNvPr id="10" name="Group 9">
            <a:extLst>
              <a:ext uri="{FF2B5EF4-FFF2-40B4-BE49-F238E27FC236}">
                <a16:creationId xmlns:a16="http://schemas.microsoft.com/office/drawing/2014/main" id="{8823D03D-8788-E3EC-39AB-92CFB946F328}"/>
              </a:ext>
            </a:extLst>
          </p:cNvPr>
          <p:cNvGrpSpPr/>
          <p:nvPr/>
        </p:nvGrpSpPr>
        <p:grpSpPr>
          <a:xfrm>
            <a:off x="399068" y="1563688"/>
            <a:ext cx="5266953" cy="4515039"/>
            <a:chOff x="399068" y="1563688"/>
            <a:chExt cx="5266953" cy="4515039"/>
          </a:xfrm>
        </p:grpSpPr>
        <p:pic>
          <p:nvPicPr>
            <p:cNvPr id="5" name="Picture 4">
              <a:extLst>
                <a:ext uri="{FF2B5EF4-FFF2-40B4-BE49-F238E27FC236}">
                  <a16:creationId xmlns:a16="http://schemas.microsoft.com/office/drawing/2014/main" id="{010BCE18-B2A5-F112-AE6D-C4A157C3C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68" y="1563688"/>
              <a:ext cx="5266953" cy="4229523"/>
            </a:xfrm>
            <a:prstGeom prst="rect">
              <a:avLst/>
            </a:prstGeom>
          </p:spPr>
        </p:pic>
        <p:sp>
          <p:nvSpPr>
            <p:cNvPr id="8" name="TextBox 7">
              <a:extLst>
                <a:ext uri="{FF2B5EF4-FFF2-40B4-BE49-F238E27FC236}">
                  <a16:creationId xmlns:a16="http://schemas.microsoft.com/office/drawing/2014/main" id="{6184D3F4-7BDB-990D-0E12-B527CD90D79B}"/>
                </a:ext>
              </a:extLst>
            </p:cNvPr>
            <p:cNvSpPr txBox="1"/>
            <p:nvPr/>
          </p:nvSpPr>
          <p:spPr>
            <a:xfrm>
              <a:off x="838200" y="5709395"/>
              <a:ext cx="4755776" cy="369332"/>
            </a:xfrm>
            <a:prstGeom prst="rect">
              <a:avLst/>
            </a:prstGeom>
            <a:noFill/>
          </p:spPr>
          <p:txBody>
            <a:bodyPr wrap="square" rtlCol="0">
              <a:spAutoFit/>
            </a:bodyPr>
            <a:lstStyle/>
            <a:p>
              <a:r>
                <a:rPr lang="en-PH" dirty="0">
                  <a:latin typeface="Bahnschrift" panose="020B0502040204020203" pitchFamily="34" charset="0"/>
                </a:rPr>
                <a:t>RGB+LAB Color spaces: 69.93%</a:t>
              </a:r>
            </a:p>
          </p:txBody>
        </p:sp>
      </p:grpSp>
      <p:grpSp>
        <p:nvGrpSpPr>
          <p:cNvPr id="11" name="Group 10">
            <a:extLst>
              <a:ext uri="{FF2B5EF4-FFF2-40B4-BE49-F238E27FC236}">
                <a16:creationId xmlns:a16="http://schemas.microsoft.com/office/drawing/2014/main" id="{63BFCE74-BF41-EBF6-542F-22E9FA5D5DC1}"/>
              </a:ext>
            </a:extLst>
          </p:cNvPr>
          <p:cNvGrpSpPr/>
          <p:nvPr/>
        </p:nvGrpSpPr>
        <p:grpSpPr>
          <a:xfrm>
            <a:off x="5876432" y="1607371"/>
            <a:ext cx="5266956" cy="4471356"/>
            <a:chOff x="6086846" y="1548867"/>
            <a:chExt cx="5266956" cy="4471356"/>
          </a:xfrm>
        </p:grpSpPr>
        <p:pic>
          <p:nvPicPr>
            <p:cNvPr id="7" name="Picture 6">
              <a:extLst>
                <a:ext uri="{FF2B5EF4-FFF2-40B4-BE49-F238E27FC236}">
                  <a16:creationId xmlns:a16="http://schemas.microsoft.com/office/drawing/2014/main" id="{38006110-1335-417D-06D6-189F196EF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846" y="1548867"/>
              <a:ext cx="5266954" cy="4160528"/>
            </a:xfrm>
            <a:prstGeom prst="rect">
              <a:avLst/>
            </a:prstGeom>
          </p:spPr>
        </p:pic>
        <p:sp>
          <p:nvSpPr>
            <p:cNvPr id="9" name="TextBox 8">
              <a:extLst>
                <a:ext uri="{FF2B5EF4-FFF2-40B4-BE49-F238E27FC236}">
                  <a16:creationId xmlns:a16="http://schemas.microsoft.com/office/drawing/2014/main" id="{385F0D4E-4DBF-3CF8-2A4C-375197818810}"/>
                </a:ext>
              </a:extLst>
            </p:cNvPr>
            <p:cNvSpPr txBox="1"/>
            <p:nvPr/>
          </p:nvSpPr>
          <p:spPr>
            <a:xfrm>
              <a:off x="6598026" y="5650891"/>
              <a:ext cx="4755776" cy="369332"/>
            </a:xfrm>
            <a:prstGeom prst="rect">
              <a:avLst/>
            </a:prstGeom>
            <a:noFill/>
          </p:spPr>
          <p:txBody>
            <a:bodyPr wrap="square" rtlCol="0">
              <a:spAutoFit/>
            </a:bodyPr>
            <a:lstStyle/>
            <a:p>
              <a:r>
                <a:rPr lang="en-PH" dirty="0">
                  <a:latin typeface="Bahnschrift" panose="020B0502040204020203" pitchFamily="34" charset="0"/>
                </a:rPr>
                <a:t>RGB+XYZ Color spaces: 80.07%</a:t>
              </a:r>
            </a:p>
          </p:txBody>
        </p:sp>
      </p:grpSp>
    </p:spTree>
    <p:extLst>
      <p:ext uri="{BB962C8B-B14F-4D97-AF65-F5344CB8AC3E}">
        <p14:creationId xmlns:p14="http://schemas.microsoft.com/office/powerpoint/2010/main" val="8872425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Version 2: The Model – Accuracy </a:t>
            </a:r>
          </a:p>
        </p:txBody>
      </p:sp>
      <p:grpSp>
        <p:nvGrpSpPr>
          <p:cNvPr id="10" name="Group 9">
            <a:extLst>
              <a:ext uri="{FF2B5EF4-FFF2-40B4-BE49-F238E27FC236}">
                <a16:creationId xmlns:a16="http://schemas.microsoft.com/office/drawing/2014/main" id="{8823D03D-8788-E3EC-39AB-92CFB946F328}"/>
              </a:ext>
            </a:extLst>
          </p:cNvPr>
          <p:cNvGrpSpPr/>
          <p:nvPr/>
        </p:nvGrpSpPr>
        <p:grpSpPr>
          <a:xfrm>
            <a:off x="327023" y="1569654"/>
            <a:ext cx="5266953" cy="4509073"/>
            <a:chOff x="327023" y="1569654"/>
            <a:chExt cx="5266953" cy="4509073"/>
          </a:xfrm>
        </p:grpSpPr>
        <p:pic>
          <p:nvPicPr>
            <p:cNvPr id="5" name="Picture 4">
              <a:extLst>
                <a:ext uri="{FF2B5EF4-FFF2-40B4-BE49-F238E27FC236}">
                  <a16:creationId xmlns:a16="http://schemas.microsoft.com/office/drawing/2014/main" id="{010BCE18-B2A5-F112-AE6D-C4A157C3CE01}"/>
                </a:ext>
              </a:extLst>
            </p:cNvPr>
            <p:cNvPicPr>
              <a:picLocks noChangeAspect="1"/>
            </p:cNvPicPr>
            <p:nvPr/>
          </p:nvPicPr>
          <p:blipFill rotWithShape="1">
            <a:blip r:embed="rId2">
              <a:extLst>
                <a:ext uri="{28A0092B-C50C-407E-A947-70E740481C1C}">
                  <a14:useLocalDpi xmlns:a14="http://schemas.microsoft.com/office/drawing/2010/main" val="0"/>
                </a:ext>
              </a:extLst>
            </a:blip>
            <a:srcRect r="1492"/>
            <a:stretch/>
          </p:blipFill>
          <p:spPr>
            <a:xfrm>
              <a:off x="327023" y="1569654"/>
              <a:ext cx="5266953" cy="4213393"/>
            </a:xfrm>
            <a:prstGeom prst="rect">
              <a:avLst/>
            </a:prstGeom>
          </p:spPr>
        </p:pic>
        <p:sp>
          <p:nvSpPr>
            <p:cNvPr id="8" name="TextBox 7">
              <a:extLst>
                <a:ext uri="{FF2B5EF4-FFF2-40B4-BE49-F238E27FC236}">
                  <a16:creationId xmlns:a16="http://schemas.microsoft.com/office/drawing/2014/main" id="{6184D3F4-7BDB-990D-0E12-B527CD90D79B}"/>
                </a:ext>
              </a:extLst>
            </p:cNvPr>
            <p:cNvSpPr txBox="1"/>
            <p:nvPr/>
          </p:nvSpPr>
          <p:spPr>
            <a:xfrm>
              <a:off x="838200" y="5709395"/>
              <a:ext cx="4755776" cy="369332"/>
            </a:xfrm>
            <a:prstGeom prst="rect">
              <a:avLst/>
            </a:prstGeom>
            <a:noFill/>
          </p:spPr>
          <p:txBody>
            <a:bodyPr wrap="square" rtlCol="0">
              <a:spAutoFit/>
            </a:bodyPr>
            <a:lstStyle/>
            <a:p>
              <a:r>
                <a:rPr lang="en-PH" dirty="0">
                  <a:latin typeface="Bahnschrift" panose="020B0502040204020203" pitchFamily="34" charset="0"/>
                </a:rPr>
                <a:t>RGB+LAB Color spaces: 69.93%</a:t>
              </a:r>
            </a:p>
          </p:txBody>
        </p:sp>
      </p:grpSp>
      <p:grpSp>
        <p:nvGrpSpPr>
          <p:cNvPr id="11" name="Group 10">
            <a:extLst>
              <a:ext uri="{FF2B5EF4-FFF2-40B4-BE49-F238E27FC236}">
                <a16:creationId xmlns:a16="http://schemas.microsoft.com/office/drawing/2014/main" id="{63BFCE74-BF41-EBF6-542F-22E9FA5D5DC1}"/>
              </a:ext>
            </a:extLst>
          </p:cNvPr>
          <p:cNvGrpSpPr/>
          <p:nvPr/>
        </p:nvGrpSpPr>
        <p:grpSpPr>
          <a:xfrm>
            <a:off x="5876432" y="1607371"/>
            <a:ext cx="5266956" cy="4471356"/>
            <a:chOff x="6086846" y="1548867"/>
            <a:chExt cx="5266956" cy="4471356"/>
          </a:xfrm>
        </p:grpSpPr>
        <p:pic>
          <p:nvPicPr>
            <p:cNvPr id="7" name="Picture 6">
              <a:extLst>
                <a:ext uri="{FF2B5EF4-FFF2-40B4-BE49-F238E27FC236}">
                  <a16:creationId xmlns:a16="http://schemas.microsoft.com/office/drawing/2014/main" id="{38006110-1335-417D-06D6-189F196EF7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86846" y="1548867"/>
              <a:ext cx="5266954" cy="4160528"/>
            </a:xfrm>
            <a:prstGeom prst="rect">
              <a:avLst/>
            </a:prstGeom>
          </p:spPr>
        </p:pic>
        <p:sp>
          <p:nvSpPr>
            <p:cNvPr id="9" name="TextBox 8">
              <a:extLst>
                <a:ext uri="{FF2B5EF4-FFF2-40B4-BE49-F238E27FC236}">
                  <a16:creationId xmlns:a16="http://schemas.microsoft.com/office/drawing/2014/main" id="{385F0D4E-4DBF-3CF8-2A4C-375197818810}"/>
                </a:ext>
              </a:extLst>
            </p:cNvPr>
            <p:cNvSpPr txBox="1"/>
            <p:nvPr/>
          </p:nvSpPr>
          <p:spPr>
            <a:xfrm>
              <a:off x="6598026" y="5650891"/>
              <a:ext cx="4755776" cy="369332"/>
            </a:xfrm>
            <a:prstGeom prst="rect">
              <a:avLst/>
            </a:prstGeom>
            <a:noFill/>
          </p:spPr>
          <p:txBody>
            <a:bodyPr wrap="square" rtlCol="0">
              <a:spAutoFit/>
            </a:bodyPr>
            <a:lstStyle/>
            <a:p>
              <a:r>
                <a:rPr lang="en-PH" dirty="0">
                  <a:latin typeface="Bahnschrift" panose="020B0502040204020203" pitchFamily="34" charset="0"/>
                </a:rPr>
                <a:t>RGB+XYZ Color spaces: 80.07%</a:t>
              </a:r>
            </a:p>
          </p:txBody>
        </p:sp>
      </p:grpSp>
    </p:spTree>
    <p:extLst>
      <p:ext uri="{BB962C8B-B14F-4D97-AF65-F5344CB8AC3E}">
        <p14:creationId xmlns:p14="http://schemas.microsoft.com/office/powerpoint/2010/main" val="870679270"/>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BF9E-852B-7808-1B42-90DAEF2050E7}"/>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Version 2: The Model – Final Loss </a:t>
            </a:r>
          </a:p>
        </p:txBody>
      </p:sp>
      <p:grpSp>
        <p:nvGrpSpPr>
          <p:cNvPr id="10" name="Group 9">
            <a:extLst>
              <a:ext uri="{FF2B5EF4-FFF2-40B4-BE49-F238E27FC236}">
                <a16:creationId xmlns:a16="http://schemas.microsoft.com/office/drawing/2014/main" id="{8823D03D-8788-E3EC-39AB-92CFB946F328}"/>
              </a:ext>
            </a:extLst>
          </p:cNvPr>
          <p:cNvGrpSpPr/>
          <p:nvPr/>
        </p:nvGrpSpPr>
        <p:grpSpPr>
          <a:xfrm>
            <a:off x="327023" y="1569654"/>
            <a:ext cx="5266953" cy="4509073"/>
            <a:chOff x="327023" y="1569654"/>
            <a:chExt cx="5266953" cy="4509073"/>
          </a:xfrm>
        </p:grpSpPr>
        <p:pic>
          <p:nvPicPr>
            <p:cNvPr id="5" name="Picture 4">
              <a:extLst>
                <a:ext uri="{FF2B5EF4-FFF2-40B4-BE49-F238E27FC236}">
                  <a16:creationId xmlns:a16="http://schemas.microsoft.com/office/drawing/2014/main" id="{010BCE18-B2A5-F112-AE6D-C4A157C3CE01}"/>
                </a:ext>
              </a:extLst>
            </p:cNvPr>
            <p:cNvPicPr>
              <a:picLocks noChangeAspect="1"/>
            </p:cNvPicPr>
            <p:nvPr/>
          </p:nvPicPr>
          <p:blipFill>
            <a:blip r:embed="rId2">
              <a:extLst>
                <a:ext uri="{28A0092B-C50C-407E-A947-70E740481C1C}">
                  <a14:useLocalDpi xmlns:a14="http://schemas.microsoft.com/office/drawing/2010/main" val="0"/>
                </a:ext>
              </a:extLst>
            </a:blip>
            <a:srcRect l="746" r="746"/>
            <a:stretch/>
          </p:blipFill>
          <p:spPr>
            <a:xfrm>
              <a:off x="327023" y="1569654"/>
              <a:ext cx="5266953" cy="4213393"/>
            </a:xfrm>
            <a:prstGeom prst="rect">
              <a:avLst/>
            </a:prstGeom>
          </p:spPr>
        </p:pic>
        <p:sp>
          <p:nvSpPr>
            <p:cNvPr id="8" name="TextBox 7">
              <a:extLst>
                <a:ext uri="{FF2B5EF4-FFF2-40B4-BE49-F238E27FC236}">
                  <a16:creationId xmlns:a16="http://schemas.microsoft.com/office/drawing/2014/main" id="{6184D3F4-7BDB-990D-0E12-B527CD90D79B}"/>
                </a:ext>
              </a:extLst>
            </p:cNvPr>
            <p:cNvSpPr txBox="1"/>
            <p:nvPr/>
          </p:nvSpPr>
          <p:spPr>
            <a:xfrm>
              <a:off x="838200" y="5709395"/>
              <a:ext cx="4755776" cy="369332"/>
            </a:xfrm>
            <a:prstGeom prst="rect">
              <a:avLst/>
            </a:prstGeom>
            <a:noFill/>
          </p:spPr>
          <p:txBody>
            <a:bodyPr wrap="square" rtlCol="0">
              <a:spAutoFit/>
            </a:bodyPr>
            <a:lstStyle/>
            <a:p>
              <a:r>
                <a:rPr lang="en-PH" dirty="0">
                  <a:latin typeface="Bahnschrift" panose="020B0502040204020203" pitchFamily="34" charset="0"/>
                </a:rPr>
                <a:t>RGB+LAB Color spaces: 1.2020</a:t>
              </a:r>
            </a:p>
          </p:txBody>
        </p:sp>
      </p:grpSp>
      <p:grpSp>
        <p:nvGrpSpPr>
          <p:cNvPr id="11" name="Group 10">
            <a:extLst>
              <a:ext uri="{FF2B5EF4-FFF2-40B4-BE49-F238E27FC236}">
                <a16:creationId xmlns:a16="http://schemas.microsoft.com/office/drawing/2014/main" id="{63BFCE74-BF41-EBF6-542F-22E9FA5D5DC1}"/>
              </a:ext>
            </a:extLst>
          </p:cNvPr>
          <p:cNvGrpSpPr/>
          <p:nvPr/>
        </p:nvGrpSpPr>
        <p:grpSpPr>
          <a:xfrm>
            <a:off x="5876432" y="1607371"/>
            <a:ext cx="5266956" cy="4471356"/>
            <a:chOff x="6086846" y="1548867"/>
            <a:chExt cx="5266956" cy="4471356"/>
          </a:xfrm>
        </p:grpSpPr>
        <p:pic>
          <p:nvPicPr>
            <p:cNvPr id="7" name="Picture 6">
              <a:extLst>
                <a:ext uri="{FF2B5EF4-FFF2-40B4-BE49-F238E27FC236}">
                  <a16:creationId xmlns:a16="http://schemas.microsoft.com/office/drawing/2014/main" id="{38006110-1335-417D-06D6-189F196EF7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86846" y="1548867"/>
              <a:ext cx="5266954" cy="4160528"/>
            </a:xfrm>
            <a:prstGeom prst="rect">
              <a:avLst/>
            </a:prstGeom>
          </p:spPr>
        </p:pic>
        <p:sp>
          <p:nvSpPr>
            <p:cNvPr id="9" name="TextBox 8">
              <a:extLst>
                <a:ext uri="{FF2B5EF4-FFF2-40B4-BE49-F238E27FC236}">
                  <a16:creationId xmlns:a16="http://schemas.microsoft.com/office/drawing/2014/main" id="{385F0D4E-4DBF-3CF8-2A4C-375197818810}"/>
                </a:ext>
              </a:extLst>
            </p:cNvPr>
            <p:cNvSpPr txBox="1"/>
            <p:nvPr/>
          </p:nvSpPr>
          <p:spPr>
            <a:xfrm>
              <a:off x="6598026" y="5650891"/>
              <a:ext cx="4755776" cy="369332"/>
            </a:xfrm>
            <a:prstGeom prst="rect">
              <a:avLst/>
            </a:prstGeom>
            <a:noFill/>
          </p:spPr>
          <p:txBody>
            <a:bodyPr wrap="square" rtlCol="0">
              <a:spAutoFit/>
            </a:bodyPr>
            <a:lstStyle/>
            <a:p>
              <a:r>
                <a:rPr lang="en-PH" dirty="0">
                  <a:latin typeface="Bahnschrift" panose="020B0502040204020203" pitchFamily="34" charset="0"/>
                </a:rPr>
                <a:t>RGB+XYZ Color spaces: 0.7663</a:t>
              </a:r>
            </a:p>
          </p:txBody>
        </p:sp>
      </p:grpSp>
    </p:spTree>
    <p:extLst>
      <p:ext uri="{BB962C8B-B14F-4D97-AF65-F5344CB8AC3E}">
        <p14:creationId xmlns:p14="http://schemas.microsoft.com/office/powerpoint/2010/main" val="67837681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9382-B1BF-6674-3EFF-F16F57A122CC}"/>
              </a:ext>
            </a:extLst>
          </p:cNvPr>
          <p:cNvSpPr>
            <a:spLocks noGrp="1"/>
          </p:cNvSpPr>
          <p:nvPr>
            <p:ph type="title"/>
          </p:nvPr>
        </p:nvSpPr>
        <p:spPr>
          <a:xfrm>
            <a:off x="838200" y="2766218"/>
            <a:ext cx="10515600" cy="1325563"/>
          </a:xfrm>
        </p:spPr>
        <p:txBody>
          <a:bodyPr>
            <a:normAutofit/>
          </a:bodyPr>
          <a:lstStyle/>
          <a:p>
            <a:pPr algn="ctr"/>
            <a:r>
              <a:rPr lang="en-PH" sz="6600" dirty="0">
                <a:latin typeface="Cambria" panose="02040503050406030204" pitchFamily="18" charset="0"/>
                <a:ea typeface="Cambria" panose="02040503050406030204" pitchFamily="18" charset="0"/>
              </a:rPr>
              <a:t>Schedule of Activities</a:t>
            </a:r>
          </a:p>
        </p:txBody>
      </p:sp>
    </p:spTree>
    <p:extLst>
      <p:ext uri="{BB962C8B-B14F-4D97-AF65-F5344CB8AC3E}">
        <p14:creationId xmlns:p14="http://schemas.microsoft.com/office/powerpoint/2010/main" val="385130869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C996-FD51-FE9D-15EF-481BE25074DB}"/>
              </a:ext>
            </a:extLst>
          </p:cNvPr>
          <p:cNvSpPr>
            <a:spLocks noGrp="1"/>
          </p:cNvSpPr>
          <p:nvPr>
            <p:ph type="title"/>
          </p:nvPr>
        </p:nvSpPr>
        <p:spPr>
          <a:xfrm>
            <a:off x="838200" y="365125"/>
            <a:ext cx="10515600" cy="1325563"/>
          </a:xfrm>
        </p:spPr>
        <p:txBody>
          <a:bodyPr/>
          <a:lstStyle/>
          <a:p>
            <a:r>
              <a:rPr lang="en-PH" dirty="0">
                <a:latin typeface="Cambria" panose="02040503050406030204" pitchFamily="18" charset="0"/>
                <a:ea typeface="Cambria" panose="02040503050406030204" pitchFamily="18" charset="0"/>
              </a:rPr>
              <a:t>Gantt Chart</a:t>
            </a:r>
          </a:p>
        </p:txBody>
      </p:sp>
      <p:graphicFrame>
        <p:nvGraphicFramePr>
          <p:cNvPr id="4" name="Content Placeholder 3">
            <a:extLst>
              <a:ext uri="{FF2B5EF4-FFF2-40B4-BE49-F238E27FC236}">
                <a16:creationId xmlns:a16="http://schemas.microsoft.com/office/drawing/2014/main" id="{744453AC-C336-7727-0DA2-AAA812E74FDB}"/>
              </a:ext>
            </a:extLst>
          </p:cNvPr>
          <p:cNvGraphicFramePr>
            <a:graphicFrameLocks noGrp="1"/>
          </p:cNvGraphicFramePr>
          <p:nvPr>
            <p:ph idx="1"/>
            <p:extLst>
              <p:ext uri="{D42A27DB-BD31-4B8C-83A1-F6EECF244321}">
                <p14:modId xmlns:p14="http://schemas.microsoft.com/office/powerpoint/2010/main" val="2139214341"/>
              </p:ext>
            </p:extLst>
          </p:nvPr>
        </p:nvGraphicFramePr>
        <p:xfrm>
          <a:off x="838200" y="1690688"/>
          <a:ext cx="10852499" cy="51257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568646113"/>
                    </a:ext>
                  </a:extLst>
                </a:gridCol>
                <a:gridCol w="2812473">
                  <a:extLst>
                    <a:ext uri="{9D8B030D-6E8A-4147-A177-3AD203B41FA5}">
                      <a16:colId xmlns:a16="http://schemas.microsoft.com/office/drawing/2014/main" val="794577993"/>
                    </a:ext>
                  </a:extLst>
                </a:gridCol>
                <a:gridCol w="3156529">
                  <a:extLst>
                    <a:ext uri="{9D8B030D-6E8A-4147-A177-3AD203B41FA5}">
                      <a16:colId xmlns:a16="http://schemas.microsoft.com/office/drawing/2014/main" val="3455766372"/>
                    </a:ext>
                  </a:extLst>
                </a:gridCol>
                <a:gridCol w="208280">
                  <a:extLst>
                    <a:ext uri="{9D8B030D-6E8A-4147-A177-3AD203B41FA5}">
                      <a16:colId xmlns:a16="http://schemas.microsoft.com/office/drawing/2014/main" val="633328193"/>
                    </a:ext>
                  </a:extLst>
                </a:gridCol>
                <a:gridCol w="208280">
                  <a:extLst>
                    <a:ext uri="{9D8B030D-6E8A-4147-A177-3AD203B41FA5}">
                      <a16:colId xmlns:a16="http://schemas.microsoft.com/office/drawing/2014/main" val="2947347307"/>
                    </a:ext>
                  </a:extLst>
                </a:gridCol>
                <a:gridCol w="208280">
                  <a:extLst>
                    <a:ext uri="{9D8B030D-6E8A-4147-A177-3AD203B41FA5}">
                      <a16:colId xmlns:a16="http://schemas.microsoft.com/office/drawing/2014/main" val="1798420701"/>
                    </a:ext>
                  </a:extLst>
                </a:gridCol>
                <a:gridCol w="208280">
                  <a:extLst>
                    <a:ext uri="{9D8B030D-6E8A-4147-A177-3AD203B41FA5}">
                      <a16:colId xmlns:a16="http://schemas.microsoft.com/office/drawing/2014/main" val="2285543521"/>
                    </a:ext>
                  </a:extLst>
                </a:gridCol>
                <a:gridCol w="208280">
                  <a:extLst>
                    <a:ext uri="{9D8B030D-6E8A-4147-A177-3AD203B41FA5}">
                      <a16:colId xmlns:a16="http://schemas.microsoft.com/office/drawing/2014/main" val="2805251389"/>
                    </a:ext>
                  </a:extLst>
                </a:gridCol>
                <a:gridCol w="208280">
                  <a:extLst>
                    <a:ext uri="{9D8B030D-6E8A-4147-A177-3AD203B41FA5}">
                      <a16:colId xmlns:a16="http://schemas.microsoft.com/office/drawing/2014/main" val="1873185674"/>
                    </a:ext>
                  </a:extLst>
                </a:gridCol>
                <a:gridCol w="208280">
                  <a:extLst>
                    <a:ext uri="{9D8B030D-6E8A-4147-A177-3AD203B41FA5}">
                      <a16:colId xmlns:a16="http://schemas.microsoft.com/office/drawing/2014/main" val="1350589845"/>
                    </a:ext>
                  </a:extLst>
                </a:gridCol>
                <a:gridCol w="208280">
                  <a:extLst>
                    <a:ext uri="{9D8B030D-6E8A-4147-A177-3AD203B41FA5}">
                      <a16:colId xmlns:a16="http://schemas.microsoft.com/office/drawing/2014/main" val="4131918540"/>
                    </a:ext>
                  </a:extLst>
                </a:gridCol>
                <a:gridCol w="208280">
                  <a:extLst>
                    <a:ext uri="{9D8B030D-6E8A-4147-A177-3AD203B41FA5}">
                      <a16:colId xmlns:a16="http://schemas.microsoft.com/office/drawing/2014/main" val="1287214915"/>
                    </a:ext>
                  </a:extLst>
                </a:gridCol>
                <a:gridCol w="398780">
                  <a:extLst>
                    <a:ext uri="{9D8B030D-6E8A-4147-A177-3AD203B41FA5}">
                      <a16:colId xmlns:a16="http://schemas.microsoft.com/office/drawing/2014/main" val="110294153"/>
                    </a:ext>
                  </a:extLst>
                </a:gridCol>
                <a:gridCol w="400050">
                  <a:extLst>
                    <a:ext uri="{9D8B030D-6E8A-4147-A177-3AD203B41FA5}">
                      <a16:colId xmlns:a16="http://schemas.microsoft.com/office/drawing/2014/main" val="3026001935"/>
                    </a:ext>
                  </a:extLst>
                </a:gridCol>
                <a:gridCol w="457547">
                  <a:extLst>
                    <a:ext uri="{9D8B030D-6E8A-4147-A177-3AD203B41FA5}">
                      <a16:colId xmlns:a16="http://schemas.microsoft.com/office/drawing/2014/main" val="3648727983"/>
                    </a:ext>
                  </a:extLst>
                </a:gridCol>
              </a:tblGrid>
              <a:tr h="370840">
                <a:tc>
                  <a:txBody>
                    <a:bodyPr/>
                    <a:lstStyle/>
                    <a:p>
                      <a:pPr algn="ctr"/>
                      <a:r>
                        <a:rPr lang="en-PH" dirty="0">
                          <a:latin typeface="Cambria" panose="02040503050406030204" pitchFamily="18" charset="0"/>
                          <a:ea typeface="Cambria" panose="02040503050406030204" pitchFamily="18" charset="0"/>
                        </a:rPr>
                        <a:t>Objectives</a:t>
                      </a:r>
                    </a:p>
                  </a:txBody>
                  <a:tcPr/>
                </a:tc>
                <a:tc>
                  <a:txBody>
                    <a:bodyPr/>
                    <a:lstStyle/>
                    <a:p>
                      <a:pPr algn="ctr"/>
                      <a:r>
                        <a:rPr lang="en-PH" dirty="0">
                          <a:latin typeface="Cambria" panose="02040503050406030204" pitchFamily="18" charset="0"/>
                          <a:ea typeface="Cambria" panose="02040503050406030204" pitchFamily="18" charset="0"/>
                        </a:rPr>
                        <a:t>Target Activities</a:t>
                      </a:r>
                    </a:p>
                  </a:txBody>
                  <a:tcPr/>
                </a:tc>
                <a:tc>
                  <a:txBody>
                    <a:bodyPr/>
                    <a:lstStyle/>
                    <a:p>
                      <a:pPr algn="ctr"/>
                      <a:r>
                        <a:rPr lang="en-PH" dirty="0">
                          <a:latin typeface="Cambria" panose="02040503050406030204" pitchFamily="18" charset="0"/>
                          <a:ea typeface="Cambria" panose="02040503050406030204" pitchFamily="18" charset="0"/>
                        </a:rPr>
                        <a:t>Target Accomplishments</a:t>
                      </a:r>
                    </a:p>
                  </a:txBody>
                  <a:tcPr/>
                </a:tc>
                <a:tc gridSpan="12">
                  <a:txBody>
                    <a:bodyPr/>
                    <a:lstStyle/>
                    <a:p>
                      <a:pPr algn="ctr"/>
                      <a:r>
                        <a:rPr lang="en-PH" dirty="0">
                          <a:latin typeface="Cambria" panose="02040503050406030204" pitchFamily="18" charset="0"/>
                          <a:ea typeface="Cambria" panose="02040503050406030204" pitchFamily="18" charset="0"/>
                        </a:rPr>
                        <a:t>Year 1</a:t>
                      </a:r>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4171336836"/>
                  </a:ext>
                </a:extLst>
              </a:tr>
              <a:tr h="370840">
                <a:tc rowSpan="2">
                  <a:txBody>
                    <a:bodyPr/>
                    <a:lstStyle/>
                    <a:p>
                      <a:r>
                        <a:rPr lang="en-PH" dirty="0">
                          <a:latin typeface="Cambria" panose="02040503050406030204" pitchFamily="18" charset="0"/>
                          <a:ea typeface="Cambria" panose="02040503050406030204" pitchFamily="18" charset="0"/>
                        </a:rPr>
                        <a:t>Objective 1</a:t>
                      </a:r>
                    </a:p>
                  </a:txBody>
                  <a:tcPr/>
                </a:tc>
                <a:tc rowSpan="2">
                  <a:txBody>
                    <a:bodyPr/>
                    <a:lstStyle/>
                    <a:p>
                      <a:r>
                        <a:rPr lang="en-US" dirty="0">
                          <a:latin typeface="Cambria" panose="02040503050406030204" pitchFamily="18" charset="0"/>
                          <a:ea typeface="Cambria" panose="02040503050406030204" pitchFamily="18" charset="0"/>
                        </a:rPr>
                        <a:t>To develop an alternative approach to food classification using only multiple color spaces extracted from a food image. </a:t>
                      </a:r>
                      <a:endParaRPr lang="en-PH" dirty="0">
                        <a:latin typeface="Cambria" panose="02040503050406030204" pitchFamily="18" charset="0"/>
                        <a:ea typeface="Cambria" panose="02040503050406030204" pitchFamily="18" charset="0"/>
                      </a:endParaRPr>
                    </a:p>
                  </a:txBody>
                  <a:tcPr/>
                </a:tc>
                <a:tc rowSpan="2">
                  <a:txBody>
                    <a:bodyPr/>
                    <a:lstStyle/>
                    <a:p>
                      <a:pPr marL="342900" indent="-342900">
                        <a:buFont typeface="+mj-lt"/>
                        <a:buAutoNum type="arabicPeriod"/>
                      </a:pPr>
                      <a:r>
                        <a:rPr lang="en-US" sz="1700" dirty="0">
                          <a:latin typeface="Cambria" panose="02040503050406030204" pitchFamily="18" charset="0"/>
                          <a:ea typeface="Cambria" panose="02040503050406030204" pitchFamily="18" charset="0"/>
                        </a:rPr>
                        <a:t>Implement an initial prototype that test the feasibility of the study using Python, </a:t>
                      </a:r>
                      <a:r>
                        <a:rPr lang="en-US" sz="1700" dirty="0" err="1">
                          <a:latin typeface="Cambria" panose="02040503050406030204" pitchFamily="18" charset="0"/>
                          <a:ea typeface="Cambria" panose="02040503050406030204" pitchFamily="18" charset="0"/>
                        </a:rPr>
                        <a:t>Keras</a:t>
                      </a:r>
                      <a:r>
                        <a:rPr lang="en-US" sz="1700" dirty="0">
                          <a:latin typeface="Cambria" panose="02040503050406030204" pitchFamily="18" charset="0"/>
                          <a:ea typeface="Cambria" panose="02040503050406030204" pitchFamily="18" charset="0"/>
                        </a:rPr>
                        <a:t>, and TensorFlow</a:t>
                      </a:r>
                      <a:r>
                        <a:rPr lang="en-PH" sz="1700" dirty="0">
                          <a:latin typeface="Cambria" panose="02040503050406030204" pitchFamily="18" charset="0"/>
                          <a:ea typeface="Cambria" panose="02040503050406030204" pitchFamily="18" charset="0"/>
                        </a:rPr>
                        <a:t>.</a:t>
                      </a:r>
                    </a:p>
                    <a:p>
                      <a:pPr marL="342900" indent="-342900">
                        <a:buFont typeface="+mj-lt"/>
                        <a:buAutoNum type="arabicPeriod"/>
                      </a:pPr>
                      <a:r>
                        <a:rPr lang="en-US" sz="1700" dirty="0">
                          <a:latin typeface="Cambria" panose="02040503050406030204" pitchFamily="18" charset="0"/>
                          <a:ea typeface="Cambria" panose="02040503050406030204" pitchFamily="18" charset="0"/>
                        </a:rPr>
                        <a:t>Using EfficientNetB0 in building the prototype to see the performance difference between the previous studies and the current study. </a:t>
                      </a:r>
                    </a:p>
                    <a:p>
                      <a:pPr marL="342900" indent="-342900">
                        <a:buFont typeface="+mj-lt"/>
                        <a:buAutoNum type="arabicPeriod"/>
                      </a:pPr>
                      <a:r>
                        <a:rPr lang="en-US" sz="1700" dirty="0">
                          <a:latin typeface="Cambria" panose="02040503050406030204" pitchFamily="18" charset="0"/>
                          <a:ea typeface="Cambria" panose="02040503050406030204" pitchFamily="18" charset="0"/>
                        </a:rPr>
                        <a:t>Using the built prototype to test the feasibility of multi-color space input performance difference between the previous studies and the current study</a:t>
                      </a:r>
                    </a:p>
                  </a:txBody>
                  <a:tcPr/>
                </a:tc>
                <a:tc>
                  <a:txBody>
                    <a:bodyPr/>
                    <a:lstStyle/>
                    <a:p>
                      <a:pPr algn="ctr"/>
                      <a:r>
                        <a:rPr lang="en-PH" sz="1200" dirty="0">
                          <a:latin typeface="Cambria" panose="02040503050406030204" pitchFamily="18" charset="0"/>
                          <a:ea typeface="Cambria" panose="02040503050406030204" pitchFamily="18" charset="0"/>
                        </a:rPr>
                        <a:t>1</a:t>
                      </a:r>
                    </a:p>
                  </a:txBody>
                  <a:tcPr>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35264783"/>
                  </a:ext>
                </a:extLst>
              </a:tr>
              <a:tr h="370840">
                <a:tc vMerge="1">
                  <a:txBody>
                    <a:bodyPr/>
                    <a:lstStyle/>
                    <a:p>
                      <a:r>
                        <a:rPr lang="en-PH" dirty="0"/>
                        <a:t>Objective 1</a:t>
                      </a:r>
                    </a:p>
                  </a:txBody>
                  <a:tcPr/>
                </a:tc>
                <a:tc vMerge="1">
                  <a:txBody>
                    <a:bodyPr/>
                    <a:lstStyle/>
                    <a:p>
                      <a:r>
                        <a:rPr lang="en-US" dirty="0"/>
                        <a:t>To develop an alternative approach to food classification using only multiple color spaces extracted from a food image. </a:t>
                      </a:r>
                      <a:endParaRPr lang="en-PH" dirty="0"/>
                    </a:p>
                  </a:txBody>
                  <a:tcPr/>
                </a:tc>
                <a:tc vMerge="1">
                  <a:txBody>
                    <a:bodyPr/>
                    <a:lstStyle/>
                    <a:p>
                      <a:endParaRPr lang="en-PH" dirty="0"/>
                    </a:p>
                  </a:txBody>
                  <a:tcPr/>
                </a:tc>
                <a:tc>
                  <a:txBody>
                    <a:bodyPr/>
                    <a:lstStyle/>
                    <a:p>
                      <a:endParaRPr lang="en-PH" dirty="0">
                        <a:latin typeface="Cambria" panose="02040503050406030204" pitchFamily="18" charset="0"/>
                        <a:ea typeface="Cambria" panose="02040503050406030204" pitchFamily="18" charset="0"/>
                      </a:endParaRPr>
                    </a:p>
                  </a:txBody>
                  <a:tcPr>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solidFill>
                      <a:schemeClr val="tx1"/>
                    </a:solidFill>
                  </a:tcPr>
                </a:tc>
                <a:extLst>
                  <a:ext uri="{0D108BD9-81ED-4DB2-BD59-A6C34878D82A}">
                    <a16:rowId xmlns:a16="http://schemas.microsoft.com/office/drawing/2014/main" val="1643254892"/>
                  </a:ext>
                </a:extLst>
              </a:tr>
            </a:tbl>
          </a:graphicData>
        </a:graphic>
      </p:graphicFrame>
    </p:spTree>
    <p:extLst>
      <p:ext uri="{BB962C8B-B14F-4D97-AF65-F5344CB8AC3E}">
        <p14:creationId xmlns:p14="http://schemas.microsoft.com/office/powerpoint/2010/main" val="105230268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C996-FD51-FE9D-15EF-481BE25074DB}"/>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Gantt Chart</a:t>
            </a:r>
          </a:p>
        </p:txBody>
      </p:sp>
      <p:graphicFrame>
        <p:nvGraphicFramePr>
          <p:cNvPr id="4" name="Content Placeholder 3">
            <a:extLst>
              <a:ext uri="{FF2B5EF4-FFF2-40B4-BE49-F238E27FC236}">
                <a16:creationId xmlns:a16="http://schemas.microsoft.com/office/drawing/2014/main" id="{744453AC-C336-7727-0DA2-AAA812E74FDB}"/>
              </a:ext>
            </a:extLst>
          </p:cNvPr>
          <p:cNvGraphicFramePr>
            <a:graphicFrameLocks noGrp="1"/>
          </p:cNvGraphicFramePr>
          <p:nvPr>
            <p:ph idx="1"/>
            <p:extLst>
              <p:ext uri="{D42A27DB-BD31-4B8C-83A1-F6EECF244321}">
                <p14:modId xmlns:p14="http://schemas.microsoft.com/office/powerpoint/2010/main" val="4137953993"/>
              </p:ext>
            </p:extLst>
          </p:nvPr>
        </p:nvGraphicFramePr>
        <p:xfrm>
          <a:off x="838200" y="1690688"/>
          <a:ext cx="10852499" cy="23825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568646113"/>
                    </a:ext>
                  </a:extLst>
                </a:gridCol>
                <a:gridCol w="2812473">
                  <a:extLst>
                    <a:ext uri="{9D8B030D-6E8A-4147-A177-3AD203B41FA5}">
                      <a16:colId xmlns:a16="http://schemas.microsoft.com/office/drawing/2014/main" val="794577993"/>
                    </a:ext>
                  </a:extLst>
                </a:gridCol>
                <a:gridCol w="3156529">
                  <a:extLst>
                    <a:ext uri="{9D8B030D-6E8A-4147-A177-3AD203B41FA5}">
                      <a16:colId xmlns:a16="http://schemas.microsoft.com/office/drawing/2014/main" val="3455766372"/>
                    </a:ext>
                  </a:extLst>
                </a:gridCol>
                <a:gridCol w="208280">
                  <a:extLst>
                    <a:ext uri="{9D8B030D-6E8A-4147-A177-3AD203B41FA5}">
                      <a16:colId xmlns:a16="http://schemas.microsoft.com/office/drawing/2014/main" val="633328193"/>
                    </a:ext>
                  </a:extLst>
                </a:gridCol>
                <a:gridCol w="208280">
                  <a:extLst>
                    <a:ext uri="{9D8B030D-6E8A-4147-A177-3AD203B41FA5}">
                      <a16:colId xmlns:a16="http://schemas.microsoft.com/office/drawing/2014/main" val="2947347307"/>
                    </a:ext>
                  </a:extLst>
                </a:gridCol>
                <a:gridCol w="208280">
                  <a:extLst>
                    <a:ext uri="{9D8B030D-6E8A-4147-A177-3AD203B41FA5}">
                      <a16:colId xmlns:a16="http://schemas.microsoft.com/office/drawing/2014/main" val="1798420701"/>
                    </a:ext>
                  </a:extLst>
                </a:gridCol>
                <a:gridCol w="208280">
                  <a:extLst>
                    <a:ext uri="{9D8B030D-6E8A-4147-A177-3AD203B41FA5}">
                      <a16:colId xmlns:a16="http://schemas.microsoft.com/office/drawing/2014/main" val="2285543521"/>
                    </a:ext>
                  </a:extLst>
                </a:gridCol>
                <a:gridCol w="208280">
                  <a:extLst>
                    <a:ext uri="{9D8B030D-6E8A-4147-A177-3AD203B41FA5}">
                      <a16:colId xmlns:a16="http://schemas.microsoft.com/office/drawing/2014/main" val="2805251389"/>
                    </a:ext>
                  </a:extLst>
                </a:gridCol>
                <a:gridCol w="208280">
                  <a:extLst>
                    <a:ext uri="{9D8B030D-6E8A-4147-A177-3AD203B41FA5}">
                      <a16:colId xmlns:a16="http://schemas.microsoft.com/office/drawing/2014/main" val="1873185674"/>
                    </a:ext>
                  </a:extLst>
                </a:gridCol>
                <a:gridCol w="208280">
                  <a:extLst>
                    <a:ext uri="{9D8B030D-6E8A-4147-A177-3AD203B41FA5}">
                      <a16:colId xmlns:a16="http://schemas.microsoft.com/office/drawing/2014/main" val="1350589845"/>
                    </a:ext>
                  </a:extLst>
                </a:gridCol>
                <a:gridCol w="208280">
                  <a:extLst>
                    <a:ext uri="{9D8B030D-6E8A-4147-A177-3AD203B41FA5}">
                      <a16:colId xmlns:a16="http://schemas.microsoft.com/office/drawing/2014/main" val="4131918540"/>
                    </a:ext>
                  </a:extLst>
                </a:gridCol>
                <a:gridCol w="208280">
                  <a:extLst>
                    <a:ext uri="{9D8B030D-6E8A-4147-A177-3AD203B41FA5}">
                      <a16:colId xmlns:a16="http://schemas.microsoft.com/office/drawing/2014/main" val="1287214915"/>
                    </a:ext>
                  </a:extLst>
                </a:gridCol>
                <a:gridCol w="398780">
                  <a:extLst>
                    <a:ext uri="{9D8B030D-6E8A-4147-A177-3AD203B41FA5}">
                      <a16:colId xmlns:a16="http://schemas.microsoft.com/office/drawing/2014/main" val="110294153"/>
                    </a:ext>
                  </a:extLst>
                </a:gridCol>
                <a:gridCol w="400050">
                  <a:extLst>
                    <a:ext uri="{9D8B030D-6E8A-4147-A177-3AD203B41FA5}">
                      <a16:colId xmlns:a16="http://schemas.microsoft.com/office/drawing/2014/main" val="3026001935"/>
                    </a:ext>
                  </a:extLst>
                </a:gridCol>
                <a:gridCol w="457547">
                  <a:extLst>
                    <a:ext uri="{9D8B030D-6E8A-4147-A177-3AD203B41FA5}">
                      <a16:colId xmlns:a16="http://schemas.microsoft.com/office/drawing/2014/main" val="3648727983"/>
                    </a:ext>
                  </a:extLst>
                </a:gridCol>
              </a:tblGrid>
              <a:tr h="370840">
                <a:tc>
                  <a:txBody>
                    <a:bodyPr/>
                    <a:lstStyle/>
                    <a:p>
                      <a:pPr algn="ctr"/>
                      <a:r>
                        <a:rPr lang="en-PH" dirty="0">
                          <a:latin typeface="Cambria" panose="02040503050406030204" pitchFamily="18" charset="0"/>
                          <a:ea typeface="Cambria" panose="02040503050406030204" pitchFamily="18" charset="0"/>
                        </a:rPr>
                        <a:t>Objectives</a:t>
                      </a:r>
                    </a:p>
                  </a:txBody>
                  <a:tcPr/>
                </a:tc>
                <a:tc>
                  <a:txBody>
                    <a:bodyPr/>
                    <a:lstStyle/>
                    <a:p>
                      <a:pPr algn="ctr"/>
                      <a:r>
                        <a:rPr lang="en-PH" dirty="0">
                          <a:latin typeface="Cambria" panose="02040503050406030204" pitchFamily="18" charset="0"/>
                          <a:ea typeface="Cambria" panose="02040503050406030204" pitchFamily="18" charset="0"/>
                        </a:rPr>
                        <a:t>Target Activities</a:t>
                      </a:r>
                    </a:p>
                  </a:txBody>
                  <a:tcPr/>
                </a:tc>
                <a:tc>
                  <a:txBody>
                    <a:bodyPr/>
                    <a:lstStyle/>
                    <a:p>
                      <a:pPr algn="ctr"/>
                      <a:r>
                        <a:rPr lang="en-PH" dirty="0">
                          <a:latin typeface="Cambria" panose="02040503050406030204" pitchFamily="18" charset="0"/>
                          <a:ea typeface="Cambria" panose="02040503050406030204" pitchFamily="18" charset="0"/>
                        </a:rPr>
                        <a:t>Target Accomplishments</a:t>
                      </a:r>
                    </a:p>
                  </a:txBody>
                  <a:tcPr/>
                </a:tc>
                <a:tc gridSpan="12">
                  <a:txBody>
                    <a:bodyPr/>
                    <a:lstStyle/>
                    <a:p>
                      <a:pPr algn="ctr"/>
                      <a:r>
                        <a:rPr lang="en-PH" dirty="0">
                          <a:latin typeface="Cambria" panose="02040503050406030204" pitchFamily="18" charset="0"/>
                          <a:ea typeface="Cambria" panose="02040503050406030204" pitchFamily="18" charset="0"/>
                        </a:rPr>
                        <a:t>Year 1</a:t>
                      </a:r>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4171336836"/>
                  </a:ext>
                </a:extLst>
              </a:tr>
              <a:tr h="370840">
                <a:tc rowSpan="2">
                  <a:txBody>
                    <a:bodyPr/>
                    <a:lstStyle/>
                    <a:p>
                      <a:r>
                        <a:rPr lang="en-PH" dirty="0">
                          <a:latin typeface="Cambria" panose="02040503050406030204" pitchFamily="18" charset="0"/>
                          <a:ea typeface="Cambria" panose="02040503050406030204" pitchFamily="18" charset="0"/>
                        </a:rPr>
                        <a:t>Objective 2</a:t>
                      </a:r>
                    </a:p>
                  </a:txBody>
                  <a:tcPr/>
                </a:tc>
                <a:tc rowSpan="2">
                  <a:txBody>
                    <a:bodyPr/>
                    <a:lstStyle/>
                    <a:p>
                      <a:r>
                        <a:rPr lang="en-US" dirty="0">
                          <a:latin typeface="Cambria" panose="02040503050406030204" pitchFamily="18" charset="0"/>
                          <a:ea typeface="Cambria" panose="02040503050406030204" pitchFamily="18" charset="0"/>
                        </a:rPr>
                        <a:t>To conduct an ablation study on the best 2-color space input combination for the Siamese-CNN model. </a:t>
                      </a:r>
                      <a:endParaRPr lang="en-PH" dirty="0">
                        <a:latin typeface="Cambria" panose="02040503050406030204" pitchFamily="18" charset="0"/>
                        <a:ea typeface="Cambria" panose="02040503050406030204" pitchFamily="18" charset="0"/>
                      </a:endParaRPr>
                    </a:p>
                  </a:txBody>
                  <a:tcPr/>
                </a:tc>
                <a:tc rowSpan="2">
                  <a:txBody>
                    <a:bodyPr/>
                    <a:lstStyle/>
                    <a:p>
                      <a:pPr marL="0" indent="0">
                        <a:buFont typeface="+mj-lt"/>
                        <a:buNone/>
                      </a:pPr>
                      <a:r>
                        <a:rPr lang="en-US" sz="1800" dirty="0">
                          <a:latin typeface="Cambria" panose="02040503050406030204" pitchFamily="18" charset="0"/>
                          <a:ea typeface="Cambria" panose="02040503050406030204" pitchFamily="18" charset="0"/>
                        </a:rPr>
                        <a:t>Given the related literature on the multi color spaces, test and validate the results and perform ablation study on the 2 best color space combination to be utilized in the study. </a:t>
                      </a:r>
                    </a:p>
                  </a:txBody>
                  <a:tcPr/>
                </a:tc>
                <a:tc>
                  <a:txBody>
                    <a:bodyPr/>
                    <a:lstStyle/>
                    <a:p>
                      <a:pPr algn="ctr"/>
                      <a:r>
                        <a:rPr lang="en-PH" sz="1200" dirty="0">
                          <a:latin typeface="Cambria" panose="02040503050406030204" pitchFamily="18" charset="0"/>
                          <a:ea typeface="Cambria" panose="02040503050406030204" pitchFamily="18" charset="0"/>
                        </a:rPr>
                        <a:t>1</a:t>
                      </a:r>
                    </a:p>
                  </a:txBody>
                  <a:tcPr>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35264783"/>
                  </a:ext>
                </a:extLst>
              </a:tr>
              <a:tr h="370840">
                <a:tc vMerge="1">
                  <a:txBody>
                    <a:bodyPr/>
                    <a:lstStyle/>
                    <a:p>
                      <a:r>
                        <a:rPr lang="en-PH" dirty="0"/>
                        <a:t>Objective 1</a:t>
                      </a:r>
                    </a:p>
                  </a:txBody>
                  <a:tcPr/>
                </a:tc>
                <a:tc vMerge="1">
                  <a:txBody>
                    <a:bodyPr/>
                    <a:lstStyle/>
                    <a:p>
                      <a:r>
                        <a:rPr lang="en-US" dirty="0"/>
                        <a:t>To develop an alternative approach to food classification using only multiple color spaces extracted from a food image. </a:t>
                      </a:r>
                      <a:endParaRPr lang="en-PH" dirty="0"/>
                    </a:p>
                  </a:txBody>
                  <a:tcPr/>
                </a:tc>
                <a:tc vMerge="1">
                  <a:txBody>
                    <a:bodyPr/>
                    <a:lstStyle/>
                    <a:p>
                      <a:endParaRPr lang="en-PH" dirty="0"/>
                    </a:p>
                  </a:txBody>
                  <a:tcPr/>
                </a:tc>
                <a:tc>
                  <a:txBody>
                    <a:bodyPr/>
                    <a:lstStyle/>
                    <a:p>
                      <a:endParaRPr lang="en-PH" dirty="0">
                        <a:latin typeface="Cambria" panose="02040503050406030204" pitchFamily="18" charset="0"/>
                        <a:ea typeface="Cambria" panose="02040503050406030204" pitchFamily="18" charset="0"/>
                      </a:endParaRPr>
                    </a:p>
                  </a:txBody>
                  <a:tcPr>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solidFill>
                      <a:schemeClr val="tx1"/>
                    </a:solidFill>
                  </a:tcPr>
                </a:tc>
                <a:extLst>
                  <a:ext uri="{0D108BD9-81ED-4DB2-BD59-A6C34878D82A}">
                    <a16:rowId xmlns:a16="http://schemas.microsoft.com/office/drawing/2014/main" val="1643254892"/>
                  </a:ext>
                </a:extLst>
              </a:tr>
            </a:tbl>
          </a:graphicData>
        </a:graphic>
      </p:graphicFrame>
    </p:spTree>
    <p:extLst>
      <p:ext uri="{BB962C8B-B14F-4D97-AF65-F5344CB8AC3E}">
        <p14:creationId xmlns:p14="http://schemas.microsoft.com/office/powerpoint/2010/main" val="314051397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C996-FD51-FE9D-15EF-481BE25074DB}"/>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Gantt Chart</a:t>
            </a:r>
          </a:p>
        </p:txBody>
      </p:sp>
      <p:graphicFrame>
        <p:nvGraphicFramePr>
          <p:cNvPr id="4" name="Content Placeholder 3">
            <a:extLst>
              <a:ext uri="{FF2B5EF4-FFF2-40B4-BE49-F238E27FC236}">
                <a16:creationId xmlns:a16="http://schemas.microsoft.com/office/drawing/2014/main" id="{744453AC-C336-7727-0DA2-AAA812E74FDB}"/>
              </a:ext>
            </a:extLst>
          </p:cNvPr>
          <p:cNvGraphicFramePr>
            <a:graphicFrameLocks noGrp="1"/>
          </p:cNvGraphicFramePr>
          <p:nvPr>
            <p:ph idx="1"/>
            <p:extLst>
              <p:ext uri="{D42A27DB-BD31-4B8C-83A1-F6EECF244321}">
                <p14:modId xmlns:p14="http://schemas.microsoft.com/office/powerpoint/2010/main" val="1768451179"/>
              </p:ext>
            </p:extLst>
          </p:nvPr>
        </p:nvGraphicFramePr>
        <p:xfrm>
          <a:off x="838200" y="1690688"/>
          <a:ext cx="10852499" cy="4028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568646113"/>
                    </a:ext>
                  </a:extLst>
                </a:gridCol>
                <a:gridCol w="2812473">
                  <a:extLst>
                    <a:ext uri="{9D8B030D-6E8A-4147-A177-3AD203B41FA5}">
                      <a16:colId xmlns:a16="http://schemas.microsoft.com/office/drawing/2014/main" val="794577993"/>
                    </a:ext>
                  </a:extLst>
                </a:gridCol>
                <a:gridCol w="3156529">
                  <a:extLst>
                    <a:ext uri="{9D8B030D-6E8A-4147-A177-3AD203B41FA5}">
                      <a16:colId xmlns:a16="http://schemas.microsoft.com/office/drawing/2014/main" val="3455766372"/>
                    </a:ext>
                  </a:extLst>
                </a:gridCol>
                <a:gridCol w="208280">
                  <a:extLst>
                    <a:ext uri="{9D8B030D-6E8A-4147-A177-3AD203B41FA5}">
                      <a16:colId xmlns:a16="http://schemas.microsoft.com/office/drawing/2014/main" val="633328193"/>
                    </a:ext>
                  </a:extLst>
                </a:gridCol>
                <a:gridCol w="208280">
                  <a:extLst>
                    <a:ext uri="{9D8B030D-6E8A-4147-A177-3AD203B41FA5}">
                      <a16:colId xmlns:a16="http://schemas.microsoft.com/office/drawing/2014/main" val="2947347307"/>
                    </a:ext>
                  </a:extLst>
                </a:gridCol>
                <a:gridCol w="208280">
                  <a:extLst>
                    <a:ext uri="{9D8B030D-6E8A-4147-A177-3AD203B41FA5}">
                      <a16:colId xmlns:a16="http://schemas.microsoft.com/office/drawing/2014/main" val="1798420701"/>
                    </a:ext>
                  </a:extLst>
                </a:gridCol>
                <a:gridCol w="208280">
                  <a:extLst>
                    <a:ext uri="{9D8B030D-6E8A-4147-A177-3AD203B41FA5}">
                      <a16:colId xmlns:a16="http://schemas.microsoft.com/office/drawing/2014/main" val="2285543521"/>
                    </a:ext>
                  </a:extLst>
                </a:gridCol>
                <a:gridCol w="208280">
                  <a:extLst>
                    <a:ext uri="{9D8B030D-6E8A-4147-A177-3AD203B41FA5}">
                      <a16:colId xmlns:a16="http://schemas.microsoft.com/office/drawing/2014/main" val="2805251389"/>
                    </a:ext>
                  </a:extLst>
                </a:gridCol>
                <a:gridCol w="208280">
                  <a:extLst>
                    <a:ext uri="{9D8B030D-6E8A-4147-A177-3AD203B41FA5}">
                      <a16:colId xmlns:a16="http://schemas.microsoft.com/office/drawing/2014/main" val="1873185674"/>
                    </a:ext>
                  </a:extLst>
                </a:gridCol>
                <a:gridCol w="208280">
                  <a:extLst>
                    <a:ext uri="{9D8B030D-6E8A-4147-A177-3AD203B41FA5}">
                      <a16:colId xmlns:a16="http://schemas.microsoft.com/office/drawing/2014/main" val="1350589845"/>
                    </a:ext>
                  </a:extLst>
                </a:gridCol>
                <a:gridCol w="208280">
                  <a:extLst>
                    <a:ext uri="{9D8B030D-6E8A-4147-A177-3AD203B41FA5}">
                      <a16:colId xmlns:a16="http://schemas.microsoft.com/office/drawing/2014/main" val="4131918540"/>
                    </a:ext>
                  </a:extLst>
                </a:gridCol>
                <a:gridCol w="208280">
                  <a:extLst>
                    <a:ext uri="{9D8B030D-6E8A-4147-A177-3AD203B41FA5}">
                      <a16:colId xmlns:a16="http://schemas.microsoft.com/office/drawing/2014/main" val="1287214915"/>
                    </a:ext>
                  </a:extLst>
                </a:gridCol>
                <a:gridCol w="398780">
                  <a:extLst>
                    <a:ext uri="{9D8B030D-6E8A-4147-A177-3AD203B41FA5}">
                      <a16:colId xmlns:a16="http://schemas.microsoft.com/office/drawing/2014/main" val="110294153"/>
                    </a:ext>
                  </a:extLst>
                </a:gridCol>
                <a:gridCol w="400050">
                  <a:extLst>
                    <a:ext uri="{9D8B030D-6E8A-4147-A177-3AD203B41FA5}">
                      <a16:colId xmlns:a16="http://schemas.microsoft.com/office/drawing/2014/main" val="3026001935"/>
                    </a:ext>
                  </a:extLst>
                </a:gridCol>
                <a:gridCol w="457547">
                  <a:extLst>
                    <a:ext uri="{9D8B030D-6E8A-4147-A177-3AD203B41FA5}">
                      <a16:colId xmlns:a16="http://schemas.microsoft.com/office/drawing/2014/main" val="3648727983"/>
                    </a:ext>
                  </a:extLst>
                </a:gridCol>
              </a:tblGrid>
              <a:tr h="370840">
                <a:tc>
                  <a:txBody>
                    <a:bodyPr/>
                    <a:lstStyle/>
                    <a:p>
                      <a:pPr algn="ctr"/>
                      <a:r>
                        <a:rPr lang="en-PH" dirty="0">
                          <a:latin typeface="Cambria" panose="02040503050406030204" pitchFamily="18" charset="0"/>
                          <a:ea typeface="Cambria" panose="02040503050406030204" pitchFamily="18" charset="0"/>
                        </a:rPr>
                        <a:t>Objectives</a:t>
                      </a:r>
                    </a:p>
                  </a:txBody>
                  <a:tcPr/>
                </a:tc>
                <a:tc>
                  <a:txBody>
                    <a:bodyPr/>
                    <a:lstStyle/>
                    <a:p>
                      <a:pPr algn="ctr"/>
                      <a:r>
                        <a:rPr lang="en-PH" dirty="0">
                          <a:latin typeface="Cambria" panose="02040503050406030204" pitchFamily="18" charset="0"/>
                          <a:ea typeface="Cambria" panose="02040503050406030204" pitchFamily="18" charset="0"/>
                        </a:rPr>
                        <a:t>Target Activities</a:t>
                      </a:r>
                    </a:p>
                  </a:txBody>
                  <a:tcPr/>
                </a:tc>
                <a:tc>
                  <a:txBody>
                    <a:bodyPr/>
                    <a:lstStyle/>
                    <a:p>
                      <a:pPr algn="ctr"/>
                      <a:r>
                        <a:rPr lang="en-PH" dirty="0">
                          <a:latin typeface="Cambria" panose="02040503050406030204" pitchFamily="18" charset="0"/>
                          <a:ea typeface="Cambria" panose="02040503050406030204" pitchFamily="18" charset="0"/>
                        </a:rPr>
                        <a:t>Target Accomplishments</a:t>
                      </a:r>
                    </a:p>
                  </a:txBody>
                  <a:tcPr/>
                </a:tc>
                <a:tc gridSpan="12">
                  <a:txBody>
                    <a:bodyPr/>
                    <a:lstStyle/>
                    <a:p>
                      <a:pPr algn="ctr"/>
                      <a:r>
                        <a:rPr lang="en-PH" dirty="0">
                          <a:latin typeface="Cambria" panose="02040503050406030204" pitchFamily="18" charset="0"/>
                          <a:ea typeface="Cambria" panose="02040503050406030204" pitchFamily="18" charset="0"/>
                        </a:rPr>
                        <a:t>Year 2</a:t>
                      </a:r>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4171336836"/>
                  </a:ext>
                </a:extLst>
              </a:tr>
              <a:tr h="370840">
                <a:tc rowSpan="2">
                  <a:txBody>
                    <a:bodyPr/>
                    <a:lstStyle/>
                    <a:p>
                      <a:r>
                        <a:rPr lang="en-PH" dirty="0">
                          <a:latin typeface="Cambria" panose="02040503050406030204" pitchFamily="18" charset="0"/>
                          <a:ea typeface="Cambria" panose="02040503050406030204" pitchFamily="18" charset="0"/>
                        </a:rPr>
                        <a:t>Objective 3</a:t>
                      </a:r>
                    </a:p>
                  </a:txBody>
                  <a:tcPr/>
                </a:tc>
                <a:tc rowSpan="2">
                  <a:txBody>
                    <a:bodyPr/>
                    <a:lstStyle/>
                    <a:p>
                      <a:r>
                        <a:rPr lang="en-US" dirty="0">
                          <a:latin typeface="Cambria" panose="02040503050406030204" pitchFamily="18" charset="0"/>
                          <a:ea typeface="Cambria" panose="02040503050406030204" pitchFamily="18" charset="0"/>
                        </a:rPr>
                        <a:t>To compare the outcome of the study to the currently accepted best models in the food classification problem. </a:t>
                      </a:r>
                      <a:endParaRPr lang="en-PH" dirty="0">
                        <a:latin typeface="Cambria" panose="02040503050406030204" pitchFamily="18" charset="0"/>
                        <a:ea typeface="Cambria" panose="02040503050406030204" pitchFamily="18" charset="0"/>
                      </a:endParaRPr>
                    </a:p>
                  </a:txBody>
                  <a:tcPr/>
                </a:tc>
                <a:tc rowSpan="2">
                  <a:txBody>
                    <a:bodyPr/>
                    <a:lstStyle/>
                    <a:p>
                      <a:pPr marL="342900" indent="-342900">
                        <a:buFont typeface="+mj-lt"/>
                        <a:buAutoNum type="arabicPeriod"/>
                      </a:pPr>
                      <a:r>
                        <a:rPr lang="en-US" sz="1800" dirty="0">
                          <a:latin typeface="Cambria" panose="02040503050406030204" pitchFamily="18" charset="0"/>
                          <a:ea typeface="Cambria" panose="02040503050406030204" pitchFamily="18" charset="0"/>
                        </a:rPr>
                        <a:t>Develop the true version of the model.</a:t>
                      </a:r>
                    </a:p>
                    <a:p>
                      <a:pPr marL="342900" indent="-342900">
                        <a:buFont typeface="+mj-lt"/>
                        <a:buAutoNum type="arabicPeriod"/>
                      </a:pPr>
                      <a:r>
                        <a:rPr lang="en-US" sz="1800" dirty="0">
                          <a:latin typeface="Cambria" panose="02040503050406030204" pitchFamily="18" charset="0"/>
                          <a:ea typeface="Cambria" panose="02040503050406030204" pitchFamily="18" charset="0"/>
                        </a:rPr>
                        <a:t>Perform experiments based on the methodology.</a:t>
                      </a:r>
                    </a:p>
                    <a:p>
                      <a:pPr marL="342900" indent="-342900">
                        <a:buFont typeface="+mj-lt"/>
                        <a:buAutoNum type="arabicPeriod"/>
                      </a:pPr>
                      <a:r>
                        <a:rPr lang="en-US" sz="1800" dirty="0">
                          <a:latin typeface="Cambria" panose="02040503050406030204" pitchFamily="18" charset="0"/>
                          <a:ea typeface="Cambria" panose="02040503050406030204" pitchFamily="18" charset="0"/>
                        </a:rPr>
                        <a:t>Conduct a comparison and analysis on the results taken from the experiment and the previous study.</a:t>
                      </a:r>
                    </a:p>
                    <a:p>
                      <a:pPr marL="342900" indent="-342900">
                        <a:buFont typeface="+mj-lt"/>
                        <a:buAutoNum type="arabicPeriod"/>
                      </a:pPr>
                      <a:r>
                        <a:rPr lang="en-US" sz="1800" dirty="0">
                          <a:latin typeface="Cambria" panose="02040503050406030204" pitchFamily="18" charset="0"/>
                          <a:ea typeface="Cambria" panose="02040503050406030204" pitchFamily="18" charset="0"/>
                        </a:rPr>
                        <a:t>Validate the feasibility of the prototype that it can outperform current best models in food classification.</a:t>
                      </a:r>
                    </a:p>
                  </a:txBody>
                  <a:tcPr/>
                </a:tc>
                <a:tc>
                  <a:txBody>
                    <a:bodyPr/>
                    <a:lstStyle/>
                    <a:p>
                      <a:pPr algn="ctr"/>
                      <a:r>
                        <a:rPr lang="en-PH" sz="1200" dirty="0">
                          <a:latin typeface="Cambria" panose="02040503050406030204" pitchFamily="18" charset="0"/>
                          <a:ea typeface="Cambria" panose="02040503050406030204" pitchFamily="18" charset="0"/>
                        </a:rPr>
                        <a:t>1</a:t>
                      </a:r>
                    </a:p>
                  </a:txBody>
                  <a:tcPr>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35264783"/>
                  </a:ext>
                </a:extLst>
              </a:tr>
              <a:tr h="370840">
                <a:tc vMerge="1">
                  <a:txBody>
                    <a:bodyPr/>
                    <a:lstStyle/>
                    <a:p>
                      <a:r>
                        <a:rPr lang="en-PH" dirty="0"/>
                        <a:t>Objective 1</a:t>
                      </a:r>
                    </a:p>
                  </a:txBody>
                  <a:tcPr/>
                </a:tc>
                <a:tc vMerge="1">
                  <a:txBody>
                    <a:bodyPr/>
                    <a:lstStyle/>
                    <a:p>
                      <a:r>
                        <a:rPr lang="en-US" dirty="0"/>
                        <a:t>To develop an alternative approach to food classification using only multiple color spaces extracted from a food image. </a:t>
                      </a:r>
                      <a:endParaRPr lang="en-PH" dirty="0"/>
                    </a:p>
                  </a:txBody>
                  <a:tcPr/>
                </a:tc>
                <a:tc vMerge="1">
                  <a:txBody>
                    <a:bodyPr/>
                    <a:lstStyle/>
                    <a:p>
                      <a:endParaRPr lang="en-PH" dirty="0"/>
                    </a:p>
                  </a:txBody>
                  <a:tcPr/>
                </a:tc>
                <a:tc>
                  <a:txBody>
                    <a:bodyPr/>
                    <a:lstStyle/>
                    <a:p>
                      <a:endParaRPr lang="en-PH" dirty="0">
                        <a:latin typeface="Cambria" panose="02040503050406030204" pitchFamily="18" charset="0"/>
                        <a:ea typeface="Cambria" panose="02040503050406030204" pitchFamily="18" charset="0"/>
                      </a:endParaRPr>
                    </a:p>
                  </a:txBody>
                  <a:tcPr>
                    <a:lnR w="12700" cap="flat" cmpd="sng" algn="ctr">
                      <a:solidFill>
                        <a:schemeClr val="tx1"/>
                      </a:solidFill>
                      <a:prstDash val="solid"/>
                      <a:round/>
                      <a:headEnd type="none" w="med" len="med"/>
                      <a:tailEnd type="none" w="med" len="med"/>
                    </a:lnR>
                    <a:solidFill>
                      <a:schemeClr val="tx1"/>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solidFill>
                      <a:srgbClr val="E9EBF5"/>
                    </a:solidFill>
                  </a:tcPr>
                </a:tc>
                <a:extLst>
                  <a:ext uri="{0D108BD9-81ED-4DB2-BD59-A6C34878D82A}">
                    <a16:rowId xmlns:a16="http://schemas.microsoft.com/office/drawing/2014/main" val="1643254892"/>
                  </a:ext>
                </a:extLst>
              </a:tr>
            </a:tbl>
          </a:graphicData>
        </a:graphic>
      </p:graphicFrame>
    </p:spTree>
    <p:extLst>
      <p:ext uri="{BB962C8B-B14F-4D97-AF65-F5344CB8AC3E}">
        <p14:creationId xmlns:p14="http://schemas.microsoft.com/office/powerpoint/2010/main" val="322967825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C996-FD51-FE9D-15EF-481BE25074DB}"/>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Gantt Chart</a:t>
            </a:r>
          </a:p>
        </p:txBody>
      </p:sp>
      <p:graphicFrame>
        <p:nvGraphicFramePr>
          <p:cNvPr id="4" name="Content Placeholder 3">
            <a:extLst>
              <a:ext uri="{FF2B5EF4-FFF2-40B4-BE49-F238E27FC236}">
                <a16:creationId xmlns:a16="http://schemas.microsoft.com/office/drawing/2014/main" id="{744453AC-C336-7727-0DA2-AAA812E74FDB}"/>
              </a:ext>
            </a:extLst>
          </p:cNvPr>
          <p:cNvGraphicFramePr>
            <a:graphicFrameLocks noGrp="1"/>
          </p:cNvGraphicFramePr>
          <p:nvPr>
            <p:ph idx="1"/>
            <p:extLst>
              <p:ext uri="{D42A27DB-BD31-4B8C-83A1-F6EECF244321}">
                <p14:modId xmlns:p14="http://schemas.microsoft.com/office/powerpoint/2010/main" val="4143744035"/>
              </p:ext>
            </p:extLst>
          </p:nvPr>
        </p:nvGraphicFramePr>
        <p:xfrm>
          <a:off x="838200" y="1690688"/>
          <a:ext cx="10852499" cy="29311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568646113"/>
                    </a:ext>
                  </a:extLst>
                </a:gridCol>
                <a:gridCol w="2812473">
                  <a:extLst>
                    <a:ext uri="{9D8B030D-6E8A-4147-A177-3AD203B41FA5}">
                      <a16:colId xmlns:a16="http://schemas.microsoft.com/office/drawing/2014/main" val="794577993"/>
                    </a:ext>
                  </a:extLst>
                </a:gridCol>
                <a:gridCol w="3156529">
                  <a:extLst>
                    <a:ext uri="{9D8B030D-6E8A-4147-A177-3AD203B41FA5}">
                      <a16:colId xmlns:a16="http://schemas.microsoft.com/office/drawing/2014/main" val="3455766372"/>
                    </a:ext>
                  </a:extLst>
                </a:gridCol>
                <a:gridCol w="208280">
                  <a:extLst>
                    <a:ext uri="{9D8B030D-6E8A-4147-A177-3AD203B41FA5}">
                      <a16:colId xmlns:a16="http://schemas.microsoft.com/office/drawing/2014/main" val="633328193"/>
                    </a:ext>
                  </a:extLst>
                </a:gridCol>
                <a:gridCol w="208280">
                  <a:extLst>
                    <a:ext uri="{9D8B030D-6E8A-4147-A177-3AD203B41FA5}">
                      <a16:colId xmlns:a16="http://schemas.microsoft.com/office/drawing/2014/main" val="2947347307"/>
                    </a:ext>
                  </a:extLst>
                </a:gridCol>
                <a:gridCol w="208280">
                  <a:extLst>
                    <a:ext uri="{9D8B030D-6E8A-4147-A177-3AD203B41FA5}">
                      <a16:colId xmlns:a16="http://schemas.microsoft.com/office/drawing/2014/main" val="1798420701"/>
                    </a:ext>
                  </a:extLst>
                </a:gridCol>
                <a:gridCol w="208280">
                  <a:extLst>
                    <a:ext uri="{9D8B030D-6E8A-4147-A177-3AD203B41FA5}">
                      <a16:colId xmlns:a16="http://schemas.microsoft.com/office/drawing/2014/main" val="2285543521"/>
                    </a:ext>
                  </a:extLst>
                </a:gridCol>
                <a:gridCol w="208280">
                  <a:extLst>
                    <a:ext uri="{9D8B030D-6E8A-4147-A177-3AD203B41FA5}">
                      <a16:colId xmlns:a16="http://schemas.microsoft.com/office/drawing/2014/main" val="2805251389"/>
                    </a:ext>
                  </a:extLst>
                </a:gridCol>
                <a:gridCol w="208280">
                  <a:extLst>
                    <a:ext uri="{9D8B030D-6E8A-4147-A177-3AD203B41FA5}">
                      <a16:colId xmlns:a16="http://schemas.microsoft.com/office/drawing/2014/main" val="1873185674"/>
                    </a:ext>
                  </a:extLst>
                </a:gridCol>
                <a:gridCol w="208280">
                  <a:extLst>
                    <a:ext uri="{9D8B030D-6E8A-4147-A177-3AD203B41FA5}">
                      <a16:colId xmlns:a16="http://schemas.microsoft.com/office/drawing/2014/main" val="1350589845"/>
                    </a:ext>
                  </a:extLst>
                </a:gridCol>
                <a:gridCol w="208280">
                  <a:extLst>
                    <a:ext uri="{9D8B030D-6E8A-4147-A177-3AD203B41FA5}">
                      <a16:colId xmlns:a16="http://schemas.microsoft.com/office/drawing/2014/main" val="4131918540"/>
                    </a:ext>
                  </a:extLst>
                </a:gridCol>
                <a:gridCol w="208280">
                  <a:extLst>
                    <a:ext uri="{9D8B030D-6E8A-4147-A177-3AD203B41FA5}">
                      <a16:colId xmlns:a16="http://schemas.microsoft.com/office/drawing/2014/main" val="1287214915"/>
                    </a:ext>
                  </a:extLst>
                </a:gridCol>
                <a:gridCol w="398780">
                  <a:extLst>
                    <a:ext uri="{9D8B030D-6E8A-4147-A177-3AD203B41FA5}">
                      <a16:colId xmlns:a16="http://schemas.microsoft.com/office/drawing/2014/main" val="110294153"/>
                    </a:ext>
                  </a:extLst>
                </a:gridCol>
                <a:gridCol w="400050">
                  <a:extLst>
                    <a:ext uri="{9D8B030D-6E8A-4147-A177-3AD203B41FA5}">
                      <a16:colId xmlns:a16="http://schemas.microsoft.com/office/drawing/2014/main" val="3026001935"/>
                    </a:ext>
                  </a:extLst>
                </a:gridCol>
                <a:gridCol w="457547">
                  <a:extLst>
                    <a:ext uri="{9D8B030D-6E8A-4147-A177-3AD203B41FA5}">
                      <a16:colId xmlns:a16="http://schemas.microsoft.com/office/drawing/2014/main" val="3648727983"/>
                    </a:ext>
                  </a:extLst>
                </a:gridCol>
              </a:tblGrid>
              <a:tr h="370840">
                <a:tc>
                  <a:txBody>
                    <a:bodyPr/>
                    <a:lstStyle/>
                    <a:p>
                      <a:pPr algn="ctr"/>
                      <a:r>
                        <a:rPr lang="en-PH" dirty="0">
                          <a:latin typeface="Cambria" panose="02040503050406030204" pitchFamily="18" charset="0"/>
                          <a:ea typeface="Cambria" panose="02040503050406030204" pitchFamily="18" charset="0"/>
                        </a:rPr>
                        <a:t>Objectives</a:t>
                      </a:r>
                    </a:p>
                  </a:txBody>
                  <a:tcPr/>
                </a:tc>
                <a:tc>
                  <a:txBody>
                    <a:bodyPr/>
                    <a:lstStyle/>
                    <a:p>
                      <a:pPr algn="ctr"/>
                      <a:r>
                        <a:rPr lang="en-PH" dirty="0">
                          <a:latin typeface="Cambria" panose="02040503050406030204" pitchFamily="18" charset="0"/>
                          <a:ea typeface="Cambria" panose="02040503050406030204" pitchFamily="18" charset="0"/>
                        </a:rPr>
                        <a:t>Target Activities</a:t>
                      </a:r>
                    </a:p>
                  </a:txBody>
                  <a:tcPr/>
                </a:tc>
                <a:tc>
                  <a:txBody>
                    <a:bodyPr/>
                    <a:lstStyle/>
                    <a:p>
                      <a:pPr algn="ctr"/>
                      <a:r>
                        <a:rPr lang="en-PH" dirty="0">
                          <a:latin typeface="Cambria" panose="02040503050406030204" pitchFamily="18" charset="0"/>
                          <a:ea typeface="Cambria" panose="02040503050406030204" pitchFamily="18" charset="0"/>
                        </a:rPr>
                        <a:t>Target Accomplishments</a:t>
                      </a:r>
                    </a:p>
                  </a:txBody>
                  <a:tcPr/>
                </a:tc>
                <a:tc gridSpan="12">
                  <a:txBody>
                    <a:bodyPr/>
                    <a:lstStyle/>
                    <a:p>
                      <a:pPr algn="ctr"/>
                      <a:r>
                        <a:rPr lang="en-PH" dirty="0">
                          <a:latin typeface="Cambria" panose="02040503050406030204" pitchFamily="18" charset="0"/>
                          <a:ea typeface="Cambria" panose="02040503050406030204" pitchFamily="18" charset="0"/>
                        </a:rPr>
                        <a:t>Year 2</a:t>
                      </a:r>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4171336836"/>
                  </a:ext>
                </a:extLst>
              </a:tr>
              <a:tr h="370840">
                <a:tc rowSpan="2">
                  <a:txBody>
                    <a:bodyPr/>
                    <a:lstStyle/>
                    <a:p>
                      <a:r>
                        <a:rPr lang="en-PH" dirty="0">
                          <a:latin typeface="Cambria" panose="02040503050406030204" pitchFamily="18" charset="0"/>
                          <a:ea typeface="Cambria" panose="02040503050406030204" pitchFamily="18" charset="0"/>
                        </a:rPr>
                        <a:t>Objective 4</a:t>
                      </a:r>
                    </a:p>
                  </a:txBody>
                  <a:tcPr/>
                </a:tc>
                <a:tc rowSpan="2">
                  <a:txBody>
                    <a:bodyPr/>
                    <a:lstStyle/>
                    <a:p>
                      <a:r>
                        <a:rPr lang="en-US" dirty="0">
                          <a:latin typeface="Cambria" panose="02040503050406030204" pitchFamily="18" charset="0"/>
                          <a:ea typeface="Cambria" panose="02040503050406030204" pitchFamily="18" charset="0"/>
                        </a:rPr>
                        <a:t>To implement a Siamese-CNN deep learning model on food classification using a web-based application.</a:t>
                      </a:r>
                      <a:endParaRPr lang="en-PH" dirty="0">
                        <a:latin typeface="Cambria" panose="02040503050406030204" pitchFamily="18" charset="0"/>
                        <a:ea typeface="Cambria" panose="02040503050406030204" pitchFamily="18" charset="0"/>
                      </a:endParaRPr>
                    </a:p>
                  </a:txBody>
                  <a:tcPr/>
                </a:tc>
                <a:tc rowSpan="2">
                  <a:txBody>
                    <a:bodyPr/>
                    <a:lstStyle/>
                    <a:p>
                      <a:pPr marL="342900" indent="-342900">
                        <a:buFont typeface="+mj-lt"/>
                        <a:buAutoNum type="arabicPeriod"/>
                      </a:pPr>
                      <a:r>
                        <a:rPr lang="en-US" dirty="0">
                          <a:latin typeface="Cambria" panose="02040503050406030204" pitchFamily="18" charset="0"/>
                          <a:ea typeface="Cambria" panose="02040503050406030204" pitchFamily="18" charset="0"/>
                        </a:rPr>
                        <a:t>Develop the front-end of the web-based system using the HTML, CSS, and JavaScript Stack. </a:t>
                      </a:r>
                    </a:p>
                    <a:p>
                      <a:pPr marL="342900" indent="-342900">
                        <a:buFont typeface="+mj-lt"/>
                        <a:buAutoNum type="arabicPeriod"/>
                      </a:pPr>
                      <a:r>
                        <a:rPr lang="en-US" dirty="0">
                          <a:latin typeface="Cambria" panose="02040503050406030204" pitchFamily="18" charset="0"/>
                          <a:ea typeface="Cambria" panose="02040503050406030204" pitchFamily="18" charset="0"/>
                        </a:rPr>
                        <a:t>Develop the back-end using Flask.</a:t>
                      </a:r>
                    </a:p>
                    <a:p>
                      <a:pPr marL="342900" indent="-342900">
                        <a:buFont typeface="+mj-lt"/>
                        <a:buAutoNum type="arabicPeriod"/>
                      </a:pPr>
                      <a:r>
                        <a:rPr lang="en-US" dirty="0">
                          <a:latin typeface="Cambria" panose="02040503050406030204" pitchFamily="18" charset="0"/>
                          <a:ea typeface="Cambria" panose="02040503050406030204" pitchFamily="18" charset="0"/>
                        </a:rPr>
                        <a:t>Deploy the web-based food classification system to production. </a:t>
                      </a:r>
                      <a:endParaRPr lang="en-US" sz="1800" dirty="0">
                        <a:latin typeface="Cambria" panose="02040503050406030204" pitchFamily="18" charset="0"/>
                        <a:ea typeface="Cambria" panose="02040503050406030204" pitchFamily="18" charset="0"/>
                      </a:endParaRPr>
                    </a:p>
                  </a:txBody>
                  <a:tcPr/>
                </a:tc>
                <a:tc>
                  <a:txBody>
                    <a:bodyPr/>
                    <a:lstStyle/>
                    <a:p>
                      <a:pPr algn="ctr"/>
                      <a:r>
                        <a:rPr lang="en-PH" sz="1200" dirty="0">
                          <a:latin typeface="Cambria" panose="02040503050406030204" pitchFamily="18" charset="0"/>
                          <a:ea typeface="Cambria" panose="02040503050406030204" pitchFamily="18" charset="0"/>
                        </a:rPr>
                        <a:t>1</a:t>
                      </a:r>
                    </a:p>
                  </a:txBody>
                  <a:tcPr>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PH" sz="1200" dirty="0">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35264783"/>
                  </a:ext>
                </a:extLst>
              </a:tr>
              <a:tr h="370840">
                <a:tc vMerge="1">
                  <a:txBody>
                    <a:bodyPr/>
                    <a:lstStyle/>
                    <a:p>
                      <a:r>
                        <a:rPr lang="en-PH" dirty="0"/>
                        <a:t>Objective 1</a:t>
                      </a:r>
                    </a:p>
                  </a:txBody>
                  <a:tcPr/>
                </a:tc>
                <a:tc vMerge="1">
                  <a:txBody>
                    <a:bodyPr/>
                    <a:lstStyle/>
                    <a:p>
                      <a:r>
                        <a:rPr lang="en-US" dirty="0"/>
                        <a:t>To develop an alternative approach to food classification using only multiple color spaces extracted from a food image. </a:t>
                      </a:r>
                      <a:endParaRPr lang="en-PH" dirty="0"/>
                    </a:p>
                  </a:txBody>
                  <a:tcPr/>
                </a:tc>
                <a:tc vMerge="1">
                  <a:txBody>
                    <a:bodyPr/>
                    <a:lstStyle/>
                    <a:p>
                      <a:endParaRPr lang="en-PH" dirty="0"/>
                    </a:p>
                  </a:txBody>
                  <a:tcPr/>
                </a:tc>
                <a:tc>
                  <a:txBody>
                    <a:bodyPr/>
                    <a:lstStyle/>
                    <a:p>
                      <a:endParaRPr lang="en-PH" dirty="0">
                        <a:latin typeface="Cambria" panose="02040503050406030204" pitchFamily="18" charset="0"/>
                        <a:ea typeface="Cambria" panose="02040503050406030204" pitchFamily="18" charset="0"/>
                      </a:endParaRPr>
                    </a:p>
                  </a:txBody>
                  <a:tcPr>
                    <a:lnR w="12700" cap="flat" cmpd="sng" algn="ctr">
                      <a:solidFill>
                        <a:schemeClr val="tx1"/>
                      </a:solidFill>
                      <a:prstDash val="solid"/>
                      <a:round/>
                      <a:headEnd type="none" w="med" len="med"/>
                      <a:tailEnd type="none" w="med" len="med"/>
                    </a:lnR>
                    <a:solidFill>
                      <a:schemeClr val="tx1"/>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endParaRPr lang="en-PH"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solidFill>
                      <a:srgbClr val="E9EBF5"/>
                    </a:solidFill>
                  </a:tcPr>
                </a:tc>
                <a:extLst>
                  <a:ext uri="{0D108BD9-81ED-4DB2-BD59-A6C34878D82A}">
                    <a16:rowId xmlns:a16="http://schemas.microsoft.com/office/drawing/2014/main" val="1643254892"/>
                  </a:ext>
                </a:extLst>
              </a:tr>
            </a:tbl>
          </a:graphicData>
        </a:graphic>
      </p:graphicFrame>
    </p:spTree>
    <p:extLst>
      <p:ext uri="{BB962C8B-B14F-4D97-AF65-F5344CB8AC3E}">
        <p14:creationId xmlns:p14="http://schemas.microsoft.com/office/powerpoint/2010/main" val="91409741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80AC-AA28-E641-01F3-1D67676C6E12}"/>
              </a:ext>
            </a:extLst>
          </p:cNvPr>
          <p:cNvSpPr>
            <a:spLocks noGrp="1"/>
          </p:cNvSpPr>
          <p:nvPr>
            <p:ph type="title"/>
          </p:nvPr>
        </p:nvSpPr>
        <p:spPr>
          <a:xfrm>
            <a:off x="838200" y="2766218"/>
            <a:ext cx="10515600" cy="1325563"/>
          </a:xfrm>
        </p:spPr>
        <p:txBody>
          <a:bodyPr/>
          <a:lstStyle/>
          <a:p>
            <a:pPr algn="ctr"/>
            <a:r>
              <a:rPr lang="en-PH"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208745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9382-B1BF-6674-3EFF-F16F57A122CC}"/>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A92211F8-F636-43F6-311E-40BD2F9DE845}"/>
              </a:ext>
            </a:extLst>
          </p:cNvPr>
          <p:cNvSpPr>
            <a:spLocks noGrp="1"/>
          </p:cNvSpPr>
          <p:nvPr>
            <p:ph idx="1"/>
          </p:nvPr>
        </p:nvSpPr>
        <p:spPr/>
        <p:txBody>
          <a:bodyPr>
            <a:normAutofit lnSpcReduction="10000"/>
          </a:bodyPr>
          <a:lstStyle/>
          <a:p>
            <a:r>
              <a:rPr lang="en-PH" dirty="0">
                <a:latin typeface="Cambria" panose="02040503050406030204" pitchFamily="18" charset="0"/>
                <a:ea typeface="Cambria" panose="02040503050406030204" pitchFamily="18" charset="0"/>
              </a:rPr>
              <a:t>Food is essentially one of the most important component of human life as per Maslow’s Hierarchy of Needs. [1]</a:t>
            </a:r>
          </a:p>
          <a:p>
            <a:r>
              <a:rPr lang="en-PH" dirty="0">
                <a:latin typeface="Cambria" panose="02040503050406030204" pitchFamily="18" charset="0"/>
                <a:ea typeface="Cambria" panose="02040503050406030204" pitchFamily="18" charset="0"/>
              </a:rPr>
              <a:t>Nobody wants to eat unknown and unhealthy foods?</a:t>
            </a:r>
          </a:p>
          <a:p>
            <a:r>
              <a:rPr lang="en-PH" dirty="0">
                <a:latin typeface="Cambria" panose="02040503050406030204" pitchFamily="18" charset="0"/>
                <a:ea typeface="Cambria" panose="02040503050406030204" pitchFamily="18" charset="0"/>
              </a:rPr>
              <a:t>There are a lot of food classes!</a:t>
            </a:r>
          </a:p>
          <a:p>
            <a:r>
              <a:rPr lang="en-PH" dirty="0">
                <a:latin typeface="Cambria" panose="02040503050406030204" pitchFamily="18" charset="0"/>
                <a:ea typeface="Cambria" panose="02040503050406030204" pitchFamily="18" charset="0"/>
              </a:rPr>
              <a:t>Classifying food accordingly is a challenge due to its intraclass variability and increasing number contributing to its increasing complexity.</a:t>
            </a:r>
          </a:p>
          <a:p>
            <a:r>
              <a:rPr lang="en-PH" dirty="0">
                <a:latin typeface="Cambria" panose="02040503050406030204" pitchFamily="18" charset="0"/>
                <a:ea typeface="Cambria" panose="02040503050406030204" pitchFamily="18" charset="0"/>
              </a:rPr>
              <a:t>Deep Learning on Food Classification is a growing field.</a:t>
            </a:r>
          </a:p>
          <a:p>
            <a:r>
              <a:rPr lang="en-PH" dirty="0">
                <a:latin typeface="Cambria" panose="02040503050406030204" pitchFamily="18" charset="0"/>
                <a:ea typeface="Cambria" panose="02040503050406030204" pitchFamily="18" charset="0"/>
              </a:rPr>
              <a:t>Food datasets includes the Food-101, UECFood100, UECFood256, and some other local food datasets.</a:t>
            </a:r>
          </a:p>
          <a:p>
            <a:endParaRPr lang="en-PH" dirty="0">
              <a:latin typeface="Cambria" panose="02040503050406030204" pitchFamily="18" charset="0"/>
              <a:ea typeface="Cambria" panose="02040503050406030204" pitchFamily="18" charset="0"/>
            </a:endParaRPr>
          </a:p>
          <a:p>
            <a:endParaRPr lang="en-PH" dirty="0">
              <a:latin typeface="Cambria" panose="02040503050406030204" pitchFamily="18" charset="0"/>
              <a:ea typeface="Cambria" panose="02040503050406030204" pitchFamily="18" charset="0"/>
            </a:endParaRPr>
          </a:p>
          <a:p>
            <a:endParaRPr lang="en-PH"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744815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7FB1-206D-F97C-350B-19D2FBA67EF7}"/>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C3619CEC-40C6-FC11-65A0-58B2105CA5F5}"/>
              </a:ext>
            </a:extLst>
          </p:cNvPr>
          <p:cNvSpPr>
            <a:spLocks noGrp="1"/>
          </p:cNvSpPr>
          <p:nvPr>
            <p:ph idx="1"/>
          </p:nvPr>
        </p:nvSpPr>
        <p:spPr>
          <a:xfrm>
            <a:off x="838200" y="1825624"/>
            <a:ext cx="10515600" cy="4865462"/>
          </a:xfrm>
        </p:spPr>
        <p:txBody>
          <a:bodyPr>
            <a:normAutofit/>
          </a:bodyPr>
          <a:lstStyle/>
          <a:p>
            <a:pPr marL="0" indent="0">
              <a:buNone/>
            </a:pPr>
            <a:r>
              <a:rPr lang="en-PH" sz="1400" dirty="0">
                <a:latin typeface="Cambria" panose="02040503050406030204" pitchFamily="18" charset="0"/>
                <a:ea typeface="Cambria" panose="02040503050406030204" pitchFamily="18" charset="0"/>
              </a:rPr>
              <a:t>[1] </a:t>
            </a:r>
            <a:r>
              <a:rPr lang="en-US" sz="1400" dirty="0">
                <a:latin typeface="Cambria" panose="02040503050406030204" pitchFamily="18" charset="0"/>
                <a:ea typeface="Cambria" panose="02040503050406030204" pitchFamily="18" charset="0"/>
              </a:rPr>
              <a:t>Saul Mcleod. Maslow’s Hierarchy of Needs. 2023. url: https://www.simplypsychology.org/maslow.html?ez_vid=2cae626a2fe896279da43d587baa3eb663083817. (accessed: 09.21.2023).</a:t>
            </a:r>
          </a:p>
          <a:p>
            <a:pPr marL="0" indent="0">
              <a:buNone/>
            </a:pPr>
            <a:r>
              <a:rPr lang="en-US" sz="1400" dirty="0">
                <a:latin typeface="Cambria" panose="02040503050406030204" pitchFamily="18" charset="0"/>
                <a:ea typeface="Cambria" panose="02040503050406030204" pitchFamily="18" charset="0"/>
              </a:rPr>
              <a:t>[2] G </a:t>
            </a:r>
            <a:r>
              <a:rPr lang="en-US" sz="1400" dirty="0" err="1">
                <a:latin typeface="Cambria" panose="02040503050406030204" pitchFamily="18" charset="0"/>
                <a:ea typeface="Cambria" panose="02040503050406030204" pitchFamily="18" charset="0"/>
              </a:rPr>
              <a:t>VijayaKumari</a:t>
            </a:r>
            <a:r>
              <a:rPr lang="en-US" sz="1400" dirty="0">
                <a:latin typeface="Cambria" panose="02040503050406030204" pitchFamily="18" charset="0"/>
                <a:ea typeface="Cambria" panose="02040503050406030204" pitchFamily="18" charset="0"/>
              </a:rPr>
              <a:t>, Priyanka </a:t>
            </a:r>
            <a:r>
              <a:rPr lang="en-US" sz="1400" dirty="0" err="1">
                <a:latin typeface="Cambria" panose="02040503050406030204" pitchFamily="18" charset="0"/>
                <a:ea typeface="Cambria" panose="02040503050406030204" pitchFamily="18" charset="0"/>
              </a:rPr>
              <a:t>Vutkur</a:t>
            </a:r>
            <a:r>
              <a:rPr lang="en-US" sz="1400" dirty="0">
                <a:latin typeface="Cambria" panose="02040503050406030204" pitchFamily="18" charset="0"/>
                <a:ea typeface="Cambria" panose="02040503050406030204" pitchFamily="18" charset="0"/>
              </a:rPr>
              <a:t>, and P Vishwanath. “Food classification using</a:t>
            </a:r>
          </a:p>
          <a:p>
            <a:pPr marL="0" indent="0">
              <a:buNone/>
            </a:pPr>
            <a:r>
              <a:rPr lang="en-US" sz="1400" dirty="0">
                <a:latin typeface="Cambria" panose="02040503050406030204" pitchFamily="18" charset="0"/>
                <a:ea typeface="Cambria" panose="02040503050406030204" pitchFamily="18" charset="0"/>
              </a:rPr>
              <a:t>transfer learning technique”. In: Global transitions proceedings 3.1 (June 1, 2022),</a:t>
            </a:r>
          </a:p>
          <a:p>
            <a:pPr marL="0" indent="0">
              <a:buNone/>
            </a:pPr>
            <a:r>
              <a:rPr lang="en-US" sz="1400" dirty="0">
                <a:latin typeface="Cambria" panose="02040503050406030204" pitchFamily="18" charset="0"/>
                <a:ea typeface="Cambria" panose="02040503050406030204" pitchFamily="18" charset="0"/>
              </a:rPr>
              <a:t>pp. 225–229. </a:t>
            </a:r>
            <a:r>
              <a:rPr lang="en-US" sz="1400" dirty="0" err="1">
                <a:latin typeface="Cambria" panose="02040503050406030204" pitchFamily="18" charset="0"/>
                <a:ea typeface="Cambria" panose="02040503050406030204" pitchFamily="18" charset="0"/>
              </a:rPr>
              <a:t>doi</a:t>
            </a:r>
            <a:r>
              <a:rPr lang="en-US" sz="1400" dirty="0">
                <a:latin typeface="Cambria" panose="02040503050406030204" pitchFamily="18" charset="0"/>
                <a:ea typeface="Cambria" panose="02040503050406030204" pitchFamily="18" charset="0"/>
              </a:rPr>
              <a:t>: 10.1016/j.gltp.2022.03.027. url: https://doi.org/10.</a:t>
            </a:r>
          </a:p>
          <a:p>
            <a:pPr marL="0" indent="0">
              <a:buNone/>
            </a:pPr>
            <a:r>
              <a:rPr lang="en-US" sz="1400" dirty="0">
                <a:latin typeface="Cambria" panose="02040503050406030204" pitchFamily="18" charset="0"/>
                <a:ea typeface="Cambria" panose="02040503050406030204" pitchFamily="18" charset="0"/>
              </a:rPr>
              <a:t>1016/j.gltp.2022.03.027.</a:t>
            </a:r>
          </a:p>
          <a:p>
            <a:pPr marL="0" indent="0">
              <a:buNone/>
            </a:pPr>
            <a:r>
              <a:rPr lang="en-US" sz="1400" dirty="0">
                <a:latin typeface="Cambria" panose="02040503050406030204" pitchFamily="18" charset="0"/>
                <a:ea typeface="Cambria" panose="02040503050406030204" pitchFamily="18" charset="0"/>
              </a:rPr>
              <a:t>[3] Niki </a:t>
            </a:r>
            <a:r>
              <a:rPr lang="en-US" sz="1400" dirty="0" err="1">
                <a:latin typeface="Cambria" panose="02040503050406030204" pitchFamily="18" charset="0"/>
                <a:ea typeface="Cambria" panose="02040503050406030204" pitchFamily="18" charset="0"/>
              </a:rPr>
              <a:t>Martinel</a:t>
            </a:r>
            <a:r>
              <a:rPr lang="en-US" sz="1400" dirty="0">
                <a:latin typeface="Cambria" panose="02040503050406030204" pitchFamily="18" charset="0"/>
                <a:ea typeface="Cambria" panose="02040503050406030204" pitchFamily="18" charset="0"/>
              </a:rPr>
              <a:t>, Gian Luca Foresti, and Christian </a:t>
            </a:r>
            <a:r>
              <a:rPr lang="en-US" sz="1400" dirty="0" err="1">
                <a:latin typeface="Cambria" panose="02040503050406030204" pitchFamily="18" charset="0"/>
                <a:ea typeface="Cambria" panose="02040503050406030204" pitchFamily="18" charset="0"/>
              </a:rPr>
              <a:t>Micheloni</a:t>
            </a:r>
            <a:r>
              <a:rPr lang="en-US" sz="1400" dirty="0">
                <a:latin typeface="Cambria" panose="02040503050406030204" pitchFamily="18" charset="0"/>
                <a:ea typeface="Cambria" panose="02040503050406030204" pitchFamily="18" charset="0"/>
              </a:rPr>
              <a:t>. “Wide-Slice Residual Networks for Food Recognition”. In: 2018 IEEE Winter Conference on Applications of Computer Vision (WACV) (Mar. 1, 2018). </a:t>
            </a:r>
            <a:r>
              <a:rPr lang="en-US" sz="1400" dirty="0" err="1">
                <a:latin typeface="Cambria" panose="02040503050406030204" pitchFamily="18" charset="0"/>
                <a:ea typeface="Cambria" panose="02040503050406030204" pitchFamily="18" charset="0"/>
              </a:rPr>
              <a:t>doi</a:t>
            </a:r>
            <a:r>
              <a:rPr lang="en-US" sz="1400" dirty="0">
                <a:latin typeface="Cambria" panose="02040503050406030204" pitchFamily="18" charset="0"/>
                <a:ea typeface="Cambria" panose="02040503050406030204" pitchFamily="18" charset="0"/>
              </a:rPr>
              <a:t>: 10.1109/wacv.2018.00068. url: https://doi.org/10.1109/wacv.2018.00068.</a:t>
            </a:r>
          </a:p>
          <a:p>
            <a:pPr marL="0" indent="0">
              <a:buNone/>
            </a:pPr>
            <a:r>
              <a:rPr lang="en-US" sz="1400" dirty="0">
                <a:latin typeface="Cambria" panose="02040503050406030204" pitchFamily="18" charset="0"/>
                <a:ea typeface="Cambria" panose="02040503050406030204" pitchFamily="18" charset="0"/>
              </a:rPr>
              <a:t>[4] </a:t>
            </a:r>
            <a:r>
              <a:rPr lang="en-US" sz="1400" dirty="0" err="1">
                <a:latin typeface="Cambria" panose="02040503050406030204" pitchFamily="18" charset="0"/>
                <a:ea typeface="Cambria" panose="02040503050406030204" pitchFamily="18" charset="0"/>
              </a:rPr>
              <a:t>Seong</a:t>
            </a:r>
            <a:r>
              <a:rPr lang="en-US" sz="1400" dirty="0">
                <a:latin typeface="Cambria" panose="02040503050406030204" pitchFamily="18" charset="0"/>
                <a:ea typeface="Cambria" panose="02040503050406030204" pitchFamily="18" charset="0"/>
              </a:rPr>
              <a:t> Pal Kang. Color in food evaluation. Jan. 1, 2011, pp. 138–141. </a:t>
            </a:r>
            <a:r>
              <a:rPr lang="en-US" sz="1400" dirty="0" err="1">
                <a:latin typeface="Cambria" panose="02040503050406030204" pitchFamily="18" charset="0"/>
                <a:ea typeface="Cambria" panose="02040503050406030204" pitchFamily="18" charset="0"/>
              </a:rPr>
              <a:t>doi</a:t>
            </a:r>
            <a:r>
              <a:rPr lang="en-US" sz="1400" dirty="0">
                <a:latin typeface="Cambria" panose="02040503050406030204" pitchFamily="18" charset="0"/>
                <a:ea typeface="Cambria" panose="02040503050406030204" pitchFamily="18" charset="0"/>
              </a:rPr>
              <a:t>: 10.1007/ 978-90-481-3585-1_236. url: https://doi.org/10.1007/978-90-481-3585-1_236.</a:t>
            </a:r>
          </a:p>
          <a:p>
            <a:pPr marL="0" indent="0">
              <a:buNone/>
            </a:pPr>
            <a:r>
              <a:rPr lang="en-PH" sz="1400" dirty="0">
                <a:latin typeface="Cambria" panose="02040503050406030204" pitchFamily="18" charset="0"/>
                <a:ea typeface="Cambria" panose="02040503050406030204" pitchFamily="18" charset="0"/>
              </a:rPr>
              <a:t>[5] </a:t>
            </a:r>
            <a:r>
              <a:rPr lang="en-US" sz="1400" dirty="0">
                <a:latin typeface="Cambria" panose="02040503050406030204" pitchFamily="18" charset="0"/>
                <a:ea typeface="Cambria" panose="02040503050406030204" pitchFamily="18" charset="0"/>
              </a:rPr>
              <a:t>Mahmoud Al-</a:t>
            </a:r>
            <a:r>
              <a:rPr lang="en-US" sz="1400" dirty="0" err="1">
                <a:latin typeface="Cambria" panose="02040503050406030204" pitchFamily="18" charset="0"/>
                <a:ea typeface="Cambria" panose="02040503050406030204" pitchFamily="18" charset="0"/>
              </a:rPr>
              <a:t>Sarayreh</a:t>
            </a:r>
            <a:r>
              <a:rPr lang="en-US" sz="1400" dirty="0">
                <a:latin typeface="Cambria" panose="02040503050406030204" pitchFamily="18" charset="0"/>
                <a:ea typeface="Cambria" panose="02040503050406030204" pitchFamily="18" charset="0"/>
              </a:rPr>
              <a:t> et al. “Detection of Red-Meat adulteration by deep Spectral–Spatial features in hyperspectral images”. In: Journal of Imaging 4.5 (May 3, 2018), p. 63. </a:t>
            </a:r>
            <a:r>
              <a:rPr lang="en-US" sz="1400" dirty="0" err="1">
                <a:latin typeface="Cambria" panose="02040503050406030204" pitchFamily="18" charset="0"/>
                <a:ea typeface="Cambria" panose="02040503050406030204" pitchFamily="18" charset="0"/>
              </a:rPr>
              <a:t>doi</a:t>
            </a:r>
            <a:r>
              <a:rPr lang="en-US" sz="1400" dirty="0">
                <a:latin typeface="Cambria" panose="02040503050406030204" pitchFamily="18" charset="0"/>
                <a:ea typeface="Cambria" panose="02040503050406030204" pitchFamily="18" charset="0"/>
              </a:rPr>
              <a:t>: 10.3390/jimaging4050063. url: </a:t>
            </a:r>
            <a:r>
              <a:rPr lang="en-US" sz="1400" dirty="0">
                <a:latin typeface="Cambria" panose="02040503050406030204" pitchFamily="18" charset="0"/>
                <a:ea typeface="Cambria" panose="02040503050406030204" pitchFamily="18" charset="0"/>
                <a:hlinkClick r:id="rId2"/>
              </a:rPr>
              <a:t>https://doi.org/10.3390/jimaging4050063</a:t>
            </a:r>
            <a:r>
              <a:rPr lang="en-US" sz="1400" dirty="0">
                <a:latin typeface="Cambria" panose="02040503050406030204" pitchFamily="18" charset="0"/>
                <a:ea typeface="Cambria" panose="02040503050406030204" pitchFamily="18" charset="0"/>
              </a:rPr>
              <a:t>.</a:t>
            </a:r>
          </a:p>
          <a:p>
            <a:pPr marL="0" indent="0">
              <a:buNone/>
            </a:pPr>
            <a:r>
              <a:rPr lang="en-US" sz="1400" dirty="0">
                <a:latin typeface="Cambria" panose="02040503050406030204" pitchFamily="18" charset="0"/>
                <a:ea typeface="Cambria" panose="02040503050406030204" pitchFamily="18" charset="0"/>
              </a:rPr>
              <a:t>[6] </a:t>
            </a:r>
            <a:r>
              <a:rPr lang="en-US" sz="1400" dirty="0" err="1">
                <a:latin typeface="Cambria" panose="02040503050406030204" pitchFamily="18" charset="0"/>
                <a:ea typeface="Cambria" panose="02040503050406030204" pitchFamily="18" charset="0"/>
              </a:rPr>
              <a:t>Paritosh</a:t>
            </a:r>
            <a:r>
              <a:rPr lang="en-US" sz="1400" dirty="0">
                <a:latin typeface="Cambria" panose="02040503050406030204" pitchFamily="18" charset="0"/>
                <a:ea typeface="Cambria" panose="02040503050406030204" pitchFamily="18" charset="0"/>
              </a:rPr>
              <a:t> Pandey et al. “</a:t>
            </a:r>
            <a:r>
              <a:rPr lang="en-US" sz="1400" dirty="0" err="1">
                <a:latin typeface="Cambria" panose="02040503050406030204" pitchFamily="18" charset="0"/>
                <a:ea typeface="Cambria" panose="02040503050406030204" pitchFamily="18" charset="0"/>
              </a:rPr>
              <a:t>FoodNet</a:t>
            </a:r>
            <a:r>
              <a:rPr lang="en-US" sz="1400" dirty="0">
                <a:latin typeface="Cambria" panose="02040503050406030204" pitchFamily="18" charset="0"/>
                <a:ea typeface="Cambria" panose="02040503050406030204" pitchFamily="18" charset="0"/>
              </a:rPr>
              <a:t>: Recognizing foods using ensemble of deep networks”. In: IEEE Signal Processing Letters 24.12 (Dec. 1, 2017), pp. 1758–1762. </a:t>
            </a:r>
            <a:r>
              <a:rPr lang="en-US" sz="1400" dirty="0" err="1">
                <a:latin typeface="Cambria" panose="02040503050406030204" pitchFamily="18" charset="0"/>
                <a:ea typeface="Cambria" panose="02040503050406030204" pitchFamily="18" charset="0"/>
              </a:rPr>
              <a:t>doi</a:t>
            </a:r>
            <a:r>
              <a:rPr lang="en-US" sz="1400" dirty="0">
                <a:latin typeface="Cambria" panose="02040503050406030204" pitchFamily="18" charset="0"/>
                <a:ea typeface="Cambria" panose="02040503050406030204" pitchFamily="18" charset="0"/>
              </a:rPr>
              <a:t>: 10.1109/lsp.2017.2758862. url: https://doi.org/10.1109/lsp.2017.</a:t>
            </a:r>
          </a:p>
          <a:p>
            <a:pPr marL="0" indent="0">
              <a:buNone/>
            </a:pPr>
            <a:r>
              <a:rPr lang="en-US" sz="1400" dirty="0">
                <a:latin typeface="Cambria" panose="02040503050406030204" pitchFamily="18" charset="0"/>
                <a:ea typeface="Cambria" panose="02040503050406030204" pitchFamily="18" charset="0"/>
              </a:rPr>
              <a:t>2758862.</a:t>
            </a:r>
          </a:p>
          <a:p>
            <a:pPr marL="0" indent="0">
              <a:buNone/>
            </a:pPr>
            <a:r>
              <a:rPr lang="en-US" sz="1400" dirty="0">
                <a:latin typeface="Cambria" panose="02040503050406030204" pitchFamily="18" charset="0"/>
                <a:ea typeface="Cambria" panose="02040503050406030204" pitchFamily="18" charset="0"/>
              </a:rPr>
              <a:t>[7] </a:t>
            </a:r>
            <a:r>
              <a:rPr lang="en-US" sz="1400" dirty="0" err="1">
                <a:latin typeface="Cambria" panose="02040503050406030204" pitchFamily="18" charset="0"/>
                <a:ea typeface="Cambria" panose="02040503050406030204" pitchFamily="18" charset="0"/>
              </a:rPr>
              <a:t>Tohidul</a:t>
            </a:r>
            <a:r>
              <a:rPr lang="en-US" sz="1400" dirty="0">
                <a:latin typeface="Cambria" panose="02040503050406030204" pitchFamily="18" charset="0"/>
                <a:ea typeface="Cambria" panose="02040503050406030204" pitchFamily="18" charset="0"/>
              </a:rPr>
              <a:t> Islam et al. “Image Recognition with Deep Learning”. In: 2018 International Conference on Intelligent Informatics and Biomedical Sciences (ICIIBMS) (Oct. 1, 2018). </a:t>
            </a:r>
            <a:r>
              <a:rPr lang="en-US" sz="1400" dirty="0" err="1">
                <a:latin typeface="Cambria" panose="02040503050406030204" pitchFamily="18" charset="0"/>
                <a:ea typeface="Cambria" panose="02040503050406030204" pitchFamily="18" charset="0"/>
              </a:rPr>
              <a:t>doi</a:t>
            </a:r>
            <a:r>
              <a:rPr lang="en-US" sz="1400" dirty="0">
                <a:latin typeface="Cambria" panose="02040503050406030204" pitchFamily="18" charset="0"/>
                <a:ea typeface="Cambria" panose="02040503050406030204" pitchFamily="18" charset="0"/>
              </a:rPr>
              <a:t>: 10.1109/iciibms.2018.8550021. url: https://doi.org/10.1109/iciibms.2018.8550021.</a:t>
            </a:r>
          </a:p>
        </p:txBody>
      </p:sp>
    </p:spTree>
    <p:extLst>
      <p:ext uri="{BB962C8B-B14F-4D97-AF65-F5344CB8AC3E}">
        <p14:creationId xmlns:p14="http://schemas.microsoft.com/office/powerpoint/2010/main" val="1699894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7FB1-206D-F97C-350B-19D2FBA67EF7}"/>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C3619CEC-40C6-FC11-65A0-58B2105CA5F5}"/>
              </a:ext>
            </a:extLst>
          </p:cNvPr>
          <p:cNvSpPr>
            <a:spLocks noGrp="1"/>
          </p:cNvSpPr>
          <p:nvPr>
            <p:ph idx="1"/>
          </p:nvPr>
        </p:nvSpPr>
        <p:spPr>
          <a:xfrm>
            <a:off x="838200" y="1825624"/>
            <a:ext cx="10515600" cy="4785037"/>
          </a:xfrm>
        </p:spPr>
        <p:txBody>
          <a:bodyPr>
            <a:normAutofit/>
          </a:bodyPr>
          <a:lstStyle/>
          <a:p>
            <a:pPr marL="0" indent="0">
              <a:buNone/>
            </a:pPr>
            <a:r>
              <a:rPr lang="en-PH" sz="1400" dirty="0">
                <a:latin typeface="Cambria" panose="02040503050406030204" pitchFamily="18" charset="0"/>
                <a:ea typeface="Cambria" panose="02040503050406030204" pitchFamily="18" charset="0"/>
              </a:rPr>
              <a:t>[8] </a:t>
            </a:r>
            <a:r>
              <a:rPr lang="en-PH" sz="1400" dirty="0" err="1">
                <a:latin typeface="Cambria" panose="02040503050406030204" pitchFamily="18" charset="0"/>
                <a:ea typeface="Cambria" panose="02040503050406030204" pitchFamily="18" charset="0"/>
              </a:rPr>
              <a:t>Peisong</a:t>
            </a:r>
            <a:r>
              <a:rPr lang="en-PH" sz="1400" dirty="0">
                <a:latin typeface="Cambria" panose="02040503050406030204" pitchFamily="18" charset="0"/>
                <a:ea typeface="Cambria" panose="02040503050406030204" pitchFamily="18" charset="0"/>
              </a:rPr>
              <a:t> He, </a:t>
            </a:r>
            <a:r>
              <a:rPr lang="en-PH" sz="1400" dirty="0" err="1">
                <a:latin typeface="Cambria" panose="02040503050406030204" pitchFamily="18" charset="0"/>
                <a:ea typeface="Cambria" panose="02040503050406030204" pitchFamily="18" charset="0"/>
              </a:rPr>
              <a:t>Haoliang</a:t>
            </a:r>
            <a:r>
              <a:rPr lang="en-PH" sz="1400" dirty="0">
                <a:latin typeface="Cambria" panose="02040503050406030204" pitchFamily="18" charset="0"/>
                <a:ea typeface="Cambria" panose="02040503050406030204" pitchFamily="18" charset="0"/>
              </a:rPr>
              <a:t> Li, and </a:t>
            </a:r>
            <a:r>
              <a:rPr lang="en-PH" sz="1400" dirty="0" err="1">
                <a:latin typeface="Cambria" panose="02040503050406030204" pitchFamily="18" charset="0"/>
                <a:ea typeface="Cambria" panose="02040503050406030204" pitchFamily="18" charset="0"/>
              </a:rPr>
              <a:t>Hongxia</a:t>
            </a:r>
            <a:r>
              <a:rPr lang="en-PH" sz="1400" dirty="0">
                <a:latin typeface="Cambria" panose="02040503050406030204" pitchFamily="18" charset="0"/>
                <a:ea typeface="Cambria" panose="02040503050406030204" pitchFamily="18" charset="0"/>
              </a:rPr>
              <a:t> Wang. “Detection of Fake Images Via </a:t>
            </a:r>
            <a:r>
              <a:rPr lang="en-PH" sz="1400" dirty="0" err="1">
                <a:latin typeface="Cambria" panose="02040503050406030204" pitchFamily="18" charset="0"/>
                <a:ea typeface="Cambria" panose="02040503050406030204" pitchFamily="18" charset="0"/>
              </a:rPr>
              <a:t>TheEnsemble</a:t>
            </a:r>
            <a:r>
              <a:rPr lang="en-PH" sz="1400" dirty="0">
                <a:latin typeface="Cambria" panose="02040503050406030204" pitchFamily="18" charset="0"/>
                <a:ea typeface="Cambria" panose="02040503050406030204" pitchFamily="18" charset="0"/>
              </a:rPr>
              <a:t> of Deep Representations from Multi Color Spaces”. In: 2019 IEEE International Conference on Image Processing (ICIP) (Sept. 1, 2019). </a:t>
            </a:r>
            <a:r>
              <a:rPr lang="en-PH" sz="1400" dirty="0" err="1">
                <a:latin typeface="Cambria" panose="02040503050406030204" pitchFamily="18" charset="0"/>
                <a:ea typeface="Cambria" panose="02040503050406030204" pitchFamily="18" charset="0"/>
              </a:rPr>
              <a:t>doi</a:t>
            </a:r>
            <a:r>
              <a:rPr lang="en-PH" sz="1400" dirty="0">
                <a:latin typeface="Cambria" panose="02040503050406030204" pitchFamily="18" charset="0"/>
                <a:ea typeface="Cambria" panose="02040503050406030204" pitchFamily="18" charset="0"/>
              </a:rPr>
              <a:t>: 10.1109/icip.2019.8803740. url: https://doi.org/10.1109/icip.2019.8803740.</a:t>
            </a:r>
          </a:p>
          <a:p>
            <a:pPr marL="0" indent="0">
              <a:buNone/>
            </a:pPr>
            <a:r>
              <a:rPr lang="en-PH" sz="1400" dirty="0">
                <a:latin typeface="Cambria" panose="02040503050406030204" pitchFamily="18" charset="0"/>
                <a:ea typeface="Cambria" panose="02040503050406030204" pitchFamily="18" charset="0"/>
              </a:rPr>
              <a:t>[9] </a:t>
            </a:r>
            <a:r>
              <a:rPr lang="en-PH" sz="1400" dirty="0" err="1">
                <a:latin typeface="Cambria" panose="02040503050406030204" pitchFamily="18" charset="0"/>
                <a:ea typeface="Cambria" panose="02040503050406030204" pitchFamily="18" charset="0"/>
              </a:rPr>
              <a:t>Kaouthar</a:t>
            </a:r>
            <a:r>
              <a:rPr lang="en-PH" sz="1400" dirty="0">
                <a:latin typeface="Cambria" panose="02040503050406030204" pitchFamily="18" charset="0"/>
                <a:ea typeface="Cambria" panose="02040503050406030204" pitchFamily="18" charset="0"/>
              </a:rPr>
              <a:t> Larbi et al. “</a:t>
            </a:r>
            <a:r>
              <a:rPr lang="en-PH" sz="1400" dirty="0" err="1">
                <a:latin typeface="Cambria" panose="02040503050406030204" pitchFamily="18" charset="0"/>
                <a:ea typeface="Cambria" panose="02040503050406030204" pitchFamily="18" charset="0"/>
              </a:rPr>
              <a:t>DeepColorFASD</a:t>
            </a:r>
            <a:r>
              <a:rPr lang="en-PH" sz="1400" dirty="0">
                <a:latin typeface="Cambria" panose="02040503050406030204" pitchFamily="18" charset="0"/>
                <a:ea typeface="Cambria" panose="02040503050406030204" pitchFamily="18" charset="0"/>
              </a:rPr>
              <a:t>: Face Anti Spoofing Solution Using a Multi Channeled Color Spaces CNN”. In: 2018 IEEE International Conference on Systems, Man, and Cybernetics (Oct. 1, 2018). </a:t>
            </a:r>
            <a:r>
              <a:rPr lang="en-PH" sz="1400" dirty="0" err="1">
                <a:latin typeface="Cambria" panose="02040503050406030204" pitchFamily="18" charset="0"/>
                <a:ea typeface="Cambria" panose="02040503050406030204" pitchFamily="18" charset="0"/>
              </a:rPr>
              <a:t>doi</a:t>
            </a:r>
            <a:r>
              <a:rPr lang="en-PH" sz="1400" dirty="0">
                <a:latin typeface="Cambria" panose="02040503050406030204" pitchFamily="18" charset="0"/>
                <a:ea typeface="Cambria" panose="02040503050406030204" pitchFamily="18" charset="0"/>
              </a:rPr>
              <a:t>: 10.1109/smc.2018.00680. url: https://doi.org/10.1109/smc.2018.00680.</a:t>
            </a:r>
          </a:p>
          <a:p>
            <a:pPr marL="0" indent="0">
              <a:buNone/>
            </a:pPr>
            <a:r>
              <a:rPr lang="en-PH" sz="1400" dirty="0">
                <a:latin typeface="Cambria" panose="02040503050406030204" pitchFamily="18" charset="0"/>
                <a:ea typeface="Cambria" panose="02040503050406030204" pitchFamily="18" charset="0"/>
              </a:rPr>
              <a:t>[10] </a:t>
            </a:r>
            <a:r>
              <a:rPr lang="en-US" sz="1400" dirty="0" err="1">
                <a:latin typeface="Cambria" panose="02040503050406030204" pitchFamily="18" charset="0"/>
                <a:ea typeface="Cambria" panose="02040503050406030204" pitchFamily="18" charset="0"/>
              </a:rPr>
              <a:t>Shreyank</a:t>
            </a:r>
            <a:r>
              <a:rPr lang="en-US" sz="1400" dirty="0">
                <a:latin typeface="Cambria" panose="02040503050406030204" pitchFamily="18" charset="0"/>
                <a:ea typeface="Cambria" panose="02040503050406030204" pitchFamily="18" charset="0"/>
              </a:rPr>
              <a:t> N Gowda and Chun Yuan. </a:t>
            </a:r>
            <a:r>
              <a:rPr lang="en-US" sz="1400" dirty="0" err="1">
                <a:latin typeface="Cambria" panose="02040503050406030204" pitchFamily="18" charset="0"/>
                <a:ea typeface="Cambria" panose="02040503050406030204" pitchFamily="18" charset="0"/>
              </a:rPr>
              <a:t>ColorNet</a:t>
            </a:r>
            <a:r>
              <a:rPr lang="en-US" sz="1400" dirty="0">
                <a:latin typeface="Cambria" panose="02040503050406030204" pitchFamily="18" charset="0"/>
                <a:ea typeface="Cambria" panose="02040503050406030204" pitchFamily="18" charset="0"/>
              </a:rPr>
              <a:t>: Investigating the importance of color spaces for image classification. Jan. 1, 2019, pp. 581–596. </a:t>
            </a:r>
            <a:r>
              <a:rPr lang="en-US" sz="1400" dirty="0" err="1">
                <a:latin typeface="Cambria" panose="02040503050406030204" pitchFamily="18" charset="0"/>
                <a:ea typeface="Cambria" panose="02040503050406030204" pitchFamily="18" charset="0"/>
              </a:rPr>
              <a:t>doi</a:t>
            </a:r>
            <a:r>
              <a:rPr lang="en-US" sz="1400" dirty="0">
                <a:latin typeface="Cambria" panose="02040503050406030204" pitchFamily="18" charset="0"/>
                <a:ea typeface="Cambria" panose="02040503050406030204" pitchFamily="18" charset="0"/>
              </a:rPr>
              <a:t>: 10.1007/978-3-030-20870-7_36. url: https://doi.org/10.1007/978-3-030-20870-7_36.</a:t>
            </a:r>
            <a:endParaRPr lang="en-PH" sz="1400" dirty="0">
              <a:latin typeface="Cambria" panose="02040503050406030204" pitchFamily="18" charset="0"/>
              <a:ea typeface="Cambria" panose="02040503050406030204" pitchFamily="18" charset="0"/>
            </a:endParaRPr>
          </a:p>
          <a:p>
            <a:pPr marL="0" indent="0">
              <a:buNone/>
            </a:pPr>
            <a:endParaRPr lang="en-PH"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644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9382-B1BF-6674-3EFF-F16F57A122CC}"/>
              </a:ext>
            </a:extLst>
          </p:cNvPr>
          <p:cNvSpPr>
            <a:spLocks noGrp="1"/>
          </p:cNvSpPr>
          <p:nvPr>
            <p:ph type="title"/>
          </p:nvPr>
        </p:nvSpPr>
        <p:spPr>
          <a:xfrm>
            <a:off x="838200" y="2766218"/>
            <a:ext cx="10515600" cy="1325563"/>
          </a:xfrm>
        </p:spPr>
        <p:txBody>
          <a:bodyPr>
            <a:normAutofit/>
          </a:bodyPr>
          <a:lstStyle/>
          <a:p>
            <a:pPr algn="ctr"/>
            <a:r>
              <a:rPr lang="en-PH" sz="6600" dirty="0">
                <a:latin typeface="Cambria" panose="02040503050406030204" pitchFamily="18" charset="0"/>
                <a:ea typeface="Cambria" panose="02040503050406030204" pitchFamily="18" charset="0"/>
              </a:rPr>
              <a:t>Literature Review</a:t>
            </a:r>
          </a:p>
        </p:txBody>
      </p:sp>
    </p:spTree>
    <p:extLst>
      <p:ext uri="{BB962C8B-B14F-4D97-AF65-F5344CB8AC3E}">
        <p14:creationId xmlns:p14="http://schemas.microsoft.com/office/powerpoint/2010/main" val="3881436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55C1-20F1-AD70-DF65-775706BCD80A}"/>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Transfer Learning for Food Classification</a:t>
            </a:r>
          </a:p>
        </p:txBody>
      </p:sp>
      <p:sp>
        <p:nvSpPr>
          <p:cNvPr id="3" name="Content Placeholder 2">
            <a:extLst>
              <a:ext uri="{FF2B5EF4-FFF2-40B4-BE49-F238E27FC236}">
                <a16:creationId xmlns:a16="http://schemas.microsoft.com/office/drawing/2014/main" id="{2A0D324E-2668-934A-3FD6-804F917D57A7}"/>
              </a:ext>
            </a:extLst>
          </p:cNvPr>
          <p:cNvSpPr>
            <a:spLocks noGrp="1"/>
          </p:cNvSpPr>
          <p:nvPr>
            <p:ph idx="1"/>
          </p:nvPr>
        </p:nvSpPr>
        <p:spPr/>
        <p:txBody>
          <a:bodyPr/>
          <a:lstStyle/>
          <a:p>
            <a:r>
              <a:rPr lang="en-PH" dirty="0" err="1">
                <a:latin typeface="Cambria" panose="02040503050406030204" pitchFamily="18" charset="0"/>
                <a:ea typeface="Cambria" panose="02040503050406030204" pitchFamily="18" charset="0"/>
              </a:rPr>
              <a:t>Vijayakumari</a:t>
            </a:r>
            <a:r>
              <a:rPr lang="en-PH" dirty="0">
                <a:latin typeface="Cambria" panose="02040503050406030204" pitchFamily="18" charset="0"/>
                <a:ea typeface="Cambria" panose="02040503050406030204" pitchFamily="18" charset="0"/>
              </a:rPr>
              <a:t> et al. [2] and Islam et al. [7] produced studies that utilized a single pretrained CNN for transfer learning in food classification.</a:t>
            </a:r>
          </a:p>
        </p:txBody>
      </p:sp>
      <p:grpSp>
        <p:nvGrpSpPr>
          <p:cNvPr id="4" name="Group 3">
            <a:extLst>
              <a:ext uri="{FF2B5EF4-FFF2-40B4-BE49-F238E27FC236}">
                <a16:creationId xmlns:a16="http://schemas.microsoft.com/office/drawing/2014/main" id="{E7D4F836-D476-56BC-EA14-35C89D89A06F}"/>
              </a:ext>
            </a:extLst>
          </p:cNvPr>
          <p:cNvGrpSpPr/>
          <p:nvPr/>
        </p:nvGrpSpPr>
        <p:grpSpPr>
          <a:xfrm>
            <a:off x="2463053" y="3429000"/>
            <a:ext cx="7265894" cy="1197495"/>
            <a:chOff x="2463053" y="1261834"/>
            <a:chExt cx="7265894" cy="1212427"/>
          </a:xfrm>
        </p:grpSpPr>
        <p:grpSp>
          <p:nvGrpSpPr>
            <p:cNvPr id="5" name="Group 4">
              <a:extLst>
                <a:ext uri="{FF2B5EF4-FFF2-40B4-BE49-F238E27FC236}">
                  <a16:creationId xmlns:a16="http://schemas.microsoft.com/office/drawing/2014/main" id="{B310EBCD-55B3-1EDC-6CDC-3B279232DCCA}"/>
                </a:ext>
              </a:extLst>
            </p:cNvPr>
            <p:cNvGrpSpPr/>
            <p:nvPr/>
          </p:nvGrpSpPr>
          <p:grpSpPr>
            <a:xfrm>
              <a:off x="2463053" y="1690688"/>
              <a:ext cx="7265894" cy="783573"/>
              <a:chOff x="838200" y="1690686"/>
              <a:chExt cx="7265894" cy="783573"/>
            </a:xfrm>
          </p:grpSpPr>
          <p:sp>
            <p:nvSpPr>
              <p:cNvPr id="7" name="Rectangle 6">
                <a:extLst>
                  <a:ext uri="{FF2B5EF4-FFF2-40B4-BE49-F238E27FC236}">
                    <a16:creationId xmlns:a16="http://schemas.microsoft.com/office/drawing/2014/main" id="{847979C9-6B19-8131-64C8-C2412B1444E4}"/>
                  </a:ext>
                </a:extLst>
              </p:cNvPr>
              <p:cNvSpPr/>
              <p:nvPr/>
            </p:nvSpPr>
            <p:spPr>
              <a:xfrm>
                <a:off x="838200" y="1690688"/>
                <a:ext cx="2030506" cy="78357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Single Input</a:t>
                </a:r>
              </a:p>
            </p:txBody>
          </p:sp>
          <p:sp>
            <p:nvSpPr>
              <p:cNvPr id="8" name="Rectangle 7">
                <a:extLst>
                  <a:ext uri="{FF2B5EF4-FFF2-40B4-BE49-F238E27FC236}">
                    <a16:creationId xmlns:a16="http://schemas.microsoft.com/office/drawing/2014/main" id="{1E83A252-A110-1572-07D5-42D0F786C7C6}"/>
                  </a:ext>
                </a:extLst>
              </p:cNvPr>
              <p:cNvSpPr/>
              <p:nvPr/>
            </p:nvSpPr>
            <p:spPr>
              <a:xfrm>
                <a:off x="3490259" y="1690686"/>
                <a:ext cx="2030506" cy="78357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CNN </a:t>
                </a:r>
              </a:p>
              <a:p>
                <a:pPr algn="ctr"/>
                <a:r>
                  <a:rPr lang="en-PH" dirty="0">
                    <a:latin typeface="Cambria" panose="02040503050406030204" pitchFamily="18" charset="0"/>
                    <a:ea typeface="Cambria" panose="02040503050406030204" pitchFamily="18" charset="0"/>
                  </a:rPr>
                  <a:t>(For Transfer)</a:t>
                </a:r>
              </a:p>
            </p:txBody>
          </p:sp>
          <p:sp>
            <p:nvSpPr>
              <p:cNvPr id="9" name="Rectangle 8">
                <a:extLst>
                  <a:ext uri="{FF2B5EF4-FFF2-40B4-BE49-F238E27FC236}">
                    <a16:creationId xmlns:a16="http://schemas.microsoft.com/office/drawing/2014/main" id="{F796C403-CE24-66A7-A412-12F229E17C15}"/>
                  </a:ext>
                </a:extLst>
              </p:cNvPr>
              <p:cNvSpPr/>
              <p:nvPr/>
            </p:nvSpPr>
            <p:spPr>
              <a:xfrm>
                <a:off x="6073588" y="1690686"/>
                <a:ext cx="2030506" cy="78357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Prediction</a:t>
                </a:r>
              </a:p>
            </p:txBody>
          </p:sp>
          <p:cxnSp>
            <p:nvCxnSpPr>
              <p:cNvPr id="10" name="Straight Arrow Connector 9">
                <a:extLst>
                  <a:ext uri="{FF2B5EF4-FFF2-40B4-BE49-F238E27FC236}">
                    <a16:creationId xmlns:a16="http://schemas.microsoft.com/office/drawing/2014/main" id="{A5AA2DCC-C71C-19EA-15B0-5B6ED07AB60B}"/>
                  </a:ext>
                </a:extLst>
              </p:cNvPr>
              <p:cNvCxnSpPr>
                <a:stCxn id="7" idx="3"/>
                <a:endCxn id="8" idx="1"/>
              </p:cNvCxnSpPr>
              <p:nvPr/>
            </p:nvCxnSpPr>
            <p:spPr>
              <a:xfrm flipV="1">
                <a:off x="2868706" y="2082472"/>
                <a:ext cx="621553"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F6A22C35-28B4-80A0-E1C2-9175CDC917C7}"/>
                  </a:ext>
                </a:extLst>
              </p:cNvPr>
              <p:cNvCxnSpPr>
                <a:stCxn id="8" idx="3"/>
                <a:endCxn id="9" idx="1"/>
              </p:cNvCxnSpPr>
              <p:nvPr/>
            </p:nvCxnSpPr>
            <p:spPr>
              <a:xfrm>
                <a:off x="5520765" y="2082472"/>
                <a:ext cx="5528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6" name="TextBox 5">
              <a:extLst>
                <a:ext uri="{FF2B5EF4-FFF2-40B4-BE49-F238E27FC236}">
                  <a16:creationId xmlns:a16="http://schemas.microsoft.com/office/drawing/2014/main" id="{8A376395-729B-7089-BFD8-D97E6C0E2312}"/>
                </a:ext>
              </a:extLst>
            </p:cNvPr>
            <p:cNvSpPr txBox="1"/>
            <p:nvPr/>
          </p:nvSpPr>
          <p:spPr>
            <a:xfrm>
              <a:off x="4804335" y="1261834"/>
              <a:ext cx="2705100" cy="369332"/>
            </a:xfrm>
            <a:prstGeom prst="rect">
              <a:avLst/>
            </a:prstGeom>
            <a:noFill/>
          </p:spPr>
          <p:txBody>
            <a:bodyPr wrap="square" rtlCol="0">
              <a:spAutoFit/>
            </a:bodyPr>
            <a:lstStyle/>
            <a:p>
              <a:r>
                <a:rPr lang="en-PH" dirty="0">
                  <a:latin typeface="Cambria" panose="02040503050406030204" pitchFamily="18" charset="0"/>
                  <a:ea typeface="Cambria" panose="02040503050406030204" pitchFamily="18" charset="0"/>
                </a:rPr>
                <a:t>Single Input, Single CNN</a:t>
              </a:r>
            </a:p>
          </p:txBody>
        </p:sp>
      </p:grpSp>
    </p:spTree>
    <p:extLst>
      <p:ext uri="{BB962C8B-B14F-4D97-AF65-F5344CB8AC3E}">
        <p14:creationId xmlns:p14="http://schemas.microsoft.com/office/powerpoint/2010/main" val="1355695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55C1-20F1-AD70-DF65-775706BCD80A}"/>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Multiple Parallel CNN for Image Analysis</a:t>
            </a:r>
          </a:p>
        </p:txBody>
      </p:sp>
      <p:sp>
        <p:nvSpPr>
          <p:cNvPr id="3" name="Content Placeholder 2">
            <a:extLst>
              <a:ext uri="{FF2B5EF4-FFF2-40B4-BE49-F238E27FC236}">
                <a16:creationId xmlns:a16="http://schemas.microsoft.com/office/drawing/2014/main" id="{2A0D324E-2668-934A-3FD6-804F917D57A7}"/>
              </a:ext>
            </a:extLst>
          </p:cNvPr>
          <p:cNvSpPr>
            <a:spLocks noGrp="1"/>
          </p:cNvSpPr>
          <p:nvPr>
            <p:ph idx="1"/>
          </p:nvPr>
        </p:nvSpPr>
        <p:spPr/>
        <p:txBody>
          <a:bodyPr>
            <a:normAutofit/>
          </a:bodyPr>
          <a:lstStyle/>
          <a:p>
            <a:r>
              <a:rPr lang="en-PH" dirty="0">
                <a:latin typeface="Cambria" panose="02040503050406030204" pitchFamily="18" charset="0"/>
                <a:ea typeface="Cambria" panose="02040503050406030204" pitchFamily="18" charset="0"/>
              </a:rPr>
              <a:t>Studies of Pandey et. Al [6], </a:t>
            </a:r>
            <a:r>
              <a:rPr lang="en-PH" dirty="0" err="1">
                <a:latin typeface="Cambria" panose="02040503050406030204" pitchFamily="18" charset="0"/>
                <a:ea typeface="Cambria" panose="02040503050406030204" pitchFamily="18" charset="0"/>
              </a:rPr>
              <a:t>Martinel</a:t>
            </a:r>
            <a:r>
              <a:rPr lang="en-PH" dirty="0">
                <a:latin typeface="Cambria" panose="02040503050406030204" pitchFamily="18" charset="0"/>
                <a:ea typeface="Cambria" panose="02040503050406030204" pitchFamily="18" charset="0"/>
              </a:rPr>
              <a:t> et al.[3], and Al-</a:t>
            </a:r>
            <a:r>
              <a:rPr lang="en-PH" dirty="0" err="1">
                <a:latin typeface="Cambria" panose="02040503050406030204" pitchFamily="18" charset="0"/>
                <a:ea typeface="Cambria" panose="02040503050406030204" pitchFamily="18" charset="0"/>
              </a:rPr>
              <a:t>Sarayreh</a:t>
            </a:r>
            <a:r>
              <a:rPr lang="en-PH" dirty="0">
                <a:latin typeface="Cambria" panose="02040503050406030204" pitchFamily="18" charset="0"/>
                <a:ea typeface="Cambria" panose="02040503050406030204" pitchFamily="18" charset="0"/>
              </a:rPr>
              <a:t> et al. [5] reflects the use of multiple parallel CNN for specific tasks, such as food classification.</a:t>
            </a:r>
          </a:p>
        </p:txBody>
      </p:sp>
      <p:grpSp>
        <p:nvGrpSpPr>
          <p:cNvPr id="15" name="Group 14">
            <a:extLst>
              <a:ext uri="{FF2B5EF4-FFF2-40B4-BE49-F238E27FC236}">
                <a16:creationId xmlns:a16="http://schemas.microsoft.com/office/drawing/2014/main" id="{DF968628-F522-A7BD-AB9D-DA7EC940FB8F}"/>
              </a:ext>
            </a:extLst>
          </p:cNvPr>
          <p:cNvGrpSpPr/>
          <p:nvPr/>
        </p:nvGrpSpPr>
        <p:grpSpPr>
          <a:xfrm>
            <a:off x="2202917" y="3124201"/>
            <a:ext cx="7264773" cy="2740636"/>
            <a:chOff x="2202917" y="3124201"/>
            <a:chExt cx="7264773" cy="2740636"/>
          </a:xfrm>
        </p:grpSpPr>
        <p:grpSp>
          <p:nvGrpSpPr>
            <p:cNvPr id="4" name="Group 3">
              <a:extLst>
                <a:ext uri="{FF2B5EF4-FFF2-40B4-BE49-F238E27FC236}">
                  <a16:creationId xmlns:a16="http://schemas.microsoft.com/office/drawing/2014/main" id="{18FCAF51-0CA0-78A3-CC7C-F31F2A076EB7}"/>
                </a:ext>
              </a:extLst>
            </p:cNvPr>
            <p:cNvGrpSpPr/>
            <p:nvPr/>
          </p:nvGrpSpPr>
          <p:grpSpPr>
            <a:xfrm>
              <a:off x="2202917" y="3124201"/>
              <a:ext cx="7264773" cy="2740636"/>
              <a:chOff x="2464174" y="2582728"/>
              <a:chExt cx="7264773" cy="3693594"/>
            </a:xfrm>
          </p:grpSpPr>
          <p:sp>
            <p:nvSpPr>
              <p:cNvPr id="5" name="Rectangle 4">
                <a:extLst>
                  <a:ext uri="{FF2B5EF4-FFF2-40B4-BE49-F238E27FC236}">
                    <a16:creationId xmlns:a16="http://schemas.microsoft.com/office/drawing/2014/main" id="{E0A86346-1800-EC7D-7AA2-BFEC310DCAD6}"/>
                  </a:ext>
                </a:extLst>
              </p:cNvPr>
              <p:cNvSpPr/>
              <p:nvPr/>
            </p:nvSpPr>
            <p:spPr>
              <a:xfrm>
                <a:off x="2464174" y="4162590"/>
                <a:ext cx="2030506" cy="78357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Single Input</a:t>
                </a:r>
              </a:p>
            </p:txBody>
          </p:sp>
          <p:sp>
            <p:nvSpPr>
              <p:cNvPr id="6" name="Rectangle 5">
                <a:extLst>
                  <a:ext uri="{FF2B5EF4-FFF2-40B4-BE49-F238E27FC236}">
                    <a16:creationId xmlns:a16="http://schemas.microsoft.com/office/drawing/2014/main" id="{11E5DD5B-D9DF-233E-955B-28227EC36358}"/>
                  </a:ext>
                </a:extLst>
              </p:cNvPr>
              <p:cNvSpPr/>
              <p:nvPr/>
            </p:nvSpPr>
            <p:spPr>
              <a:xfrm>
                <a:off x="5115112" y="3011584"/>
                <a:ext cx="2030506" cy="78357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CNN</a:t>
                </a:r>
              </a:p>
            </p:txBody>
          </p:sp>
          <p:sp>
            <p:nvSpPr>
              <p:cNvPr id="7" name="Rectangle 6">
                <a:extLst>
                  <a:ext uri="{FF2B5EF4-FFF2-40B4-BE49-F238E27FC236}">
                    <a16:creationId xmlns:a16="http://schemas.microsoft.com/office/drawing/2014/main" id="{5C4EC683-4663-1C72-276C-8E1B59E8B0CC}"/>
                  </a:ext>
                </a:extLst>
              </p:cNvPr>
              <p:cNvSpPr/>
              <p:nvPr/>
            </p:nvSpPr>
            <p:spPr>
              <a:xfrm>
                <a:off x="7698441" y="4162590"/>
                <a:ext cx="2030506" cy="78357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Prediction</a:t>
                </a:r>
              </a:p>
            </p:txBody>
          </p:sp>
          <p:cxnSp>
            <p:nvCxnSpPr>
              <p:cNvPr id="8" name="Straight Arrow Connector 7">
                <a:extLst>
                  <a:ext uri="{FF2B5EF4-FFF2-40B4-BE49-F238E27FC236}">
                    <a16:creationId xmlns:a16="http://schemas.microsoft.com/office/drawing/2014/main" id="{37D6D40E-CADA-0C4C-5289-5AF532244475}"/>
                  </a:ext>
                </a:extLst>
              </p:cNvPr>
              <p:cNvCxnSpPr>
                <a:stCxn id="5" idx="3"/>
                <a:endCxn id="6" idx="1"/>
              </p:cNvCxnSpPr>
              <p:nvPr/>
            </p:nvCxnSpPr>
            <p:spPr>
              <a:xfrm flipV="1">
                <a:off x="4494680" y="3403370"/>
                <a:ext cx="620432" cy="11510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94315E7E-B3D9-81F3-D056-B291C053C9FB}"/>
                  </a:ext>
                </a:extLst>
              </p:cNvPr>
              <p:cNvCxnSpPr>
                <a:cxnSpLocks/>
                <a:stCxn id="6" idx="3"/>
                <a:endCxn id="7" idx="1"/>
              </p:cNvCxnSpPr>
              <p:nvPr/>
            </p:nvCxnSpPr>
            <p:spPr>
              <a:xfrm>
                <a:off x="7145618" y="3403370"/>
                <a:ext cx="552823" cy="11510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55FE2A5E-BC1C-1748-972B-1775478FFC5F}"/>
                  </a:ext>
                </a:extLst>
              </p:cNvPr>
              <p:cNvSpPr txBox="1"/>
              <p:nvPr/>
            </p:nvSpPr>
            <p:spPr>
              <a:xfrm>
                <a:off x="4648947" y="2582728"/>
                <a:ext cx="2894106" cy="369333"/>
              </a:xfrm>
              <a:prstGeom prst="rect">
                <a:avLst/>
              </a:prstGeom>
              <a:noFill/>
            </p:spPr>
            <p:txBody>
              <a:bodyPr wrap="square" rtlCol="0">
                <a:spAutoFit/>
              </a:bodyPr>
              <a:lstStyle/>
              <a:p>
                <a:r>
                  <a:rPr lang="en-PH" dirty="0">
                    <a:latin typeface="Cambria" panose="02040503050406030204" pitchFamily="18" charset="0"/>
                    <a:ea typeface="Cambria" panose="02040503050406030204" pitchFamily="18" charset="0"/>
                  </a:rPr>
                  <a:t>Single Input, Multiple CNN</a:t>
                </a:r>
              </a:p>
            </p:txBody>
          </p:sp>
          <p:sp>
            <p:nvSpPr>
              <p:cNvPr id="11" name="Rectangle 10">
                <a:extLst>
                  <a:ext uri="{FF2B5EF4-FFF2-40B4-BE49-F238E27FC236}">
                    <a16:creationId xmlns:a16="http://schemas.microsoft.com/office/drawing/2014/main" id="{3082D832-784F-C175-BF60-FF9196EB7D26}"/>
                  </a:ext>
                </a:extLst>
              </p:cNvPr>
              <p:cNvSpPr/>
              <p:nvPr/>
            </p:nvSpPr>
            <p:spPr>
              <a:xfrm>
                <a:off x="5115112" y="5492750"/>
                <a:ext cx="2030506" cy="78357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CNN</a:t>
                </a:r>
              </a:p>
            </p:txBody>
          </p:sp>
          <p:cxnSp>
            <p:nvCxnSpPr>
              <p:cNvPr id="12" name="Straight Arrow Connector 11">
                <a:extLst>
                  <a:ext uri="{FF2B5EF4-FFF2-40B4-BE49-F238E27FC236}">
                    <a16:creationId xmlns:a16="http://schemas.microsoft.com/office/drawing/2014/main" id="{B38D752E-E700-F52C-70B9-0E7D91C6B4D4}"/>
                  </a:ext>
                </a:extLst>
              </p:cNvPr>
              <p:cNvCxnSpPr>
                <a:stCxn id="5" idx="3"/>
                <a:endCxn id="11" idx="1"/>
              </p:cNvCxnSpPr>
              <p:nvPr/>
            </p:nvCxnSpPr>
            <p:spPr>
              <a:xfrm>
                <a:off x="4494680" y="4554376"/>
                <a:ext cx="620432" cy="133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9E0DBC0E-6775-3AC1-6443-C0A3D5B9FD3D}"/>
                  </a:ext>
                </a:extLst>
              </p:cNvPr>
              <p:cNvCxnSpPr>
                <a:cxnSpLocks/>
                <a:stCxn id="11" idx="3"/>
                <a:endCxn id="7" idx="1"/>
              </p:cNvCxnSpPr>
              <p:nvPr/>
            </p:nvCxnSpPr>
            <p:spPr>
              <a:xfrm flipV="1">
                <a:off x="7145618" y="4554376"/>
                <a:ext cx="552823" cy="133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4" name="TextBox 13">
              <a:extLst>
                <a:ext uri="{FF2B5EF4-FFF2-40B4-BE49-F238E27FC236}">
                  <a16:creationId xmlns:a16="http://schemas.microsoft.com/office/drawing/2014/main" id="{6A816919-3FB8-5117-E5B0-DE4CA8A552F7}"/>
                </a:ext>
              </a:extLst>
            </p:cNvPr>
            <p:cNvSpPr txBox="1"/>
            <p:nvPr/>
          </p:nvSpPr>
          <p:spPr>
            <a:xfrm>
              <a:off x="5643496" y="3986994"/>
              <a:ext cx="522514" cy="1200329"/>
            </a:xfrm>
            <a:prstGeom prst="rect">
              <a:avLst/>
            </a:prstGeom>
            <a:noFill/>
          </p:spPr>
          <p:txBody>
            <a:bodyPr wrap="square" rtlCol="0">
              <a:spAutoFit/>
            </a:bodyPr>
            <a:lstStyle/>
            <a:p>
              <a:pPr algn="ctr"/>
              <a:r>
                <a:rPr lang="en-PH" sz="2400" b="1" dirty="0">
                  <a:latin typeface="Arial Black" panose="020B0A04020102020204" pitchFamily="34" charset="0"/>
                </a:rPr>
                <a:t>.</a:t>
              </a:r>
            </a:p>
            <a:p>
              <a:pPr algn="ctr"/>
              <a:r>
                <a:rPr lang="en-PH" sz="2400" b="1" dirty="0">
                  <a:latin typeface="Arial Black" panose="020B0A04020102020204" pitchFamily="34" charset="0"/>
                </a:rPr>
                <a:t>.</a:t>
              </a:r>
            </a:p>
            <a:p>
              <a:pPr algn="ctr"/>
              <a:r>
                <a:rPr lang="en-PH" sz="2400" b="1" dirty="0">
                  <a:latin typeface="Arial Black" panose="020B0A04020102020204" pitchFamily="34" charset="0"/>
                </a:rPr>
                <a:t>.</a:t>
              </a:r>
            </a:p>
          </p:txBody>
        </p:sp>
      </p:grpSp>
    </p:spTree>
    <p:extLst>
      <p:ext uri="{BB962C8B-B14F-4D97-AF65-F5344CB8AC3E}">
        <p14:creationId xmlns:p14="http://schemas.microsoft.com/office/powerpoint/2010/main" val="3886772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55C1-20F1-AD70-DF65-775706BCD80A}"/>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Multiple Parallel CNN for Image Analysis</a:t>
            </a:r>
          </a:p>
        </p:txBody>
      </p:sp>
      <p:sp>
        <p:nvSpPr>
          <p:cNvPr id="3" name="Content Placeholder 2">
            <a:extLst>
              <a:ext uri="{FF2B5EF4-FFF2-40B4-BE49-F238E27FC236}">
                <a16:creationId xmlns:a16="http://schemas.microsoft.com/office/drawing/2014/main" id="{2A0D324E-2668-934A-3FD6-804F917D57A7}"/>
              </a:ext>
            </a:extLst>
          </p:cNvPr>
          <p:cNvSpPr>
            <a:spLocks noGrp="1"/>
          </p:cNvSpPr>
          <p:nvPr>
            <p:ph idx="1"/>
          </p:nvPr>
        </p:nvSpPr>
        <p:spPr/>
        <p:txBody>
          <a:bodyPr>
            <a:normAutofit/>
          </a:bodyPr>
          <a:lstStyle/>
          <a:p>
            <a:r>
              <a:rPr lang="en-PH" dirty="0">
                <a:latin typeface="Cambria" panose="02040503050406030204" pitchFamily="18" charset="0"/>
                <a:ea typeface="Cambria" panose="02040503050406030204" pitchFamily="18" charset="0"/>
              </a:rPr>
              <a:t>He et al. [8], and Larbi et al. [9] also reflects the use of multiple parallel CNN for specific tasks, such as fake image detection.</a:t>
            </a:r>
          </a:p>
        </p:txBody>
      </p:sp>
      <p:grpSp>
        <p:nvGrpSpPr>
          <p:cNvPr id="16" name="Group 15">
            <a:extLst>
              <a:ext uri="{FF2B5EF4-FFF2-40B4-BE49-F238E27FC236}">
                <a16:creationId xmlns:a16="http://schemas.microsoft.com/office/drawing/2014/main" id="{3742B076-BE6B-B7D3-37E0-7DCAFCFD580A}"/>
              </a:ext>
            </a:extLst>
          </p:cNvPr>
          <p:cNvGrpSpPr/>
          <p:nvPr/>
        </p:nvGrpSpPr>
        <p:grpSpPr>
          <a:xfrm>
            <a:off x="1555078" y="3304676"/>
            <a:ext cx="8833601" cy="2743218"/>
            <a:chOff x="708659" y="4551308"/>
            <a:chExt cx="8833601" cy="2743218"/>
          </a:xfrm>
        </p:grpSpPr>
        <p:sp>
          <p:nvSpPr>
            <p:cNvPr id="17" name="Rectangle 16">
              <a:extLst>
                <a:ext uri="{FF2B5EF4-FFF2-40B4-BE49-F238E27FC236}">
                  <a16:creationId xmlns:a16="http://schemas.microsoft.com/office/drawing/2014/main" id="{794359B4-8031-2DBB-0EB8-C2458DAE4AF0}"/>
                </a:ext>
              </a:extLst>
            </p:cNvPr>
            <p:cNvSpPr/>
            <p:nvPr/>
          </p:nvSpPr>
          <p:spPr>
            <a:xfrm>
              <a:off x="708659" y="5813565"/>
              <a:ext cx="203050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Single Input</a:t>
              </a:r>
            </a:p>
          </p:txBody>
        </p:sp>
        <p:sp>
          <p:nvSpPr>
            <p:cNvPr id="18" name="Rectangle 17">
              <a:extLst>
                <a:ext uri="{FF2B5EF4-FFF2-40B4-BE49-F238E27FC236}">
                  <a16:creationId xmlns:a16="http://schemas.microsoft.com/office/drawing/2014/main" id="{67EEC05A-7787-BC94-53D8-7D41D0F9FBB7}"/>
                </a:ext>
              </a:extLst>
            </p:cNvPr>
            <p:cNvSpPr/>
            <p:nvPr/>
          </p:nvSpPr>
          <p:spPr>
            <a:xfrm>
              <a:off x="3698686" y="4951503"/>
              <a:ext cx="141642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Input Var A</a:t>
              </a:r>
            </a:p>
          </p:txBody>
        </p:sp>
        <p:sp>
          <p:nvSpPr>
            <p:cNvPr id="19" name="Rectangle 18">
              <a:extLst>
                <a:ext uri="{FF2B5EF4-FFF2-40B4-BE49-F238E27FC236}">
                  <a16:creationId xmlns:a16="http://schemas.microsoft.com/office/drawing/2014/main" id="{50244D38-7548-3A91-1EB5-28B6D685D3CC}"/>
                </a:ext>
              </a:extLst>
            </p:cNvPr>
            <p:cNvSpPr/>
            <p:nvPr/>
          </p:nvSpPr>
          <p:spPr>
            <a:xfrm>
              <a:off x="7511754" y="5813565"/>
              <a:ext cx="203050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Prediction</a:t>
              </a:r>
            </a:p>
          </p:txBody>
        </p:sp>
        <p:cxnSp>
          <p:nvCxnSpPr>
            <p:cNvPr id="20" name="Straight Arrow Connector 19">
              <a:extLst>
                <a:ext uri="{FF2B5EF4-FFF2-40B4-BE49-F238E27FC236}">
                  <a16:creationId xmlns:a16="http://schemas.microsoft.com/office/drawing/2014/main" id="{935EB535-2700-8C32-A349-93991F81F980}"/>
                </a:ext>
              </a:extLst>
            </p:cNvPr>
            <p:cNvCxnSpPr>
              <a:cxnSpLocks/>
              <a:stCxn id="17" idx="3"/>
              <a:endCxn id="18" idx="1"/>
            </p:cNvCxnSpPr>
            <p:nvPr/>
          </p:nvCxnSpPr>
          <p:spPr>
            <a:xfrm flipV="1">
              <a:off x="2739165" y="5242208"/>
              <a:ext cx="959521" cy="8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4D51A00-E973-857D-DAD8-ED569AD5A975}"/>
                </a:ext>
              </a:extLst>
            </p:cNvPr>
            <p:cNvSpPr txBox="1"/>
            <p:nvPr/>
          </p:nvSpPr>
          <p:spPr>
            <a:xfrm>
              <a:off x="2944719" y="4551308"/>
              <a:ext cx="4835712" cy="369332"/>
            </a:xfrm>
            <a:prstGeom prst="rect">
              <a:avLst/>
            </a:prstGeom>
            <a:noFill/>
          </p:spPr>
          <p:txBody>
            <a:bodyPr wrap="square" rtlCol="0">
              <a:spAutoFit/>
            </a:bodyPr>
            <a:lstStyle/>
            <a:p>
              <a:r>
                <a:rPr lang="en-PH" dirty="0">
                  <a:latin typeface="Cambria" panose="02040503050406030204" pitchFamily="18" charset="0"/>
                  <a:ea typeface="Cambria" panose="02040503050406030204" pitchFamily="18" charset="0"/>
                </a:rPr>
                <a:t>Single Input-Multiple Variation, Multiple CNN</a:t>
              </a:r>
            </a:p>
          </p:txBody>
        </p:sp>
        <p:sp>
          <p:nvSpPr>
            <p:cNvPr id="22" name="Rectangle 21">
              <a:extLst>
                <a:ext uri="{FF2B5EF4-FFF2-40B4-BE49-F238E27FC236}">
                  <a16:creationId xmlns:a16="http://schemas.microsoft.com/office/drawing/2014/main" id="{910DED44-963A-799F-1644-F5A07FEFA872}"/>
                </a:ext>
              </a:extLst>
            </p:cNvPr>
            <p:cNvSpPr/>
            <p:nvPr/>
          </p:nvSpPr>
          <p:spPr>
            <a:xfrm>
              <a:off x="3698686" y="6713117"/>
              <a:ext cx="141642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Input Var B</a:t>
              </a:r>
            </a:p>
          </p:txBody>
        </p:sp>
        <p:cxnSp>
          <p:nvCxnSpPr>
            <p:cNvPr id="23" name="Straight Arrow Connector 22">
              <a:extLst>
                <a:ext uri="{FF2B5EF4-FFF2-40B4-BE49-F238E27FC236}">
                  <a16:creationId xmlns:a16="http://schemas.microsoft.com/office/drawing/2014/main" id="{434461B7-8A51-8E85-B017-834B98FC737C}"/>
                </a:ext>
              </a:extLst>
            </p:cNvPr>
            <p:cNvCxnSpPr>
              <a:cxnSpLocks/>
              <a:stCxn id="17" idx="3"/>
              <a:endCxn id="22" idx="1"/>
            </p:cNvCxnSpPr>
            <p:nvPr/>
          </p:nvCxnSpPr>
          <p:spPr>
            <a:xfrm>
              <a:off x="2739165" y="6104270"/>
              <a:ext cx="959521" cy="899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F4A957EF-9A17-4947-D0F3-80F60DD6D54D}"/>
                </a:ext>
              </a:extLst>
            </p:cNvPr>
            <p:cNvSpPr/>
            <p:nvPr/>
          </p:nvSpPr>
          <p:spPr>
            <a:xfrm>
              <a:off x="5448672" y="6713116"/>
              <a:ext cx="141642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CNN</a:t>
              </a:r>
            </a:p>
          </p:txBody>
        </p:sp>
        <p:sp>
          <p:nvSpPr>
            <p:cNvPr id="25" name="Rectangle 24">
              <a:extLst>
                <a:ext uri="{FF2B5EF4-FFF2-40B4-BE49-F238E27FC236}">
                  <a16:creationId xmlns:a16="http://schemas.microsoft.com/office/drawing/2014/main" id="{4A1AEAB7-46F1-F99E-FD0F-D78BB1A2AC40}"/>
                </a:ext>
              </a:extLst>
            </p:cNvPr>
            <p:cNvSpPr/>
            <p:nvPr/>
          </p:nvSpPr>
          <p:spPr>
            <a:xfrm>
              <a:off x="5448672" y="4951503"/>
              <a:ext cx="141642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CNN</a:t>
              </a:r>
            </a:p>
          </p:txBody>
        </p:sp>
        <p:cxnSp>
          <p:nvCxnSpPr>
            <p:cNvPr id="26" name="Straight Arrow Connector 25">
              <a:extLst>
                <a:ext uri="{FF2B5EF4-FFF2-40B4-BE49-F238E27FC236}">
                  <a16:creationId xmlns:a16="http://schemas.microsoft.com/office/drawing/2014/main" id="{C8BBF7ED-ED91-C2BD-CE8A-018B3AF496AF}"/>
                </a:ext>
              </a:extLst>
            </p:cNvPr>
            <p:cNvCxnSpPr>
              <a:stCxn id="18" idx="3"/>
              <a:endCxn id="25" idx="1"/>
            </p:cNvCxnSpPr>
            <p:nvPr/>
          </p:nvCxnSpPr>
          <p:spPr>
            <a:xfrm>
              <a:off x="5115112" y="5242208"/>
              <a:ext cx="3335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14F00F0B-8C69-ED9B-A1E4-578AADAA950A}"/>
                </a:ext>
              </a:extLst>
            </p:cNvPr>
            <p:cNvCxnSpPr>
              <a:stCxn id="22" idx="3"/>
              <a:endCxn id="24" idx="1"/>
            </p:cNvCxnSpPr>
            <p:nvPr/>
          </p:nvCxnSpPr>
          <p:spPr>
            <a:xfrm flipV="1">
              <a:off x="5115112" y="7003821"/>
              <a:ext cx="3335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738E78A9-DBF7-07C9-CBDA-8221B1F06A00}"/>
                </a:ext>
              </a:extLst>
            </p:cNvPr>
            <p:cNvCxnSpPr>
              <a:stCxn id="25" idx="3"/>
              <a:endCxn id="19" idx="1"/>
            </p:cNvCxnSpPr>
            <p:nvPr/>
          </p:nvCxnSpPr>
          <p:spPr>
            <a:xfrm>
              <a:off x="6865098" y="5242208"/>
              <a:ext cx="646656" cy="8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4923DC0-F23E-9321-DA52-B796F764F375}"/>
                </a:ext>
              </a:extLst>
            </p:cNvPr>
            <p:cNvCxnSpPr>
              <a:stCxn id="24" idx="3"/>
              <a:endCxn id="19" idx="1"/>
            </p:cNvCxnSpPr>
            <p:nvPr/>
          </p:nvCxnSpPr>
          <p:spPr>
            <a:xfrm flipV="1">
              <a:off x="6865098" y="6104270"/>
              <a:ext cx="646656" cy="8995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31" name="Rectangle 30">
            <a:extLst>
              <a:ext uri="{FF2B5EF4-FFF2-40B4-BE49-F238E27FC236}">
                <a16:creationId xmlns:a16="http://schemas.microsoft.com/office/drawing/2014/main" id="{096FAF1F-B11E-6763-9423-8B46353FE835}"/>
              </a:ext>
            </a:extLst>
          </p:cNvPr>
          <p:cNvSpPr/>
          <p:nvPr/>
        </p:nvSpPr>
        <p:spPr>
          <a:xfrm>
            <a:off x="4550705" y="4571792"/>
            <a:ext cx="141642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Input Var B</a:t>
            </a:r>
          </a:p>
        </p:txBody>
      </p:sp>
      <p:sp>
        <p:nvSpPr>
          <p:cNvPr id="32" name="Rectangle 31">
            <a:extLst>
              <a:ext uri="{FF2B5EF4-FFF2-40B4-BE49-F238E27FC236}">
                <a16:creationId xmlns:a16="http://schemas.microsoft.com/office/drawing/2014/main" id="{25DE4C2E-F3C3-E19E-F406-BA7598077C3D}"/>
              </a:ext>
            </a:extLst>
          </p:cNvPr>
          <p:cNvSpPr/>
          <p:nvPr/>
        </p:nvSpPr>
        <p:spPr>
          <a:xfrm>
            <a:off x="6300691" y="4571791"/>
            <a:ext cx="1416426" cy="58140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latin typeface="Cambria" panose="02040503050406030204" pitchFamily="18" charset="0"/>
                <a:ea typeface="Cambria" panose="02040503050406030204" pitchFamily="18" charset="0"/>
              </a:rPr>
              <a:t>CNN</a:t>
            </a:r>
          </a:p>
        </p:txBody>
      </p:sp>
      <p:cxnSp>
        <p:nvCxnSpPr>
          <p:cNvPr id="34" name="Straight Arrow Connector 33">
            <a:extLst>
              <a:ext uri="{FF2B5EF4-FFF2-40B4-BE49-F238E27FC236}">
                <a16:creationId xmlns:a16="http://schemas.microsoft.com/office/drawing/2014/main" id="{FD4B82A1-1F79-35AA-EFFF-50B537E4C726}"/>
              </a:ext>
            </a:extLst>
          </p:cNvPr>
          <p:cNvCxnSpPr>
            <a:stCxn id="31" idx="3"/>
            <a:endCxn id="32" idx="1"/>
          </p:cNvCxnSpPr>
          <p:nvPr/>
        </p:nvCxnSpPr>
        <p:spPr>
          <a:xfrm flipV="1">
            <a:off x="5967131" y="4862496"/>
            <a:ext cx="3335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9F20FAD8-3362-744F-7A34-235C31689336}"/>
              </a:ext>
            </a:extLst>
          </p:cNvPr>
          <p:cNvCxnSpPr>
            <a:stCxn id="32" idx="3"/>
            <a:endCxn id="19" idx="1"/>
          </p:cNvCxnSpPr>
          <p:nvPr/>
        </p:nvCxnSpPr>
        <p:spPr>
          <a:xfrm flipV="1">
            <a:off x="7717117" y="4857638"/>
            <a:ext cx="641056" cy="4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72FA62B3-F135-E3AD-7AE3-89D7BE4BB663}"/>
              </a:ext>
            </a:extLst>
          </p:cNvPr>
          <p:cNvCxnSpPr>
            <a:stCxn id="17" idx="3"/>
            <a:endCxn id="31" idx="1"/>
          </p:cNvCxnSpPr>
          <p:nvPr/>
        </p:nvCxnSpPr>
        <p:spPr>
          <a:xfrm>
            <a:off x="3585584" y="4857638"/>
            <a:ext cx="965121" cy="48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0764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55C1-20F1-AD70-DF65-775706BCD80A}"/>
              </a:ext>
            </a:extLst>
          </p:cNvPr>
          <p:cNvSpPr>
            <a:spLocks noGrp="1"/>
          </p:cNvSpPr>
          <p:nvPr>
            <p:ph type="title"/>
          </p:nvPr>
        </p:nvSpPr>
        <p:spPr/>
        <p:txBody>
          <a:bodyPr/>
          <a:lstStyle/>
          <a:p>
            <a:r>
              <a:rPr lang="en-PH" dirty="0">
                <a:latin typeface="Cambria" panose="02040503050406030204" pitchFamily="18" charset="0"/>
                <a:ea typeface="Cambria" panose="02040503050406030204" pitchFamily="18" charset="0"/>
              </a:rPr>
              <a:t>Multiple Color Spaces in DL tasks</a:t>
            </a:r>
          </a:p>
        </p:txBody>
      </p:sp>
      <p:sp>
        <p:nvSpPr>
          <p:cNvPr id="3" name="Content Placeholder 2">
            <a:extLst>
              <a:ext uri="{FF2B5EF4-FFF2-40B4-BE49-F238E27FC236}">
                <a16:creationId xmlns:a16="http://schemas.microsoft.com/office/drawing/2014/main" id="{2A0D324E-2668-934A-3FD6-804F917D57A7}"/>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Studies that utilized the color spaces include Larbi et al. [9], He et al. [10], and Gowda and Yuan [10].</a:t>
            </a:r>
          </a:p>
          <a:p>
            <a:r>
              <a:rPr lang="en-US" dirty="0">
                <a:latin typeface="Cambria" panose="02040503050406030204" pitchFamily="18" charset="0"/>
                <a:ea typeface="Cambria" panose="02040503050406030204" pitchFamily="18" charset="0"/>
              </a:rPr>
              <a:t>Structure of Larbi et al. and He et al.</a:t>
            </a:r>
          </a:p>
          <a:p>
            <a:pPr marL="0" indent="0">
              <a:buNone/>
            </a:pPr>
            <a:r>
              <a:rPr lang="en-US" dirty="0">
                <a:latin typeface="Cambria" panose="02040503050406030204" pitchFamily="18" charset="0"/>
                <a:ea typeface="Cambria" panose="02040503050406030204" pitchFamily="18" charset="0"/>
              </a:rPr>
              <a:t>is the same on the previous slide.</a:t>
            </a:r>
          </a:p>
          <a:p>
            <a:r>
              <a:rPr lang="en-US" dirty="0">
                <a:latin typeface="Cambria" panose="02040503050406030204" pitchFamily="18" charset="0"/>
                <a:ea typeface="Cambria" panose="02040503050406030204" pitchFamily="18" charset="0"/>
              </a:rPr>
              <a:t>The image represents Gowda and </a:t>
            </a:r>
          </a:p>
          <a:p>
            <a:pPr marL="0" indent="0">
              <a:buNone/>
            </a:pPr>
            <a:r>
              <a:rPr lang="en-US" dirty="0">
                <a:latin typeface="Cambria" panose="02040503050406030204" pitchFamily="18" charset="0"/>
                <a:ea typeface="Cambria" panose="02040503050406030204" pitchFamily="18" charset="0"/>
              </a:rPr>
              <a:t>Yuan’s architecture.</a:t>
            </a:r>
            <a:endParaRPr lang="en-PH"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1C7084EA-C493-939B-342A-B6631B484251}"/>
              </a:ext>
            </a:extLst>
          </p:cNvPr>
          <p:cNvSpPr txBox="1"/>
          <p:nvPr/>
        </p:nvSpPr>
        <p:spPr>
          <a:xfrm>
            <a:off x="3048000" y="3247962"/>
            <a:ext cx="6096000" cy="369332"/>
          </a:xfrm>
          <a:prstGeom prst="rect">
            <a:avLst/>
          </a:prstGeom>
          <a:noFill/>
        </p:spPr>
        <p:txBody>
          <a:bodyPr wrap="square">
            <a:spAutoFit/>
          </a:bodyPr>
          <a:lstStyle/>
          <a:p>
            <a:endParaRPr lang="en-PH" dirty="0"/>
          </a:p>
        </p:txBody>
      </p:sp>
      <p:pic>
        <p:nvPicPr>
          <p:cNvPr id="7" name="Picture 6">
            <a:extLst>
              <a:ext uri="{FF2B5EF4-FFF2-40B4-BE49-F238E27FC236}">
                <a16:creationId xmlns:a16="http://schemas.microsoft.com/office/drawing/2014/main" id="{B7A45982-A313-0B5D-4967-14D00DF85E76}"/>
              </a:ext>
            </a:extLst>
          </p:cNvPr>
          <p:cNvPicPr>
            <a:picLocks noChangeAspect="1"/>
          </p:cNvPicPr>
          <p:nvPr/>
        </p:nvPicPr>
        <p:blipFill>
          <a:blip r:embed="rId3"/>
          <a:stretch>
            <a:fillRect/>
          </a:stretch>
        </p:blipFill>
        <p:spPr>
          <a:xfrm>
            <a:off x="6648593" y="2223536"/>
            <a:ext cx="4439270" cy="3953427"/>
          </a:xfrm>
          <a:prstGeom prst="rect">
            <a:avLst/>
          </a:prstGeom>
        </p:spPr>
      </p:pic>
    </p:spTree>
    <p:extLst>
      <p:ext uri="{BB962C8B-B14F-4D97-AF65-F5344CB8AC3E}">
        <p14:creationId xmlns:p14="http://schemas.microsoft.com/office/powerpoint/2010/main" val="11270272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2205</TotalTime>
  <Words>3291</Words>
  <Application>Microsoft Office PowerPoint</Application>
  <PresentationFormat>Widescreen</PresentationFormat>
  <Paragraphs>339</Paragraphs>
  <Slides>41</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Arial Black</vt:lpstr>
      <vt:lpstr>Bahnschrift</vt:lpstr>
      <vt:lpstr>Calibri</vt:lpstr>
      <vt:lpstr>Calibri Light</vt:lpstr>
      <vt:lpstr>Cambria</vt:lpstr>
      <vt:lpstr>Cambria Math</vt:lpstr>
      <vt:lpstr>Segoe UI</vt:lpstr>
      <vt:lpstr>Office Theme</vt:lpstr>
      <vt:lpstr>FoodWhizNet: A Web-based Food Classification System using Multi-Color Space Siamese-CNN Model</vt:lpstr>
      <vt:lpstr>Contents</vt:lpstr>
      <vt:lpstr>Introduction</vt:lpstr>
      <vt:lpstr>Introduction</vt:lpstr>
      <vt:lpstr>Literature Review</vt:lpstr>
      <vt:lpstr>Transfer Learning for Food Classification</vt:lpstr>
      <vt:lpstr>Multiple Parallel CNN for Image Analysis</vt:lpstr>
      <vt:lpstr>Multiple Parallel CNN for Image Analysis</vt:lpstr>
      <vt:lpstr>Multiple Color Spaces in DL tasks</vt:lpstr>
      <vt:lpstr>Statement of the Problem</vt:lpstr>
      <vt:lpstr>Statement of the Problem</vt:lpstr>
      <vt:lpstr>Research Gap</vt:lpstr>
      <vt:lpstr>Research Gap Diagram</vt:lpstr>
      <vt:lpstr>Objectives</vt:lpstr>
      <vt:lpstr>General Objective</vt:lpstr>
      <vt:lpstr>Specific Objectives</vt:lpstr>
      <vt:lpstr>Significance of the Study</vt:lpstr>
      <vt:lpstr>Significance of the Study</vt:lpstr>
      <vt:lpstr>Theoretical and Conceptual Framework</vt:lpstr>
      <vt:lpstr>Theoretical and Conceptual Framework</vt:lpstr>
      <vt:lpstr>Proposed Methodology</vt:lpstr>
      <vt:lpstr>Network Design and Architecture</vt:lpstr>
      <vt:lpstr>Network Design and Architecture</vt:lpstr>
      <vt:lpstr>Network Design and Architecture</vt:lpstr>
      <vt:lpstr>Dataset</vt:lpstr>
      <vt:lpstr>Data Processing</vt:lpstr>
      <vt:lpstr>Model Training and Evaluation Details</vt:lpstr>
      <vt:lpstr>Deployment Details</vt:lpstr>
      <vt:lpstr>Initial Experiment Results</vt:lpstr>
      <vt:lpstr>Version 1: The Prototype Result</vt:lpstr>
      <vt:lpstr>Version 2: The Model – Accuracy </vt:lpstr>
      <vt:lpstr>Version 2: The Model – Accuracy </vt:lpstr>
      <vt:lpstr>Version 2: The Model – Final Loss </vt:lpstr>
      <vt:lpstr>Schedule of Activities</vt:lpstr>
      <vt:lpstr>Gantt Chart</vt:lpstr>
      <vt:lpstr>Gantt Chart</vt:lpstr>
      <vt:lpstr>Gantt Chart</vt:lpstr>
      <vt:lpstr>Gantt Chart</vt:lpstr>
      <vt:lpstr>Thank You!</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FoodWhizNet: A web-based Food Classification System using Multi-Color Space Siamese-CNN Model</dc:title>
  <dc:creator>Samson Rollo</dc:creator>
  <cp:lastModifiedBy>Samson Rollo</cp:lastModifiedBy>
  <cp:revision>173</cp:revision>
  <dcterms:created xsi:type="dcterms:W3CDTF">2023-10-24T13:58:32Z</dcterms:created>
  <dcterms:modified xsi:type="dcterms:W3CDTF">2024-01-03T09:35:25Z</dcterms:modified>
</cp:coreProperties>
</file>