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96012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4" d="100"/>
          <a:sy n="74" d="100"/>
        </p:scale>
        <p:origin x="891"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1197187"/>
            <a:ext cx="8161020" cy="254677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3842174"/>
            <a:ext cx="7200900" cy="176614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181110-1358-453D-8194-099681CCC832}"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0D9FE-BC75-4E1C-9EB9-62113F5DE130}" type="slidenum">
              <a:rPr lang="en-US" smtClean="0"/>
              <a:t>‹#›</a:t>
            </a:fld>
            <a:endParaRPr lang="en-US"/>
          </a:p>
        </p:txBody>
      </p:sp>
    </p:spTree>
    <p:extLst>
      <p:ext uri="{BB962C8B-B14F-4D97-AF65-F5344CB8AC3E}">
        <p14:creationId xmlns:p14="http://schemas.microsoft.com/office/powerpoint/2010/main" val="234912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181110-1358-453D-8194-099681CCC832}"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0D9FE-BC75-4E1C-9EB9-62113F5DE130}" type="slidenum">
              <a:rPr lang="en-US" smtClean="0"/>
              <a:t>‹#›</a:t>
            </a:fld>
            <a:endParaRPr lang="en-US"/>
          </a:p>
        </p:txBody>
      </p:sp>
    </p:spTree>
    <p:extLst>
      <p:ext uri="{BB962C8B-B14F-4D97-AF65-F5344CB8AC3E}">
        <p14:creationId xmlns:p14="http://schemas.microsoft.com/office/powerpoint/2010/main" val="201363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9467"/>
            <a:ext cx="2070259" cy="619929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3" y="389467"/>
            <a:ext cx="6090761" cy="619929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181110-1358-453D-8194-099681CCC832}"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0D9FE-BC75-4E1C-9EB9-62113F5DE130}" type="slidenum">
              <a:rPr lang="en-US" smtClean="0"/>
              <a:t>‹#›</a:t>
            </a:fld>
            <a:endParaRPr lang="en-US"/>
          </a:p>
        </p:txBody>
      </p:sp>
    </p:spTree>
    <p:extLst>
      <p:ext uri="{BB962C8B-B14F-4D97-AF65-F5344CB8AC3E}">
        <p14:creationId xmlns:p14="http://schemas.microsoft.com/office/powerpoint/2010/main" val="147086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181110-1358-453D-8194-099681CCC832}"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0D9FE-BC75-4E1C-9EB9-62113F5DE130}" type="slidenum">
              <a:rPr lang="en-US" smtClean="0"/>
              <a:t>‹#›</a:t>
            </a:fld>
            <a:endParaRPr lang="en-US"/>
          </a:p>
        </p:txBody>
      </p:sp>
    </p:spTree>
    <p:extLst>
      <p:ext uri="{BB962C8B-B14F-4D97-AF65-F5344CB8AC3E}">
        <p14:creationId xmlns:p14="http://schemas.microsoft.com/office/powerpoint/2010/main" val="103306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1823722"/>
            <a:ext cx="8281035" cy="304291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4895429"/>
            <a:ext cx="8281035" cy="160019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81110-1358-453D-8194-099681CCC832}"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0D9FE-BC75-4E1C-9EB9-62113F5DE130}" type="slidenum">
              <a:rPr lang="en-US" smtClean="0"/>
              <a:t>‹#›</a:t>
            </a:fld>
            <a:endParaRPr lang="en-US"/>
          </a:p>
        </p:txBody>
      </p:sp>
    </p:spTree>
    <p:extLst>
      <p:ext uri="{BB962C8B-B14F-4D97-AF65-F5344CB8AC3E}">
        <p14:creationId xmlns:p14="http://schemas.microsoft.com/office/powerpoint/2010/main" val="3780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1947333"/>
            <a:ext cx="4080510" cy="46414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1947333"/>
            <a:ext cx="4080510" cy="46414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181110-1358-453D-8194-099681CCC832}"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0D9FE-BC75-4E1C-9EB9-62113F5DE130}" type="slidenum">
              <a:rPr lang="en-US" smtClean="0"/>
              <a:t>‹#›</a:t>
            </a:fld>
            <a:endParaRPr lang="en-US"/>
          </a:p>
        </p:txBody>
      </p:sp>
    </p:spTree>
    <p:extLst>
      <p:ext uri="{BB962C8B-B14F-4D97-AF65-F5344CB8AC3E}">
        <p14:creationId xmlns:p14="http://schemas.microsoft.com/office/powerpoint/2010/main" val="2953386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389468"/>
            <a:ext cx="8281035" cy="141393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1793241"/>
            <a:ext cx="4061757" cy="87883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Edit Master text styles</a:t>
            </a:r>
          </a:p>
        </p:txBody>
      </p:sp>
      <p:sp>
        <p:nvSpPr>
          <p:cNvPr id="4" name="Content Placeholder 3"/>
          <p:cNvSpPr>
            <a:spLocks noGrp="1"/>
          </p:cNvSpPr>
          <p:nvPr>
            <p:ph sz="half" idx="2"/>
          </p:nvPr>
        </p:nvSpPr>
        <p:spPr>
          <a:xfrm>
            <a:off x="661334" y="2672080"/>
            <a:ext cx="4061757" cy="39302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1793241"/>
            <a:ext cx="4081761" cy="87883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Edit Master text styles</a:t>
            </a:r>
          </a:p>
        </p:txBody>
      </p:sp>
      <p:sp>
        <p:nvSpPr>
          <p:cNvPr id="6" name="Content Placeholder 5"/>
          <p:cNvSpPr>
            <a:spLocks noGrp="1"/>
          </p:cNvSpPr>
          <p:nvPr>
            <p:ph sz="quarter" idx="4"/>
          </p:nvPr>
        </p:nvSpPr>
        <p:spPr>
          <a:xfrm>
            <a:off x="4860608" y="2672080"/>
            <a:ext cx="4081761" cy="39302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181110-1358-453D-8194-099681CCC832}"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50D9FE-BC75-4E1C-9EB9-62113F5DE130}" type="slidenum">
              <a:rPr lang="en-US" smtClean="0"/>
              <a:t>‹#›</a:t>
            </a:fld>
            <a:endParaRPr lang="en-US"/>
          </a:p>
        </p:txBody>
      </p:sp>
    </p:spTree>
    <p:extLst>
      <p:ext uri="{BB962C8B-B14F-4D97-AF65-F5344CB8AC3E}">
        <p14:creationId xmlns:p14="http://schemas.microsoft.com/office/powerpoint/2010/main" val="184382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181110-1358-453D-8194-099681CCC832}"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50D9FE-BC75-4E1C-9EB9-62113F5DE130}" type="slidenum">
              <a:rPr lang="en-US" smtClean="0"/>
              <a:t>‹#›</a:t>
            </a:fld>
            <a:endParaRPr lang="en-US"/>
          </a:p>
        </p:txBody>
      </p:sp>
    </p:spTree>
    <p:extLst>
      <p:ext uri="{BB962C8B-B14F-4D97-AF65-F5344CB8AC3E}">
        <p14:creationId xmlns:p14="http://schemas.microsoft.com/office/powerpoint/2010/main" val="385200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81110-1358-453D-8194-099681CCC832}"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50D9FE-BC75-4E1C-9EB9-62113F5DE130}" type="slidenum">
              <a:rPr lang="en-US" smtClean="0"/>
              <a:t>‹#›</a:t>
            </a:fld>
            <a:endParaRPr lang="en-US"/>
          </a:p>
        </p:txBody>
      </p:sp>
    </p:spTree>
    <p:extLst>
      <p:ext uri="{BB962C8B-B14F-4D97-AF65-F5344CB8AC3E}">
        <p14:creationId xmlns:p14="http://schemas.microsoft.com/office/powerpoint/2010/main" val="129017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7680"/>
            <a:ext cx="3096637" cy="170688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0" y="1053255"/>
            <a:ext cx="4860608" cy="51985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3" y="2194560"/>
            <a:ext cx="3096637" cy="406569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smtClean="0"/>
              <a:t>Edit Master text styles</a:t>
            </a:r>
          </a:p>
        </p:txBody>
      </p:sp>
      <p:sp>
        <p:nvSpPr>
          <p:cNvPr id="5" name="Date Placeholder 4"/>
          <p:cNvSpPr>
            <a:spLocks noGrp="1"/>
          </p:cNvSpPr>
          <p:nvPr>
            <p:ph type="dt" sz="half" idx="10"/>
          </p:nvPr>
        </p:nvSpPr>
        <p:spPr/>
        <p:txBody>
          <a:bodyPr/>
          <a:lstStyle/>
          <a:p>
            <a:fld id="{C3181110-1358-453D-8194-099681CCC832}"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0D9FE-BC75-4E1C-9EB9-62113F5DE130}" type="slidenum">
              <a:rPr lang="en-US" smtClean="0"/>
              <a:t>‹#›</a:t>
            </a:fld>
            <a:endParaRPr lang="en-US"/>
          </a:p>
        </p:txBody>
      </p:sp>
    </p:spTree>
    <p:extLst>
      <p:ext uri="{BB962C8B-B14F-4D97-AF65-F5344CB8AC3E}">
        <p14:creationId xmlns:p14="http://schemas.microsoft.com/office/powerpoint/2010/main" val="244923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7680"/>
            <a:ext cx="3096637" cy="170688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0" y="1053255"/>
            <a:ext cx="4860608" cy="51985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3" y="2194560"/>
            <a:ext cx="3096637" cy="406569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smtClean="0"/>
              <a:t>Edit Master text styles</a:t>
            </a:r>
          </a:p>
        </p:txBody>
      </p:sp>
      <p:sp>
        <p:nvSpPr>
          <p:cNvPr id="5" name="Date Placeholder 4"/>
          <p:cNvSpPr>
            <a:spLocks noGrp="1"/>
          </p:cNvSpPr>
          <p:nvPr>
            <p:ph type="dt" sz="half" idx="10"/>
          </p:nvPr>
        </p:nvSpPr>
        <p:spPr/>
        <p:txBody>
          <a:bodyPr/>
          <a:lstStyle/>
          <a:p>
            <a:fld id="{C3181110-1358-453D-8194-099681CCC832}"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0D9FE-BC75-4E1C-9EB9-62113F5DE130}" type="slidenum">
              <a:rPr lang="en-US" smtClean="0"/>
              <a:t>‹#›</a:t>
            </a:fld>
            <a:endParaRPr lang="en-US"/>
          </a:p>
        </p:txBody>
      </p:sp>
    </p:spTree>
    <p:extLst>
      <p:ext uri="{BB962C8B-B14F-4D97-AF65-F5344CB8AC3E}">
        <p14:creationId xmlns:p14="http://schemas.microsoft.com/office/powerpoint/2010/main" val="163192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389468"/>
            <a:ext cx="8281035" cy="14139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1947333"/>
            <a:ext cx="8281035" cy="464142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6780108"/>
            <a:ext cx="2160270" cy="389467"/>
          </a:xfrm>
          <a:prstGeom prst="rect">
            <a:avLst/>
          </a:prstGeom>
        </p:spPr>
        <p:txBody>
          <a:bodyPr vert="horz" lIns="91440" tIns="45720" rIns="91440" bIns="45720" rtlCol="0" anchor="ctr"/>
          <a:lstStyle>
            <a:lvl1pPr algn="l">
              <a:defRPr sz="1260">
                <a:solidFill>
                  <a:schemeClr val="tx1">
                    <a:tint val="75000"/>
                  </a:schemeClr>
                </a:solidFill>
              </a:defRPr>
            </a:lvl1pPr>
          </a:lstStyle>
          <a:p>
            <a:fld id="{C3181110-1358-453D-8194-099681CCC832}" type="datetimeFigureOut">
              <a:rPr lang="en-US" smtClean="0"/>
              <a:t>4/23/2019</a:t>
            </a:fld>
            <a:endParaRPr lang="en-US"/>
          </a:p>
        </p:txBody>
      </p:sp>
      <p:sp>
        <p:nvSpPr>
          <p:cNvPr id="5" name="Footer Placeholder 4"/>
          <p:cNvSpPr>
            <a:spLocks noGrp="1"/>
          </p:cNvSpPr>
          <p:nvPr>
            <p:ph type="ftr" sz="quarter" idx="3"/>
          </p:nvPr>
        </p:nvSpPr>
        <p:spPr>
          <a:xfrm>
            <a:off x="3180398" y="6780108"/>
            <a:ext cx="3240405" cy="3894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6780108"/>
            <a:ext cx="2160270" cy="389467"/>
          </a:xfrm>
          <a:prstGeom prst="rect">
            <a:avLst/>
          </a:prstGeom>
        </p:spPr>
        <p:txBody>
          <a:bodyPr vert="horz" lIns="91440" tIns="45720" rIns="91440" bIns="45720" rtlCol="0" anchor="ctr"/>
          <a:lstStyle>
            <a:lvl1pPr algn="r">
              <a:defRPr sz="1260">
                <a:solidFill>
                  <a:schemeClr val="tx1">
                    <a:tint val="75000"/>
                  </a:schemeClr>
                </a:solidFill>
              </a:defRPr>
            </a:lvl1pPr>
          </a:lstStyle>
          <a:p>
            <a:fld id="{1650D9FE-BC75-4E1C-9EB9-62113F5DE130}" type="slidenum">
              <a:rPr lang="en-US" smtClean="0"/>
              <a:t>‹#›</a:t>
            </a:fld>
            <a:endParaRPr lang="en-US"/>
          </a:p>
        </p:txBody>
      </p:sp>
    </p:spTree>
    <p:extLst>
      <p:ext uri="{BB962C8B-B14F-4D97-AF65-F5344CB8AC3E}">
        <p14:creationId xmlns:p14="http://schemas.microsoft.com/office/powerpoint/2010/main" val="6510073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548" y="-58699"/>
            <a:ext cx="5920210" cy="1475405"/>
          </a:xfrm>
          <a:prstGeom prst="rect">
            <a:avLst/>
          </a:prstGeom>
          <a:noFill/>
        </p:spPr>
        <p:txBody>
          <a:bodyPr wrap="none" lIns="120015" tIns="60008" rIns="120015" bIns="60008">
            <a:spAutoFit/>
          </a:bodyPr>
          <a:lstStyle/>
          <a:p>
            <a:pPr algn="ctr"/>
            <a:r>
              <a:rPr lang="en-US" sz="4400" b="1" dirty="0" smtClean="0">
                <a:ln w="28575">
                  <a:solidFill>
                    <a:srgbClr val="7030A0"/>
                  </a:solidFill>
                  <a:prstDash val="solid"/>
                </a:ln>
                <a:solidFill>
                  <a:srgbClr val="7030A0"/>
                </a:solidFill>
                <a:effectLst>
                  <a:outerShdw blurRad="38100" dist="22860" dir="5400000" algn="tl" rotWithShape="0">
                    <a:srgbClr val="000000">
                      <a:alpha val="30000"/>
                    </a:srgbClr>
                  </a:outerShdw>
                </a:effectLst>
                <a:latin typeface="Eras Demi ITC" panose="020B0805030504020804" pitchFamily="34" charset="0"/>
              </a:rPr>
              <a:t>Federal Employment </a:t>
            </a:r>
          </a:p>
          <a:p>
            <a:r>
              <a:rPr lang="en-US" sz="4400" b="1" dirty="0" smtClean="0">
                <a:ln w="28575">
                  <a:solidFill>
                    <a:srgbClr val="7030A0"/>
                  </a:solidFill>
                  <a:prstDash val="solid"/>
                </a:ln>
                <a:solidFill>
                  <a:srgbClr val="7030A0"/>
                </a:solidFill>
                <a:effectLst>
                  <a:outerShdw blurRad="38100" dist="22860" dir="5400000" algn="tl" rotWithShape="0">
                    <a:srgbClr val="000000">
                      <a:alpha val="30000"/>
                    </a:srgbClr>
                  </a:outerShdw>
                </a:effectLst>
                <a:latin typeface="Eras Demi ITC" panose="020B0805030504020804" pitchFamily="34" charset="0"/>
              </a:rPr>
              <a:t>       Workshop</a:t>
            </a:r>
            <a:endParaRPr lang="en-US" sz="4400" b="1" dirty="0">
              <a:ln w="28575">
                <a:solidFill>
                  <a:srgbClr val="7030A0"/>
                </a:solidFill>
                <a:prstDash val="solid"/>
              </a:ln>
              <a:solidFill>
                <a:srgbClr val="7030A0"/>
              </a:solidFill>
              <a:effectLst>
                <a:outerShdw blurRad="38100" dist="22860" dir="5400000" algn="tl" rotWithShape="0">
                  <a:srgbClr val="000000">
                    <a:alpha val="30000"/>
                  </a:srgbClr>
                </a:outerShdw>
              </a:effectLst>
              <a:latin typeface="Eras Demi ITC" panose="020B0805030504020804" pitchFamily="34" charset="0"/>
            </a:endParaRPr>
          </a:p>
        </p:txBody>
      </p:sp>
      <p:sp>
        <p:nvSpPr>
          <p:cNvPr id="6" name="TextBox 5"/>
          <p:cNvSpPr txBox="1"/>
          <p:nvPr/>
        </p:nvSpPr>
        <p:spPr>
          <a:xfrm>
            <a:off x="176087" y="1434205"/>
            <a:ext cx="9010609" cy="1384995"/>
          </a:xfrm>
          <a:prstGeom prst="rect">
            <a:avLst/>
          </a:prstGeom>
          <a:solidFill>
            <a:schemeClr val="bg1"/>
          </a:solidFill>
          <a:ln w="25400">
            <a:solidFill>
              <a:srgbClr val="7030A0"/>
            </a:solidFill>
          </a:ln>
          <a:effectLst>
            <a:outerShdw blurRad="50800" dist="38100" dir="2700000" algn="tl" rotWithShape="0">
              <a:prstClr val="black">
                <a:alpha val="40000"/>
              </a:prstClr>
            </a:outerShdw>
          </a:effectLst>
        </p:spPr>
        <p:txBody>
          <a:bodyPr wrap="square" rtlCol="0">
            <a:spAutoFit/>
          </a:bodyPr>
          <a:lstStyle/>
          <a:p>
            <a:pPr marL="375047" indent="-375047">
              <a:buFont typeface="Arial" panose="020B0604020202020204" pitchFamily="34" charset="0"/>
              <a:buChar char="•"/>
            </a:pPr>
            <a:r>
              <a:rPr lang="en-US" b="1" dirty="0"/>
              <a:t>Two NASA Engineers talk about their work</a:t>
            </a:r>
          </a:p>
          <a:p>
            <a:pPr marL="375047" indent="-375047">
              <a:buFont typeface="Arial" panose="020B0604020202020204" pitchFamily="34" charset="0"/>
              <a:buChar char="•"/>
            </a:pPr>
            <a:endParaRPr lang="en-US" sz="400" b="1" dirty="0"/>
          </a:p>
          <a:p>
            <a:pPr marL="375047" indent="-375047">
              <a:buFont typeface="Arial" panose="020B0604020202020204" pitchFamily="34" charset="0"/>
              <a:buChar char="•"/>
            </a:pPr>
            <a:r>
              <a:rPr lang="en-US" b="1" dirty="0"/>
              <a:t>Learn about </a:t>
            </a:r>
            <a:r>
              <a:rPr lang="en-US" b="1" dirty="0" smtClean="0"/>
              <a:t>Federal Resume Writing</a:t>
            </a:r>
            <a:endParaRPr lang="en-US" b="1" dirty="0"/>
          </a:p>
          <a:p>
            <a:pPr marL="375047" indent="-375047">
              <a:buFont typeface="Arial" panose="020B0604020202020204" pitchFamily="34" charset="0"/>
              <a:buChar char="•"/>
            </a:pPr>
            <a:endParaRPr lang="en-US" sz="400" b="1" dirty="0"/>
          </a:p>
          <a:p>
            <a:pPr marL="375047" indent="-375047">
              <a:buFont typeface="Arial" panose="020B0604020202020204" pitchFamily="34" charset="0"/>
              <a:buChar char="•"/>
            </a:pPr>
            <a:r>
              <a:rPr lang="en-US" b="1" dirty="0"/>
              <a:t>Find out about ways the Federal Government works with employees with disabilities</a:t>
            </a:r>
          </a:p>
          <a:p>
            <a:pPr marL="375047" indent="-375047">
              <a:buFont typeface="Arial" panose="020B0604020202020204" pitchFamily="34" charset="0"/>
              <a:buChar char="•"/>
            </a:pPr>
            <a:endParaRPr lang="en-US" sz="400" b="1" dirty="0"/>
          </a:p>
          <a:p>
            <a:pPr marL="375047" indent="-375047">
              <a:buFont typeface="Arial" panose="020B0604020202020204" pitchFamily="34" charset="0"/>
              <a:buChar char="•"/>
            </a:pPr>
            <a:r>
              <a:rPr lang="en-US" b="1" dirty="0" smtClean="0"/>
              <a:t>Get information to prepare for the Fall 2019 FAPAC Job Fair at MC Rockville</a:t>
            </a:r>
            <a:endParaRPr lang="en-US" b="1" dirty="0"/>
          </a:p>
        </p:txBody>
      </p:sp>
      <p:sp>
        <p:nvSpPr>
          <p:cNvPr id="7" name="TextBox 6"/>
          <p:cNvSpPr txBox="1"/>
          <p:nvPr/>
        </p:nvSpPr>
        <p:spPr>
          <a:xfrm>
            <a:off x="228881" y="6090408"/>
            <a:ext cx="9413987" cy="646331"/>
          </a:xfrm>
          <a:prstGeom prst="rect">
            <a:avLst/>
          </a:prstGeom>
          <a:noFill/>
        </p:spPr>
        <p:txBody>
          <a:bodyPr wrap="none" rtlCol="0">
            <a:spAutoFit/>
          </a:bodyPr>
          <a:lstStyle/>
          <a:p>
            <a:r>
              <a:rPr lang="en-US" sz="2000" b="1" u="sng" dirty="0"/>
              <a:t>This presentation will be useful for:</a:t>
            </a:r>
          </a:p>
          <a:p>
            <a:r>
              <a:rPr lang="en-US" sz="1600" b="1" dirty="0"/>
              <a:t>STEM </a:t>
            </a:r>
            <a:r>
              <a:rPr lang="en-US" sz="1600" b="1" dirty="0" smtClean="0"/>
              <a:t>Students  </a:t>
            </a:r>
            <a:r>
              <a:rPr lang="en-US" sz="1600" b="1" dirty="0" smtClean="0">
                <a:sym typeface="Symbol" panose="05050102010706020507" pitchFamily="18" charset="2"/>
              </a:rPr>
              <a:t> </a:t>
            </a:r>
            <a:r>
              <a:rPr lang="en-US" sz="1600" b="1" dirty="0" smtClean="0"/>
              <a:t>Students </a:t>
            </a:r>
            <a:r>
              <a:rPr lang="en-US" sz="1600" b="1" dirty="0"/>
              <a:t>with </a:t>
            </a:r>
            <a:r>
              <a:rPr lang="en-US" sz="1600" b="1" dirty="0" smtClean="0"/>
              <a:t>disabilities  </a:t>
            </a:r>
            <a:r>
              <a:rPr lang="en-US" sz="1600" b="1" dirty="0" smtClean="0">
                <a:sym typeface="Symbol" panose="05050102010706020507" pitchFamily="18" charset="2"/>
              </a:rPr>
              <a:t> </a:t>
            </a:r>
            <a:r>
              <a:rPr lang="en-US" sz="1600" b="1" dirty="0" smtClean="0"/>
              <a:t>ALL </a:t>
            </a:r>
            <a:r>
              <a:rPr lang="en-US" sz="1600" b="1" dirty="0"/>
              <a:t>Students interested in </a:t>
            </a:r>
            <a:r>
              <a:rPr lang="en-US" sz="1600" b="1" dirty="0" smtClean="0"/>
              <a:t>careers </a:t>
            </a:r>
            <a:r>
              <a:rPr lang="en-US" sz="1600" b="1" dirty="0"/>
              <a:t>in the </a:t>
            </a:r>
            <a:r>
              <a:rPr lang="en-US" sz="1600" b="1" dirty="0" smtClean="0"/>
              <a:t>federal government</a:t>
            </a:r>
            <a:endParaRPr lang="en-US" sz="1600" b="1" dirty="0"/>
          </a:p>
        </p:txBody>
      </p:sp>
      <p:sp>
        <p:nvSpPr>
          <p:cNvPr id="8" name="TextBox 7"/>
          <p:cNvSpPr txBox="1"/>
          <p:nvPr/>
        </p:nvSpPr>
        <p:spPr>
          <a:xfrm>
            <a:off x="80924" y="6766231"/>
            <a:ext cx="8871856" cy="400110"/>
          </a:xfrm>
          <a:prstGeom prst="rect">
            <a:avLst/>
          </a:prstGeom>
          <a:solidFill>
            <a:schemeClr val="bg1"/>
          </a:solidFill>
          <a:ln w="34925">
            <a:solidFill>
              <a:srgbClr val="7030A0"/>
            </a:solidFill>
          </a:ln>
          <a:effectLst>
            <a:outerShdw blurRad="50800" dist="38100" dir="2700000" algn="tl" rotWithShape="0">
              <a:prstClr val="black">
                <a:alpha val="40000"/>
              </a:prstClr>
            </a:outerShdw>
          </a:effectLst>
        </p:spPr>
        <p:txBody>
          <a:bodyPr wrap="square" rtlCol="0">
            <a:spAutoFit/>
          </a:bodyPr>
          <a:lstStyle/>
          <a:p>
            <a:pPr algn="ctr"/>
            <a:r>
              <a:rPr lang="en-US" sz="2000" dirty="0">
                <a:latin typeface="Eras Demi ITC" panose="020B0805030504020804" pitchFamily="34" charset="0"/>
              </a:rPr>
              <a:t>Friday, April 26, </a:t>
            </a:r>
            <a:r>
              <a:rPr lang="en-US" sz="2000" dirty="0" smtClean="0">
                <a:latin typeface="Eras Demi ITC" panose="020B0805030504020804" pitchFamily="34" charset="0"/>
              </a:rPr>
              <a:t>2019 </a:t>
            </a:r>
            <a:r>
              <a:rPr lang="en-US" sz="2000" dirty="0" smtClean="0">
                <a:latin typeface="Eras Demi ITC" panose="020B0805030504020804" pitchFamily="34" charset="0"/>
                <a:sym typeface="Symbol" panose="05050102010706020507" pitchFamily="18" charset="2"/>
              </a:rPr>
              <a:t> </a:t>
            </a:r>
            <a:r>
              <a:rPr lang="en-US" sz="2000" dirty="0" smtClean="0">
                <a:latin typeface="Eras Demi ITC" panose="020B0805030504020804" pitchFamily="34" charset="0"/>
              </a:rPr>
              <a:t>1:00 </a:t>
            </a:r>
            <a:r>
              <a:rPr lang="en-US" sz="2000" dirty="0">
                <a:latin typeface="Eras Demi ITC" panose="020B0805030504020804" pitchFamily="34" charset="0"/>
              </a:rPr>
              <a:t>pm – 3:00 pm </a:t>
            </a:r>
            <a:r>
              <a:rPr lang="en-US" sz="2000" dirty="0" smtClean="0">
                <a:latin typeface="Eras Demi ITC" panose="020B0805030504020804" pitchFamily="34" charset="0"/>
                <a:sym typeface="Symbol" panose="05050102010706020507" pitchFamily="18" charset="2"/>
              </a:rPr>
              <a:t> </a:t>
            </a:r>
            <a:r>
              <a:rPr lang="en-US" sz="2000" dirty="0" smtClean="0">
                <a:latin typeface="Eras Demi ITC" panose="020B0805030504020804" pitchFamily="34" charset="0"/>
              </a:rPr>
              <a:t>Science </a:t>
            </a:r>
            <a:r>
              <a:rPr lang="en-US" sz="2000" dirty="0">
                <a:latin typeface="Eras Demi ITC" panose="020B0805030504020804" pitchFamily="34" charset="0"/>
              </a:rPr>
              <a:t>Center, Room 462</a:t>
            </a:r>
          </a:p>
        </p:txBody>
      </p:sp>
      <p:sp>
        <p:nvSpPr>
          <p:cNvPr id="3" name="AutoShape 4" descr="Image result for nas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NAS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798" y="703396"/>
            <a:ext cx="3335005" cy="16675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www.fapac.org/resources/logos/fapac.nologo.header.v3p.clear.1705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flipV="1">
            <a:off x="4750768" y="994023"/>
            <a:ext cx="2988677" cy="1079780"/>
          </a:xfrm>
          <a:prstGeom prst="rect">
            <a:avLst/>
          </a:prstGeom>
          <a:solidFill>
            <a:schemeClr val="bg1"/>
          </a:solidFill>
          <a:ln w="25400">
            <a:solidFill>
              <a:srgbClr val="7030A0"/>
            </a:solidFill>
          </a:ln>
        </p:spPr>
      </p:pic>
      <p:sp>
        <p:nvSpPr>
          <p:cNvPr id="9" name="TextBox 8"/>
          <p:cNvSpPr txBox="1"/>
          <p:nvPr/>
        </p:nvSpPr>
        <p:spPr>
          <a:xfrm>
            <a:off x="3472553" y="2842128"/>
            <a:ext cx="2620654" cy="461665"/>
          </a:xfrm>
          <a:prstGeom prst="rect">
            <a:avLst/>
          </a:prstGeom>
          <a:noFill/>
        </p:spPr>
        <p:txBody>
          <a:bodyPr wrap="none" rtlCol="0">
            <a:spAutoFit/>
          </a:bodyPr>
          <a:lstStyle/>
          <a:p>
            <a:r>
              <a:rPr lang="en-US" sz="2400" b="1" u="sng" dirty="0" smtClean="0">
                <a:solidFill>
                  <a:srgbClr val="7030A0"/>
                </a:solidFill>
              </a:rPr>
              <a:t>Featured Speakers</a:t>
            </a:r>
            <a:r>
              <a:rPr lang="en-US" sz="2400" b="1" dirty="0" smtClean="0">
                <a:solidFill>
                  <a:srgbClr val="7030A0"/>
                </a:solidFill>
              </a:rPr>
              <a:t>:</a:t>
            </a:r>
            <a:endParaRPr lang="en-US" sz="2400" b="1" dirty="0">
              <a:solidFill>
                <a:srgbClr val="7030A0"/>
              </a:solidFill>
            </a:endParaRPr>
          </a:p>
        </p:txBody>
      </p:sp>
      <p:grpSp>
        <p:nvGrpSpPr>
          <p:cNvPr id="22" name="Group 21"/>
          <p:cNvGrpSpPr/>
          <p:nvPr/>
        </p:nvGrpSpPr>
        <p:grpSpPr>
          <a:xfrm>
            <a:off x="300265" y="3232735"/>
            <a:ext cx="8965230" cy="3183999"/>
            <a:chOff x="176087" y="3142425"/>
            <a:chExt cx="8965230" cy="3183999"/>
          </a:xfrm>
        </p:grpSpPr>
        <p:grpSp>
          <p:nvGrpSpPr>
            <p:cNvPr id="12" name="Group 11"/>
            <p:cNvGrpSpPr/>
            <p:nvPr/>
          </p:nvGrpSpPr>
          <p:grpSpPr>
            <a:xfrm>
              <a:off x="176087" y="3244256"/>
              <a:ext cx="1538880" cy="2178791"/>
              <a:chOff x="176087" y="3371846"/>
              <a:chExt cx="1538880" cy="217879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087" y="3371846"/>
                <a:ext cx="1538880" cy="1154160"/>
              </a:xfrm>
              <a:prstGeom prst="rect">
                <a:avLst/>
              </a:prstGeom>
              <a:ln>
                <a:solidFill>
                  <a:srgbClr val="7030A0"/>
                </a:solidFill>
              </a:ln>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087" y="4526006"/>
                <a:ext cx="1538880" cy="1024631"/>
              </a:xfrm>
              <a:prstGeom prst="rect">
                <a:avLst/>
              </a:prstGeom>
              <a:ln>
                <a:solidFill>
                  <a:srgbClr val="7030A0"/>
                </a:solidFill>
              </a:ln>
            </p:spPr>
          </p:pic>
        </p:grpSp>
        <p:sp>
          <p:nvSpPr>
            <p:cNvPr id="14" name="TextBox 13"/>
            <p:cNvSpPr txBox="1"/>
            <p:nvPr/>
          </p:nvSpPr>
          <p:spPr>
            <a:xfrm>
              <a:off x="223215" y="5327025"/>
              <a:ext cx="1444626" cy="677108"/>
            </a:xfrm>
            <a:prstGeom prst="rect">
              <a:avLst/>
            </a:prstGeom>
            <a:solidFill>
              <a:schemeClr val="bg1"/>
            </a:solidFill>
            <a:ln w="12700">
              <a:solidFill>
                <a:srgbClr val="7030A0"/>
              </a:solidFill>
            </a:ln>
          </p:spPr>
          <p:txBody>
            <a:bodyPr wrap="none" rtlCol="0">
              <a:spAutoFit/>
            </a:bodyPr>
            <a:lstStyle/>
            <a:p>
              <a:pPr algn="ctr"/>
              <a:r>
                <a:rPr lang="en-US" sz="1200" dirty="0" smtClean="0"/>
                <a:t>Marco </a:t>
              </a:r>
              <a:r>
                <a:rPr lang="en-US" sz="1200" dirty="0" err="1" smtClean="0"/>
                <a:t>Midon</a:t>
              </a:r>
              <a:endParaRPr lang="en-US" sz="1200" dirty="0" smtClean="0"/>
            </a:p>
            <a:p>
              <a:pPr algn="ctr"/>
              <a:r>
                <a:rPr lang="en-US" sz="1000" dirty="0" smtClean="0"/>
                <a:t>NASA Antenna Manager</a:t>
              </a:r>
            </a:p>
            <a:p>
              <a:pPr algn="ctr"/>
              <a:r>
                <a:rPr lang="en-US" sz="800" dirty="0" smtClean="0"/>
                <a:t>Above: front/right</a:t>
              </a:r>
            </a:p>
            <a:p>
              <a:pPr algn="ctr"/>
              <a:r>
                <a:rPr lang="en-US" sz="800" dirty="0" smtClean="0"/>
                <a:t>Below: center in blue</a:t>
              </a:r>
              <a:endParaRPr lang="en-US" sz="800" dirty="0"/>
            </a:p>
          </p:txBody>
        </p:sp>
        <p:sp>
          <p:nvSpPr>
            <p:cNvPr id="15" name="TextBox 14"/>
            <p:cNvSpPr txBox="1"/>
            <p:nvPr/>
          </p:nvSpPr>
          <p:spPr>
            <a:xfrm>
              <a:off x="1697841" y="3142425"/>
              <a:ext cx="2790358" cy="2862322"/>
            </a:xfrm>
            <a:prstGeom prst="rect">
              <a:avLst/>
            </a:prstGeom>
            <a:noFill/>
          </p:spPr>
          <p:txBody>
            <a:bodyPr wrap="square" rtlCol="0">
              <a:spAutoFit/>
            </a:bodyPr>
            <a:lstStyle/>
            <a:p>
              <a:r>
                <a:rPr lang="en-US" sz="1200" b="1" dirty="0" smtClean="0"/>
                <a:t>Marco </a:t>
              </a:r>
              <a:r>
                <a:rPr lang="en-US" sz="1200" b="1" dirty="0" err="1" smtClean="0"/>
                <a:t>Midon</a:t>
              </a:r>
              <a:r>
                <a:rPr lang="en-US" sz="1200" b="1" dirty="0" smtClean="0"/>
                <a:t> – </a:t>
              </a:r>
              <a:r>
                <a:rPr lang="en-US" sz="1100" b="1" i="1" dirty="0" smtClean="0"/>
                <a:t>NASA-Antenna Manager for the Geostationary Operational Environmental Satellite Project, developed at NASA and operated by NOAA.  </a:t>
              </a:r>
              <a:r>
                <a:rPr lang="en-US" sz="900" dirty="0" smtClean="0"/>
                <a:t>Mr. </a:t>
              </a:r>
              <a:r>
                <a:rPr lang="en-US" sz="900" dirty="0" err="1" smtClean="0"/>
                <a:t>Midon</a:t>
              </a:r>
              <a:r>
                <a:rPr lang="en-US" sz="900" dirty="0" smtClean="0"/>
                <a:t> has been fascinated by electronics and engineering since childhood.  His first job at NASA was working on Solar Dynamics Observatory Ground stations – exponentially increasing the data gleaned from these by altering wavelengths.  He developed the ground station for the Lunar Reconnaissance Orbiter which created the most complete map of the moon’s surface to date.  In 2010 he traveled to Antarctica to provide engineering support for upgrading a ground antenna to provide better weather data to the US from European weather satellites. Also in 2010 he developed a “just in time” solution in less than 4 days to provide important flight data from the Soyuz space  capsule’s re-entry into earth’s atmosphere.  Mr. </a:t>
              </a:r>
              <a:r>
                <a:rPr lang="en-US" sz="900" dirty="0" err="1" smtClean="0"/>
                <a:t>Midon</a:t>
              </a:r>
              <a:r>
                <a:rPr lang="en-US" sz="900" dirty="0" smtClean="0"/>
                <a:t> has been blind since shortly after his birth.</a:t>
              </a:r>
              <a:endParaRPr lang="en-US" sz="900" b="1" i="1" dirty="0"/>
            </a:p>
          </p:txBody>
        </p:sp>
        <p:pic>
          <p:nvPicPr>
            <p:cNvPr id="16" name="Picture 15"/>
            <p:cNvPicPr>
              <a:picLocks noChangeAspect="1"/>
            </p:cNvPicPr>
            <p:nvPr/>
          </p:nvPicPr>
          <p:blipFill rotWithShape="1">
            <a:blip r:embed="rId6" cstate="print">
              <a:extLst>
                <a:ext uri="{28A0092B-C50C-407E-A947-70E740481C1C}">
                  <a14:useLocalDpi xmlns:a14="http://schemas.microsoft.com/office/drawing/2010/main" val="0"/>
                </a:ext>
              </a:extLst>
            </a:blip>
            <a:srcRect l="11294" r="11170"/>
            <a:stretch/>
          </p:blipFill>
          <p:spPr>
            <a:xfrm>
              <a:off x="4692024" y="3238092"/>
              <a:ext cx="1476376" cy="2184955"/>
            </a:xfrm>
            <a:prstGeom prst="rect">
              <a:avLst/>
            </a:prstGeom>
          </p:spPr>
        </p:pic>
        <p:sp>
          <p:nvSpPr>
            <p:cNvPr id="17" name="TextBox 16"/>
            <p:cNvSpPr txBox="1"/>
            <p:nvPr/>
          </p:nvSpPr>
          <p:spPr>
            <a:xfrm>
              <a:off x="4582865" y="5379154"/>
              <a:ext cx="1694695" cy="584775"/>
            </a:xfrm>
            <a:prstGeom prst="rect">
              <a:avLst/>
            </a:prstGeom>
            <a:solidFill>
              <a:schemeClr val="bg1"/>
            </a:solidFill>
            <a:ln w="12700">
              <a:solidFill>
                <a:srgbClr val="7030A0"/>
              </a:solidFill>
            </a:ln>
          </p:spPr>
          <p:txBody>
            <a:bodyPr wrap="none" rtlCol="0">
              <a:spAutoFit/>
            </a:bodyPr>
            <a:lstStyle/>
            <a:p>
              <a:pPr algn="ctr"/>
              <a:r>
                <a:rPr lang="en-US" sz="1200" dirty="0" smtClean="0"/>
                <a:t>Armen </a:t>
              </a:r>
              <a:r>
                <a:rPr lang="en-US" sz="1200" dirty="0" err="1" smtClean="0"/>
                <a:t>Caroglanian</a:t>
              </a:r>
              <a:r>
                <a:rPr lang="en-US" sz="1200" dirty="0" smtClean="0"/>
                <a:t>, RF</a:t>
              </a:r>
            </a:p>
            <a:p>
              <a:pPr algn="ctr"/>
              <a:r>
                <a:rPr lang="en-US" sz="1000" dirty="0" smtClean="0"/>
                <a:t>NASA Optical Ground Station</a:t>
              </a:r>
            </a:p>
            <a:p>
              <a:pPr algn="ctr"/>
              <a:r>
                <a:rPr lang="en-US" sz="1000" dirty="0" smtClean="0"/>
                <a:t>Engineer</a:t>
              </a:r>
              <a:endParaRPr lang="en-US" sz="1000" dirty="0"/>
            </a:p>
          </p:txBody>
        </p:sp>
        <p:sp>
          <p:nvSpPr>
            <p:cNvPr id="20" name="TextBox 19"/>
            <p:cNvSpPr txBox="1"/>
            <p:nvPr/>
          </p:nvSpPr>
          <p:spPr>
            <a:xfrm>
              <a:off x="6350959" y="3187103"/>
              <a:ext cx="2790358" cy="3139321"/>
            </a:xfrm>
            <a:prstGeom prst="rect">
              <a:avLst/>
            </a:prstGeom>
            <a:noFill/>
          </p:spPr>
          <p:txBody>
            <a:bodyPr wrap="square" rtlCol="0">
              <a:spAutoFit/>
            </a:bodyPr>
            <a:lstStyle/>
            <a:p>
              <a:r>
                <a:rPr lang="en-US" sz="1200" b="1" dirty="0" smtClean="0"/>
                <a:t>Armen </a:t>
              </a:r>
              <a:r>
                <a:rPr lang="en-US" sz="1200" b="1" dirty="0" err="1" smtClean="0"/>
                <a:t>Caroglanian</a:t>
              </a:r>
              <a:r>
                <a:rPr lang="en-US" sz="1200" b="1" dirty="0" smtClean="0"/>
                <a:t> – </a:t>
              </a:r>
              <a:r>
                <a:rPr lang="en-US" sz="1100" b="1" i="1" dirty="0" smtClean="0"/>
                <a:t>Senior Electronics Engineer in the Telecommunication Networks &amp; Technology Branch at NASA’s Goddard Space Flight Center.  </a:t>
              </a:r>
              <a:r>
                <a:rPr lang="en-US" sz="900" dirty="0" smtClean="0"/>
                <a:t>Over his career. Mr. </a:t>
              </a:r>
              <a:r>
                <a:rPr lang="en-US" sz="900" dirty="0" err="1" smtClean="0"/>
                <a:t>Caroglanian</a:t>
              </a:r>
              <a:r>
                <a:rPr lang="en-US" sz="900" dirty="0" smtClean="0"/>
                <a:t> has been involved in the development, procurement, installation, and testing of numerous NASA ground stations.  Project highlights include the Second TDRSS Ground Terminal (STGT) antennas, Gamma Ray Observatory (GRO) Remote Terminal, Landsat-7 Ground Station, Search and Rescue (SAR) Ground Station Development, and support to the MILA Kennedy Space Center Ground Station.</a:t>
              </a:r>
            </a:p>
            <a:p>
              <a:endParaRPr lang="en-US" sz="900" b="1" i="1" dirty="0"/>
            </a:p>
            <a:p>
              <a:r>
                <a:rPr lang="en-US" sz="900" dirty="0" smtClean="0"/>
                <a:t>In recent years Mr. </a:t>
              </a:r>
              <a:r>
                <a:rPr lang="en-US" sz="900" dirty="0" err="1" smtClean="0"/>
                <a:t>Caroglanian</a:t>
              </a:r>
              <a:r>
                <a:rPr lang="en-US" sz="900" dirty="0" smtClean="0"/>
                <a:t> has supported NASA optical communications as Facility Installation Manager for the Lunar </a:t>
              </a:r>
              <a:r>
                <a:rPr lang="en-US" sz="900" dirty="0" err="1" smtClean="0"/>
                <a:t>Lasercom</a:t>
              </a:r>
              <a:r>
                <a:rPr lang="en-US" sz="900" dirty="0" smtClean="0"/>
                <a:t> Ground Terminal (LLGT) and the Laser Communications Relay Demonstration (LCRD) Optical Ground Station (OGS-2).</a:t>
              </a:r>
            </a:p>
            <a:p>
              <a:endParaRPr lang="en-US" sz="900" dirty="0"/>
            </a:p>
            <a:p>
              <a:r>
                <a:rPr lang="en-US" sz="900" dirty="0" smtClean="0"/>
                <a:t>Mr. </a:t>
              </a:r>
              <a:r>
                <a:rPr lang="en-US" sz="900" dirty="0" err="1" smtClean="0"/>
                <a:t>Caroglanian</a:t>
              </a:r>
              <a:r>
                <a:rPr lang="en-US" sz="900" dirty="0" smtClean="0"/>
                <a:t> holds BS and MS degrees in electrical engineering from the University of Maryland.</a:t>
              </a:r>
              <a:endParaRPr lang="en-US" sz="900" dirty="0"/>
            </a:p>
          </p:txBody>
        </p:sp>
      </p:grpSp>
      <p:sp>
        <p:nvSpPr>
          <p:cNvPr id="19" name="TextBox 18"/>
          <p:cNvSpPr txBox="1"/>
          <p:nvPr/>
        </p:nvSpPr>
        <p:spPr>
          <a:xfrm>
            <a:off x="5954307" y="9370"/>
            <a:ext cx="3545586" cy="1061829"/>
          </a:xfrm>
          <a:prstGeom prst="rect">
            <a:avLst/>
          </a:prstGeom>
          <a:noFill/>
        </p:spPr>
        <p:txBody>
          <a:bodyPr wrap="none" rtlCol="0">
            <a:spAutoFit/>
          </a:bodyPr>
          <a:lstStyle/>
          <a:p>
            <a:r>
              <a:rPr lang="en-US" b="1" dirty="0" smtClean="0"/>
              <a:t>Federal Resume Information &amp; Tips</a:t>
            </a:r>
          </a:p>
          <a:p>
            <a:pPr algn="ctr"/>
            <a:r>
              <a:rPr lang="en-US" sz="1100" dirty="0" smtClean="0"/>
              <a:t>Will be presented by Ms. Katherine Toth</a:t>
            </a:r>
          </a:p>
          <a:p>
            <a:pPr algn="ctr"/>
            <a:r>
              <a:rPr lang="en-US" sz="1100" dirty="0" smtClean="0"/>
              <a:t>Background Investigation Case Analyst with the </a:t>
            </a:r>
          </a:p>
          <a:p>
            <a:pPr algn="ctr"/>
            <a:r>
              <a:rPr lang="en-US" sz="1100" dirty="0" smtClean="0"/>
              <a:t>National Background Investigation Bureau</a:t>
            </a:r>
          </a:p>
          <a:p>
            <a:endParaRPr lang="en-US" sz="1200" dirty="0" smtClean="0"/>
          </a:p>
        </p:txBody>
      </p:sp>
      <p:pic>
        <p:nvPicPr>
          <p:cNvPr id="23" name="Picture 22"/>
          <p:cNvPicPr>
            <a:picLocks noChangeAspect="1"/>
          </p:cNvPicPr>
          <p:nvPr/>
        </p:nvPicPr>
        <p:blipFill rotWithShape="1">
          <a:blip r:embed="rId7">
            <a:extLst>
              <a:ext uri="{28A0092B-C50C-407E-A947-70E740481C1C}">
                <a14:useLocalDpi xmlns:a14="http://schemas.microsoft.com/office/drawing/2010/main" val="0"/>
              </a:ext>
            </a:extLst>
          </a:blip>
          <a:srcRect t="34529" r="68598" b="32331"/>
          <a:stretch/>
        </p:blipFill>
        <p:spPr>
          <a:xfrm>
            <a:off x="9026172" y="6679407"/>
            <a:ext cx="558779" cy="313850"/>
          </a:xfrm>
          <a:prstGeom prst="rect">
            <a:avLst/>
          </a:prstGeom>
        </p:spPr>
      </p:pic>
      <p:sp>
        <p:nvSpPr>
          <p:cNvPr id="21" name="TextBox 20"/>
          <p:cNvSpPr txBox="1"/>
          <p:nvPr/>
        </p:nvSpPr>
        <p:spPr>
          <a:xfrm>
            <a:off x="8964446" y="6901229"/>
            <a:ext cx="660758" cy="400110"/>
          </a:xfrm>
          <a:prstGeom prst="rect">
            <a:avLst/>
          </a:prstGeom>
          <a:noFill/>
        </p:spPr>
        <p:txBody>
          <a:bodyPr wrap="none" rtlCol="0">
            <a:spAutoFit/>
          </a:bodyPr>
          <a:lstStyle/>
          <a:p>
            <a:pPr algn="ctr"/>
            <a:r>
              <a:rPr lang="en-US" sz="1000" b="1" dirty="0" smtClean="0"/>
              <a:t>Rockville</a:t>
            </a:r>
          </a:p>
          <a:p>
            <a:pPr algn="ctr"/>
            <a:r>
              <a:rPr lang="en-US" sz="1000" b="1" dirty="0" smtClean="0"/>
              <a:t>Campus</a:t>
            </a:r>
            <a:endParaRPr lang="en-US" sz="1000" b="1" dirty="0"/>
          </a:p>
        </p:txBody>
      </p:sp>
    </p:spTree>
    <p:extLst>
      <p:ext uri="{BB962C8B-B14F-4D97-AF65-F5344CB8AC3E}">
        <p14:creationId xmlns:p14="http://schemas.microsoft.com/office/powerpoint/2010/main" val="174911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436</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Eras Demi ITC</vt:lpstr>
      <vt:lpstr>Symbol</vt:lpstr>
      <vt:lpstr>Office Theme</vt:lpstr>
      <vt:lpstr>PowerPoint Presentation</vt:lpstr>
    </vt:vector>
  </TitlesOfParts>
  <Company>Montgomery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Buckberg, Roberta P</dc:creator>
  <cp:lastModifiedBy>Fuoss, Marcia Rose</cp:lastModifiedBy>
  <cp:revision>16</cp:revision>
  <cp:lastPrinted>2019-04-11T21:02:12Z</cp:lastPrinted>
  <dcterms:created xsi:type="dcterms:W3CDTF">2019-04-11T16:43:25Z</dcterms:created>
  <dcterms:modified xsi:type="dcterms:W3CDTF">2019-04-23T17:27:43Z</dcterms:modified>
</cp:coreProperties>
</file>