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3" r:id="rId4"/>
    <p:sldId id="259" r:id="rId5"/>
    <p:sldId id="260" r:id="rId6"/>
    <p:sldId id="262" r:id="rId7"/>
    <p:sldId id="264" r:id="rId8"/>
    <p:sldId id="258"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3" autoAdjust="0"/>
    <p:restoredTop sz="94639" autoAdjust="0"/>
  </p:normalViewPr>
  <p:slideViewPr>
    <p:cSldViewPr snapToGrid="0">
      <p:cViewPr varScale="1">
        <p:scale>
          <a:sx n="47" d="100"/>
          <a:sy n="47" d="100"/>
        </p:scale>
        <p:origin x="66" y="1422"/>
      </p:cViewPr>
      <p:guideLst/>
    </p:cSldViewPr>
  </p:slideViewPr>
  <p:outlineViewPr>
    <p:cViewPr>
      <p:scale>
        <a:sx n="33" d="100"/>
        <a:sy n="33" d="100"/>
      </p:scale>
      <p:origin x="0" y="-192"/>
    </p:cViewPr>
  </p:outlineViewPr>
  <p:notesTextViewPr>
    <p:cViewPr>
      <p:scale>
        <a:sx n="1" d="1"/>
        <a:sy n="1" d="1"/>
      </p:scale>
      <p:origin x="0" y="0"/>
    </p:cViewPr>
  </p:notesTextViewPr>
  <p:notesViewPr>
    <p:cSldViewPr snapToGrid="0">
      <p:cViewPr varScale="1">
        <p:scale>
          <a:sx n="87" d="100"/>
          <a:sy n="87" d="100"/>
        </p:scale>
        <p:origin x="37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2A1D5-3320-46A9-A0DA-87321ED964DB}" type="datetimeFigureOut">
              <a:rPr lang="en-US" smtClean="0"/>
              <a:t>4/22/2019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D8D8E-9506-4953-81CF-B8B7C28B45C4}" type="slidenum">
              <a:rPr lang="en-US" smtClean="0"/>
              <a:t>‹#›</a:t>
            </a:fld>
            <a:endParaRPr lang="en-US"/>
          </a:p>
        </p:txBody>
      </p:sp>
    </p:spTree>
    <p:extLst>
      <p:ext uri="{BB962C8B-B14F-4D97-AF65-F5344CB8AC3E}">
        <p14:creationId xmlns:p14="http://schemas.microsoft.com/office/powerpoint/2010/main" val="2602228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Achondrite"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Diogenite" TargetMode="External"/><Relationship Id="rId5" Type="http://schemas.openxmlformats.org/officeDocument/2006/relationships/hyperlink" Target="https://en.wikipedia.org/wiki/Eucrite" TargetMode="External"/><Relationship Id="rId4" Type="http://schemas.openxmlformats.org/officeDocument/2006/relationships/hyperlink" Target="https://en.wikipedia.org/wiki/Howardit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Carbonaceous chondrite types </a:t>
            </a:r>
            <a:r>
              <a:rPr lang="en-US" dirty="0" smtClean="0"/>
              <a:t>– </a:t>
            </a:r>
            <a:r>
              <a:rPr lang="en-US" dirty="0"/>
              <a:t>Among the </a:t>
            </a:r>
            <a:r>
              <a:rPr lang="en-US" b="1" dirty="0"/>
              <a:t>stony</a:t>
            </a:r>
            <a:r>
              <a:rPr lang="en-US" dirty="0"/>
              <a:t> meteorites are the chondrites which </a:t>
            </a:r>
            <a:r>
              <a:rPr lang="en-US" dirty="0" err="1"/>
              <a:t>contam</a:t>
            </a:r>
            <a:r>
              <a:rPr lang="en-US" dirty="0"/>
              <a:t> small round spheres called </a:t>
            </a:r>
            <a:r>
              <a:rPr lang="en-US" b="1" dirty="0" err="1"/>
              <a:t>chondrules</a:t>
            </a:r>
            <a:r>
              <a:rPr lang="en-US" dirty="0"/>
              <a:t>. These small spherules are principally made up of olivine and pyroxene (minerals made up of Mg, Fe and silicate) The carbonaceous chondrites are composed not only of inorganic minerals but have a high abundance of carbon</a:t>
            </a:r>
            <a:r>
              <a:rPr lang="en-US" dirty="0" smtClean="0"/>
              <a:t>. </a:t>
            </a:r>
          </a:p>
          <a:p>
            <a:endParaRPr lang="en-US" dirty="0" smtClean="0"/>
          </a:p>
          <a:p>
            <a:endParaRPr lang="en-US" dirty="0" smtClean="0"/>
          </a:p>
          <a:p>
            <a:r>
              <a:rPr lang="en-US" sz="1200" b="1" i="0" kern="1200" dirty="0" smtClean="0">
                <a:solidFill>
                  <a:schemeClr val="tx1"/>
                </a:solidFill>
                <a:effectLst/>
                <a:latin typeface="+mn-lt"/>
                <a:ea typeface="+mn-ea"/>
                <a:cs typeface="+mn-cs"/>
              </a:rPr>
              <a:t>Stony meteorites</a:t>
            </a:r>
            <a:r>
              <a:rPr lang="en-US" sz="1200" b="0" i="0" kern="1200" dirty="0" smtClean="0">
                <a:solidFill>
                  <a:schemeClr val="tx1"/>
                </a:solidFill>
                <a:effectLst/>
                <a:latin typeface="+mn-lt"/>
                <a:ea typeface="+mn-ea"/>
                <a:cs typeface="+mn-cs"/>
              </a:rPr>
              <a:t>, which are the most abundant kind of </a:t>
            </a:r>
            <a:r>
              <a:rPr lang="en-US" sz="1200" b="1" i="0" kern="1200" dirty="0" smtClean="0">
                <a:solidFill>
                  <a:schemeClr val="tx1"/>
                </a:solidFill>
                <a:effectLst/>
                <a:latin typeface="+mn-lt"/>
                <a:ea typeface="+mn-ea"/>
                <a:cs typeface="+mn-cs"/>
              </a:rPr>
              <a:t>meteorite</a:t>
            </a:r>
            <a:r>
              <a:rPr lang="en-US" sz="1200" b="0" i="0" kern="1200" dirty="0" smtClean="0">
                <a:solidFill>
                  <a:schemeClr val="tx1"/>
                </a:solidFill>
                <a:effectLst/>
                <a:latin typeface="+mn-lt"/>
                <a:ea typeface="+mn-ea"/>
                <a:cs typeface="+mn-cs"/>
              </a:rPr>
              <a:t>, are divided into two groups: chondrites and </a:t>
            </a:r>
            <a:r>
              <a:rPr lang="en-US" sz="1200" b="0" i="0" kern="1200" dirty="0" err="1" smtClean="0">
                <a:solidFill>
                  <a:schemeClr val="tx1"/>
                </a:solidFill>
                <a:effectLst/>
                <a:latin typeface="+mn-lt"/>
                <a:ea typeface="+mn-ea"/>
                <a:cs typeface="+mn-cs"/>
              </a:rPr>
              <a:t>achondrites</a:t>
            </a:r>
            <a:r>
              <a:rPr lang="en-US" sz="1200" b="0" i="0" kern="1200" dirty="0" smtClean="0">
                <a:solidFill>
                  <a:schemeClr val="tx1"/>
                </a:solidFill>
                <a:effectLst/>
                <a:latin typeface="+mn-lt"/>
                <a:ea typeface="+mn-ea"/>
                <a:cs typeface="+mn-cs"/>
              </a:rPr>
              <a:t>. Chondrites are physically and chemically the most primitive </a:t>
            </a:r>
            <a:r>
              <a:rPr lang="en-US" sz="1200" b="1" i="0" kern="1200" dirty="0" smtClean="0">
                <a:solidFill>
                  <a:schemeClr val="tx1"/>
                </a:solidFill>
                <a:effectLst/>
                <a:latin typeface="+mn-lt"/>
                <a:ea typeface="+mn-ea"/>
                <a:cs typeface="+mn-cs"/>
              </a:rPr>
              <a:t>meteorites</a:t>
            </a:r>
            <a:r>
              <a:rPr lang="en-US" sz="1200" b="0" i="0" kern="1200" dirty="0" smtClean="0">
                <a:solidFill>
                  <a:schemeClr val="tx1"/>
                </a:solidFill>
                <a:effectLst/>
                <a:latin typeface="+mn-lt"/>
                <a:ea typeface="+mn-ea"/>
                <a:cs typeface="+mn-cs"/>
              </a:rPr>
              <a:t> in the solar system.</a:t>
            </a:r>
            <a:endParaRPr lang="en-US" dirty="0" smtClean="0"/>
          </a:p>
          <a:p>
            <a:endParaRPr lang="en-US" dirty="0" smtClean="0"/>
          </a:p>
          <a:p>
            <a:r>
              <a:rPr lang="en-US" sz="1200" b="1" i="0" kern="1200" dirty="0" smtClean="0">
                <a:solidFill>
                  <a:schemeClr val="tx1"/>
                </a:solidFill>
                <a:effectLst/>
                <a:latin typeface="+mn-lt"/>
                <a:ea typeface="+mn-ea"/>
                <a:cs typeface="+mn-cs"/>
              </a:rPr>
              <a:t>HED meteorites</a:t>
            </a:r>
            <a:r>
              <a:rPr lang="en-US" sz="1200" b="0" i="0" kern="1200" dirty="0" smtClean="0">
                <a:solidFill>
                  <a:schemeClr val="tx1"/>
                </a:solidFill>
                <a:effectLst/>
                <a:latin typeface="+mn-lt"/>
                <a:ea typeface="+mn-ea"/>
                <a:cs typeface="+mn-cs"/>
              </a:rPr>
              <a:t> are a clan (subgroup) of </a:t>
            </a:r>
            <a:r>
              <a:rPr lang="en-US" sz="1200" b="0" i="0" u="none" strike="noStrike" kern="1200" dirty="0" err="1" smtClean="0">
                <a:solidFill>
                  <a:schemeClr val="tx1"/>
                </a:solidFill>
                <a:effectLst/>
                <a:latin typeface="+mn-lt"/>
                <a:ea typeface="+mn-ea"/>
                <a:cs typeface="+mn-cs"/>
                <a:hlinkClick r:id="rId3" tooltip="Achondrite"/>
              </a:rPr>
              <a:t>achondrite</a:t>
            </a:r>
            <a:r>
              <a:rPr lang="en-US" sz="1200" b="0" i="0" kern="1200" dirty="0" smtClean="0">
                <a:solidFill>
                  <a:schemeClr val="tx1"/>
                </a:solidFill>
                <a:effectLst/>
                <a:latin typeface="+mn-lt"/>
                <a:ea typeface="+mn-ea"/>
                <a:cs typeface="+mn-cs"/>
              </a:rPr>
              <a:t> meteorites. HED stands for "</a:t>
            </a:r>
            <a:r>
              <a:rPr lang="en-US" sz="1200" b="0" i="0" u="none" strike="noStrike" kern="1200" dirty="0" err="1" smtClean="0">
                <a:solidFill>
                  <a:schemeClr val="tx1"/>
                </a:solidFill>
                <a:effectLst/>
                <a:latin typeface="+mn-lt"/>
                <a:ea typeface="+mn-ea"/>
                <a:cs typeface="+mn-cs"/>
                <a:hlinkClick r:id="rId4" tooltip="Howardite"/>
              </a:rPr>
              <a:t>howardite</a:t>
            </a:r>
            <a:r>
              <a:rPr lang="en-US" sz="1200" b="0" i="0" kern="1200" dirty="0" smtClean="0">
                <a:solidFill>
                  <a:schemeClr val="tx1"/>
                </a:solidFill>
                <a:effectLst/>
                <a:latin typeface="+mn-lt"/>
                <a:ea typeface="+mn-ea"/>
                <a:cs typeface="+mn-cs"/>
              </a:rPr>
              <a:t>–</a:t>
            </a:r>
            <a:r>
              <a:rPr lang="en-US" sz="1200" b="0" i="0" u="sng" kern="1200" dirty="0" err="1" smtClean="0">
                <a:solidFill>
                  <a:schemeClr val="tx1"/>
                </a:solidFill>
                <a:effectLst/>
                <a:latin typeface="+mn-lt"/>
                <a:ea typeface="+mn-ea"/>
                <a:cs typeface="+mn-cs"/>
                <a:hlinkClick r:id="rId5"/>
              </a:rPr>
              <a:t>eucrite</a:t>
            </a:r>
            <a:r>
              <a:rPr lang="en-US" sz="1200" b="0" i="0"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hlinkClick r:id="rId6" tooltip="Diogenite"/>
              </a:rPr>
              <a:t>diogenite</a:t>
            </a:r>
            <a:r>
              <a:rPr lang="en-US" sz="1200" b="0" i="0" kern="1200" dirty="0" smtClean="0">
                <a:solidFill>
                  <a:schemeClr val="tx1"/>
                </a:solidFill>
                <a:effectLst/>
                <a:latin typeface="+mn-lt"/>
                <a:ea typeface="+mn-ea"/>
                <a:cs typeface="+mn-cs"/>
              </a:rPr>
              <a:t>". These </a:t>
            </a:r>
            <a:r>
              <a:rPr lang="en-US" sz="1200" b="0" i="0" kern="1200" dirty="0" err="1" smtClean="0">
                <a:solidFill>
                  <a:schemeClr val="tx1"/>
                </a:solidFill>
                <a:effectLst/>
                <a:latin typeface="+mn-lt"/>
                <a:ea typeface="+mn-ea"/>
                <a:cs typeface="+mn-cs"/>
              </a:rPr>
              <a:t>achondrites</a:t>
            </a:r>
            <a:r>
              <a:rPr lang="en-US" sz="1200" b="0" i="0" kern="1200" dirty="0" smtClean="0">
                <a:solidFill>
                  <a:schemeClr val="tx1"/>
                </a:solidFill>
                <a:effectLst/>
                <a:latin typeface="+mn-lt"/>
                <a:ea typeface="+mn-ea"/>
                <a:cs typeface="+mn-cs"/>
              </a:rPr>
              <a:t> came from a differentiated parent body and experienced extensive igneous processing not much different from the magmatic rocks found on Earth and for this reason they closely resemble terrestrial igneous rocks</a:t>
            </a:r>
            <a:endParaRPr lang="en-US" dirty="0"/>
          </a:p>
        </p:txBody>
      </p:sp>
      <p:sp>
        <p:nvSpPr>
          <p:cNvPr id="4" name="Slide Number Placeholder 3"/>
          <p:cNvSpPr>
            <a:spLocks noGrp="1"/>
          </p:cNvSpPr>
          <p:nvPr>
            <p:ph type="sldNum" sz="quarter" idx="10"/>
          </p:nvPr>
        </p:nvSpPr>
        <p:spPr/>
        <p:txBody>
          <a:bodyPr/>
          <a:lstStyle/>
          <a:p>
            <a:fld id="{B84D8D8E-9506-4953-81CF-B8B7C28B45C4}" type="slidenum">
              <a:rPr lang="en-US" smtClean="0"/>
              <a:t>2</a:t>
            </a:fld>
            <a:endParaRPr lang="en-US"/>
          </a:p>
        </p:txBody>
      </p:sp>
    </p:spTree>
    <p:extLst>
      <p:ext uri="{BB962C8B-B14F-4D97-AF65-F5344CB8AC3E}">
        <p14:creationId xmlns:p14="http://schemas.microsoft.com/office/powerpoint/2010/main" val="284216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4D8D8E-9506-4953-81CF-B8B7C28B45C4}" type="slidenum">
              <a:rPr lang="en-US" smtClean="0"/>
              <a:t>8</a:t>
            </a:fld>
            <a:endParaRPr lang="en-US"/>
          </a:p>
        </p:txBody>
      </p:sp>
    </p:spTree>
    <p:extLst>
      <p:ext uri="{BB962C8B-B14F-4D97-AF65-F5344CB8AC3E}">
        <p14:creationId xmlns:p14="http://schemas.microsoft.com/office/powerpoint/2010/main" val="332852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99DCED-EB91-43AB-8EA6-5DFE774E9F7D}"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2D3E2-EF06-4C53-B547-E8BFBCA278D0}" type="slidenum">
              <a:rPr lang="en-US" smtClean="0"/>
              <a:t>‹#›</a:t>
            </a:fld>
            <a:endParaRPr lang="en-US"/>
          </a:p>
        </p:txBody>
      </p:sp>
    </p:spTree>
    <p:extLst>
      <p:ext uri="{BB962C8B-B14F-4D97-AF65-F5344CB8AC3E}">
        <p14:creationId xmlns:p14="http://schemas.microsoft.com/office/powerpoint/2010/main" val="398617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99DCED-EB91-43AB-8EA6-5DFE774E9F7D}"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2D3E2-EF06-4C53-B547-E8BFBCA278D0}" type="slidenum">
              <a:rPr lang="en-US" smtClean="0"/>
              <a:t>‹#›</a:t>
            </a:fld>
            <a:endParaRPr lang="en-US"/>
          </a:p>
        </p:txBody>
      </p:sp>
    </p:spTree>
    <p:extLst>
      <p:ext uri="{BB962C8B-B14F-4D97-AF65-F5344CB8AC3E}">
        <p14:creationId xmlns:p14="http://schemas.microsoft.com/office/powerpoint/2010/main" val="106724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99DCED-EB91-43AB-8EA6-5DFE774E9F7D}"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2D3E2-EF06-4C53-B547-E8BFBCA278D0}" type="slidenum">
              <a:rPr lang="en-US" smtClean="0"/>
              <a:t>‹#›</a:t>
            </a:fld>
            <a:endParaRPr lang="en-US"/>
          </a:p>
        </p:txBody>
      </p:sp>
    </p:spTree>
    <p:extLst>
      <p:ext uri="{BB962C8B-B14F-4D97-AF65-F5344CB8AC3E}">
        <p14:creationId xmlns:p14="http://schemas.microsoft.com/office/powerpoint/2010/main" val="210062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99DCED-EB91-43AB-8EA6-5DFE774E9F7D}"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2D3E2-EF06-4C53-B547-E8BFBCA278D0}" type="slidenum">
              <a:rPr lang="en-US" smtClean="0"/>
              <a:t>‹#›</a:t>
            </a:fld>
            <a:endParaRPr lang="en-US"/>
          </a:p>
        </p:txBody>
      </p:sp>
    </p:spTree>
    <p:extLst>
      <p:ext uri="{BB962C8B-B14F-4D97-AF65-F5344CB8AC3E}">
        <p14:creationId xmlns:p14="http://schemas.microsoft.com/office/powerpoint/2010/main" val="142975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99DCED-EB91-43AB-8EA6-5DFE774E9F7D}"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2D3E2-EF06-4C53-B547-E8BFBCA278D0}" type="slidenum">
              <a:rPr lang="en-US" smtClean="0"/>
              <a:t>‹#›</a:t>
            </a:fld>
            <a:endParaRPr lang="en-US"/>
          </a:p>
        </p:txBody>
      </p:sp>
    </p:spTree>
    <p:extLst>
      <p:ext uri="{BB962C8B-B14F-4D97-AF65-F5344CB8AC3E}">
        <p14:creationId xmlns:p14="http://schemas.microsoft.com/office/powerpoint/2010/main" val="181579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99DCED-EB91-43AB-8EA6-5DFE774E9F7D}"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2D3E2-EF06-4C53-B547-E8BFBCA278D0}" type="slidenum">
              <a:rPr lang="en-US" smtClean="0"/>
              <a:t>‹#›</a:t>
            </a:fld>
            <a:endParaRPr lang="en-US"/>
          </a:p>
        </p:txBody>
      </p:sp>
    </p:spTree>
    <p:extLst>
      <p:ext uri="{BB962C8B-B14F-4D97-AF65-F5344CB8AC3E}">
        <p14:creationId xmlns:p14="http://schemas.microsoft.com/office/powerpoint/2010/main" val="238221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99DCED-EB91-43AB-8EA6-5DFE774E9F7D}"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12D3E2-EF06-4C53-B547-E8BFBCA278D0}" type="slidenum">
              <a:rPr lang="en-US" smtClean="0"/>
              <a:t>‹#›</a:t>
            </a:fld>
            <a:endParaRPr lang="en-US"/>
          </a:p>
        </p:txBody>
      </p:sp>
    </p:spTree>
    <p:extLst>
      <p:ext uri="{BB962C8B-B14F-4D97-AF65-F5344CB8AC3E}">
        <p14:creationId xmlns:p14="http://schemas.microsoft.com/office/powerpoint/2010/main" val="6683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99DCED-EB91-43AB-8EA6-5DFE774E9F7D}"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12D3E2-EF06-4C53-B547-E8BFBCA278D0}" type="slidenum">
              <a:rPr lang="en-US" smtClean="0"/>
              <a:t>‹#›</a:t>
            </a:fld>
            <a:endParaRPr lang="en-US"/>
          </a:p>
        </p:txBody>
      </p:sp>
    </p:spTree>
    <p:extLst>
      <p:ext uri="{BB962C8B-B14F-4D97-AF65-F5344CB8AC3E}">
        <p14:creationId xmlns:p14="http://schemas.microsoft.com/office/powerpoint/2010/main" val="277930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9DCED-EB91-43AB-8EA6-5DFE774E9F7D}"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12D3E2-EF06-4C53-B547-E8BFBCA278D0}" type="slidenum">
              <a:rPr lang="en-US" smtClean="0"/>
              <a:t>‹#›</a:t>
            </a:fld>
            <a:endParaRPr lang="en-US"/>
          </a:p>
        </p:txBody>
      </p:sp>
    </p:spTree>
    <p:extLst>
      <p:ext uri="{BB962C8B-B14F-4D97-AF65-F5344CB8AC3E}">
        <p14:creationId xmlns:p14="http://schemas.microsoft.com/office/powerpoint/2010/main" val="3581294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99DCED-EB91-43AB-8EA6-5DFE774E9F7D}"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2D3E2-EF06-4C53-B547-E8BFBCA278D0}" type="slidenum">
              <a:rPr lang="en-US" smtClean="0"/>
              <a:t>‹#›</a:t>
            </a:fld>
            <a:endParaRPr lang="en-US"/>
          </a:p>
        </p:txBody>
      </p:sp>
    </p:spTree>
    <p:extLst>
      <p:ext uri="{BB962C8B-B14F-4D97-AF65-F5344CB8AC3E}">
        <p14:creationId xmlns:p14="http://schemas.microsoft.com/office/powerpoint/2010/main" val="21047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99DCED-EB91-43AB-8EA6-5DFE774E9F7D}"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2D3E2-EF06-4C53-B547-E8BFBCA278D0}" type="slidenum">
              <a:rPr lang="en-US" smtClean="0"/>
              <a:t>‹#›</a:t>
            </a:fld>
            <a:endParaRPr lang="en-US"/>
          </a:p>
        </p:txBody>
      </p:sp>
    </p:spTree>
    <p:extLst>
      <p:ext uri="{BB962C8B-B14F-4D97-AF65-F5344CB8AC3E}">
        <p14:creationId xmlns:p14="http://schemas.microsoft.com/office/powerpoint/2010/main" val="41578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9DCED-EB91-43AB-8EA6-5DFE774E9F7D}" type="datetimeFigureOut">
              <a:rPr lang="en-US" smtClean="0"/>
              <a:t>4/22/2019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12D3E2-EF06-4C53-B547-E8BFBCA278D0}" type="slidenum">
              <a:rPr lang="en-US" smtClean="0"/>
              <a:t>‹#›</a:t>
            </a:fld>
            <a:endParaRPr lang="en-US"/>
          </a:p>
        </p:txBody>
      </p:sp>
    </p:spTree>
    <p:extLst>
      <p:ext uri="{BB962C8B-B14F-4D97-AF65-F5344CB8AC3E}">
        <p14:creationId xmlns:p14="http://schemas.microsoft.com/office/powerpoint/2010/main" val="568954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eteorite_classification" TargetMode="External"/><Relationship Id="rId2" Type="http://schemas.openxmlformats.org/officeDocument/2006/relationships/hyperlink" Target="https://www.kaggle.com/nasa/meteorite-landing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cZfsnA7dAHI" TargetMode="External"/><Relationship Id="rId2" Type="http://schemas.openxmlformats.org/officeDocument/2006/relationships/slideLayout" Target="../slideLayouts/slideLayout7.xml"/><Relationship Id="rId1" Type="http://schemas.openxmlformats.org/officeDocument/2006/relationships/video" Target="https://www.youtube.com/embed/cZfsnA7dAHI" TargetMode="Externa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Immersive Data Analysis – Project 1</a:t>
            </a:r>
            <a:endParaRPr lang="en-US" dirty="0"/>
          </a:p>
        </p:txBody>
      </p:sp>
      <p:sp>
        <p:nvSpPr>
          <p:cNvPr id="4" name="Content Placeholder 3"/>
          <p:cNvSpPr>
            <a:spLocks noGrp="1"/>
          </p:cNvSpPr>
          <p:nvPr>
            <p:ph idx="1"/>
          </p:nvPr>
        </p:nvSpPr>
        <p:spPr/>
        <p:txBody>
          <a:bodyPr>
            <a:normAutofit lnSpcReduction="10000"/>
          </a:bodyPr>
          <a:lstStyle/>
          <a:p>
            <a:r>
              <a:rPr lang="en-US" dirty="0" smtClean="0"/>
              <a:t>Allende</a:t>
            </a:r>
          </a:p>
          <a:p>
            <a:endParaRPr lang="en-US" dirty="0"/>
          </a:p>
          <a:p>
            <a:pPr marL="0" indent="0">
              <a:buNone/>
            </a:pPr>
            <a:r>
              <a:rPr lang="en-US" dirty="0"/>
              <a:t>	</a:t>
            </a:r>
            <a:r>
              <a:rPr lang="en-US" dirty="0" smtClean="0"/>
              <a:t>				</a:t>
            </a:r>
            <a:r>
              <a:rPr lang="en-US" dirty="0" err="1" smtClean="0"/>
              <a:t>Sikhote-Alin</a:t>
            </a:r>
            <a:endParaRPr lang="en-US" dirty="0" smtClean="0"/>
          </a:p>
          <a:p>
            <a:pPr marL="0" indent="0">
              <a:buNone/>
            </a:pPr>
            <a:r>
              <a:rPr lang="en-US" dirty="0" smtClean="0"/>
              <a:t>				</a:t>
            </a:r>
            <a:r>
              <a:rPr lang="en-US" dirty="0" err="1" smtClean="0"/>
              <a:t>Akaba</a:t>
            </a:r>
            <a:endParaRPr lang="en-US" dirty="0" smtClean="0"/>
          </a:p>
          <a:p>
            <a:pPr marL="0" indent="0">
              <a:buNone/>
            </a:pPr>
            <a:r>
              <a:rPr lang="en-US" dirty="0" smtClean="0"/>
              <a:t>	</a:t>
            </a:r>
            <a:r>
              <a:rPr lang="en-US" dirty="0" err="1" smtClean="0"/>
              <a:t>Piancoldoli</a:t>
            </a:r>
            <a:endParaRPr lang="en-US" dirty="0" smtClean="0"/>
          </a:p>
          <a:p>
            <a:pPr marL="0" indent="0">
              <a:buNone/>
            </a:pPr>
            <a:r>
              <a:rPr lang="en-US" dirty="0" smtClean="0"/>
              <a:t>							Bethlehem</a:t>
            </a:r>
          </a:p>
          <a:p>
            <a:pPr marL="0" indent="0">
              <a:buNone/>
            </a:pPr>
            <a:r>
              <a:rPr lang="en-US" sz="5400" dirty="0" smtClean="0"/>
              <a:t>….plus </a:t>
            </a:r>
            <a:r>
              <a:rPr lang="en-US" sz="5400" dirty="0" smtClean="0"/>
              <a:t>over </a:t>
            </a:r>
            <a:r>
              <a:rPr lang="en-US" sz="5400" dirty="0" smtClean="0"/>
              <a:t>45,000 more in </a:t>
            </a:r>
            <a:r>
              <a:rPr lang="en-US" sz="5400" dirty="0" smtClean="0"/>
              <a:t>this Data Set!</a:t>
            </a:r>
          </a:p>
          <a:p>
            <a:pPr marL="0" indent="0">
              <a:buNone/>
            </a:pPr>
            <a:endParaRPr lang="en-US" dirty="0"/>
          </a:p>
          <a:p>
            <a:endParaRPr lang="en-US" dirty="0"/>
          </a:p>
        </p:txBody>
      </p:sp>
    </p:spTree>
    <p:extLst>
      <p:ext uri="{BB962C8B-B14F-4D97-AF65-F5344CB8AC3E}">
        <p14:creationId xmlns:p14="http://schemas.microsoft.com/office/powerpoint/2010/main" val="214292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Asteroids?</a:t>
            </a:r>
            <a:endParaRPr lang="en-US" dirty="0"/>
          </a:p>
        </p:txBody>
      </p:sp>
      <p:sp>
        <p:nvSpPr>
          <p:cNvPr id="4" name="Content Placeholder 3"/>
          <p:cNvSpPr>
            <a:spLocks noGrp="1"/>
          </p:cNvSpPr>
          <p:nvPr>
            <p:ph sz="half" idx="1"/>
          </p:nvPr>
        </p:nvSpPr>
        <p:spPr/>
        <p:txBody>
          <a:bodyPr>
            <a:normAutofit/>
          </a:bodyPr>
          <a:lstStyle/>
          <a:p>
            <a:r>
              <a:rPr lang="en-US" dirty="0" smtClean="0"/>
              <a:t>C-type – Carbonaceous chondrite </a:t>
            </a:r>
            <a:r>
              <a:rPr lang="en-US" dirty="0" smtClean="0"/>
              <a:t>meteorites – clay &amp; stony silicates - %75, outer</a:t>
            </a:r>
            <a:endParaRPr lang="en-US" dirty="0" smtClean="0"/>
          </a:p>
          <a:p>
            <a:r>
              <a:rPr lang="en-US" dirty="0" smtClean="0"/>
              <a:t>S-type – </a:t>
            </a:r>
            <a:r>
              <a:rPr lang="en-US" dirty="0" err="1" smtClean="0"/>
              <a:t>Silicaceous</a:t>
            </a:r>
            <a:r>
              <a:rPr lang="en-US" dirty="0" smtClean="0"/>
              <a:t> meteorites –    nickel iron, green, 17% - inner</a:t>
            </a:r>
            <a:endParaRPr lang="en-US" dirty="0" smtClean="0"/>
          </a:p>
          <a:p>
            <a:r>
              <a:rPr lang="en-US" dirty="0" smtClean="0"/>
              <a:t>M-type – Iron meteorites</a:t>
            </a:r>
            <a:r>
              <a:rPr lang="en-US" dirty="0" smtClean="0"/>
              <a:t>., </a:t>
            </a:r>
            <a:r>
              <a:rPr lang="en-US" dirty="0" smtClean="0"/>
              <a:t>   nickel iron, </a:t>
            </a:r>
            <a:r>
              <a:rPr lang="en-US" dirty="0" err="1" smtClean="0"/>
              <a:t>redish</a:t>
            </a:r>
            <a:r>
              <a:rPr lang="en-US" dirty="0" smtClean="0"/>
              <a:t>, </a:t>
            </a:r>
            <a:r>
              <a:rPr lang="en-US" dirty="0" err="1" smtClean="0"/>
              <a:t>maj</a:t>
            </a:r>
            <a:r>
              <a:rPr lang="en-US" dirty="0" smtClean="0"/>
              <a:t> of remainder, middle</a:t>
            </a:r>
            <a:endParaRPr lang="en-US" dirty="0" smtClean="0"/>
          </a:p>
          <a:p>
            <a:r>
              <a:rPr lang="en-US" dirty="0" smtClean="0"/>
              <a:t>(V-type </a:t>
            </a:r>
            <a:r>
              <a:rPr lang="en-US" dirty="0" smtClean="0"/>
              <a:t>– </a:t>
            </a:r>
            <a:r>
              <a:rPr lang="en-US" dirty="0"/>
              <a:t> </a:t>
            </a:r>
            <a:r>
              <a:rPr lang="en-US" dirty="0" err="1" smtClean="0"/>
              <a:t>Vesta</a:t>
            </a:r>
            <a:r>
              <a:rPr lang="en-US" dirty="0" smtClean="0"/>
              <a:t>, 1807, 1 of 16, 329 miles in </a:t>
            </a:r>
            <a:r>
              <a:rPr lang="en-US" dirty="0" err="1" smtClean="0"/>
              <a:t>dia</a:t>
            </a:r>
            <a:r>
              <a:rPr lang="en-US" dirty="0" smtClean="0"/>
              <a:t>)</a:t>
            </a:r>
            <a:endParaRPr lang="en-US" dirty="0"/>
          </a:p>
        </p:txBody>
      </p:sp>
      <p:pic>
        <p:nvPicPr>
          <p:cNvPr id="2050" name="Picture 2" descr="https://upload.wikimedia.org/wikipedia/commons/f/f3/InnerSolarSystem-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540328"/>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227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09487" y="4095988"/>
            <a:ext cx="4903265" cy="369332"/>
          </a:xfrm>
          <a:prstGeom prst="rect">
            <a:avLst/>
          </a:prstGeom>
        </p:spPr>
        <p:txBody>
          <a:bodyPr wrap="none">
            <a:spAutoFit/>
          </a:bodyPr>
          <a:lstStyle/>
          <a:p>
            <a:r>
              <a:rPr lang="en-US" dirty="0">
                <a:hlinkClick r:id="rId2"/>
              </a:rPr>
              <a:t>https://www.kaggle.com/nasa/meteorite-landings</a:t>
            </a:r>
            <a:endParaRPr lang="en-US" dirty="0"/>
          </a:p>
        </p:txBody>
      </p:sp>
      <p:sp>
        <p:nvSpPr>
          <p:cNvPr id="3" name="Rectangle 2"/>
          <p:cNvSpPr/>
          <p:nvPr/>
        </p:nvSpPr>
        <p:spPr>
          <a:xfrm>
            <a:off x="203200" y="197346"/>
            <a:ext cx="6096000" cy="6463308"/>
          </a:xfrm>
          <a:prstGeom prst="rect">
            <a:avLst/>
          </a:prstGeom>
        </p:spPr>
        <p:txBody>
          <a:bodyPr>
            <a:spAutoFit/>
          </a:bodyPr>
          <a:lstStyle/>
          <a:p>
            <a:pPr fontAlgn="base"/>
            <a:r>
              <a:rPr lang="en-US" dirty="0">
                <a:solidFill>
                  <a:srgbClr val="47494D"/>
                </a:solidFill>
                <a:latin typeface="inherit"/>
              </a:rPr>
              <a:t>About this </a:t>
            </a:r>
            <a:r>
              <a:rPr lang="en-US" dirty="0" smtClean="0">
                <a:solidFill>
                  <a:srgbClr val="47494D"/>
                </a:solidFill>
                <a:latin typeface="inherit"/>
              </a:rPr>
              <a:t>file (.csv)</a:t>
            </a:r>
            <a:endParaRPr lang="en-US" dirty="0">
              <a:solidFill>
                <a:srgbClr val="47494D"/>
              </a:solidFill>
              <a:latin typeface="inherit"/>
            </a:endParaRPr>
          </a:p>
          <a:p>
            <a:pPr fontAlgn="base"/>
            <a:r>
              <a:rPr lang="en-US" dirty="0">
                <a:solidFill>
                  <a:srgbClr val="A9A9A9"/>
                </a:solidFill>
                <a:latin typeface="Atlas Grotesk"/>
              </a:rPr>
              <a:t>This dataset includes the following fields:</a:t>
            </a:r>
          </a:p>
          <a:p>
            <a:pPr fontAlgn="base">
              <a:buFont typeface="Arial" panose="020B0604020202020204" pitchFamily="34" charset="0"/>
              <a:buChar char="•"/>
            </a:pPr>
            <a:r>
              <a:rPr lang="en-US" dirty="0">
                <a:solidFill>
                  <a:schemeClr val="tx2"/>
                </a:solidFill>
                <a:latin typeface="inherit"/>
              </a:rPr>
              <a:t>name</a:t>
            </a:r>
            <a:r>
              <a:rPr lang="en-US" dirty="0">
                <a:solidFill>
                  <a:srgbClr val="A9A9A9"/>
                </a:solidFill>
                <a:latin typeface="Atlas Grotesk"/>
              </a:rPr>
              <a:t>: the name of the meteorite (typically a location, often modified with a number, year, composition, </a:t>
            </a:r>
            <a:r>
              <a:rPr lang="en-US" dirty="0" err="1">
                <a:solidFill>
                  <a:srgbClr val="A9A9A9"/>
                </a:solidFill>
                <a:latin typeface="Atlas Grotesk"/>
              </a:rPr>
              <a:t>etc</a:t>
            </a:r>
            <a:r>
              <a:rPr lang="en-US" dirty="0">
                <a:solidFill>
                  <a:srgbClr val="A9A9A9"/>
                </a:solidFill>
                <a:latin typeface="Atlas Grotesk"/>
              </a:rPr>
              <a:t>)</a:t>
            </a:r>
          </a:p>
          <a:p>
            <a:pPr fontAlgn="base">
              <a:buFont typeface="Arial" panose="020B0604020202020204" pitchFamily="34" charset="0"/>
              <a:buChar char="•"/>
            </a:pPr>
            <a:r>
              <a:rPr lang="en-US" dirty="0">
                <a:solidFill>
                  <a:schemeClr val="tx2"/>
                </a:solidFill>
                <a:latin typeface="inherit"/>
              </a:rPr>
              <a:t>id</a:t>
            </a:r>
            <a:r>
              <a:rPr lang="en-US" dirty="0">
                <a:solidFill>
                  <a:srgbClr val="A9A9A9"/>
                </a:solidFill>
                <a:latin typeface="Atlas Grotesk"/>
              </a:rPr>
              <a:t>: a unique identifier for the meteorite</a:t>
            </a:r>
          </a:p>
          <a:p>
            <a:pPr fontAlgn="base">
              <a:buFont typeface="Arial" panose="020B0604020202020204" pitchFamily="34" charset="0"/>
              <a:buChar char="•"/>
            </a:pPr>
            <a:r>
              <a:rPr lang="en-US" dirty="0" err="1">
                <a:solidFill>
                  <a:schemeClr val="tx2"/>
                </a:solidFill>
                <a:latin typeface="inherit"/>
              </a:rPr>
              <a:t>nametype</a:t>
            </a:r>
            <a:r>
              <a:rPr lang="en-US" dirty="0">
                <a:solidFill>
                  <a:srgbClr val="A9A9A9"/>
                </a:solidFill>
                <a:latin typeface="Atlas Grotesk"/>
              </a:rPr>
              <a:t>: one of: -- </a:t>
            </a:r>
            <a:r>
              <a:rPr lang="en-US" i="1" dirty="0">
                <a:solidFill>
                  <a:srgbClr val="A9A9A9"/>
                </a:solidFill>
                <a:latin typeface="inherit"/>
              </a:rPr>
              <a:t>valid</a:t>
            </a:r>
            <a:r>
              <a:rPr lang="en-US" dirty="0">
                <a:solidFill>
                  <a:srgbClr val="A9A9A9"/>
                </a:solidFill>
                <a:latin typeface="Atlas Grotesk"/>
              </a:rPr>
              <a:t>: a typical meteorite -- </a:t>
            </a:r>
            <a:r>
              <a:rPr lang="en-US" i="1" dirty="0">
                <a:solidFill>
                  <a:srgbClr val="A9A9A9"/>
                </a:solidFill>
                <a:latin typeface="inherit"/>
              </a:rPr>
              <a:t>relict</a:t>
            </a:r>
            <a:r>
              <a:rPr lang="en-US" dirty="0">
                <a:solidFill>
                  <a:srgbClr val="A9A9A9"/>
                </a:solidFill>
                <a:latin typeface="Atlas Grotesk"/>
              </a:rPr>
              <a:t>: a meteorite that has been highly degraded by weather on Earth</a:t>
            </a:r>
          </a:p>
          <a:p>
            <a:pPr fontAlgn="base">
              <a:buFont typeface="Arial" panose="020B0604020202020204" pitchFamily="34" charset="0"/>
              <a:buChar char="•"/>
            </a:pPr>
            <a:r>
              <a:rPr lang="en-US" dirty="0" err="1">
                <a:solidFill>
                  <a:schemeClr val="tx2"/>
                </a:solidFill>
                <a:latin typeface="inherit"/>
              </a:rPr>
              <a:t>recclass</a:t>
            </a:r>
            <a:r>
              <a:rPr lang="en-US" dirty="0">
                <a:solidFill>
                  <a:srgbClr val="A9A9A9"/>
                </a:solidFill>
                <a:latin typeface="Atlas Grotesk"/>
              </a:rPr>
              <a:t>: the class of the meteorite; one of a large number of classes based on physical, chemical, and other characteristics (see the Wikipedia article on </a:t>
            </a:r>
            <a:r>
              <a:rPr lang="en-US" dirty="0">
                <a:solidFill>
                  <a:srgbClr val="008ABC"/>
                </a:solidFill>
                <a:latin typeface="Atlas Grotesk"/>
                <a:hlinkClick r:id="rId3"/>
              </a:rPr>
              <a:t>meteorite classification</a:t>
            </a:r>
            <a:r>
              <a:rPr lang="en-US" dirty="0">
                <a:solidFill>
                  <a:srgbClr val="A9A9A9"/>
                </a:solidFill>
                <a:latin typeface="Atlas Grotesk"/>
              </a:rPr>
              <a:t> for a primer)</a:t>
            </a:r>
          </a:p>
          <a:p>
            <a:pPr fontAlgn="base">
              <a:buFont typeface="Arial" panose="020B0604020202020204" pitchFamily="34" charset="0"/>
              <a:buChar char="•"/>
            </a:pPr>
            <a:r>
              <a:rPr lang="en-US" b="1" i="1" dirty="0">
                <a:solidFill>
                  <a:schemeClr val="tx2"/>
                </a:solidFill>
                <a:latin typeface="inherit"/>
              </a:rPr>
              <a:t>mass</a:t>
            </a:r>
            <a:r>
              <a:rPr lang="en-US" dirty="0">
                <a:solidFill>
                  <a:srgbClr val="A9A9A9"/>
                </a:solidFill>
                <a:latin typeface="Atlas Grotesk"/>
              </a:rPr>
              <a:t>: the mass of the meteorite, in grams</a:t>
            </a:r>
          </a:p>
          <a:p>
            <a:pPr fontAlgn="base">
              <a:buFont typeface="Arial" panose="020B0604020202020204" pitchFamily="34" charset="0"/>
              <a:buChar char="•"/>
            </a:pPr>
            <a:r>
              <a:rPr lang="en-US" b="1" i="1" dirty="0">
                <a:solidFill>
                  <a:schemeClr val="tx2"/>
                </a:solidFill>
                <a:latin typeface="inherit"/>
              </a:rPr>
              <a:t>fall</a:t>
            </a:r>
            <a:r>
              <a:rPr lang="en-US" dirty="0">
                <a:solidFill>
                  <a:srgbClr val="A9A9A9"/>
                </a:solidFill>
                <a:latin typeface="Atlas Grotesk"/>
              </a:rPr>
              <a:t>: whether the meteorite was seen falling, or was discovered after its impact; one of: -- </a:t>
            </a:r>
            <a:r>
              <a:rPr lang="en-US" i="1" dirty="0">
                <a:solidFill>
                  <a:srgbClr val="A9A9A9"/>
                </a:solidFill>
                <a:latin typeface="inherit"/>
              </a:rPr>
              <a:t>Fell</a:t>
            </a:r>
            <a:r>
              <a:rPr lang="en-US" dirty="0">
                <a:solidFill>
                  <a:srgbClr val="A9A9A9"/>
                </a:solidFill>
                <a:latin typeface="Atlas Grotesk"/>
              </a:rPr>
              <a:t>: the meteorite's fall was observed -- </a:t>
            </a:r>
            <a:r>
              <a:rPr lang="en-US" i="1" dirty="0">
                <a:solidFill>
                  <a:srgbClr val="A9A9A9"/>
                </a:solidFill>
                <a:latin typeface="inherit"/>
              </a:rPr>
              <a:t>Found</a:t>
            </a:r>
            <a:r>
              <a:rPr lang="en-US" dirty="0">
                <a:solidFill>
                  <a:srgbClr val="A9A9A9"/>
                </a:solidFill>
                <a:latin typeface="Atlas Grotesk"/>
              </a:rPr>
              <a:t>: the meteorite's fall was not observed</a:t>
            </a:r>
          </a:p>
          <a:p>
            <a:pPr fontAlgn="base">
              <a:buFont typeface="Arial" panose="020B0604020202020204" pitchFamily="34" charset="0"/>
              <a:buChar char="•"/>
            </a:pPr>
            <a:r>
              <a:rPr lang="en-US" b="1" i="1" dirty="0">
                <a:solidFill>
                  <a:schemeClr val="tx2"/>
                </a:solidFill>
                <a:latin typeface="inherit"/>
              </a:rPr>
              <a:t>year</a:t>
            </a:r>
            <a:r>
              <a:rPr lang="en-US" dirty="0">
                <a:solidFill>
                  <a:srgbClr val="A9A9A9"/>
                </a:solidFill>
                <a:latin typeface="Atlas Grotesk"/>
              </a:rPr>
              <a:t>: the year the meteorite fell, or the year it was found (depending on the value of </a:t>
            </a:r>
            <a:r>
              <a:rPr lang="en-US" dirty="0">
                <a:solidFill>
                  <a:srgbClr val="A9A9A9"/>
                </a:solidFill>
                <a:latin typeface="inherit"/>
              </a:rPr>
              <a:t>fell</a:t>
            </a:r>
            <a:r>
              <a:rPr lang="en-US" dirty="0">
                <a:solidFill>
                  <a:srgbClr val="A9A9A9"/>
                </a:solidFill>
                <a:latin typeface="Atlas Grotesk"/>
              </a:rPr>
              <a:t>)</a:t>
            </a:r>
          </a:p>
          <a:p>
            <a:pPr fontAlgn="base">
              <a:buFont typeface="Arial" panose="020B0604020202020204" pitchFamily="34" charset="0"/>
              <a:buChar char="•"/>
            </a:pPr>
            <a:r>
              <a:rPr lang="en-US" b="1" i="1" dirty="0" err="1">
                <a:solidFill>
                  <a:schemeClr val="tx2"/>
                </a:solidFill>
                <a:latin typeface="inherit"/>
              </a:rPr>
              <a:t>reclat</a:t>
            </a:r>
            <a:r>
              <a:rPr lang="en-US" dirty="0">
                <a:solidFill>
                  <a:srgbClr val="A9A9A9"/>
                </a:solidFill>
                <a:latin typeface="Atlas Grotesk"/>
              </a:rPr>
              <a:t>: the latitude of the meteorite's landing</a:t>
            </a:r>
          </a:p>
          <a:p>
            <a:pPr fontAlgn="base">
              <a:buFont typeface="Arial" panose="020B0604020202020204" pitchFamily="34" charset="0"/>
              <a:buChar char="•"/>
            </a:pPr>
            <a:r>
              <a:rPr lang="en-US" b="1" i="1" dirty="0" err="1" smtClean="0">
                <a:solidFill>
                  <a:schemeClr val="tx2"/>
                </a:solidFill>
                <a:latin typeface="inherit"/>
              </a:rPr>
              <a:t>reclong</a:t>
            </a:r>
            <a:r>
              <a:rPr lang="en-US" dirty="0" smtClean="0">
                <a:solidFill>
                  <a:srgbClr val="A9A9A9"/>
                </a:solidFill>
                <a:latin typeface="Atlas Grotesk"/>
              </a:rPr>
              <a:t>: </a:t>
            </a:r>
            <a:r>
              <a:rPr lang="en-US" dirty="0">
                <a:solidFill>
                  <a:srgbClr val="A9A9A9"/>
                </a:solidFill>
                <a:latin typeface="Atlas Grotesk"/>
              </a:rPr>
              <a:t>the </a:t>
            </a:r>
            <a:r>
              <a:rPr lang="en-US" dirty="0" smtClean="0">
                <a:solidFill>
                  <a:srgbClr val="A9A9A9"/>
                </a:solidFill>
                <a:latin typeface="Atlas Grotesk"/>
              </a:rPr>
              <a:t>longitude of </a:t>
            </a:r>
            <a:r>
              <a:rPr lang="en-US" dirty="0">
                <a:solidFill>
                  <a:srgbClr val="A9A9A9"/>
                </a:solidFill>
                <a:latin typeface="Atlas Grotesk"/>
              </a:rPr>
              <a:t>the meteorite's landing</a:t>
            </a:r>
          </a:p>
          <a:p>
            <a:pPr fontAlgn="base">
              <a:buFont typeface="Arial" panose="020B0604020202020204" pitchFamily="34" charset="0"/>
              <a:buChar char="•"/>
            </a:pPr>
            <a:r>
              <a:rPr lang="en-US" dirty="0" err="1" smtClean="0">
                <a:solidFill>
                  <a:schemeClr val="tx2"/>
                </a:solidFill>
                <a:latin typeface="inherit"/>
              </a:rPr>
              <a:t>GeoLocation</a:t>
            </a:r>
            <a:r>
              <a:rPr lang="en-US" b="1" dirty="0">
                <a:solidFill>
                  <a:schemeClr val="tx2"/>
                </a:solidFill>
                <a:latin typeface="Atlas Grotesk"/>
              </a:rPr>
              <a:t>:</a:t>
            </a:r>
            <a:r>
              <a:rPr lang="en-US" dirty="0">
                <a:solidFill>
                  <a:srgbClr val="A9A9A9"/>
                </a:solidFill>
                <a:latin typeface="Atlas Grotesk"/>
              </a:rPr>
              <a:t> a parentheses-enclose, comma-separated tuple that combines </a:t>
            </a:r>
            <a:r>
              <a:rPr lang="en-US" dirty="0" err="1">
                <a:solidFill>
                  <a:srgbClr val="A9A9A9"/>
                </a:solidFill>
                <a:latin typeface="inherit"/>
              </a:rPr>
              <a:t>reclat</a:t>
            </a:r>
            <a:r>
              <a:rPr lang="en-US" dirty="0" err="1">
                <a:solidFill>
                  <a:srgbClr val="A9A9A9"/>
                </a:solidFill>
                <a:latin typeface="Atlas Grotesk"/>
              </a:rPr>
              <a:t>and</a:t>
            </a:r>
            <a:r>
              <a:rPr lang="en-US" dirty="0">
                <a:solidFill>
                  <a:srgbClr val="A9A9A9"/>
                </a:solidFill>
                <a:latin typeface="Atlas Grotesk"/>
              </a:rPr>
              <a:t> </a:t>
            </a:r>
            <a:r>
              <a:rPr lang="en-US" dirty="0" err="1">
                <a:solidFill>
                  <a:srgbClr val="A9A9A9"/>
                </a:solidFill>
                <a:latin typeface="inherit"/>
              </a:rPr>
              <a:t>reclong</a:t>
            </a:r>
            <a:endParaRPr lang="en-US" b="0" i="0" dirty="0">
              <a:solidFill>
                <a:srgbClr val="A9A9A9"/>
              </a:solidFill>
              <a:effectLst/>
              <a:latin typeface="Atlas Grotesk"/>
            </a:endParaRPr>
          </a:p>
        </p:txBody>
      </p:sp>
      <p:sp>
        <p:nvSpPr>
          <p:cNvPr id="6" name="Rectangle 5"/>
          <p:cNvSpPr/>
          <p:nvPr/>
        </p:nvSpPr>
        <p:spPr>
          <a:xfrm>
            <a:off x="7020559" y="1036320"/>
            <a:ext cx="3881120" cy="2862322"/>
          </a:xfrm>
          <a:prstGeom prst="rect">
            <a:avLst/>
          </a:prstGeom>
        </p:spPr>
        <p:txBody>
          <a:bodyPr wrap="square">
            <a:spAutoFit/>
          </a:bodyPr>
          <a:lstStyle/>
          <a:p>
            <a:r>
              <a:rPr lang="en-US" dirty="0"/>
              <a:t>name  </a:t>
            </a:r>
            <a:r>
              <a:rPr lang="en-US" dirty="0" smtClean="0"/>
              <a:t>		0 </a:t>
            </a:r>
          </a:p>
          <a:p>
            <a:r>
              <a:rPr lang="en-US" dirty="0" smtClean="0"/>
              <a:t>id 		0 </a:t>
            </a:r>
          </a:p>
          <a:p>
            <a:r>
              <a:rPr lang="en-US" dirty="0" err="1" smtClean="0"/>
              <a:t>nametype</a:t>
            </a:r>
            <a:r>
              <a:rPr lang="en-US" dirty="0" smtClean="0"/>
              <a:t> 	0 </a:t>
            </a:r>
          </a:p>
          <a:p>
            <a:r>
              <a:rPr lang="en-US" dirty="0" err="1" smtClean="0"/>
              <a:t>Recclass</a:t>
            </a:r>
            <a:r>
              <a:rPr lang="en-US" dirty="0" smtClean="0"/>
              <a:t>		0</a:t>
            </a:r>
          </a:p>
          <a:p>
            <a:r>
              <a:rPr lang="en-US" dirty="0" smtClean="0"/>
              <a:t>mass 		131 </a:t>
            </a:r>
          </a:p>
          <a:p>
            <a:r>
              <a:rPr lang="en-US" dirty="0" smtClean="0"/>
              <a:t>fall 		0 </a:t>
            </a:r>
          </a:p>
          <a:p>
            <a:r>
              <a:rPr lang="en-US" dirty="0" smtClean="0"/>
              <a:t>year 		288 </a:t>
            </a:r>
          </a:p>
          <a:p>
            <a:r>
              <a:rPr lang="en-US" dirty="0" err="1" smtClean="0"/>
              <a:t>reclat</a:t>
            </a:r>
            <a:r>
              <a:rPr lang="en-US" dirty="0" smtClean="0"/>
              <a:t> 		7315 </a:t>
            </a:r>
          </a:p>
          <a:p>
            <a:r>
              <a:rPr lang="en-US" dirty="0" err="1" smtClean="0"/>
              <a:t>reclong</a:t>
            </a:r>
            <a:r>
              <a:rPr lang="en-US" dirty="0" smtClean="0"/>
              <a:t> 		7315</a:t>
            </a:r>
          </a:p>
          <a:p>
            <a:r>
              <a:rPr lang="en-US" dirty="0" err="1" smtClean="0"/>
              <a:t>GeoLocation</a:t>
            </a:r>
            <a:r>
              <a:rPr lang="en-US" dirty="0"/>
              <a:t>	</a:t>
            </a:r>
            <a:r>
              <a:rPr lang="en-US" dirty="0" smtClean="0"/>
              <a:t>7315</a:t>
            </a:r>
            <a:endParaRPr lang="en-US" dirty="0"/>
          </a:p>
        </p:txBody>
      </p:sp>
      <p:sp>
        <p:nvSpPr>
          <p:cNvPr id="7" name="TextBox 6"/>
          <p:cNvSpPr txBox="1"/>
          <p:nvPr/>
        </p:nvSpPr>
        <p:spPr>
          <a:xfrm>
            <a:off x="7640320" y="508000"/>
            <a:ext cx="914400" cy="369332"/>
          </a:xfrm>
          <a:prstGeom prst="rect">
            <a:avLst/>
          </a:prstGeom>
          <a:noFill/>
        </p:spPr>
        <p:txBody>
          <a:bodyPr wrap="square" rtlCol="0">
            <a:spAutoFit/>
          </a:bodyPr>
          <a:lstStyle/>
          <a:p>
            <a:r>
              <a:rPr lang="en-US" dirty="0" smtClean="0"/>
              <a:t>“</a:t>
            </a:r>
            <a:r>
              <a:rPr lang="en-US" dirty="0" err="1"/>
              <a:t>i</a:t>
            </a:r>
            <a:r>
              <a:rPr lang="en-US" dirty="0" err="1" smtClean="0"/>
              <a:t>snull</a:t>
            </a:r>
            <a:r>
              <a:rPr lang="en-US" dirty="0" smtClean="0"/>
              <a:t>”</a:t>
            </a:r>
            <a:endParaRPr lang="en-US" dirty="0"/>
          </a:p>
        </p:txBody>
      </p:sp>
    </p:spTree>
    <p:extLst>
      <p:ext uri="{BB962C8B-B14F-4D97-AF65-F5344CB8AC3E}">
        <p14:creationId xmlns:p14="http://schemas.microsoft.com/office/powerpoint/2010/main" val="1068041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Asteroids - Python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150" y="2834222"/>
            <a:ext cx="3857625" cy="25336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991" y="1972816"/>
            <a:ext cx="3352800" cy="33909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6007" y="1976972"/>
            <a:ext cx="3352800" cy="3390900"/>
          </a:xfrm>
          <a:prstGeom prst="rect">
            <a:avLst/>
          </a:prstGeom>
        </p:spPr>
      </p:pic>
    </p:spTree>
    <p:extLst>
      <p:ext uri="{BB962C8B-B14F-4D97-AF65-F5344CB8AC3E}">
        <p14:creationId xmlns:p14="http://schemas.microsoft.com/office/powerpoint/2010/main" val="918877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Asteroids - Tableau</a:t>
            </a:r>
            <a:endParaRPr lang="en-US" dirty="0"/>
          </a:p>
        </p:txBody>
      </p:sp>
      <p:pic>
        <p:nvPicPr>
          <p:cNvPr id="8" name="Content Placeholder 7"/>
          <p:cNvPicPr>
            <a:picLocks noGrp="1" noChangeAspect="1"/>
          </p:cNvPicPr>
          <p:nvPr>
            <p:ph idx="1"/>
          </p:nvPr>
        </p:nvPicPr>
        <p:blipFill>
          <a:blip r:embed="rId2"/>
          <a:stretch>
            <a:fillRect/>
          </a:stretch>
        </p:blipFill>
        <p:spPr>
          <a:xfrm>
            <a:off x="2131279" y="1825625"/>
            <a:ext cx="7929442" cy="4351338"/>
          </a:xfrm>
          <a:prstGeom prst="rect">
            <a:avLst/>
          </a:prstGeom>
        </p:spPr>
      </p:pic>
      <p:pic>
        <p:nvPicPr>
          <p:cNvPr id="9" name="Picture 8"/>
          <p:cNvPicPr>
            <a:picLocks noChangeAspect="1"/>
          </p:cNvPicPr>
          <p:nvPr/>
        </p:nvPicPr>
        <p:blipFill>
          <a:blip r:embed="rId3"/>
          <a:stretch>
            <a:fillRect/>
          </a:stretch>
        </p:blipFill>
        <p:spPr>
          <a:xfrm>
            <a:off x="838200" y="1371599"/>
            <a:ext cx="9964541" cy="4974790"/>
          </a:xfrm>
          <a:prstGeom prst="rect">
            <a:avLst/>
          </a:prstGeom>
        </p:spPr>
      </p:pic>
    </p:spTree>
    <p:extLst>
      <p:ext uri="{BB962C8B-B14F-4D97-AF65-F5344CB8AC3E}">
        <p14:creationId xmlns:p14="http://schemas.microsoft.com/office/powerpoint/2010/main" val="3595639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3729" y="694943"/>
            <a:ext cx="9964541" cy="5468113"/>
          </a:xfrm>
          <a:prstGeom prst="rect">
            <a:avLst/>
          </a:prstGeom>
        </p:spPr>
      </p:pic>
      <p:pic>
        <p:nvPicPr>
          <p:cNvPr id="3" name="Picture 2"/>
          <p:cNvPicPr>
            <a:picLocks noChangeAspect="1"/>
          </p:cNvPicPr>
          <p:nvPr/>
        </p:nvPicPr>
        <p:blipFill>
          <a:blip r:embed="rId3"/>
          <a:stretch>
            <a:fillRect/>
          </a:stretch>
        </p:blipFill>
        <p:spPr>
          <a:xfrm>
            <a:off x="1266129" y="847343"/>
            <a:ext cx="9964541" cy="5468113"/>
          </a:xfrm>
          <a:prstGeom prst="rect">
            <a:avLst/>
          </a:prstGeom>
        </p:spPr>
      </p:pic>
    </p:spTree>
    <p:extLst>
      <p:ext uri="{BB962C8B-B14F-4D97-AF65-F5344CB8AC3E}">
        <p14:creationId xmlns:p14="http://schemas.microsoft.com/office/powerpoint/2010/main" val="312897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Lessons…	Highlights…</a:t>
            </a:r>
            <a:endParaRPr lang="en-US" dirty="0"/>
          </a:p>
        </p:txBody>
      </p:sp>
      <p:sp>
        <p:nvSpPr>
          <p:cNvPr id="3" name="Content Placeholder 2"/>
          <p:cNvSpPr>
            <a:spLocks noGrp="1"/>
          </p:cNvSpPr>
          <p:nvPr>
            <p:ph idx="1"/>
          </p:nvPr>
        </p:nvSpPr>
        <p:spPr/>
        <p:txBody>
          <a:bodyPr/>
          <a:lstStyle/>
          <a:p>
            <a:r>
              <a:rPr lang="en-US" dirty="0" smtClean="0"/>
              <a:t>Too large of data sets – ‘chunks’</a:t>
            </a:r>
          </a:p>
          <a:p>
            <a:r>
              <a:rPr lang="en-US" dirty="0" smtClean="0"/>
              <a:t>“Making it fit” – distribution curve</a:t>
            </a:r>
          </a:p>
          <a:p>
            <a:r>
              <a:rPr lang="en-US" dirty="0" smtClean="0"/>
              <a:t>Fiddled w/PDF - scraping</a:t>
            </a:r>
          </a:p>
          <a:p>
            <a:r>
              <a:rPr lang="en-US" dirty="0" smtClean="0"/>
              <a:t>Writing new data *.csv</a:t>
            </a:r>
            <a:endParaRPr lang="en-US" dirty="0"/>
          </a:p>
          <a:p>
            <a:r>
              <a:rPr lang="en-US" dirty="0" err="1" smtClean="0"/>
              <a:t>Geopandas</a:t>
            </a:r>
            <a:r>
              <a:rPr lang="en-US" dirty="0" smtClean="0"/>
              <a:t>…</a:t>
            </a:r>
            <a:endParaRPr lang="en-US" dirty="0"/>
          </a:p>
        </p:txBody>
      </p:sp>
    </p:spTree>
    <p:extLst>
      <p:ext uri="{BB962C8B-B14F-4D97-AF65-F5344CB8AC3E}">
        <p14:creationId xmlns:p14="http://schemas.microsoft.com/office/powerpoint/2010/main" val="1096537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Meteorite </a:t>
            </a:r>
            <a:r>
              <a:rPr lang="en-US" dirty="0" smtClean="0"/>
              <a:t>Trivia</a:t>
            </a:r>
            <a:endParaRPr lang="en-US" dirty="0"/>
          </a:p>
        </p:txBody>
      </p:sp>
      <p:sp>
        <p:nvSpPr>
          <p:cNvPr id="8" name="Content Placeholder 7"/>
          <p:cNvSpPr>
            <a:spLocks noGrp="1"/>
          </p:cNvSpPr>
          <p:nvPr>
            <p:ph idx="1"/>
          </p:nvPr>
        </p:nvSpPr>
        <p:spPr/>
        <p:txBody>
          <a:bodyPr>
            <a:normAutofit/>
          </a:bodyPr>
          <a:lstStyle/>
          <a:p>
            <a:r>
              <a:rPr lang="en-US" dirty="0" smtClean="0"/>
              <a:t>Most </a:t>
            </a:r>
            <a:r>
              <a:rPr lang="en-US" dirty="0" smtClean="0"/>
              <a:t>expensive asteroid  - </a:t>
            </a:r>
            <a:r>
              <a:rPr lang="en-US" dirty="0"/>
              <a:t>The </a:t>
            </a:r>
            <a:r>
              <a:rPr lang="en-US" dirty="0" err="1"/>
              <a:t>Fukang</a:t>
            </a:r>
            <a:r>
              <a:rPr lang="en-US" dirty="0"/>
              <a:t> Meteorite - €1.7 </a:t>
            </a:r>
            <a:r>
              <a:rPr lang="en-US" dirty="0" smtClean="0"/>
              <a:t>million </a:t>
            </a:r>
          </a:p>
          <a:p>
            <a:r>
              <a:rPr lang="en-US" dirty="0" smtClean="0"/>
              <a:t>How many hit earth’s atmosphere – 500 a day, 30 hit the earth per year</a:t>
            </a:r>
          </a:p>
          <a:p>
            <a:r>
              <a:rPr lang="en-US" dirty="0" smtClean="0"/>
              <a:t>Smallest size asteroid to hit earth? Marble</a:t>
            </a:r>
          </a:p>
          <a:p>
            <a:r>
              <a:rPr lang="en-US" dirty="0" smtClean="0"/>
              <a:t>Speed?  25,000 to 168,000 mph</a:t>
            </a:r>
          </a:p>
          <a:p>
            <a:r>
              <a:rPr lang="en-US" dirty="0" smtClean="0"/>
              <a:t>What killed the dinosaurs? 6.8 to 50.3 mile </a:t>
            </a:r>
            <a:r>
              <a:rPr lang="en-US" dirty="0" err="1" smtClean="0"/>
              <a:t>dia</a:t>
            </a:r>
            <a:r>
              <a:rPr lang="en-US" dirty="0" smtClean="0"/>
              <a:t> - Chicxulub crater, MX</a:t>
            </a:r>
          </a:p>
          <a:p>
            <a:r>
              <a:rPr lang="en-US" dirty="0" smtClean="0"/>
              <a:t>Ceres – ¼ the moon</a:t>
            </a:r>
            <a:r>
              <a:rPr lang="en-US" dirty="0" smtClean="0"/>
              <a:t>, </a:t>
            </a:r>
            <a:r>
              <a:rPr lang="en-US" dirty="0" smtClean="0"/>
              <a:t>spherical </a:t>
            </a:r>
          </a:p>
        </p:txBody>
      </p:sp>
    </p:spTree>
    <p:extLst>
      <p:ext uri="{BB962C8B-B14F-4D97-AF65-F5344CB8AC3E}">
        <p14:creationId xmlns:p14="http://schemas.microsoft.com/office/powerpoint/2010/main" val="1551480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2975" y="3244333"/>
            <a:ext cx="1150636" cy="369332"/>
          </a:xfrm>
          <a:prstGeom prst="rect">
            <a:avLst/>
          </a:prstGeom>
        </p:spPr>
        <p:txBody>
          <a:bodyPr wrap="none">
            <a:spAutoFit/>
          </a:bodyPr>
          <a:lstStyle/>
          <a:p>
            <a:r>
              <a:rPr lang="en-US" dirty="0" smtClean="0">
                <a:hlinkClick r:id="rId3"/>
              </a:rPr>
              <a:t>Atari 1979</a:t>
            </a:r>
            <a:endParaRPr lang="en-US" dirty="0"/>
          </a:p>
        </p:txBody>
      </p:sp>
      <p:pic>
        <p:nvPicPr>
          <p:cNvPr id="6" name="cZfsnA7dAHI"/>
          <p:cNvPicPr>
            <a:picLocks noRot="1" noChangeAspect="1"/>
          </p:cNvPicPr>
          <p:nvPr>
            <a:videoFile r:link="rId1"/>
          </p:nvPr>
        </p:nvPicPr>
        <p:blipFill>
          <a:blip r:embed="rId4"/>
          <a:stretch>
            <a:fillRect/>
          </a:stretch>
        </p:blipFill>
        <p:spPr>
          <a:xfrm>
            <a:off x="1853611" y="600609"/>
            <a:ext cx="10056496" cy="5656779"/>
          </a:xfrm>
          <a:prstGeom prst="rect">
            <a:avLst/>
          </a:prstGeom>
        </p:spPr>
      </p:pic>
    </p:spTree>
    <p:extLst>
      <p:ext uri="{BB962C8B-B14F-4D97-AF65-F5344CB8AC3E}">
        <p14:creationId xmlns:p14="http://schemas.microsoft.com/office/powerpoint/2010/main" val="2657980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239</Words>
  <Application>Microsoft Office PowerPoint</Application>
  <PresentationFormat>Widescreen</PresentationFormat>
  <Paragraphs>61</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Atlas Grotesk</vt:lpstr>
      <vt:lpstr>Calibri</vt:lpstr>
      <vt:lpstr>Calibri Light</vt:lpstr>
      <vt:lpstr>inherit</vt:lpstr>
      <vt:lpstr>Office Theme</vt:lpstr>
      <vt:lpstr>Immersive Data Analysis – Project 1</vt:lpstr>
      <vt:lpstr>Asteroids?</vt:lpstr>
      <vt:lpstr>PowerPoint Presentation</vt:lpstr>
      <vt:lpstr>Asteroids - Python</vt:lpstr>
      <vt:lpstr>Asteroids - Tableau</vt:lpstr>
      <vt:lpstr>PowerPoint Presentation</vt:lpstr>
      <vt:lpstr>Some Lessons… Highlights…</vt:lpstr>
      <vt:lpstr>Meteorite Trivia</vt:lpstr>
      <vt:lpstr>PowerPoint Presentation</vt:lpstr>
    </vt:vector>
  </TitlesOfParts>
  <Company>Montgomery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Immersive Data Analysis – Project 1</dc:title>
  <dc:creator>Montgomery College</dc:creator>
  <cp:lastModifiedBy>Montgomery College</cp:lastModifiedBy>
  <cp:revision>26</cp:revision>
  <dcterms:created xsi:type="dcterms:W3CDTF">2019-04-19T18:04:08Z</dcterms:created>
  <dcterms:modified xsi:type="dcterms:W3CDTF">2019-04-22T15:59:55Z</dcterms:modified>
</cp:coreProperties>
</file>