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>
        <p:scale>
          <a:sx n="142" d="100"/>
          <a:sy n="142" d="100"/>
        </p:scale>
        <p:origin x="336" y="-5214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BF62-35A0-4C46-B59E-83D304A6172F}" type="datetimeFigureOut">
              <a:rPr lang="en-SG" smtClean="0"/>
              <a:t>18/02/2019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DD4D6-BDB7-4D40-8D2D-39920CC170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92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Jobbers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 34 years, &lt;2 years working experience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 singles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 34 years, &gt;2 years working experience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 family</a:t>
            </a: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Youngest kid age &lt; 6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 family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Youngest kid age : 7 – 16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Mature family</a:t>
            </a: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Youngest kid age =&gt; 17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KIV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with no kids</a:t>
            </a:r>
          </a:p>
          <a:p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Married, &gt;18, no kids</a:t>
            </a:r>
          </a:p>
          <a:p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DD4D6-BDB7-4D40-8D2D-39920CC1707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30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EC18-A7C7-438E-89DF-3A0E12E5113B}" type="datetimeFigureOut">
              <a:rPr lang="en-SG" smtClean="0"/>
              <a:t>18/02/2019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F98-A6AF-448A-BB58-CE545CC43D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21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EC18-A7C7-438E-89DF-3A0E12E5113B}" type="datetimeFigureOut">
              <a:rPr lang="en-SG" smtClean="0"/>
              <a:t>18/02/2019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F98-A6AF-448A-BB58-CE545CC43D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75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EC18-A7C7-438E-89DF-3A0E12E5113B}" type="datetimeFigureOut">
              <a:rPr lang="en-SG" smtClean="0"/>
              <a:t>18/02/2019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F98-A6AF-448A-BB58-CE545CC43D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05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EC18-A7C7-438E-89DF-3A0E12E5113B}" type="datetimeFigureOut">
              <a:rPr lang="en-SG" smtClean="0"/>
              <a:t>18/02/2019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F98-A6AF-448A-BB58-CE545CC43D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052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EC18-A7C7-438E-89DF-3A0E12E5113B}" type="datetimeFigureOut">
              <a:rPr lang="en-SG" smtClean="0"/>
              <a:t>18/02/2019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F98-A6AF-448A-BB58-CE545CC43D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948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EC18-A7C7-438E-89DF-3A0E12E5113B}" type="datetimeFigureOut">
              <a:rPr lang="en-SG" smtClean="0"/>
              <a:t>18/02/2019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F98-A6AF-448A-BB58-CE545CC43D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45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EC18-A7C7-438E-89DF-3A0E12E5113B}" type="datetimeFigureOut">
              <a:rPr lang="en-SG" smtClean="0"/>
              <a:t>18/02/2019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F98-A6AF-448A-BB58-CE545CC43D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38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EC18-A7C7-438E-89DF-3A0E12E5113B}" type="datetimeFigureOut">
              <a:rPr lang="en-SG" smtClean="0"/>
              <a:t>18/02/2019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F98-A6AF-448A-BB58-CE545CC43D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9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EC18-A7C7-438E-89DF-3A0E12E5113B}" type="datetimeFigureOut">
              <a:rPr lang="en-SG" smtClean="0"/>
              <a:t>18/02/2019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F98-A6AF-448A-BB58-CE545CC43D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143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EC18-A7C7-438E-89DF-3A0E12E5113B}" type="datetimeFigureOut">
              <a:rPr lang="en-SG" smtClean="0"/>
              <a:t>18/02/2019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F98-A6AF-448A-BB58-CE545CC43D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61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EC18-A7C7-438E-89DF-3A0E12E5113B}" type="datetimeFigureOut">
              <a:rPr lang="en-SG" smtClean="0"/>
              <a:t>18/02/2019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F98-A6AF-448A-BB58-CE545CC43D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19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EC18-A7C7-438E-89DF-3A0E12E5113B}" type="datetimeFigureOut">
              <a:rPr lang="en-SG" smtClean="0"/>
              <a:t>18/02/2019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CF98-A6AF-448A-BB58-CE545CC43D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468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190B713-A7B2-4481-890C-8E2E9F53C318}"/>
              </a:ext>
            </a:extLst>
          </p:cNvPr>
          <p:cNvSpPr txBox="1"/>
          <p:nvPr/>
        </p:nvSpPr>
        <p:spPr>
          <a:xfrm>
            <a:off x="203236" y="508561"/>
            <a:ext cx="1404332" cy="360850"/>
          </a:xfrm>
          <a:prstGeom prst="rect">
            <a:avLst/>
          </a:prstGeom>
          <a:noFill/>
        </p:spPr>
        <p:txBody>
          <a:bodyPr wrap="none" lIns="108000" tIns="72000" rIns="108000" bIns="72000" rtlCol="0">
            <a:spAutoFit/>
          </a:bodyPr>
          <a:lstStyle/>
          <a:p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Concept Name</a:t>
            </a:r>
            <a:endParaRPr lang="en-SG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AAE621-CBF4-4C3A-9E5E-3311057B3582}"/>
              </a:ext>
            </a:extLst>
          </p:cNvPr>
          <p:cNvSpPr/>
          <p:nvPr/>
        </p:nvSpPr>
        <p:spPr>
          <a:xfrm>
            <a:off x="189000" y="495861"/>
            <a:ext cx="3240000" cy="82081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1CE4B-3B37-413A-8825-D25D63A3F851}"/>
              </a:ext>
            </a:extLst>
          </p:cNvPr>
          <p:cNvSpPr txBox="1"/>
          <p:nvPr/>
        </p:nvSpPr>
        <p:spPr>
          <a:xfrm>
            <a:off x="3428939" y="1316678"/>
            <a:ext cx="2779323" cy="360850"/>
          </a:xfrm>
          <a:prstGeom prst="rect">
            <a:avLst/>
          </a:prstGeom>
          <a:noFill/>
        </p:spPr>
        <p:txBody>
          <a:bodyPr wrap="none" lIns="108000" tIns="72000" rIns="108000" bIns="72000" rtlCol="0">
            <a:spAutoFit/>
          </a:bodyPr>
          <a:lstStyle/>
          <a:p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What’s the problem/opportunity?</a:t>
            </a:r>
            <a:endParaRPr lang="en-SG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42B51-B559-4C6F-8C94-1BAF99E607FC}"/>
              </a:ext>
            </a:extLst>
          </p:cNvPr>
          <p:cNvSpPr/>
          <p:nvPr/>
        </p:nvSpPr>
        <p:spPr>
          <a:xfrm>
            <a:off x="189000" y="1316679"/>
            <a:ext cx="3240000" cy="85890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E5B1A-2744-4EBB-8FFC-5EF9AD924A6E}"/>
              </a:ext>
            </a:extLst>
          </p:cNvPr>
          <p:cNvSpPr/>
          <p:nvPr/>
        </p:nvSpPr>
        <p:spPr>
          <a:xfrm>
            <a:off x="3428970" y="1316679"/>
            <a:ext cx="3240000" cy="85890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3CCEF-B3C4-4A73-BB6A-3F4E13034479}"/>
              </a:ext>
            </a:extLst>
          </p:cNvPr>
          <p:cNvSpPr txBox="1"/>
          <p:nvPr/>
        </p:nvSpPr>
        <p:spPr>
          <a:xfrm>
            <a:off x="188939" y="1316678"/>
            <a:ext cx="2343628" cy="360850"/>
          </a:xfrm>
          <a:prstGeom prst="rect">
            <a:avLst/>
          </a:prstGeom>
          <a:noFill/>
        </p:spPr>
        <p:txBody>
          <a:bodyPr wrap="none" lIns="108000" tIns="72000" rIns="108000" bIns="72000" rtlCol="0">
            <a:spAutoFit/>
          </a:bodyPr>
          <a:lstStyle/>
          <a:p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Who are we designing for?</a:t>
            </a:r>
            <a:endParaRPr lang="en-SG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1F5E7-ECE1-4849-BC73-505C4D983913}"/>
              </a:ext>
            </a:extLst>
          </p:cNvPr>
          <p:cNvSpPr/>
          <p:nvPr/>
        </p:nvSpPr>
        <p:spPr>
          <a:xfrm>
            <a:off x="188970" y="2175584"/>
            <a:ext cx="6480000" cy="518435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53D59-A4D2-4E4F-8034-C3B008A448F8}"/>
              </a:ext>
            </a:extLst>
          </p:cNvPr>
          <p:cNvSpPr txBox="1"/>
          <p:nvPr/>
        </p:nvSpPr>
        <p:spPr>
          <a:xfrm>
            <a:off x="188908" y="2175583"/>
            <a:ext cx="1685947" cy="360850"/>
          </a:xfrm>
          <a:prstGeom prst="rect">
            <a:avLst/>
          </a:prstGeom>
          <a:noFill/>
        </p:spPr>
        <p:txBody>
          <a:bodyPr wrap="none" lIns="108000" tIns="72000" rIns="108000" bIns="72000" rtlCol="0">
            <a:spAutoFit/>
          </a:bodyPr>
          <a:lstStyle/>
          <a:p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How does it work?</a:t>
            </a:r>
            <a:endParaRPr lang="en-SG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E8B3F-7164-4F02-A8A2-32EA57497FCD}"/>
              </a:ext>
            </a:extLst>
          </p:cNvPr>
          <p:cNvSpPr/>
          <p:nvPr/>
        </p:nvSpPr>
        <p:spPr>
          <a:xfrm>
            <a:off x="3432205" y="495861"/>
            <a:ext cx="3240000" cy="82081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D61D0-3D61-43FC-AA25-5E37403CC088}"/>
              </a:ext>
            </a:extLst>
          </p:cNvPr>
          <p:cNvSpPr txBox="1"/>
          <p:nvPr/>
        </p:nvSpPr>
        <p:spPr>
          <a:xfrm>
            <a:off x="3454430" y="499690"/>
            <a:ext cx="1823677" cy="360850"/>
          </a:xfrm>
          <a:prstGeom prst="rect">
            <a:avLst/>
          </a:prstGeom>
          <a:noFill/>
        </p:spPr>
        <p:txBody>
          <a:bodyPr wrap="none" lIns="108000" tIns="72000" rIns="108000" bIns="72000" rtlCol="0">
            <a:spAutoFit/>
          </a:bodyPr>
          <a:lstStyle/>
          <a:p>
            <a:r>
              <a:rPr lang="en-U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What’s the big idea?</a:t>
            </a:r>
            <a:endParaRPr lang="en-SG" sz="1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BBB144-60C2-4FE4-9A48-E5D37C7F9C36}"/>
              </a:ext>
            </a:extLst>
          </p:cNvPr>
          <p:cNvSpPr/>
          <p:nvPr/>
        </p:nvSpPr>
        <p:spPr>
          <a:xfrm>
            <a:off x="188969" y="84393"/>
            <a:ext cx="6480001" cy="400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C96F09-DC6F-4A18-9A26-716002577088}"/>
              </a:ext>
            </a:extLst>
          </p:cNvPr>
          <p:cNvSpPr txBox="1"/>
          <p:nvPr/>
        </p:nvSpPr>
        <p:spPr>
          <a:xfrm>
            <a:off x="2315055" y="84393"/>
            <a:ext cx="2227828" cy="400776"/>
          </a:xfrm>
          <a:prstGeom prst="rect">
            <a:avLst/>
          </a:prstGeom>
          <a:noFill/>
        </p:spPr>
        <p:txBody>
          <a:bodyPr wrap="none" lIns="54000" tIns="27000" rIns="27000" bIns="27000" rtlCol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latin typeface="Gill Sans Nova" panose="020B0602020104020203" pitchFamily="34" charset="0"/>
                <a:cs typeface="Segoe UI Semibold" panose="020B0702040204020203" pitchFamily="34" charset="0"/>
              </a:rPr>
              <a:t>Concept Poster</a:t>
            </a:r>
            <a:endParaRPr lang="en-SG" sz="2250" b="1" dirty="0">
              <a:solidFill>
                <a:schemeClr val="bg1"/>
              </a:solidFill>
              <a:latin typeface="Gill Sans Nova" panose="020B06020201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A4B91-2610-4A88-84B8-80025D4C0A09}"/>
              </a:ext>
            </a:extLst>
          </p:cNvPr>
          <p:cNvSpPr txBox="1"/>
          <p:nvPr/>
        </p:nvSpPr>
        <p:spPr>
          <a:xfrm>
            <a:off x="3485489" y="742222"/>
            <a:ext cx="12586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Segoe UI" panose="020B0502040204020203" pitchFamily="34" charset="0"/>
                <a:cs typeface="Segoe UI" panose="020B0502040204020203" pitchFamily="34" charset="0"/>
              </a:rPr>
              <a:t>Describe your idea in 5-7 words</a:t>
            </a:r>
            <a:endParaRPr lang="en-SG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09A202-99EC-42CE-B4AA-48B01622E539}"/>
              </a:ext>
            </a:extLst>
          </p:cNvPr>
          <p:cNvSpPr txBox="1"/>
          <p:nvPr/>
        </p:nvSpPr>
        <p:spPr>
          <a:xfrm>
            <a:off x="203175" y="2448675"/>
            <a:ext cx="22765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Segoe UI" panose="020B0502040204020203" pitchFamily="34" charset="0"/>
                <a:cs typeface="Segoe UI" panose="020B0502040204020203" pitchFamily="34" charset="0"/>
              </a:rPr>
              <a:t>Describe the mechanics/steps of the concept (Draw if needed)</a:t>
            </a:r>
            <a:endParaRPr lang="en-SG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30739D-6BFA-4072-A198-60A164A3465D}"/>
              </a:ext>
            </a:extLst>
          </p:cNvPr>
          <p:cNvGrpSpPr/>
          <p:nvPr/>
        </p:nvGrpSpPr>
        <p:grpSpPr>
          <a:xfrm>
            <a:off x="188969" y="7360136"/>
            <a:ext cx="6479985" cy="1701852"/>
            <a:chOff x="188969" y="6901740"/>
            <a:chExt cx="6479985" cy="21602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97ED3A-D738-487C-B5E0-577E6C823FD3}"/>
                </a:ext>
              </a:extLst>
            </p:cNvPr>
            <p:cNvSpPr txBox="1"/>
            <p:nvPr/>
          </p:nvSpPr>
          <p:spPr>
            <a:xfrm>
              <a:off x="4663407" y="6901740"/>
              <a:ext cx="2005499" cy="653383"/>
            </a:xfrm>
            <a:prstGeom prst="rect">
              <a:avLst/>
            </a:prstGeom>
            <a:noFill/>
          </p:spPr>
          <p:txBody>
            <a:bodyPr wrap="square" lIns="108000" tIns="72000" rIns="108000" bIns="72000" rtlCol="0">
              <a:spAutoFit/>
            </a:bodyPr>
            <a:lstStyle/>
            <a:p>
              <a:r>
                <a:rPr lang="en-US" sz="12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How will you measure success?</a:t>
              </a:r>
              <a:endParaRPr lang="en-SG" sz="1200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630944-8C81-48D1-95A1-AF5ED7A69CE0}"/>
                </a:ext>
              </a:extLst>
            </p:cNvPr>
            <p:cNvSpPr/>
            <p:nvPr/>
          </p:nvSpPr>
          <p:spPr>
            <a:xfrm>
              <a:off x="188969" y="6901741"/>
              <a:ext cx="2424590" cy="21600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75C957-E6B2-4184-B720-6CABBA9F8AD7}"/>
                </a:ext>
              </a:extLst>
            </p:cNvPr>
            <p:cNvSpPr/>
            <p:nvPr/>
          </p:nvSpPr>
          <p:spPr>
            <a:xfrm>
              <a:off x="4663439" y="6901741"/>
              <a:ext cx="2005499" cy="21600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542674-7A5F-470F-B706-3264CE6C673B}"/>
                </a:ext>
              </a:extLst>
            </p:cNvPr>
            <p:cNvSpPr txBox="1"/>
            <p:nvPr/>
          </p:nvSpPr>
          <p:spPr>
            <a:xfrm>
              <a:off x="203174" y="6901740"/>
              <a:ext cx="2279675" cy="418977"/>
            </a:xfrm>
            <a:prstGeom prst="rect">
              <a:avLst/>
            </a:prstGeom>
            <a:noFill/>
          </p:spPr>
          <p:txBody>
            <a:bodyPr wrap="square" lIns="108000" tIns="72000" rIns="108000" bIns="72000" rtlCol="0">
              <a:spAutoFit/>
            </a:bodyPr>
            <a:lstStyle/>
            <a:p>
              <a:r>
                <a:rPr lang="en-US" sz="12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Why will the concept work?</a:t>
              </a:r>
              <a:endParaRPr lang="en-SG" sz="1200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CD015A-A228-4565-B723-121513F122F9}"/>
                </a:ext>
              </a:extLst>
            </p:cNvPr>
            <p:cNvSpPr txBox="1"/>
            <p:nvPr/>
          </p:nvSpPr>
          <p:spPr>
            <a:xfrm>
              <a:off x="203174" y="7278124"/>
              <a:ext cx="2184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Segoe UI" panose="020B0502040204020203" pitchFamily="34" charset="0"/>
                  <a:cs typeface="Segoe UI" panose="020B0502040204020203" pitchFamily="34" charset="0"/>
                </a:rPr>
                <a:t>Explain how the concept solves the problem/opportunity specified</a:t>
              </a:r>
              <a:endParaRPr lang="en-SG" sz="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EE7773-DF92-41AF-A4EB-256BA339D156}"/>
                </a:ext>
              </a:extLst>
            </p:cNvPr>
            <p:cNvSpPr txBox="1"/>
            <p:nvPr/>
          </p:nvSpPr>
          <p:spPr>
            <a:xfrm>
              <a:off x="4676453" y="7488947"/>
              <a:ext cx="1992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Segoe UI" panose="020B0502040204020203" pitchFamily="34" charset="0"/>
                  <a:cs typeface="Segoe UI" panose="020B0502040204020203" pitchFamily="34" charset="0"/>
                </a:rPr>
                <a:t>State the metrics to track and pass/fail criteria. Why were these chosen?</a:t>
              </a:r>
              <a:endParaRPr lang="en-SG" sz="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48B910-E5D9-4528-AD7C-271D924701E6}"/>
                </a:ext>
              </a:extLst>
            </p:cNvPr>
            <p:cNvSpPr/>
            <p:nvPr/>
          </p:nvSpPr>
          <p:spPr>
            <a:xfrm>
              <a:off x="2613623" y="6901988"/>
              <a:ext cx="2049784" cy="21600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076FAE-9EDB-4B8A-A7AA-687A45F71E03}"/>
                </a:ext>
              </a:extLst>
            </p:cNvPr>
            <p:cNvSpPr txBox="1"/>
            <p:nvPr/>
          </p:nvSpPr>
          <p:spPr>
            <a:xfrm>
              <a:off x="2559902" y="6901740"/>
              <a:ext cx="2184265" cy="653383"/>
            </a:xfrm>
            <a:prstGeom prst="rect">
              <a:avLst/>
            </a:prstGeom>
            <a:noFill/>
          </p:spPr>
          <p:txBody>
            <a:bodyPr wrap="square" lIns="108000" tIns="72000" rIns="108000" bIns="72000" rtlCol="0">
              <a:spAutoFit/>
            </a:bodyPr>
            <a:lstStyle/>
            <a:p>
              <a:r>
                <a:rPr lang="en-US" sz="12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What is the value proposition for the Govt and Bank?</a:t>
              </a:r>
              <a:endParaRPr lang="en-SG" sz="1200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8BAF9B4-4B21-4902-BC71-7943D9C06109}"/>
              </a:ext>
            </a:extLst>
          </p:cNvPr>
          <p:cNvSpPr txBox="1"/>
          <p:nvPr/>
        </p:nvSpPr>
        <p:spPr>
          <a:xfrm>
            <a:off x="2642248" y="7844291"/>
            <a:ext cx="1992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Segoe UI" panose="020B0502040204020203" pitchFamily="34" charset="0"/>
                <a:cs typeface="Segoe UI" panose="020B0502040204020203" pitchFamily="34" charset="0"/>
              </a:rPr>
              <a:t>State the impact/benefits that your solution will bring to both the Government and Bank perspectives</a:t>
            </a:r>
            <a:endParaRPr lang="en-SG" sz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1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174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Gill Sans Nova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Wei-Lieh NG</dc:creator>
  <cp:lastModifiedBy>Mervy Rui Tian QUEK</cp:lastModifiedBy>
  <cp:revision>11</cp:revision>
  <dcterms:created xsi:type="dcterms:W3CDTF">2018-09-21T00:12:33Z</dcterms:created>
  <dcterms:modified xsi:type="dcterms:W3CDTF">2019-02-18T13:25:39Z</dcterms:modified>
</cp:coreProperties>
</file>