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nva Sans Bold" panose="020B0604020202020204" charset="0"/>
      <p:regular r:id="rId15"/>
    </p:embeddedFont>
    <p:embeddedFont>
      <p:font typeface="Montserrat Classic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68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64347" y="2163473"/>
            <a:ext cx="6553101" cy="655310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760616" y="3271838"/>
            <a:ext cx="9857709" cy="3857625"/>
          </a:xfrm>
          <a:prstGeom prst="rect">
            <a:avLst/>
          </a:prstGeom>
        </p:spPr>
        <p:txBody>
          <a:bodyPr lIns="0" tIns="0" rIns="0" bIns="0" rtlCol="0" anchor="t">
            <a:spAutoFit/>
          </a:bodyPr>
          <a:lstStyle/>
          <a:p>
            <a:pPr algn="ctr">
              <a:lnSpc>
                <a:spcPts val="6000"/>
              </a:lnSpc>
            </a:pPr>
            <a:r>
              <a:rPr lang="en-US" sz="6000" b="1">
                <a:solidFill>
                  <a:srgbClr val="000000"/>
                </a:solidFill>
                <a:latin typeface="Montserrat Classic Bold"/>
                <a:ea typeface="Montserrat Classic Bold"/>
                <a:cs typeface="Montserrat Classic Bold"/>
                <a:sym typeface="Montserrat Classic Bold"/>
              </a:rPr>
              <a:t>ADVANCED FLOOD ALERT AND MONITORING SYSTEM USING IOT FOR REAL-TIME DISASTER MANAGEMENT</a:t>
            </a:r>
          </a:p>
        </p:txBody>
      </p:sp>
      <p:sp>
        <p:nvSpPr>
          <p:cNvPr id="6" name="AutoShape 6"/>
          <p:cNvSpPr/>
          <p:nvPr/>
        </p:nvSpPr>
        <p:spPr>
          <a:xfrm flipV="1">
            <a:off x="-851663" y="0"/>
            <a:ext cx="19636435" cy="19050"/>
          </a:xfrm>
          <a:prstGeom prst="line">
            <a:avLst/>
          </a:prstGeom>
          <a:ln w="523875" cap="rnd">
            <a:solidFill>
              <a:srgbClr val="000000"/>
            </a:solidFill>
            <a:prstDash val="solid"/>
            <a:headEnd type="none" w="sm" len="sm"/>
            <a:tailEnd type="none" w="sm" len="sm"/>
          </a:ln>
        </p:spPr>
      </p:sp>
      <p:sp>
        <p:nvSpPr>
          <p:cNvPr id="7" name="AutoShape 7"/>
          <p:cNvSpPr/>
          <p:nvPr/>
        </p:nvSpPr>
        <p:spPr>
          <a:xfrm flipV="1">
            <a:off x="0" y="-559922"/>
            <a:ext cx="0" cy="19636444"/>
          </a:xfrm>
          <a:prstGeom prst="line">
            <a:avLst/>
          </a:prstGeom>
          <a:ln w="523875" cap="rnd">
            <a:solidFill>
              <a:srgbClr val="000000"/>
            </a:solidFill>
            <a:prstDash val="solid"/>
            <a:headEnd type="none" w="sm" len="sm"/>
            <a:tailEnd type="none" w="sm" len="sm"/>
          </a:ln>
        </p:spPr>
      </p:sp>
      <p:sp>
        <p:nvSpPr>
          <p:cNvPr id="8" name="AutoShape 8"/>
          <p:cNvSpPr/>
          <p:nvPr/>
        </p:nvSpPr>
        <p:spPr>
          <a:xfrm flipV="1">
            <a:off x="-674218" y="10277475"/>
            <a:ext cx="19636435" cy="19050"/>
          </a:xfrm>
          <a:prstGeom prst="line">
            <a:avLst/>
          </a:prstGeom>
          <a:ln w="523875" cap="rnd">
            <a:solidFill>
              <a:srgbClr val="000000"/>
            </a:solidFill>
            <a:prstDash val="solid"/>
            <a:headEnd type="none" w="sm" len="sm"/>
            <a:tailEnd type="none" w="sm" len="sm"/>
          </a:ln>
        </p:spPr>
      </p:sp>
      <p:sp>
        <p:nvSpPr>
          <p:cNvPr id="9" name="AutoShape 9"/>
          <p:cNvSpPr/>
          <p:nvPr/>
        </p:nvSpPr>
        <p:spPr>
          <a:xfrm flipV="1">
            <a:off x="18288000" y="0"/>
            <a:ext cx="0" cy="19636444"/>
          </a:xfrm>
          <a:prstGeom prst="line">
            <a:avLst/>
          </a:prstGeom>
          <a:ln w="523875" cap="rnd">
            <a:solidFill>
              <a:srgbClr val="00000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6300" y="-361442"/>
            <a:ext cx="11274313" cy="11009883"/>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flipV="1">
            <a:off x="7245350" y="-409411"/>
            <a:ext cx="19050" cy="11105822"/>
          </a:xfrm>
          <a:prstGeom prst="line">
            <a:avLst/>
          </a:prstGeom>
          <a:ln w="38100" cap="flat">
            <a:solidFill>
              <a:srgbClr val="000000"/>
            </a:solidFill>
            <a:prstDash val="solid"/>
            <a:headEnd type="oval" w="lg" len="lg"/>
            <a:tailEnd type="oval" w="lg" len="lg"/>
          </a:ln>
        </p:spPr>
      </p:sp>
      <p:sp>
        <p:nvSpPr>
          <p:cNvPr id="6" name="Freeform 6"/>
          <p:cNvSpPr/>
          <p:nvPr/>
        </p:nvSpPr>
        <p:spPr>
          <a:xfrm>
            <a:off x="7834773" y="2096177"/>
            <a:ext cx="10057367" cy="6474430"/>
          </a:xfrm>
          <a:custGeom>
            <a:avLst/>
            <a:gdLst/>
            <a:ahLst/>
            <a:cxnLst/>
            <a:rect l="l" t="t" r="r" b="b"/>
            <a:pathLst>
              <a:path w="10057367" h="6474430">
                <a:moveTo>
                  <a:pt x="0" y="0"/>
                </a:moveTo>
                <a:lnTo>
                  <a:pt x="10057367" y="0"/>
                </a:lnTo>
                <a:lnTo>
                  <a:pt x="10057367" y="6474431"/>
                </a:lnTo>
                <a:lnTo>
                  <a:pt x="0" y="6474431"/>
                </a:lnTo>
                <a:lnTo>
                  <a:pt x="0" y="0"/>
                </a:lnTo>
                <a:close/>
              </a:path>
            </a:pathLst>
          </a:custGeom>
          <a:blipFill>
            <a:blip r:embed="rId2"/>
            <a:stretch>
              <a:fillRect/>
            </a:stretch>
          </a:blipFill>
        </p:spPr>
      </p:sp>
      <p:sp>
        <p:nvSpPr>
          <p:cNvPr id="7" name="TextBox 7"/>
          <p:cNvSpPr txBox="1"/>
          <p:nvPr/>
        </p:nvSpPr>
        <p:spPr>
          <a:xfrm>
            <a:off x="1267036" y="4493908"/>
            <a:ext cx="5823505" cy="1356333"/>
          </a:xfrm>
          <a:prstGeom prst="rect">
            <a:avLst/>
          </a:prstGeom>
        </p:spPr>
        <p:txBody>
          <a:bodyPr lIns="0" tIns="0" rIns="0" bIns="0" rtlCol="0" anchor="t">
            <a:spAutoFit/>
          </a:bodyPr>
          <a:lstStyle/>
          <a:p>
            <a:pPr algn="l">
              <a:lnSpc>
                <a:spcPts val="10524"/>
              </a:lnSpc>
            </a:pPr>
            <a:r>
              <a:rPr lang="en-US" sz="9313" b="1">
                <a:solidFill>
                  <a:srgbClr val="000000"/>
                </a:solidFill>
                <a:latin typeface="Montserrat Classic Bold"/>
                <a:ea typeface="Montserrat Classic Bold"/>
                <a:cs typeface="Montserrat Classic Bold"/>
                <a:sym typeface="Montserrat Classic Bold"/>
              </a:rPr>
              <a:t>OUTPUT</a:t>
            </a:r>
          </a:p>
        </p:txBody>
      </p:sp>
      <p:sp>
        <p:nvSpPr>
          <p:cNvPr id="8" name="TextBox 8"/>
          <p:cNvSpPr txBox="1"/>
          <p:nvPr/>
        </p:nvSpPr>
        <p:spPr>
          <a:xfrm>
            <a:off x="7513099" y="690224"/>
            <a:ext cx="10700714" cy="572177"/>
          </a:xfrm>
          <a:prstGeom prst="rect">
            <a:avLst/>
          </a:prstGeom>
        </p:spPr>
        <p:txBody>
          <a:bodyPr lIns="0" tIns="0" rIns="0" bIns="0" rtlCol="0" anchor="t">
            <a:spAutoFit/>
          </a:bodyPr>
          <a:lstStyle/>
          <a:p>
            <a:pPr algn="just">
              <a:lnSpc>
                <a:spcPts val="4731"/>
              </a:lnSpc>
            </a:pPr>
            <a:r>
              <a:rPr lang="en-US" sz="3072" b="1" spc="67">
                <a:solidFill>
                  <a:srgbClr val="000000"/>
                </a:solidFill>
                <a:latin typeface="Canva Sans Bold"/>
                <a:ea typeface="Canva Sans Bold"/>
                <a:cs typeface="Canva Sans Bold"/>
                <a:sym typeface="Canva Sans Bold"/>
              </a:rPr>
              <a:t>Real-Time Visualization Using ThingSpeak Dashboard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6300" y="-361442"/>
            <a:ext cx="11274313" cy="11009883"/>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flipV="1">
            <a:off x="7245350" y="-409411"/>
            <a:ext cx="19050" cy="11105822"/>
          </a:xfrm>
          <a:prstGeom prst="line">
            <a:avLst/>
          </a:prstGeom>
          <a:ln w="38100" cap="flat">
            <a:solidFill>
              <a:srgbClr val="000000"/>
            </a:solidFill>
            <a:prstDash val="solid"/>
            <a:headEnd type="oval" w="lg" len="lg"/>
            <a:tailEnd type="oval" w="lg" len="lg"/>
          </a:ln>
        </p:spPr>
      </p:sp>
      <p:sp>
        <p:nvSpPr>
          <p:cNvPr id="6" name="Freeform 6"/>
          <p:cNvSpPr/>
          <p:nvPr/>
        </p:nvSpPr>
        <p:spPr>
          <a:xfrm>
            <a:off x="7588573" y="2223758"/>
            <a:ext cx="10549767" cy="7252965"/>
          </a:xfrm>
          <a:custGeom>
            <a:avLst/>
            <a:gdLst/>
            <a:ahLst/>
            <a:cxnLst/>
            <a:rect l="l" t="t" r="r" b="b"/>
            <a:pathLst>
              <a:path w="10549767" h="7252965">
                <a:moveTo>
                  <a:pt x="0" y="0"/>
                </a:moveTo>
                <a:lnTo>
                  <a:pt x="10549767" y="0"/>
                </a:lnTo>
                <a:lnTo>
                  <a:pt x="10549767" y="7252965"/>
                </a:lnTo>
                <a:lnTo>
                  <a:pt x="0" y="7252965"/>
                </a:lnTo>
                <a:lnTo>
                  <a:pt x="0" y="0"/>
                </a:lnTo>
                <a:close/>
              </a:path>
            </a:pathLst>
          </a:custGeom>
          <a:blipFill>
            <a:blip r:embed="rId2"/>
            <a:stretch>
              <a:fillRect/>
            </a:stretch>
          </a:blipFill>
        </p:spPr>
      </p:sp>
      <p:sp>
        <p:nvSpPr>
          <p:cNvPr id="7" name="TextBox 7"/>
          <p:cNvSpPr txBox="1"/>
          <p:nvPr/>
        </p:nvSpPr>
        <p:spPr>
          <a:xfrm>
            <a:off x="1267036" y="4493908"/>
            <a:ext cx="5823505" cy="1356333"/>
          </a:xfrm>
          <a:prstGeom prst="rect">
            <a:avLst/>
          </a:prstGeom>
        </p:spPr>
        <p:txBody>
          <a:bodyPr lIns="0" tIns="0" rIns="0" bIns="0" rtlCol="0" anchor="t">
            <a:spAutoFit/>
          </a:bodyPr>
          <a:lstStyle/>
          <a:p>
            <a:pPr algn="l">
              <a:lnSpc>
                <a:spcPts val="10524"/>
              </a:lnSpc>
            </a:pPr>
            <a:r>
              <a:rPr lang="en-US" sz="9313" b="1">
                <a:solidFill>
                  <a:srgbClr val="000000"/>
                </a:solidFill>
                <a:latin typeface="Montserrat Classic Bold"/>
                <a:ea typeface="Montserrat Classic Bold"/>
                <a:cs typeface="Montserrat Classic Bold"/>
                <a:sym typeface="Montserrat Classic Bold"/>
              </a:rPr>
              <a:t>OUTPUT</a:t>
            </a:r>
          </a:p>
        </p:txBody>
      </p:sp>
      <p:sp>
        <p:nvSpPr>
          <p:cNvPr id="8" name="TextBox 8"/>
          <p:cNvSpPr txBox="1"/>
          <p:nvPr/>
        </p:nvSpPr>
        <p:spPr>
          <a:xfrm>
            <a:off x="9765429" y="1422036"/>
            <a:ext cx="5654628" cy="1172252"/>
          </a:xfrm>
          <a:prstGeom prst="rect">
            <a:avLst/>
          </a:prstGeom>
        </p:spPr>
        <p:txBody>
          <a:bodyPr lIns="0" tIns="0" rIns="0" bIns="0" rtlCol="0" anchor="t">
            <a:spAutoFit/>
          </a:bodyPr>
          <a:lstStyle/>
          <a:p>
            <a:pPr algn="just">
              <a:lnSpc>
                <a:spcPts val="4731"/>
              </a:lnSpc>
            </a:pPr>
            <a:r>
              <a:rPr lang="en-US" sz="3072" b="1" spc="67">
                <a:solidFill>
                  <a:srgbClr val="000000"/>
                </a:solidFill>
                <a:latin typeface="Canva Sans Bold"/>
                <a:ea typeface="Canva Sans Bold"/>
                <a:cs typeface="Canva Sans Bold"/>
                <a:sym typeface="Canva Sans Bold"/>
              </a:rPr>
              <a:t>MQTT Message Published:</a:t>
            </a:r>
          </a:p>
          <a:p>
            <a:pPr algn="just">
              <a:lnSpc>
                <a:spcPts val="4731"/>
              </a:lnSpc>
            </a:pPr>
            <a:endParaRPr lang="en-US" sz="3072" b="1" spc="67">
              <a:solidFill>
                <a:srgbClr val="000000"/>
              </a:solidFill>
              <a:latin typeface="Canva Sans Bold"/>
              <a:ea typeface="Canva Sans Bold"/>
              <a:cs typeface="Canva Sans Bold"/>
              <a:sym typeface="Canva Sans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9629" y="0"/>
            <a:ext cx="18427257" cy="10495025"/>
            <a:chOff x="0" y="0"/>
            <a:chExt cx="4853269" cy="2764122"/>
          </a:xfrm>
        </p:grpSpPr>
        <p:sp>
          <p:nvSpPr>
            <p:cNvPr id="3" name="Freeform 3"/>
            <p:cNvSpPr/>
            <p:nvPr/>
          </p:nvSpPr>
          <p:spPr>
            <a:xfrm>
              <a:off x="0" y="0"/>
              <a:ext cx="4853269" cy="2764122"/>
            </a:xfrm>
            <a:custGeom>
              <a:avLst/>
              <a:gdLst/>
              <a:ahLst/>
              <a:cxnLst/>
              <a:rect l="l" t="t" r="r" b="b"/>
              <a:pathLst>
                <a:path w="4853269" h="2764122">
                  <a:moveTo>
                    <a:pt x="0" y="0"/>
                  </a:moveTo>
                  <a:lnTo>
                    <a:pt x="4853269" y="0"/>
                  </a:lnTo>
                  <a:lnTo>
                    <a:pt x="4853269" y="2764122"/>
                  </a:lnTo>
                  <a:lnTo>
                    <a:pt x="0" y="2764122"/>
                  </a:lnTo>
                  <a:close/>
                </a:path>
              </a:pathLst>
            </a:custGeom>
            <a:solidFill>
              <a:srgbClr val="FFFFFF"/>
            </a:solidFill>
          </p:spPr>
        </p:sp>
        <p:sp>
          <p:nvSpPr>
            <p:cNvPr id="4" name="TextBox 4"/>
            <p:cNvSpPr txBox="1"/>
            <p:nvPr/>
          </p:nvSpPr>
          <p:spPr>
            <a:xfrm>
              <a:off x="0" y="0"/>
              <a:ext cx="4853269" cy="2764122"/>
            </a:xfrm>
            <a:prstGeom prst="rect">
              <a:avLst/>
            </a:prstGeom>
          </p:spPr>
          <p:txBody>
            <a:bodyPr lIns="50800" tIns="50800" rIns="50800" bIns="50800" rtlCol="0" anchor="ctr"/>
            <a:lstStyle/>
            <a:p>
              <a:pPr algn="ctr">
                <a:lnSpc>
                  <a:spcPts val="2999"/>
                </a:lnSpc>
              </a:pPr>
              <a:endParaRPr/>
            </a:p>
          </p:txBody>
        </p:sp>
      </p:grpSp>
      <p:grpSp>
        <p:nvGrpSpPr>
          <p:cNvPr id="5" name="Group 5"/>
          <p:cNvGrpSpPr/>
          <p:nvPr/>
        </p:nvGrpSpPr>
        <p:grpSpPr>
          <a:xfrm>
            <a:off x="129499" y="108496"/>
            <a:ext cx="18012624" cy="10053632"/>
            <a:chOff x="0" y="0"/>
            <a:chExt cx="4744066" cy="2647870"/>
          </a:xfrm>
        </p:grpSpPr>
        <p:sp>
          <p:nvSpPr>
            <p:cNvPr id="6" name="Freeform 6"/>
            <p:cNvSpPr/>
            <p:nvPr/>
          </p:nvSpPr>
          <p:spPr>
            <a:xfrm>
              <a:off x="0" y="0"/>
              <a:ext cx="4744066" cy="2647870"/>
            </a:xfrm>
            <a:custGeom>
              <a:avLst/>
              <a:gdLst/>
              <a:ahLst/>
              <a:cxnLst/>
              <a:rect l="l" t="t" r="r" b="b"/>
              <a:pathLst>
                <a:path w="4744066" h="2647870">
                  <a:moveTo>
                    <a:pt x="0" y="0"/>
                  </a:moveTo>
                  <a:lnTo>
                    <a:pt x="4744066" y="0"/>
                  </a:lnTo>
                  <a:lnTo>
                    <a:pt x="4744066" y="2647870"/>
                  </a:lnTo>
                  <a:lnTo>
                    <a:pt x="0" y="2647870"/>
                  </a:lnTo>
                  <a:close/>
                </a:path>
              </a:pathLst>
            </a:custGeom>
            <a:solidFill>
              <a:srgbClr val="FFF6E3"/>
            </a:solidFill>
          </p:spPr>
        </p:sp>
        <p:sp>
          <p:nvSpPr>
            <p:cNvPr id="7" name="TextBox 7"/>
            <p:cNvSpPr txBox="1"/>
            <p:nvPr/>
          </p:nvSpPr>
          <p:spPr>
            <a:xfrm>
              <a:off x="0" y="-38100"/>
              <a:ext cx="4744066" cy="268597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905139" y="917808"/>
            <a:ext cx="6461346" cy="1035144"/>
          </a:xfrm>
          <a:prstGeom prst="rect">
            <a:avLst/>
          </a:prstGeom>
        </p:spPr>
        <p:txBody>
          <a:bodyPr lIns="0" tIns="0" rIns="0" bIns="0" rtlCol="0" anchor="t">
            <a:spAutoFit/>
          </a:bodyPr>
          <a:lstStyle/>
          <a:p>
            <a:pPr algn="ctr">
              <a:lnSpc>
                <a:spcPts val="8027"/>
              </a:lnSpc>
            </a:pPr>
            <a:r>
              <a:rPr lang="en-US" sz="6919" b="1" spc="325" dirty="0">
                <a:solidFill>
                  <a:srgbClr val="FF0000"/>
                </a:solidFill>
                <a:latin typeface="Montserrat Classic Bold"/>
                <a:ea typeface="Montserrat Classic Bold"/>
                <a:cs typeface="Montserrat Classic Bold"/>
                <a:sym typeface="Montserrat Classic Bold"/>
              </a:rPr>
              <a:t>CONCLUSION</a:t>
            </a:r>
          </a:p>
        </p:txBody>
      </p:sp>
      <p:sp>
        <p:nvSpPr>
          <p:cNvPr id="9" name="TextBox 9"/>
          <p:cNvSpPr txBox="1"/>
          <p:nvPr/>
        </p:nvSpPr>
        <p:spPr>
          <a:xfrm>
            <a:off x="1469178" y="2289336"/>
            <a:ext cx="15349645" cy="7173002"/>
          </a:xfrm>
          <a:prstGeom prst="rect">
            <a:avLst/>
          </a:prstGeom>
        </p:spPr>
        <p:txBody>
          <a:bodyPr lIns="0" tIns="0" rIns="0" bIns="0" rtlCol="0" anchor="t">
            <a:spAutoFit/>
          </a:bodyPr>
          <a:lstStyle/>
          <a:p>
            <a:pPr algn="just">
              <a:lnSpc>
                <a:spcPts val="4731"/>
              </a:lnSpc>
            </a:pPr>
            <a:r>
              <a:rPr lang="en-US" sz="3072" b="1" spc="67">
                <a:solidFill>
                  <a:srgbClr val="000000"/>
                </a:solidFill>
                <a:latin typeface="Canva Sans Bold"/>
                <a:ea typeface="Canva Sans Bold"/>
                <a:cs typeface="Canva Sans Bold"/>
                <a:sym typeface="Canva Sans Bold"/>
              </a:rPr>
              <a:t>The Advanced Flood Alert and Monitoring System Using IoT for Real-Time Disaster Management successfully demonstrates how modern technology can be utilized to tackle natural disasters like flooding through proactive monitoring and timely alerts. By combining sensor data, wireless communication, cloud integration, and real-time notifications, the system offers a comprehensive and scalable solution for flood detection. It not only provides immediate local and remote alerts but also enables data logging for future analysis and decision-making. The use of affordable components and open-source platforms ensures that the system is accessible and adaptable for deployment in various environments, including remote and under-resourced areas. Overall, this project highlights the potential of IoT in building smarter, safer, and more responsive disaster management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08597" y="1028700"/>
            <a:ext cx="12596142" cy="7667129"/>
            <a:chOff x="0" y="0"/>
            <a:chExt cx="16794856" cy="10222839"/>
          </a:xfrm>
        </p:grpSpPr>
        <p:grpSp>
          <p:nvGrpSpPr>
            <p:cNvPr id="3" name="Group 3"/>
            <p:cNvGrpSpPr/>
            <p:nvPr/>
          </p:nvGrpSpPr>
          <p:grpSpPr>
            <a:xfrm rot="-277504">
              <a:off x="333316" y="668528"/>
              <a:ext cx="16128224" cy="8918581"/>
              <a:chOff x="0" y="0"/>
              <a:chExt cx="1393038" cy="770322"/>
            </a:xfrm>
          </p:grpSpPr>
          <p:sp>
            <p:nvSpPr>
              <p:cNvPr id="4" name="Freeform 4"/>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id="5" name="TextBox 5"/>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134315">
              <a:off x="168029" y="459870"/>
              <a:ext cx="16128224" cy="8918581"/>
              <a:chOff x="0" y="0"/>
              <a:chExt cx="1393038" cy="770322"/>
            </a:xfrm>
          </p:grpSpPr>
          <p:sp>
            <p:nvSpPr>
              <p:cNvPr id="7" name="Freeform 7"/>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id="8" name="TextBox 8"/>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6128224" cy="8918581"/>
              <a:chOff x="0" y="0"/>
              <a:chExt cx="1393038" cy="770322"/>
            </a:xfrm>
          </p:grpSpPr>
          <p:sp>
            <p:nvSpPr>
              <p:cNvPr id="10" name="Freeform 10"/>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id="11" name="TextBox 11"/>
              <p:cNvSpPr txBox="1"/>
              <p:nvPr/>
            </p:nvSpPr>
            <p:spPr>
              <a:xfrm>
                <a:off x="0" y="-152400"/>
                <a:ext cx="1393038" cy="922722"/>
              </a:xfrm>
              <a:prstGeom prst="rect">
                <a:avLst/>
              </a:prstGeom>
            </p:spPr>
            <p:txBody>
              <a:bodyPr lIns="50800" tIns="50800" rIns="50800" bIns="50800" rtlCol="0" anchor="ctr"/>
              <a:lstStyle/>
              <a:p>
                <a:pPr algn="ctr">
                  <a:lnSpc>
                    <a:spcPts val="11200"/>
                  </a:lnSpc>
                </a:pPr>
                <a:r>
                  <a:rPr lang="en-US" sz="8000" b="1">
                    <a:solidFill>
                      <a:srgbClr val="000000"/>
                    </a:solidFill>
                    <a:latin typeface="Canva Sans Bold"/>
                    <a:ea typeface="Canva Sans Bold"/>
                    <a:cs typeface="Canva Sans Bold"/>
                    <a:sym typeface="Canva Sans Bold"/>
                  </a:rPr>
                  <a:t>THANK </a:t>
                </a:r>
              </a:p>
              <a:p>
                <a:pPr algn="ctr">
                  <a:lnSpc>
                    <a:spcPts val="11200"/>
                  </a:lnSpc>
                </a:pPr>
                <a:r>
                  <a:rPr lang="en-US" sz="8000" b="1">
                    <a:solidFill>
                      <a:srgbClr val="000000"/>
                    </a:solidFill>
                    <a:latin typeface="Canva Sans Bold"/>
                    <a:ea typeface="Canva Sans Bold"/>
                    <a:cs typeface="Canva Sans Bold"/>
                    <a:sym typeface="Canva Sans Bold"/>
                  </a:rPr>
                  <a:t>YOU</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9629" y="0"/>
            <a:ext cx="18427257" cy="10495025"/>
            <a:chOff x="0" y="0"/>
            <a:chExt cx="4853269" cy="2764122"/>
          </a:xfrm>
        </p:grpSpPr>
        <p:sp>
          <p:nvSpPr>
            <p:cNvPr id="3" name="Freeform 3"/>
            <p:cNvSpPr/>
            <p:nvPr/>
          </p:nvSpPr>
          <p:spPr>
            <a:xfrm>
              <a:off x="0" y="0"/>
              <a:ext cx="4853269" cy="2764122"/>
            </a:xfrm>
            <a:custGeom>
              <a:avLst/>
              <a:gdLst/>
              <a:ahLst/>
              <a:cxnLst/>
              <a:rect l="l" t="t" r="r" b="b"/>
              <a:pathLst>
                <a:path w="4853269" h="2764122">
                  <a:moveTo>
                    <a:pt x="0" y="0"/>
                  </a:moveTo>
                  <a:lnTo>
                    <a:pt x="4853269" y="0"/>
                  </a:lnTo>
                  <a:lnTo>
                    <a:pt x="4853269" y="2764122"/>
                  </a:lnTo>
                  <a:lnTo>
                    <a:pt x="0" y="2764122"/>
                  </a:lnTo>
                  <a:close/>
                </a:path>
              </a:pathLst>
            </a:custGeom>
            <a:solidFill>
              <a:srgbClr val="FFFFFF"/>
            </a:solidFill>
          </p:spPr>
        </p:sp>
        <p:sp>
          <p:nvSpPr>
            <p:cNvPr id="4" name="TextBox 4"/>
            <p:cNvSpPr txBox="1"/>
            <p:nvPr/>
          </p:nvSpPr>
          <p:spPr>
            <a:xfrm>
              <a:off x="0" y="0"/>
              <a:ext cx="4853269" cy="2764122"/>
            </a:xfrm>
            <a:prstGeom prst="rect">
              <a:avLst/>
            </a:prstGeom>
          </p:spPr>
          <p:txBody>
            <a:bodyPr lIns="50800" tIns="50800" rIns="50800" bIns="50800" rtlCol="0" anchor="ctr"/>
            <a:lstStyle/>
            <a:p>
              <a:pPr algn="ctr">
                <a:lnSpc>
                  <a:spcPts val="2999"/>
                </a:lnSpc>
              </a:pPr>
              <a:endParaRPr/>
            </a:p>
          </p:txBody>
        </p:sp>
      </p:grpSp>
      <p:grpSp>
        <p:nvGrpSpPr>
          <p:cNvPr id="5" name="Group 5"/>
          <p:cNvGrpSpPr/>
          <p:nvPr/>
        </p:nvGrpSpPr>
        <p:grpSpPr>
          <a:xfrm>
            <a:off x="129499" y="108496"/>
            <a:ext cx="18012624" cy="10053632"/>
            <a:chOff x="0" y="0"/>
            <a:chExt cx="4744066" cy="2647870"/>
          </a:xfrm>
        </p:grpSpPr>
        <p:sp>
          <p:nvSpPr>
            <p:cNvPr id="6" name="Freeform 6"/>
            <p:cNvSpPr/>
            <p:nvPr/>
          </p:nvSpPr>
          <p:spPr>
            <a:xfrm>
              <a:off x="0" y="0"/>
              <a:ext cx="4744066" cy="2647870"/>
            </a:xfrm>
            <a:custGeom>
              <a:avLst/>
              <a:gdLst/>
              <a:ahLst/>
              <a:cxnLst/>
              <a:rect l="l" t="t" r="r" b="b"/>
              <a:pathLst>
                <a:path w="4744066" h="2647870">
                  <a:moveTo>
                    <a:pt x="0" y="0"/>
                  </a:moveTo>
                  <a:lnTo>
                    <a:pt x="4744066" y="0"/>
                  </a:lnTo>
                  <a:lnTo>
                    <a:pt x="4744066" y="2647870"/>
                  </a:lnTo>
                  <a:lnTo>
                    <a:pt x="0" y="2647870"/>
                  </a:lnTo>
                  <a:close/>
                </a:path>
              </a:pathLst>
            </a:custGeom>
            <a:solidFill>
              <a:srgbClr val="FFF6E3"/>
            </a:solidFill>
          </p:spPr>
        </p:sp>
        <p:sp>
          <p:nvSpPr>
            <p:cNvPr id="7" name="TextBox 7"/>
            <p:cNvSpPr txBox="1"/>
            <p:nvPr/>
          </p:nvSpPr>
          <p:spPr>
            <a:xfrm>
              <a:off x="0" y="-38100"/>
              <a:ext cx="4744066" cy="268597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913327" y="1047750"/>
            <a:ext cx="6461346" cy="1035144"/>
          </a:xfrm>
          <a:prstGeom prst="rect">
            <a:avLst/>
          </a:prstGeom>
        </p:spPr>
        <p:txBody>
          <a:bodyPr lIns="0" tIns="0" rIns="0" bIns="0" rtlCol="0" anchor="t">
            <a:spAutoFit/>
          </a:bodyPr>
          <a:lstStyle/>
          <a:p>
            <a:pPr algn="ctr">
              <a:lnSpc>
                <a:spcPts val="8027"/>
              </a:lnSpc>
            </a:pPr>
            <a:r>
              <a:rPr lang="en-US" sz="6919" b="1" spc="325" dirty="0">
                <a:solidFill>
                  <a:srgbClr val="FF0000"/>
                </a:solidFill>
                <a:latin typeface="Montserrat Classic Bold"/>
                <a:ea typeface="Montserrat Classic Bold"/>
                <a:cs typeface="Montserrat Classic Bold"/>
                <a:sym typeface="Montserrat Classic Bold"/>
              </a:rPr>
              <a:t>OBJECTIVES</a:t>
            </a:r>
          </a:p>
        </p:txBody>
      </p:sp>
      <p:sp>
        <p:nvSpPr>
          <p:cNvPr id="9" name="TextBox 9"/>
          <p:cNvSpPr txBox="1"/>
          <p:nvPr/>
        </p:nvSpPr>
        <p:spPr>
          <a:xfrm>
            <a:off x="1469178" y="2480140"/>
            <a:ext cx="15349645" cy="6778160"/>
          </a:xfrm>
          <a:prstGeom prst="rect">
            <a:avLst/>
          </a:prstGeom>
        </p:spPr>
        <p:txBody>
          <a:bodyPr lIns="0" tIns="0" rIns="0" bIns="0" rtlCol="0" anchor="t">
            <a:spAutoFit/>
          </a:bodyPr>
          <a:lstStyle/>
          <a:p>
            <a:pPr algn="just">
              <a:lnSpc>
                <a:spcPts val="4885"/>
              </a:lnSpc>
            </a:pPr>
            <a:r>
              <a:rPr lang="en-US" sz="3172" b="1" spc="69">
                <a:solidFill>
                  <a:srgbClr val="000000"/>
                </a:solidFill>
                <a:latin typeface="Canva Sans Bold"/>
                <a:ea typeface="Canva Sans Bold"/>
                <a:cs typeface="Canva Sans Bold"/>
                <a:sym typeface="Canva Sans Bold"/>
              </a:rPr>
              <a:t>The “Advanced Flood Alert and Monitoring System Using IoT for Real-Time Disaster Management” is a smart, low-cost solution designed to detect and respond to flood risks using ultrasonic and float sensors for continuous water level monitoring. It automatically triggers alerts through a buzzer, LED, and DC pump when unsafe levels or overflow are detected, while also sending real-time notifications via Pushover to remotely alert concerned individuals. The system logs environmental data to ThingSpeak for real-time and historical analysis and publishes alerts to an MQTT topic for broader IoT integration. Instead of GPS, it uses IP-based geolocation to include the location name in alerts, making it a practical solution for both urban and rural flood-prone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212613"/>
            <a:ext cx="9377874" cy="10712225"/>
            <a:chOff x="0" y="0"/>
            <a:chExt cx="2469893" cy="2821327"/>
          </a:xfrm>
        </p:grpSpPr>
        <p:sp>
          <p:nvSpPr>
            <p:cNvPr id="3" name="Freeform 3"/>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p:spPr>
        </p:sp>
        <p:sp>
          <p:nvSpPr>
            <p:cNvPr id="4" name="TextBox 4"/>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sp>
        <p:nvSpPr>
          <p:cNvPr id="5" name="TextBox 5"/>
          <p:cNvSpPr txBox="1"/>
          <p:nvPr/>
        </p:nvSpPr>
        <p:spPr>
          <a:xfrm>
            <a:off x="703768" y="4126102"/>
            <a:ext cx="7622117" cy="1668594"/>
          </a:xfrm>
          <a:prstGeom prst="rect">
            <a:avLst/>
          </a:prstGeom>
        </p:spPr>
        <p:txBody>
          <a:bodyPr lIns="0" tIns="0" rIns="0" bIns="0" rtlCol="0" anchor="t">
            <a:spAutoFit/>
          </a:bodyPr>
          <a:lstStyle/>
          <a:p>
            <a:pPr algn="l">
              <a:lnSpc>
                <a:spcPts val="4240"/>
              </a:lnSpc>
            </a:pPr>
            <a:r>
              <a:rPr lang="en-US" sz="4000" b="1">
                <a:solidFill>
                  <a:srgbClr val="000000"/>
                </a:solidFill>
                <a:latin typeface="Montserrat Classic Bold"/>
                <a:ea typeface="Montserrat Classic Bold"/>
                <a:cs typeface="Montserrat Classic Bold"/>
                <a:sym typeface="Montserrat Classic Bold"/>
              </a:rPr>
              <a:t>HARDWARE AND </a:t>
            </a:r>
            <a:r>
              <a:rPr lang="en-US" sz="4000" b="1">
                <a:solidFill>
                  <a:srgbClr val="FF3131"/>
                </a:solidFill>
                <a:latin typeface="Montserrat Classic Bold"/>
                <a:ea typeface="Montserrat Classic Bold"/>
                <a:cs typeface="Montserrat Classic Bold"/>
                <a:sym typeface="Montserrat Classic Bold"/>
              </a:rPr>
              <a:t>SOFTWARE</a:t>
            </a:r>
          </a:p>
          <a:p>
            <a:pPr algn="l">
              <a:lnSpc>
                <a:spcPts val="8480"/>
              </a:lnSpc>
            </a:pPr>
            <a:r>
              <a:rPr lang="en-US" sz="8000" b="1">
                <a:solidFill>
                  <a:srgbClr val="000000"/>
                </a:solidFill>
                <a:latin typeface="Montserrat Classic Bold"/>
                <a:ea typeface="Montserrat Classic Bold"/>
                <a:cs typeface="Montserrat Classic Bold"/>
                <a:sym typeface="Montserrat Classic Bold"/>
              </a:rPr>
              <a:t>COMPONENTS</a:t>
            </a:r>
          </a:p>
        </p:txBody>
      </p:sp>
      <p:sp>
        <p:nvSpPr>
          <p:cNvPr id="6" name="TextBox 6"/>
          <p:cNvSpPr txBox="1"/>
          <p:nvPr/>
        </p:nvSpPr>
        <p:spPr>
          <a:xfrm>
            <a:off x="9835687" y="6363981"/>
            <a:ext cx="1394026" cy="599963"/>
          </a:xfrm>
          <a:prstGeom prst="rect">
            <a:avLst/>
          </a:prstGeom>
        </p:spPr>
        <p:txBody>
          <a:bodyPr lIns="0" tIns="0" rIns="0" bIns="0" rtlCol="0" anchor="t">
            <a:spAutoFit/>
          </a:bodyPr>
          <a:lstStyle/>
          <a:p>
            <a:pPr algn="ctr">
              <a:lnSpc>
                <a:spcPts val="4799"/>
              </a:lnSpc>
            </a:pPr>
            <a:r>
              <a:rPr lang="en-US" sz="3999" b="1">
                <a:solidFill>
                  <a:srgbClr val="FF3131"/>
                </a:solidFill>
                <a:latin typeface="Montserrat Classic Bold"/>
                <a:ea typeface="Montserrat Classic Bold"/>
                <a:cs typeface="Montserrat Classic Bold"/>
                <a:sym typeface="Montserrat Classic Bold"/>
              </a:rPr>
              <a:t>06</a:t>
            </a:r>
          </a:p>
        </p:txBody>
      </p:sp>
      <p:sp>
        <p:nvSpPr>
          <p:cNvPr id="7" name="TextBox 7"/>
          <p:cNvSpPr txBox="1"/>
          <p:nvPr/>
        </p:nvSpPr>
        <p:spPr>
          <a:xfrm>
            <a:off x="9835687" y="1295586"/>
            <a:ext cx="1394026" cy="599963"/>
          </a:xfrm>
          <a:prstGeom prst="rect">
            <a:avLst/>
          </a:prstGeom>
        </p:spPr>
        <p:txBody>
          <a:bodyPr lIns="0" tIns="0" rIns="0" bIns="0" rtlCol="0" anchor="t">
            <a:spAutoFit/>
          </a:bodyPr>
          <a:lstStyle/>
          <a:p>
            <a:pPr algn="ctr">
              <a:lnSpc>
                <a:spcPts val="4799"/>
              </a:lnSpc>
            </a:pPr>
            <a:r>
              <a:rPr lang="en-US" sz="3999" b="1">
                <a:solidFill>
                  <a:srgbClr val="000000"/>
                </a:solidFill>
                <a:latin typeface="Montserrat Classic Bold"/>
                <a:ea typeface="Montserrat Classic Bold"/>
                <a:cs typeface="Montserrat Classic Bold"/>
                <a:sym typeface="Montserrat Classic Bold"/>
              </a:rPr>
              <a:t>01</a:t>
            </a:r>
          </a:p>
        </p:txBody>
      </p:sp>
      <p:sp>
        <p:nvSpPr>
          <p:cNvPr id="8" name="TextBox 8"/>
          <p:cNvSpPr txBox="1"/>
          <p:nvPr/>
        </p:nvSpPr>
        <p:spPr>
          <a:xfrm>
            <a:off x="9835687" y="2309265"/>
            <a:ext cx="1394026" cy="599963"/>
          </a:xfrm>
          <a:prstGeom prst="rect">
            <a:avLst/>
          </a:prstGeom>
        </p:spPr>
        <p:txBody>
          <a:bodyPr lIns="0" tIns="0" rIns="0" bIns="0" rtlCol="0" anchor="t">
            <a:spAutoFit/>
          </a:bodyPr>
          <a:lstStyle/>
          <a:p>
            <a:pPr algn="ctr">
              <a:lnSpc>
                <a:spcPts val="4799"/>
              </a:lnSpc>
            </a:pPr>
            <a:r>
              <a:rPr lang="en-US" sz="3999" b="1">
                <a:solidFill>
                  <a:srgbClr val="000000"/>
                </a:solidFill>
                <a:latin typeface="Montserrat Classic Bold"/>
                <a:ea typeface="Montserrat Classic Bold"/>
                <a:cs typeface="Montserrat Classic Bold"/>
                <a:sym typeface="Montserrat Classic Bold"/>
              </a:rPr>
              <a:t>02</a:t>
            </a:r>
          </a:p>
        </p:txBody>
      </p:sp>
      <p:sp>
        <p:nvSpPr>
          <p:cNvPr id="9" name="TextBox 9"/>
          <p:cNvSpPr txBox="1"/>
          <p:nvPr/>
        </p:nvSpPr>
        <p:spPr>
          <a:xfrm>
            <a:off x="9835687" y="3322944"/>
            <a:ext cx="1394026" cy="599963"/>
          </a:xfrm>
          <a:prstGeom prst="rect">
            <a:avLst/>
          </a:prstGeom>
        </p:spPr>
        <p:txBody>
          <a:bodyPr lIns="0" tIns="0" rIns="0" bIns="0" rtlCol="0" anchor="t">
            <a:spAutoFit/>
          </a:bodyPr>
          <a:lstStyle/>
          <a:p>
            <a:pPr algn="ctr">
              <a:lnSpc>
                <a:spcPts val="4799"/>
              </a:lnSpc>
            </a:pPr>
            <a:r>
              <a:rPr lang="en-US" sz="3999" b="1">
                <a:solidFill>
                  <a:srgbClr val="000000"/>
                </a:solidFill>
                <a:latin typeface="Montserrat Classic Bold"/>
                <a:ea typeface="Montserrat Classic Bold"/>
                <a:cs typeface="Montserrat Classic Bold"/>
                <a:sym typeface="Montserrat Classic Bold"/>
              </a:rPr>
              <a:t>03</a:t>
            </a:r>
          </a:p>
        </p:txBody>
      </p:sp>
      <p:sp>
        <p:nvSpPr>
          <p:cNvPr id="10" name="TextBox 10"/>
          <p:cNvSpPr txBox="1"/>
          <p:nvPr/>
        </p:nvSpPr>
        <p:spPr>
          <a:xfrm>
            <a:off x="9835687" y="4336623"/>
            <a:ext cx="1394026" cy="599963"/>
          </a:xfrm>
          <a:prstGeom prst="rect">
            <a:avLst/>
          </a:prstGeom>
        </p:spPr>
        <p:txBody>
          <a:bodyPr lIns="0" tIns="0" rIns="0" bIns="0" rtlCol="0" anchor="t">
            <a:spAutoFit/>
          </a:bodyPr>
          <a:lstStyle/>
          <a:p>
            <a:pPr algn="ctr">
              <a:lnSpc>
                <a:spcPts val="4799"/>
              </a:lnSpc>
            </a:pPr>
            <a:r>
              <a:rPr lang="en-US" sz="3999" b="1">
                <a:solidFill>
                  <a:srgbClr val="000000"/>
                </a:solidFill>
                <a:latin typeface="Montserrat Classic Bold"/>
                <a:ea typeface="Montserrat Classic Bold"/>
                <a:cs typeface="Montserrat Classic Bold"/>
                <a:sym typeface="Montserrat Classic Bold"/>
              </a:rPr>
              <a:t>04</a:t>
            </a:r>
          </a:p>
        </p:txBody>
      </p:sp>
      <p:sp>
        <p:nvSpPr>
          <p:cNvPr id="11" name="TextBox 11"/>
          <p:cNvSpPr txBox="1"/>
          <p:nvPr/>
        </p:nvSpPr>
        <p:spPr>
          <a:xfrm>
            <a:off x="9835687" y="5350302"/>
            <a:ext cx="1394026" cy="599963"/>
          </a:xfrm>
          <a:prstGeom prst="rect">
            <a:avLst/>
          </a:prstGeom>
        </p:spPr>
        <p:txBody>
          <a:bodyPr lIns="0" tIns="0" rIns="0" bIns="0" rtlCol="0" anchor="t">
            <a:spAutoFit/>
          </a:bodyPr>
          <a:lstStyle/>
          <a:p>
            <a:pPr algn="ctr">
              <a:lnSpc>
                <a:spcPts val="4799"/>
              </a:lnSpc>
            </a:pPr>
            <a:r>
              <a:rPr lang="en-US" sz="3999" b="1">
                <a:solidFill>
                  <a:srgbClr val="000000"/>
                </a:solidFill>
                <a:latin typeface="Montserrat Classic Bold"/>
                <a:ea typeface="Montserrat Classic Bold"/>
                <a:cs typeface="Montserrat Classic Bold"/>
                <a:sym typeface="Montserrat Classic Bold"/>
              </a:rPr>
              <a:t>05</a:t>
            </a:r>
          </a:p>
        </p:txBody>
      </p:sp>
      <p:sp>
        <p:nvSpPr>
          <p:cNvPr id="12" name="TextBox 12"/>
          <p:cNvSpPr txBox="1"/>
          <p:nvPr/>
        </p:nvSpPr>
        <p:spPr>
          <a:xfrm>
            <a:off x="9835687" y="7377660"/>
            <a:ext cx="1394026" cy="599963"/>
          </a:xfrm>
          <a:prstGeom prst="rect">
            <a:avLst/>
          </a:prstGeom>
        </p:spPr>
        <p:txBody>
          <a:bodyPr lIns="0" tIns="0" rIns="0" bIns="0" rtlCol="0" anchor="t">
            <a:spAutoFit/>
          </a:bodyPr>
          <a:lstStyle/>
          <a:p>
            <a:pPr algn="ctr">
              <a:lnSpc>
                <a:spcPts val="4799"/>
              </a:lnSpc>
            </a:pPr>
            <a:r>
              <a:rPr lang="en-US" sz="3999" b="1">
                <a:solidFill>
                  <a:srgbClr val="FF3131"/>
                </a:solidFill>
                <a:latin typeface="Montserrat Classic Bold"/>
                <a:ea typeface="Montserrat Classic Bold"/>
                <a:cs typeface="Montserrat Classic Bold"/>
                <a:sym typeface="Montserrat Classic Bold"/>
              </a:rPr>
              <a:t>07</a:t>
            </a:r>
          </a:p>
        </p:txBody>
      </p:sp>
      <p:sp>
        <p:nvSpPr>
          <p:cNvPr id="13" name="TextBox 13"/>
          <p:cNvSpPr txBox="1"/>
          <p:nvPr/>
        </p:nvSpPr>
        <p:spPr>
          <a:xfrm>
            <a:off x="11506055" y="1409865"/>
            <a:ext cx="4226126" cy="371475"/>
          </a:xfrm>
          <a:prstGeom prst="rect">
            <a:avLst/>
          </a:prstGeom>
        </p:spPr>
        <p:txBody>
          <a:bodyPr lIns="0" tIns="0" rIns="0" bIns="0" rtlCol="0" anchor="t">
            <a:spAutoFit/>
          </a:bodyPr>
          <a:lstStyle/>
          <a:p>
            <a:pPr algn="l">
              <a:lnSpc>
                <a:spcPts val="2999"/>
              </a:lnSpc>
            </a:pPr>
            <a:r>
              <a:rPr lang="en-US" sz="2499" b="1">
                <a:solidFill>
                  <a:srgbClr val="000000"/>
                </a:solidFill>
                <a:latin typeface="Montserrat Classic Bold"/>
                <a:ea typeface="Montserrat Classic Bold"/>
                <a:cs typeface="Montserrat Classic Bold"/>
                <a:sym typeface="Montserrat Classic Bold"/>
              </a:rPr>
              <a:t>NODE MCU [ESP32]</a:t>
            </a:r>
          </a:p>
        </p:txBody>
      </p:sp>
      <p:sp>
        <p:nvSpPr>
          <p:cNvPr id="14" name="TextBox 14"/>
          <p:cNvSpPr txBox="1"/>
          <p:nvPr/>
        </p:nvSpPr>
        <p:spPr>
          <a:xfrm>
            <a:off x="11506055" y="2423544"/>
            <a:ext cx="4226126" cy="371406"/>
          </a:xfrm>
          <a:prstGeom prst="rect">
            <a:avLst/>
          </a:prstGeom>
        </p:spPr>
        <p:txBody>
          <a:bodyPr lIns="0" tIns="0" rIns="0" bIns="0" rtlCol="0" anchor="t">
            <a:spAutoFit/>
          </a:bodyPr>
          <a:lstStyle/>
          <a:p>
            <a:pPr algn="l">
              <a:lnSpc>
                <a:spcPts val="2999"/>
              </a:lnSpc>
            </a:pPr>
            <a:r>
              <a:rPr lang="en-US" sz="2499" b="1">
                <a:solidFill>
                  <a:srgbClr val="000000"/>
                </a:solidFill>
                <a:latin typeface="Montserrat Classic Bold"/>
                <a:ea typeface="Montserrat Classic Bold"/>
                <a:cs typeface="Montserrat Classic Bold"/>
                <a:sym typeface="Montserrat Classic Bold"/>
              </a:rPr>
              <a:t>ULTRASONIC SENSOR</a:t>
            </a:r>
          </a:p>
        </p:txBody>
      </p:sp>
      <p:sp>
        <p:nvSpPr>
          <p:cNvPr id="15" name="TextBox 15"/>
          <p:cNvSpPr txBox="1"/>
          <p:nvPr/>
        </p:nvSpPr>
        <p:spPr>
          <a:xfrm>
            <a:off x="11506055" y="3437223"/>
            <a:ext cx="4226126" cy="371406"/>
          </a:xfrm>
          <a:prstGeom prst="rect">
            <a:avLst/>
          </a:prstGeom>
        </p:spPr>
        <p:txBody>
          <a:bodyPr lIns="0" tIns="0" rIns="0" bIns="0" rtlCol="0" anchor="t">
            <a:spAutoFit/>
          </a:bodyPr>
          <a:lstStyle/>
          <a:p>
            <a:pPr algn="l">
              <a:lnSpc>
                <a:spcPts val="2999"/>
              </a:lnSpc>
            </a:pPr>
            <a:r>
              <a:rPr lang="en-US" sz="2499" b="1">
                <a:solidFill>
                  <a:srgbClr val="000000"/>
                </a:solidFill>
                <a:latin typeface="Montserrat Classic Bold"/>
                <a:ea typeface="Montserrat Classic Bold"/>
                <a:cs typeface="Montserrat Classic Bold"/>
                <a:sym typeface="Montserrat Classic Bold"/>
              </a:rPr>
              <a:t>BREADBOARD</a:t>
            </a:r>
          </a:p>
        </p:txBody>
      </p:sp>
      <p:sp>
        <p:nvSpPr>
          <p:cNvPr id="16" name="TextBox 16"/>
          <p:cNvSpPr txBox="1"/>
          <p:nvPr/>
        </p:nvSpPr>
        <p:spPr>
          <a:xfrm>
            <a:off x="11506055" y="4450902"/>
            <a:ext cx="4226126" cy="371475"/>
          </a:xfrm>
          <a:prstGeom prst="rect">
            <a:avLst/>
          </a:prstGeom>
        </p:spPr>
        <p:txBody>
          <a:bodyPr lIns="0" tIns="0" rIns="0" bIns="0" rtlCol="0" anchor="t">
            <a:spAutoFit/>
          </a:bodyPr>
          <a:lstStyle/>
          <a:p>
            <a:pPr algn="l">
              <a:lnSpc>
                <a:spcPts val="2999"/>
              </a:lnSpc>
            </a:pPr>
            <a:r>
              <a:rPr lang="en-US" sz="2499" b="1">
                <a:solidFill>
                  <a:srgbClr val="000000"/>
                </a:solidFill>
                <a:latin typeface="Montserrat Classic Bold"/>
                <a:ea typeface="Montserrat Classic Bold"/>
                <a:cs typeface="Montserrat Classic Bold"/>
                <a:sym typeface="Montserrat Classic Bold"/>
              </a:rPr>
              <a:t>LED</a:t>
            </a:r>
          </a:p>
        </p:txBody>
      </p:sp>
      <p:sp>
        <p:nvSpPr>
          <p:cNvPr id="17" name="TextBox 17"/>
          <p:cNvSpPr txBox="1"/>
          <p:nvPr/>
        </p:nvSpPr>
        <p:spPr>
          <a:xfrm>
            <a:off x="11506055" y="5460483"/>
            <a:ext cx="5300283" cy="371475"/>
          </a:xfrm>
          <a:prstGeom prst="rect">
            <a:avLst/>
          </a:prstGeom>
        </p:spPr>
        <p:txBody>
          <a:bodyPr lIns="0" tIns="0" rIns="0" bIns="0" rtlCol="0" anchor="t">
            <a:spAutoFit/>
          </a:bodyPr>
          <a:lstStyle/>
          <a:p>
            <a:pPr algn="l">
              <a:lnSpc>
                <a:spcPts val="2999"/>
              </a:lnSpc>
            </a:pPr>
            <a:r>
              <a:rPr lang="en-US" sz="2499" b="1">
                <a:solidFill>
                  <a:srgbClr val="000000"/>
                </a:solidFill>
                <a:latin typeface="Montserrat Classic Bold"/>
                <a:ea typeface="Montserrat Classic Bold"/>
                <a:cs typeface="Montserrat Classic Bold"/>
                <a:sym typeface="Montserrat Classic Bold"/>
              </a:rPr>
              <a:t>FLOAT SENSOR</a:t>
            </a:r>
          </a:p>
        </p:txBody>
      </p:sp>
      <p:sp>
        <p:nvSpPr>
          <p:cNvPr id="18" name="TextBox 18"/>
          <p:cNvSpPr txBox="1"/>
          <p:nvPr/>
        </p:nvSpPr>
        <p:spPr>
          <a:xfrm>
            <a:off x="11506055" y="6478260"/>
            <a:ext cx="5300283" cy="371406"/>
          </a:xfrm>
          <a:prstGeom prst="rect">
            <a:avLst/>
          </a:prstGeom>
        </p:spPr>
        <p:txBody>
          <a:bodyPr lIns="0" tIns="0" rIns="0" bIns="0" rtlCol="0" anchor="t">
            <a:spAutoFit/>
          </a:bodyPr>
          <a:lstStyle/>
          <a:p>
            <a:pPr algn="l">
              <a:lnSpc>
                <a:spcPts val="2999"/>
              </a:lnSpc>
            </a:pPr>
            <a:r>
              <a:rPr lang="en-US" sz="2499" b="1">
                <a:solidFill>
                  <a:srgbClr val="FF3131"/>
                </a:solidFill>
                <a:latin typeface="Montserrat Classic Bold"/>
                <a:ea typeface="Montserrat Classic Bold"/>
                <a:cs typeface="Montserrat Classic Bold"/>
                <a:sym typeface="Montserrat Classic Bold"/>
              </a:rPr>
              <a:t>Arduino IDE</a:t>
            </a:r>
          </a:p>
        </p:txBody>
      </p:sp>
      <p:sp>
        <p:nvSpPr>
          <p:cNvPr id="19" name="TextBox 19"/>
          <p:cNvSpPr txBox="1"/>
          <p:nvPr/>
        </p:nvSpPr>
        <p:spPr>
          <a:xfrm>
            <a:off x="11506055" y="7491939"/>
            <a:ext cx="5300283" cy="371406"/>
          </a:xfrm>
          <a:prstGeom prst="rect">
            <a:avLst/>
          </a:prstGeom>
        </p:spPr>
        <p:txBody>
          <a:bodyPr lIns="0" tIns="0" rIns="0" bIns="0" rtlCol="0" anchor="t">
            <a:spAutoFit/>
          </a:bodyPr>
          <a:lstStyle/>
          <a:p>
            <a:pPr algn="l">
              <a:lnSpc>
                <a:spcPts val="2999"/>
              </a:lnSpc>
            </a:pPr>
            <a:r>
              <a:rPr lang="en-US" sz="2499" b="1">
                <a:solidFill>
                  <a:srgbClr val="FF3131"/>
                </a:solidFill>
                <a:latin typeface="Montserrat Classic Bold"/>
                <a:ea typeface="Montserrat Classic Bold"/>
                <a:cs typeface="Montserrat Classic Bold"/>
                <a:sym typeface="Montserrat Classic Bold"/>
              </a:rPr>
              <a:t>THINGSPEAK </a:t>
            </a:r>
          </a:p>
        </p:txBody>
      </p:sp>
      <p:sp>
        <p:nvSpPr>
          <p:cNvPr id="20" name="AutoShape 20"/>
          <p:cNvSpPr/>
          <p:nvPr/>
        </p:nvSpPr>
        <p:spPr>
          <a:xfrm>
            <a:off x="9163010" y="-610891"/>
            <a:ext cx="19050" cy="11094954"/>
          </a:xfrm>
          <a:prstGeom prst="line">
            <a:avLst/>
          </a:prstGeom>
          <a:ln w="38100" cap="flat">
            <a:solidFill>
              <a:srgbClr val="000000"/>
            </a:solidFill>
            <a:prstDash val="solid"/>
            <a:headEnd type="oval" w="lg" len="lg"/>
            <a:tailEnd type="oval" w="lg" len="lg"/>
          </a:ln>
        </p:spPr>
      </p:sp>
      <p:sp>
        <p:nvSpPr>
          <p:cNvPr id="21" name="TextBox 21"/>
          <p:cNvSpPr txBox="1"/>
          <p:nvPr/>
        </p:nvSpPr>
        <p:spPr>
          <a:xfrm>
            <a:off x="9835687" y="8387198"/>
            <a:ext cx="1394026" cy="599963"/>
          </a:xfrm>
          <a:prstGeom prst="rect">
            <a:avLst/>
          </a:prstGeom>
        </p:spPr>
        <p:txBody>
          <a:bodyPr lIns="0" tIns="0" rIns="0" bIns="0" rtlCol="0" anchor="t">
            <a:spAutoFit/>
          </a:bodyPr>
          <a:lstStyle/>
          <a:p>
            <a:pPr algn="ctr">
              <a:lnSpc>
                <a:spcPts val="4799"/>
              </a:lnSpc>
            </a:pPr>
            <a:r>
              <a:rPr lang="en-US" sz="3999" b="1">
                <a:solidFill>
                  <a:srgbClr val="FF3131"/>
                </a:solidFill>
                <a:latin typeface="Montserrat Classic Bold"/>
                <a:ea typeface="Montserrat Classic Bold"/>
                <a:cs typeface="Montserrat Classic Bold"/>
                <a:sym typeface="Montserrat Classic Bold"/>
              </a:rPr>
              <a:t>08</a:t>
            </a:r>
          </a:p>
        </p:txBody>
      </p:sp>
      <p:sp>
        <p:nvSpPr>
          <p:cNvPr id="22" name="TextBox 22"/>
          <p:cNvSpPr txBox="1"/>
          <p:nvPr/>
        </p:nvSpPr>
        <p:spPr>
          <a:xfrm>
            <a:off x="11506055" y="8511045"/>
            <a:ext cx="5300283" cy="371475"/>
          </a:xfrm>
          <a:prstGeom prst="rect">
            <a:avLst/>
          </a:prstGeom>
        </p:spPr>
        <p:txBody>
          <a:bodyPr lIns="0" tIns="0" rIns="0" bIns="0" rtlCol="0" anchor="t">
            <a:spAutoFit/>
          </a:bodyPr>
          <a:lstStyle/>
          <a:p>
            <a:pPr algn="l">
              <a:lnSpc>
                <a:spcPts val="2999"/>
              </a:lnSpc>
            </a:pPr>
            <a:r>
              <a:rPr lang="en-US" sz="2499" b="1">
                <a:solidFill>
                  <a:srgbClr val="FF3131"/>
                </a:solidFill>
                <a:latin typeface="Montserrat Classic Bold"/>
                <a:ea typeface="Montserrat Classic Bold"/>
                <a:cs typeface="Montserrat Classic Bold"/>
                <a:sym typeface="Montserrat Classic Bold"/>
              </a:rPr>
              <a:t>PUSHOVER</a:t>
            </a:r>
          </a:p>
        </p:txBody>
      </p:sp>
      <p:sp>
        <p:nvSpPr>
          <p:cNvPr id="23" name="TextBox 23"/>
          <p:cNvSpPr txBox="1"/>
          <p:nvPr/>
        </p:nvSpPr>
        <p:spPr>
          <a:xfrm>
            <a:off x="9835687" y="9258300"/>
            <a:ext cx="1394026" cy="600075"/>
          </a:xfrm>
          <a:prstGeom prst="rect">
            <a:avLst/>
          </a:prstGeom>
        </p:spPr>
        <p:txBody>
          <a:bodyPr lIns="0" tIns="0" rIns="0" bIns="0" rtlCol="0" anchor="t">
            <a:spAutoFit/>
          </a:bodyPr>
          <a:lstStyle/>
          <a:p>
            <a:pPr algn="ctr">
              <a:lnSpc>
                <a:spcPts val="4799"/>
              </a:lnSpc>
            </a:pPr>
            <a:r>
              <a:rPr lang="en-US" sz="3999" b="1">
                <a:solidFill>
                  <a:srgbClr val="FF3131"/>
                </a:solidFill>
                <a:latin typeface="Montserrat Classic Bold"/>
                <a:ea typeface="Montserrat Classic Bold"/>
                <a:cs typeface="Montserrat Classic Bold"/>
                <a:sym typeface="Montserrat Classic Bold"/>
              </a:rPr>
              <a:t>09</a:t>
            </a:r>
          </a:p>
        </p:txBody>
      </p:sp>
      <p:sp>
        <p:nvSpPr>
          <p:cNvPr id="24" name="TextBox 24"/>
          <p:cNvSpPr txBox="1"/>
          <p:nvPr/>
        </p:nvSpPr>
        <p:spPr>
          <a:xfrm>
            <a:off x="11506055" y="9372544"/>
            <a:ext cx="5300283" cy="371475"/>
          </a:xfrm>
          <a:prstGeom prst="rect">
            <a:avLst/>
          </a:prstGeom>
        </p:spPr>
        <p:txBody>
          <a:bodyPr lIns="0" tIns="0" rIns="0" bIns="0" rtlCol="0" anchor="t">
            <a:spAutoFit/>
          </a:bodyPr>
          <a:lstStyle/>
          <a:p>
            <a:pPr algn="l">
              <a:lnSpc>
                <a:spcPts val="2999"/>
              </a:lnSpc>
            </a:pPr>
            <a:r>
              <a:rPr lang="en-US" sz="2499" b="1">
                <a:solidFill>
                  <a:srgbClr val="FF3131"/>
                </a:solidFill>
                <a:latin typeface="Montserrat Classic Bold"/>
                <a:ea typeface="Montserrat Classic Bold"/>
                <a:cs typeface="Montserrat Classic Bold"/>
                <a:sym typeface="Montserrat Classic Bold"/>
              </a:rPr>
              <a:t>MQTT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9629" y="0"/>
            <a:ext cx="18427257" cy="10495025"/>
            <a:chOff x="0" y="0"/>
            <a:chExt cx="4853269" cy="2764122"/>
          </a:xfrm>
        </p:grpSpPr>
        <p:sp>
          <p:nvSpPr>
            <p:cNvPr id="3" name="Freeform 3"/>
            <p:cNvSpPr/>
            <p:nvPr/>
          </p:nvSpPr>
          <p:spPr>
            <a:xfrm>
              <a:off x="0" y="0"/>
              <a:ext cx="4853269" cy="2764122"/>
            </a:xfrm>
            <a:custGeom>
              <a:avLst/>
              <a:gdLst/>
              <a:ahLst/>
              <a:cxnLst/>
              <a:rect l="l" t="t" r="r" b="b"/>
              <a:pathLst>
                <a:path w="4853269" h="2764122">
                  <a:moveTo>
                    <a:pt x="0" y="0"/>
                  </a:moveTo>
                  <a:lnTo>
                    <a:pt x="4853269" y="0"/>
                  </a:lnTo>
                  <a:lnTo>
                    <a:pt x="4853269" y="2764122"/>
                  </a:lnTo>
                  <a:lnTo>
                    <a:pt x="0" y="2764122"/>
                  </a:lnTo>
                  <a:close/>
                </a:path>
              </a:pathLst>
            </a:custGeom>
            <a:solidFill>
              <a:srgbClr val="FFFFFF"/>
            </a:solidFill>
          </p:spPr>
        </p:sp>
        <p:sp>
          <p:nvSpPr>
            <p:cNvPr id="4" name="TextBox 4"/>
            <p:cNvSpPr txBox="1"/>
            <p:nvPr/>
          </p:nvSpPr>
          <p:spPr>
            <a:xfrm>
              <a:off x="0" y="0"/>
              <a:ext cx="4853269" cy="2764122"/>
            </a:xfrm>
            <a:prstGeom prst="rect">
              <a:avLst/>
            </a:prstGeom>
          </p:spPr>
          <p:txBody>
            <a:bodyPr lIns="50800" tIns="50800" rIns="50800" bIns="50800" rtlCol="0" anchor="ctr"/>
            <a:lstStyle/>
            <a:p>
              <a:pPr algn="ctr">
                <a:lnSpc>
                  <a:spcPts val="2999"/>
                </a:lnSpc>
              </a:pPr>
              <a:endParaRPr/>
            </a:p>
          </p:txBody>
        </p:sp>
      </p:grpSp>
      <p:grpSp>
        <p:nvGrpSpPr>
          <p:cNvPr id="5" name="Group 5"/>
          <p:cNvGrpSpPr/>
          <p:nvPr/>
        </p:nvGrpSpPr>
        <p:grpSpPr>
          <a:xfrm>
            <a:off x="129499" y="108496"/>
            <a:ext cx="18012624" cy="10053632"/>
            <a:chOff x="0" y="0"/>
            <a:chExt cx="4744066" cy="2647870"/>
          </a:xfrm>
        </p:grpSpPr>
        <p:sp>
          <p:nvSpPr>
            <p:cNvPr id="6" name="Freeform 6"/>
            <p:cNvSpPr/>
            <p:nvPr/>
          </p:nvSpPr>
          <p:spPr>
            <a:xfrm>
              <a:off x="0" y="0"/>
              <a:ext cx="4744066" cy="2647870"/>
            </a:xfrm>
            <a:custGeom>
              <a:avLst/>
              <a:gdLst/>
              <a:ahLst/>
              <a:cxnLst/>
              <a:rect l="l" t="t" r="r" b="b"/>
              <a:pathLst>
                <a:path w="4744066" h="2647870">
                  <a:moveTo>
                    <a:pt x="0" y="0"/>
                  </a:moveTo>
                  <a:lnTo>
                    <a:pt x="4744066" y="0"/>
                  </a:lnTo>
                  <a:lnTo>
                    <a:pt x="4744066" y="2647870"/>
                  </a:lnTo>
                  <a:lnTo>
                    <a:pt x="0" y="2647870"/>
                  </a:lnTo>
                  <a:close/>
                </a:path>
              </a:pathLst>
            </a:custGeom>
            <a:solidFill>
              <a:srgbClr val="FFF6E3"/>
            </a:solidFill>
          </p:spPr>
        </p:sp>
        <p:sp>
          <p:nvSpPr>
            <p:cNvPr id="7" name="TextBox 7"/>
            <p:cNvSpPr txBox="1"/>
            <p:nvPr/>
          </p:nvSpPr>
          <p:spPr>
            <a:xfrm>
              <a:off x="0" y="-38100"/>
              <a:ext cx="4744066" cy="268597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300397" y="1047750"/>
            <a:ext cx="11670828" cy="1035278"/>
          </a:xfrm>
          <a:prstGeom prst="rect">
            <a:avLst/>
          </a:prstGeom>
        </p:spPr>
        <p:txBody>
          <a:bodyPr lIns="0" tIns="0" rIns="0" bIns="0" rtlCol="0" anchor="t">
            <a:spAutoFit/>
          </a:bodyPr>
          <a:lstStyle/>
          <a:p>
            <a:pPr algn="ctr">
              <a:lnSpc>
                <a:spcPts val="8027"/>
              </a:lnSpc>
            </a:pPr>
            <a:r>
              <a:rPr lang="en-US" sz="6919" b="1" spc="325" dirty="0">
                <a:solidFill>
                  <a:srgbClr val="FF0000"/>
                </a:solidFill>
                <a:latin typeface="Montserrat Classic Bold"/>
                <a:ea typeface="Montserrat Classic Bold"/>
                <a:cs typeface="Montserrat Classic Bold"/>
                <a:sym typeface="Montserrat Classic Bold"/>
              </a:rPr>
              <a:t>CONCEPTS INVOLVED</a:t>
            </a:r>
          </a:p>
        </p:txBody>
      </p:sp>
      <p:sp>
        <p:nvSpPr>
          <p:cNvPr id="9" name="TextBox 9"/>
          <p:cNvSpPr txBox="1"/>
          <p:nvPr/>
        </p:nvSpPr>
        <p:spPr>
          <a:xfrm>
            <a:off x="1469178" y="2354307"/>
            <a:ext cx="15349645" cy="7397285"/>
          </a:xfrm>
          <a:prstGeom prst="rect">
            <a:avLst/>
          </a:prstGeom>
        </p:spPr>
        <p:txBody>
          <a:bodyPr lIns="0" tIns="0" rIns="0" bIns="0" rtlCol="0" anchor="t">
            <a:spAutoFit/>
          </a:bodyPr>
          <a:lstStyle/>
          <a:p>
            <a:pPr algn="just">
              <a:lnSpc>
                <a:spcPts val="4885"/>
              </a:lnSpc>
            </a:pPr>
            <a:r>
              <a:rPr lang="en-US" sz="3172" b="1" spc="69">
                <a:solidFill>
                  <a:srgbClr val="000000"/>
                </a:solidFill>
                <a:latin typeface="Canva Sans Bold"/>
                <a:ea typeface="Canva Sans Bold"/>
                <a:cs typeface="Canva Sans Bold"/>
                <a:sym typeface="Canva Sans Bold"/>
              </a:rPr>
              <a:t>This project brings together several important technical concepts from IoT, electronics, and cloud computing. It uses IoT principles to connect sensors and communicate data to the internet in real time. Sensor integration plays a key role, with the ultrasonic sensor calculating water levels using sound wave reflection, and the float sensor acting as a switch to detect overflow. Wireless networking via WiFi enables cloud connectivity, while real-time alerts are triggered both locally and remotely using actuators and APIs. The system replaces GPS with IP-based geolocation for cost efficiency. MQTT is used for lightweight communication between devices, and ThingSpeak serves as the cloud-based platform for data visualization. These concepts combined result in a reliable and responsive flood monitoring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58886" y="-5811"/>
            <a:ext cx="12029114" cy="10712225"/>
            <a:chOff x="0" y="0"/>
            <a:chExt cx="3168162" cy="2821327"/>
          </a:xfrm>
        </p:grpSpPr>
        <p:sp>
          <p:nvSpPr>
            <p:cNvPr id="3" name="Freeform 3"/>
            <p:cNvSpPr/>
            <p:nvPr/>
          </p:nvSpPr>
          <p:spPr>
            <a:xfrm>
              <a:off x="0" y="0"/>
              <a:ext cx="3168162" cy="2821327"/>
            </a:xfrm>
            <a:custGeom>
              <a:avLst/>
              <a:gdLst/>
              <a:ahLst/>
              <a:cxnLst/>
              <a:rect l="l" t="t" r="r" b="b"/>
              <a:pathLst>
                <a:path w="3168162" h="2821327">
                  <a:moveTo>
                    <a:pt x="0" y="0"/>
                  </a:moveTo>
                  <a:lnTo>
                    <a:pt x="3168162" y="0"/>
                  </a:lnTo>
                  <a:lnTo>
                    <a:pt x="3168162" y="2821327"/>
                  </a:lnTo>
                  <a:lnTo>
                    <a:pt x="0" y="2821327"/>
                  </a:lnTo>
                  <a:close/>
                </a:path>
              </a:pathLst>
            </a:custGeom>
            <a:solidFill>
              <a:srgbClr val="FFF6E3"/>
            </a:solidFill>
          </p:spPr>
        </p:sp>
        <p:sp>
          <p:nvSpPr>
            <p:cNvPr id="4" name="TextBox 4"/>
            <p:cNvSpPr txBox="1"/>
            <p:nvPr/>
          </p:nvSpPr>
          <p:spPr>
            <a:xfrm>
              <a:off x="0" y="-38100"/>
              <a:ext cx="3168162" cy="28594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14018" y="4291247"/>
            <a:ext cx="6162366" cy="1059055"/>
          </a:xfrm>
          <a:prstGeom prst="rect">
            <a:avLst/>
          </a:prstGeom>
        </p:spPr>
        <p:txBody>
          <a:bodyPr lIns="0" tIns="0" rIns="0" bIns="0" rtlCol="0" anchor="t">
            <a:spAutoFit/>
          </a:bodyPr>
          <a:lstStyle/>
          <a:p>
            <a:pPr algn="l">
              <a:lnSpc>
                <a:spcPts val="8056"/>
              </a:lnSpc>
            </a:pPr>
            <a:r>
              <a:rPr lang="en-US" sz="7600" b="1">
                <a:solidFill>
                  <a:srgbClr val="000000"/>
                </a:solidFill>
                <a:latin typeface="Montserrat Classic Bold"/>
                <a:ea typeface="Montserrat Classic Bold"/>
                <a:cs typeface="Montserrat Classic Bold"/>
                <a:sym typeface="Montserrat Classic Bold"/>
              </a:rPr>
              <a:t>FLOWCHAT</a:t>
            </a:r>
          </a:p>
        </p:txBody>
      </p:sp>
      <p:sp>
        <p:nvSpPr>
          <p:cNvPr id="6" name="AutoShape 6"/>
          <p:cNvSpPr/>
          <p:nvPr/>
        </p:nvSpPr>
        <p:spPr>
          <a:xfrm flipV="1">
            <a:off x="6277936" y="-399440"/>
            <a:ext cx="19050" cy="11105822"/>
          </a:xfrm>
          <a:prstGeom prst="line">
            <a:avLst/>
          </a:prstGeom>
          <a:ln w="38100" cap="flat">
            <a:solidFill>
              <a:srgbClr val="000000"/>
            </a:solidFill>
            <a:prstDash val="solid"/>
            <a:headEnd type="oval" w="lg" len="lg"/>
            <a:tailEnd type="oval" w="lg" len="lg"/>
          </a:ln>
        </p:spPr>
      </p:sp>
      <p:sp>
        <p:nvSpPr>
          <p:cNvPr id="7" name="Freeform 7"/>
          <p:cNvSpPr/>
          <p:nvPr/>
        </p:nvSpPr>
        <p:spPr>
          <a:xfrm>
            <a:off x="9061468" y="-5811"/>
            <a:ext cx="6423949" cy="10287000"/>
          </a:xfrm>
          <a:custGeom>
            <a:avLst/>
            <a:gdLst/>
            <a:ahLst/>
            <a:cxnLst/>
            <a:rect l="l" t="t" r="r" b="b"/>
            <a:pathLst>
              <a:path w="6423949" h="10287000">
                <a:moveTo>
                  <a:pt x="0" y="0"/>
                </a:moveTo>
                <a:lnTo>
                  <a:pt x="6423950" y="0"/>
                </a:lnTo>
                <a:lnTo>
                  <a:pt x="6423950" y="10287000"/>
                </a:lnTo>
                <a:lnTo>
                  <a:pt x="0" y="10287000"/>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6300" y="-361442"/>
            <a:ext cx="11274313" cy="11009883"/>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flipV="1">
            <a:off x="7245350" y="-409411"/>
            <a:ext cx="19050" cy="11105822"/>
          </a:xfrm>
          <a:prstGeom prst="line">
            <a:avLst/>
          </a:prstGeom>
          <a:ln w="38100" cap="flat">
            <a:solidFill>
              <a:srgbClr val="000000"/>
            </a:solidFill>
            <a:prstDash val="solid"/>
            <a:headEnd type="oval" w="lg" len="lg"/>
            <a:tailEnd type="oval" w="lg" len="lg"/>
          </a:ln>
        </p:spPr>
      </p:sp>
      <p:sp>
        <p:nvSpPr>
          <p:cNvPr id="6" name="Freeform 6"/>
          <p:cNvSpPr/>
          <p:nvPr/>
        </p:nvSpPr>
        <p:spPr>
          <a:xfrm>
            <a:off x="8304091" y="2600474"/>
            <a:ext cx="8436807" cy="5692448"/>
          </a:xfrm>
          <a:custGeom>
            <a:avLst/>
            <a:gdLst/>
            <a:ahLst/>
            <a:cxnLst/>
            <a:rect l="l" t="t" r="r" b="b"/>
            <a:pathLst>
              <a:path w="8436807" h="5692448">
                <a:moveTo>
                  <a:pt x="0" y="0"/>
                </a:moveTo>
                <a:lnTo>
                  <a:pt x="8436808" y="0"/>
                </a:lnTo>
                <a:lnTo>
                  <a:pt x="8436808" y="5692448"/>
                </a:lnTo>
                <a:lnTo>
                  <a:pt x="0" y="5692448"/>
                </a:lnTo>
                <a:lnTo>
                  <a:pt x="0" y="0"/>
                </a:lnTo>
                <a:close/>
              </a:path>
            </a:pathLst>
          </a:custGeom>
          <a:blipFill>
            <a:blip r:embed="rId2"/>
            <a:stretch>
              <a:fillRect/>
            </a:stretch>
          </a:blipFill>
        </p:spPr>
      </p:sp>
      <p:sp>
        <p:nvSpPr>
          <p:cNvPr id="7" name="TextBox 7"/>
          <p:cNvSpPr txBox="1"/>
          <p:nvPr/>
        </p:nvSpPr>
        <p:spPr>
          <a:xfrm>
            <a:off x="1267036" y="4493908"/>
            <a:ext cx="5823505" cy="1356333"/>
          </a:xfrm>
          <a:prstGeom prst="rect">
            <a:avLst/>
          </a:prstGeom>
        </p:spPr>
        <p:txBody>
          <a:bodyPr lIns="0" tIns="0" rIns="0" bIns="0" rtlCol="0" anchor="t">
            <a:spAutoFit/>
          </a:bodyPr>
          <a:lstStyle/>
          <a:p>
            <a:pPr algn="l">
              <a:lnSpc>
                <a:spcPts val="10524"/>
              </a:lnSpc>
            </a:pPr>
            <a:r>
              <a:rPr lang="en-US" sz="9313" b="1">
                <a:solidFill>
                  <a:srgbClr val="000000"/>
                </a:solidFill>
                <a:latin typeface="Montserrat Classic Bold"/>
                <a:ea typeface="Montserrat Classic Bold"/>
                <a:cs typeface="Montserrat Classic Bold"/>
                <a:sym typeface="Montserrat Classic Bold"/>
              </a:rPr>
              <a:t>OUTPUT</a:t>
            </a:r>
          </a:p>
        </p:txBody>
      </p:sp>
      <p:sp>
        <p:nvSpPr>
          <p:cNvPr id="8" name="TextBox 8"/>
          <p:cNvSpPr txBox="1"/>
          <p:nvPr/>
        </p:nvSpPr>
        <p:spPr>
          <a:xfrm>
            <a:off x="10770868" y="923925"/>
            <a:ext cx="2853544" cy="572177"/>
          </a:xfrm>
          <a:prstGeom prst="rect">
            <a:avLst/>
          </a:prstGeom>
        </p:spPr>
        <p:txBody>
          <a:bodyPr lIns="0" tIns="0" rIns="0" bIns="0" rtlCol="0" anchor="t">
            <a:spAutoFit/>
          </a:bodyPr>
          <a:lstStyle/>
          <a:p>
            <a:pPr algn="just">
              <a:lnSpc>
                <a:spcPts val="4731"/>
              </a:lnSpc>
            </a:pPr>
            <a:r>
              <a:rPr lang="en-US" sz="3072" b="1" spc="67">
                <a:solidFill>
                  <a:srgbClr val="000000"/>
                </a:solidFill>
                <a:latin typeface="Canva Sans Bold"/>
                <a:ea typeface="Canva Sans Bold"/>
                <a:cs typeface="Canva Sans Bold"/>
                <a:sym typeface="Canva Sans Bold"/>
              </a:rPr>
              <a:t>Project Setup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6300" y="-361442"/>
            <a:ext cx="11274313" cy="11009883"/>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flipV="1">
            <a:off x="7245350" y="-409411"/>
            <a:ext cx="19050" cy="11105822"/>
          </a:xfrm>
          <a:prstGeom prst="line">
            <a:avLst/>
          </a:prstGeom>
          <a:ln w="38100" cap="flat">
            <a:solidFill>
              <a:srgbClr val="000000"/>
            </a:solidFill>
            <a:prstDash val="solid"/>
            <a:headEnd type="oval" w="lg" len="lg"/>
            <a:tailEnd type="oval" w="lg" len="lg"/>
          </a:ln>
        </p:spPr>
      </p:sp>
      <p:sp>
        <p:nvSpPr>
          <p:cNvPr id="6" name="Freeform 6"/>
          <p:cNvSpPr/>
          <p:nvPr/>
        </p:nvSpPr>
        <p:spPr>
          <a:xfrm>
            <a:off x="8761726" y="2575293"/>
            <a:ext cx="8203460" cy="5699497"/>
          </a:xfrm>
          <a:custGeom>
            <a:avLst/>
            <a:gdLst/>
            <a:ahLst/>
            <a:cxnLst/>
            <a:rect l="l" t="t" r="r" b="b"/>
            <a:pathLst>
              <a:path w="8203460" h="5699497">
                <a:moveTo>
                  <a:pt x="0" y="0"/>
                </a:moveTo>
                <a:lnTo>
                  <a:pt x="8203460" y="0"/>
                </a:lnTo>
                <a:lnTo>
                  <a:pt x="8203460" y="5699497"/>
                </a:lnTo>
                <a:lnTo>
                  <a:pt x="0" y="5699497"/>
                </a:lnTo>
                <a:lnTo>
                  <a:pt x="0" y="0"/>
                </a:lnTo>
                <a:close/>
              </a:path>
            </a:pathLst>
          </a:custGeom>
          <a:blipFill>
            <a:blip r:embed="rId2"/>
            <a:stretch>
              <a:fillRect/>
            </a:stretch>
          </a:blipFill>
        </p:spPr>
      </p:sp>
      <p:sp>
        <p:nvSpPr>
          <p:cNvPr id="7" name="TextBox 7"/>
          <p:cNvSpPr txBox="1"/>
          <p:nvPr/>
        </p:nvSpPr>
        <p:spPr>
          <a:xfrm>
            <a:off x="1267036" y="4493908"/>
            <a:ext cx="5823505" cy="1356333"/>
          </a:xfrm>
          <a:prstGeom prst="rect">
            <a:avLst/>
          </a:prstGeom>
        </p:spPr>
        <p:txBody>
          <a:bodyPr lIns="0" tIns="0" rIns="0" bIns="0" rtlCol="0" anchor="t">
            <a:spAutoFit/>
          </a:bodyPr>
          <a:lstStyle/>
          <a:p>
            <a:pPr algn="l">
              <a:lnSpc>
                <a:spcPts val="10524"/>
              </a:lnSpc>
            </a:pPr>
            <a:r>
              <a:rPr lang="en-US" sz="9313" b="1">
                <a:solidFill>
                  <a:srgbClr val="000000"/>
                </a:solidFill>
                <a:latin typeface="Montserrat Classic Bold"/>
                <a:ea typeface="Montserrat Classic Bold"/>
                <a:cs typeface="Montserrat Classic Bold"/>
                <a:sym typeface="Montserrat Classic Bold"/>
              </a:rPr>
              <a:t>OUTPUT</a:t>
            </a:r>
          </a:p>
        </p:txBody>
      </p:sp>
      <p:sp>
        <p:nvSpPr>
          <p:cNvPr id="8" name="TextBox 8"/>
          <p:cNvSpPr txBox="1"/>
          <p:nvPr/>
        </p:nvSpPr>
        <p:spPr>
          <a:xfrm>
            <a:off x="10770868" y="923925"/>
            <a:ext cx="4932618" cy="1172252"/>
          </a:xfrm>
          <a:prstGeom prst="rect">
            <a:avLst/>
          </a:prstGeom>
        </p:spPr>
        <p:txBody>
          <a:bodyPr lIns="0" tIns="0" rIns="0" bIns="0" rtlCol="0" anchor="t">
            <a:spAutoFit/>
          </a:bodyPr>
          <a:lstStyle/>
          <a:p>
            <a:pPr algn="just">
              <a:lnSpc>
                <a:spcPts val="4731"/>
              </a:lnSpc>
            </a:pPr>
            <a:r>
              <a:rPr lang="en-US" sz="3072" b="1" spc="67">
                <a:solidFill>
                  <a:srgbClr val="000000"/>
                </a:solidFill>
                <a:latin typeface="Canva Sans Bold"/>
                <a:ea typeface="Canva Sans Bold"/>
                <a:cs typeface="Canva Sans Bold"/>
                <a:sym typeface="Canva Sans Bold"/>
              </a:rPr>
              <a:t>Alert Trigger Example:</a:t>
            </a:r>
          </a:p>
          <a:p>
            <a:pPr algn="just">
              <a:lnSpc>
                <a:spcPts val="4731"/>
              </a:lnSpc>
            </a:pPr>
            <a:endParaRPr lang="en-US" sz="3072" b="1" spc="67">
              <a:solidFill>
                <a:srgbClr val="000000"/>
              </a:solidFill>
              <a:latin typeface="Canva Sans Bold"/>
              <a:ea typeface="Canva Sans Bold"/>
              <a:cs typeface="Canva Sans Bold"/>
              <a:sym typeface="Canva Sa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6300" y="-361442"/>
            <a:ext cx="11274313" cy="11009883"/>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flipV="1">
            <a:off x="7245350" y="-409411"/>
            <a:ext cx="19050" cy="11105822"/>
          </a:xfrm>
          <a:prstGeom prst="line">
            <a:avLst/>
          </a:prstGeom>
          <a:ln w="38100" cap="flat">
            <a:solidFill>
              <a:srgbClr val="000000"/>
            </a:solidFill>
            <a:prstDash val="solid"/>
            <a:headEnd type="oval" w="lg" len="lg"/>
            <a:tailEnd type="oval" w="lg" len="lg"/>
          </a:ln>
        </p:spPr>
      </p:sp>
      <p:sp>
        <p:nvSpPr>
          <p:cNvPr id="6" name="Freeform 6"/>
          <p:cNvSpPr/>
          <p:nvPr/>
        </p:nvSpPr>
        <p:spPr>
          <a:xfrm>
            <a:off x="8917155" y="2096177"/>
            <a:ext cx="7327757" cy="6724294"/>
          </a:xfrm>
          <a:custGeom>
            <a:avLst/>
            <a:gdLst/>
            <a:ahLst/>
            <a:cxnLst/>
            <a:rect l="l" t="t" r="r" b="b"/>
            <a:pathLst>
              <a:path w="7327757" h="6724294">
                <a:moveTo>
                  <a:pt x="0" y="0"/>
                </a:moveTo>
                <a:lnTo>
                  <a:pt x="7327756" y="0"/>
                </a:lnTo>
                <a:lnTo>
                  <a:pt x="7327756" y="6724295"/>
                </a:lnTo>
                <a:lnTo>
                  <a:pt x="0" y="6724295"/>
                </a:lnTo>
                <a:lnTo>
                  <a:pt x="0" y="0"/>
                </a:lnTo>
                <a:close/>
              </a:path>
            </a:pathLst>
          </a:custGeom>
          <a:blipFill>
            <a:blip r:embed="rId2"/>
            <a:stretch>
              <a:fillRect/>
            </a:stretch>
          </a:blipFill>
        </p:spPr>
      </p:sp>
      <p:sp>
        <p:nvSpPr>
          <p:cNvPr id="7" name="TextBox 7"/>
          <p:cNvSpPr txBox="1"/>
          <p:nvPr/>
        </p:nvSpPr>
        <p:spPr>
          <a:xfrm>
            <a:off x="1267036" y="4493908"/>
            <a:ext cx="5823505" cy="1356333"/>
          </a:xfrm>
          <a:prstGeom prst="rect">
            <a:avLst/>
          </a:prstGeom>
        </p:spPr>
        <p:txBody>
          <a:bodyPr lIns="0" tIns="0" rIns="0" bIns="0" rtlCol="0" anchor="t">
            <a:spAutoFit/>
          </a:bodyPr>
          <a:lstStyle/>
          <a:p>
            <a:pPr algn="l">
              <a:lnSpc>
                <a:spcPts val="10524"/>
              </a:lnSpc>
            </a:pPr>
            <a:r>
              <a:rPr lang="en-US" sz="9313" b="1">
                <a:solidFill>
                  <a:srgbClr val="000000"/>
                </a:solidFill>
                <a:latin typeface="Montserrat Classic Bold"/>
                <a:ea typeface="Montserrat Classic Bold"/>
                <a:cs typeface="Montserrat Classic Bold"/>
                <a:sym typeface="Montserrat Classic Bold"/>
              </a:rPr>
              <a:t>OUTPUT</a:t>
            </a:r>
          </a:p>
        </p:txBody>
      </p:sp>
      <p:sp>
        <p:nvSpPr>
          <p:cNvPr id="8" name="TextBox 8"/>
          <p:cNvSpPr txBox="1"/>
          <p:nvPr/>
        </p:nvSpPr>
        <p:spPr>
          <a:xfrm>
            <a:off x="10770868" y="923925"/>
            <a:ext cx="5474044" cy="1172252"/>
          </a:xfrm>
          <a:prstGeom prst="rect">
            <a:avLst/>
          </a:prstGeom>
        </p:spPr>
        <p:txBody>
          <a:bodyPr lIns="0" tIns="0" rIns="0" bIns="0" rtlCol="0" anchor="t">
            <a:spAutoFit/>
          </a:bodyPr>
          <a:lstStyle/>
          <a:p>
            <a:pPr algn="just">
              <a:lnSpc>
                <a:spcPts val="4731"/>
              </a:lnSpc>
            </a:pPr>
            <a:r>
              <a:rPr lang="en-US" sz="3072" b="1" spc="67">
                <a:solidFill>
                  <a:srgbClr val="000000"/>
                </a:solidFill>
                <a:latin typeface="Canva Sans Bold"/>
                <a:ea typeface="Canva Sans Bold"/>
                <a:cs typeface="Canva Sans Bold"/>
                <a:sym typeface="Canva Sans Bold"/>
              </a:rPr>
              <a:t>Serial Monitor Output</a:t>
            </a:r>
          </a:p>
          <a:p>
            <a:pPr algn="just">
              <a:lnSpc>
                <a:spcPts val="4731"/>
              </a:lnSpc>
            </a:pPr>
            <a:endParaRPr lang="en-US" sz="3072" b="1" spc="67">
              <a:solidFill>
                <a:srgbClr val="000000"/>
              </a:solidFill>
              <a:latin typeface="Canva Sans Bold"/>
              <a:ea typeface="Canva Sans Bold"/>
              <a:cs typeface="Canva Sans Bold"/>
              <a:sym typeface="Canv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26300" y="-361442"/>
            <a:ext cx="11274313" cy="11009883"/>
            <a:chOff x="0" y="0"/>
            <a:chExt cx="2969366" cy="2899722"/>
          </a:xfrm>
        </p:grpSpPr>
        <p:sp>
          <p:nvSpPr>
            <p:cNvPr id="3" name="Freeform 3"/>
            <p:cNvSpPr/>
            <p:nvPr/>
          </p:nvSpPr>
          <p:spPr>
            <a:xfrm>
              <a:off x="0" y="0"/>
              <a:ext cx="2969366" cy="2899722"/>
            </a:xfrm>
            <a:custGeom>
              <a:avLst/>
              <a:gdLst/>
              <a:ahLst/>
              <a:cxnLst/>
              <a:rect l="l" t="t" r="r" b="b"/>
              <a:pathLst>
                <a:path w="2969366" h="2899722">
                  <a:moveTo>
                    <a:pt x="0" y="0"/>
                  </a:moveTo>
                  <a:lnTo>
                    <a:pt x="2969366" y="0"/>
                  </a:lnTo>
                  <a:lnTo>
                    <a:pt x="2969366" y="2899722"/>
                  </a:lnTo>
                  <a:lnTo>
                    <a:pt x="0" y="2899722"/>
                  </a:lnTo>
                  <a:close/>
                </a:path>
              </a:pathLst>
            </a:custGeom>
            <a:solidFill>
              <a:srgbClr val="FFF6E3"/>
            </a:solidFill>
          </p:spPr>
        </p:sp>
        <p:sp>
          <p:nvSpPr>
            <p:cNvPr id="4" name="TextBox 4"/>
            <p:cNvSpPr txBox="1"/>
            <p:nvPr/>
          </p:nvSpPr>
          <p:spPr>
            <a:xfrm>
              <a:off x="0" y="-38100"/>
              <a:ext cx="2969366" cy="2937822"/>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flipV="1">
            <a:off x="7245350" y="-409411"/>
            <a:ext cx="19050" cy="11105822"/>
          </a:xfrm>
          <a:prstGeom prst="line">
            <a:avLst/>
          </a:prstGeom>
          <a:ln w="38100" cap="flat">
            <a:solidFill>
              <a:srgbClr val="000000"/>
            </a:solidFill>
            <a:prstDash val="solid"/>
            <a:headEnd type="oval" w="lg" len="lg"/>
            <a:tailEnd type="oval" w="lg" len="lg"/>
          </a:ln>
        </p:spPr>
      </p:sp>
      <p:sp>
        <p:nvSpPr>
          <p:cNvPr id="6" name="Freeform 6"/>
          <p:cNvSpPr/>
          <p:nvPr/>
        </p:nvSpPr>
        <p:spPr>
          <a:xfrm>
            <a:off x="8846516" y="2599844"/>
            <a:ext cx="8033880" cy="5780337"/>
          </a:xfrm>
          <a:custGeom>
            <a:avLst/>
            <a:gdLst/>
            <a:ahLst/>
            <a:cxnLst/>
            <a:rect l="l" t="t" r="r" b="b"/>
            <a:pathLst>
              <a:path w="8033880" h="5780337">
                <a:moveTo>
                  <a:pt x="0" y="0"/>
                </a:moveTo>
                <a:lnTo>
                  <a:pt x="8033880" y="0"/>
                </a:lnTo>
                <a:lnTo>
                  <a:pt x="8033880" y="5780337"/>
                </a:lnTo>
                <a:lnTo>
                  <a:pt x="0" y="5780337"/>
                </a:lnTo>
                <a:lnTo>
                  <a:pt x="0" y="0"/>
                </a:lnTo>
                <a:close/>
              </a:path>
            </a:pathLst>
          </a:custGeom>
          <a:blipFill>
            <a:blip r:embed="rId2"/>
            <a:stretch>
              <a:fillRect/>
            </a:stretch>
          </a:blipFill>
        </p:spPr>
      </p:sp>
      <p:sp>
        <p:nvSpPr>
          <p:cNvPr id="7" name="TextBox 7"/>
          <p:cNvSpPr txBox="1"/>
          <p:nvPr/>
        </p:nvSpPr>
        <p:spPr>
          <a:xfrm>
            <a:off x="1267036" y="4493908"/>
            <a:ext cx="5823505" cy="1356333"/>
          </a:xfrm>
          <a:prstGeom prst="rect">
            <a:avLst/>
          </a:prstGeom>
        </p:spPr>
        <p:txBody>
          <a:bodyPr lIns="0" tIns="0" rIns="0" bIns="0" rtlCol="0" anchor="t">
            <a:spAutoFit/>
          </a:bodyPr>
          <a:lstStyle/>
          <a:p>
            <a:pPr algn="l">
              <a:lnSpc>
                <a:spcPts val="10524"/>
              </a:lnSpc>
            </a:pPr>
            <a:r>
              <a:rPr lang="en-US" sz="9313" b="1">
                <a:solidFill>
                  <a:srgbClr val="000000"/>
                </a:solidFill>
                <a:latin typeface="Montserrat Classic Bold"/>
                <a:ea typeface="Montserrat Classic Bold"/>
                <a:cs typeface="Montserrat Classic Bold"/>
                <a:sym typeface="Montserrat Classic Bold"/>
              </a:rPr>
              <a:t>OUTPUT</a:t>
            </a:r>
          </a:p>
        </p:txBody>
      </p:sp>
      <p:sp>
        <p:nvSpPr>
          <p:cNvPr id="8" name="TextBox 8"/>
          <p:cNvSpPr txBox="1"/>
          <p:nvPr/>
        </p:nvSpPr>
        <p:spPr>
          <a:xfrm>
            <a:off x="8917155" y="750669"/>
            <a:ext cx="8527683" cy="1172252"/>
          </a:xfrm>
          <a:prstGeom prst="rect">
            <a:avLst/>
          </a:prstGeom>
        </p:spPr>
        <p:txBody>
          <a:bodyPr lIns="0" tIns="0" rIns="0" bIns="0" rtlCol="0" anchor="t">
            <a:spAutoFit/>
          </a:bodyPr>
          <a:lstStyle/>
          <a:p>
            <a:pPr algn="just">
              <a:lnSpc>
                <a:spcPts val="4731"/>
              </a:lnSpc>
            </a:pPr>
            <a:r>
              <a:rPr lang="en-US" sz="3072" b="1" spc="67">
                <a:solidFill>
                  <a:srgbClr val="000000"/>
                </a:solidFill>
                <a:latin typeface="Canva Sans Bold"/>
                <a:ea typeface="Canva Sans Bold"/>
                <a:cs typeface="Canva Sans Bold"/>
                <a:sym typeface="Canva Sans Bold"/>
              </a:rPr>
              <a:t>Mobile Push Notification via Pushover:</a:t>
            </a:r>
          </a:p>
          <a:p>
            <a:pPr algn="just">
              <a:lnSpc>
                <a:spcPts val="4731"/>
              </a:lnSpc>
            </a:pPr>
            <a:endParaRPr lang="en-US" sz="3072" b="1" spc="67">
              <a:solidFill>
                <a:srgbClr val="000000"/>
              </a:solidFill>
              <a:latin typeface="Canva Sans Bold"/>
              <a:ea typeface="Canva Sans Bold"/>
              <a:cs typeface="Canva Sans Bold"/>
              <a:sym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467</Words>
  <Application>Microsoft Office PowerPoint</Application>
  <PresentationFormat>Custom</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Canva Sans Bold</vt:lpstr>
      <vt:lpstr>Montserrat Classic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dc:title>
  <cp:lastModifiedBy>Samson J</cp:lastModifiedBy>
  <cp:revision>2</cp:revision>
  <dcterms:created xsi:type="dcterms:W3CDTF">2006-08-16T00:00:00Z</dcterms:created>
  <dcterms:modified xsi:type="dcterms:W3CDTF">2025-06-08T18:17:32Z</dcterms:modified>
  <dc:identifier>DAFy5ZJQcmE</dc:identifier>
</cp:coreProperties>
</file>