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57" r:id="rId7"/>
    <p:sldId id="25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did the problem occur?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Just like any other viruses, they have no cure and we must learn to live with them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was it not detected?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inefficiency of the World Health Organization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Just like any other virus, they have no specific cure so we must find ways of staying with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covid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19 virus.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was it not detected?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There are so many things to learn about the virus and despite all the measures put in place to stop it, it has all been in vain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 custScaleY="1214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 custScaleY="113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 custScaleY="147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97604" y="-2620076"/>
          <a:ext cx="876950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Just like any other viruses, they have no cure and we must learn to live with them</a:t>
          </a:r>
        </a:p>
      </dsp:txBody>
      <dsp:txXfrm rot="-5400000">
        <a:off x="3566160" y="154177"/>
        <a:ext cx="6297031" cy="791332"/>
      </dsp:txXfrm>
    </dsp:sp>
    <dsp:sp modelId="{3230722F-B757-4673-BD2F-9D4BAB5CEE8D}">
      <dsp:nvSpPr>
        <dsp:cNvPr id="0" name=""/>
        <dsp:cNvSpPr/>
      </dsp:nvSpPr>
      <dsp:spPr>
        <a:xfrm>
          <a:off x="0" y="1749"/>
          <a:ext cx="3566160" cy="1096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did the problem occur?</a:t>
          </a:r>
        </a:p>
      </dsp:txBody>
      <dsp:txXfrm>
        <a:off x="53511" y="55260"/>
        <a:ext cx="3459138" cy="989166"/>
      </dsp:txXfrm>
    </dsp:sp>
    <dsp:sp modelId="{329ECF1A-78BE-41CB-B252-8011825B67CD}">
      <dsp:nvSpPr>
        <dsp:cNvPr id="0" name=""/>
        <dsp:cNvSpPr/>
      </dsp:nvSpPr>
      <dsp:spPr>
        <a:xfrm rot="5400000">
          <a:off x="6203731" y="-1469079"/>
          <a:ext cx="106469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inefficiency of the World Health Organization</a:t>
          </a:r>
        </a:p>
      </dsp:txBody>
      <dsp:txXfrm rot="-5400000">
        <a:off x="3566159" y="1220467"/>
        <a:ext cx="6287866" cy="960748"/>
      </dsp:txXfrm>
    </dsp:sp>
    <dsp:sp modelId="{8A3FE5E4-2689-4041-B2C5-C63BC276A3EF}">
      <dsp:nvSpPr>
        <dsp:cNvPr id="0" name=""/>
        <dsp:cNvSpPr/>
      </dsp:nvSpPr>
      <dsp:spPr>
        <a:xfrm>
          <a:off x="0" y="1152746"/>
          <a:ext cx="3566160" cy="1096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was it not detected?</a:t>
          </a:r>
        </a:p>
      </dsp:txBody>
      <dsp:txXfrm>
        <a:off x="53511" y="1206257"/>
        <a:ext cx="3459138" cy="989166"/>
      </dsp:txXfrm>
    </dsp:sp>
    <dsp:sp modelId="{A66EBD3D-E7C5-421C-B8B5-728648057DDC}">
      <dsp:nvSpPr>
        <dsp:cNvPr id="0" name=""/>
        <dsp:cNvSpPr/>
      </dsp:nvSpPr>
      <dsp:spPr>
        <a:xfrm rot="5400000">
          <a:off x="6237752" y="-318081"/>
          <a:ext cx="996654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Just like any other virus, they have no specific cure so we must find ways of staying with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covid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19 virus.</a:t>
          </a:r>
        </a:p>
      </dsp:txBody>
      <dsp:txXfrm rot="-5400000">
        <a:off x="3566160" y="2402164"/>
        <a:ext cx="6291187" cy="899348"/>
      </dsp:txXfrm>
    </dsp:sp>
    <dsp:sp modelId="{1C763A21-352A-41D1-A2E2-E305DABA275D}">
      <dsp:nvSpPr>
        <dsp:cNvPr id="0" name=""/>
        <dsp:cNvSpPr/>
      </dsp:nvSpPr>
      <dsp:spPr>
        <a:xfrm>
          <a:off x="0" y="2303744"/>
          <a:ext cx="3566160" cy="1096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53511" y="2357255"/>
        <a:ext cx="3459138" cy="989166"/>
      </dsp:txXfrm>
    </dsp:sp>
    <dsp:sp modelId="{95E0557D-F0A1-4F38-8083-55DE7503164F}">
      <dsp:nvSpPr>
        <dsp:cNvPr id="0" name=""/>
        <dsp:cNvSpPr/>
      </dsp:nvSpPr>
      <dsp:spPr>
        <a:xfrm rot="5400000">
          <a:off x="6082093" y="935325"/>
          <a:ext cx="1294817" cy="6333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There are so many things to learn about the virus and despite all the measures put in place to stop it, it has all been in vain</a:t>
          </a:r>
        </a:p>
      </dsp:txBody>
      <dsp:txXfrm rot="-5400000">
        <a:off x="3562678" y="3517948"/>
        <a:ext cx="6270440" cy="1168401"/>
      </dsp:txXfrm>
    </dsp:sp>
    <dsp:sp modelId="{B9324B26-5FF5-4FF7-9073-66103CBE8481}">
      <dsp:nvSpPr>
        <dsp:cNvPr id="0" name=""/>
        <dsp:cNvSpPr/>
      </dsp:nvSpPr>
      <dsp:spPr>
        <a:xfrm>
          <a:off x="0" y="3554056"/>
          <a:ext cx="3562677" cy="10961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was it not detected?</a:t>
          </a:r>
        </a:p>
      </dsp:txBody>
      <dsp:txXfrm>
        <a:off x="53511" y="3607567"/>
        <a:ext cx="3455655" cy="989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768" y="219456"/>
            <a:ext cx="8791575" cy="90087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463040"/>
            <a:ext cx="8791575" cy="379476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Bahati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hassan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mukisa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Ochan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George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Hazel were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Mbabazi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suzan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Dinton Harold Ainemukama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Jeremy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alekai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Humphrey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okoth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Topic: </a:t>
            </a:r>
            <a:r>
              <a:rPr lang="en-US" dirty="0" err="1">
                <a:latin typeface="Rockwell" panose="02060603020205020403" pitchFamily="18" charset="0"/>
              </a:rPr>
              <a:t>Covid</a:t>
            </a:r>
            <a:r>
              <a:rPr lang="en-US" dirty="0">
                <a:latin typeface="Rockwell" panose="02060603020205020403" pitchFamily="18" charset="0"/>
              </a:rPr>
              <a:t>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Identify and select the problem</a:t>
            </a:r>
          </a:p>
          <a:p>
            <a:pPr marL="0" indent="0">
              <a:buNone/>
            </a:pPr>
            <a:r>
              <a:rPr lang="en-US" dirty="0"/>
              <a:t>Tool used for this step was Brain storming and Roman voting. As a group we came up with different hypothesis about </a:t>
            </a:r>
            <a:r>
              <a:rPr lang="en-US" dirty="0" err="1"/>
              <a:t>covid</a:t>
            </a:r>
            <a:r>
              <a:rPr lang="en-US" dirty="0"/>
              <a:t> 19 through brainstorming and then we finally used roman voting to narrow down to one hypothesis and in this case we chose “COVID IS HERE TO STAY “ as our problem</a:t>
            </a:r>
          </a:p>
        </p:txBody>
      </p:sp>
    </p:spTree>
    <p:extLst>
      <p:ext uri="{BB962C8B-B14F-4D97-AF65-F5344CB8AC3E}">
        <p14:creationId xmlns:p14="http://schemas.microsoft.com/office/powerpoint/2010/main" val="42324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575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Step 2: Analyze 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366948"/>
              </p:ext>
            </p:extLst>
          </p:nvPr>
        </p:nvGraphicFramePr>
        <p:xfrm>
          <a:off x="1141413" y="1929908"/>
          <a:ext cx="9906000" cy="4751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50848" y="1560576"/>
            <a:ext cx="880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step, we used the 5 WHYS root cause analysis.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0294"/>
            <a:ext cx="9905998" cy="60068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Step 3: Generate 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government should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priotize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vaccine acceptance strategies in the country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Sensitizing the citizens about vaccination before vaccine trials can progress.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the education curriculum to focus on equipping students with IT skills so as to be able to use digital resources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Priotizing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in the country so as to have a better ICT based infrastructure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Encouraging companies and various businesses to always plan for disaster to avoid running bankrupt in a time like this when there is a crisis.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6192" y="1487424"/>
            <a:ext cx="951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step we used, Brain storming as a tool to generate potential solutions.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9606"/>
            <a:ext cx="9905998" cy="966442"/>
          </a:xfrm>
        </p:spPr>
        <p:txBody>
          <a:bodyPr/>
          <a:lstStyle/>
          <a:p>
            <a:r>
              <a:rPr lang="en-US" dirty="0"/>
              <a:t>Step 4: Select the 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437767"/>
              </p:ext>
            </p:extLst>
          </p:nvPr>
        </p:nvGraphicFramePr>
        <p:xfrm>
          <a:off x="-1" y="1791222"/>
          <a:ext cx="12192000" cy="6791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806">
                  <a:extLst>
                    <a:ext uri="{9D8B030D-6E8A-4147-A177-3AD203B41FA5}">
                      <a16:colId xmlns="" xmlns:a16="http://schemas.microsoft.com/office/drawing/2014/main" val="1223395803"/>
                    </a:ext>
                  </a:extLst>
                </a:gridCol>
                <a:gridCol w="1490598">
                  <a:extLst>
                    <a:ext uri="{9D8B030D-6E8A-4147-A177-3AD203B41FA5}">
                      <a16:colId xmlns="" xmlns:a16="http://schemas.microsoft.com/office/drawing/2014/main" val="3358166287"/>
                    </a:ext>
                  </a:extLst>
                </a:gridCol>
                <a:gridCol w="1365337">
                  <a:extLst>
                    <a:ext uri="{9D8B030D-6E8A-4147-A177-3AD203B41FA5}">
                      <a16:colId xmlns="" xmlns:a16="http://schemas.microsoft.com/office/drawing/2014/main" val="3661638182"/>
                    </a:ext>
                  </a:extLst>
                </a:gridCol>
                <a:gridCol w="901874">
                  <a:extLst>
                    <a:ext uri="{9D8B030D-6E8A-4147-A177-3AD203B41FA5}">
                      <a16:colId xmlns="" xmlns:a16="http://schemas.microsoft.com/office/drawing/2014/main" val="866217126"/>
                    </a:ext>
                  </a:extLst>
                </a:gridCol>
                <a:gridCol w="1377863">
                  <a:extLst>
                    <a:ext uri="{9D8B030D-6E8A-4147-A177-3AD203B41FA5}">
                      <a16:colId xmlns="" xmlns:a16="http://schemas.microsoft.com/office/drawing/2014/main" val="1387452899"/>
                    </a:ext>
                  </a:extLst>
                </a:gridCol>
                <a:gridCol w="1014608">
                  <a:extLst>
                    <a:ext uri="{9D8B030D-6E8A-4147-A177-3AD203B41FA5}">
                      <a16:colId xmlns="" xmlns:a16="http://schemas.microsoft.com/office/drawing/2014/main" val="2929148564"/>
                    </a:ext>
                  </a:extLst>
                </a:gridCol>
                <a:gridCol w="1377863">
                  <a:extLst>
                    <a:ext uri="{9D8B030D-6E8A-4147-A177-3AD203B41FA5}">
                      <a16:colId xmlns="" xmlns:a16="http://schemas.microsoft.com/office/drawing/2014/main" val="2682878991"/>
                    </a:ext>
                  </a:extLst>
                </a:gridCol>
                <a:gridCol w="1164920">
                  <a:extLst>
                    <a:ext uri="{9D8B030D-6E8A-4147-A177-3AD203B41FA5}">
                      <a16:colId xmlns="" xmlns:a16="http://schemas.microsoft.com/office/drawing/2014/main" val="1549759636"/>
                    </a:ext>
                  </a:extLst>
                </a:gridCol>
                <a:gridCol w="688931">
                  <a:extLst>
                    <a:ext uri="{9D8B030D-6E8A-4147-A177-3AD203B41FA5}">
                      <a16:colId xmlns="" xmlns:a16="http://schemas.microsoft.com/office/drawing/2014/main" val="394103644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732195666"/>
                    </a:ext>
                  </a:extLst>
                </a:gridCol>
              </a:tblGrid>
              <a:tr h="1638882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  <a:r>
                        <a:rPr lang="en-US" dirty="0" smtClean="0"/>
                        <a:t>step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 is the step?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</a:t>
                      </a:r>
                      <a:r>
                        <a:rPr lang="en-US" baseline="0" dirty="0"/>
                        <a:t> failure </a:t>
                      </a:r>
                      <a:r>
                        <a:rPr lang="en-US" baseline="0" dirty="0" smtClean="0"/>
                        <a:t>mode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Ways it can go wrong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failure </a:t>
                      </a:r>
                      <a:r>
                        <a:rPr lang="en-US" dirty="0" smtClean="0"/>
                        <a:t>effect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Impact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on the population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How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severe to the masses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</a:t>
                      </a:r>
                      <a:r>
                        <a:rPr lang="en-US" dirty="0" smtClean="0"/>
                        <a:t>causes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What could go 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How frequent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Will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the spread likely to increase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process controls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Controls being undertaken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Detecting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Failure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of the control measures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RPN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</a:t>
                      </a:r>
                      <a:r>
                        <a:rPr lang="en-US" dirty="0" smtClean="0"/>
                        <a:t>Recommended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Actions being taken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42948434"/>
                  </a:ext>
                </a:extLst>
              </a:tr>
              <a:tr h="789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vaccine acceptance strategies </a:t>
                      </a:r>
                      <a:endParaRPr 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treatment reliable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treatment unreliable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going for vaccination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reject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vaccination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trust in the vaccine</a:t>
                      </a:r>
                    </a:p>
                    <a:p>
                      <a:endParaRPr lang="en-US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not effective</a:t>
                      </a:r>
                    </a:p>
                    <a:p>
                      <a:endParaRPr lang="en-US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order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for 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More doses</a:t>
                      </a:r>
                    </a:p>
                    <a:p>
                      <a:endParaRPr lang="en-US" sz="1800" b="0" i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Sensitization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294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288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Lockdown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measures set up again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9795674"/>
                  </a:ext>
                </a:extLst>
              </a:tr>
              <a:tr h="78964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Vaccine denial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strategies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more testing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less numbers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less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infections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more doses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Lockdown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measures set up again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5713953"/>
                  </a:ext>
                </a:extLst>
              </a:tr>
              <a:tr h="7896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</a:t>
                      </a:r>
                      <a:r>
                        <a:rPr lang="en-US" dirty="0" err="1" smtClean="0"/>
                        <a:t>sentization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lockdown</a:t>
                      </a:r>
                      <a:r>
                        <a:rPr lang="en-US" baseline="0" dirty="0" smtClean="0"/>
                        <a:t> measures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slightly less infections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517293"/>
                  </a:ext>
                </a:extLst>
              </a:tr>
              <a:tr h="7896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176079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9073" y="1310640"/>
            <a:ext cx="973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step we used the Failure Mode and Effect Analysis to come up with the final solution</a:t>
            </a:r>
          </a:p>
        </p:txBody>
      </p:sp>
    </p:spTree>
    <p:extLst>
      <p:ext uri="{BB962C8B-B14F-4D97-AF65-F5344CB8AC3E}">
        <p14:creationId xmlns:p14="http://schemas.microsoft.com/office/powerpoint/2010/main" val="33746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Step5: Plan the solution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4" y="2198132"/>
            <a:ext cx="11617099" cy="43905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57794" y="324433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occ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7696" y="1828800"/>
            <a:ext cx="69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step we used a GANTT CHART to plan the solution.</a:t>
            </a:r>
          </a:p>
        </p:txBody>
      </p:sp>
    </p:spTree>
    <p:extLst>
      <p:ext uri="{BB962C8B-B14F-4D97-AF65-F5344CB8AC3E}">
        <p14:creationId xmlns:p14="http://schemas.microsoft.com/office/powerpoint/2010/main" val="19799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3290"/>
          </a:xfrm>
        </p:spPr>
        <p:txBody>
          <a:bodyPr/>
          <a:lstStyle/>
          <a:p>
            <a:r>
              <a:rPr lang="en-US" dirty="0"/>
              <a:t>Step 6: Implement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Selecting the most feasible solution 		</a:t>
            </a:r>
            <a:r>
              <a:rPr lang="en-US" dirty="0" smtClean="0">
                <a:sym typeface="Wingdings" panose="05000000000000000000" pitchFamily="2" charset="2"/>
              </a:rPr>
              <a:t>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Analyzing the problem				</a:t>
            </a:r>
            <a:r>
              <a:rPr lang="en-US" dirty="0" smtClean="0">
                <a:sym typeface="Wingdings" panose="05000000000000000000" pitchFamily="2" charset="2"/>
              </a:rPr>
              <a:t>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Writing a proposal to the government		</a:t>
            </a:r>
            <a:r>
              <a:rPr lang="en-US" dirty="0" smtClean="0">
                <a:sym typeface="Wingdings" panose="05000000000000000000" pitchFamily="2" charset="2"/>
              </a:rPr>
              <a:t>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Coming up with a methodology			</a:t>
            </a:r>
            <a:r>
              <a:rPr lang="en-US" dirty="0" smtClean="0">
                <a:sym typeface="Wingdings" panose="05000000000000000000" pitchFamily="2" charset="2"/>
              </a:rPr>
              <a:t>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Summarizing and reporting			</a:t>
            </a:r>
            <a:r>
              <a:rPr lang="en-US" dirty="0" smtClean="0">
                <a:sym typeface="Wingdings" panose="05000000000000000000" pitchFamily="2" charset="2"/>
              </a:rPr>
              <a:t>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7696" y="1780032"/>
            <a:ext cx="966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step, </a:t>
            </a:r>
            <a:r>
              <a:rPr lang="en-US" dirty="0" smtClean="0"/>
              <a:t>we used a checklist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500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Group 1</vt:lpstr>
      <vt:lpstr>Topic: Covid 19</vt:lpstr>
      <vt:lpstr>Step 2: Analyze the problem</vt:lpstr>
      <vt:lpstr>Step 3: Generate potential solutions</vt:lpstr>
      <vt:lpstr>Step 4: Select the solution</vt:lpstr>
      <vt:lpstr>Step5: Plan the solution</vt:lpstr>
      <vt:lpstr>Step 6: Implement the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/>
  <cp:lastModifiedBy/>
  <cp:revision>3</cp:revision>
  <dcterms:created xsi:type="dcterms:W3CDTF">2021-02-10T19:59:21Z</dcterms:created>
  <dcterms:modified xsi:type="dcterms:W3CDTF">2021-02-11T03:49:11Z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