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4"/>
    <p:sldMasterId id="2147483708" r:id="rId5"/>
  </p:sldMasterIdLst>
  <p:sldIdLst>
    <p:sldId id="256" r:id="rId6"/>
    <p:sldId id="298" r:id="rId7"/>
    <p:sldId id="283" r:id="rId8"/>
    <p:sldId id="312" r:id="rId9"/>
    <p:sldId id="296" r:id="rId10"/>
    <p:sldId id="306" r:id="rId11"/>
    <p:sldId id="272" r:id="rId12"/>
    <p:sldId id="303" r:id="rId13"/>
    <p:sldId id="301" r:id="rId14"/>
    <p:sldId id="302" r:id="rId15"/>
    <p:sldId id="304" r:id="rId16"/>
    <p:sldId id="305" r:id="rId17"/>
    <p:sldId id="293" r:id="rId18"/>
    <p:sldId id="282" r:id="rId19"/>
    <p:sldId id="294" r:id="rId20"/>
    <p:sldId id="295" r:id="rId21"/>
    <p:sldId id="307" r:id="rId22"/>
    <p:sldId id="260" r:id="rId23"/>
    <p:sldId id="308" r:id="rId24"/>
    <p:sldId id="309" r:id="rId25"/>
    <p:sldId id="277" r:id="rId26"/>
    <p:sldId id="311" r:id="rId27"/>
    <p:sldId id="270" r:id="rId28"/>
  </p:sldIdLst>
  <p:sldSz cx="12192000" cy="6858000"/>
  <p:notesSz cx="10234613" cy="71040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44" autoAdjust="0"/>
    <p:restoredTop sz="94626"/>
  </p:normalViewPr>
  <p:slideViewPr>
    <p:cSldViewPr snapToGrid="0" snapToObjects="1">
      <p:cViewPr varScale="1">
        <p:scale>
          <a:sx n="54" d="100"/>
          <a:sy n="54" d="100"/>
        </p:scale>
        <p:origin x="67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9.png"/><Relationship Id="rId6" Type="http://schemas.openxmlformats.org/officeDocument/2006/relationships/image" Target="../media/image15.svg"/><Relationship Id="rId5" Type="http://schemas.openxmlformats.org/officeDocument/2006/relationships/image" Target="../media/image11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99EDC1-9EFD-48A1-8E1E-9E76707D37C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DB70C08-81D8-46B2-8EE7-EE4D9DAA71D9}">
      <dgm:prSet/>
      <dgm:spPr/>
      <dgm:t>
        <a:bodyPr/>
        <a:lstStyle/>
        <a:p>
          <a:r>
            <a:rPr lang="en-GB" dirty="0"/>
            <a:t>Value in the eye of the customer</a:t>
          </a:r>
          <a:endParaRPr lang="en-US" dirty="0"/>
        </a:p>
      </dgm:t>
    </dgm:pt>
    <dgm:pt modelId="{EFD9F0DB-4E92-4DA1-A80C-EDD9FB7C7A52}" type="parTrans" cxnId="{2DCCAB9C-B94A-47E1-BA57-76DA3CB10525}">
      <dgm:prSet/>
      <dgm:spPr/>
      <dgm:t>
        <a:bodyPr/>
        <a:lstStyle/>
        <a:p>
          <a:endParaRPr lang="en-US"/>
        </a:p>
      </dgm:t>
    </dgm:pt>
    <dgm:pt modelId="{D2BA67FD-0572-40FC-895B-CAFAE1CE61ED}" type="sibTrans" cxnId="{2DCCAB9C-B94A-47E1-BA57-76DA3CB10525}">
      <dgm:prSet/>
      <dgm:spPr/>
      <dgm:t>
        <a:bodyPr/>
        <a:lstStyle/>
        <a:p>
          <a:endParaRPr lang="en-US"/>
        </a:p>
      </dgm:t>
    </dgm:pt>
    <dgm:pt modelId="{023745B5-5666-4848-A494-BC3C2D48A0CB}">
      <dgm:prSet/>
      <dgm:spPr/>
      <dgm:t>
        <a:bodyPr/>
        <a:lstStyle/>
        <a:p>
          <a:r>
            <a:rPr lang="en-GB" dirty="0"/>
            <a:t>Working in value streams</a:t>
          </a:r>
          <a:endParaRPr lang="en-US" dirty="0"/>
        </a:p>
      </dgm:t>
    </dgm:pt>
    <dgm:pt modelId="{C3144847-7E9F-4686-82BE-A5F8E2AF4545}" type="parTrans" cxnId="{BF4B3398-642B-4051-9A8A-C4B3EF7AE80F}">
      <dgm:prSet/>
      <dgm:spPr/>
      <dgm:t>
        <a:bodyPr/>
        <a:lstStyle/>
        <a:p>
          <a:endParaRPr lang="en-US"/>
        </a:p>
      </dgm:t>
    </dgm:pt>
    <dgm:pt modelId="{B09C8F0D-C31C-425B-A979-B208FD79D777}" type="sibTrans" cxnId="{BF4B3398-642B-4051-9A8A-C4B3EF7AE80F}">
      <dgm:prSet/>
      <dgm:spPr/>
      <dgm:t>
        <a:bodyPr/>
        <a:lstStyle/>
        <a:p>
          <a:endParaRPr lang="en-US"/>
        </a:p>
      </dgm:t>
    </dgm:pt>
    <dgm:pt modelId="{6F136744-15D9-4FDD-A359-6B53B15A8300}">
      <dgm:prSet/>
      <dgm:spPr/>
      <dgm:t>
        <a:bodyPr/>
        <a:lstStyle/>
        <a:p>
          <a:r>
            <a:rPr lang="en-GB" dirty="0"/>
            <a:t>Maximize flow and create pull</a:t>
          </a:r>
          <a:endParaRPr lang="en-US" dirty="0"/>
        </a:p>
      </dgm:t>
    </dgm:pt>
    <dgm:pt modelId="{EEA16BDA-3281-4927-84AF-15B4815B916D}" type="parTrans" cxnId="{FFDDD9F2-722B-47F5-BBF2-4686234C546A}">
      <dgm:prSet/>
      <dgm:spPr/>
      <dgm:t>
        <a:bodyPr/>
        <a:lstStyle/>
        <a:p>
          <a:endParaRPr lang="en-US"/>
        </a:p>
      </dgm:t>
    </dgm:pt>
    <dgm:pt modelId="{992D7200-D138-4455-8CD0-C250639B49B2}" type="sibTrans" cxnId="{FFDDD9F2-722B-47F5-BBF2-4686234C546A}">
      <dgm:prSet/>
      <dgm:spPr/>
      <dgm:t>
        <a:bodyPr/>
        <a:lstStyle/>
        <a:p>
          <a:endParaRPr lang="en-US"/>
        </a:p>
      </dgm:t>
    </dgm:pt>
    <dgm:pt modelId="{7FF70BF5-086A-4CF4-B8FE-FEF74CA2D8E3}">
      <dgm:prSet/>
      <dgm:spPr/>
      <dgm:t>
        <a:bodyPr/>
        <a:lstStyle/>
        <a:p>
          <a:r>
            <a:rPr lang="en-GB" dirty="0"/>
            <a:t>Empower the team</a:t>
          </a:r>
          <a:endParaRPr lang="en-US" dirty="0"/>
        </a:p>
      </dgm:t>
    </dgm:pt>
    <dgm:pt modelId="{05E48C85-BC4A-4038-A1D3-B726DEB18157}" type="parTrans" cxnId="{8F718A36-538B-4236-972E-5579525C7406}">
      <dgm:prSet/>
      <dgm:spPr/>
      <dgm:t>
        <a:bodyPr/>
        <a:lstStyle/>
        <a:p>
          <a:endParaRPr lang="en-US"/>
        </a:p>
      </dgm:t>
    </dgm:pt>
    <dgm:pt modelId="{16F563C6-49E2-4CE0-A0A5-59C883C84F67}" type="sibTrans" cxnId="{8F718A36-538B-4236-972E-5579525C7406}">
      <dgm:prSet/>
      <dgm:spPr/>
      <dgm:t>
        <a:bodyPr/>
        <a:lstStyle/>
        <a:p>
          <a:endParaRPr lang="en-US"/>
        </a:p>
      </dgm:t>
    </dgm:pt>
    <dgm:pt modelId="{420D22D0-D4DC-463A-A6B6-E908A4B62E4D}">
      <dgm:prSet/>
      <dgm:spPr/>
      <dgm:t>
        <a:bodyPr/>
        <a:lstStyle/>
        <a:p>
          <a:r>
            <a:rPr lang="en-GB" dirty="0"/>
            <a:t>Continuous improvement</a:t>
          </a:r>
          <a:endParaRPr lang="en-US" dirty="0"/>
        </a:p>
      </dgm:t>
    </dgm:pt>
    <dgm:pt modelId="{29B7B353-2500-4BC4-A0C5-67F17A7A5B84}" type="parTrans" cxnId="{930B3ABE-F6CB-4921-8BC7-B8FCD52AE373}">
      <dgm:prSet/>
      <dgm:spPr/>
      <dgm:t>
        <a:bodyPr/>
        <a:lstStyle/>
        <a:p>
          <a:endParaRPr lang="en-US"/>
        </a:p>
      </dgm:t>
    </dgm:pt>
    <dgm:pt modelId="{811592FD-E3FA-485D-917D-5375CA1209D8}" type="sibTrans" cxnId="{930B3ABE-F6CB-4921-8BC7-B8FCD52AE373}">
      <dgm:prSet/>
      <dgm:spPr/>
      <dgm:t>
        <a:bodyPr/>
        <a:lstStyle/>
        <a:p>
          <a:endParaRPr lang="en-US"/>
        </a:p>
      </dgm:t>
    </dgm:pt>
    <dgm:pt modelId="{2756C874-B847-4F78-B539-FE593A8C73C7}" type="pres">
      <dgm:prSet presAssocID="{F599EDC1-9EFD-48A1-8E1E-9E76707D37C6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171A3E-D17C-4F79-A665-205B8A526BE9}" type="pres">
      <dgm:prSet presAssocID="{1DB70C08-81D8-46B2-8EE7-EE4D9DAA71D9}" presName="compNode" presStyleCnt="0"/>
      <dgm:spPr/>
    </dgm:pt>
    <dgm:pt modelId="{6DA35786-E7E6-4DBD-82DA-ED3202D761CC}" type="pres">
      <dgm:prSet presAssocID="{1DB70C08-81D8-46B2-8EE7-EE4D9DAA71D9}" presName="bgRect" presStyleLbl="bgShp" presStyleIdx="0" presStyleCnt="5"/>
      <dgm:spPr/>
    </dgm:pt>
    <dgm:pt modelId="{4C2E6653-A293-4C49-8455-D8B46C29F52F}" type="pres">
      <dgm:prSet presAssocID="{1DB70C08-81D8-46B2-8EE7-EE4D9DAA71D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7DEE066A-4FAE-4C2D-8E47-90175C621B4C}" type="pres">
      <dgm:prSet presAssocID="{1DB70C08-81D8-46B2-8EE7-EE4D9DAA71D9}" presName="spaceRect" presStyleCnt="0"/>
      <dgm:spPr/>
    </dgm:pt>
    <dgm:pt modelId="{ECE183BC-33C7-4751-B70D-C77FA901E597}" type="pres">
      <dgm:prSet presAssocID="{1DB70C08-81D8-46B2-8EE7-EE4D9DAA71D9}" presName="parTx" presStyleLbl="revTx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5DFBF1E-69F3-4933-8A2E-83ED44DC6F1D}" type="pres">
      <dgm:prSet presAssocID="{D2BA67FD-0572-40FC-895B-CAFAE1CE61ED}" presName="sibTrans" presStyleCnt="0"/>
      <dgm:spPr/>
    </dgm:pt>
    <dgm:pt modelId="{7C941428-46DF-465F-AE58-C6C93FA5310A}" type="pres">
      <dgm:prSet presAssocID="{023745B5-5666-4848-A494-BC3C2D48A0CB}" presName="compNode" presStyleCnt="0"/>
      <dgm:spPr/>
    </dgm:pt>
    <dgm:pt modelId="{EC452797-A6A5-4D45-B479-408EBD6330C8}" type="pres">
      <dgm:prSet presAssocID="{023745B5-5666-4848-A494-BC3C2D48A0CB}" presName="bgRect" presStyleLbl="bgShp" presStyleIdx="1" presStyleCnt="5"/>
      <dgm:spPr/>
    </dgm:pt>
    <dgm:pt modelId="{3A90AC91-CFE8-4D5C-9AC6-A4AE4FAA1D59}" type="pres">
      <dgm:prSet presAssocID="{023745B5-5666-4848-A494-BC3C2D48A0C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E700FED-3502-450F-A536-16587F636755}" type="pres">
      <dgm:prSet presAssocID="{023745B5-5666-4848-A494-BC3C2D48A0CB}" presName="spaceRect" presStyleCnt="0"/>
      <dgm:spPr/>
    </dgm:pt>
    <dgm:pt modelId="{8079843C-9A66-4446-B38E-360C39CE4668}" type="pres">
      <dgm:prSet presAssocID="{023745B5-5666-4848-A494-BC3C2D48A0CB}" presName="parTx" presStyleLbl="revTx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E54DA35-7254-4EDE-9DCD-FA557CECD440}" type="pres">
      <dgm:prSet presAssocID="{B09C8F0D-C31C-425B-A979-B208FD79D777}" presName="sibTrans" presStyleCnt="0"/>
      <dgm:spPr/>
    </dgm:pt>
    <dgm:pt modelId="{9C8689B7-E7C0-4738-B728-C2B7BFF5614E}" type="pres">
      <dgm:prSet presAssocID="{6F136744-15D9-4FDD-A359-6B53B15A8300}" presName="compNode" presStyleCnt="0"/>
      <dgm:spPr/>
    </dgm:pt>
    <dgm:pt modelId="{1843BDE2-6BA7-48E9-992B-B92BB9615FEA}" type="pres">
      <dgm:prSet presAssocID="{6F136744-15D9-4FDD-A359-6B53B15A8300}" presName="bgRect" presStyleLbl="bgShp" presStyleIdx="2" presStyleCnt="5"/>
      <dgm:spPr/>
    </dgm:pt>
    <dgm:pt modelId="{9BCCA3D4-D257-4BE8-BF3D-A47B7E3F87B9}" type="pres">
      <dgm:prSet presAssocID="{6F136744-15D9-4FDD-A359-6B53B15A830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20C256A-880D-44E5-86F0-DC594079D8ED}" type="pres">
      <dgm:prSet presAssocID="{6F136744-15D9-4FDD-A359-6B53B15A8300}" presName="spaceRect" presStyleCnt="0"/>
      <dgm:spPr/>
    </dgm:pt>
    <dgm:pt modelId="{F283AF7E-0F12-41B9-AFEC-BB70E814CB75}" type="pres">
      <dgm:prSet presAssocID="{6F136744-15D9-4FDD-A359-6B53B15A8300}" presName="parTx" presStyleLbl="revTx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E0FFF37-101E-4C85-A425-0B214D8D8B28}" type="pres">
      <dgm:prSet presAssocID="{992D7200-D138-4455-8CD0-C250639B49B2}" presName="sibTrans" presStyleCnt="0"/>
      <dgm:spPr/>
    </dgm:pt>
    <dgm:pt modelId="{76C9727E-CE1A-4C6A-A3E2-F7FE9CB513F1}" type="pres">
      <dgm:prSet presAssocID="{7FF70BF5-086A-4CF4-B8FE-FEF74CA2D8E3}" presName="compNode" presStyleCnt="0"/>
      <dgm:spPr/>
    </dgm:pt>
    <dgm:pt modelId="{52450E29-42A1-44CE-8165-929E16184B4C}" type="pres">
      <dgm:prSet presAssocID="{7FF70BF5-086A-4CF4-B8FE-FEF74CA2D8E3}" presName="bgRect" presStyleLbl="bgShp" presStyleIdx="3" presStyleCnt="5"/>
      <dgm:spPr/>
    </dgm:pt>
    <dgm:pt modelId="{282D22A5-E1BE-4E0C-8CB6-0FC40CA1F961}" type="pres">
      <dgm:prSet presAssocID="{7FF70BF5-086A-4CF4-B8FE-FEF74CA2D8E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3A011C61-7756-4BC2-A4CF-4C380248AD9B}" type="pres">
      <dgm:prSet presAssocID="{7FF70BF5-086A-4CF4-B8FE-FEF74CA2D8E3}" presName="spaceRect" presStyleCnt="0"/>
      <dgm:spPr/>
    </dgm:pt>
    <dgm:pt modelId="{DF0CC5A2-5ABD-44D7-B36D-DE452E0F76D7}" type="pres">
      <dgm:prSet presAssocID="{7FF70BF5-086A-4CF4-B8FE-FEF74CA2D8E3}" presName="parTx" presStyleLbl="revTx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D71E19E-CEA7-40AF-AAFE-50550BCE970B}" type="pres">
      <dgm:prSet presAssocID="{16F563C6-49E2-4CE0-A0A5-59C883C84F67}" presName="sibTrans" presStyleCnt="0"/>
      <dgm:spPr/>
    </dgm:pt>
    <dgm:pt modelId="{E24090ED-3DF8-45EE-A393-13BB4198966C}" type="pres">
      <dgm:prSet presAssocID="{420D22D0-D4DC-463A-A6B6-E908A4B62E4D}" presName="compNode" presStyleCnt="0"/>
      <dgm:spPr/>
    </dgm:pt>
    <dgm:pt modelId="{EF490F9A-5CAD-407F-9A45-C46EB0E9B138}" type="pres">
      <dgm:prSet presAssocID="{420D22D0-D4DC-463A-A6B6-E908A4B62E4D}" presName="bgRect" presStyleLbl="bgShp" presStyleIdx="4" presStyleCnt="5"/>
      <dgm:spPr/>
    </dgm:pt>
    <dgm:pt modelId="{D000DF10-6890-478B-92B8-F8B5B64AACDD}" type="pres">
      <dgm:prSet presAssocID="{420D22D0-D4DC-463A-A6B6-E908A4B62E4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inity"/>
        </a:ext>
      </dgm:extLst>
    </dgm:pt>
    <dgm:pt modelId="{05E9B39A-AD04-452C-B676-C358BA720610}" type="pres">
      <dgm:prSet presAssocID="{420D22D0-D4DC-463A-A6B6-E908A4B62E4D}" presName="spaceRect" presStyleCnt="0"/>
      <dgm:spPr/>
    </dgm:pt>
    <dgm:pt modelId="{5C20FF5D-F2F7-4AF7-BA1A-72A2D04F2DD9}" type="pres">
      <dgm:prSet presAssocID="{420D22D0-D4DC-463A-A6B6-E908A4B62E4D}" presName="parTx" presStyleLbl="revTx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76814A3C-9F36-403E-8370-68955402D361}" type="presOf" srcId="{F599EDC1-9EFD-48A1-8E1E-9E76707D37C6}" destId="{2756C874-B847-4F78-B539-FE593A8C73C7}" srcOrd="0" destOrd="0" presId="urn:microsoft.com/office/officeart/2018/2/layout/IconVerticalSolidList"/>
    <dgm:cxn modelId="{3488E349-0119-4F1B-A1AD-F2EB2E216B1C}" type="presOf" srcId="{023745B5-5666-4848-A494-BC3C2D48A0CB}" destId="{8079843C-9A66-4446-B38E-360C39CE4668}" srcOrd="0" destOrd="0" presId="urn:microsoft.com/office/officeart/2018/2/layout/IconVerticalSolidList"/>
    <dgm:cxn modelId="{2DCCAB9C-B94A-47E1-BA57-76DA3CB10525}" srcId="{F599EDC1-9EFD-48A1-8E1E-9E76707D37C6}" destId="{1DB70C08-81D8-46B2-8EE7-EE4D9DAA71D9}" srcOrd="0" destOrd="0" parTransId="{EFD9F0DB-4E92-4DA1-A80C-EDD9FB7C7A52}" sibTransId="{D2BA67FD-0572-40FC-895B-CAFAE1CE61ED}"/>
    <dgm:cxn modelId="{930B3ABE-F6CB-4921-8BC7-B8FCD52AE373}" srcId="{F599EDC1-9EFD-48A1-8E1E-9E76707D37C6}" destId="{420D22D0-D4DC-463A-A6B6-E908A4B62E4D}" srcOrd="4" destOrd="0" parTransId="{29B7B353-2500-4BC4-A0C5-67F17A7A5B84}" sibTransId="{811592FD-E3FA-485D-917D-5375CA1209D8}"/>
    <dgm:cxn modelId="{1F425D3B-2DD0-40BE-9EB0-E1A3F4EFB4DC}" type="presOf" srcId="{1DB70C08-81D8-46B2-8EE7-EE4D9DAA71D9}" destId="{ECE183BC-33C7-4751-B70D-C77FA901E597}" srcOrd="0" destOrd="0" presId="urn:microsoft.com/office/officeart/2018/2/layout/IconVerticalSolidList"/>
    <dgm:cxn modelId="{E3A9E8F6-E151-4F78-8282-01ADD593A3E0}" type="presOf" srcId="{420D22D0-D4DC-463A-A6B6-E908A4B62E4D}" destId="{5C20FF5D-F2F7-4AF7-BA1A-72A2D04F2DD9}" srcOrd="0" destOrd="0" presId="urn:microsoft.com/office/officeart/2018/2/layout/IconVerticalSolidList"/>
    <dgm:cxn modelId="{BF4B3398-642B-4051-9A8A-C4B3EF7AE80F}" srcId="{F599EDC1-9EFD-48A1-8E1E-9E76707D37C6}" destId="{023745B5-5666-4848-A494-BC3C2D48A0CB}" srcOrd="1" destOrd="0" parTransId="{C3144847-7E9F-4686-82BE-A5F8E2AF4545}" sibTransId="{B09C8F0D-C31C-425B-A979-B208FD79D777}"/>
    <dgm:cxn modelId="{FFDDD9F2-722B-47F5-BBF2-4686234C546A}" srcId="{F599EDC1-9EFD-48A1-8E1E-9E76707D37C6}" destId="{6F136744-15D9-4FDD-A359-6B53B15A8300}" srcOrd="2" destOrd="0" parTransId="{EEA16BDA-3281-4927-84AF-15B4815B916D}" sibTransId="{992D7200-D138-4455-8CD0-C250639B49B2}"/>
    <dgm:cxn modelId="{8F718A36-538B-4236-972E-5579525C7406}" srcId="{F599EDC1-9EFD-48A1-8E1E-9E76707D37C6}" destId="{7FF70BF5-086A-4CF4-B8FE-FEF74CA2D8E3}" srcOrd="3" destOrd="0" parTransId="{05E48C85-BC4A-4038-A1D3-B726DEB18157}" sibTransId="{16F563C6-49E2-4CE0-A0A5-59C883C84F67}"/>
    <dgm:cxn modelId="{86E96D86-5095-463D-AD18-B7B419D8741C}" type="presOf" srcId="{6F136744-15D9-4FDD-A359-6B53B15A8300}" destId="{F283AF7E-0F12-41B9-AFEC-BB70E814CB75}" srcOrd="0" destOrd="0" presId="urn:microsoft.com/office/officeart/2018/2/layout/IconVerticalSolidList"/>
    <dgm:cxn modelId="{756EF31F-FC9A-4A29-AFC7-52D75BA159A2}" type="presOf" srcId="{7FF70BF5-086A-4CF4-B8FE-FEF74CA2D8E3}" destId="{DF0CC5A2-5ABD-44D7-B36D-DE452E0F76D7}" srcOrd="0" destOrd="0" presId="urn:microsoft.com/office/officeart/2018/2/layout/IconVerticalSolidList"/>
    <dgm:cxn modelId="{B08BAFF3-BCF5-46C1-9226-0BB7F35FAB4A}" type="presParOf" srcId="{2756C874-B847-4F78-B539-FE593A8C73C7}" destId="{76171A3E-D17C-4F79-A665-205B8A526BE9}" srcOrd="0" destOrd="0" presId="urn:microsoft.com/office/officeart/2018/2/layout/IconVerticalSolidList"/>
    <dgm:cxn modelId="{36112C32-1AE9-4CB0-A9DB-65901257EB4E}" type="presParOf" srcId="{76171A3E-D17C-4F79-A665-205B8A526BE9}" destId="{6DA35786-E7E6-4DBD-82DA-ED3202D761CC}" srcOrd="0" destOrd="0" presId="urn:microsoft.com/office/officeart/2018/2/layout/IconVerticalSolidList"/>
    <dgm:cxn modelId="{3D9E963E-FEFF-4C25-A926-590CDA2FF215}" type="presParOf" srcId="{76171A3E-D17C-4F79-A665-205B8A526BE9}" destId="{4C2E6653-A293-4C49-8455-D8B46C29F52F}" srcOrd="1" destOrd="0" presId="urn:microsoft.com/office/officeart/2018/2/layout/IconVerticalSolidList"/>
    <dgm:cxn modelId="{383374C3-DDCF-46BB-A533-78955CFCE7BC}" type="presParOf" srcId="{76171A3E-D17C-4F79-A665-205B8A526BE9}" destId="{7DEE066A-4FAE-4C2D-8E47-90175C621B4C}" srcOrd="2" destOrd="0" presId="urn:microsoft.com/office/officeart/2018/2/layout/IconVerticalSolidList"/>
    <dgm:cxn modelId="{115A3BFD-DD47-4956-946D-95E6FE578AAB}" type="presParOf" srcId="{76171A3E-D17C-4F79-A665-205B8A526BE9}" destId="{ECE183BC-33C7-4751-B70D-C77FA901E597}" srcOrd="3" destOrd="0" presId="urn:microsoft.com/office/officeart/2018/2/layout/IconVerticalSolidList"/>
    <dgm:cxn modelId="{5511B6D1-8E78-4884-912D-4A7254DEE14B}" type="presParOf" srcId="{2756C874-B847-4F78-B539-FE593A8C73C7}" destId="{F5DFBF1E-69F3-4933-8A2E-83ED44DC6F1D}" srcOrd="1" destOrd="0" presId="urn:microsoft.com/office/officeart/2018/2/layout/IconVerticalSolidList"/>
    <dgm:cxn modelId="{22200798-E078-45EF-9380-4225C68E2748}" type="presParOf" srcId="{2756C874-B847-4F78-B539-FE593A8C73C7}" destId="{7C941428-46DF-465F-AE58-C6C93FA5310A}" srcOrd="2" destOrd="0" presId="urn:microsoft.com/office/officeart/2018/2/layout/IconVerticalSolidList"/>
    <dgm:cxn modelId="{28EFD151-BF66-4E18-9A70-C60AAF0E3439}" type="presParOf" srcId="{7C941428-46DF-465F-AE58-C6C93FA5310A}" destId="{EC452797-A6A5-4D45-B479-408EBD6330C8}" srcOrd="0" destOrd="0" presId="urn:microsoft.com/office/officeart/2018/2/layout/IconVerticalSolidList"/>
    <dgm:cxn modelId="{6FEF7D27-7C2E-4CEE-8B5A-DB30E8DCE6D2}" type="presParOf" srcId="{7C941428-46DF-465F-AE58-C6C93FA5310A}" destId="{3A90AC91-CFE8-4D5C-9AC6-A4AE4FAA1D59}" srcOrd="1" destOrd="0" presId="urn:microsoft.com/office/officeart/2018/2/layout/IconVerticalSolidList"/>
    <dgm:cxn modelId="{043CF52A-269D-4645-8EB2-4D9A705E7FD5}" type="presParOf" srcId="{7C941428-46DF-465F-AE58-C6C93FA5310A}" destId="{1E700FED-3502-450F-A536-16587F636755}" srcOrd="2" destOrd="0" presId="urn:microsoft.com/office/officeart/2018/2/layout/IconVerticalSolidList"/>
    <dgm:cxn modelId="{77E61F09-06BD-4BEA-81D0-918001C1EB1B}" type="presParOf" srcId="{7C941428-46DF-465F-AE58-C6C93FA5310A}" destId="{8079843C-9A66-4446-B38E-360C39CE4668}" srcOrd="3" destOrd="0" presId="urn:microsoft.com/office/officeart/2018/2/layout/IconVerticalSolidList"/>
    <dgm:cxn modelId="{0D95E491-851A-43B5-8CC8-2EA3DE3F2A8A}" type="presParOf" srcId="{2756C874-B847-4F78-B539-FE593A8C73C7}" destId="{1E54DA35-7254-4EDE-9DCD-FA557CECD440}" srcOrd="3" destOrd="0" presId="urn:microsoft.com/office/officeart/2018/2/layout/IconVerticalSolidList"/>
    <dgm:cxn modelId="{8A0E8752-F939-4BFE-9DAF-D235CFFE5F5A}" type="presParOf" srcId="{2756C874-B847-4F78-B539-FE593A8C73C7}" destId="{9C8689B7-E7C0-4738-B728-C2B7BFF5614E}" srcOrd="4" destOrd="0" presId="urn:microsoft.com/office/officeart/2018/2/layout/IconVerticalSolidList"/>
    <dgm:cxn modelId="{237FD3E0-778C-41AB-85C9-1CA605B27F6B}" type="presParOf" srcId="{9C8689B7-E7C0-4738-B728-C2B7BFF5614E}" destId="{1843BDE2-6BA7-48E9-992B-B92BB9615FEA}" srcOrd="0" destOrd="0" presId="urn:microsoft.com/office/officeart/2018/2/layout/IconVerticalSolidList"/>
    <dgm:cxn modelId="{45BB9981-8C74-423D-9A93-8A5E1B748514}" type="presParOf" srcId="{9C8689B7-E7C0-4738-B728-C2B7BFF5614E}" destId="{9BCCA3D4-D257-4BE8-BF3D-A47B7E3F87B9}" srcOrd="1" destOrd="0" presId="urn:microsoft.com/office/officeart/2018/2/layout/IconVerticalSolidList"/>
    <dgm:cxn modelId="{18065539-BCF5-4666-A31F-9D4EFF5B1E43}" type="presParOf" srcId="{9C8689B7-E7C0-4738-B728-C2B7BFF5614E}" destId="{A20C256A-880D-44E5-86F0-DC594079D8ED}" srcOrd="2" destOrd="0" presId="urn:microsoft.com/office/officeart/2018/2/layout/IconVerticalSolidList"/>
    <dgm:cxn modelId="{56B26E64-864F-4C45-844C-13B59E97F2EE}" type="presParOf" srcId="{9C8689B7-E7C0-4738-B728-C2B7BFF5614E}" destId="{F283AF7E-0F12-41B9-AFEC-BB70E814CB75}" srcOrd="3" destOrd="0" presId="urn:microsoft.com/office/officeart/2018/2/layout/IconVerticalSolidList"/>
    <dgm:cxn modelId="{3B43F20E-CD7C-4D1E-88DD-DC6848303DB3}" type="presParOf" srcId="{2756C874-B847-4F78-B539-FE593A8C73C7}" destId="{EE0FFF37-101E-4C85-A425-0B214D8D8B28}" srcOrd="5" destOrd="0" presId="urn:microsoft.com/office/officeart/2018/2/layout/IconVerticalSolidList"/>
    <dgm:cxn modelId="{9307C1ED-1742-46DB-8115-4530E7891E96}" type="presParOf" srcId="{2756C874-B847-4F78-B539-FE593A8C73C7}" destId="{76C9727E-CE1A-4C6A-A3E2-F7FE9CB513F1}" srcOrd="6" destOrd="0" presId="urn:microsoft.com/office/officeart/2018/2/layout/IconVerticalSolidList"/>
    <dgm:cxn modelId="{A050D855-0F8C-4FD8-92A4-B32D2CABC805}" type="presParOf" srcId="{76C9727E-CE1A-4C6A-A3E2-F7FE9CB513F1}" destId="{52450E29-42A1-44CE-8165-929E16184B4C}" srcOrd="0" destOrd="0" presId="urn:microsoft.com/office/officeart/2018/2/layout/IconVerticalSolidList"/>
    <dgm:cxn modelId="{B50FF9E5-945C-41F8-8537-4446175AF35E}" type="presParOf" srcId="{76C9727E-CE1A-4C6A-A3E2-F7FE9CB513F1}" destId="{282D22A5-E1BE-4E0C-8CB6-0FC40CA1F961}" srcOrd="1" destOrd="0" presId="urn:microsoft.com/office/officeart/2018/2/layout/IconVerticalSolidList"/>
    <dgm:cxn modelId="{6EE7F7C5-B512-4572-8829-681768181E2D}" type="presParOf" srcId="{76C9727E-CE1A-4C6A-A3E2-F7FE9CB513F1}" destId="{3A011C61-7756-4BC2-A4CF-4C380248AD9B}" srcOrd="2" destOrd="0" presId="urn:microsoft.com/office/officeart/2018/2/layout/IconVerticalSolidList"/>
    <dgm:cxn modelId="{B2B203BC-1682-47FE-8CC6-E4FFB8A748A5}" type="presParOf" srcId="{76C9727E-CE1A-4C6A-A3E2-F7FE9CB513F1}" destId="{DF0CC5A2-5ABD-44D7-B36D-DE452E0F76D7}" srcOrd="3" destOrd="0" presId="urn:microsoft.com/office/officeart/2018/2/layout/IconVerticalSolidList"/>
    <dgm:cxn modelId="{A1F96D4D-2DFC-4A5B-BF8B-112E7D0E562B}" type="presParOf" srcId="{2756C874-B847-4F78-B539-FE593A8C73C7}" destId="{4D71E19E-CEA7-40AF-AAFE-50550BCE970B}" srcOrd="7" destOrd="0" presId="urn:microsoft.com/office/officeart/2018/2/layout/IconVerticalSolidList"/>
    <dgm:cxn modelId="{C2C4A4A5-77CF-47CD-8664-75AAE767CB16}" type="presParOf" srcId="{2756C874-B847-4F78-B539-FE593A8C73C7}" destId="{E24090ED-3DF8-45EE-A393-13BB4198966C}" srcOrd="8" destOrd="0" presId="urn:microsoft.com/office/officeart/2018/2/layout/IconVerticalSolidList"/>
    <dgm:cxn modelId="{92EA09C1-857D-4A22-BB38-B592CE165BDF}" type="presParOf" srcId="{E24090ED-3DF8-45EE-A393-13BB4198966C}" destId="{EF490F9A-5CAD-407F-9A45-C46EB0E9B138}" srcOrd="0" destOrd="0" presId="urn:microsoft.com/office/officeart/2018/2/layout/IconVerticalSolidList"/>
    <dgm:cxn modelId="{947F3CF3-0793-414F-8407-49C286C510CF}" type="presParOf" srcId="{E24090ED-3DF8-45EE-A393-13BB4198966C}" destId="{D000DF10-6890-478B-92B8-F8B5B64AACDD}" srcOrd="1" destOrd="0" presId="urn:microsoft.com/office/officeart/2018/2/layout/IconVerticalSolidList"/>
    <dgm:cxn modelId="{BF05218F-80CD-4F1D-B84B-39E1CFD0D632}" type="presParOf" srcId="{E24090ED-3DF8-45EE-A393-13BB4198966C}" destId="{05E9B39A-AD04-452C-B676-C358BA720610}" srcOrd="2" destOrd="0" presId="urn:microsoft.com/office/officeart/2018/2/layout/IconVerticalSolidList"/>
    <dgm:cxn modelId="{E39DE4AE-10EB-426D-B6B0-A4F69DC7E21B}" type="presParOf" srcId="{E24090ED-3DF8-45EE-A393-13BB4198966C}" destId="{5C20FF5D-F2F7-4AF7-BA1A-72A2D04F2D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3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8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4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3979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74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79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50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9398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705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694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3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7355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73553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336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19168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7765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286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398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90541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99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827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336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39799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745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793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501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93983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7051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6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1916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77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2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3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905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AAD347D-5ACD-4C99-B74B-A9C85AD731A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49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AAD347D-5ACD-4C99-B74B-A9C85AD731A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49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27.sv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29.sv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31.sv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itansoft.com.sg/2016/07/11/new-insights-on-3-principles-that-build-a-collaborative-team/" TargetMode="External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6.xml"/><Relationship Id="rId4" Type="http://schemas.openxmlformats.org/officeDocument/2006/relationships/hyperlink" Target="https://creativecommons.org/licenses/by-nc-sa/3.0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34.sv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36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6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The_Lean_Startu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23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25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2124007E-BA57-41B2-8C6B-5E99927F22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64" y="1197428"/>
            <a:ext cx="5955127" cy="4463144"/>
          </a:xfrm>
        </p:spPr>
        <p:txBody>
          <a:bodyPr anchor="ctr">
            <a:normAutofit/>
          </a:bodyPr>
          <a:lstStyle/>
          <a:p>
            <a:r>
              <a:rPr lang="en-GB" sz="4800" dirty="0"/>
              <a:t>Introduction to Lean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55D0BF7-94F4-4437-A2B2-87BAFF86D5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37704" y="0"/>
            <a:ext cx="3215640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E118816-C01D-462E-B0B0-777C21EF60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890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400"/>
              <a:t>Maximize Flow And Create Pull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405F23C-C82E-4181-95EA-321F3D891A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5" name="Graphic 4" descr="Upward trend">
            <a:extLst>
              <a:ext uri="{FF2B5EF4-FFF2-40B4-BE49-F238E27FC236}">
                <a16:creationId xmlns:a16="http://schemas.microsoft.com/office/drawing/2014/main" xmlns="" id="{BC072519-B2A4-8D42-92AD-822D673B5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32815" y="1193554"/>
            <a:ext cx="4003193" cy="4003193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279472" y="1828801"/>
            <a:ext cx="5844760" cy="3866048"/>
          </a:xfrm>
        </p:spPr>
        <p:txBody>
          <a:bodyPr anchor="ctr">
            <a:normAutofit/>
          </a:bodyPr>
          <a:lstStyle/>
          <a:p>
            <a:r>
              <a:rPr lang="en-GB" sz="2400" dirty="0"/>
              <a:t>Pull systems </a:t>
            </a:r>
          </a:p>
          <a:p>
            <a:r>
              <a:rPr lang="en-GB" sz="2400" dirty="0"/>
              <a:t>Maximize Flow</a:t>
            </a: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48092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r>
              <a:rPr lang="en-GB"/>
              <a:t>Empower the team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405F23C-C82E-4181-95EA-321F3D891A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6" name="Graphic 5" descr="Cheers">
            <a:extLst>
              <a:ext uri="{FF2B5EF4-FFF2-40B4-BE49-F238E27FC236}">
                <a16:creationId xmlns:a16="http://schemas.microsoft.com/office/drawing/2014/main" xmlns="" id="{E9DAF2BF-A075-8E48-B042-F0A86875B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32815" y="1193554"/>
            <a:ext cx="4003193" cy="4003193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279472" y="1828801"/>
            <a:ext cx="5844760" cy="3866048"/>
          </a:xfrm>
        </p:spPr>
        <p:txBody>
          <a:bodyPr anchor="ctr">
            <a:normAutofit/>
          </a:bodyPr>
          <a:lstStyle/>
          <a:p>
            <a:r>
              <a:rPr lang="en-GB" sz="2400" dirty="0"/>
              <a:t>Respect people</a:t>
            </a:r>
          </a:p>
          <a:p>
            <a:r>
              <a:rPr lang="en-GB" sz="2400" dirty="0"/>
              <a:t>Everyone plays</a:t>
            </a:r>
          </a:p>
          <a:p>
            <a:r>
              <a:rPr lang="en-GB" sz="2400" dirty="0"/>
              <a:t>Gemba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27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r>
              <a:rPr lang="en-GB" dirty="0"/>
              <a:t>Continuous Improvement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405F23C-C82E-4181-95EA-321F3D891A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6" name="Graphic 5" descr="Infinity">
            <a:extLst>
              <a:ext uri="{FF2B5EF4-FFF2-40B4-BE49-F238E27FC236}">
                <a16:creationId xmlns:a16="http://schemas.microsoft.com/office/drawing/2014/main" xmlns="" id="{8EC77400-7691-3E49-A9D7-178E576D0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32815" y="1193554"/>
            <a:ext cx="4003193" cy="4003193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279472" y="1828801"/>
            <a:ext cx="5844760" cy="386604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/>
              <a:t>5. </a:t>
            </a:r>
            <a:r>
              <a:rPr lang="en-GB" sz="2400" dirty="0"/>
              <a:t>Continuous improvement</a:t>
            </a:r>
          </a:p>
        </p:txBody>
      </p:sp>
    </p:spTree>
    <p:extLst>
      <p:ext uri="{BB962C8B-B14F-4D97-AF65-F5344CB8AC3E}">
        <p14:creationId xmlns:p14="http://schemas.microsoft.com/office/powerpoint/2010/main" val="2112897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Origins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058048" cy="4191752"/>
          </a:xfrm>
        </p:spPr>
        <p:txBody>
          <a:bodyPr>
            <a:normAutofit/>
          </a:bodyPr>
          <a:lstStyle/>
          <a:p>
            <a:r>
              <a:rPr lang="en-GB" sz="2800" dirty="0"/>
              <a:t>The Toyota production system</a:t>
            </a:r>
          </a:p>
          <a:p>
            <a:r>
              <a:rPr lang="en-GB" sz="2800" dirty="0"/>
              <a:t>In 2001, Toyota overtook General Motors in terms of sales</a:t>
            </a:r>
          </a:p>
          <a:p>
            <a:pPr lvl="1"/>
            <a:r>
              <a:rPr lang="en-GB" sz="2800" dirty="0"/>
              <a:t>With 1/10</a:t>
            </a:r>
            <a:r>
              <a:rPr lang="en-GB" sz="2800" baseline="30000" dirty="0"/>
              <a:t>th</a:t>
            </a:r>
            <a:r>
              <a:rPr lang="en-GB" sz="2800" dirty="0"/>
              <a:t> of inventory</a:t>
            </a:r>
          </a:p>
          <a:p>
            <a:endParaRPr lang="en-GB" dirty="0"/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xmlns="" id="{9B208676-2105-EC4B-B190-2AC059D15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6220180" y="1707598"/>
            <a:ext cx="5656035" cy="34428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3EF6503-169C-A549-B10B-7475445BB1F2}"/>
              </a:ext>
            </a:extLst>
          </p:cNvPr>
          <p:cNvSpPr txBox="1"/>
          <p:nvPr/>
        </p:nvSpPr>
        <p:spPr>
          <a:xfrm>
            <a:off x="6220180" y="5663624"/>
            <a:ext cx="32100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blog.titansoft.com.sg/2016/07/11/new-insights-on-3-principles-that-build-a-collaborative-team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c-sa/3.0/"/>
              </a:rPr>
              <a:t>CC BY-SA-NC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647196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 err="1"/>
              <a:t>Genchi</a:t>
            </a:r>
            <a:r>
              <a:rPr lang="en-GB" b="1" dirty="0"/>
              <a:t> </a:t>
            </a:r>
            <a:r>
              <a:rPr lang="en-GB" b="1" dirty="0" err="1"/>
              <a:t>Genbutsu</a:t>
            </a:r>
            <a:r>
              <a:rPr lang="en-GB" dirty="0"/>
              <a:t> (</a:t>
            </a:r>
            <a:r>
              <a:rPr lang="ja-JP" altLang="en-US" dirty="0"/>
              <a:t>現地現物 </a:t>
            </a:r>
            <a:r>
              <a:rPr lang="en-US" altLang="ja-JP" baseline="30000" dirty="0"/>
              <a:t>?</a:t>
            </a:r>
            <a:r>
              <a:rPr lang="en-US" altLang="ja-JP" dirty="0"/>
              <a:t>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913795" y="1877696"/>
            <a:ext cx="1005634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Means "go and see" and it is a key principle of the Toyota production system. It suggests that in order to truly understand a situation one needs to go to Gemba (</a:t>
            </a:r>
            <a:r>
              <a:rPr lang="ja-JP" altLang="en-US" sz="2800"/>
              <a:t>現場</a:t>
            </a:r>
            <a:r>
              <a:rPr lang="en-US" altLang="ja-JP" sz="2800" dirty="0"/>
              <a:t>) </a:t>
            </a:r>
            <a:r>
              <a:rPr lang="en-GB" sz="2800" dirty="0"/>
              <a:t>or, the 'real place' - where work is done</a:t>
            </a:r>
            <a:endParaRPr lang="en-GB" sz="28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14339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A6C2C86-63BF-47D5-AA3F-905111A238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GB" sz="3600" dirty="0"/>
              <a:t>The Toyota Production System: </a:t>
            </a:r>
            <a:br>
              <a:rPr lang="en-GB" sz="3600" dirty="0"/>
            </a:br>
            <a:r>
              <a:rPr lang="en-GB" sz="3600" dirty="0"/>
              <a:t>Lean Manufacturing</a:t>
            </a: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xmlns="" id="{425A0768-3044-4AA9-A889-D2CAA68C51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quarter" idx="13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GB" sz="2400" dirty="0"/>
              <a:t>Production “</a:t>
            </a:r>
            <a:r>
              <a:rPr lang="en-GB" sz="2400" b="1" dirty="0"/>
              <a:t>pull</a:t>
            </a:r>
            <a:r>
              <a:rPr lang="en-GB" sz="2400" dirty="0"/>
              <a:t>ed by customer”</a:t>
            </a:r>
          </a:p>
          <a:p>
            <a:r>
              <a:rPr lang="en-GB" sz="2400" dirty="0"/>
              <a:t>Value production in a stable and </a:t>
            </a:r>
            <a:r>
              <a:rPr lang="en-GB" sz="2400" b="1" dirty="0"/>
              <a:t>continuous flow</a:t>
            </a:r>
            <a:r>
              <a:rPr lang="en-GB" sz="2400" dirty="0"/>
              <a:t>, without stops, batches, queues or departments </a:t>
            </a:r>
          </a:p>
          <a:p>
            <a:pPr lvl="1"/>
            <a:r>
              <a:rPr lang="en-GB" sz="2400" dirty="0"/>
              <a:t>(No SILOS)</a:t>
            </a:r>
          </a:p>
          <a:p>
            <a:r>
              <a:rPr lang="en-GB" sz="2400" dirty="0"/>
              <a:t>Build quality in: </a:t>
            </a:r>
            <a:r>
              <a:rPr lang="en-GB" sz="2400" b="1" dirty="0" err="1"/>
              <a:t>Jidoka</a:t>
            </a:r>
            <a:endParaRPr lang="en-GB" sz="2400" b="1" dirty="0"/>
          </a:p>
          <a:p>
            <a:r>
              <a:rPr lang="en-GB" sz="2400" dirty="0"/>
              <a:t>Continuous improvement: </a:t>
            </a:r>
            <a:r>
              <a:rPr lang="en-GB" sz="2400" b="1" dirty="0"/>
              <a:t>Kaizen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105400" y="1116013"/>
            <a:ext cx="6245225" cy="4625975"/>
          </a:xfrm>
        </p:spPr>
        <p:txBody>
          <a:bodyPr anchor="ctr">
            <a:normAutofit/>
          </a:bodyPr>
          <a:lstStyle/>
          <a:p>
            <a:r>
              <a:rPr lang="en-GB" sz="2400" dirty="0"/>
              <a:t>Production “</a:t>
            </a:r>
            <a:r>
              <a:rPr lang="en-GB" sz="2400" b="1" dirty="0"/>
              <a:t>pull</a:t>
            </a:r>
            <a:r>
              <a:rPr lang="en-GB" sz="2400" dirty="0"/>
              <a:t>ed by customer”</a:t>
            </a:r>
          </a:p>
          <a:p>
            <a:r>
              <a:rPr lang="en-GB" sz="2400" dirty="0"/>
              <a:t>Value production in a stable and </a:t>
            </a:r>
            <a:r>
              <a:rPr lang="en-GB" sz="2400" b="1" dirty="0"/>
              <a:t>continuous flow</a:t>
            </a:r>
            <a:r>
              <a:rPr lang="en-GB" sz="2400" dirty="0"/>
              <a:t>, without stops, batches, queues or departments </a:t>
            </a:r>
          </a:p>
          <a:p>
            <a:pPr lvl="1"/>
            <a:r>
              <a:rPr lang="en-GB" sz="2400" dirty="0"/>
              <a:t>(No SILOS)</a:t>
            </a:r>
          </a:p>
          <a:p>
            <a:r>
              <a:rPr lang="en-GB" sz="2400" dirty="0"/>
              <a:t>Build quality in: </a:t>
            </a:r>
            <a:r>
              <a:rPr lang="en-GB" sz="2400" b="1" dirty="0" err="1"/>
              <a:t>Jidoka</a:t>
            </a:r>
            <a:endParaRPr lang="en-GB" sz="2400" b="1" dirty="0"/>
          </a:p>
          <a:p>
            <a:r>
              <a:rPr lang="en-GB" sz="2400" dirty="0"/>
              <a:t>Continuous improvement: </a:t>
            </a:r>
            <a:r>
              <a:rPr lang="en-GB" sz="2400" b="1" dirty="0"/>
              <a:t>Kaizen</a:t>
            </a:r>
          </a:p>
        </p:txBody>
      </p:sp>
    </p:spTree>
    <p:extLst>
      <p:ext uri="{BB962C8B-B14F-4D97-AF65-F5344CB8AC3E}">
        <p14:creationId xmlns:p14="http://schemas.microsoft.com/office/powerpoint/2010/main" val="2910884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The Toyota production system</a:t>
            </a:r>
            <a:br>
              <a:rPr lang="en-GB" dirty="0"/>
            </a:br>
            <a:r>
              <a:rPr lang="en-GB" dirty="0"/>
              <a:t>lean manufacturing…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6932004" cy="3886952"/>
          </a:xfrm>
        </p:spPr>
        <p:txBody>
          <a:bodyPr>
            <a:normAutofit/>
          </a:bodyPr>
          <a:lstStyle/>
          <a:p>
            <a:r>
              <a:rPr lang="en-GB" dirty="0"/>
              <a:t>Avoid waste</a:t>
            </a:r>
          </a:p>
          <a:p>
            <a:pPr lvl="1"/>
            <a:r>
              <a:rPr lang="en-GB" sz="2000" b="1" dirty="0" err="1"/>
              <a:t>Muda</a:t>
            </a:r>
            <a:r>
              <a:rPr lang="en-GB" sz="2000" dirty="0"/>
              <a:t>: valueless stages</a:t>
            </a:r>
          </a:p>
          <a:p>
            <a:pPr lvl="1"/>
            <a:r>
              <a:rPr lang="en-GB" sz="2000" b="1" dirty="0" err="1"/>
              <a:t>Muri</a:t>
            </a:r>
            <a:r>
              <a:rPr lang="en-GB" sz="2000" dirty="0"/>
              <a:t>: overload on people and equipment</a:t>
            </a:r>
          </a:p>
          <a:p>
            <a:pPr lvl="1"/>
            <a:r>
              <a:rPr lang="en-GB" sz="2000" b="1" dirty="0"/>
              <a:t>Mura</a:t>
            </a:r>
            <a:r>
              <a:rPr lang="en-GB" sz="2000" dirty="0"/>
              <a:t>: uneven production pace</a:t>
            </a:r>
          </a:p>
        </p:txBody>
      </p:sp>
    </p:spTree>
    <p:extLst>
      <p:ext uri="{BB962C8B-B14F-4D97-AF65-F5344CB8AC3E}">
        <p14:creationId xmlns:p14="http://schemas.microsoft.com/office/powerpoint/2010/main" val="3879834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2124007E-BA57-41B2-8C6B-5E99927F22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64" y="1197428"/>
            <a:ext cx="5955127" cy="4463144"/>
          </a:xfrm>
        </p:spPr>
        <p:txBody>
          <a:bodyPr anchor="ctr">
            <a:normAutofit/>
          </a:bodyPr>
          <a:lstStyle/>
          <a:p>
            <a:r>
              <a:rPr lang="en-GB" sz="4800" dirty="0"/>
              <a:t>Flow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55D0BF7-94F4-4437-A2B2-87BAFF86D5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37704" y="0"/>
            <a:ext cx="3215640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7875189" y="1197428"/>
            <a:ext cx="2546747" cy="44631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sz="2400" dirty="0"/>
              <a:t>Building on Flow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E118816-C01D-462E-B0B0-777C21EF60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045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r>
              <a:rPr lang="en-GB"/>
              <a:t>TIMWOOD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405F23C-C82E-4181-95EA-321F3D891A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4" name="Graphic 3" descr="Garbage">
            <a:extLst>
              <a:ext uri="{FF2B5EF4-FFF2-40B4-BE49-F238E27FC236}">
                <a16:creationId xmlns:a16="http://schemas.microsoft.com/office/drawing/2014/main" xmlns="" id="{04E50DCB-71F0-044D-AC6C-A3AF78CBD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32815" y="1193554"/>
            <a:ext cx="4003193" cy="4003193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5279471" y="1580050"/>
            <a:ext cx="5844760" cy="5083509"/>
          </a:xfrm>
        </p:spPr>
        <p:txBody>
          <a:bodyPr anchor="ctr">
            <a:noAutofit/>
          </a:bodyPr>
          <a:lstStyle/>
          <a:p>
            <a:pPr lvl="1"/>
            <a:r>
              <a:rPr lang="en-GB" sz="2400" dirty="0"/>
              <a:t>Transport – Unnecessary movement of things</a:t>
            </a:r>
          </a:p>
          <a:p>
            <a:pPr lvl="1"/>
            <a:r>
              <a:rPr lang="en-GB" sz="2400" dirty="0"/>
              <a:t>Inventory – Documents, designs</a:t>
            </a:r>
          </a:p>
          <a:p>
            <a:pPr lvl="1"/>
            <a:r>
              <a:rPr lang="en-GB" sz="2400" dirty="0"/>
              <a:t>Motion – Unnecessary movement of people</a:t>
            </a:r>
          </a:p>
          <a:p>
            <a:pPr lvl="1"/>
            <a:r>
              <a:rPr lang="en-GB" sz="2400" dirty="0"/>
              <a:t>Waiting – People or product waiting</a:t>
            </a:r>
          </a:p>
          <a:p>
            <a:pPr lvl="1"/>
            <a:r>
              <a:rPr lang="en-GB" sz="2400" dirty="0"/>
              <a:t>Over production – Sooner, faster or greater than required</a:t>
            </a:r>
          </a:p>
          <a:p>
            <a:pPr lvl="1"/>
            <a:r>
              <a:rPr lang="en-GB" sz="2400" dirty="0"/>
              <a:t>Over processing – beyond the standard required</a:t>
            </a:r>
          </a:p>
          <a:p>
            <a:pPr lvl="1"/>
            <a:r>
              <a:rPr lang="en-GB" sz="2400" dirty="0"/>
              <a:t>Defects</a:t>
            </a:r>
          </a:p>
        </p:txBody>
      </p:sp>
    </p:spTree>
    <p:extLst>
      <p:ext uri="{BB962C8B-B14F-4D97-AF65-F5344CB8AC3E}">
        <p14:creationId xmlns:p14="http://schemas.microsoft.com/office/powerpoint/2010/main" val="1935309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85513" cy="1400530"/>
          </a:xfrm>
        </p:spPr>
        <p:txBody>
          <a:bodyPr>
            <a:normAutofit/>
          </a:bodyPr>
          <a:lstStyle/>
          <a:p>
            <a:pPr algn="l"/>
            <a:r>
              <a:rPr lang="en-GB" sz="4400" dirty="0"/>
              <a:t>Bottlenecks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104293" y="1853248"/>
            <a:ext cx="8946541" cy="4195481"/>
          </a:xfrm>
        </p:spPr>
        <p:txBody>
          <a:bodyPr>
            <a:normAutofit/>
          </a:bodyPr>
          <a:lstStyle/>
          <a:p>
            <a:pPr marL="450000" lvl="1" indent="0">
              <a:buNone/>
            </a:pPr>
            <a:r>
              <a:rPr lang="en-GB" sz="2800" dirty="0"/>
              <a:t>What bottlenecks have you experienced during creative processes, and problem solving?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6DB1A10-C852-3146-B396-535856EAA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94" y="71105"/>
            <a:ext cx="1113187" cy="72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6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GB"/>
          </a:p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1600"/>
            <a:ext cx="9144000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82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85513" cy="1400530"/>
          </a:xfrm>
        </p:spPr>
        <p:txBody>
          <a:bodyPr>
            <a:normAutofit fontScale="90000"/>
          </a:bodyPr>
          <a:lstStyle/>
          <a:p>
            <a:pPr algn="l"/>
            <a:r>
              <a:rPr lang="en-GB" sz="4400" dirty="0"/>
              <a:t>Learning is a Major Bottleneck in Creative Processes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104293" y="1853248"/>
            <a:ext cx="8946541" cy="4195481"/>
          </a:xfrm>
        </p:spPr>
        <p:txBody>
          <a:bodyPr>
            <a:normAutofit/>
          </a:bodyPr>
          <a:lstStyle/>
          <a:p>
            <a:pPr lvl="1"/>
            <a:r>
              <a:rPr lang="en-GB" sz="2800" dirty="0"/>
              <a:t>Fail Fast, Fail Well</a:t>
            </a:r>
          </a:p>
          <a:p>
            <a:pPr lvl="1"/>
            <a:r>
              <a:rPr lang="en-GB" sz="2800" dirty="0"/>
              <a:t>Geoff Petty: No learning takes place without the opportunity to fix errors and omissions  (my paraphrase)</a:t>
            </a:r>
          </a:p>
          <a:p>
            <a:pPr lvl="1"/>
            <a:r>
              <a:rPr lang="en-GB" sz="2800" dirty="0"/>
              <a:t>Deliberate Practice - 10,000 hours</a:t>
            </a:r>
          </a:p>
          <a:p>
            <a:pPr lvl="1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04010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Any Questions?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xmlns="" id="{78574A12-EFC9-4297-AC90-677EE65A41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474617" y="643463"/>
            <a:ext cx="3249553" cy="3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84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Ball Point Game – </a:t>
            </a:r>
            <a:r>
              <a:rPr lang="en-GB"/>
              <a:t>Round 2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6" y="264601"/>
            <a:ext cx="1459082" cy="945363"/>
          </a:xfrm>
          <a:prstGeom prst="rect">
            <a:avLst/>
          </a:prstGeom>
        </p:spPr>
      </p:pic>
      <p:pic>
        <p:nvPicPr>
          <p:cNvPr id="5" name="Picture 6" descr="http://pastoralyn.files.wordpress.com/2012/01/detou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994" y="2367092"/>
            <a:ext cx="3301386" cy="3617959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321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 descr="data:image/jpeg;base64,/9j/4AAQSkZJRgABAQAAAQABAAD/2wCEAAkGBxQTEhUUExQWFhUXFxgXFxcYGRgbFxgWGhoWFhcUHBcYHCggGBolHBcXITEiJSkrMC4uFx8zODMsNygtLisBCgoKDg0OGBAQFSscHBwsLSwsLCwsKywsLCwsLCwsLCwrKyw3NyssLCssLCsrLCwsLCwsLCwsNys0LC0sLCwxLP/AABEIARMAtwMBIgACEQEDEQH/xAAcAAACAgMBAQAAAAAAAAAAAAAEBQAGAgMHAQj/xABLEAABAwIEAgYHBAYIBAYDAAABAgMRACEEBRIxQVEGEyJhcZEygaGxwdHwBxQjUjNCcpKy4SRTYnN0orPxFjVjwhU0NkOC0iUmk//EABoBAQEBAQEBAQAAAAAAAAAAAAABAgMFBAb/xAArEQEAAgEBBgQGAwAAAAAAAAAAARECAxIhMUFSoQQTFWEFFHGRweEzQoH/2gAMAwEAAhEDEQA/AOjlyD3wf5W2+f8AarBE3G+2979/1N7AVklNu74c9/lPM14TAI3G17W5Hb4DaxrLSh5iYfX+y1/DHwpUHQcZYgwzB7jrBg+o0zzuz5722/8AuHIe4UqWwoPhzTCC3p1Wgq1TG8kgDlyrIV9PlWZ8V+5NV5hVN+nzvZa8Ve5NI8Fh3HCOqaWqyZKUkpnSCe1sPWaUh5lIUW8VBACWSsyJmJTAn0T2t9/M1ZNQ5ilWWZJiG2MQpwJbDjaUdohRgrSCYQTG4qsgC48b+dXHLZfN4nw3nVvql71DnU1DmKoDrsbc6DdWDW/M9nyemx19v26WFDmK2BpX5T5GubZEj+lYcgD9OzuLfpE791fTaHFRJ1EG/ahKRebAbmRwqxmvpsdfb9uWdWeR8jXmg8j5VanAVZg/21kBhoEIkJuVquSJ48Rxo9bsEpBCHBvpBUoJA/NzI5Eb02z02OvsoxQeR8qNyZRDoIQpcT2U2Jtzg2p8puSVpEKJVPWG4EXEcbTwNainY6iRKYQnspkCSdr7chUnNvT+HxhlGW1w9hrWJVEgpbUZKym6gnlMkgnlIonrOs7QSsxpAUsgA23ifid6AaVpunTJEr4mJiATamawSok8FJSSpUdkCFK5nYWHOsvRbxjbFtxZ1FQGlAHeIJsLkjadq3Yc9oJQgJRrjWvtEnawNpg8uNBYdxAJUCVqQouHSm5BIAE7jntW7A4ohFmwjTdKnDeSRJOqAbCiM2MvQQVIQSCsiAAkCe1MD1cqNdZBU4JQhSldm8qESSbTp4UP94MKStZMjZIsLpPcJjlzrWvsqHVtlZInUuYuOQgbc6oKOYIBSWwp1SRFgYsImInnUoVWOAbSFODVJJDYtvb0YG1Sg5Qn7QsYg9rqljvSQfNKhHlVy6I9IMRiUFbmHS0i2heo9sGZUlJTsI3BE6tzFcjXhHEwpxaUDcdbphQF7I0lax+yDVhw/TfGcFsrSDAlpaJjlCoH1tWIkXDpRg0gpcBMmERaIEml7rZOHSbABSiSowNMXN9x4VWMb04fVp1sJgEklKzJ8JTah3OmremFMumZnUUkXgEC9xA8zRQnTdwFCIvpWU/5QbeqrT0MUpWEaSdgVK8yOHmKofSTOmXk6WkuDthXbCREICCAAT3+zwFm6H56pLAS21tILjhhMyY0JHpnaZiI41eSGPSrOSv8BuYSoBZH6xCgdPgD7q9f6E4IISoZjCykFSepKwCRJEpVFjNDNNCTO5MnmSeJNbHXVJ9EEeASPaTNZtSpzokgns41o960PoHmEqolr7M8YsamOofHNp5BHkrSQa3FxR3KvWQfjW3DPLaUFtLUhQ2UkkHwkcO6lgfLOgWPYxLLjmGd0IcbWSiFwErSokaCTNq6LmXS0NkzhcRJknWgi94urht+rWXRz7RzZvFJBVsHB2Z7lJ2B7xA7hV0w2fsrBvEbgx863COX9H85LuLecWiesQgQVGE6AqB2YmZ9VWLG4pSjtAi5EJEbGSN4Am/KracRhVmSG55lIn1Kik+dZGD22NK5BBC1EgCIte9udKFPxGOSAVahytcyomL7Gw51qfxi9QUlJi65c7KEhfZ0mYsBEX41lmLhwplSVJRezbZImIkqG1zSzC5swqwBKVadRVM2gmII4+6opy3jihwFKx1eohKUA3i4BJAmxHE0wS0pMaGyrUiVKWbDyju3PGlWX4sA7gC8AJAiRGq3q8qZ4R0LKkgFQKTKlK5XT4XAoDXnlR2FpCU6QQgQCoiNxE3njWacB1hU6oLJJtyPCAImBah8M4Wx+ItABTYJBV2rpmw4GePCvRigkapKwoKSP1SN0nie+qGSEkyJQFqACbg3kTdMxYe2phUiZJK1QREcFAg3uePKgsO8pMKbbSCRMqmRcpAAUfXtXoxilIALie0rgbTYQNOwk0BWKwykkhptFie0tSdufan2CvKBw5ME3vCYg/tTb9n21KDmmE6NtJOpwlxZMkqMyeZ5nxmvOmCwy20UoBA4CQJgbQKU4jpxMhplA5KdUT/lTpA8zSXM+kOJeGlakqTMgDSADGmwTHCs7KWxczxJ3QoesH3gUI5iUKO6h4p+RoLq1cjUbB1AaZJMAd5tFbqENssy1DzoTq7O6iAQY5DvO1XospSAlIASBAA4DlSRjL0sJTEav1o4q4+rgKYuZo2ygrWeFhxUeQ7+/auc72hxaMcvfQ+JSRYg/vfCKpWZdJ33TAUW0/lQYPrVufd3UU3ZA8PrjTZotaGjzt6/5Vk8+kcRSXoQS7jm2iNSF9lSTJESL9x7xzro3SX7OCE68IZI3bJ3/ZJ+JpQpDj4NH5fnSkgNrVH5HPy/2VH8vu8NkTjSm1FKgUqBgpIIIPhW6JFBY/8AiVxslLgkjfgfMe+tTPTFxKiW1qA5E+8bUlALiQg+kkdg/mT/AFZ7xw8uUCt4aLzSxc2unTnMju3T5GsHelba/wBK02e+BPuqoKSa0YhUi82pYvbOd4c+ilIPIgfXtqOZujglPiCr3GuYY1V5FYs4pQMgmqOqt9IQIKkBQAi5mNzb1masGTYg4kDq3UhKZKm5g3mDpA2vXIG8UqxB34UXhswUhQUhRSscjHlSx2lnLE2WtZsCBG53v3el7KAy3M8MkwQi7i0t9Yoa1qSqFFIIsmUm/hvNVvAdMnXUhALLbgSRrcCiJj0ghMDVxuYpLiuh3XKQQ8tSNCUhQaU5MElS5BvJJ9pq2LNjvtB0rcabaSkpUQFIhQOkgX33v7Klacq6EtpBht1z+0VtBMevtCpTeOY5Z0VXiWlrbUmUK06SSDsDMwRx9lKMblLrRhaCO8QR7Kt/RfEaGFgGCV34z2U99ZYhAcEFQJ5m1TaSlLwKAtYTqSkmwK7JnvImKs2U5OWnAtegwJTpMidpuBYXrB/o0bHsHu1X8qPQgpQkKMkC/wAvAbeqkyMcwV2SQCo8BzPwpFhMucdxGh9LiUqn1AG0cNuJ5zRDOdJLs6zAsAEgiBJJknj4cuVLs8zMvKKpm9uHZtaDebczSIkas0wzKFhDRUozcqKSBewGkXJtVjXlaUNAuvJSuLNab8IBJsDx7vG1I+jgbb1YhwgqQQGm4kqcN9ZvASne/GOVN3cT1h6xagpxVzJsBt50yDz7L8ERjwu+lCSeAlWwED9omu9Kc7McPok1xT7KR+M6u8AxfiREn3eVdXxeK0o/+Pv+hWoCbpd0fbxbWoAB4CUK/wC091ckdZU2pSFgggwRyIrtDDsj1D3Uh6cdFi+yX2h+KgSoDdaBv4qHtFuVSYVzdtH18aNcbka43sr9rn4Hfxmg8IqbeXypjhVDjsbK8OfiDf1VgLn2qAdRT11mJB3FBOMUCdbU1qOETypqpiDXhZq2FfVRtWak2kb0YW68LdALhsUQYJg8DV+6LZ+9iFpYcxAQYgFSQQoAHslWoDbnvXPsXhzMivcLiYMKoOsMY5JABfmCRGoJQbxIASSU98wd68pLlXSBxSUJ7PYuVAXWNJQCREQLWJ3BtxqVRyfDvqFwog7bnu+VbRilfmV5n50K2qvdVbQd97V+ZX7xrXiMcvSRrVe3pH511DLfs4y0s4A4jF4ht/HNIW2hISUqWUNqWkENHSAXB6RrmnSrKTg8W9hlLC+qWUhURqFikxwMESOdKQmIr2vJqJNVGerbu+jW8uKjc+dDtiTWxR4UVaOjOLcQk6XFpmfRUoe404xOdPmZfdNv6xfzquYDEhCQJArNWMCuNRVgZzd8D9O7t/WL+dMcNnuIt/SHv/6L+dVJONFhI2q2PZShGV4XGhayt55bRSY0AJL4kWmfwhueJoKrniFtr1pWrSsz6Rsrcj17+dBt45z+sXf+0fnV66IZA3mT68O6taEhpTko06pSttI9IER2zwqv9FOjLb2X4zH4hxxLeHhDaWykFbxCTpJWlUCVtiw/WPKkwhYvGOET1i7WPaO3Dj6vUK0rxS/zr/ePzoNrFjYkXsfn514vEAWJE1KUUcUv86v3j86w+9L/ADq/eNG9D8tRjMaxhlqUlDqikqRGoAIUq0gjdPKhukuEThsZiMOlRUlp1bYKo1EJMSYAE+ApQ0HEL/OrzNefeV/nV5mhFPDmKheHOlAwvrP6yvM0K+s8z5moh4V45eg34XMFp2WsciFG3tqUDUq0j1CqyJrAVsSBQdzdwTiz0YWhtakNtArUlKilALWFgqIEJBg78jWwMNMYnO8yUyh57DuJDYcEpT+GgqI5E6gJ3gd5lV006XYzAZZk33R7quswg19htc6G8Np/SJMRrVtzrH7McwQvKs1exwW+hTut8AkLcBSkquCIPgRVHvSbKMNiMbkWILCEffkhb7aRCFEJZcAI4/pCCeIAmtmaYtnG59h8tcwrKWcO84ewI6wJYLiUqSBGmUi2xFqBR0wwuOzHJmsIy603hVqbCXIPZKWkoAIUomA3uTypLn+f/cOkj2KKNYbeVKZglK2urVB5gKJHhQPem3SbBYrDY5l5tlnE4V5beE0JOtSW16TcJgAgEFMxx4A1aMsTh8Icry5OFZcbxrKlPLWkFSlBsLUoyO1JPHYQBYCqnnmByzMctx+PwuHdYeaXrUpa1HWtZC19jrFJg6jtEHblVnzH/mfR/wDw7n+gKBR0HS3gk58pLSHE4R1XVJcGrstl/SkkydgBPdS/7S1oWzlOObw6EvPgKUhtNnD+EtDZAEruSkce0RR2X/oulP8AeO+/EV7mI/B6L/3rHvYoLE0ziMXhMYnMMsZwyUsKW0pJQpRWEqMjSZQpMAzaqRjl/wD61lh54t3+LG1dGce6vMM+aU64ptvDo6ttSlFCNTBKtKSYTJ3iqTjf/TOV/wCKd9+NoGP2LK//ACS/8K7/AKmHpZ03ScDkOX4G6XXycQ8kiFAenpUDcEKcbF/6ruNMfsU/5kv/AAjv+ph6W/aQkY7KsDmgALsdRiVAAalDUAtQFh20Kj+9HdQXfoE5isQllrFZSy3hSyAXVBBUoBACZbV2u13jjSHohiW8DlmavpYbdOHxq0IS4J7ILLYBUQTYGrZiswdHSLCsB1wMnAFZaC1dWV6nhrKJ0lVheOAqkJ/5Jnv+PX/qsUDnMMM0c3yPEttIaXiWlLcCBCSeq1Cw3I1kTuQByFbc+zFrHs54y7hWQcCCW3AO2Vw8Q5qiQqWxtvqI2NY4r/z3Rv8Aw6v9BFL8Bv0r8D/Di6DD7KsZjTh8M0jK2ncL1hSrEr0BWhTqi4sBV1aQpQtPoxTLo1lzGHzjOUtst9W0y24hspGhJLaXCAI7IKibDaa1Lx7rWD6OJadcbDj+HQ4EKUkLQS3KFBJ7STJsedHYD/nOe/4Vv/QRQVP7RMU1jMlwWYfd2mXl4hTZ6sR2B94GkmJIltJvtfnXKwqukZ3/AOlcv/xi/fjK5qKD0mpXhqUEit7aO+tAonDgki1SRb/tGz5jEYLKWWV6nMPhyh5OladCtGHTEqSAq6FXSSLeFEfZj0iwiMNjMBjnFMtYmCHUiYMaVJNjFtMGI3mLVRMx9IDkPnQoqjrGb9LMvTj8qTh1f0bAQleIKCCvsoTOlKdSoDYvFyoxa9JXOleGR0gVjv0uGLqj6JuhbXVlWhYBsTMEfq1ScQiwNaBQdh6TdIMsYwONYwD6n3Me51qgUkJa1K1K3QmAACAm5mJtTPKOmGVvJwOLxL7jWJwLRR1IQohaijq1EQk6gYkQoRPaiuMYVHYJopluET3VLF5yXpUwWM76xRbdxxWtlvStUlXXHSVJSUpI1pEkgVtzTpRh+oyMIUVrwSm1YhAQsFOnqiQFKASo9lWxNV3D5HqQHGzqCkiRxSr9bx9/jQr2GIVBsZ4299VjDUxz4S6u70nyhLmPxDWLcU9jGdBQpl4JBS2UICT1IieMmqa9mbK8jwOESuX2cQ4taNKuyknFEHURpNnEWBO/carqGRRWFaqNrP8AZnmrODxincQvQgsLQDpWrtFbJAhAJ2Sb91LuieZsDLMbl2KX1YdAcYUUuKSHgE9k9WlRSNTbZmOKvWE6ihvu8naqOmt9MsnXjWMwcxTrT6MOGSyWnSkA6yZKWjKgVm6VRYVSB0lw3/hebYfrPxcTi1usp0OdtsraUFatOlNkqsog22qtZvgQAlXfB58x8fOgA1apY6RiOmWCOLyRwPdjCMlGIPVu9hXVIQBGiV3BHZmic46T5SyxmqsLiXX38wSQUFtxKUqPWAEFTaQEjrSTJJsIrk77e1DrTSx17I+lGVPYPLU4vEuMPYBaFhCW3FBS2ymCVJbUCk6RsQbmscJ03wKczzZ8v/hYlhCGVdW721BpKSNOiU3BHaArj1SqLvmmf4dfR/B4NLk4lrEqcW3pX2UE4mDrKdB/SIsCTfuNUipUoJUqVKCA0VglSoeuhSKKysdv1H4VBozA/iH1e4UPVu6P5Q0+1jC4iXNDpw5ClatbKC44AkGFADQII/8AcF7V7mHRxDeEZARqxK1vLddKjoaZZCAuAkwUhalImCSptQTMpmivG7fhQRq2Hog6lt8KdZ1tqWlKAqesU02t7ECbdWW0IMhYEm3Kff8AgxTa2StTbiNJW+kOdXoKGk4lbPWQrUeqUk6kBX6w/VJpASt2b+uFbXHBpAnlTT/hTE9W0QWlFfUhKQ4Co9dr6vhAENrJMxAJBIBgR/K1JeZb1NrU71JSElZGl3SpvVISoakrSYEGFcDWaBWUYhTaCpBgk+ew29VMxnzmykoI8D86audHGRq0NAp+/FCEJW4VDCgdhuS5d54qZA5dekyAeylVlDhS45rwyWkwrWHVFuFLcbASpQKlDW2pMn0olJUJI1vhzz0dPObyxtvXmyOLCD5f/U1vZxjZ/wDaCfAj5Uq6TYD7uGhCQrqgHEhSioPpCS6SDITBWG+ySCplzYggNC2gY15JQC029iCpA1AdS0pxSkjSQUnQiE98b7Fcs/L6fK/vLYp5J2T7vlWkkn5UZi8CGy6EpCkOKSvDOKKkxhy2p9bpgxCEFtKpHpExexweyh1NlKbEuNtJuvtLc0QB2LEa7hUEaV2saOmOGMcAGOZ1NLHdI8RcVXWzVyw+XOLDSUhGpYSrV1mpJDjpZZTCU9lRUlXE2knTBqvN5C6fRU1d1ptAKlSvr1LSwpI0eisIUoTB0jVEETJhspfFvD/ag1VaT0eLhDbDjTvWOupae6zSlSGWwp09VBKRK0kEmYBtp7VBp6KvEkFbIASlWsrVohTCsVYhBJ0spKzaNoJ1CVIriq8p5kOGbLOLfebS4lptAQCpxP47jgS2OwoSNIdUR/07RWzo/wBHg+loqWhAde0BwuXQ20hTmIPVBJmElKpJEaRaFTVCCvKd5/lhQhp4NoZQuQlAccUtaZK0vw4J0lCkCRHAwnUBSSglSpUoPXaKyodo+FDPpIAPOmPRzBLdUsIiwG9uNTkPRnr7ZR1RS2Wg8lKkJCVQ8nq3FFXFRTbVuLRsI2tdLcQjToDKdDQZSA0iA2Hk4gC/HrU6p3km+0RWSuSQQNzxpTisGpswoUiYFwVnKHXGWlPp6lUuYxxDSkqcW65rxCBpb1iUJbR2YB0AnuS4vpPiVuurKkS51qSA2nQA6oKcKUlNlHSkaiNUAAmwgLJ8OVOpSIlU7n6763LytYxPVEDVPO170sPcu6QlLn4xRCSl5uW/w+vbQ20ylfVjWGktoIARcGOBJpXjsxCcX94w6lHQtt1CnCpZ6xIQo3WApaA4CE6hJSEzeawzDL1BUHTvG/KB8a0DAqNredSw1w2aPJSgBwnS+cTeCVPqSlJcUT6RhPH8yudbBmTrhBUUwlxtwJ0JCAWUlLSAkCOrSlSgE7dpUySTWzD5G6QPR8/5VvweQuqmNPHj/LxpagMwxDj93SFLCdOsgBauWtYuuBYE7AAU8cxn4uJUgDTiFu+kkFQQtwrAH5T6MxyrTh+jzx20fvfyp0x0RxJiyP3v5VQAzi3UpSkKlKW1NpCkpUEoU4l5QAI31pSZ7orQ9j3Sp1RKdTzgdWrQiQ4NYDiDHYVDi7i/ane9WZPQnFaZhv8Af/lQLnRDE8kfvfyoA8uxiOr0uKIlCWF6ApDicO2hIa6lTYguTq1db2VDSOJIT4/pFim1IGpuEgLSOqbjUGfuwPo3IQLergABbsN0KxRFg3+//KkPTvoniGEtuLCIKiiypvGocO40FXObuhsNhSQkIdbEIQCEvKKnLgTJkp7kkgRTR/pE25h3g6r8R8LU7oCm19cnUlhKA2nql4bRoCkrOr0yLhMo1YJfd50FicOUqgxzpEgzCZ442z1AQypsr6whbYUVLAUlKiqZMBSgOQJpm50jJYWVLQp1YfSltLIT1PXqAdc6yIKS0C2lA2CgLaRNcLRrEpqoLzPM1vqSpzRqSlKJShKSQlKUAqIHaOlKR6uEmg6hTXkUEmpXkVKDJxdW37OElbjqZ2Qk/wCaKqK9vXVi6A4sNvrnYt+5STWcuBHEdl2KC3HEqVBC1J8iflTDMsmDjfx8JvVGxjpD7hSY/EXH7xqz5Dn5UNKtxaszjW9SPCamsSnVulYHmYnwgk1cnMncXjw6lIICNXpCbA8NzWrEZSHHm3EASFTfaADv4G/qrd96c0oKSsKBMOSUmeClR37cqkyqs5qpRePMSPXM/D2UwwOH4nnW9eVGetUsKmJ2BBM8BaNQWJHIc6yeXCYHGgeZcjsjn9fKj8vRZQ/sx67n40HhlQlsTB379qYMuWXe9xfuEfCqN2DRc+EeQirThTtVawR7QEcTf1/7VYsOb1YDlK+x50ofXf650eVWHgaVPL99UPctPZFIvtUw+rAqV+RxCvbo/wC+nOVGwrR00a14LED/AKalfu9v4U5Dg4EilWbCCk8wR5R86d4dM0rzxvsJPJUew/KsxxJKiusVmsJrwmt0yyFZONxWqayU4TVGM1K8FSg2loqMJBPgCefKmuR5a8Fk9WsDQoSUkC8c6a9B3SlT3IhHgYK/nVjzzNG2HimAbJUAbiCAeNYnLktKsOihCVOv9Y2CpWkJSlcp31SFWuYiOFTD5UyACkYhXG+hNWTH5sh4pKydMdnSB2ZAkRIG4jfYCg3MU3fQlWmbbTG14FZuQTlYV1Wv0QF6SkntAEK0yYghUHyopOXYcJe6zWXRDiFeJGtMeHupRiccYV1aAlKtIO5kggz2u4e2tDuJMpBMGACTyqK3uvmO8kwO63yHnWl5rhI4VteA7IgTNlDlJt51oc1BYB5j69tA7DwBA3AHuk71uw+Isq/5vaaAS1JJ+gdqLaaTB3+oqhxlWI7Y/a/nVnwi7j1VVMnQNafE/wANWbBqun651qA1KreqlLpv6/hTNR+NKlnb64UD/KztRGbN6mlp/MhQ8wRQuVG9HYk1RwXANzQ2eYSWj3KHvj40xwyNK1J5EjyMV5m4PUuEbgA+RBrAoKkmvAKIdekRH19R5Vrma6MtcV4mtgFq1qqiRUrwGpQWbo6pYWtRC9NrkGJ4d0xHqinrzSCvWpMqtxOw2+u6rOlbbmpJvtaDFrWnawpLjMuKbp7SdjzSeR+dcpaakYAKVKLSNhwJEfGjmMjWqCQRt4dxrDAhQsCRNvZV56Otwkar95qxApY6OOCBpO5+AnyoLHZA4N0+sV2bqUkXUAItFacQ0gJgX7zuauyOIO4NQUCQbfDesm/SGr6iukZtkiFX238KpmLyzSvzqUBkIE2/N6rkTRS0+lHL+e9aGkX/APlRTTkn676A3JTceBPsirDgTOn10ly5kA25H3CnOXiIqhkFXHgaWE/XmKMQq/q+NAAdr1/E0Fhyg9qi8UqgcmN/rmaIxivrzqjjzyYfdHJxY/zGpjEy2ufymt2NT/SHv71z+JVTEolDn7Kvca5q53ikwT4/KtTBuKZZvgilawSPSHtCT8aX4RglYEx3/GukcGGTY7KvXQyzTzLMCkrUFXHbH+U/GlmZNBKgByHuFIneSEqV6ipWkd8ewatcQE8TG6uUSOz66xABUIFyIN5BHCe6iVFTirqG0WAANoAt6962sYYR7Kw2Vt4RCVSBEbjfutzE05wuKj31r+5DUVTBi1pmJIHdWtbcSdu7u7vlQHOZyW5493y5VXcZ0lcIMGDwj+fqrDEOzrJ/Kr3fzqtF2Uz3/An5VLG3Ns9dXMuK5WMeu1bsqxctpBJMA7/tUhxY3FG5Yq31zqBy1BUOG/rqNN39fzoVpd/UaZ4S8HxqhhgliD4fKi8I7fu+hS5jj9cTRWHXY0DFD1x4fGtSFds+PxoLr9jWCMRDivrvqi15LuK3YxXuoLIXr0VilVRzDHJ/He/vHP4jWGIVCHO5Cj7DRGKTLzp/6jn8RrRmIhl0/wDSX/CquaqNnGYa3SQIB0nv2T8qCwfpm/h7q0PuSqfD3Cph1XPq99dK3MD+uKVkgnf27GgcYe1W1T8z4zQrqpNWIJeJrypUqo+imkoTYz/OiQkxI+hQbTwBiTx23+oijm3JNr/W1YbbUE+qhsUCfOeff8KbN6SJm/hRHVJ5eNUU7E5f1iV6YCtJkbAiDeTtVbGUr07fW1dSXlqFbjewgxWLuRNpTYVKHJXcmUo/Kt7WUqSn0T9Xrp//AISiLACtZy5O0WpQ5v8AdiPKi8EmAOd6tmNyQXKQIpSnAwbj6vUoDMG5txoltvsGsHkb1tw6uwaBAxiiFFJ76IWuSD3VqxmH7cjka8w4MwaC0ZC9ae6ilYqTSvKlwCO6vVri/jVFb1SpR5rUfaaGzk/0d/8Aul+1JFTDmwNC5+9GGf8A2I84HxrEcRzhRvWSOP1zrCpXZhm2b1hXqa8oJUqVKo+g8K0EiArVESY8ZSOe2451vCSDA9V6XsaQlRSSbAgqmY4R9b1m04pKt7W9tc2zxpXC9rmjvvMEUiGI8ydx66zbxekgHxkk+7nagf8A3q4IgGs3MdO5pKt3iL+FDO4sibxVsOncwSmATAOxrwY1NoIqp4/GhYgdpQvA9oJoRWYhNwCg/lMmT3VLF6ViaXYoBW29IcRmzqUBQRNr728RROGQtwBSnd/6uAP3jSxhimzBodCoTTF5rSnSNRPM39vOlL64kcZoNDiu16jWbTY10Ety48D7qPwau16zUBzDUGhM0c0tLVySfdTthuRVb6Yr6vDOHnpT5qTPsmgSYPEiAD3Uq6Uuj7q5B9JxI9oP/bWhnE2pTnuJJaSnmvV7D86kRvJIqlSKldmHorypUoJUqVKDs/33vJN9htO9++3lWKcwVwFh3ztafGk6nD+sf51s+8QNwE/7bxXJtZ0YwwOyfUQTUXiASJ7J5Heq+29ayreFuVQSbz3zN++gsrLoNgrxMwRNaXWBGqCZ2Jnu8t6r5dIO8Qd/lNEjNlhGixF/SO/LjwoGyH2xxBPLj/OtGLebggAnebbedJHkKjUm3DSL+3f/AHo4tA738STWsYt8+v4nHRraid7D70todlQIj0TePD64VqZxbrRK0nUk9pSTA3uVATat5ZTyrJjAhakoAHaISJJiSYHqvV8uXz+o6fTPY+wj6XUyFG+97iRt3Vqdy9GlUuQdxMdmBcd80qOVlHaCFgCDqAWE7CLmOBFGjDvI0lIkqAI0plUEJIJ7M/rgTtMjcGmxK/P4dM9ibEApMHha221MsAe0KzxKHnLLQtUH8hsbg7CeB8jyoZMoPEEWjiDxEGnlynqGn0z2WnCGxqj/AGpYrS203xUsq9SBHvWKbIx7g2UfIfKq304TrYLi7rSUhKuQUpMi1r1ZwlrDx+nnlGMRO/6Ka3iCB6jQmZuTpHIfXurJJoXFKlVZji+yWua8qVK2iVKlSglSpUoOiIhJImTeb3gWJ9ZodT6hsnbYePE8udHoQQvUnTciJEwBue8n2VuwbAQo6rzAAmRf1fU1xbCYdRi8HjYzA743NbwUkTEW77G3tgjzrxSLqGgagDAB1QCSASdp03gca3JTIVJSLiNW19xzFAseURdN+48J8Tf/AG51k1rVEgTvbwnz3pnh2AokIJVHcCO4A7Djz4V4nBlKkwBvC+1tHAnhuNjQG4JolGlXjygX8qLYwq1+ikmK0LQsCAO0d1TaNxvcgT7+Vb8NiNE9kGdO87JUlemNoJSJ8K66fN5nxGrwv3/DSkTt4+oXJrYw/oJIiYIBM2kRIg7wTvRpzhRsUIIvuFcVBX5r3B35mZrI52ufRR+twNpVq58DPqMV0ebEY9XZoS+84FJBKhFwAPzCLAfmIiOccay+9vqBuSAUgwlNlGQmwFjuPLkKx/8AEDKjoR2ikxeAEeigAH0drdwrcnOlhWrSkm02MGClV780n99XOQWJjqlqXjXtRST2pI06UzJJ1JgDiSZHE+FDttrcUdIKlG5jcyQPeR50Wc3XAASkAAT6XaIChqN95VPikGonNVBalhCASkJAGqEgEKgCeYB9VEnZnjlJdNJumH/lV/tI/jTVqXmyjAACEwR2AbA2kAq3F4vaeECEfTBpzEtOBtGpRIUEiJhKgpUczuY8qk8HTQiPNxqecOZg0GsyTRLioB+r0KTXOHvpUmpUrSJUqVKCVKlSg6ThlSgKNyNQBgWpihkaI4dxI4DlXlSuLZa2gJ2A9I8Af1jzpo+e2rugjuMRI5VKlUGaASjvVcCwMaYkDetjyAErIAtqjuhRA9lSpQBPjtJHA7xbiBwrfUqV00+byvif9P8AfwlSpUrq8tKlSpQSpUqUEozKR+IPA+6vKlTLg7eH/lx+sKb9q+CbQtlxKQlbmvWR+sU6YJG03N+NUGpUrnD9DKVKlSqiVKlSglSpUo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10" descr="data:image/jpeg;base64,/9j/4AAQSkZJRgABAQAAAQABAAD/2wCEAAkGBxQSEhUUEhQWFBUXFxcaGRgXFxgVGBccGBccFxcYGBcYHCggHBomHBYcIjEhJSorLi4uFx8zODMsNygtLisBCgoKDg0OGxAQGywlICQsLCwsLCwsLCwsNCwtLCwsNCwsLCwtLCwsLCwsLCwsLCwsLCwsLCwsLCwsLCwsLCwsLP/AABEIAQ8AugMBEQACEQEDEQH/xAAbAAABBQEBAAAAAAAAAAAAAAAGAQIDBAUAB//EAE8QAAIBAgMFAwYJCAcIAQUAAAECEQADBBIhBQYTMUEiUWEjMnGBkaEUFlJTcpKisdEzQmOCk7LB4wdic9LT4vAVFyQ0Q6PC4bM1RFSD8f/EABoBAAIDAQEAAAAAAAAAAAAAAAABAgMEBQb/xAA8EQABAwIDAwoGAgICAQUBAAABAAIRAwQSITFBUaEFExQVImFxgZHhMlJiscHRM/AjQjTxcjVjkqLiJP/aAAwDAQACEQMRAD8A9Nz3e5R6Sf4UdpShiaeL+i+1R2kdjvTDxv0X26O0jsd6b5b9F9ujtdyfY700m9+h+3R2kux3pPLfovt0dpHY7008b9F9ujtI7Hem+W/Rfbo7SOx3pfLfovtUdpHY7008b9F9ujtJ9jvSeW/Rfbo7SOx3pfLfovt0dpLsd6Ty36L7dHaT7HeuHH/Rfbo7SOx3pZvfovt0dpLsd648b9F9ujtdyfY7008f9D9ujtdyOx3rhx/0P/co7Xcjsd6Xy/6H7dHa7kdjvThxv0X26O0jsd6d5b9F9ujtJdjvXeW7rf2qO0jsd66b3cnvo7ScM70hd+5arl6UNWjceFJ7gT7BVswJUQJMIZO+lr5u59n8ax9OZuK6fVVT5hxTTvnb+af2rR01u4o6qf8AMOKa2+lsf9J/rCn01u4oPJT4+IcVd2pvElkWzkZhcQONQIB5SO/Wra1cUjBCz21m6uCQYhO2Ht5MSzqqspQKTMEEMSBBH0TUqNUVBIULm2NBwBMytHFXsiM5E5VZo74Ex7qsc7CCVSxuNwbvQy2+1sCWtOANTBBMddOtZWXjXOAjVdCpyY9jC7EMs0SYq5kV255VYx3wJ/hWpxgErnMbicG70NfHRPmm+sPwrH05u4rq9Uv+YLvjonzTfWH4UdObuKXVL/mCVN87ZIBtOASBMgxJjl66ky7a5wbGqhV5MfTYXYhkiiK1rmJKELqELqELqELqEJaEJYoQuoQlmhCShCYaimrDrIIPIgj2imRIhAMGUHvuWACeO2k/mL+NZDZsjauiOU6xOxCF65CkjoCfdXNbmQu64wCi23uUrKCb9zUDkqdR6K6nQ6a4HWVbu9FW30tZDYQahbWUerT+FZ774h4LZyV8DvFLuD+VxH0LP712rbL4SqeVQcbfBFW128he/s7n7prTVPYPgVz7cf5W+I+68qxfmN9E/dXIo/yDxXprj+F3gfsvV9rfkrv0Ln7prsVfgPgvMUP5G+I+68nxL5UYjmFJHqFcamMTgCvVVnFtNzhsBRsdxU//ACL/ALLX+HXS6HT71wOs6/d6Ll3GQEE37xggxFrWDMeZ4VJtqxpBCi/lCs9paYgoqrQsKq42y7DsXCh05Ze8SZKnWJFCFRHwzl5HzRr2ozTy7407uRAmZNCFNZXEdoM1sjsZTrJ7XbLaAAZdABQhR3fheRMps58rZyc0FvzMo7u+fHnQhTXvhGYFTay9Qc0+b0b6U9OUUISYX4TmQ3Day65woOvZ0Kk6jtd/efChCYfhZRfyIfymeMxA58LLPPpMjv8AQRCVDi8wnghcyyO0SFzPmjUdrLkHdodKEKWxx+IS5QWxxICgye0vDJJ7lzTy1PooQrk0IUbUk1bJppKG+ey3oP3UnaFSb8QXkeJ/Jt9E/dXCZqF61/wles4fzF+iPurvLyCD9+z5S39A/vVzb74h4Lu8k/A7xQwASYCs5GpCozxPKcoMcj7KytpOfmAuhUr06ZhxhcbLdbV0eJs3AB4klYHppmg8CSEm3VEmA4KHF+Y30T91FH+RviEXP8LvA/ZesbVPkrv0H/dNdir8B8F5ih/K3xH3XlVxwASeQEn1VxGgkwF6xzg0EnRWcl/5rE/sb/8Adq/mK24+qx9Mtd49PZXtgi/8Js9jEKM/aLW7yrEGZLKBHpq+3p1Wvl2iyXtxQfRIYROWxeizXQXFVbHPdAHBCk5hOaYCwZIgjWY9tCFTuXcVBhEmG6yQcxy9QCIj0QefIiFMb9/ikC2vCzDtZu1lynMYno0D1mhChe7iQhIRGfNoJABXhTqZ58XTppQhS3b96Xy2wQFBU5hLN+cIkaDxiY59aEJtm/iDxJtKIz5BmEvAXJMGFk5vYOVCEw4nFaxaTSYlhrroNGMSNZ6GRrAZhCb8MxR5WF5fnMB1UajNPIsfUOUwBCtYK9cYkuoRQWAEatBgNM6cpiORXXnQhWiaEKMvUU1bY1JJQYg9lvon7qTtCpM+ILyXFnyb/Qb7q4TNQvW1PhPmvWbJ7K+gfdXeXkEH79Hytv6H/ka5l98Y8F3eSv43eKTcBvK4j6Fn967V1j8B8Vn5V+Nvgina7eQvf2dz901prfxu8CsFv/M3xH3XluK8xvQfurj0f5G+IXpbn+F/gfsvUtrN5G9/Z3P3TXZq/AfBeZofyt8R915XiFlWA5kEe6uLTdhcCd69VWaXU3NG0FeinerDfOH6j/3a6nS6W/gV57q64+XiP2kO9OG+WfqP/do6XS38Cjq64+XiP2tWzeVlDKQVYAgjkQRII9VaVhTw1CFxNCFHcciMonv1ihCyV2hiewTYkEMWUaNITsiS8KC4Ikzoy6ecQJqd8RiBbRhbU3MrF0PeEJCqc0AlgBJnQ+GokoBtDEgjyOYQeQyFtbgWMzkJ5tvQyfKk6ZTQhW9n37zflUVOynKZzFRnHMiAZ6mZHdJEK6GoQuLUITS1CFGaimrzmpJKG6JBHeCPbSIkJgwZQFf3PxJVlDWNQQDnudRExw6wtsYPxcF13cqyCMPH2R5bEADuAFb1x1gbz7FuYhka2yCFIIcsOsggqp7/AHVlr2/OkGVvtL3mGkRMpu6+xLmGe61xkOdbYAQsYyFyZzKPlj2VZQo80IlV3dzz7gYiFt4y1ntukxmVlnnGYRMeurHtxNI3rPTfgeHbjKCn3QxBEFrGv9a5/h1jZZ4XAzounV5TxsLcOojX2RrjLWdHWYzKyzzjMImPXWx7cTSFzKbsLg7cUE/FHE/KsfXuf4dYeg/VwXX63+jj7LvijiPlWPrXP8OjoP1cEdb/AEcfZd8UsT8qx9a5/h0+g/VwS62+jj7Ix2Zhzbs2rZIJS2ikjkSqgGJ6aVvXHViaEl00ISzQhdNCEhNCEk0IXTQhJNCEhNCEmahCYWpIV+4aaFETQhJNCF00ISFqEJJoQuJoQkzUIXTQhdNCE0mhC6aELpoQumhC6aELpoQuBoQkLUIXTQhJNCEmahCQmhCaTQhMJpIV7G3cqM3PKpMcpgTScYBKkxuJwG9CPxyPzI+v/lrB0/6eK7HVI+fh7pDvifmR9c/3aOnn5ePsn1QPn4e6Y++hAJ4I018//LTF8Sfh4+yTuSQBOPh7olu41Vt8RzlWAdfEaDxNbnvawS5cmnTdUdhaM0M4ve9pPCRQO95JPqBEe01gffH/AFHquxS5JbH+R3oobG+F0HtojDwzKfbJ+6otvXjUBTfyTTPwuI4/pEmy9rW74lDBHNTzH4jxFbqVZtQS1cm4tX0DDtN6xsVvVctuyPYAZTB7Z9o7PIjWsr7xzSWlvH2W+lyYyowPa/I93utrZO01xFvOogzDLzyn8Ota6VQVG4gudcUHUXlhUW29rjDoCRmYmFWYnvM9w/iKhXrikJ2qdpauuHRoBqViWt8GZ0RbGZnYKAH1PedV5AST4CqqN06o6A3j7LVc8nsoMxF/gI91tbX20mHHa7THko5+k9wq2tcNpa67lmtrOpXPZyG9Dl3fC8T2UtgdxDMfbmH3ViN6/YAuq3kmlGZJ4K1gt8dYu2xHyknT9U/jVjL75x6KqtyTAmm7yP7RPYvq6hlIKkSCK3hwIkLjuY5rsLhBQr8cz8yPr/5a53Tz8vH2XY6oHz8Pdcd8j8yPr/5afTz8vH2R1QPn4e6745H5kftP8tHTz8vH2R1QPn4e638NtFXsLfPZUpng8wImt5eA3Ed0rkc2ecwDWYQ/8cj8z/3P8lYen/Tx9l1uqPr4e6INm49b1tbi6AzoeYIJBB9Yrcx4e0OG1cmrTNN5Ydislqkq0w0k1pYpAwKnUEEH0EQaCJEFDSQZCEr+6FpVY8W+YUnU2ugnWLdZnWtINOS3sv65cAXbdwQZjLhW27DmFYj1AmuUwS4Ar0NQkNJG5GvxNskQbl/UfKt/4ddcW1IbF5s39wRGLgFlb14ybgtKexaAEd5jU+yB7e+sV5UxPw7l1eTKIZTx7T9lV3e2IcUzM7FLKHL2dGuNAJ7R5IJiRqTOojW22tmluJyz3189r+bp5RqVvYndKzlPCLq3SXZwT3HOSR6jV1W0Y4dkQVmoco1WO7ZkIUw+Ie04dNGU8jp6VPgeRrm0nmm+V3a1JtamWnbp+0VbfwQxNlb9oS2UMO9kImPSJn2iujdUcbcTdR9lxLC5NF/Nv0PAof2DtPgXQT5jaP106N6R9xNYratzbs9Cupf2vPM7PxDT9KDbW0+K7XGMKBpPJVH+pPpqFR5qvn0VlvRbb0oPiSt7dXZvBRsVeEOUJUHnbtjtQe52iT6h016dKmKLJPmuDc13XNUAaaBDG0MaXL3bh72PgB0HgBp6q5RLqj89SvRMa2hTgaAIj2RukpQPiS5dhPDViip3KSsFm7zMdwrqMtabRBErz9XlGs50tMDcoN4NgLZTiWixWQGVjMToCDzidNZ51lurcMGJq32F86q7m6muwqPdTaJt3RbJ7FzSOgaND64j1juosqkHAdqfKlAFgqjUfb/tax3PsE6XLw15BkgeAm2THprX0WluXN6wuPm4BB7VxyM16ZpkIj2VuvbuWLVxrt4M9tGMG3EsoJibfLWuuLWluXm3coXAJGLgFPvEww+Ft2EJMgLrE5U5kwBrMe01XePwsDRt+yt5NpGpWNQ7M/MoREmYGigZj3Zpy+3K3srnYDgxd8LuGqOcFPbEom3Lxmr2j17a+5W/8ffXQsqktLdy43K1KHioNuXmPb7Ipmty5CdmpJrSvUJKljT5N/oN+6ai/wCEqyl8Y8QvKdo/krn0G/dNcSn8QXrKvwHwK9Ymu8vHrznbP/MXZ+W336Vw6/8AI7xXrLT+BkbkV7ngDCW4+Vdn08Z5rsUY5tsbl5q6nnnTvK2ZqxULzfaZ8tdjlxH/AHjXCqkYzG9evt/4mzuCMN07hOEtE/1wPQLjBfcBXapfAPALy1x/K6N5+6Hd6MEtq9K6BxmjuM6x4HnXLu6YY/Lau/ybXdUpQ7ZkoN3Nmi/f7fmWgrlflsSQk/1RkJjqcvSausqYMvWblWu4AUxodUYbd/5e79Bvu1rXcfxO8FzLP+dniF57aEsk8uJbn0cRZ901yrc/5W+K9HefwP8ABeoE1215NZ28BHwa7PyffIj31Rc/xOWuxnpDI3oBsPFy2Rz4tqP2ixXMt551sL0F7HR3zuXpwbWu0vKLzBufrrz51Xs2fCEe7ut/wmH/ALG3+4K740Xjn/EUJ7zYziX2A5J2R6vO98j1CuPdPx1D3ZL0vJ1Hm6AJ1Oat7A2fnwd5ut1mK6dLXZQegsrH0PW1tH/+fDt1XMq3MXmPYDHltWNs7GcK6lzop1+idG9xJ9VYbapgqA7F1r2jztEjbqPJejg12SvKp00k1pX6aSo44+Tf6Dfumov+Eqyl8bfELyvaR8jc/s3/AHTXDpfEPFesq/A7wK9Xrvrx6Dt7cCVucUDsvE+DAR7wPca5d5Sh2MaH7rv8mXAczmzqNPBM3e22tkFLk5SZBGuUnmI7uvpJp290GDC9F7YGq7nKeu0K/tHelApFmWY8iRAXx11Jq2reNw9jVZ7fkp5dNXIIQfMSEQZrjnKgPVj1PgBJJ7gaw0aZqPhdW5rChTLvRekYDDLZtJaXkiqoJ5nKIk+J513F5Qmc0M75nylv6B++uZffEPBd3kj4HeKTcn8rf+hZ/eu1dY/AfFZ+Vv5G+CK7ihgVPIgg+g6GthEiCuW1xaZC84x+FNp2ttzHXlI6EemuE9rqb42hetpVG16eIaHX9IowO89soOKSrganKSCe8RXSZesI7WRXEq8lVQ7/AB5j0WbvDtzjDhoCE0JJiW6jlyA+/uis1zcc52W6LdYWJpHG/X7Kju5hDexK/IskO56Zv+mnpntehPEVZZUjOM+Sq5VuAGikNdqPwa6K4S8ybmfTXnjqvZs+EIzwGL4WAtP8mxbjxOQBfeRXcqPwUy7uXlKVI1a4ZvKCXfqT19JJJgekkn31wwC4wMyvVuc2m2TkAp7eKvKAFN9QOQUXQB4AAQK0YLj6uKxl9mczh9Aq7eII8CCD7DrVLmuaYK2Me14lpkI43bxnEsLPnJ2D+r5vtUg+uuzRfjpgryt3R5qs5uzZ4Fa2erFnWriKaSp31zKR3gj2iKCJEKTXYSCgzE7m3XRl41sZlI8xuoj5VYm2QaQZXUdyq5zSMPFGZNblyVFeth1KsJU6EGk5ocIKk1xacTTBQrj91Hkmy6kfJuSpH66gz7KwvsR/qV1qXK7gIe2e8ZKkm6+KJgmyg787ufq5BPtFJtjvKsfywI7LfUrf2JsC3hyXk3LpEG4wiBzyoo0VfaTAkmBWynTbTENXJrV31nYnla9WKlYu39itfKlHCwCDmUmeukEVmr24qkGVutL024IAmUm7+x2w7XGd1fOEHZUrGUsepM+f7qlQo80IlV3V0bhwJEQtuavWVZ+1NmJfWGkEcmHMfiPCqqtFtQQ5aLe5qUDLD5IYv7sX1PYNpx3lmtn6uVh76xmxOwrqt5Yb/s30KXDbqX2PlLiWx+jm4xHgWVQp9TVNlk0ZuMqmtys5whgjvRVs7A27CC3bXKo15ySTzZidST3mtoAAgLlOcXGSrGahRQnc3VuSYupEmJVpjpOvOsJsRPxLsDldwEYeK0cZsd2w1qwrqCgQEkGGyrl5AyO+tFajzjcMwsNtc8zUL4lUMBuy6XbbvcRlRs0BSCSAcupPRoPqqujaim7FMq+55QdXZgwwictWtc5Ye3titfZXRlUgQcwJBHMcuutZa1sKjsUwt9pfm3aWxKXd/ZVywXzurKwGizoR118D7hU6NHmgRMqu7uukODsMELbirpWVbGJppKqaEJhNCEmahCSaEJs0IXTQhJNCF00ITs1CF2ahCaxFCEwmhC40ITZoQkJoQkLxVVSsxmTjnE+ikGkpnFrnHleiCI0Iz7juVnMuUbXyOk6gadxI19U+6o0+WKbsIcI1nu/aZoHYu+ErrrEMF16lgCI+sB6a3UbulVAIOswNuSrcwhSzWpQSTQhcGpFCfmpJrYxR1ppIRx+8j27j2+GvZaJk6jmD7CKwVLxzHFsaLsUOTadSmH4jmtbZeO41pbkRMgjnBVip94rax2JodvXLq0+beWbllbZ2+bN0oqq0ASTPM6xp4R7ay17s034QF0bTk4VqeNxIVrYW1vhAeVCspGgMyCND7iPVV1CrzrZWW8tuYqYQZCTbu1DYC5QCWJ59wGvL0io3Fc0gIGqnZWguCQTEKlsbb7Xr3DNsDsM0gnTKVHXvLe40reuasyFK9s2W4EGSVp7UxvBts/MiAB3knT/XhVtapzbC5Z7aga1QMQ/8a3+bT2msQvjtauseR2Rk4oh+EF7Qe0AxZQyg9ZEwe4/xroOJwy3NcVrQH4X5b0PfGlwdba+Ikg+I15GueL8zm1dk8kMIlr0SYe+HUOpkET/6Pj0roggiQuI5pa4tOoWRtnb3BcIgDGJaTynkNOvX2Vkr3XNuwgSujZ8nc+zG4wNii2Pt+5fu8PhiAuZ2BPY6Lz5kmYHgT0qdvWdVkkQFXe2tO3gB0n8LemtKwKNrlc69v20B2YJmCJzVrKZcmV5epWe+MRmNJWsNA0UGLvlACFzS6rziM7BQeR6kUqTA8kExlPogmFT2bthbxXKIzKW1YTpAIA6wTrV1e1NIEk7YUQ6VoXEDc9dQfWpkH2gGqGVHU3YmGCpEA5FQo7IwGrBi5LGQEAEgfcI06npXoOT+UA4YHkCBqTmSs9SltCtBpAIMg9eldpZ0ooQpKSa2MXzppIE3vsZbwb5aj2rofdlrlXrYqTvXoeS34qRbuP3Vzc29KXEP5rhh4B1H/kre2tdm6aXgufymzDXnePZDe0cTnuO/RmMeiYX3RXMqOxvJC71vT5uk1u4K9utiMuIy9LilfWvbX3BvbWqxf2i1c/lenLGv3H7qbe67N1V+SvvYyfcBUb101ANwUuSWRSLt5+yk3Js63rnitsfqjOxHruAfq1rs2xTnesHKlTFWjcF2+GKkpbHTtH0nRfdPtrPfPkhnmtfJNGAah8AhxASC0dnMVB7yFVj++PYe6srqZa0O3rpsrB1RzBqIRZuhis1trZ5oZH0Xk/vZvdXTtH4qcbslwOU6OCtI0dmqu9GzIPGQaHzx3Ho3r6+PprPeUIONvmtnJd3I5l3l+lS2Ptg2FdSJBBKjub8D19HjVdC55thafJXXlhz1Rr2+fhv/AAsi9cZ2Edu5caFHymOvqHMk9AD3VTTY6q+PVa61VltSnYMgEc7E2WMPaCA5mJzO0RnY8z6NIA6ACu01oaIC8rUqOqOL3alXmNRq1G02lzjA3qAEmAq924FVmYwACSe4AST7K8dXqvr1czJ0ECJW5rQ0Kqdq2vld3NWHNwkGRoczAEcxOtLotXdxHijGFE+1LD5QX0JtsphgD5RQmsR55UR4idKkLeuySBvGzdnwQXBR7PawrKLTGfMA7UGFmNR0A51OsK7mk1BlrsSGGclMdrWgCSxAXMTKusZMxbmOnDb6pqrolUxA3bRtj9hPEFIzJeW4mpGqNoyecuoBgdDzHeKiA+i5rvMaFPI5J+EukyHyq0kqgIkIDlUnXrE6aCY6SfXWlcVaQOKTt2ZrFUbhKsitKgpRSTWxi+dNJDO+FibSv8lvcwj7wKx3zZYHbiupyVUiqW7x9kObJxnDN3+tZb6wYBf32rLb1MLH+C33lHnKtPx9/wAKts3Ci7ftWyJUtmb6KDN+9lHrotKeJ5ncpcpVjTpCNSRwzUbObLyedp5PjkbUesAj11XSJp1R4wr64Fa3MbRI+6s7YvBr9xp0zET4L2R7hRWOKqSN6LRuCg0d3uibdmzw8JazaFlNxp6cQm5r6A0equw0BjQNy8xVealQu3lCG0sZnd7jaAkn0AcvYB7q4rnc48nevV0aYo0g3cFutssrs9ARDr5VvS5LOPUHj9UV0bml/hgbFwrK5PSsR/2kfpZmwcVw76EnRuwf1oy/aC+omstm/DUjeulynRx0cQ1bn5I3uKGBBEgiCO8HnXVIBEFecaS0yEAbSw4t3XQGQp0nu5j764VVoa8t3L1ttUNWk152rY3O2eO1iG1YlkQfIUGG/WYjn3ADvnqWjA2mCNq4PKVZz6xadAietS5yivf6HfWDlGrzdEw4A94me5WUxLlWxtgXLboTAdGWe7MCJ99eUpOwPDhsK2HSFl4rYxuZs10Swgwsa50Ykdrl2AAOY7zW1l3gjC3Q/g93eoFs7Uj7ETLo4B0hsoJABJA1PLNlP6vQwQdMdiJw78vH2RgEKXZ+yVtvmDhtXIEARnW2GAM/Ktlv1/DWFe6NVuHDGnCf3wTa2FHiNjBjPEA8/wDNBMO9xmAkx/1Y5Edn1VJl4Wj4d3AAfhItlXcBheGpGbMTlkxHm20t9/XJPrrNWqYyDEf9k/lSaIXWlIusQqhWALMTLOwEKqidAAOvfoNSa73I9SWFmIZbNviqK4zlXVNdhZ1JSTWxi+dNJZm1rHEsuvUqY9I1HvFV1m4qZCvtqnN1Wu7152y6g934R/GuGCvWEArd3MsZrl678kLaHgTFx/cbfsrq2TIZO9cDlSpiqhu4KtvRh8t8no4Df+J+731ku24as7810eTamOhhOzJYz2c4FsT5Rlt6cxnIUn1Ak+qoUG4qoV14/m6DiN0I13kxPDsEDQv2R4Dr7hHrroXb8NON+S4nJtHnK4J0GaCyJIADMTMKqs5OknRQTyFcunTc89kL0NWtTpCXmAp2F/5vEfsr392reYr9/qsou7QbR6eyguKeRBU+IKkeo6g1R2mu7wtgw1GbwUe7MxfFtI/UjXwYaMPaDXeY4OaHDavIVaZpvLDsQht0f8Rc+l/AVxrj+Vy9PYf8dnh+Vvbpf8uPp3P3zXUt/wCJq8/ff8h/itqr1kUOI5cp19fq8fZWLlBpdQcAQN8/3VWU/iVbadgvZuovNrbqPSVIH315Ki8NqNcdAQth0WKuyLgY6LlN5m56hGJue3ihTH9bwrouvKZEfSB56faVWGFNs7HuZlJUZeEisGyzKPaI0Xs8lfl3Cg3dPCQDnJO3Qg+e0IwFWMJs51uWyV0VnJJKaTxdBl114i+OmtVVbljqbmg5mN/d+v0mGmVWxOzLrKQFgm0iCWSJS6zySJbqIjTnPSrWXNIGScpJ0O0R4f3JItK0NkYJrRu5oAa4zLrOjEsZ/WZj66zXdZlTDh2CFJoIlS27QN8sbXmiOIzSYInyaawDyJ7Mx1iu1yO0ikTIju181RX1V4V11QpY8KimtnF86kkq1NCFcRuqxYlbyqs6A2iSB3SLgn2CsXQWbyuo3lWoBEBa2xdn/B7Qt5sxzMxaMslmJ5SYgQOfStbGhrQ0bFz6tQ1Hl52qDbuyfhAXKwRlJ1K5gQeYgEdQOvfVVag2rE7Ffa3j7ecImVn7P3aa3dS491XCEkKLZWSVKgklzyzHp3VGjbNpuxBTub99duEgBWtu7IbEFCtwJlBEFC8zGohljl49KdagKpBJUbW8dbghoBlRbG2CbN3iPcDnIVUBCkZiCxMuZPZA9vfTo0G0phK6vH3EYhELbar1kWFtXYBu3C6XFSYkFC+oESCHEaAVlqWjXuLpXRoco1KTAyAYVrYuz2sKys4cFpEKUjQAjVj3TV1KnzbcMrLcV+efjIhUdp7vPdus63VUNBg2yxmI5hx91UVLNr3F06rXR5SfSYGBoyWlsXAmxaFssHOZjIXKO0xPKT399aKbMDQ0bFirVTVeXnarhNTVSY4BEETUXNDhBE+KYUVmY1GWNPOze8ivF3dE0qpaSCe7TPYtzHSJWFtLjh3ZS+XiqAAW80WMxIA0jP6idDWujzOENcBOE7tZhRMqC5evyYN2fLRo8Tw7Z7ojMXidJmOVWhlD6dm7efxE8UpKn4lxi0m7qGKxmURxmgyI1y5Y6x4VWRTboG8N37RmVBir18FsvEkAkCGggXrcDlGoziecT3VZTbQMYo4bj7IMrdVyLQYgsQgJHUkCTz61zQwPqYZiSp7EzA4bLLFQGJOuYuSDrqx8enLQV7C3pc1TDTE7YELG90lWwKvUVNPjUUIY2pvziLeJu2vg63FW46qF4iuQrEAzDA8ugqLidhH3/IQIUlv+kWzyuWLqkc4uWoB8c+T0enTnWebrYWejvwSn2VobL3lW/bRlt3VYwG7Fu4sx2iqpfz5Z5EjWKi+pdNdk1pHiQU4aot5t5lw9kvbOZiECK9t1JbMeLnE9gBYIB1MmJAp0aty5wD2gDOYPptQQNiE/949+PyVrN39uPqz75rZnKiprm/8AiFVXbDqEbk5S4qtPLKxMH1GiShNw2/2IchRaslidPOUHTxf/AF4VFz8Ikoha+wN6ruJ4nk1AQ24OVhIbMGkZjEQvXv8AVnr3BpRpJlSDZWVgt/MQ9xEa3aAZgNA8693b8a0udAlRR/swNcPbgDlCyT62MD1RVAru3IV7aeFFqy9wEyoJAMRoesVLnShea4LfbEPctKbVoC4yCQr8iQCQc8aTTqVg1jnDZKYatbF7bxQ+EG1ZtsLIuPJDa27RAd5LAEgnks+3SqaFy6phy1ElSLQEN/7xMR83Z9j/AN+tkqC7/eFfiTbs+AAedI59vQQT36iiUKTF743FS1d4NkXbiN2ipkAOVHWSpAB51jurdtw3C4wAZy2qbHYSjHZ22LN8M1t5VWC5iMqknllLc9dPTXlq1rUpEBw1zjX1WtrwVfrMppKElVx2PSyjO50XLmjUjMQBI9dXUaD6rg1o108ki4ASUL4vbpuO5yWriW2OQshOZWUHUE85jXTza9LYWfMDGZkjMd8rHVrSYCzzv5eQwbVoKIGgfQDu7XdXSlVon3h2u2Ht2rilCrzoUdyCJ07LACY0kio4kAysld83gdkfsT/j0sacLL2zenGYpXLa3LyjKxAg3G7LAdCY5n+EV1gZBEa7Uwn4M3MPae7bvWC4ugZFfiXjIK5gDKMNRyBOpOkVF9GnUEOH3CWIjRUr287NHFBaGk5hbGkag5EWfQdB0FNtu1vwkjKNZ+8okqXam2ghtlLWGZWGeOFbZYzlcpEDTsRyHh31GnR7JEuGzXPxCZKpvtS3cuBrlu2ozk9lABBI7JGYiAAYEdTzqxlLBo47P757UElH20N8nCLcUobb6ZWKupHIqwmF/W7xVuMEwjCYlCu1r9hAwtW2sm4mZrasFWQxXKGBMLHaCiQT3cqrewFwJSS7gZit7Uxmtaetif4VgvyMTfP8KxmhRXgtycMUS6OIDazQFI7TASC5IJgMOQjrUzcOiN6WCAjDY1iFGnU/fUwoKXeEf8Jd5EQfc0EVI5BC8W3TuoMSq3FzjOotjO0Kc4gg9dQNI1gVReYuZluWRnLu2q1sStTebEBVvLbe4DcDIQmgZnftI0sZtt1iNY7POqrLHib4cP2h+hWJudYt5rz31zBEgCAdSSToTzhTr0munUdEBUlRbohLuMCNbQrczwGE5IUuCOhMCNe+pOBwo2Lf3l2k2EvoFCRkntIubziNHA4g5cgwFDMhoiJQ3tXafGuobWaFIbtFic4JJbtOxgTpr1PfSfGEyBopAQpH3oxKcVRcOZ7ubOdYy6ZVHIKYWR3DxrILCg7CS3ICI8fyrDUdmrLb2XrzOjEIt105MRwwCNFPMDTU+J5VFnJ1GnhMZifPxSdVcQU3bli/Yus2Khy4hXXlc4cISAcpyhk/OUAlSR31ppMphgbT02KJJmSquztoM820tgux7PbgDwyFSW+sKvVTgAZWdj1dXZLgKuNGVlAj3UKQU1zabtbRDcc5Z/O0gRl07xrqe+oloOqYyUZxT97e00sLU5RRtxlONxHDFyTcu5oJKkq4J0CzGhOp6UnjLNJYlvY10MFygsVJy5hm5aCMwOaY/wDcRUsQQtHAbNvW7ouMr2shGUDJeOo+TcJXLEntTzGh0qL2l7SG5/3uRiA1WveR2cuxRtSQptoAJGXVQInL+PjU6VqGtAd+VU6rOirW9tJYcHh27oWQbbIpVlPNYjkaueAk2UVb6YG1hrS3LdpRhbyoyQo7BC5lQHpzkeg9xrn1aTmv7O1bGPBEFAmEVrxJBhUBVQYfRgeuhjTkNAQNNTVr3QM1SiHcvA5LV3UMOJb5TExMcudc67fic0xv/Ctaq+7uCe1tK15Vi7s+YGJa26OxBHOBAHdMxWwkOEQlHZlew4Z1yArqp5Eagz3Ujkq1HvKP+Euzp2asPwoXgGyly4jCga+Vtf8AyD76oqnFSqE7j9lbtVvb2PCm7AVi15okSVKnzh49kAE9CahZ0zDSfl/STyhm3fKggHnoa6JaDqq1tbjZPha8QSMrwZIKsBIYR1gEfreFJ5gIK2t7dlX8Tft5ArDLkDllRZzE9rMRB7Q9vqqDKjdJQAu2vsjhYfDBhF0MyOOzEKo1BBk+mIrLEY3TrsVk7EM4jDtxHQKSVLkxrzbQ+iIrWzJo8lWdVBdwrrqysoBGpBHWpSDkhF9vDtjg74h+IxEJd5FSBOXKNIkz6zWIf4Ya3Ible0Yhmsa9u49mxxmBZ5IyqYyc4eQZblMD1+OgVw50BR5swViYrEvcbM7FmiJOpMcpNaFSBCQ2SFDd/KDMCYkjoJ0pTnCkm5j3mmkvWNo7Dv4e7eu2bXFvXrlx0Ym2qWlZyRBdhmuHN10GuhIqlxkwkhLEWruGvj4QRxWXNIuBokkAEq0T2evQ1dTDVF2mSjv7euLzRWHygSR7e/01bjIUAwFZmM25dfQHIP6v41EvJUwwBUA8anWoqS9P3punE4HCYVGIyJbaMpjMLRAVmjkQHIiY69AanVAYhIZFAOKuXVZ7bSpVmDA9SSdSB4AAdInvMoxAUlu/Drt1WwdgNnvXoYW11yJIExGgB6nkutQazMO3BIHJG+2cOtnCCzeuLhLYt5FWQ13zSBAQdsiCTBgESY50m84T2ohPJDW6+37zW7mHwqjhqIW7eYNdQaxCnNbJ0mIAHKeVKq5lPN21MAlWr2K2hwjYuhcSrLyA4V6B1ETbPoXNUGtpPzagkhDGDwttcRYLXTZ4Vy2WXEIbbAIwYwy5l5D87LTqMJpvAzJB4hMOzCi3twb+eFJtFiRcBzqSxOmdZWP9a0WjS1sO1gIcZKG7aZiAOZrWTCirWyMVwryPyAbX0HRvcTUXtxNIQiTau23sYqFdioWGAPmltc6g9nOOywMfmwdCapoNluaCqG194GxLK12RAblrOc5ssTyBJUNzy5QQcsm0s3IWTYunMW0k+A01ns6aHQajkJHWpEZQhJi8SW06ChohKFvbrY1ku8JicpXMvcJhpA8QZ0rPcslshW03QUb7OU32CIpcweQn/QrI1riYCvLhql/3P2wr3L182VAJiVOX0sYAHtrpU2v/ANllcRsXlWITI7W5DqrMAyx2gGgMGicpAn11KElpLjEj8lb9dpCfWRAPpgegVCUQvYcfjbOOW5hrtq6otXAGzCFuQWyspDaqInXlIpO1SK8l3m2tZvvb+D2ylu3bFsDTUKzFWUySeyRqxn0VYwRqiFnbLscS/aQKXDuoKrAZhOo1MTHfpUxqg6Ip3/wluzasWreG4HaYy3DLEKMsF0Zi3nA6nupuVbJlBtizmMdOp7h/r76gTCtXou617jSXvWUBGRFLAOxWBAUjUswEd2URzrMGRmkVDvcrYi7wLdlTkOZ3hA5Yk6Bo0XKwaT3juinICFEcVb2f5XD+WxblpcmLVqQdFT/qOASJbs68jFSDhogIUxD4jEs9y4zOx85ieY7pPQd3IU3VGt1ThehbhbtlbPGueRsRna5cIWRHMT08TA8ayvpuqul2inMKLeTe0m3cXAqbloHK15hkU94AJzOPE5V1HZaRVrG06Zw7T6qJBKZ/Rrsu5js74lzdsJ2VtOqlZgQVlewo7kj+FXQolXsR/R9dsK3wdlJaczjsuRrlUA6Aa85nu501HNAu1Ng3LV+8XUhbKlmYqUBVAqKV0AksVg9TJ7zROxSCH766zz79OROseypBNWFcPq56BYET2ECjmOsATOnopHLRCjuWSHKIc8EqCksG1jsxzB6d8imhOuYV00uW7iGQIZSp16QQNTSmUlG2HA5sB7dO6dOR7xPOnKaKtw92BtF2t3XCWrOUllg3PKFotqNRlJBbMeRnnmNMNlRJhetttDC7LtixhrYzfIUyx/rXXMn26+FWNp7lAvjVA28u072JM3nDAckGir6F7/HU1c1gAVZdKB8fhxMEDXkag5s5KTTCpnDNWfm3K7nAi/aaYo4nFLZvvati7ebLxbqoZcyAoEEnWenOoEhErJ3j2Utq1hgstca0968cjLGcghSSNco0/WBjtVKU9qw9nlxcU2jDgyuoGoE9dPbTLsOaCt3bu0cTjmtJdtZHtBgSFYTmy9og8vNpOqtiZUQ0BZ+NUWlyAQfHn6fT91VMJeZTRHubsy3iLCLnupcF/K2RioIcDhy35uuboZI9EzfkU16Xa3Bs5ClwsZ87JcYZoEDM3ntp3k+zSqyHIQvvNuAlt7VvB2XhgxcyzDSAssxgcz11qt+Ocs0JPgo2dctq9lMReuQLNrMIljCsTqInmTIHTWospkGXJrC/pCfFswbF37bgZSLKh1tqSzLKqJzAZD2mMnWNNK0tM5JLB23eu8G2WM2SiMQls20VjJCMSOYAnQwZ8KGsaHTtRK9V3E/4RFssnDbKGZWbMQXUOBIEE9oz3RGsTUwozBRk2JU89O+nCJTb622WGUMpMZSAQesmZmiEIc3u3EtY2wcnkrqBmt5YW3mjlcERB7xqPdTw7QgLwG7hirFGGVlJDBtMpWZX0yIoUlc2fgXZgLVwcQgQqMxY6g6lAVWDB7TCI6HSkUFGGJ3NxzKl7MbjgKxFxgHzgjSXJDoANJy85A5ysMKOJZeI3jxau1u9YQszKzB0KMxEKIbMAEOgIHZNIBPJEHxjFi5f4Vm3Zz2rYtPZUC2SCeJdECOZOXU6ZJA1qdFwJMKD1hbN2mWNxzqSw1MySZJk8zWtrpCqcIVnFYwOsgwRB5+oinKih2+5zZZ5ar4a6iqXGFc0SFH66aIRXvLjQt/EBbkMbzIABCDOwlix6go2vLQ1kIJcrAFrbwY3Df7YvJiE4loLbtCScsC0jHQAyZiPo98UEZShWsfutg2tXFwmHBxDK8ZuJCetyVUgd2uo5TNRDiShD24zm/YvW82Z0KshckiGEZZ5gSvvrPctAcCE0MXM03Q9tHZhlBkkoQwbMhBiezGs6Ma0tcAAhaW493LeeAxJtkjL5wKsrAjQnvHI8+WtSqCQEL3yw964qspt5GUEOzMxMiZNtVQD61QhCDv6T9pX8Hbs3BefI7lGW2qoQcpYFW88SFOmbpzpOa46FCGNhm2dpYe2ZNxzbuSQeTWRfBJ78vf1qltKoHSU1Z/pX2IzYi24aVdIjSQVdVOXlP5QNBI5Me+tDclFSf0b7nPccYh7jDDwuVQSpvEDTMA35IDTXn6OchnqhEW/OHa2Uv2hPDniAHtZQxIeOo1IPpEcqWhSIVLZG9C5BnM6zIg6fjNTDlBETbftZFIMidfRpTkJysrGb03bpi0hCD2keqiUpWH8Q/hGM41wHIVkgqMjtGXnM8iCIHNeY6xzUpMIt2fsTD4NCbdsLEkkLqSBOgGv8fGpaIhA+9O91y7Ye2BwiW5agshBlT3MDExznwNQJkIlAe0do4g2xbuu5SSQrifYzDNHrigKQTLmOOWyh1CIRp3FiQPZHsqVIQSd6i4SrWBGW36da0tEBUuzKg2kw5qSCde6D31FymwKicQZB5MJFQJlWAQm8Q9/30SmiXb2De9dusuUI95rgnzgCWKgx9M99YOl052rp9VVt44/pZbbEuHqvdzPIculPptPvR1VW3jj+lv4K2RaVHnMvKGJDZiS+afQgA8DUOl052qJ5Kr7x/fJUtjWLuHuMVIyMpXnrzBVo5SCOU8iajVuabxtUuqq8aj19lo7Ls2kPat5ZksQSwJPcpOgiqalcOR1VX7vX2VzH28PxkvWCylpF9MoAcEHtAyY1gleR586nTugG4XI6qr93qizdnfK3ZwyWr2dnSQCqiCskrzboDHqqzpbAEdVV+71WN/SNtu3tDDLatBlZbyvLgAQEdTyJ17dJl4MWYyR1VW7lj7LhMdbxjXQMiIuTIzebhhhzB000zeumbtpaRMHwR1XX7vVF+0N48NdtkO7uw7SeSyAMOUkXM2UyQYIkEjkarFdupcT5Qg8l19w9VWbfIhIy2zpGVUNtYOmup0UcgOfeKuF5TCj1Vcd3qqe6W3wgvfD3e6WKG0cocW8obzVOijUaCZjXxYvKZ1n0R1VX7vVVMf8BusWXi4diZPDQMjac8hOhnu//q6VS7/RI8k3Hd6qxs/GYW2Ia7db0Wgs+ntGmLun/Qjqi47vVEWz968BbAAF3TvST+9pUumUu/0QOSbju9V2K35s5pUOV6gpHsOb+FHTafejqm47vVSnfbCHmbvj2J/8qXTaXf6I6puO71WHvDtjBXkc20JuhQbZa2B2gwOpnQQCDHfSN3S7/RLqi47vVA2LV8TcDYjKEUEKlsZRqZj26k8zEeIXS2bJU+qa40j19lmXdluWkREDr4R3cqky8pgZyjqmvGz19leWwwWNJ5c6u6wpRt9FV1NcTs9fZVMTgHblHt/9VE39I71NvJFwN3r7KqdkXO9fafwqHTKfep9VV+719lINlP3ipdMp96Oqq/d6+yKbnOuSvQhcEMTBiYmNJ5xPfr76UJSJhOeywAYqwU8iQYPoPI0QYmEBzSYBzTVsMVLBWKjmwBIHpPIUAHWEF7QYJzTmwzjLKMM3mypGaeWXTX1UFp3IFRpmCMtc13wZ5K5GlQSRlMqBzJESB6aMJnRGNsTIzTRhnkAI0sJUZTLDoQI1HiKMJ0hHONiZGSW3hnZsqozNr2VUltOeg1phpJgBBe1okkQus4R2JCo7EcwqliPTA0owk6AodUY0ZkDzSNh2AJytlUwTlMA9xMQD4UoKA9sxISnCXJC8N8xEhcrSR3gRJHjRgdMQfRLnGRMiPFNfCuJBRwVEsCrDKO86aDxNGE7lIVGGIIz705MDdPK1cPLkjHnqOQ608Dtx9EjVpj/YeoUFy0QcpBDDoQQfYdaUGYUw4ESDkpLmDuLGa26yYGZWEnuEjU0y124qIqMOhHquuYS4pAZHBPIFWBPoBGtGF0wQUCowiQR6pvwdtey2hynsnRvkn+t4UoO5PG3eN/lvXJhXZiqo5Yc1CsWEc5AEimGuOUJGowCSRHio+EYJgwDBMGAe4noaUHVSxCYlSXcHcWM1t1kwMyMsnuEjU0yxw1BURUY7Rw9Uz4M+bJkbP8nKc3f5sTSwmYhPG2MUiN+xKMBdLZBauF4nIEYtHfliYphjpiDKRqsAxYhG+RCgdCCQQQQYIIggjoR0NCkCCJCZFNC0rg1pFQCIscxubPwoCqDxriAKMuY5VAJ72J5nrWl/aosA3rn04Zc1CSdAc1o74lRhbVpYK2b7WgR1KWlzn65arLqMAA2GOCpsJ55znakT6lJufaz4HGWhzuSq/S4LsvvWi2bioubv/SL5+C4pv3fta+2LIbG7OUckNwfsG/l1bVE1meay0HEW9U744qLZ7L/tK7dPmXsGtw/RcWg33GkwDn3d4lSqE9Ea3aHEfdQpZ4GNw5f/AO2wBZj/AGa3EJ99IDDVE7GqRdjt3R/s/wC+abbw72720xaOW5ns5TmyRxL2aM3QEMJoYCHVMOsj9pve11Oji0h0+QhdgeKbm0iWXC3TwSTxIW2S0nygHUHn/WpMxf5Nhy8k6mACjALhnszPkm7vYU38BibTNna5iH7UzmZRbcsD1nKTPjTotx0i07/0ldVObuGvAiGj8rTxlzNtXDsDH/D3IPdBugVYf5x/4lUMEWbv/ILI3WQtdxaX7y3y9m3bNxXNxTxGCCGPdn91U24JLw4zkBK1Xbg1tNzG4YJMRGkK1hMRcTaATOyg4RSyhiBmWxoSOUg9amHO58icsKpLWm1DozxcEAWbrXLqO7M7F0JZiWY6gak86wMcS8E6yF3KjQ2k4NECCvQt5sR5Rbb3kuOdo2XRA+ZraBAsFfze1On9bxrfVcMQBOeILiW7DgLg0gc2QTGROfrkpNtluLhQ7i4TtIlSCXCKGAFsn81gfzak/wCJs/MVGjGCpAjscd6r7FtB7eMQ8zj2ZfTbbjfu22qNASHD6vtCdy4tcw/+2B6gj8qri8S1lcfctllb4cgJQkMVDE5ZHQ93jUC4sDnD5v0rmsFR1NrtObOvnms/aWI4uEx9wIbefFWmyMIKyDII75++oOOKm4xHaH4VrG4K1NszDDn6rd3wxMcZHvIxbEYY27QfM9sBFzyn5kmT6/Gr6zhME/7DL0WS1YSA4NMYXSYyOvrsVDDf/Xm+nc/+A1Uz/ku/uxX1P/T2+X3VPYeIf4Tes3MSty7etBLd9bjOM4IdU4nMA8j46UqLjjLSZJAz8FO5YOaa9rIAJkERrthDW8GJa7ib1x04TM5zJM5SOyRMCdRWeo7E8kiF0bdgZSa0GRGqzagrlpXOdJQC0/8Aa0YezbTMLlq81zNAjWMseII6irjVhjQNQZWbo81XOdo4AKztHeN7+FW1cYs/FLM2VACsDKNBzmTyoqVy+mGnWVXSs206xe3SMtU/drbyYZYZWJ41t+yBGUKysNSNYapUK7aYg71G7tHVnSCNI85VxN6bfEtXSrlra4rmFIz3nLJ15ANr/Gp9JbiDtwPFVGxfhLZGZb6AKDE7xo8sVKu2CuYc5FVVDFpQqAdFA9ndSNwDntwx5qbbJwynLGHeX7VrGb3W2uveVCXbCrZAdVKZi+Z8wnVfv7qk65bJcBshVssHhjWOOQdOWvl3qO7vFYuPf4guKt+1YDlFWQ9ogmFJjKYj+FHPsLiTMGPUJizqtY0NiWl3oUxt4MPcu403ReFvE8KMgTOuTUzJjmPGo86wl+KYdCl0Ws1tPDEtnWYzSbu7yWsKFWLjKuJuXOSybbWTbUHXz5gnpzopXDaYjvPoi5s6lZ2LL4QPOZ9E3CbyWxiMNdcPFvDm28ASWOeSsnUdsc4obcNxhx3Qh1k/mnMEZukeCp4TadjD8cWOKQ6WxbNwLmDo4c5spiNOlQZUZTxYZ2R5K2pQq1sJqRlMxOhCv4jee02PbEhXCG0UiFzSUy8piJ8ama7eeL9kQqhZVOjinImZQnhnyspP5rKT6iDWVnZIO6F06jS5pA2grV2htVLmOOIAbJxkeCBmhSpOkxOnfVpqA1ceyZWZlBzbbmtsEesrUu7zWiyHK/ZxzYjkPMJmOfn+HLxq412yO5xKyiyqAHTNgb5pmz95bdpi0PrjTf5D8myOjDn50Py5eNRp12t/+RPkU6tk94jL4A3zBBS2dv4dmxAui6LdzELfQoFLdlpysCYEiNRTbWZJxTrKH2lUBpbEhuEz91U2lt9b1rFrlYNfvpcXkQFUEQTPOI6VF1YOae8yrKdo5j2Gcg0jzzVbb21Ev4176BgjPbIBAzQqop0Bj809ahUqB1XGNJCso0HMt+bOsEesrYfb2EXHLi045lnLqypADWygyQ3OT1NXc7SFTGJWXotc0OZOHu13zmqOzNpYWy162pv8G4tqHIQ3Fa1cz8gQIPKZmo0302EgTGXBW1qFeoGuOHEJ3xBELH2/jxiMRdvAZQ7kgdQOQmOumtUvdjcXb1rt6XNUmsOxZ8VFXLRuChQC2cLu8H4c3cpe0bp8mxyqCRzntHTkKvbb4oz1E6LE+8LZ7OhjVKd22Ckm4si4UiDyF4WC0/TPLupdHMTO2OMI6a3FEbJ4Yo9FDtzYD4ZQzMDNy4gABHmGM3oNKrQNMSSp2922s4gDYD6qxZ3ZzsipeDZ0tv5jCFuXVtLz8WJ/V8akLaTk7cdN6rdfYQS5uhI1GoErLxuBFu1afPLXFLBMp0XMyzm5HVDpVTmYQDOq00q2N7mxkMpn8LVv7pXFy9tTmdUXQiS1zhg+jr6KvNq4bVlbyix3+p0nhPsmW92ixaLqEBEZTlYZ86O4Ec1MW25+FIW5zzTN8BEt2kHPSCB56qHBbvG5d4XEVfJ2nzFSR5U2wqwNed4CfA0m0CXYZ3cVN94Gsx4dpHpP6Sf7D8k9w3U7AGmslipYpPQwDHfSNDsl06IF32wzCc/tMSq9nZOazxS6qSxVUM5mhkViPQbg07gT0qLaMtDp1/cKbrnDULIOQzPkT+Fcxm7fC4ma8uW2mbMEcyeK1nLHMdtDryjWm63wzJ07lXTvceEBuZO8bgfsU34uERxLqpOHGI81m7JmRp1ED20dHI1MZTojpk/C2e1h12+6Sxu3mucPjICLSXGlWhOJw8oJ6/lVJI0ABqQt5dhlM3sMx4TmYGe6f0qGO2etu1auC4H4ilgoVlKgMVMk6HtKR6pqp7A0AzMq6lWL3OaWxHetLF7pXLYkup8pZtiAdTdAIPoEwatdaubt2geqzs5QY/QbCfRRXt2LirebOsWXuI2h14do3ZHgQsDxIqPRzDjOn/akL5pc1sfFHEwlO7TBgGuKBFwk5WMC1ZS8xganS5EDqDTNsQczv4JC+DhIbu27yR+FEm77EWWzrkui+Q0N2VsTmYiJ1CyBSFAmDORngpm7AxCMxHqf0pl3Z1y8dMxvJZACuQTc1UzERl19Uc6fR9mIax/fJQ6dlOAxGLUaaff9puF3Za4D5RVPDtuAQxniK7hZHIxbOtAtyduyUOvmtPw7SPQgflNw+7ee4tvjKCbSXW7DHIH4eRfEnijUcoNAt5dhnZOn93ode4WF+HKY1Gyf0sS/ZKMyHmrFTHeDB+6qYgwtrXYmgjaoopprSYVFQW5g94Tba2QbkW7BtgBoAcknOonTprz0rUyvBBzyELDUs8YIykuny3Kc7ft5SAjg8UsPNgIcSMR3+dpljl40c+2Ijb+ZUOhvxTI0jzw4fRQ7y7eXFIihWBUzrGvZA6HnIJpV64qAAKdnaOoOJJGf7Umyt4VsujQ/Zs2bZywCeHeFx+vIqCPGdabK7Wme4D0Ua1m54IkfE4+oyWbtHGrcsWLYNybalSpjh6u7Zl186GA5dKqqVA5oGeXotNGk5lRzjGfrsyWziN61ZMOAjTau2HPLtC2kOAZ6tqKvddAxloVjZye4F+YzBA8yo7G8VtMygXCht27fJQWVLd1DmXNGrXAYk+bSFw3MZ7BwKZsnugyJkn1IO7uTMFtywl1bhF38lZRgFTRrLWWGUl9VPBPOIkaGgV2B2LPZwUn2lVzMAjUnbtnu71nYPaNtbOIRlYvdmIgrzBXNJ0KsCQQCTmI0qoVGhjgRmf7wV76DzUY4HIf0+qnwW2ETCm0wbNmJEBSuty0+bMTIIFthAGufnUmV2tYGn+5yq6tq51YvByj8EK3jt5Eu8YzeQ3LZQMsZtL9y4obtDs5GVD6DzFSfXa6dRI/arp2b2YdDBngBu3iUzaW8Nq5OVGWLN6yOXJggtk66ea0gd4ilVrtdMDYR6wnRs3siSPia70mfultbfs8Zbj8ZgLKJlIUhcqoroozwUuKrgk8i8wakK7MWIzp/fVI2lXm8AgZz94OmoWDjMUHtWEAINtGUzyJa67iPCHFZnuxNaNwhbqdMte5x2meEIqv74Wm4YKXIS4j8l1yMWH530R6jWw3bDsK5bOTqjZzGYjb3d3iqb7zWyl9QjjjW2EaEKzYe3amSZIzW215w1QNw0tcI1/QCubYvD2GR2SPTET+QkxG8iSGti4rZL2uilXuWEtLlIbkDbnNodeWlJ1yCZbOh9Shlk4CHRqPQEn86JF3jtG3aRludhWVn0YniWXt3GgtzzsCOUiZg0+kNwgGf6P2joTw5zgRmZjwMjgq1nbNpHBt22VFxVq8FEDsW1Kkc9GJ17tedQFZoOQyxT5RCsNtUcO06ThLZ75lWcNvHbtllAuFDbtW+SgsqWriNmXMQJa4DEnzamLhonXQDgVW6ye6DImSfUg/hNw28q27lu4DeOWxbtZdAFKGzmydrzWFpp0GrDTnQLkB2LPSPsm6yc5hblqTPrrlslDWKYM7FRALMQO4EyB7KzHMldBgIaAdygIpKcrSYUlBNimmnUkk0ihNSYTCvdbJbUsx6D7yeQHiak1jnGGhQqVGU24nmAtM7r4n5C/XT8av6HV3LJ1lb7+CT4r4n5K/XX8aXQ6u5HWVvv4Fd8WMT8hfrp+NPodXdxR1jb7+BTTuvifkL9dPxo6JV3J9ZW+/gUnxYxPyF+un40uh1d3FHWVvv4FId2cT8hfrp+NHQ6u7ijrG3+bgV3xZxPyF+un40dEq7uKOsbffwKQ7s4n5C/XT8aXQ6u7ijrG3+bgUnxYxPyF+un40+h1dyOsrf5uBXDdjE/IX9on40+iVd3FHWNv8ANwK74sYn5C/tE/Gl0OruR1lb/NwK74r4n5C/tE/vUdDq7uKOsrf5uBXfFfE/IX66f3qOiVd3FHWVvv4FUsfsq7ZjiIVB0BBDCe6QTr4VVUpPp/EFfRuaVb4DKqiq1cmUJriKEJAKaE000Ir4eFPVB6r5+9xWrDR/s/tcybkb/wD6/pILGG+Un1bn8btPDR3/AH/aRfc7jw/S74Ph/lL7G/jdowUd/wDfVHOXO48P0mNh8P8AKX3/AOLRgo7+PunzlzuP98lv7q2bYFw24JlQY7tTHnN/oVqtmsE4Vzr99Uloqf3gFf2ziuFYu3BMqjFYUsc0dnsgGe1Falz0N7R2viUfCDMUV7Ge6SgHblJEm20HtN2YHLmIoTWimIxDY64gJFi2LR5IAc6sTqRmOoHI6UIWdhNoYs4fF3nmUXE8IZUAm2zC2coXMdFHOQZoQqtvbWLGExbt+VtcLhhra5+0qFiVUZWU5jlI7jOooQrmM2pfTBfCLbLde2xLpAIuLMZAVQQ2oIIHSPGhCIMBbcIgusHuQM7AZQT1gDkO6hJC+6e3cRdM4sG2ODnTsaXAHYXHJGqsIAydxnWdBNbu3cWyYS9ds6utpnTSZIWV7PX0UIVQ7WZ3wfCOZLr3FunKfzbLN1HZ7YFCFR3f2zibmJKX1yWs2IW2Qo8qbd3KAx/MhIj5UEzpBEKvsfbmJfB4i67A3ksu6rlGjKHiUCg9F0JM0kLW3Tx9+6L3wjQo6BQyhXg21Yk5eyVJJykdOeopoWpte0rWbgfzcsnpyMjUkdfGqqwaWHFor7Zz21QWaoO+C2O/7S/4lc/BQ38fddnnbndw9knwbD949o/hdowUN/H3T5y53cP/AMpGw2H+UP8AX/7aMFHfx90c5c7j6eyQYfD/ACl9j/wu0YaO/wC/7RzlzuPD9Jpw+H+Un1bv+LRho7/v+0Y7nceH6URWsi3puWhEpIpITctCavbI2i+HYssEEQynke7lyI6Hxq6jWdSMhZ7m2ZXbDvIra+OP6D/u/wAutPTz8vH2XP6oHz8PdJ8cv0H/AHf5dPp5+Xj7J9UfXw90344D5g/tf5dHTz8vH2R1R9fD3SfHEfMH9t/Ko6wPy8fZHU/18PdJ8cR8wf2v8ujrD6ePsjqf6+Hul+OA+YP7X+XS6w+nj7JdUfXw913xvHzB/a/y6fWH08fZHVH18Pdcd7x8wf2o/wAOjp/08fZHVH18PdId8B8wf2v8ujrD6ePsjqj6+Huu+OI+YP7X+XR1h9PH2R1R9fD3XNviPmD+1/l0usPp4+yOqPr4e6745D5g/tv5dHWB+Xj7J9T/AF8PdO+OI+YP7b+VR1gfl4+yXVH18PdZu2N4nvrkCC2nUZsxaOQJgaTrEdKprXTqgjQLVbWDKDsUyVjRWVb0kU0JCtCE2mhOy00sl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" y="995317"/>
            <a:ext cx="2995019" cy="4429436"/>
          </a:xfrm>
          <a:prstGeom prst="rect">
            <a:avLst/>
          </a:prstGeo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xmlns="" id="{2FA062F7-684F-1E4C-96C7-41AB05F31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3975653" y="995317"/>
            <a:ext cx="2900960" cy="43953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80D1FE6-ACF1-1A49-837C-0B18BCE19D41}"/>
              </a:ext>
            </a:extLst>
          </p:cNvPr>
          <p:cNvSpPr txBox="1"/>
          <p:nvPr/>
        </p:nvSpPr>
        <p:spPr>
          <a:xfrm>
            <a:off x="3975653" y="5424753"/>
            <a:ext cx="203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 tooltip="https://en.wikipedia.org/wiki/The_Lean_Startup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sa/3.0/"/>
              </a:rPr>
              <a:t>CC BY-SA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774779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69652D62-ECFB-408E-ABE6-155A644F43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1FEA985-924B-4044-8778-32D1E7164C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Caveat: </a:t>
            </a:r>
            <a:b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Lean and a</a:t>
            </a:r>
            <a:b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Agile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96C7F9CB-BCC3-4648-8DEF-07B0887D87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Lean/agile often used interchangeably</a:t>
            </a:r>
          </a:p>
          <a:p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Evolved separately but overlap</a:t>
            </a:r>
          </a:p>
          <a:p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Popularised by (AMONG OTHERS)</a:t>
            </a:r>
          </a:p>
          <a:p>
            <a:pPr lvl="1"/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Mary Popendyke – lean software development</a:t>
            </a:r>
          </a:p>
          <a:p>
            <a:pPr lvl="1"/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David Anderson – Kanban method</a:t>
            </a:r>
          </a:p>
          <a:p>
            <a:pPr lvl="1"/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Eric Ries - lean start-up</a:t>
            </a:r>
          </a:p>
        </p:txBody>
      </p:sp>
    </p:spTree>
    <p:extLst>
      <p:ext uri="{BB962C8B-B14F-4D97-AF65-F5344CB8AC3E}">
        <p14:creationId xmlns:p14="http://schemas.microsoft.com/office/powerpoint/2010/main" val="229489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69652D62-ECFB-408E-ABE6-155A644F43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1FEA985-924B-4044-8778-32D1E7164C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109" y="2028824"/>
            <a:ext cx="2600930" cy="2271714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Lean by </a:t>
            </a:r>
            <a:r>
              <a:rPr lang="en-GB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defination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981186" y="998323"/>
            <a:ext cx="6620263" cy="4827694"/>
          </a:xfrm>
          <a:effectLst/>
        </p:spPr>
        <p:txBody>
          <a:bodyPr anchor="ctr">
            <a:normAutofit/>
          </a:bodyPr>
          <a:lstStyle/>
          <a:p>
            <a:pPr algn="just"/>
            <a:r>
              <a:rPr lang="en-US" sz="2400" dirty="0">
                <a:effectLst/>
              </a:rPr>
              <a:t>Lean is the act of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reducing waste </a:t>
            </a:r>
            <a:r>
              <a:rPr lang="en-US" sz="2400" dirty="0">
                <a:effectLst/>
              </a:rPr>
              <a:t>and adding customer defined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>
                <a:effectLst/>
              </a:rPr>
              <a:t>to products and services</a:t>
            </a:r>
            <a:r>
              <a:rPr lang="en-US" sz="2400" dirty="0" smtClean="0">
                <a:effectLst/>
              </a:rPr>
              <a:t>.</a:t>
            </a:r>
          </a:p>
          <a:p>
            <a:pPr marL="36900" indent="0">
              <a:buNone/>
            </a:pPr>
            <a:endParaRPr lang="en-US" sz="2400" dirty="0" smtClean="0">
              <a:effectLst/>
            </a:endParaRPr>
          </a:p>
          <a:p>
            <a:pPr algn="just"/>
            <a:r>
              <a:rPr lang="en-US" sz="2400" dirty="0">
                <a:effectLst/>
              </a:rPr>
              <a:t>The fundamental principles of Lean methodology are based on eliminating all forms of waste and increasing customer perceived value with everything we do</a:t>
            </a:r>
            <a:endParaRPr lang="en-GB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6C7F9CB-BCC3-4648-8DEF-07B0887D87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83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69652D62-ECFB-408E-ABE6-155A644F43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C1FEA985-924B-4044-8778-32D1E7164C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Where is Lean Used?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96C7F9CB-BCC3-4648-8DEF-07B0887D87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 fontScale="92500"/>
          </a:bodyPr>
          <a:lstStyle/>
          <a:p>
            <a:r>
              <a:rPr lang="en-GB" sz="2400" dirty="0">
                <a:solidFill>
                  <a:schemeClr val="tx1"/>
                </a:solidFill>
              </a:rPr>
              <a:t>Lean originated in manufacturing in late 1940s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Toyota Production System (JIT - Just in Time)</a:t>
            </a:r>
          </a:p>
          <a:p>
            <a:r>
              <a:rPr lang="en-GB" sz="2400" dirty="0">
                <a:solidFill>
                  <a:schemeClr val="tx1"/>
                </a:solidFill>
              </a:rPr>
              <a:t>Lean Medical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http://</a:t>
            </a:r>
            <a:r>
              <a:rPr lang="en-GB" sz="2400" dirty="0" err="1">
                <a:solidFill>
                  <a:schemeClr val="tx1"/>
                </a:solidFill>
              </a:rPr>
              <a:t>www.leanhealthcareexchange.com</a:t>
            </a:r>
            <a:endParaRPr lang="en-GB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Lean Software Development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Tom and Mary </a:t>
            </a:r>
            <a:r>
              <a:rPr lang="en-GB" sz="2400" dirty="0" err="1">
                <a:solidFill>
                  <a:schemeClr val="tx1"/>
                </a:solidFill>
              </a:rPr>
              <a:t>Poppendieck</a:t>
            </a:r>
            <a:endParaRPr lang="en-GB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Lean Start-ups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Eric </a:t>
            </a:r>
            <a:r>
              <a:rPr lang="en-GB" sz="2400" dirty="0" err="1">
                <a:solidFill>
                  <a:schemeClr val="tx1"/>
                </a:solidFill>
              </a:rPr>
              <a:t>Ries</a:t>
            </a:r>
            <a:endParaRPr lang="en-GB" sz="2400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37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Ball Point Game – Round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6" y="264601"/>
            <a:ext cx="1459082" cy="945363"/>
          </a:xfrm>
          <a:prstGeom prst="rect">
            <a:avLst/>
          </a:prstGeom>
        </p:spPr>
      </p:pic>
      <p:pic>
        <p:nvPicPr>
          <p:cNvPr id="5" name="Picture 6" descr="http://pastoralyn.files.wordpress.com/2012/01/detou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994" y="2367092"/>
            <a:ext cx="3301386" cy="3617959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425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GB" dirty="0"/>
              <a:t>5 Lean Principles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AABC82-C2D1-4340-A6DF-6E73DF06FC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xmlns="" id="{0C2B1C14-6F1F-4EE1-97B9-904F3FCFEBF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46745862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49918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Value In The Eye Of The Customer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5405F23C-C82E-4181-95EA-321F3D891A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7" name="Graphic 6" descr="Eye">
            <a:extLst>
              <a:ext uri="{FF2B5EF4-FFF2-40B4-BE49-F238E27FC236}">
                <a16:creationId xmlns:a16="http://schemas.microsoft.com/office/drawing/2014/main" xmlns="" id="{899A0E25-63F0-6B40-A893-DF9CE87F53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32815" y="1193554"/>
            <a:ext cx="4003193" cy="4003193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279472" y="1828801"/>
            <a:ext cx="5844760" cy="38660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342900"/>
            <a:r>
              <a:rPr lang="en-US" sz="2400" dirty="0"/>
              <a:t>What is value in the eye of the customer for you?</a:t>
            </a:r>
          </a:p>
        </p:txBody>
      </p:sp>
    </p:spTree>
    <p:extLst>
      <p:ext uri="{BB962C8B-B14F-4D97-AF65-F5344CB8AC3E}">
        <p14:creationId xmlns:p14="http://schemas.microsoft.com/office/powerpoint/2010/main" val="4098018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r>
              <a:rPr lang="en-GB" dirty="0"/>
              <a:t>Working in value streams</a:t>
            </a:r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405F23C-C82E-4181-95EA-321F3D891A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6" name="Graphic 5" descr="Gears">
            <a:extLst>
              <a:ext uri="{FF2B5EF4-FFF2-40B4-BE49-F238E27FC236}">
                <a16:creationId xmlns:a16="http://schemas.microsoft.com/office/drawing/2014/main" xmlns="" id="{9C9EABBE-EC96-654C-B6A1-21FAE1F79B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32815" y="1193554"/>
            <a:ext cx="4003193" cy="4003193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279472" y="1828801"/>
            <a:ext cx="5844760" cy="3866048"/>
          </a:xfrm>
        </p:spPr>
        <p:txBody>
          <a:bodyPr anchor="ctr">
            <a:normAutofit/>
          </a:bodyPr>
          <a:lstStyle/>
          <a:p>
            <a:r>
              <a:rPr lang="en-GB" sz="2400" dirty="0"/>
              <a:t>Value stream mapping</a:t>
            </a:r>
          </a:p>
        </p:txBody>
      </p:sp>
    </p:spTree>
    <p:extLst>
      <p:ext uri="{BB962C8B-B14F-4D97-AF65-F5344CB8AC3E}">
        <p14:creationId xmlns:p14="http://schemas.microsoft.com/office/powerpoint/2010/main" val="1603200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22C0AAA184AD4F92961112B01E4833" ma:contentTypeVersion="9" ma:contentTypeDescription="Create a new document." ma:contentTypeScope="" ma:versionID="805cd173eba7b62ba92d8680690906f1">
  <xsd:schema xmlns:xsd="http://www.w3.org/2001/XMLSchema" xmlns:xs="http://www.w3.org/2001/XMLSchema" xmlns:p="http://schemas.microsoft.com/office/2006/metadata/properties" xmlns:ns2="546dd499-a638-4a90-a79f-83922b897a50" xmlns:ns3="457b7440-5448-4571-b232-ccba5d7428f9" targetNamespace="http://schemas.microsoft.com/office/2006/metadata/properties" ma:root="true" ma:fieldsID="4dfe666fe9489e77de75f6387d1b3336" ns2:_="" ns3:_="">
    <xsd:import namespace="546dd499-a638-4a90-a79f-83922b897a50"/>
    <xsd:import namespace="457b7440-5448-4571-b232-ccba5d7428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6dd499-a638-4a90-a79f-83922b897a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7b7440-5448-4571-b232-ccba5d7428f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49CBEE-CE13-4959-AC74-233F46E541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6dd499-a638-4a90-a79f-83922b897a50"/>
    <ds:schemaRef ds:uri="457b7440-5448-4571-b232-ccba5d7428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C0761A-AC09-42A6-92AB-21EEDA66639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2FC93E5-591F-47FC-8BEA-DE0353EBE4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491</Words>
  <Application>Microsoft Office PowerPoint</Application>
  <PresentationFormat>Widescreen</PresentationFormat>
  <Paragraphs>86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Trebuchet MS</vt:lpstr>
      <vt:lpstr>Wingdings 2</vt:lpstr>
      <vt:lpstr>Slate</vt:lpstr>
      <vt:lpstr>Slate</vt:lpstr>
      <vt:lpstr>Introduction to Lean</vt:lpstr>
      <vt:lpstr>backup</vt:lpstr>
      <vt:lpstr>Caveat:  Lean and a Agile</vt:lpstr>
      <vt:lpstr> Lean by defination</vt:lpstr>
      <vt:lpstr>Where is Lean Used?</vt:lpstr>
      <vt:lpstr>TASKS</vt:lpstr>
      <vt:lpstr>5 Lean Principles</vt:lpstr>
      <vt:lpstr>Value In The Eye Of The Customer</vt:lpstr>
      <vt:lpstr>Working in value streams</vt:lpstr>
      <vt:lpstr>Maximize Flow And Create Pull</vt:lpstr>
      <vt:lpstr>Empower the team</vt:lpstr>
      <vt:lpstr>Continuous Improvement</vt:lpstr>
      <vt:lpstr>Origins</vt:lpstr>
      <vt:lpstr>Genchi Genbutsu (現地現物 ?)</vt:lpstr>
      <vt:lpstr>The Toyota Production System:  Lean Manufacturing</vt:lpstr>
      <vt:lpstr>The Toyota production system lean manufacturing…</vt:lpstr>
      <vt:lpstr>Flow</vt:lpstr>
      <vt:lpstr>TIMWOOD</vt:lpstr>
      <vt:lpstr>Bottlenecks</vt:lpstr>
      <vt:lpstr>Learning is a Major Bottleneck in Creative Processes</vt:lpstr>
      <vt:lpstr>Any Questions?</vt:lpstr>
      <vt:lpstr>TASKS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Lean</dc:title>
  <dc:creator>Karl Pritchard</dc:creator>
  <cp:lastModifiedBy>martins orban</cp:lastModifiedBy>
  <cp:revision>6</cp:revision>
  <dcterms:created xsi:type="dcterms:W3CDTF">2019-05-20T09:33:00Z</dcterms:created>
  <dcterms:modified xsi:type="dcterms:W3CDTF">2019-10-23T06:45:58Z</dcterms:modified>
</cp:coreProperties>
</file>