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99" r:id="rId3"/>
    <p:sldId id="300" r:id="rId4"/>
    <p:sldId id="301" r:id="rId5"/>
    <p:sldId id="260" r:id="rId6"/>
    <p:sldId id="302" r:id="rId7"/>
    <p:sldId id="305" r:id="rId8"/>
    <p:sldId id="304" r:id="rId9"/>
    <p:sldId id="308" r:id="rId10"/>
    <p:sldId id="310" r:id="rId11"/>
    <p:sldId id="311" r:id="rId12"/>
    <p:sldId id="336" r:id="rId13"/>
    <p:sldId id="263" r:id="rId14"/>
    <p:sldId id="306" r:id="rId15"/>
    <p:sldId id="337" r:id="rId16"/>
    <p:sldId id="318" r:id="rId17"/>
    <p:sldId id="322" r:id="rId18"/>
    <p:sldId id="323" r:id="rId19"/>
    <p:sldId id="324" r:id="rId20"/>
    <p:sldId id="325" r:id="rId21"/>
    <p:sldId id="327" r:id="rId22"/>
    <p:sldId id="332" r:id="rId23"/>
    <p:sldId id="335" r:id="rId24"/>
    <p:sldId id="29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8701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78F27-28BF-F249-9DED-2803A9154E59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C367-222A-DA47-879C-AB972B2457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21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C367-222A-DA47-879C-AB972B24573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957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30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81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957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538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573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7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C367-222A-DA47-879C-AB972B24573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01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737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2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10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65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55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1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9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0A9D4-FA5A-4D41-AA74-8B159A8F5EE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5046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2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85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0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3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54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4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0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8710-A09F-4C4A-8F05-3C8901D6C49A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007DB-4D60-504E-99B5-33AD8DD28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34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1925" y="2433240"/>
            <a:ext cx="11715750" cy="117540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latin typeface="Comic Sans MS" charset="0"/>
                <a:ea typeface="Comic Sans MS" charset="0"/>
                <a:cs typeface="Comic Sans MS" charset="0"/>
              </a:rPr>
              <a:t>“Alexa, Stop Spying on Me!”: </a:t>
            </a:r>
            <a:br>
              <a:rPr lang="en-US" altLang="zh-CN" sz="3600" b="1" dirty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altLang="zh-CN" sz="3600" b="1" dirty="0">
                <a:latin typeface="Comic Sans MS" charset="0"/>
                <a:ea typeface="Comic Sans MS" charset="0"/>
                <a:cs typeface="Comic Sans MS" charset="0"/>
              </a:rPr>
              <a:t>Speech Privacy Protection Against Voice Assistants</a:t>
            </a:r>
            <a:endParaRPr lang="zh-CN" altLang="en-US" sz="3600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副标题 2"/>
          <p:cNvSpPr>
            <a:spLocks noGrp="1"/>
          </p:cNvSpPr>
          <p:nvPr>
            <p:ph type="subTitle" idx="4294967295"/>
          </p:nvPr>
        </p:nvSpPr>
        <p:spPr>
          <a:xfrm>
            <a:off x="1978943" y="4992006"/>
            <a:ext cx="8272214" cy="5181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3000" b="1" dirty="0"/>
              <a:t>Ke Sun</a:t>
            </a:r>
            <a:r>
              <a:rPr lang="en-US" altLang="zh-CN" sz="3000" dirty="0"/>
              <a:t>,</a:t>
            </a:r>
            <a:r>
              <a:rPr lang="en-US" altLang="zh-CN" sz="3000" b="1" dirty="0"/>
              <a:t> </a:t>
            </a:r>
            <a:r>
              <a:rPr lang="en-US" altLang="zh-CN" sz="3000" dirty="0"/>
              <a:t>Chen </a:t>
            </a:r>
            <a:r>
              <a:rPr lang="en-US" altLang="zh-CN" sz="3000" dirty="0" err="1"/>
              <a:t>Chen</a:t>
            </a:r>
            <a:r>
              <a:rPr lang="en-US" altLang="zh-CN" sz="3000" dirty="0"/>
              <a:t>, and </a:t>
            </a:r>
            <a:r>
              <a:rPr lang="en-US" altLang="zh-CN" sz="3000" dirty="0" err="1"/>
              <a:t>Xinyu</a:t>
            </a:r>
            <a:r>
              <a:rPr lang="en-US" altLang="zh-CN" sz="3000" dirty="0"/>
              <a:t> Zhang</a:t>
            </a:r>
            <a:endParaRPr lang="en-US" altLang="zh-CN" sz="3000" b="1" baseline="30000" dirty="0"/>
          </a:p>
          <a:p>
            <a:pPr algn="ctr"/>
            <a:endParaRPr lang="en-US" altLang="zh-CN" sz="3000" baseline="30000" dirty="0">
              <a:latin typeface="+mj-lt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80241" y="6169797"/>
            <a:ext cx="36791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2400" dirty="0">
                <a:latin typeface="+mn-lt"/>
              </a:rPr>
              <a:t>SenSys’20  Nov 16</a:t>
            </a:r>
            <a:r>
              <a:rPr lang="en-US" altLang="zh-CN" sz="2400" baseline="30000" dirty="0">
                <a:latin typeface="+mn-lt"/>
              </a:rPr>
              <a:t>th</a:t>
            </a:r>
            <a:r>
              <a:rPr lang="en-US" altLang="zh-CN" sz="2400" dirty="0">
                <a:latin typeface="+mn-lt"/>
              </a:rPr>
              <a:t>, 2020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1050" y="5251095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University of California, San Diego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749F8FB-C3BB-40E4-B5CE-261929B7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89750"/>
            <a:ext cx="3669792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114308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Jamming Control Pipeline</a:t>
            </a:r>
            <a:endParaRPr kumimoji="1" lang="zh-CN" altLang="en-US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A3187-266D-4D8A-8FDD-55D628AD1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" y="1547281"/>
            <a:ext cx="7801819" cy="4567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0C095B-BB49-4A1B-8647-FCD6704B0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092" y="4424363"/>
            <a:ext cx="4095750" cy="1362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5391F5-DE3E-470E-8525-969C402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754" y="2266684"/>
            <a:ext cx="41624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Selective Jamming</a:t>
            </a:r>
            <a:endParaRPr kumimoji="1" lang="zh-CN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867E4-1DC1-4F54-B69B-44B35A1F1430}"/>
              </a:ext>
            </a:extLst>
          </p:cNvPr>
          <p:cNvSpPr txBox="1"/>
          <p:nvPr/>
        </p:nvSpPr>
        <p:spPr>
          <a:xfrm>
            <a:off x="315495" y="1237654"/>
            <a:ext cx="11774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Minimizing Wake Word Mute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Avoid disturbing the VAs’ basic functionalities</a:t>
            </a:r>
          </a:p>
          <a:p>
            <a:pPr lvl="1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Maximizing Private Speech Mute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the private speech is successfully obfuscated by the jamming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0A5DB-66DC-426F-8600-2CC603D09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652"/>
          <a:stretch/>
        </p:blipFill>
        <p:spPr>
          <a:xfrm>
            <a:off x="3923416" y="3429000"/>
            <a:ext cx="3039796" cy="232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9188F9-3C85-40DA-BB6F-3BF6BC346AFE}"/>
              </a:ext>
            </a:extLst>
          </p:cNvPr>
          <p:cNvSpPr txBox="1"/>
          <p:nvPr/>
        </p:nvSpPr>
        <p:spPr>
          <a:xfrm>
            <a:off x="1145278" y="5849834"/>
            <a:ext cx="9901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Whether 90% Private Speech Mute Rate and 1% Wake Word Mute Rate is enough for </a:t>
            </a:r>
            <a:r>
              <a:rPr lang="en-US" sz="2400" b="1" i="1" dirty="0" err="1">
                <a:solidFill>
                  <a:srgbClr val="7030A0"/>
                </a:solidFill>
              </a:rPr>
              <a:t>MicShield</a:t>
            </a:r>
            <a:r>
              <a:rPr lang="en-US" sz="2400" b="1" i="1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46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Selective Jamming</a:t>
            </a:r>
            <a:endParaRPr kumimoji="1" lang="zh-CN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4DCBD-B720-4EE8-AD16-3FC74918DA73}"/>
              </a:ext>
            </a:extLst>
          </p:cNvPr>
          <p:cNvSpPr txBox="1"/>
          <p:nvPr/>
        </p:nvSpPr>
        <p:spPr>
          <a:xfrm>
            <a:off x="315495" y="1170542"/>
            <a:ext cx="11774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Use end-to-end evaluation metrics to balance the trade-off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Wake Word Misdetection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olidFill>
                  <a:srgbClr val="7030A0"/>
                </a:solidFill>
                <a:sym typeface="Wingdings" panose="05000000000000000000" pitchFamily="2" charset="2"/>
              </a:rPr>
              <a:t>First priority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Private Speech Word Recognition Rate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olidFill>
                  <a:srgbClr val="7030A0"/>
                </a:solidFill>
                <a:sym typeface="Wingdings" panose="05000000000000000000" pitchFamily="2" charset="2"/>
              </a:rPr>
              <a:t>Phoneme-level leakage is negligible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71031-E02B-4D3A-863A-3242D8AB9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22" y="3251665"/>
            <a:ext cx="5974877" cy="23018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C24EC-C29B-478F-AA10-93EB1DEC7492}"/>
              </a:ext>
            </a:extLst>
          </p:cNvPr>
          <p:cNvSpPr txBox="1"/>
          <p:nvPr/>
        </p:nvSpPr>
        <p:spPr>
          <a:xfrm>
            <a:off x="1037247" y="5856127"/>
            <a:ext cx="1033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Achieves 5% Wake word Misdetection Rate (</a:t>
            </a:r>
            <a:r>
              <a:rPr lang="en-US" sz="2400" b="1" dirty="0">
                <a:solidFill>
                  <a:srgbClr val="7030A0"/>
                </a:solidFill>
              </a:rPr>
              <a:t>the same as w/o </a:t>
            </a:r>
            <a:r>
              <a:rPr lang="en-US" sz="2400" b="1" dirty="0" err="1">
                <a:solidFill>
                  <a:srgbClr val="7030A0"/>
                </a:solidFill>
              </a:rPr>
              <a:t>MicShield</a:t>
            </a:r>
            <a:r>
              <a:rPr lang="en-US" sz="2400" dirty="0"/>
              <a:t>), </a:t>
            </a:r>
          </a:p>
          <a:p>
            <a:r>
              <a:rPr lang="en-US" sz="2400" dirty="0"/>
              <a:t>while </a:t>
            </a:r>
            <a:r>
              <a:rPr lang="en-US" sz="2400" b="1" dirty="0">
                <a:solidFill>
                  <a:srgbClr val="7030A0"/>
                </a:solidFill>
              </a:rPr>
              <a:t>0.03%</a:t>
            </a:r>
            <a:r>
              <a:rPr lang="en-US" sz="2400" dirty="0"/>
              <a:t> Private Speech Word Recognition Rate (</a:t>
            </a:r>
            <a:r>
              <a:rPr lang="en-US" sz="2400" dirty="0" err="1"/>
              <a:t>e.g</a:t>
            </a:r>
            <a:r>
              <a:rPr lang="en-US" sz="2400" dirty="0"/>
              <a:t>, “I”, “a”, “am”,  “as”).</a:t>
            </a:r>
          </a:p>
        </p:txBody>
      </p:sp>
    </p:spTree>
    <p:extLst>
      <p:ext uri="{BB962C8B-B14F-4D97-AF65-F5344CB8AC3E}">
        <p14:creationId xmlns:p14="http://schemas.microsoft.com/office/powerpoint/2010/main" val="97277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+mn-lt"/>
                <a:ea typeface="Comic Sans MS" charset="0"/>
                <a:cs typeface="Comic Sans MS" charset="0"/>
              </a:rPr>
              <a:t>Challenges</a:t>
            </a:r>
            <a:endParaRPr kumimoji="1" lang="zh-CN" altLang="en-US" b="1" dirty="0">
              <a:latin typeface="+mn-lt"/>
              <a:ea typeface="Comic Sans MS" charset="0"/>
              <a:cs typeface="Comic Sans MS" charset="0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4EDF728A-ED56-495F-8773-30B5177C0384}"/>
              </a:ext>
            </a:extLst>
          </p:cNvPr>
          <p:cNvSpPr txBox="1"/>
          <p:nvPr/>
        </p:nvSpPr>
        <p:spPr>
          <a:xfrm>
            <a:off x="0" y="2073389"/>
            <a:ext cx="11501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l"/>
            </a:pPr>
            <a:r>
              <a:rPr kumimoji="1" lang="en-US" altLang="zh-CN" sz="4000" dirty="0"/>
              <a:t>How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to enable the </a:t>
            </a:r>
            <a:r>
              <a:rPr kumimoji="1" lang="en-US" altLang="zh-CN" sz="4000" b="1" i="1" dirty="0">
                <a:solidFill>
                  <a:srgbClr val="7030A0"/>
                </a:solidFill>
              </a:rPr>
              <a:t>effective &amp; practical</a:t>
            </a:r>
            <a:r>
              <a:rPr kumimoji="1" lang="en-US" altLang="zh-CN" sz="4000" dirty="0"/>
              <a:t> jamming?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endParaRPr kumimoji="1" lang="en-US" altLang="zh-CN" sz="2400" dirty="0"/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Jamming a single microphone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Jamming a microphone array</a:t>
            </a:r>
          </a:p>
        </p:txBody>
      </p:sp>
    </p:spTree>
    <p:extLst>
      <p:ext uri="{BB962C8B-B14F-4D97-AF65-F5344CB8AC3E}">
        <p14:creationId xmlns:p14="http://schemas.microsoft.com/office/powerpoint/2010/main" val="20507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EA6E-50D7-4172-8C41-6171F9C4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+mn-lt"/>
              </a:rPr>
              <a:t>Adversaries Attack Capabilities</a:t>
            </a:r>
            <a:endParaRPr kumimoji="1" lang="en-US" b="1" dirty="0">
              <a:latin typeface="+mn-lt"/>
            </a:endParaRPr>
          </a:p>
        </p:txBody>
      </p:sp>
      <p:sp>
        <p:nvSpPr>
          <p:cNvPr id="3" name="文本框 9">
            <a:extLst>
              <a:ext uri="{FF2B5EF4-FFF2-40B4-BE49-F238E27FC236}">
                <a16:creationId xmlns:a16="http://schemas.microsoft.com/office/drawing/2014/main" id="{03BC89BD-8CF2-47A2-9AB0-2CACD8281DB7}"/>
              </a:ext>
            </a:extLst>
          </p:cNvPr>
          <p:cNvSpPr txBox="1"/>
          <p:nvPr/>
        </p:nvSpPr>
        <p:spPr>
          <a:xfrm>
            <a:off x="432732" y="1707536"/>
            <a:ext cx="11572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400" dirty="0"/>
              <a:t>Access the always-on microphones recordings;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400" dirty="0"/>
              <a:t>Post processing algorithm to enhance the sound quality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Microphone-array based speech enhancement methods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400" dirty="0"/>
              <a:t>Infer the semantic content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Use existing ASR algorithms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Use human perception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Worst case protection scenario: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  High Sound Pressure Level (SPL) private </a:t>
            </a:r>
            <a:r>
              <a:rPr lang="en-US" altLang="zh-CN" sz="2400" dirty="0"/>
              <a:t>speech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altLang="zh-CN" sz="2400" dirty="0"/>
              <a:t>  Advanced VAs with microphone arrays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93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>
                <a:latin typeface="+mn-lt"/>
              </a:rPr>
              <a:t>Inaudible Jamming</a:t>
            </a:r>
            <a:endParaRPr kumimoji="1" lang="en-US" altLang="zh-CN" b="1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B1A2D-E1B7-463E-95EA-CBA94C949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87" y="3364865"/>
            <a:ext cx="8756813" cy="29025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E7729F-4287-4ED0-A873-91C725789287}"/>
              </a:ext>
            </a:extLst>
          </p:cNvPr>
          <p:cNvSpPr txBox="1"/>
          <p:nvPr/>
        </p:nvSpPr>
        <p:spPr>
          <a:xfrm>
            <a:off x="1421576" y="6438585"/>
            <a:ext cx="934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[1] Inaudible voice commands: The long-range attack and defense. NSDI 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41D1D-5AC4-4213-9554-8644F313EF3B}"/>
              </a:ext>
            </a:extLst>
          </p:cNvPr>
          <p:cNvSpPr txBox="1"/>
          <p:nvPr/>
        </p:nvSpPr>
        <p:spPr>
          <a:xfrm>
            <a:off x="970859" y="1797122"/>
            <a:ext cx="888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prevent disturbing users, we </a:t>
            </a:r>
            <a:r>
              <a:rPr lang="en-US" altLang="zh-CN" sz="2400" dirty="0"/>
              <a:t>reuse the inaudible jamming methods based on the literature.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539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Jamming a single microphone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867E4-1DC1-4F54-B69B-44B35A1F1430}"/>
              </a:ext>
            </a:extLst>
          </p:cNvPr>
          <p:cNvSpPr txBox="1"/>
          <p:nvPr/>
        </p:nvSpPr>
        <p:spPr>
          <a:xfrm>
            <a:off x="315494" y="1482528"/>
            <a:ext cx="11228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Inaudible Jamming Sound to avoid disturbing users</a:t>
            </a:r>
          </a:p>
          <a:p>
            <a:r>
              <a:rPr lang="en-US" sz="2400" dirty="0"/>
              <a:t>(Refer to inaudible voice attack by using ultrasound)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Frequency distortion jamming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B5DD5-EE1E-4CEE-8644-7E96E6EE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40" y="1735291"/>
            <a:ext cx="3674379" cy="4540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BB42B-FFD0-4CBF-82CF-6FC0F886C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92" y="3206510"/>
            <a:ext cx="5272176" cy="1954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5C45D-3900-44EC-ABB0-274D9D4AD440}"/>
              </a:ext>
            </a:extLst>
          </p:cNvPr>
          <p:cNvSpPr txBox="1"/>
          <p:nvPr/>
        </p:nvSpPr>
        <p:spPr>
          <a:xfrm>
            <a:off x="476249" y="5629275"/>
            <a:ext cx="721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NimbusRomNo9L-ReguItal"/>
              </a:rPr>
              <a:t>F</a:t>
            </a:r>
            <a:r>
              <a:rPr lang="en-US" sz="1800" b="0" i="1" u="none" strike="noStrike" baseline="0" dirty="0">
                <a:latin typeface="NimbusRomNo9L-ReguItal"/>
              </a:rPr>
              <a:t>requency distortion jamming can effectively protect the speech privacy for the single-microphone VA when the speech SNR is less than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txsys"/>
              </a:rPr>
              <a:t>−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LinLibertineT"/>
              </a:rPr>
              <a:t>15 </a:t>
            </a:r>
            <a:r>
              <a:rPr lang="en-US" sz="1800" b="1" i="1" u="none" strike="noStrike" baseline="0" dirty="0" err="1">
                <a:solidFill>
                  <a:srgbClr val="7030A0"/>
                </a:solidFill>
                <a:latin typeface="NimbusRomNo9L-ReguItal"/>
              </a:rPr>
              <a:t>dB</a:t>
            </a:r>
            <a:r>
              <a:rPr lang="en-US" sz="1800" b="0" i="1" u="none" strike="noStrike" baseline="0" dirty="0" err="1">
                <a:latin typeface="NimbusRomNo9L-ReguIt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Jamming a microphone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C3E472-C31B-4986-A9E7-BAB0B5340171}"/>
              </a:ext>
            </a:extLst>
          </p:cNvPr>
          <p:cNvSpPr txBox="1"/>
          <p:nvPr/>
        </p:nvSpPr>
        <p:spPr>
          <a:xfrm>
            <a:off x="0" y="1710929"/>
            <a:ext cx="85232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Challenge: </a:t>
            </a:r>
            <a:r>
              <a:rPr lang="en-US" sz="2400" b="1" i="1" dirty="0">
                <a:solidFill>
                  <a:srgbClr val="7030A0"/>
                </a:solidFill>
              </a:rPr>
              <a:t>How to jam these microphone arrays? 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Beamforming based Attack</a:t>
            </a:r>
            <a:r>
              <a:rPr lang="zh-CN" altLang="en-US" sz="2400" dirty="0"/>
              <a:t>：</a:t>
            </a:r>
            <a:endParaRPr lang="en-US" sz="2400" dirty="0"/>
          </a:p>
          <a:p>
            <a:r>
              <a:rPr lang="en-US" sz="2400" dirty="0"/>
              <a:t>The 6-microphone beamforming to circumvent </a:t>
            </a:r>
            <a:r>
              <a:rPr lang="en-US" sz="2400" dirty="0" err="1"/>
              <a:t>MicShield</a:t>
            </a:r>
            <a:r>
              <a:rPr lang="en-US" sz="2400" dirty="0"/>
              <a:t> protection can enhance the speech SNR by 12 </a:t>
            </a:r>
            <a:r>
              <a:rPr lang="en-US" sz="2400" dirty="0" err="1"/>
              <a:t>dB.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A7F22-AD7D-4C46-8AEC-889E7492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71" y="4162868"/>
            <a:ext cx="2992890" cy="232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002323-0C51-4474-86A0-1511B1F03DD4}"/>
              </a:ext>
            </a:extLst>
          </p:cNvPr>
          <p:cNvSpPr txBox="1"/>
          <p:nvPr/>
        </p:nvSpPr>
        <p:spPr>
          <a:xfrm>
            <a:off x="1990171" y="6488668"/>
            <a:ext cx="41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Beamforming based Attack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8918E8-C2C1-4936-B91F-14B678734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770" y="1635852"/>
            <a:ext cx="3575230" cy="4317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97CE27-EBA1-4F25-878F-23588309FB8A}"/>
              </a:ext>
            </a:extLst>
          </p:cNvPr>
          <p:cNvSpPr txBox="1"/>
          <p:nvPr/>
        </p:nvSpPr>
        <p:spPr>
          <a:xfrm>
            <a:off x="9021884" y="6027003"/>
            <a:ext cx="285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Beamforming-based Attack</a:t>
            </a:r>
          </a:p>
        </p:txBody>
      </p:sp>
    </p:spTree>
    <p:extLst>
      <p:ext uri="{BB962C8B-B14F-4D97-AF65-F5344CB8AC3E}">
        <p14:creationId xmlns:p14="http://schemas.microsoft.com/office/powerpoint/2010/main" val="1856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Jamming a microphone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C3E472-C31B-4986-A9E7-BAB0B5340171}"/>
              </a:ext>
            </a:extLst>
          </p:cNvPr>
          <p:cNvSpPr txBox="1"/>
          <p:nvPr/>
        </p:nvSpPr>
        <p:spPr>
          <a:xfrm>
            <a:off x="315495" y="1479411"/>
            <a:ext cx="112478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Gain Suppression Jamming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Transmit high-volume sound to saturate the microphone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Traditionally, the volume needs </a:t>
            </a:r>
            <a:r>
              <a:rPr lang="en-US" sz="2400" b="1" i="1" dirty="0">
                <a:solidFill>
                  <a:srgbClr val="7030A0"/>
                </a:solidFill>
              </a:rPr>
              <a:t>110 dBA</a:t>
            </a:r>
            <a:r>
              <a:rPr lang="en-US" sz="2400" dirty="0"/>
              <a:t> to enable gain suppression jamming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7030A0"/>
                </a:solidFill>
              </a:rPr>
              <a:t>New Challenge: How to make all the microphones saturate?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39F74-1857-48E5-9EFE-3B375D12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288" y="3361491"/>
            <a:ext cx="3997364" cy="2296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7BBE0-F915-44C9-9040-38FDCAFAF10A}"/>
              </a:ext>
            </a:extLst>
          </p:cNvPr>
          <p:cNvSpPr txBox="1"/>
          <p:nvPr/>
        </p:nvSpPr>
        <p:spPr>
          <a:xfrm>
            <a:off x="6473451" y="5657671"/>
            <a:ext cx="492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 suppression jamming: (a) zoomed-in saturated jammed signal in time domain; (b) spectrogram of jammed signal.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EC92F-EE06-4DDE-B377-713796D7C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518"/>
          <a:stretch/>
        </p:blipFill>
        <p:spPr>
          <a:xfrm>
            <a:off x="1031138" y="3429000"/>
            <a:ext cx="3636603" cy="2129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DABD1-73E9-4337-9AD8-B7C45CC8E4A5}"/>
              </a:ext>
            </a:extLst>
          </p:cNvPr>
          <p:cNvSpPr txBox="1"/>
          <p:nvPr/>
        </p:nvSpPr>
        <p:spPr>
          <a:xfrm>
            <a:off x="1505348" y="5657671"/>
            <a:ext cx="285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Beamforming-based Attack</a:t>
            </a:r>
          </a:p>
        </p:txBody>
      </p:sp>
    </p:spTree>
    <p:extLst>
      <p:ext uri="{BB962C8B-B14F-4D97-AF65-F5344CB8AC3E}">
        <p14:creationId xmlns:p14="http://schemas.microsoft.com/office/powerpoint/2010/main" val="234683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Jamming a microphone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DE167-A656-4C00-9011-67D53DC53217}"/>
              </a:ext>
            </a:extLst>
          </p:cNvPr>
          <p:cNvSpPr txBox="1"/>
          <p:nvPr/>
        </p:nvSpPr>
        <p:spPr>
          <a:xfrm>
            <a:off x="463492" y="1492401"/>
            <a:ext cx="114992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Jamming noise volume V.S. audibility and safety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High input power will trigger the speaker non-linearity and make the sound audible.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High volume ultrasound is not safe for users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Jamming noise volume V.S. coverage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1E9CC-4A58-4F9F-B818-4DC9BC526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61"/>
          <a:stretch/>
        </p:blipFill>
        <p:spPr>
          <a:xfrm>
            <a:off x="4204981" y="3429000"/>
            <a:ext cx="3135394" cy="243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4C956A-ED61-4D1C-BEE6-853141754CC6}"/>
              </a:ext>
            </a:extLst>
          </p:cNvPr>
          <p:cNvSpPr txBox="1"/>
          <p:nvPr/>
        </p:nvSpPr>
        <p:spPr>
          <a:xfrm>
            <a:off x="1318905" y="6009401"/>
            <a:ext cx="987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largest jamming coverage for a single ultrasonic transducer even with a class-D amplifier.</a:t>
            </a:r>
          </a:p>
          <a:p>
            <a:r>
              <a:rPr lang="en-US" dirty="0"/>
              <a:t>More powerful amplifier may make the jamming sound audible.</a:t>
            </a:r>
          </a:p>
        </p:txBody>
      </p:sp>
    </p:spTree>
    <p:extLst>
      <p:ext uri="{BB962C8B-B14F-4D97-AF65-F5344CB8AC3E}">
        <p14:creationId xmlns:p14="http://schemas.microsoft.com/office/powerpoint/2010/main" val="3947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+mn-lt"/>
                <a:ea typeface="Comic Sans MS" charset="0"/>
                <a:cs typeface="Comic Sans MS" charset="0"/>
              </a:rPr>
              <a:t>Motivation</a:t>
            </a:r>
            <a:endParaRPr kumimoji="1" lang="zh-CN" altLang="en-US" b="1" dirty="0">
              <a:latin typeface="+mn-lt"/>
              <a:ea typeface="Comic Sans MS" charset="0"/>
              <a:cs typeface="Comic Sans M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6237" y="1795838"/>
            <a:ext cx="114395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4C4A4A"/>
                </a:solidFill>
                <a:effectLst/>
                <a:latin typeface="Barlow Semi Condensed"/>
              </a:rPr>
              <a:t>Over 4.2 Billion Devices Provide Voice Assistant Access Today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4C4A4A"/>
                </a:solidFill>
                <a:effectLst/>
                <a:latin typeface="Barlow Semi Condensed"/>
              </a:rPr>
              <a:t>Voice Assistant Usage Seen Growing To 8.4 Billion Devices in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4D66E-5336-421E-A9AE-3D4DFD03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89" y="3094088"/>
            <a:ext cx="5305387" cy="36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2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Jamming a microphone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DE167-A656-4C00-9011-67D53DC53217}"/>
              </a:ext>
            </a:extLst>
          </p:cNvPr>
          <p:cNvSpPr txBox="1"/>
          <p:nvPr/>
        </p:nvSpPr>
        <p:spPr>
          <a:xfrm>
            <a:off x="463491" y="1427591"/>
            <a:ext cx="113482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Proposed methods: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Design an Acoustic Waveguide Design to extend the coverage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“Acoustic multiplexer”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C956A-ED61-4D1C-BEE6-853141754CC6}"/>
              </a:ext>
            </a:extLst>
          </p:cNvPr>
          <p:cNvSpPr txBox="1"/>
          <p:nvPr/>
        </p:nvSpPr>
        <p:spPr>
          <a:xfrm>
            <a:off x="-303067" y="5827576"/>
            <a:ext cx="437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dirty="0"/>
              <a:t>20 cm flexible silicone tube will also enable the gain suppression jamming.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6D80E-0B5F-4B38-AE2E-D9F4ED2E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91" y="3643918"/>
            <a:ext cx="2677283" cy="2087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4D5FA2-9BA7-4294-940B-077CF15BA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53" y="3617279"/>
            <a:ext cx="2879769" cy="2190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31C54D-435B-48F2-ABC4-8009AB6A5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868" y="3658077"/>
            <a:ext cx="3505230" cy="21694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6D8D7D-6EAA-4214-AC08-D8C49B471060}"/>
              </a:ext>
            </a:extLst>
          </p:cNvPr>
          <p:cNvSpPr txBox="1"/>
          <p:nvPr/>
        </p:nvSpPr>
        <p:spPr>
          <a:xfrm>
            <a:off x="3907390" y="5846505"/>
            <a:ext cx="437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b="0" i="0" u="none" strike="noStrike" baseline="0" dirty="0">
                <a:latin typeface="NimbusRomNo9L-Regu"/>
              </a:rPr>
              <a:t>3D model for </a:t>
            </a:r>
            <a:r>
              <a:rPr lang="en-US" sz="1800" b="0" i="0" u="none" strike="noStrike" baseline="0" dirty="0" err="1">
                <a:latin typeface="NimbusRomNo9L-Regu"/>
              </a:rPr>
              <a:t>MicShield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A52CBB-FF30-4C39-BDB3-5ED8A9598468}"/>
              </a:ext>
            </a:extLst>
          </p:cNvPr>
          <p:cNvSpPr txBox="1"/>
          <p:nvPr/>
        </p:nvSpPr>
        <p:spPr>
          <a:xfrm>
            <a:off x="7264385" y="5807971"/>
            <a:ext cx="437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b="0" i="0" u="none" strike="noStrike" baseline="0" dirty="0">
                <a:latin typeface="NimbusRomNo9L-Regu"/>
              </a:rPr>
              <a:t>Jamming microphone array w/ shield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42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44C39-2B53-41BF-AE0B-E472B295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94" y="1213907"/>
            <a:ext cx="5421346" cy="3405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E0CF98-FFF0-4A9B-B142-BCA260231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094" y="4905374"/>
            <a:ext cx="7865078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Generalization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EE101-54DB-4CB9-B0AA-498A3A1F0955}"/>
              </a:ext>
            </a:extLst>
          </p:cNvPr>
          <p:cNvSpPr txBox="1"/>
          <p:nvPr/>
        </p:nvSpPr>
        <p:spPr>
          <a:xfrm>
            <a:off x="315495" y="1379476"/>
            <a:ext cx="117682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Generalizations across Wake Words</a:t>
            </a:r>
          </a:p>
          <a:p>
            <a:pPr lvl="1"/>
            <a:r>
              <a:rPr lang="en-US" sz="2400" dirty="0"/>
              <a:t>“Alexa”, “Amazon”, “Computer”, “Echo”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Generalizations for multiple wake words at the same time.</a:t>
            </a:r>
          </a:p>
          <a:p>
            <a:pPr lvl="1"/>
            <a:r>
              <a:rPr lang="en-US" sz="2400" dirty="0"/>
              <a:t>“OK Google”, “Hey Google”</a:t>
            </a:r>
          </a:p>
          <a:p>
            <a:pPr lvl="1"/>
            <a:r>
              <a:rPr lang="en-US" altLang="zh-CN" sz="2400" dirty="0"/>
              <a:t>Fine-tune </a:t>
            </a:r>
            <a:r>
              <a:rPr lang="en-US" sz="2400" dirty="0"/>
              <a:t>the phoneme recognition model for multiple wake words.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/>
              <a:t>Generalizations across VA Devices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Amazon Echo Dot (4 microphones)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Google Home Mini (2 microphones)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FC03E-2B57-46C3-958E-66BE6F0F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8621"/>
            <a:ext cx="12192000" cy="21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EE101-54DB-4CB9-B0AA-498A3A1F0955}"/>
              </a:ext>
            </a:extLst>
          </p:cNvPr>
          <p:cNvSpPr txBox="1"/>
          <p:nvPr/>
        </p:nvSpPr>
        <p:spPr>
          <a:xfrm>
            <a:off x="315495" y="1654052"/>
            <a:ext cx="117682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Automatically protect speech privacy against always-on microphones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Introduces a novel selectively jamming mechanism, which can obfuscate private speech while passing the voice command.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Prototype implementation and experiments verify the feasibility and effectiveness.</a:t>
            </a:r>
          </a:p>
        </p:txBody>
      </p:sp>
      <p:pic>
        <p:nvPicPr>
          <p:cNvPr id="1028" name="Picture 4" descr="alias_selected-9-no-wire">
            <a:extLst>
              <a:ext uri="{FF2B5EF4-FFF2-40B4-BE49-F238E27FC236}">
                <a16:creationId xmlns:a16="http://schemas.microsoft.com/office/drawing/2014/main" id="{3859DBCB-DF12-4830-AA01-F7A529A0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68" y="3994273"/>
            <a:ext cx="363014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llery-image">
            <a:extLst>
              <a:ext uri="{FF2B5EF4-FFF2-40B4-BE49-F238E27FC236}">
                <a16:creationId xmlns:a16="http://schemas.microsoft.com/office/drawing/2014/main" id="{B034EC84-8E99-4942-9C0C-3DE40D50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94273"/>
            <a:ext cx="363014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C1FFE3-995F-4158-B89A-4AC4618E5308}"/>
              </a:ext>
            </a:extLst>
          </p:cNvPr>
          <p:cNvSpPr txBox="1"/>
          <p:nvPr/>
        </p:nvSpPr>
        <p:spPr>
          <a:xfrm>
            <a:off x="4819650" y="646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Alias, 2019</a:t>
            </a:r>
          </a:p>
        </p:txBody>
      </p:sp>
    </p:spTree>
    <p:extLst>
      <p:ext uri="{BB962C8B-B14F-4D97-AF65-F5344CB8AC3E}">
        <p14:creationId xmlns:p14="http://schemas.microsoft.com/office/powerpoint/2010/main" val="32828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Image result for input on smart watch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1245" y="2296696"/>
            <a:ext cx="10828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i="1" dirty="0"/>
              <a:t>Thank you </a:t>
            </a:r>
          </a:p>
          <a:p>
            <a:pPr algn="ctr">
              <a:lnSpc>
                <a:spcPct val="150000"/>
              </a:lnSpc>
            </a:pPr>
            <a:r>
              <a:rPr lang="en-US" altLang="zh-CN" sz="5400" b="1" i="1" dirty="0"/>
              <a:t>Q&amp;A</a:t>
            </a: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634076AA-791A-41BD-837C-5AC1D289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89750"/>
            <a:ext cx="3669792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32DE8DB-F504-4791-9594-451B568B3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3EACB3CE-B57F-4AFE-BED4-D28D9D536CB4}"/>
              </a:ext>
            </a:extLst>
          </p:cNvPr>
          <p:cNvSpPr txBox="1"/>
          <p:nvPr/>
        </p:nvSpPr>
        <p:spPr>
          <a:xfrm>
            <a:off x="8036434" y="891541"/>
            <a:ext cx="4065255" cy="4074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dirty="0">
                <a:solidFill>
                  <a:srgbClr val="7030A0"/>
                </a:solidFill>
                <a:effectLst/>
                <a:latin typeface="+mj-lt"/>
                <a:ea typeface="+mj-ea"/>
                <a:cs typeface="+mj-cs"/>
              </a:rPr>
              <a:t>Privacy Issues </a:t>
            </a:r>
            <a:r>
              <a:rPr lang="en-US" sz="3800" i="0" dirty="0">
                <a:effectLst/>
                <a:latin typeface="+mj-lt"/>
                <a:ea typeface="+mj-ea"/>
                <a:cs typeface="+mj-cs"/>
              </a:rPr>
              <a:t>has become </a:t>
            </a:r>
            <a:r>
              <a:rPr lang="en-US" altLang="zh-CN" sz="3800" i="0" dirty="0">
                <a:effectLst/>
                <a:latin typeface="+mj-lt"/>
                <a:ea typeface="+mj-ea"/>
                <a:cs typeface="+mj-cs"/>
              </a:rPr>
              <a:t>a</a:t>
            </a:r>
            <a:r>
              <a:rPr lang="en-US" sz="3800" i="0" dirty="0">
                <a:effectLst/>
                <a:latin typeface="+mj-lt"/>
                <a:ea typeface="+mj-ea"/>
                <a:cs typeface="+mj-cs"/>
              </a:rPr>
              <a:t> key concern for Voice Assistant consumer.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043DD8-E900-4EC1-91AB-BFFC63E4B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93150-276E-4BD4-8457-790D5A46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10" y="1381122"/>
            <a:ext cx="3150797" cy="409194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5D0532-C459-4CE4-9A76-CD3493B7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641" y="1326563"/>
            <a:ext cx="3150797" cy="420106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19B9FCC-88BC-46E4-B1CC-10BCD611C632}"/>
              </a:ext>
            </a:extLst>
          </p:cNvPr>
          <p:cNvSpPr/>
          <p:nvPr/>
        </p:nvSpPr>
        <p:spPr>
          <a:xfrm>
            <a:off x="3758095" y="2047875"/>
            <a:ext cx="436812" cy="3619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641275-D53C-4953-8CA9-42CC0E904CFA}"/>
              </a:ext>
            </a:extLst>
          </p:cNvPr>
          <p:cNvSpPr/>
          <p:nvPr/>
        </p:nvSpPr>
        <p:spPr>
          <a:xfrm>
            <a:off x="7275629" y="2409825"/>
            <a:ext cx="391809" cy="3619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E04B93-728B-4493-8905-A71946FD8AD9}"/>
              </a:ext>
            </a:extLst>
          </p:cNvPr>
          <p:cNvSpPr/>
          <p:nvPr/>
        </p:nvSpPr>
        <p:spPr>
          <a:xfrm>
            <a:off x="1247774" y="3427094"/>
            <a:ext cx="790575" cy="33528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25CA34F-73E7-4322-B361-198FC4190F6B}"/>
              </a:ext>
            </a:extLst>
          </p:cNvPr>
          <p:cNvSpPr/>
          <p:nvPr/>
        </p:nvSpPr>
        <p:spPr>
          <a:xfrm>
            <a:off x="4563903" y="2331719"/>
            <a:ext cx="1208247" cy="16383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 animBg="1"/>
      <p:bldP spid="29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+mn-lt"/>
                <a:ea typeface="Comic Sans MS" charset="0"/>
                <a:cs typeface="Comic Sans MS" charset="0"/>
              </a:rPr>
              <a:t>Motivation:</a:t>
            </a:r>
            <a:r>
              <a:rPr kumimoji="1" lang="zh-CN" altLang="en-US" b="1" dirty="0">
                <a:latin typeface="+mn-lt"/>
                <a:ea typeface="Comic Sans MS" charset="0"/>
                <a:cs typeface="Comic Sans MS" charset="0"/>
              </a:rPr>
              <a:t> </a:t>
            </a:r>
            <a:r>
              <a:rPr kumimoji="1" lang="en-US" altLang="zh-CN" b="1" dirty="0">
                <a:latin typeface="+mn-lt"/>
                <a:ea typeface="Comic Sans MS" charset="0"/>
                <a:cs typeface="Comic Sans MS" charset="0"/>
              </a:rPr>
              <a:t>Privacy</a:t>
            </a:r>
            <a:r>
              <a:rPr kumimoji="1" lang="zh-CN" altLang="en-US" b="1" dirty="0">
                <a:latin typeface="+mn-lt"/>
                <a:ea typeface="Comic Sans MS" charset="0"/>
                <a:cs typeface="Comic Sans MS" charset="0"/>
              </a:rPr>
              <a:t> </a:t>
            </a:r>
            <a:r>
              <a:rPr kumimoji="1" lang="en-US" altLang="zh-CN" b="1" dirty="0">
                <a:latin typeface="+mn-lt"/>
                <a:ea typeface="Comic Sans MS" charset="0"/>
                <a:cs typeface="Comic Sans MS" charset="0"/>
              </a:rPr>
              <a:t>Concern</a:t>
            </a:r>
            <a:endParaRPr kumimoji="1" lang="zh-CN" altLang="en-US" b="1" dirty="0">
              <a:latin typeface="+mn-lt"/>
              <a:ea typeface="Comic Sans MS" charset="0"/>
              <a:cs typeface="Comic Sans MS" charset="0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BA85222C-6FF0-4D27-B960-E31DA8B39A78}"/>
              </a:ext>
            </a:extLst>
          </p:cNvPr>
          <p:cNvSpPr txBox="1"/>
          <p:nvPr/>
        </p:nvSpPr>
        <p:spPr>
          <a:xfrm>
            <a:off x="376237" y="1796432"/>
            <a:ext cx="11439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7030A0"/>
                </a:solidFill>
                <a:effectLst/>
                <a:latin typeface="Barlow Semi Condensed"/>
              </a:rPr>
              <a:t>Always-</a:t>
            </a:r>
            <a:r>
              <a:rPr lang="en-US" altLang="zh-CN" sz="2800" b="1" i="1" dirty="0">
                <a:solidFill>
                  <a:srgbClr val="7030A0"/>
                </a:solidFill>
                <a:latin typeface="Barlow Semi Condensed"/>
              </a:rPr>
              <a:t>on</a:t>
            </a:r>
            <a:r>
              <a:rPr lang="zh-CN" altLang="en-US" sz="2800" b="1" i="1" dirty="0">
                <a:solidFill>
                  <a:srgbClr val="7030A0"/>
                </a:solidFill>
                <a:latin typeface="Barlow Semi Condensed"/>
              </a:rPr>
              <a:t> </a:t>
            </a:r>
            <a:r>
              <a:rPr lang="en-US" altLang="zh-CN" sz="2800" b="1" i="1" dirty="0">
                <a:solidFill>
                  <a:srgbClr val="7030A0"/>
                </a:solidFill>
                <a:latin typeface="Barlow Semi Condensed"/>
              </a:rPr>
              <a:t>Microphone </a:t>
            </a:r>
            <a:r>
              <a:rPr lang="en-US" altLang="zh-CN" sz="2800" dirty="0">
                <a:latin typeface="Barlow Semi Condensed"/>
              </a:rPr>
              <a:t>can upload your private speech to a remote cloud!</a:t>
            </a:r>
            <a:endParaRPr lang="en-US" sz="2800" dirty="0">
              <a:effectLst/>
              <a:latin typeface="Barlow Semi Condensed"/>
            </a:endParaRPr>
          </a:p>
          <a:p>
            <a:pPr algn="l"/>
            <a:endParaRPr lang="en-US" sz="2800" b="0" i="0" dirty="0">
              <a:solidFill>
                <a:srgbClr val="4C4A4A"/>
              </a:solidFill>
              <a:effectLst/>
              <a:latin typeface="Barlow Semi Condensed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4C4A4A"/>
              </a:solidFill>
              <a:effectLst/>
              <a:latin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50AF5-03C3-4319-AA14-8F65BFEEF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47"/>
          <a:stretch/>
        </p:blipFill>
        <p:spPr>
          <a:xfrm>
            <a:off x="376237" y="2463690"/>
            <a:ext cx="4432596" cy="1435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E132B-55DA-452A-80A8-9BB8F36A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77" y="4009628"/>
            <a:ext cx="4719638" cy="1441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ABF26-8D26-4826-9478-5D89F0D43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07" y="5561203"/>
            <a:ext cx="5767388" cy="11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8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50726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b="1" dirty="0">
                <a:latin typeface="+mn-lt"/>
                <a:ea typeface="Comic Sans MS" charset="0"/>
                <a:cs typeface="Comic Sans MS" charset="0"/>
              </a:rPr>
              <a:t>Can we force the Voice Assistant to record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Comic Sans MS" charset="0"/>
                <a:cs typeface="Comic Sans MS" charset="0"/>
              </a:rPr>
              <a:t>the legitimate commands</a:t>
            </a:r>
            <a:r>
              <a:rPr kumimoji="1" lang="en-US" altLang="zh-CN" b="1" dirty="0">
                <a:latin typeface="+mn-lt"/>
                <a:ea typeface="Comic Sans MS" charset="0"/>
                <a:cs typeface="Comic Sans MS" charset="0"/>
              </a:rPr>
              <a:t> only, rather than 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Comic Sans MS" charset="0"/>
                <a:cs typeface="Comic Sans MS" charset="0"/>
              </a:rPr>
              <a:t>private speech</a:t>
            </a:r>
            <a:r>
              <a:rPr kumimoji="1" lang="en-US" altLang="zh-CN" b="1" dirty="0">
                <a:latin typeface="+mn-lt"/>
                <a:ea typeface="Comic Sans MS" charset="0"/>
                <a:cs typeface="Comic Sans MS" charset="0"/>
              </a:rPr>
              <a:t>?</a:t>
            </a:r>
            <a:endParaRPr kumimoji="1" lang="zh-CN" altLang="en-US" b="1" dirty="0">
              <a:latin typeface="+mn-lt"/>
              <a:ea typeface="Comic Sans MS" charset="0"/>
              <a:cs typeface="Comic Sans MS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710B5A6-A7B2-4B0B-89BB-9C3AF0802815}"/>
              </a:ext>
            </a:extLst>
          </p:cNvPr>
          <p:cNvSpPr txBox="1">
            <a:spLocks/>
          </p:cNvSpPr>
          <p:nvPr/>
        </p:nvSpPr>
        <p:spPr>
          <a:xfrm>
            <a:off x="1944704" y="4648087"/>
            <a:ext cx="7828146" cy="5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rgbClr val="7030A0"/>
                </a:solidFill>
                <a:latin typeface="+mn-lt"/>
                <a:ea typeface="Comic Sans MS" charset="0"/>
                <a:cs typeface="Comic Sans MS" charset="0"/>
              </a:rPr>
              <a:t>Selectively Jamming</a:t>
            </a:r>
            <a:endParaRPr kumimoji="1" lang="zh-CN" altLang="en-US" b="1" dirty="0">
              <a:solidFill>
                <a:srgbClr val="7030A0"/>
              </a:solidFill>
              <a:latin typeface="+mn-lt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EA6E-50D7-4172-8C41-6171F9C4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b="1" dirty="0">
                <a:latin typeface="+mn-lt"/>
              </a:rPr>
              <a:t>Our 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ED156-786C-4C91-8E93-C61CE43A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56" y="3267076"/>
            <a:ext cx="4880780" cy="3590924"/>
          </a:xfrm>
          <a:prstGeom prst="rect">
            <a:avLst/>
          </a:prstGeom>
        </p:spPr>
      </p:pic>
      <p:sp>
        <p:nvSpPr>
          <p:cNvPr id="7" name="文本框 9">
            <a:extLst>
              <a:ext uri="{FF2B5EF4-FFF2-40B4-BE49-F238E27FC236}">
                <a16:creationId xmlns:a16="http://schemas.microsoft.com/office/drawing/2014/main" id="{AF47F869-8DC1-4E4E-9BC4-0D5BAE9A4026}"/>
              </a:ext>
            </a:extLst>
          </p:cNvPr>
          <p:cNvSpPr txBox="1"/>
          <p:nvPr/>
        </p:nvSpPr>
        <p:spPr>
          <a:xfrm>
            <a:off x="838200" y="1361281"/>
            <a:ext cx="10487025" cy="16977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sz="3000" dirty="0" err="1">
                <a:ea typeface="Comic Sans MS" charset="0"/>
                <a:cs typeface="Comic Sans MS" charset="0"/>
              </a:rPr>
              <a:t>MicShield</a:t>
            </a:r>
            <a:r>
              <a:rPr kumimoji="1" lang="en-US" sz="3000" dirty="0">
                <a:ea typeface="Comic Sans MS" charset="0"/>
                <a:cs typeface="Comic Sans MS" charset="0"/>
              </a:rPr>
              <a:t> is a companion device which prevents VAs from recording private speech without affecting the VAs’ normal functionalities </a:t>
            </a:r>
            <a:r>
              <a:rPr kumimoji="1" lang="en-US" sz="3000" dirty="0">
                <a:ea typeface="Comic Sans MS" charset="0"/>
                <a:cs typeface="Comic Sans MS" charset="0"/>
                <a:sym typeface="Wingdings" panose="05000000000000000000" pitchFamily="2" charset="2"/>
              </a:rPr>
              <a:t> </a:t>
            </a:r>
            <a:r>
              <a:rPr kumimoji="1" lang="en-US" sz="3000" b="1" i="1" dirty="0">
                <a:solidFill>
                  <a:srgbClr val="7030A0"/>
                </a:solidFill>
                <a:ea typeface="Comic Sans MS" charset="0"/>
                <a:cs typeface="Comic Sans MS" charset="0"/>
                <a:sym typeface="Wingdings" panose="05000000000000000000" pitchFamily="2" charset="2"/>
              </a:rPr>
              <a:t>Selectively Jamming</a:t>
            </a:r>
            <a:endParaRPr kumimoji="1" lang="en-US" sz="3000" b="1" i="1" dirty="0">
              <a:solidFill>
                <a:srgbClr val="7030A0"/>
              </a:solidFill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9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FEA5D6F-440A-4EBC-85FB-445D3393F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19" r="41654" b="79980"/>
          <a:stretch/>
        </p:blipFill>
        <p:spPr>
          <a:xfrm>
            <a:off x="8043814" y="2886336"/>
            <a:ext cx="1743077" cy="89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A4EA6E-50D7-4172-8C41-6171F9C4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b="1" dirty="0">
                <a:latin typeface="+mn-lt"/>
              </a:rPr>
              <a:t>Threat Model</a:t>
            </a:r>
          </a:p>
        </p:txBody>
      </p:sp>
      <p:sp>
        <p:nvSpPr>
          <p:cNvPr id="3" name="文本框 9">
            <a:extLst>
              <a:ext uri="{FF2B5EF4-FFF2-40B4-BE49-F238E27FC236}">
                <a16:creationId xmlns:a16="http://schemas.microsoft.com/office/drawing/2014/main" id="{03BC89BD-8CF2-47A2-9AB0-2CACD8281DB7}"/>
              </a:ext>
            </a:extLst>
          </p:cNvPr>
          <p:cNvSpPr txBox="1"/>
          <p:nvPr/>
        </p:nvSpPr>
        <p:spPr>
          <a:xfrm>
            <a:off x="376237" y="1804637"/>
            <a:ext cx="11439525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MicShield</a:t>
            </a:r>
            <a:r>
              <a:rPr lang="en-US" sz="2400" dirty="0"/>
              <a:t> targets the scenario where adversaries use VA’s always-on microphones to eavesdrop on private speech.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4C4A4A"/>
              </a:solidFill>
              <a:latin typeface="Barlow Semi Condensed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100" b="0" i="0" dirty="0">
              <a:solidFill>
                <a:srgbClr val="4C4A4A"/>
              </a:solidFill>
              <a:effectLst/>
              <a:latin typeface="Barlow Semi Condensed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4C4A4A"/>
              </a:solidFill>
              <a:latin typeface="Barlow Semi Condensed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100" b="0" i="0" dirty="0">
              <a:solidFill>
                <a:srgbClr val="4C4A4A"/>
              </a:solidFill>
              <a:effectLst/>
              <a:latin typeface="Barlow Semi Condensed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4C4A4A"/>
              </a:solidFill>
              <a:latin typeface="Barlow Semi Condensed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100" b="0" i="0" dirty="0">
              <a:solidFill>
                <a:srgbClr val="4C4A4A"/>
              </a:solidFill>
              <a:effectLst/>
              <a:latin typeface="Barlow Semi Condense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Protection Goals: Under the premise of not breaking the VAs’ functionalities, </a:t>
            </a:r>
            <a:r>
              <a:rPr lang="en-US" sz="2400" dirty="0" err="1"/>
              <a:t>MicShield</a:t>
            </a:r>
            <a:r>
              <a:rPr lang="en-US" sz="2400" dirty="0"/>
              <a:t> aims to prevent the private speech from reaching the VAs.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100" b="0" i="0" dirty="0">
              <a:solidFill>
                <a:srgbClr val="4C4A4A"/>
              </a:solidFill>
              <a:effectLst/>
              <a:latin typeface="Barlow Semi Condense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CCF3BF-17BE-44EF-A3C2-E19452F7F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980"/>
          <a:stretch/>
        </p:blipFill>
        <p:spPr>
          <a:xfrm>
            <a:off x="1933575" y="2886337"/>
            <a:ext cx="6110241" cy="89998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B7F749-21D7-4666-907E-33944FFA7ADA}"/>
              </a:ext>
            </a:extLst>
          </p:cNvPr>
          <p:cNvSpPr/>
          <p:nvPr/>
        </p:nvSpPr>
        <p:spPr>
          <a:xfrm>
            <a:off x="3682081" y="3110043"/>
            <a:ext cx="1743076" cy="609600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F856E8-AEB1-423E-B953-37553A2E0A77}"/>
              </a:ext>
            </a:extLst>
          </p:cNvPr>
          <p:cNvSpPr/>
          <p:nvPr/>
        </p:nvSpPr>
        <p:spPr>
          <a:xfrm>
            <a:off x="5425156" y="3110043"/>
            <a:ext cx="2618659" cy="609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7D80A5-D215-4516-99FB-DC305B70CD3C}"/>
              </a:ext>
            </a:extLst>
          </p:cNvPr>
          <p:cNvSpPr/>
          <p:nvPr/>
        </p:nvSpPr>
        <p:spPr>
          <a:xfrm>
            <a:off x="8043815" y="3110043"/>
            <a:ext cx="1743076" cy="609600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7B8B27-8B6B-49BC-BC51-6003D0E8DEAB}"/>
              </a:ext>
            </a:extLst>
          </p:cNvPr>
          <p:cNvSpPr txBox="1"/>
          <p:nvPr/>
        </p:nvSpPr>
        <p:spPr>
          <a:xfrm>
            <a:off x="1647825" y="4010023"/>
            <a:ext cx="942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Private Speech:  voice signals that are not preceded by a wake word. </a:t>
            </a:r>
          </a:p>
        </p:txBody>
      </p:sp>
    </p:spTree>
    <p:extLst>
      <p:ext uri="{BB962C8B-B14F-4D97-AF65-F5344CB8AC3E}">
        <p14:creationId xmlns:p14="http://schemas.microsoft.com/office/powerpoint/2010/main" val="3725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Challenge 1</a:t>
            </a:r>
            <a:endParaRPr kumimoji="1" lang="zh-CN" altLang="en-US" b="1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725" y="2390103"/>
            <a:ext cx="11918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l"/>
            </a:pPr>
            <a:r>
              <a:rPr kumimoji="1" lang="en-US" altLang="zh-CN" sz="4000" dirty="0"/>
              <a:t>How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to enable the </a:t>
            </a:r>
            <a:r>
              <a:rPr kumimoji="1" lang="en-US" altLang="zh-CN" sz="4000" b="1" i="1" dirty="0">
                <a:solidFill>
                  <a:srgbClr val="7030A0"/>
                </a:solidFill>
              </a:rPr>
              <a:t>selective</a:t>
            </a:r>
            <a:r>
              <a:rPr kumimoji="1" lang="en-US" altLang="zh-CN" sz="4000" dirty="0"/>
              <a:t> jamming automatically?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D10C86-607B-446F-94C0-63810935F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19" r="41654" b="79980"/>
          <a:stretch/>
        </p:blipFill>
        <p:spPr>
          <a:xfrm>
            <a:off x="7691476" y="3958296"/>
            <a:ext cx="1743077" cy="834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383AB8-11E9-4075-B829-E0EAAA81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980"/>
          <a:stretch/>
        </p:blipFill>
        <p:spPr>
          <a:xfrm>
            <a:off x="1581237" y="3958297"/>
            <a:ext cx="6110241" cy="834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B8BEF46-9C1E-48CB-8E7A-C1304E67F806}"/>
              </a:ext>
            </a:extLst>
          </p:cNvPr>
          <p:cNvGrpSpPr/>
          <p:nvPr/>
        </p:nvGrpSpPr>
        <p:grpSpPr>
          <a:xfrm>
            <a:off x="5072818" y="3733149"/>
            <a:ext cx="2618659" cy="993173"/>
            <a:chOff x="5072818" y="3733149"/>
            <a:chExt cx="2618659" cy="99317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A0BF6C-2D07-439C-B168-56285C6D3408}"/>
                </a:ext>
              </a:extLst>
            </p:cNvPr>
            <p:cNvSpPr/>
            <p:nvPr/>
          </p:nvSpPr>
          <p:spPr>
            <a:xfrm>
              <a:off x="5072818" y="4160940"/>
              <a:ext cx="2618659" cy="56538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979F67-8FA6-452C-ADFD-C8CA80F6BE76}"/>
                </a:ext>
              </a:extLst>
            </p:cNvPr>
            <p:cNvSpPr txBox="1"/>
            <p:nvPr/>
          </p:nvSpPr>
          <p:spPr>
            <a:xfrm>
              <a:off x="5729505" y="3733149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Stop Jamming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67D5B9-A41C-4C65-9416-78BAFF3B8956}"/>
              </a:ext>
            </a:extLst>
          </p:cNvPr>
          <p:cNvGrpSpPr/>
          <p:nvPr/>
        </p:nvGrpSpPr>
        <p:grpSpPr>
          <a:xfrm>
            <a:off x="3329743" y="3733149"/>
            <a:ext cx="6424371" cy="993173"/>
            <a:chOff x="3329743" y="3733149"/>
            <a:chExt cx="6424371" cy="99317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6239B0-BD6F-4214-AA55-C5E235A812AD}"/>
                </a:ext>
              </a:extLst>
            </p:cNvPr>
            <p:cNvSpPr/>
            <p:nvPr/>
          </p:nvSpPr>
          <p:spPr>
            <a:xfrm>
              <a:off x="3329743" y="4160940"/>
              <a:ext cx="1743076" cy="565382"/>
            </a:xfrm>
            <a:prstGeom prst="round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8E482C-3B07-48F0-8826-DDD1941E81C9}"/>
                </a:ext>
              </a:extLst>
            </p:cNvPr>
            <p:cNvGrpSpPr/>
            <p:nvPr/>
          </p:nvGrpSpPr>
          <p:grpSpPr>
            <a:xfrm>
              <a:off x="3767535" y="3733149"/>
              <a:ext cx="5986579" cy="993173"/>
              <a:chOff x="3767535" y="3733149"/>
              <a:chExt cx="5986579" cy="99317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72D98B8-DF56-48E3-8B28-9EE0D87BDC85}"/>
                  </a:ext>
                </a:extLst>
              </p:cNvPr>
              <p:cNvSpPr/>
              <p:nvPr/>
            </p:nvSpPr>
            <p:spPr>
              <a:xfrm>
                <a:off x="7691477" y="4160940"/>
                <a:ext cx="1743076" cy="565382"/>
              </a:xfrm>
              <a:prstGeom prst="roundRect">
                <a:avLst/>
              </a:prstGeom>
              <a:solidFill>
                <a:schemeClr val="accent4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D20CFB-45A1-4A92-BBE5-9D5BFC83D978}"/>
                  </a:ext>
                </a:extLst>
              </p:cNvPr>
              <p:cNvSpPr txBox="1"/>
              <p:nvPr/>
            </p:nvSpPr>
            <p:spPr>
              <a:xfrm>
                <a:off x="3767535" y="3733149"/>
                <a:ext cx="1743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Jamming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D6260B-6E00-471B-A9CC-0BB3F9E24275}"/>
                  </a:ext>
                </a:extLst>
              </p:cNvPr>
              <p:cNvSpPr txBox="1"/>
              <p:nvPr/>
            </p:nvSpPr>
            <p:spPr>
              <a:xfrm>
                <a:off x="8011039" y="3733149"/>
                <a:ext cx="1743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Jamming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703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00E823-8CAB-413B-82F3-D565A38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95" y="2643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</a:rPr>
              <a:t>Selective Jamming: </a:t>
            </a:r>
            <a:r>
              <a:rPr kumimoji="1" lang="en-US" altLang="zh-CN" b="1" dirty="0">
                <a:latin typeface="+mn-lt"/>
                <a:sym typeface="Wingdings" panose="05000000000000000000" pitchFamily="2" charset="2"/>
              </a:rPr>
              <a:t>Phoneme-level</a:t>
            </a:r>
            <a:endParaRPr kumimoji="1" lang="zh-CN" altLang="en-US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5EF57-F6D2-4F2A-A32B-1B44FD4D1F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237"/>
          <a:stretch/>
        </p:blipFill>
        <p:spPr>
          <a:xfrm>
            <a:off x="353010" y="3231385"/>
            <a:ext cx="4535186" cy="2813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2867E4-1DC1-4F54-B69B-44B35A1F1430}"/>
              </a:ext>
            </a:extLst>
          </p:cNvPr>
          <p:cNvSpPr txBox="1"/>
          <p:nvPr/>
        </p:nvSpPr>
        <p:spPr>
          <a:xfrm>
            <a:off x="315495" y="1060095"/>
            <a:ext cx="11765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Basic idea:  identify wake words from its early onset from </a:t>
            </a:r>
            <a:r>
              <a:rPr lang="en-US" sz="2400" b="1" i="1" dirty="0">
                <a:solidFill>
                  <a:srgbClr val="7030A0"/>
                </a:solidFill>
              </a:rPr>
              <a:t>phoneme-level</a:t>
            </a:r>
          </a:p>
          <a:p>
            <a:endParaRPr lang="en-US" sz="2400" b="1" i="1" dirty="0">
              <a:solidFill>
                <a:srgbClr val="7030A0"/>
              </a:solidFill>
            </a:endParaRPr>
          </a:p>
          <a:p>
            <a:r>
              <a:rPr lang="en-US" altLang="zh-CN" sz="2400" dirty="0"/>
              <a:t>Observation:</a:t>
            </a:r>
            <a:r>
              <a:rPr lang="zh-CN" altLang="en-US" sz="2400" dirty="0"/>
              <a:t> </a:t>
            </a:r>
            <a:r>
              <a:rPr lang="en-US" sz="2400" dirty="0"/>
              <a:t>Even with </a:t>
            </a:r>
            <a:r>
              <a:rPr lang="en-US" sz="2400" b="1" i="1" dirty="0">
                <a:solidFill>
                  <a:srgbClr val="7030A0"/>
                </a:solidFill>
              </a:rPr>
              <a:t>the first 60 </a:t>
            </a:r>
            <a:r>
              <a:rPr lang="en-US" sz="2400" b="1" i="1" dirty="0" err="1">
                <a:solidFill>
                  <a:srgbClr val="7030A0"/>
                </a:solidFill>
              </a:rPr>
              <a:t>ms</a:t>
            </a:r>
            <a:r>
              <a:rPr lang="en-US" sz="2400" b="1" i="1" dirty="0">
                <a:solidFill>
                  <a:srgbClr val="7030A0"/>
                </a:solidFill>
              </a:rPr>
              <a:t> muted or jammed</a:t>
            </a:r>
            <a:r>
              <a:rPr lang="en-US" sz="2400" dirty="0"/>
              <a:t>, the wake word can still activate the Echo Dot with 95% accuracy–</a:t>
            </a:r>
            <a:r>
              <a:rPr lang="en-US" sz="2400" b="1" i="1" dirty="0">
                <a:solidFill>
                  <a:srgbClr val="7030A0"/>
                </a:solidFill>
              </a:rPr>
              <a:t>the same as the case without mute/jamming.</a:t>
            </a:r>
          </a:p>
          <a:p>
            <a:endParaRPr lang="en-US" sz="2400" b="1" i="1" dirty="0">
              <a:solidFill>
                <a:srgbClr val="7030A0"/>
              </a:solidFill>
            </a:endParaRPr>
          </a:p>
          <a:p>
            <a:endParaRPr lang="en-US" sz="2400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F17AC02-4645-4F72-8D06-1389CCCD6558}"/>
              </a:ext>
            </a:extLst>
          </p:cNvPr>
          <p:cNvSpPr/>
          <p:nvPr/>
        </p:nvSpPr>
        <p:spPr>
          <a:xfrm>
            <a:off x="1073651" y="3048933"/>
            <a:ext cx="419100" cy="22822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EE394E-5081-4C33-85F5-BE6A1F88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336" y="4026336"/>
            <a:ext cx="990600" cy="325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8113C-062F-46B7-BE14-5DD6609B5198}"/>
              </a:ext>
            </a:extLst>
          </p:cNvPr>
          <p:cNvSpPr txBox="1"/>
          <p:nvPr/>
        </p:nvSpPr>
        <p:spPr>
          <a:xfrm>
            <a:off x="5030911" y="4358240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Alexa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EC39F-C402-4741-A579-0BD88601C2E6}"/>
              </a:ext>
            </a:extLst>
          </p:cNvPr>
          <p:cNvSpPr txBox="1"/>
          <p:nvPr/>
        </p:nvSpPr>
        <p:spPr>
          <a:xfrm>
            <a:off x="877438" y="2711067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39FEA-902B-4A66-BDBF-F17490B82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808" y="3231385"/>
            <a:ext cx="4804092" cy="2813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F1E36B-F735-4328-97E9-8A900D2FB941}"/>
              </a:ext>
            </a:extLst>
          </p:cNvPr>
          <p:cNvSpPr txBox="1"/>
          <p:nvPr/>
        </p:nvSpPr>
        <p:spPr>
          <a:xfrm>
            <a:off x="486561" y="6229185"/>
            <a:ext cx="9219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Switch off jamming after identifying the first phoneme</a:t>
            </a:r>
          </a:p>
        </p:txBody>
      </p:sp>
    </p:spTree>
    <p:extLst>
      <p:ext uri="{BB962C8B-B14F-4D97-AF65-F5344CB8AC3E}">
        <p14:creationId xmlns:p14="http://schemas.microsoft.com/office/powerpoint/2010/main" val="326889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865</Words>
  <Application>Microsoft Office PowerPoint</Application>
  <PresentationFormat>Widescreen</PresentationFormat>
  <Paragraphs>126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Barlow Semi Condensed</vt:lpstr>
      <vt:lpstr>LinLibertineT</vt:lpstr>
      <vt:lpstr>NimbusRomNo9L-Regu</vt:lpstr>
      <vt:lpstr>NimbusRomNo9L-ReguItal</vt:lpstr>
      <vt:lpstr>txsys</vt:lpstr>
      <vt:lpstr>Arial</vt:lpstr>
      <vt:lpstr>Calibri</vt:lpstr>
      <vt:lpstr>Calibri Light</vt:lpstr>
      <vt:lpstr>Comic Sans MS</vt:lpstr>
      <vt:lpstr>Wingdings</vt:lpstr>
      <vt:lpstr>Office 主题</vt:lpstr>
      <vt:lpstr>“Alexa, Stop Spying on Me!”:  Speech Privacy Protection Against Voice Assistants</vt:lpstr>
      <vt:lpstr>Motivation</vt:lpstr>
      <vt:lpstr>PowerPoint Presentation</vt:lpstr>
      <vt:lpstr>Motivation: Privacy Concern</vt:lpstr>
      <vt:lpstr>Can we force the Voice Assistant to record the legitimate commands only, rather than private speech?</vt:lpstr>
      <vt:lpstr>Our Vision</vt:lpstr>
      <vt:lpstr>Threat Model</vt:lpstr>
      <vt:lpstr>Challenge 1</vt:lpstr>
      <vt:lpstr>Selective Jamming: Phoneme-level</vt:lpstr>
      <vt:lpstr>Jamming Control Pipeline</vt:lpstr>
      <vt:lpstr>Selective Jamming</vt:lpstr>
      <vt:lpstr>Selective Jamming</vt:lpstr>
      <vt:lpstr>Challenges</vt:lpstr>
      <vt:lpstr>Adversaries Attack Capabilities</vt:lpstr>
      <vt:lpstr>Inaudible Jamming</vt:lpstr>
      <vt:lpstr>Jamming a single microphone</vt:lpstr>
      <vt:lpstr>Jamming a microphone array</vt:lpstr>
      <vt:lpstr>Jamming a microphone array</vt:lpstr>
      <vt:lpstr>Jamming a microphone array</vt:lpstr>
      <vt:lpstr>Jamming a microphone array</vt:lpstr>
      <vt:lpstr>Implementation</vt:lpstr>
      <vt:lpstr>Generalization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“Alexa, Stop Spying on Me!”:  Speech Privacy Protection Against Voice Assistants</dc:title>
  <dc:creator>Ke Sun</dc:creator>
  <cp:lastModifiedBy>kesun@eng.ucsd.edu</cp:lastModifiedBy>
  <cp:revision>200</cp:revision>
  <dcterms:created xsi:type="dcterms:W3CDTF">2020-10-27T07:31:11Z</dcterms:created>
  <dcterms:modified xsi:type="dcterms:W3CDTF">2020-11-24T17:45:37Z</dcterms:modified>
</cp:coreProperties>
</file>