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9" r:id="rId4"/>
    <p:sldId id="266" r:id="rId5"/>
    <p:sldId id="267" r:id="rId6"/>
    <p:sldId id="268" r:id="rId7"/>
    <p:sldId id="269" r:id="rId8"/>
    <p:sldId id="260" r:id="rId9"/>
    <p:sldId id="265" r:id="rId10"/>
    <p:sldId id="262" r:id="rId11"/>
    <p:sldId id="270"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varScale="1">
        <p:scale>
          <a:sx n="70" d="100"/>
          <a:sy n="70" d="100"/>
        </p:scale>
        <p:origin x="4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F56011-9FC7-4856-8BC4-2E5B6223A2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5902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F56011-9FC7-4856-8BC4-2E5B6223A2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411895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F56011-9FC7-4856-8BC4-2E5B6223A2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99129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F56011-9FC7-4856-8BC4-2E5B6223A2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96309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F56011-9FC7-4856-8BC4-2E5B6223A2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326111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F56011-9FC7-4856-8BC4-2E5B6223A2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314418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F56011-9FC7-4856-8BC4-2E5B6223A244}"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417892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F56011-9FC7-4856-8BC4-2E5B6223A244}"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73900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56011-9FC7-4856-8BC4-2E5B6223A244}"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79772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56011-9FC7-4856-8BC4-2E5B6223A2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169605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56011-9FC7-4856-8BC4-2E5B6223A2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4A3C3-7C98-40A5-BB26-F4BB2F0DB954}" type="slidenum">
              <a:rPr lang="en-US" smtClean="0"/>
              <a:t>‹#›</a:t>
            </a:fld>
            <a:endParaRPr lang="en-US"/>
          </a:p>
        </p:txBody>
      </p:sp>
    </p:spTree>
    <p:extLst>
      <p:ext uri="{BB962C8B-B14F-4D97-AF65-F5344CB8AC3E}">
        <p14:creationId xmlns:p14="http://schemas.microsoft.com/office/powerpoint/2010/main" val="359340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56011-9FC7-4856-8BC4-2E5B6223A244}" type="datetimeFigureOut">
              <a:rPr lang="en-US" smtClean="0"/>
              <a:t>7/13/2024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4A3C3-7C98-40A5-BB26-F4BB2F0DB954}" type="slidenum">
              <a:rPr lang="en-US" smtClean="0"/>
              <a:t>‹#›</a:t>
            </a:fld>
            <a:endParaRPr lang="en-US"/>
          </a:p>
        </p:txBody>
      </p:sp>
    </p:spTree>
    <p:extLst>
      <p:ext uri="{BB962C8B-B14F-4D97-AF65-F5344CB8AC3E}">
        <p14:creationId xmlns:p14="http://schemas.microsoft.com/office/powerpoint/2010/main" val="258013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7984" y="182880"/>
            <a:ext cx="7671816" cy="876490"/>
          </a:xfrm>
        </p:spPr>
        <p:txBody>
          <a:bodyPr>
            <a:normAutofit fontScale="90000"/>
          </a:bodyPr>
          <a:lstStyle/>
          <a:p>
            <a:r>
              <a:rPr lang="en-US" b="1" dirty="0" smtClean="0"/>
              <a:t>DATA ANALYSIS REPORT</a:t>
            </a:r>
            <a:endParaRPr lang="en-US" b="1" dirty="0"/>
          </a:p>
        </p:txBody>
      </p:sp>
      <p:sp>
        <p:nvSpPr>
          <p:cNvPr id="3" name="Subtitle 2"/>
          <p:cNvSpPr>
            <a:spLocks noGrp="1"/>
          </p:cNvSpPr>
          <p:nvPr>
            <p:ph type="subTitle" idx="1"/>
          </p:nvPr>
        </p:nvSpPr>
        <p:spPr>
          <a:xfrm>
            <a:off x="1421892" y="1645222"/>
            <a:ext cx="9144000" cy="787082"/>
          </a:xfrm>
        </p:spPr>
        <p:txBody>
          <a:bodyPr>
            <a:noAutofit/>
          </a:bodyPr>
          <a:lstStyle/>
          <a:p>
            <a:r>
              <a:rPr lang="en-US" sz="2800" dirty="0" smtClean="0"/>
              <a:t>Intention is to find best approach to increase revenue and optimize sales performance.</a:t>
            </a:r>
            <a:endParaRPr lang="en-US" sz="2800" dirty="0"/>
          </a:p>
        </p:txBody>
      </p:sp>
    </p:spTree>
    <p:extLst>
      <p:ext uri="{BB962C8B-B14F-4D97-AF65-F5344CB8AC3E}">
        <p14:creationId xmlns:p14="http://schemas.microsoft.com/office/powerpoint/2010/main" val="273856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55864" cy="997331"/>
          </a:xfrm>
        </p:spPr>
        <p:txBody>
          <a:bodyPr>
            <a:normAutofit/>
          </a:bodyPr>
          <a:lstStyle/>
          <a:p>
            <a:r>
              <a:rPr lang="en-US" sz="3200" b="1" dirty="0" smtClean="0"/>
              <a:t>Findings</a:t>
            </a:r>
            <a:endParaRPr lang="en-US" sz="3200" b="1" dirty="0"/>
          </a:p>
        </p:txBody>
      </p:sp>
      <p:sp>
        <p:nvSpPr>
          <p:cNvPr id="3" name="Content Placeholder 2"/>
          <p:cNvSpPr>
            <a:spLocks noGrp="1"/>
          </p:cNvSpPr>
          <p:nvPr>
            <p:ph sz="half" idx="4294967295"/>
          </p:nvPr>
        </p:nvSpPr>
        <p:spPr>
          <a:xfrm>
            <a:off x="-155448" y="969264"/>
            <a:ext cx="12033504" cy="5788152"/>
          </a:xfrm>
        </p:spPr>
        <p:txBody>
          <a:bodyPr>
            <a:normAutofit/>
          </a:bodyPr>
          <a:lstStyle/>
          <a:p>
            <a:endParaRPr lang="en-US" sz="2000" dirty="0"/>
          </a:p>
          <a:p>
            <a:endParaRPr lang="en-US" sz="2000" dirty="0"/>
          </a:p>
          <a:p>
            <a:r>
              <a:rPr lang="en-US" sz="1800" dirty="0" smtClean="0"/>
              <a:t>When a scatter </a:t>
            </a:r>
            <a:r>
              <a:rPr lang="en-US" sz="1800" dirty="0"/>
              <a:t>of revenue vs number of sites visits  was also </a:t>
            </a:r>
            <a:r>
              <a:rPr lang="en-US" sz="1800" dirty="0" smtClean="0"/>
              <a:t>plotted, </a:t>
            </a:r>
            <a:r>
              <a:rPr lang="en-US" sz="1800" dirty="0"/>
              <a:t>sales method was used as the hue. </a:t>
            </a:r>
            <a:r>
              <a:rPr lang="en-US" sz="1800" dirty="0" smtClean="0"/>
              <a:t>The </a:t>
            </a:r>
            <a:r>
              <a:rPr lang="en-US" sz="1800" dirty="0"/>
              <a:t>most effective sales method is Email + </a:t>
            </a:r>
            <a:r>
              <a:rPr lang="en-US" sz="1800" dirty="0" smtClean="0"/>
              <a:t>Call according to the scatter diagram.</a:t>
            </a:r>
          </a:p>
          <a:p>
            <a:endParaRPr lang="en-US" sz="1800" dirty="0" smtClean="0"/>
          </a:p>
          <a:p>
            <a:r>
              <a:rPr lang="en-US" sz="1800" dirty="0"/>
              <a:t>Email + </a:t>
            </a:r>
            <a:r>
              <a:rPr lang="en-US" sz="1800" dirty="0" smtClean="0"/>
              <a:t>Call has the highest total sum and average revenue generated.</a:t>
            </a:r>
          </a:p>
          <a:p>
            <a:endParaRPr lang="en-US" sz="1800" dirty="0" smtClean="0"/>
          </a:p>
          <a:p>
            <a:r>
              <a:rPr lang="en-US" sz="1800" dirty="0" smtClean="0"/>
              <a:t>States </a:t>
            </a:r>
            <a:r>
              <a:rPr lang="en-US" sz="1800" dirty="0"/>
              <a:t>with the highest revenue generation are California and Texas, and the most sales method used is 'Email‘, probably because more Email messages were sent compared to Call or combination of Email + Call, according to the histogram. While states with least revenue generation used 'Call' as their sales method(which is the least effective method</a:t>
            </a:r>
            <a:r>
              <a:rPr lang="en-US" sz="1800" dirty="0" smtClean="0"/>
              <a:t>).</a:t>
            </a:r>
          </a:p>
          <a:p>
            <a:endParaRPr lang="en-US" sz="1900" dirty="0"/>
          </a:p>
        </p:txBody>
      </p:sp>
      <p:sp>
        <p:nvSpPr>
          <p:cNvPr id="4" name="Rectangle 1"/>
          <p:cNvSpPr>
            <a:spLocks noChangeArrowheads="1"/>
          </p:cNvSpPr>
          <p:nvPr/>
        </p:nvSpPr>
        <p:spPr bwMode="auto">
          <a:xfrm>
            <a:off x="-313944" y="89611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3.482271</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190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55864" cy="997331"/>
          </a:xfrm>
        </p:spPr>
        <p:txBody>
          <a:bodyPr>
            <a:normAutofit/>
          </a:bodyPr>
          <a:lstStyle/>
          <a:p>
            <a:r>
              <a:rPr lang="en-US" sz="3200" b="1" dirty="0" smtClean="0"/>
              <a:t>Findings contd.</a:t>
            </a:r>
            <a:endParaRPr lang="en-US" sz="3200" b="1" dirty="0"/>
          </a:p>
        </p:txBody>
      </p:sp>
      <p:sp>
        <p:nvSpPr>
          <p:cNvPr id="3" name="Content Placeholder 2"/>
          <p:cNvSpPr>
            <a:spLocks noGrp="1"/>
          </p:cNvSpPr>
          <p:nvPr>
            <p:ph sz="half" idx="4294967295"/>
          </p:nvPr>
        </p:nvSpPr>
        <p:spPr>
          <a:xfrm>
            <a:off x="-155448" y="969264"/>
            <a:ext cx="12033504" cy="5788152"/>
          </a:xfrm>
        </p:spPr>
        <p:txBody>
          <a:bodyPr>
            <a:normAutofit/>
          </a:bodyPr>
          <a:lstStyle/>
          <a:p>
            <a:endParaRPr lang="en-US" sz="2000" dirty="0"/>
          </a:p>
          <a:p>
            <a:endParaRPr lang="en-US" sz="2000" dirty="0"/>
          </a:p>
          <a:p>
            <a:r>
              <a:rPr lang="en-US" sz="1800" dirty="0"/>
              <a:t>There is a moderate positive correlation between the number of site visits (</a:t>
            </a:r>
            <a:r>
              <a:rPr lang="en-US" sz="1800" dirty="0" err="1"/>
              <a:t>nb_visits_site</a:t>
            </a:r>
            <a:r>
              <a:rPr lang="en-US" sz="1800" dirty="0"/>
              <a:t>) and the number of sold items (</a:t>
            </a:r>
            <a:r>
              <a:rPr lang="en-US" sz="1800" dirty="0" err="1"/>
              <a:t>nb_sold</a:t>
            </a:r>
            <a:r>
              <a:rPr lang="en-US" sz="1800" dirty="0"/>
              <a:t>), indicating that as site visits increase, sold items also tend to increase.</a:t>
            </a:r>
          </a:p>
          <a:p>
            <a:endParaRPr lang="en-US" sz="1800" dirty="0"/>
          </a:p>
          <a:p>
            <a:r>
              <a:rPr lang="en-US" sz="1800" dirty="0"/>
              <a:t>Average Revenue Per site Visits(which is a useful metric to evaluate the effectiveness of the website) is $3.48. Unsurprisingly, the most effective sales method in this regard is Email, probably because more Email messages were sent compared to Call or a combination of Email + Call, according to the histogram.</a:t>
            </a:r>
          </a:p>
          <a:p>
            <a:endParaRPr lang="en-US" sz="1800" dirty="0"/>
          </a:p>
          <a:p>
            <a:r>
              <a:rPr lang="en-US" sz="1800" dirty="0"/>
              <a:t>Site Visit Conversion Rate (Tracking this metric can help us get a feel of how well your marketing strategy is working) is 40%. Not too bad, but it can definitely be better.</a:t>
            </a:r>
          </a:p>
          <a:p>
            <a:endParaRPr lang="en-US" sz="1800" dirty="0"/>
          </a:p>
          <a:p>
            <a:r>
              <a:rPr lang="en-US" sz="1800" dirty="0"/>
              <a:t>Average Customer lifetime value (ACLV) (this value takes into account all potential transactions to be made during a customer relationship timespan and calculates the specific revenue from that customer) is $422.92.</a:t>
            </a:r>
          </a:p>
          <a:p>
            <a:endParaRPr lang="en-US" sz="5500" dirty="0"/>
          </a:p>
        </p:txBody>
      </p:sp>
      <p:sp>
        <p:nvSpPr>
          <p:cNvPr id="4" name="Rectangle 1"/>
          <p:cNvSpPr>
            <a:spLocks noChangeArrowheads="1"/>
          </p:cNvSpPr>
          <p:nvPr/>
        </p:nvSpPr>
        <p:spPr bwMode="auto">
          <a:xfrm>
            <a:off x="-313944" y="89611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urier New" panose="02070309020205020404" pitchFamily="49" charset="0"/>
              </a:rPr>
              <a:t>3.482271</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430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Final Summary:</a:t>
            </a:r>
            <a:endParaRPr lang="en-US" sz="3200" b="1" dirty="0"/>
          </a:p>
        </p:txBody>
      </p:sp>
      <p:sp>
        <p:nvSpPr>
          <p:cNvPr id="3" name="Content Placeholder 2"/>
          <p:cNvSpPr>
            <a:spLocks noGrp="1"/>
          </p:cNvSpPr>
          <p:nvPr>
            <p:ph sz="half" idx="4294967295"/>
          </p:nvPr>
        </p:nvSpPr>
        <p:spPr>
          <a:xfrm>
            <a:off x="-155448" y="896112"/>
            <a:ext cx="10991088" cy="4576763"/>
          </a:xfrm>
        </p:spPr>
        <p:txBody>
          <a:bodyPr>
            <a:normAutofit/>
          </a:bodyPr>
          <a:lstStyle/>
          <a:p>
            <a:r>
              <a:rPr lang="en-US" sz="1800" dirty="0"/>
              <a:t>This data analysis report provides insights into the effectiveness of sales methods and the relationship between site visits and sold items, performance of each state, and the connection between each of the columns. </a:t>
            </a:r>
            <a:endParaRPr lang="en-US" sz="1800" dirty="0" smtClean="0"/>
          </a:p>
          <a:p>
            <a:r>
              <a:rPr lang="en-US" sz="1800" dirty="0" smtClean="0"/>
              <a:t>The </a:t>
            </a:r>
            <a:r>
              <a:rPr lang="en-US" sz="1800" dirty="0"/>
              <a:t>findings suggest that Email + Call </a:t>
            </a:r>
            <a:r>
              <a:rPr lang="en-US" sz="1800" dirty="0" smtClean="0"/>
              <a:t>was </a:t>
            </a:r>
            <a:r>
              <a:rPr lang="en-US" sz="1800" dirty="0"/>
              <a:t>the most effective sales method, </a:t>
            </a:r>
            <a:r>
              <a:rPr lang="en-US" sz="1800" dirty="0" smtClean="0"/>
              <a:t>if the 3 categories of sales method were used the same number of times, and </a:t>
            </a:r>
            <a:r>
              <a:rPr lang="en-US" sz="1800" dirty="0"/>
              <a:t>there is a moderate positive correlation between site visits and sold </a:t>
            </a:r>
            <a:r>
              <a:rPr lang="en-US" sz="1800" dirty="0" smtClean="0"/>
              <a:t>items. </a:t>
            </a:r>
            <a:r>
              <a:rPr lang="en-US" sz="1800" dirty="0"/>
              <a:t>These insights can inform business decisions and guide marketing strategies to optimize sales and revenue.</a:t>
            </a:r>
          </a:p>
        </p:txBody>
      </p:sp>
    </p:spTree>
    <p:extLst>
      <p:ext uri="{BB962C8B-B14F-4D97-AF65-F5344CB8AC3E}">
        <p14:creationId xmlns:p14="http://schemas.microsoft.com/office/powerpoint/2010/main" val="337174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Recommendation:</a:t>
            </a:r>
            <a:endParaRPr lang="en-US" sz="3200" b="1" dirty="0"/>
          </a:p>
        </p:txBody>
      </p:sp>
      <p:sp>
        <p:nvSpPr>
          <p:cNvPr id="3" name="Content Placeholder 2"/>
          <p:cNvSpPr>
            <a:spLocks noGrp="1"/>
          </p:cNvSpPr>
          <p:nvPr>
            <p:ph sz="half" idx="4294967295"/>
          </p:nvPr>
        </p:nvSpPr>
        <p:spPr>
          <a:xfrm>
            <a:off x="-155448" y="896112"/>
            <a:ext cx="10991088" cy="4576763"/>
          </a:xfrm>
        </p:spPr>
        <p:txBody>
          <a:bodyPr>
            <a:normAutofit/>
          </a:bodyPr>
          <a:lstStyle/>
          <a:p>
            <a:r>
              <a:rPr lang="en-US" sz="1800" dirty="0"/>
              <a:t>Based on the findings, it is recommended to:</a:t>
            </a:r>
          </a:p>
          <a:p>
            <a:endParaRPr lang="en-US" sz="1800" dirty="0"/>
          </a:p>
          <a:p>
            <a:r>
              <a:rPr lang="en-US" sz="1800" dirty="0"/>
              <a:t>Focus on the Email + Call sales method as the primary approach.</a:t>
            </a:r>
          </a:p>
          <a:p>
            <a:r>
              <a:rPr lang="en-US" sz="1800" dirty="0"/>
              <a:t>Invest in strategies to increase site visits, such as search engine optimization, social media marketing, and targeted advertising.</a:t>
            </a:r>
          </a:p>
          <a:p>
            <a:r>
              <a:rPr lang="en-US" sz="1800" dirty="0"/>
              <a:t>Monitor and analyze the relationship between site visits and sold items to refine marketing strategies and optimize revenue.</a:t>
            </a:r>
          </a:p>
          <a:p>
            <a:r>
              <a:rPr lang="en-US" sz="1800" dirty="0"/>
              <a:t>There is need for </a:t>
            </a:r>
            <a:r>
              <a:rPr lang="en-US" sz="1800" dirty="0" smtClean="0"/>
              <a:t>continuous </a:t>
            </a:r>
            <a:r>
              <a:rPr lang="en-US" sz="1800" dirty="0"/>
              <a:t>awareness creation on the part of the marketing team to constantly bring new customers, as years as customer as negative correlation on number of sold items and revenue generation as </a:t>
            </a:r>
            <a:r>
              <a:rPr lang="en-US" sz="1800" dirty="0" smtClean="0"/>
              <a:t>indicated </a:t>
            </a:r>
            <a:r>
              <a:rPr lang="en-US" sz="1800" dirty="0"/>
              <a:t>by the </a:t>
            </a:r>
            <a:r>
              <a:rPr lang="en-US" sz="1800" dirty="0" smtClean="0"/>
              <a:t>heat map.</a:t>
            </a:r>
            <a:endParaRPr lang="en-US" sz="1800" dirty="0"/>
          </a:p>
          <a:p>
            <a:r>
              <a:rPr lang="en-US" sz="1800" dirty="0"/>
              <a:t>Continuously validate and clean the dataset to ensure accuracy and consistency.</a:t>
            </a:r>
          </a:p>
          <a:p>
            <a:r>
              <a:rPr lang="en-US" sz="1800" dirty="0"/>
              <a:t>By implementing these recommendations, the business can potentially increase revenue and optimize sales performance.</a:t>
            </a:r>
          </a:p>
        </p:txBody>
      </p:sp>
    </p:spTree>
    <p:extLst>
      <p:ext uri="{BB962C8B-B14F-4D97-AF65-F5344CB8AC3E}">
        <p14:creationId xmlns:p14="http://schemas.microsoft.com/office/powerpoint/2010/main" val="291413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32104"/>
            <a:ext cx="11908536" cy="1947672"/>
          </a:xfrm>
        </p:spPr>
        <p:txBody>
          <a:bodyPr>
            <a:normAutofit fontScale="90000"/>
          </a:bodyPr>
          <a:lstStyle/>
          <a:p>
            <a:r>
              <a:rPr lang="en-US" sz="2400" dirty="0"/>
              <a:t>The provided dataset underwent thorough validation and cleaning to ensure accuracy and consistency. The following steps were taken for each column</a:t>
            </a:r>
            <a:r>
              <a:rPr lang="en-US" sz="2400" dirty="0" smtClean="0"/>
              <a:t>:</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endParaRPr lang="en-US" sz="2400" dirty="0"/>
          </a:p>
        </p:txBody>
      </p:sp>
      <p:sp>
        <p:nvSpPr>
          <p:cNvPr id="3" name="Content Placeholder 2"/>
          <p:cNvSpPr>
            <a:spLocks noGrp="1"/>
          </p:cNvSpPr>
          <p:nvPr>
            <p:ph sz="half" idx="4294967295"/>
          </p:nvPr>
        </p:nvSpPr>
        <p:spPr>
          <a:xfrm>
            <a:off x="0" y="0"/>
            <a:ext cx="10515600" cy="704723"/>
          </a:xfrm>
        </p:spPr>
        <p:txBody>
          <a:bodyPr>
            <a:noAutofit/>
          </a:bodyPr>
          <a:lstStyle/>
          <a:p>
            <a:pPr marL="0" indent="0">
              <a:buNone/>
            </a:pPr>
            <a:r>
              <a:rPr lang="en-US" sz="3200" b="1" dirty="0" smtClean="0"/>
              <a:t>Data Validation</a:t>
            </a:r>
            <a:endParaRPr lang="en-US" sz="3200" b="1" dirty="0"/>
          </a:p>
        </p:txBody>
      </p:sp>
      <p:graphicFrame>
        <p:nvGraphicFramePr>
          <p:cNvPr id="5" name="Table 4"/>
          <p:cNvGraphicFramePr>
            <a:graphicFrameLocks noGrp="1"/>
          </p:cNvGraphicFramePr>
          <p:nvPr>
            <p:extLst>
              <p:ext uri="{D42A27DB-BD31-4B8C-83A1-F6EECF244321}">
                <p14:modId xmlns:p14="http://schemas.microsoft.com/office/powerpoint/2010/main" val="539359511"/>
              </p:ext>
            </p:extLst>
          </p:nvPr>
        </p:nvGraphicFramePr>
        <p:xfrm>
          <a:off x="1" y="1645922"/>
          <a:ext cx="11237973" cy="4864609"/>
        </p:xfrm>
        <a:graphic>
          <a:graphicData uri="http://schemas.openxmlformats.org/drawingml/2006/table">
            <a:tbl>
              <a:tblPr/>
              <a:tblGrid>
                <a:gridCol w="1060128"/>
                <a:gridCol w="1060128"/>
                <a:gridCol w="1060128"/>
                <a:gridCol w="1060128"/>
                <a:gridCol w="1060128"/>
                <a:gridCol w="1060128"/>
                <a:gridCol w="1060128"/>
                <a:gridCol w="1060128"/>
                <a:gridCol w="2756949"/>
              </a:tblGrid>
              <a:tr h="332759">
                <a:tc>
                  <a:txBody>
                    <a:bodyPr/>
                    <a:lstStyle/>
                    <a:p>
                      <a:pPr algn="r" fontAlgn="ctr"/>
                      <a:r>
                        <a:rPr lang="en-US" sz="900" b="1" dirty="0">
                          <a:effectLst/>
                        </a:rPr>
                        <a:t>week</a:t>
                      </a:r>
                    </a:p>
                  </a:txBody>
                  <a:tcPr marL="43953" marR="43953" marT="21976" marB="21976" anchor="ctr">
                    <a:lnL>
                      <a:noFill/>
                    </a:lnL>
                    <a:lnR>
                      <a:noFill/>
                    </a:lnR>
                    <a:lnT>
                      <a:noFill/>
                    </a:lnT>
                    <a:lnB>
                      <a:noFill/>
                    </a:lnB>
                  </a:tcPr>
                </a:tc>
                <a:tc>
                  <a:txBody>
                    <a:bodyPr/>
                    <a:lstStyle/>
                    <a:p>
                      <a:pPr algn="r" fontAlgn="ctr"/>
                      <a:r>
                        <a:rPr lang="en-US" sz="900" b="1">
                          <a:effectLst/>
                        </a:rPr>
                        <a:t>sales_method</a:t>
                      </a:r>
                    </a:p>
                  </a:txBody>
                  <a:tcPr marL="43953" marR="43953" marT="21976" marB="21976" anchor="ctr">
                    <a:lnL>
                      <a:noFill/>
                    </a:lnL>
                    <a:lnR>
                      <a:noFill/>
                    </a:lnR>
                    <a:lnT>
                      <a:noFill/>
                    </a:lnT>
                    <a:lnB>
                      <a:noFill/>
                    </a:lnB>
                  </a:tcPr>
                </a:tc>
                <a:tc>
                  <a:txBody>
                    <a:bodyPr/>
                    <a:lstStyle/>
                    <a:p>
                      <a:pPr algn="r" fontAlgn="ctr"/>
                      <a:r>
                        <a:rPr lang="en-US" sz="900" b="1" dirty="0" err="1">
                          <a:effectLst/>
                        </a:rPr>
                        <a:t>customer_id</a:t>
                      </a:r>
                      <a:endParaRPr lang="en-US" sz="900" b="1" dirty="0">
                        <a:effectLst/>
                      </a:endParaRPr>
                    </a:p>
                  </a:txBody>
                  <a:tcPr marL="43953" marR="43953" marT="21976" marB="21976" anchor="ctr">
                    <a:lnL>
                      <a:noFill/>
                    </a:lnL>
                    <a:lnR>
                      <a:noFill/>
                    </a:lnR>
                    <a:lnT>
                      <a:noFill/>
                    </a:lnT>
                    <a:lnB>
                      <a:noFill/>
                    </a:lnB>
                  </a:tcPr>
                </a:tc>
                <a:tc>
                  <a:txBody>
                    <a:bodyPr/>
                    <a:lstStyle/>
                    <a:p>
                      <a:pPr algn="r" fontAlgn="ctr"/>
                      <a:r>
                        <a:rPr lang="en-US" sz="900" b="1">
                          <a:effectLst/>
                        </a:rPr>
                        <a:t>nb_sold</a:t>
                      </a:r>
                    </a:p>
                  </a:txBody>
                  <a:tcPr marL="43953" marR="43953" marT="21976" marB="21976" anchor="ctr">
                    <a:lnL>
                      <a:noFill/>
                    </a:lnL>
                    <a:lnR>
                      <a:noFill/>
                    </a:lnR>
                    <a:lnT>
                      <a:noFill/>
                    </a:lnT>
                    <a:lnB>
                      <a:noFill/>
                    </a:lnB>
                  </a:tcPr>
                </a:tc>
                <a:tc>
                  <a:txBody>
                    <a:bodyPr/>
                    <a:lstStyle/>
                    <a:p>
                      <a:pPr algn="r" fontAlgn="ctr"/>
                      <a:r>
                        <a:rPr lang="en-US" sz="900" b="1">
                          <a:effectLst/>
                        </a:rPr>
                        <a:t>revenue</a:t>
                      </a:r>
                    </a:p>
                  </a:txBody>
                  <a:tcPr marL="43953" marR="43953" marT="21976" marB="21976" anchor="ctr">
                    <a:lnL>
                      <a:noFill/>
                    </a:lnL>
                    <a:lnR>
                      <a:noFill/>
                    </a:lnR>
                    <a:lnT>
                      <a:noFill/>
                    </a:lnT>
                    <a:lnB>
                      <a:noFill/>
                    </a:lnB>
                  </a:tcPr>
                </a:tc>
                <a:tc>
                  <a:txBody>
                    <a:bodyPr/>
                    <a:lstStyle/>
                    <a:p>
                      <a:pPr algn="r" fontAlgn="ctr"/>
                      <a:r>
                        <a:rPr lang="en-US" sz="900" b="1">
                          <a:effectLst/>
                        </a:rPr>
                        <a:t>years_as_customer</a:t>
                      </a:r>
                    </a:p>
                  </a:txBody>
                  <a:tcPr marL="43953" marR="43953" marT="21976" marB="21976" anchor="ctr">
                    <a:lnL>
                      <a:noFill/>
                    </a:lnL>
                    <a:lnR>
                      <a:noFill/>
                    </a:lnR>
                    <a:lnT>
                      <a:noFill/>
                    </a:lnT>
                    <a:lnB>
                      <a:noFill/>
                    </a:lnB>
                  </a:tcPr>
                </a:tc>
                <a:tc>
                  <a:txBody>
                    <a:bodyPr/>
                    <a:lstStyle/>
                    <a:p>
                      <a:pPr algn="r" fontAlgn="ctr"/>
                      <a:r>
                        <a:rPr lang="en-US" sz="900" b="1">
                          <a:effectLst/>
                        </a:rPr>
                        <a:t>nb_site_visits</a:t>
                      </a:r>
                    </a:p>
                  </a:txBody>
                  <a:tcPr marL="43953" marR="43953" marT="21976" marB="21976" anchor="ctr">
                    <a:lnL>
                      <a:noFill/>
                    </a:lnL>
                    <a:lnR>
                      <a:noFill/>
                    </a:lnR>
                    <a:lnT>
                      <a:noFill/>
                    </a:lnT>
                    <a:lnB>
                      <a:noFill/>
                    </a:lnB>
                  </a:tcPr>
                </a:tc>
                <a:tc>
                  <a:txBody>
                    <a:bodyPr/>
                    <a:lstStyle/>
                    <a:p>
                      <a:pPr algn="r" fontAlgn="ctr"/>
                      <a:r>
                        <a:rPr lang="en-US" sz="900" b="1">
                          <a:effectLst/>
                        </a:rPr>
                        <a:t>state</a:t>
                      </a:r>
                    </a:p>
                  </a:txBody>
                  <a:tcPr marL="43953" marR="43953" marT="21976" marB="21976" anchor="ctr">
                    <a:lnL>
                      <a:noFill/>
                    </a:lnL>
                    <a:lnR>
                      <a:noFill/>
                    </a:lnR>
                    <a:lnT>
                      <a:noFill/>
                    </a:lnT>
                    <a:lnB>
                      <a:noFill/>
                    </a:lnB>
                  </a:tcPr>
                </a:tc>
                <a:tc>
                  <a:txBody>
                    <a:bodyPr/>
                    <a:lstStyle/>
                    <a:p>
                      <a:endParaRPr lang="en-US" sz="900"/>
                    </a:p>
                  </a:txBody>
                  <a:tcPr marL="43953" marR="43953" marT="21976" marB="21976">
                    <a:lnL>
                      <a:noFill/>
                    </a:lnL>
                  </a:tcPr>
                </a:tc>
              </a:tr>
              <a:tr h="906370">
                <a:tc>
                  <a:txBody>
                    <a:bodyPr/>
                    <a:lstStyle/>
                    <a:p>
                      <a:pPr algn="r" fontAlgn="ctr"/>
                      <a:r>
                        <a:rPr lang="en-US" sz="900" b="1">
                          <a:effectLst/>
                        </a:rPr>
                        <a:t>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2</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Email</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2e72d641-95ac-497b-bbf8-4861764a7097</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NaN</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24</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Arizona</a:t>
                      </a:r>
                    </a:p>
                  </a:txBody>
                  <a:tcPr marL="43953" marR="43953" marT="21976" marB="21976" anchor="ctr">
                    <a:lnL>
                      <a:noFill/>
                    </a:lnL>
                    <a:lnR>
                      <a:noFill/>
                    </a:lnR>
                    <a:lnB>
                      <a:noFill/>
                    </a:lnB>
                    <a:solidFill>
                      <a:srgbClr val="F5F5F5"/>
                    </a:solidFill>
                  </a:tcPr>
                </a:tc>
              </a:tr>
              <a:tr h="906370">
                <a:tc>
                  <a:txBody>
                    <a:bodyPr/>
                    <a:lstStyle/>
                    <a:p>
                      <a:pPr algn="r" fontAlgn="ctr"/>
                      <a:r>
                        <a:rPr lang="en-US" sz="900" b="1">
                          <a:effectLst/>
                        </a:rPr>
                        <a:t>1</a:t>
                      </a:r>
                    </a:p>
                  </a:txBody>
                  <a:tcPr marL="43953" marR="43953" marT="21976" marB="21976" anchor="ctr">
                    <a:lnL>
                      <a:noFill/>
                    </a:lnL>
                    <a:lnR>
                      <a:noFill/>
                    </a:lnR>
                    <a:lnT>
                      <a:noFill/>
                    </a:lnT>
                    <a:lnB>
                      <a:noFill/>
                    </a:lnB>
                  </a:tcPr>
                </a:tc>
                <a:tc>
                  <a:txBody>
                    <a:bodyPr/>
                    <a:lstStyle/>
                    <a:p>
                      <a:pPr algn="r" fontAlgn="ctr"/>
                      <a:r>
                        <a:rPr lang="en-US" sz="900">
                          <a:effectLst/>
                        </a:rPr>
                        <a:t>6</a:t>
                      </a:r>
                    </a:p>
                  </a:txBody>
                  <a:tcPr marL="43953" marR="43953" marT="21976" marB="21976" anchor="ctr">
                    <a:lnL>
                      <a:noFill/>
                    </a:lnL>
                    <a:lnR>
                      <a:noFill/>
                    </a:lnR>
                    <a:lnT>
                      <a:noFill/>
                    </a:lnT>
                    <a:lnB>
                      <a:noFill/>
                    </a:lnB>
                  </a:tcPr>
                </a:tc>
                <a:tc>
                  <a:txBody>
                    <a:bodyPr/>
                    <a:lstStyle/>
                    <a:p>
                      <a:pPr algn="r" fontAlgn="ctr"/>
                      <a:r>
                        <a:rPr lang="en-US" sz="900" dirty="0">
                          <a:effectLst/>
                        </a:rPr>
                        <a:t>Email + Call</a:t>
                      </a:r>
                    </a:p>
                  </a:txBody>
                  <a:tcPr marL="43953" marR="43953" marT="21976" marB="21976" anchor="ctr">
                    <a:lnL>
                      <a:noFill/>
                    </a:lnL>
                    <a:lnR>
                      <a:noFill/>
                    </a:lnR>
                    <a:lnT>
                      <a:noFill/>
                    </a:lnT>
                    <a:lnB>
                      <a:noFill/>
                    </a:lnB>
                  </a:tcPr>
                </a:tc>
                <a:tc>
                  <a:txBody>
                    <a:bodyPr/>
                    <a:lstStyle/>
                    <a:p>
                      <a:pPr algn="r" fontAlgn="ctr"/>
                      <a:r>
                        <a:rPr lang="en-US" sz="900">
                          <a:effectLst/>
                        </a:rPr>
                        <a:t>3998a98d-70f5-44f7-942e-789bb8ad2fe7</a:t>
                      </a:r>
                    </a:p>
                  </a:txBody>
                  <a:tcPr marL="43953" marR="43953" marT="21976" marB="21976" anchor="ctr">
                    <a:lnL>
                      <a:noFill/>
                    </a:lnL>
                    <a:lnR>
                      <a:noFill/>
                    </a:lnR>
                    <a:lnT>
                      <a:noFill/>
                    </a:lnT>
                    <a:lnB>
                      <a:noFill/>
                    </a:lnB>
                  </a:tcPr>
                </a:tc>
                <a:tc>
                  <a:txBody>
                    <a:bodyPr/>
                    <a:lstStyle/>
                    <a:p>
                      <a:pPr algn="r" fontAlgn="ctr"/>
                      <a:r>
                        <a:rPr lang="en-US" sz="900">
                          <a:effectLst/>
                        </a:rPr>
                        <a:t>15</a:t>
                      </a:r>
                    </a:p>
                  </a:txBody>
                  <a:tcPr marL="43953" marR="43953" marT="21976" marB="21976" anchor="ctr">
                    <a:lnL>
                      <a:noFill/>
                    </a:lnL>
                    <a:lnR>
                      <a:noFill/>
                    </a:lnR>
                    <a:lnT>
                      <a:noFill/>
                    </a:lnT>
                    <a:lnB>
                      <a:noFill/>
                    </a:lnB>
                  </a:tcPr>
                </a:tc>
                <a:tc>
                  <a:txBody>
                    <a:bodyPr/>
                    <a:lstStyle/>
                    <a:p>
                      <a:pPr algn="r" fontAlgn="ctr"/>
                      <a:r>
                        <a:rPr lang="en-US" sz="900">
                          <a:effectLst/>
                        </a:rPr>
                        <a:t>225.47</a:t>
                      </a:r>
                    </a:p>
                  </a:txBody>
                  <a:tcPr marL="43953" marR="43953" marT="21976" marB="21976" anchor="ctr">
                    <a:lnL>
                      <a:noFill/>
                    </a:lnL>
                    <a:lnR>
                      <a:noFill/>
                    </a:lnR>
                    <a:lnT>
                      <a:noFill/>
                    </a:lnT>
                    <a:lnB>
                      <a:noFill/>
                    </a:lnB>
                  </a:tcPr>
                </a:tc>
                <a:tc>
                  <a:txBody>
                    <a:bodyPr/>
                    <a:lstStyle/>
                    <a:p>
                      <a:pPr algn="r" fontAlgn="ctr"/>
                      <a:r>
                        <a:rPr lang="en-US" sz="900">
                          <a:effectLst/>
                        </a:rPr>
                        <a:t>1</a:t>
                      </a:r>
                    </a:p>
                  </a:txBody>
                  <a:tcPr marL="43953" marR="43953" marT="21976" marB="21976" anchor="ctr">
                    <a:lnL>
                      <a:noFill/>
                    </a:lnL>
                    <a:lnR>
                      <a:noFill/>
                    </a:lnR>
                    <a:lnT>
                      <a:noFill/>
                    </a:lnT>
                    <a:lnB>
                      <a:noFill/>
                    </a:lnB>
                  </a:tcPr>
                </a:tc>
                <a:tc>
                  <a:txBody>
                    <a:bodyPr/>
                    <a:lstStyle/>
                    <a:p>
                      <a:pPr algn="r" fontAlgn="ctr"/>
                      <a:r>
                        <a:rPr lang="en-US" sz="900">
                          <a:effectLst/>
                        </a:rPr>
                        <a:t>28</a:t>
                      </a:r>
                    </a:p>
                  </a:txBody>
                  <a:tcPr marL="43953" marR="43953" marT="21976" marB="21976" anchor="ctr">
                    <a:lnL>
                      <a:noFill/>
                    </a:lnL>
                    <a:lnR>
                      <a:noFill/>
                    </a:lnR>
                    <a:lnT>
                      <a:noFill/>
                    </a:lnT>
                    <a:lnB>
                      <a:noFill/>
                    </a:lnB>
                  </a:tcPr>
                </a:tc>
                <a:tc>
                  <a:txBody>
                    <a:bodyPr/>
                    <a:lstStyle/>
                    <a:p>
                      <a:pPr algn="r" fontAlgn="ctr"/>
                      <a:r>
                        <a:rPr lang="en-US" sz="900">
                          <a:effectLst/>
                        </a:rPr>
                        <a:t>Kansas</a:t>
                      </a:r>
                    </a:p>
                  </a:txBody>
                  <a:tcPr marL="43953" marR="43953" marT="21976" marB="21976" anchor="ctr">
                    <a:lnL>
                      <a:noFill/>
                    </a:lnL>
                    <a:lnR>
                      <a:noFill/>
                    </a:lnR>
                    <a:lnT>
                      <a:noFill/>
                    </a:lnT>
                    <a:lnB>
                      <a:noFill/>
                    </a:lnB>
                  </a:tcPr>
                </a:tc>
              </a:tr>
              <a:tr h="906370">
                <a:tc>
                  <a:txBody>
                    <a:bodyPr/>
                    <a:lstStyle/>
                    <a:p>
                      <a:pPr algn="r" fontAlgn="ctr"/>
                      <a:r>
                        <a:rPr lang="en-US" sz="900" b="1">
                          <a:effectLst/>
                        </a:rPr>
                        <a:t>2</a:t>
                      </a:r>
                    </a:p>
                  </a:txBody>
                  <a:tcPr marL="43953" marR="43953" marT="21976" marB="21976" anchor="ctr">
                    <a:lnL>
                      <a:noFill/>
                    </a:lnL>
                    <a:lnR>
                      <a:noFill/>
                    </a:lnR>
                    <a:lnT>
                      <a:noFill/>
                    </a:lnT>
                    <a:lnB>
                      <a:noFill/>
                    </a:lnB>
                  </a:tcPr>
                </a:tc>
                <a:tc>
                  <a:txBody>
                    <a:bodyPr/>
                    <a:lstStyle/>
                    <a:p>
                      <a:pPr algn="r" fontAlgn="ctr"/>
                      <a:r>
                        <a:rPr lang="en-US" sz="900">
                          <a:effectLst/>
                        </a:rPr>
                        <a:t>5</a:t>
                      </a:r>
                    </a:p>
                  </a:txBody>
                  <a:tcPr marL="43953" marR="43953" marT="21976" marB="21976" anchor="ctr">
                    <a:lnL>
                      <a:noFill/>
                    </a:lnL>
                    <a:lnR>
                      <a:noFill/>
                    </a:lnR>
                    <a:lnT>
                      <a:noFill/>
                    </a:lnT>
                    <a:lnB>
                      <a:noFill/>
                    </a:lnB>
                  </a:tcPr>
                </a:tc>
                <a:tc>
                  <a:txBody>
                    <a:bodyPr/>
                    <a:lstStyle/>
                    <a:p>
                      <a:pPr algn="r" fontAlgn="ctr"/>
                      <a:r>
                        <a:rPr lang="en-US" sz="900">
                          <a:effectLst/>
                        </a:rPr>
                        <a:t>Call</a:t>
                      </a:r>
                    </a:p>
                  </a:txBody>
                  <a:tcPr marL="43953" marR="43953" marT="21976" marB="21976" anchor="ctr">
                    <a:lnL>
                      <a:noFill/>
                    </a:lnL>
                    <a:lnR>
                      <a:noFill/>
                    </a:lnR>
                    <a:lnT>
                      <a:noFill/>
                    </a:lnT>
                    <a:lnB>
                      <a:noFill/>
                    </a:lnB>
                  </a:tcPr>
                </a:tc>
                <a:tc>
                  <a:txBody>
                    <a:bodyPr/>
                    <a:lstStyle/>
                    <a:p>
                      <a:pPr algn="r" fontAlgn="ctr"/>
                      <a:r>
                        <a:rPr lang="en-US" sz="900">
                          <a:effectLst/>
                        </a:rPr>
                        <a:t>d1de9884-8059-4065-b10f-86eef57e4a44</a:t>
                      </a:r>
                    </a:p>
                  </a:txBody>
                  <a:tcPr marL="43953" marR="43953" marT="21976" marB="21976" anchor="ctr">
                    <a:lnL>
                      <a:noFill/>
                    </a:lnL>
                    <a:lnR>
                      <a:noFill/>
                    </a:lnR>
                    <a:lnT>
                      <a:noFill/>
                    </a:lnT>
                    <a:lnB>
                      <a:noFill/>
                    </a:lnB>
                  </a:tcPr>
                </a:tc>
                <a:tc>
                  <a:txBody>
                    <a:bodyPr/>
                    <a:lstStyle/>
                    <a:p>
                      <a:pPr algn="r" fontAlgn="ctr"/>
                      <a:r>
                        <a:rPr lang="en-US" sz="900">
                          <a:effectLst/>
                        </a:rPr>
                        <a:t>11</a:t>
                      </a:r>
                    </a:p>
                  </a:txBody>
                  <a:tcPr marL="43953" marR="43953" marT="21976" marB="21976" anchor="ctr">
                    <a:lnL>
                      <a:noFill/>
                    </a:lnL>
                    <a:lnR>
                      <a:noFill/>
                    </a:lnR>
                    <a:lnT>
                      <a:noFill/>
                    </a:lnT>
                    <a:lnB>
                      <a:noFill/>
                    </a:lnB>
                  </a:tcPr>
                </a:tc>
                <a:tc>
                  <a:txBody>
                    <a:bodyPr/>
                    <a:lstStyle/>
                    <a:p>
                      <a:pPr algn="r" fontAlgn="ctr"/>
                      <a:r>
                        <a:rPr lang="en-US" sz="900">
                          <a:effectLst/>
                        </a:rPr>
                        <a:t>52.55</a:t>
                      </a:r>
                    </a:p>
                  </a:txBody>
                  <a:tcPr marL="43953" marR="43953" marT="21976" marB="21976" anchor="ctr">
                    <a:lnL>
                      <a:noFill/>
                    </a:lnL>
                    <a:lnR>
                      <a:noFill/>
                    </a:lnR>
                    <a:lnT>
                      <a:noFill/>
                    </a:lnT>
                    <a:lnB>
                      <a:noFill/>
                    </a:lnB>
                  </a:tcPr>
                </a:tc>
                <a:tc>
                  <a:txBody>
                    <a:bodyPr/>
                    <a:lstStyle/>
                    <a:p>
                      <a:pPr algn="r" fontAlgn="ctr"/>
                      <a:r>
                        <a:rPr lang="en-US" sz="900">
                          <a:effectLst/>
                        </a:rPr>
                        <a:t>6</a:t>
                      </a:r>
                    </a:p>
                  </a:txBody>
                  <a:tcPr marL="43953" marR="43953" marT="21976" marB="21976" anchor="ctr">
                    <a:lnL>
                      <a:noFill/>
                    </a:lnL>
                    <a:lnR>
                      <a:noFill/>
                    </a:lnR>
                    <a:lnT>
                      <a:noFill/>
                    </a:lnT>
                    <a:lnB>
                      <a:noFill/>
                    </a:lnB>
                  </a:tcPr>
                </a:tc>
                <a:tc>
                  <a:txBody>
                    <a:bodyPr/>
                    <a:lstStyle/>
                    <a:p>
                      <a:pPr algn="r" fontAlgn="ctr"/>
                      <a:r>
                        <a:rPr lang="en-US" sz="900">
                          <a:effectLst/>
                        </a:rPr>
                        <a:t>26</a:t>
                      </a:r>
                    </a:p>
                  </a:txBody>
                  <a:tcPr marL="43953" marR="43953" marT="21976" marB="21976" anchor="ctr">
                    <a:lnL>
                      <a:noFill/>
                    </a:lnL>
                    <a:lnR>
                      <a:noFill/>
                    </a:lnR>
                    <a:lnT>
                      <a:noFill/>
                    </a:lnT>
                    <a:lnB>
                      <a:noFill/>
                    </a:lnB>
                  </a:tcPr>
                </a:tc>
                <a:tc>
                  <a:txBody>
                    <a:bodyPr/>
                    <a:lstStyle/>
                    <a:p>
                      <a:pPr algn="r" fontAlgn="ctr"/>
                      <a:r>
                        <a:rPr lang="en-US" sz="900">
                          <a:effectLst/>
                        </a:rPr>
                        <a:t>Wisconsin</a:t>
                      </a:r>
                    </a:p>
                  </a:txBody>
                  <a:tcPr marL="43953" marR="43953" marT="21976" marB="21976" anchor="ctr">
                    <a:lnL>
                      <a:noFill/>
                    </a:lnL>
                    <a:lnR>
                      <a:noFill/>
                    </a:lnR>
                    <a:lnT>
                      <a:noFill/>
                    </a:lnT>
                    <a:lnB>
                      <a:noFill/>
                    </a:lnB>
                  </a:tcPr>
                </a:tc>
              </a:tr>
              <a:tr h="906370">
                <a:tc>
                  <a:txBody>
                    <a:bodyPr/>
                    <a:lstStyle/>
                    <a:p>
                      <a:pPr algn="r" fontAlgn="ctr"/>
                      <a:r>
                        <a:rPr lang="en-US" sz="900" b="1">
                          <a:effectLst/>
                        </a:rPr>
                        <a:t>3</a:t>
                      </a:r>
                    </a:p>
                  </a:txBody>
                  <a:tcPr marL="43953" marR="43953" marT="21976" marB="21976" anchor="ctr">
                    <a:lnL>
                      <a:noFill/>
                    </a:lnL>
                    <a:lnR>
                      <a:noFill/>
                    </a:lnR>
                    <a:lnT>
                      <a:noFill/>
                    </a:lnT>
                    <a:lnB>
                      <a:noFill/>
                    </a:lnB>
                  </a:tcPr>
                </a:tc>
                <a:tc>
                  <a:txBody>
                    <a:bodyPr/>
                    <a:lstStyle/>
                    <a:p>
                      <a:pPr algn="r" fontAlgn="ctr"/>
                      <a:r>
                        <a:rPr lang="en-US" sz="900">
                          <a:effectLst/>
                        </a:rPr>
                        <a:t>4</a:t>
                      </a:r>
                    </a:p>
                  </a:txBody>
                  <a:tcPr marL="43953" marR="43953" marT="21976" marB="21976" anchor="ctr">
                    <a:lnL>
                      <a:noFill/>
                    </a:lnL>
                    <a:lnR>
                      <a:noFill/>
                    </a:lnR>
                    <a:lnT>
                      <a:noFill/>
                    </a:lnT>
                    <a:lnB>
                      <a:noFill/>
                    </a:lnB>
                  </a:tcPr>
                </a:tc>
                <a:tc>
                  <a:txBody>
                    <a:bodyPr/>
                    <a:lstStyle/>
                    <a:p>
                      <a:pPr algn="r" fontAlgn="ctr"/>
                      <a:r>
                        <a:rPr lang="en-US" sz="900">
                          <a:effectLst/>
                        </a:rPr>
                        <a:t>Email</a:t>
                      </a:r>
                    </a:p>
                  </a:txBody>
                  <a:tcPr marL="43953" marR="43953" marT="21976" marB="21976" anchor="ctr">
                    <a:lnL>
                      <a:noFill/>
                    </a:lnL>
                    <a:lnR>
                      <a:noFill/>
                    </a:lnR>
                    <a:lnT>
                      <a:noFill/>
                    </a:lnT>
                    <a:lnB>
                      <a:noFill/>
                    </a:lnB>
                  </a:tcPr>
                </a:tc>
                <a:tc>
                  <a:txBody>
                    <a:bodyPr/>
                    <a:lstStyle/>
                    <a:p>
                      <a:pPr algn="r" fontAlgn="ctr"/>
                      <a:r>
                        <a:rPr lang="en-US" sz="900">
                          <a:effectLst/>
                        </a:rPr>
                        <a:t>78aa75a4-ffeb-4817-b1d0-2f030783c5d7</a:t>
                      </a:r>
                    </a:p>
                  </a:txBody>
                  <a:tcPr marL="43953" marR="43953" marT="21976" marB="21976" anchor="ctr">
                    <a:lnL>
                      <a:noFill/>
                    </a:lnL>
                    <a:lnR>
                      <a:noFill/>
                    </a:lnR>
                    <a:lnT>
                      <a:noFill/>
                    </a:lnT>
                    <a:lnB>
                      <a:noFill/>
                    </a:lnB>
                  </a:tcPr>
                </a:tc>
                <a:tc>
                  <a:txBody>
                    <a:bodyPr/>
                    <a:lstStyle/>
                    <a:p>
                      <a:pPr algn="r" fontAlgn="ctr"/>
                      <a:r>
                        <a:rPr lang="en-US" sz="900">
                          <a:effectLst/>
                        </a:rPr>
                        <a:t>11</a:t>
                      </a:r>
                    </a:p>
                  </a:txBody>
                  <a:tcPr marL="43953" marR="43953" marT="21976" marB="21976" anchor="ctr">
                    <a:lnL>
                      <a:noFill/>
                    </a:lnL>
                    <a:lnR>
                      <a:noFill/>
                    </a:lnR>
                    <a:lnT>
                      <a:noFill/>
                    </a:lnT>
                    <a:lnB>
                      <a:noFill/>
                    </a:lnB>
                  </a:tcPr>
                </a:tc>
                <a:tc>
                  <a:txBody>
                    <a:bodyPr/>
                    <a:lstStyle/>
                    <a:p>
                      <a:pPr algn="r" fontAlgn="ctr"/>
                      <a:r>
                        <a:rPr lang="en-US" sz="900">
                          <a:effectLst/>
                        </a:rPr>
                        <a:t>NaN</a:t>
                      </a:r>
                    </a:p>
                  </a:txBody>
                  <a:tcPr marL="43953" marR="43953" marT="21976" marB="21976" anchor="ctr">
                    <a:lnL>
                      <a:noFill/>
                    </a:lnL>
                    <a:lnR>
                      <a:noFill/>
                    </a:lnR>
                    <a:lnT>
                      <a:noFill/>
                    </a:lnT>
                    <a:lnB>
                      <a:noFill/>
                    </a:lnB>
                  </a:tcPr>
                </a:tc>
                <a:tc>
                  <a:txBody>
                    <a:bodyPr/>
                    <a:lstStyle/>
                    <a:p>
                      <a:pPr algn="r" fontAlgn="ctr"/>
                      <a:r>
                        <a:rPr lang="en-US" sz="900">
                          <a:effectLst/>
                        </a:rPr>
                        <a:t>3</a:t>
                      </a:r>
                    </a:p>
                  </a:txBody>
                  <a:tcPr marL="43953" marR="43953" marT="21976" marB="21976" anchor="ctr">
                    <a:lnL>
                      <a:noFill/>
                    </a:lnL>
                    <a:lnR>
                      <a:noFill/>
                    </a:lnR>
                    <a:lnT>
                      <a:noFill/>
                    </a:lnT>
                    <a:lnB>
                      <a:noFill/>
                    </a:lnB>
                  </a:tcPr>
                </a:tc>
                <a:tc>
                  <a:txBody>
                    <a:bodyPr/>
                    <a:lstStyle/>
                    <a:p>
                      <a:pPr algn="r" fontAlgn="ctr"/>
                      <a:r>
                        <a:rPr lang="en-US" sz="900" dirty="0">
                          <a:effectLst/>
                        </a:rPr>
                        <a:t>25</a:t>
                      </a:r>
                    </a:p>
                  </a:txBody>
                  <a:tcPr marL="43953" marR="43953" marT="21976" marB="21976" anchor="ctr">
                    <a:lnL>
                      <a:noFill/>
                    </a:lnL>
                    <a:lnR>
                      <a:noFill/>
                    </a:lnR>
                    <a:lnT>
                      <a:noFill/>
                    </a:lnT>
                    <a:lnB>
                      <a:noFill/>
                    </a:lnB>
                  </a:tcPr>
                </a:tc>
                <a:tc>
                  <a:txBody>
                    <a:bodyPr/>
                    <a:lstStyle/>
                    <a:p>
                      <a:pPr algn="r" fontAlgn="ctr"/>
                      <a:r>
                        <a:rPr lang="en-US" sz="900">
                          <a:effectLst/>
                        </a:rPr>
                        <a:t>Indiana</a:t>
                      </a:r>
                    </a:p>
                  </a:txBody>
                  <a:tcPr marL="43953" marR="43953" marT="21976" marB="21976" anchor="ctr">
                    <a:lnL>
                      <a:noFill/>
                    </a:lnL>
                    <a:lnR>
                      <a:noFill/>
                    </a:lnR>
                    <a:lnT>
                      <a:noFill/>
                    </a:lnT>
                    <a:lnB>
                      <a:noFill/>
                    </a:lnB>
                  </a:tcPr>
                </a:tc>
              </a:tr>
              <a:tr h="906370">
                <a:tc>
                  <a:txBody>
                    <a:bodyPr/>
                    <a:lstStyle/>
                    <a:p>
                      <a:pPr algn="r" fontAlgn="ctr"/>
                      <a:r>
                        <a:rPr lang="en-US" sz="900" b="1">
                          <a:effectLst/>
                        </a:rPr>
                        <a:t>4</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3</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Email</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10e6d446-10a5-42e5-8210-1b5438f70922</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9</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90.49</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0</a:t>
                      </a:r>
                    </a:p>
                  </a:txBody>
                  <a:tcPr marL="43953" marR="43953" marT="21976" marB="21976" anchor="ctr">
                    <a:lnL>
                      <a:noFill/>
                    </a:lnL>
                    <a:lnR>
                      <a:noFill/>
                    </a:lnR>
                    <a:lnT>
                      <a:noFill/>
                    </a:lnT>
                    <a:lnB>
                      <a:noFill/>
                    </a:lnB>
                    <a:solidFill>
                      <a:srgbClr val="F5F5F5"/>
                    </a:solidFill>
                  </a:tcPr>
                </a:tc>
                <a:tc>
                  <a:txBody>
                    <a:bodyPr/>
                    <a:lstStyle/>
                    <a:p>
                      <a:pPr algn="r" fontAlgn="ctr"/>
                      <a:r>
                        <a:rPr lang="en-US" sz="900">
                          <a:effectLst/>
                        </a:rPr>
                        <a:t>28</a:t>
                      </a:r>
                    </a:p>
                  </a:txBody>
                  <a:tcPr marL="43953" marR="43953" marT="21976" marB="21976" anchor="ctr">
                    <a:lnL>
                      <a:noFill/>
                    </a:lnL>
                    <a:lnR>
                      <a:noFill/>
                    </a:lnR>
                    <a:lnT>
                      <a:noFill/>
                    </a:lnT>
                    <a:lnB>
                      <a:noFill/>
                    </a:lnB>
                    <a:solidFill>
                      <a:srgbClr val="F5F5F5"/>
                    </a:solidFill>
                  </a:tcPr>
                </a:tc>
                <a:tc>
                  <a:txBody>
                    <a:bodyPr/>
                    <a:lstStyle/>
                    <a:p>
                      <a:pPr algn="r" fontAlgn="ctr"/>
                      <a:r>
                        <a:rPr lang="en-US" sz="900" dirty="0">
                          <a:effectLst/>
                        </a:rPr>
                        <a:t>Illinois</a:t>
                      </a:r>
                    </a:p>
                  </a:txBody>
                  <a:tcPr marL="43953" marR="43953" marT="21976" marB="21976" anchor="ctr">
                    <a:lnL>
                      <a:noFill/>
                    </a:lnL>
                    <a:lnR>
                      <a:noFill/>
                    </a:lnR>
                    <a:lnT>
                      <a:noFill/>
                    </a:lnT>
                    <a:lnB>
                      <a:noFill/>
                    </a:lnB>
                    <a:solidFill>
                      <a:srgbClr val="F5F5F5"/>
                    </a:solidFill>
                  </a:tcPr>
                </a:tc>
              </a:tr>
            </a:tbl>
          </a:graphicData>
        </a:graphic>
      </p:graphicFrame>
    </p:spTree>
    <p:extLst>
      <p:ext uri="{BB962C8B-B14F-4D97-AF65-F5344CB8AC3E}">
        <p14:creationId xmlns:p14="http://schemas.microsoft.com/office/powerpoint/2010/main" val="95025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Data Validation Steps:</a:t>
            </a:r>
            <a:endParaRPr lang="en-US" sz="3200" b="1" dirty="0"/>
          </a:p>
        </p:txBody>
      </p:sp>
      <p:sp>
        <p:nvSpPr>
          <p:cNvPr id="3" name="Content Placeholder 2"/>
          <p:cNvSpPr>
            <a:spLocks noGrp="1"/>
          </p:cNvSpPr>
          <p:nvPr>
            <p:ph sz="half" idx="4294967295"/>
          </p:nvPr>
        </p:nvSpPr>
        <p:spPr>
          <a:xfrm>
            <a:off x="-155448" y="896112"/>
            <a:ext cx="10991088" cy="4576763"/>
          </a:xfrm>
        </p:spPr>
        <p:txBody>
          <a:bodyPr>
            <a:noAutofit/>
          </a:bodyPr>
          <a:lstStyle/>
          <a:p>
            <a:r>
              <a:rPr lang="en-US" sz="1800" dirty="0"/>
              <a:t>The provided dataset underwent thorough validation and cleaning to ensure accuracy and consistency. </a:t>
            </a:r>
            <a:r>
              <a:rPr lang="en-US" sz="1800" dirty="0"/>
              <a:t>Here </a:t>
            </a:r>
            <a:r>
              <a:rPr lang="en-US" sz="1800" dirty="0" smtClean="0"/>
              <a:t>are </a:t>
            </a:r>
            <a:r>
              <a:rPr lang="en-US" sz="1800" dirty="0"/>
              <a:t>the general steps taken in order to ensure that the data were ready for analysis were: </a:t>
            </a:r>
            <a:endParaRPr lang="en-US" sz="1800" dirty="0"/>
          </a:p>
          <a:p>
            <a:r>
              <a:rPr lang="en-US" sz="1800" b="1" i="1" dirty="0" smtClean="0"/>
              <a:t>data </a:t>
            </a:r>
            <a:r>
              <a:rPr lang="en-US" sz="1800" b="1" i="1" dirty="0"/>
              <a:t>type </a:t>
            </a:r>
            <a:r>
              <a:rPr lang="en-US" sz="1800" b="1" i="1" dirty="0" smtClean="0"/>
              <a:t>check</a:t>
            </a:r>
            <a:r>
              <a:rPr lang="en-US" sz="1800" dirty="0" smtClean="0"/>
              <a:t>: Reason</a:t>
            </a:r>
            <a:r>
              <a:rPr lang="en-US" sz="1800" dirty="0"/>
              <a:t>: Ensure that each column contains the expected data type </a:t>
            </a:r>
            <a:r>
              <a:rPr lang="en-US" sz="1800" dirty="0" smtClean="0"/>
              <a:t>e.g</a:t>
            </a:r>
            <a:r>
              <a:rPr lang="en-US" sz="1800" dirty="0"/>
              <a:t>., numeric, categorical, </a:t>
            </a:r>
            <a:r>
              <a:rPr lang="en-US" sz="1800" dirty="0" smtClean="0"/>
              <a:t>etc.</a:t>
            </a:r>
            <a:endParaRPr lang="en-US" sz="1800" dirty="0"/>
          </a:p>
          <a:p>
            <a:r>
              <a:rPr lang="en-US" sz="1800" dirty="0"/>
              <a:t>    - Anomaly handling: If a column contains an unexpected data type, convert it to the correct type or remove rows with incorrect data types.) </a:t>
            </a:r>
          </a:p>
          <a:p>
            <a:r>
              <a:rPr lang="en-US" sz="1800" b="1" i="1" dirty="0" smtClean="0"/>
              <a:t>missing </a:t>
            </a:r>
            <a:r>
              <a:rPr lang="en-US" sz="1800" b="1" i="1" dirty="0"/>
              <a:t>value </a:t>
            </a:r>
            <a:r>
              <a:rPr lang="en-US" sz="1800" b="1" i="1" dirty="0" smtClean="0"/>
              <a:t>check</a:t>
            </a:r>
            <a:r>
              <a:rPr lang="en-US" sz="1800" dirty="0" smtClean="0"/>
              <a:t>: </a:t>
            </a:r>
            <a:r>
              <a:rPr lang="en-US" sz="1800" dirty="0" smtClean="0"/>
              <a:t>This </a:t>
            </a:r>
            <a:r>
              <a:rPr lang="en-US" sz="1800" dirty="0"/>
              <a:t>is the most appropriate step to be taken first, especially for numeric data. As </a:t>
            </a:r>
            <a:r>
              <a:rPr lang="en-US" sz="1800" dirty="0" smtClean="0"/>
              <a:t>missing </a:t>
            </a:r>
            <a:r>
              <a:rPr lang="en-US" sz="1800" dirty="0"/>
              <a:t>values can lead to errors or biases in analysis if not handled properly</a:t>
            </a:r>
            <a:r>
              <a:rPr lang="en-US" sz="1800" dirty="0" smtClean="0"/>
              <a:t>.  </a:t>
            </a:r>
            <a:endParaRPr lang="en-US" sz="1800" dirty="0"/>
          </a:p>
          <a:p>
            <a:r>
              <a:rPr lang="en-US" sz="1800" b="1" i="1" dirty="0"/>
              <a:t>outlier detection(using z-score</a:t>
            </a:r>
            <a:r>
              <a:rPr lang="en-US" sz="1800" b="1" i="1" dirty="0" smtClean="0"/>
              <a:t>)</a:t>
            </a:r>
            <a:r>
              <a:rPr lang="en-US" sz="1800" dirty="0"/>
              <a:t>: Identify data points that are significantly different from the majority of the data.    - Anomaly handling: Remove outliers, transform the data (e.g., log transformation), or use robust statistical methods to reduce their impact</a:t>
            </a:r>
            <a:endParaRPr lang="en-US" sz="1800" dirty="0"/>
          </a:p>
          <a:p>
            <a:r>
              <a:rPr lang="en-US" sz="1800" b="1" i="1" dirty="0" smtClean="0"/>
              <a:t>data </a:t>
            </a:r>
            <a:r>
              <a:rPr lang="en-US" sz="1800" b="1" i="1" dirty="0"/>
              <a:t>range </a:t>
            </a:r>
            <a:r>
              <a:rPr lang="en-US" sz="1800" b="1" i="1" dirty="0" smtClean="0"/>
              <a:t>check</a:t>
            </a:r>
            <a:r>
              <a:rPr lang="en-US" sz="1800" dirty="0" smtClean="0"/>
              <a:t>: </a:t>
            </a:r>
            <a:r>
              <a:rPr lang="en-US" sz="1800" dirty="0" smtClean="0"/>
              <a:t>Ensure </a:t>
            </a:r>
            <a:r>
              <a:rPr lang="en-US" sz="1800" dirty="0"/>
              <a:t>that values in each column fall within expected ranges.</a:t>
            </a:r>
          </a:p>
          <a:p>
            <a:r>
              <a:rPr lang="en-US" sz="1800" dirty="0"/>
              <a:t>    - Anomaly handling: Remove values outside the expected range, truncate them to the range boundaries, or use data transformation techniques (e.g., normalization).</a:t>
            </a:r>
          </a:p>
        </p:txBody>
      </p:sp>
    </p:spTree>
    <p:extLst>
      <p:ext uri="{BB962C8B-B14F-4D97-AF65-F5344CB8AC3E}">
        <p14:creationId xmlns:p14="http://schemas.microsoft.com/office/powerpoint/2010/main" val="24327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Data Validation Steps(</a:t>
            </a:r>
            <a:r>
              <a:rPr lang="en-US" sz="3200" b="1" dirty="0" err="1" smtClean="0"/>
              <a:t>contd</a:t>
            </a:r>
            <a:r>
              <a:rPr lang="en-US" sz="3200" b="1" dirty="0" smtClean="0"/>
              <a:t>):</a:t>
            </a:r>
            <a:endParaRPr lang="en-US" sz="3200" b="1" dirty="0"/>
          </a:p>
        </p:txBody>
      </p:sp>
      <p:sp>
        <p:nvSpPr>
          <p:cNvPr id="3" name="Content Placeholder 2"/>
          <p:cNvSpPr>
            <a:spLocks noGrp="1"/>
          </p:cNvSpPr>
          <p:nvPr>
            <p:ph sz="half" idx="4294967295"/>
          </p:nvPr>
        </p:nvSpPr>
        <p:spPr>
          <a:xfrm>
            <a:off x="-155448" y="896112"/>
            <a:ext cx="10991088" cy="4576763"/>
          </a:xfrm>
        </p:spPr>
        <p:txBody>
          <a:bodyPr>
            <a:normAutofit/>
          </a:bodyPr>
          <a:lstStyle/>
          <a:p>
            <a:r>
              <a:rPr lang="en-US" sz="1800" b="1" i="1" dirty="0" smtClean="0"/>
              <a:t>data </a:t>
            </a:r>
            <a:r>
              <a:rPr lang="en-US" sz="1800" b="1" i="1" dirty="0"/>
              <a:t>consistency </a:t>
            </a:r>
            <a:r>
              <a:rPr lang="en-US" sz="1800" b="1" i="1" dirty="0" smtClean="0"/>
              <a:t>check</a:t>
            </a:r>
            <a:r>
              <a:rPr lang="en-US" sz="1800" dirty="0" smtClean="0"/>
              <a:t>: Ensure </a:t>
            </a:r>
            <a:r>
              <a:rPr lang="en-US" sz="1800" dirty="0"/>
              <a:t>that categorical values are consistent and follow expected patterns.</a:t>
            </a:r>
          </a:p>
          <a:p>
            <a:r>
              <a:rPr lang="en-US" sz="1800" dirty="0"/>
              <a:t>    - Anomaly handling: Correct inconsistent values to the expected values, or remove rows with inconsistent values.</a:t>
            </a:r>
          </a:p>
          <a:p>
            <a:endParaRPr lang="en-US" sz="1800" dirty="0"/>
          </a:p>
          <a:p>
            <a:r>
              <a:rPr lang="en-US" sz="1800" b="1" i="1" dirty="0" smtClean="0"/>
              <a:t>data </a:t>
            </a:r>
            <a:r>
              <a:rPr lang="en-US" sz="1800" b="1" i="1" dirty="0"/>
              <a:t>distribution </a:t>
            </a:r>
            <a:r>
              <a:rPr lang="en-US" sz="1800" b="1" i="1" dirty="0" smtClean="0"/>
              <a:t>check</a:t>
            </a:r>
            <a:r>
              <a:rPr lang="en-US" sz="1800" b="1" dirty="0" smtClean="0"/>
              <a:t> </a:t>
            </a:r>
            <a:r>
              <a:rPr lang="en-US" sz="1800" dirty="0" smtClean="0"/>
              <a:t>Ensure </a:t>
            </a:r>
            <a:r>
              <a:rPr lang="en-US" sz="1800" dirty="0"/>
              <a:t>that data distributions are as expected (e.g., normal, uniform, etc.).- Anomaly handling: Transform the data (e.g., normalization, standardization), or use robust statistical methods to account for non-normality.</a:t>
            </a:r>
          </a:p>
          <a:p>
            <a:r>
              <a:rPr lang="en-US" sz="1800" dirty="0"/>
              <a:t> </a:t>
            </a:r>
          </a:p>
          <a:p>
            <a:r>
              <a:rPr lang="en-US" sz="1800" b="1" i="1" dirty="0" smtClean="0"/>
              <a:t>correlation analysis</a:t>
            </a:r>
            <a:r>
              <a:rPr lang="en-US" sz="1800" dirty="0" smtClean="0"/>
              <a:t>: </a:t>
            </a:r>
            <a:r>
              <a:rPr lang="en-US" sz="1800" dirty="0"/>
              <a:t>Identify strong correlations between columns.</a:t>
            </a:r>
          </a:p>
          <a:p>
            <a:r>
              <a:rPr lang="en-US" sz="1800" dirty="0"/>
              <a:t>    - Anomaly handling: Remove one of the correlated columns to avoid multicollinearity issues in modeling.</a:t>
            </a:r>
          </a:p>
          <a:p>
            <a:endParaRPr lang="en-US" sz="2000" dirty="0"/>
          </a:p>
        </p:txBody>
      </p:sp>
    </p:spTree>
    <p:extLst>
      <p:ext uri="{BB962C8B-B14F-4D97-AF65-F5344CB8AC3E}">
        <p14:creationId xmlns:p14="http://schemas.microsoft.com/office/powerpoint/2010/main" val="70756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Data Validation Steps(</a:t>
            </a:r>
            <a:r>
              <a:rPr lang="en-US" sz="3200" b="1" dirty="0" err="1" smtClean="0"/>
              <a:t>contd</a:t>
            </a:r>
            <a:r>
              <a:rPr lang="en-US" sz="3200" b="1" dirty="0" smtClean="0"/>
              <a:t>):</a:t>
            </a:r>
            <a:endParaRPr lang="en-US" sz="3200" b="1" dirty="0"/>
          </a:p>
        </p:txBody>
      </p:sp>
      <p:sp>
        <p:nvSpPr>
          <p:cNvPr id="3" name="Content Placeholder 2"/>
          <p:cNvSpPr>
            <a:spLocks noGrp="1"/>
          </p:cNvSpPr>
          <p:nvPr>
            <p:ph sz="half" idx="4294967295"/>
          </p:nvPr>
        </p:nvSpPr>
        <p:spPr>
          <a:xfrm>
            <a:off x="-155448" y="896112"/>
            <a:ext cx="10991088" cy="4576763"/>
          </a:xfrm>
        </p:spPr>
        <p:txBody>
          <a:bodyPr>
            <a:normAutofit/>
          </a:bodyPr>
          <a:lstStyle/>
          <a:p>
            <a:r>
              <a:rPr lang="en-US" sz="1800" b="1" i="1" dirty="0" smtClean="0"/>
              <a:t>data </a:t>
            </a:r>
            <a:r>
              <a:rPr lang="en-US" sz="1800" b="1" i="1" dirty="0"/>
              <a:t>quality metrics(data completeness</a:t>
            </a:r>
            <a:r>
              <a:rPr lang="en-US" sz="1800" b="1" i="1" dirty="0" smtClean="0"/>
              <a:t>)</a:t>
            </a:r>
            <a:r>
              <a:rPr lang="en-US" sz="1800" dirty="0" smtClean="0"/>
              <a:t>: </a:t>
            </a:r>
            <a:r>
              <a:rPr lang="en-US" sz="1800" dirty="0"/>
              <a:t>Assess the overall quality of the data.</a:t>
            </a:r>
          </a:p>
          <a:p>
            <a:r>
              <a:rPr lang="en-US" sz="1800" dirty="0"/>
              <a:t>    - Anomaly handling: Address issues (e.g., low completeness, high inconsistency) before proceeding with analysis.</a:t>
            </a:r>
          </a:p>
          <a:p>
            <a:endParaRPr lang="en-US" sz="1800" dirty="0"/>
          </a:p>
          <a:p>
            <a:r>
              <a:rPr lang="en-US" sz="1800" b="1" i="1" dirty="0" smtClean="0"/>
              <a:t>visual inspection</a:t>
            </a:r>
            <a:r>
              <a:rPr lang="en-US" sz="1800" dirty="0" smtClean="0"/>
              <a:t>: Visually </a:t>
            </a:r>
            <a:r>
              <a:rPr lang="en-US" sz="1800" dirty="0"/>
              <a:t>examine the data to identify potential issues.</a:t>
            </a:r>
          </a:p>
          <a:p>
            <a:r>
              <a:rPr lang="en-US" sz="1800" dirty="0"/>
              <a:t>    - Anomaly handling: Address issues (e.g., outliers, non-normality) using appropriate techniques (e.g., data transformation, outlier removal).</a:t>
            </a:r>
          </a:p>
          <a:p>
            <a:endParaRPr lang="en-US" sz="1800" dirty="0"/>
          </a:p>
          <a:p>
            <a:r>
              <a:rPr lang="en-US" sz="1800" b="1" i="1" dirty="0" smtClean="0"/>
              <a:t>data </a:t>
            </a:r>
            <a:r>
              <a:rPr lang="en-US" sz="1800" b="1" i="1" dirty="0"/>
              <a:t>profiling(using summary statistics</a:t>
            </a:r>
            <a:r>
              <a:rPr lang="en-US" sz="1800" b="1" i="1" dirty="0" smtClean="0"/>
              <a:t>)</a:t>
            </a:r>
            <a:r>
              <a:rPr lang="en-US" sz="1800" dirty="0"/>
              <a:t>:</a:t>
            </a:r>
            <a:r>
              <a:rPr lang="en-US" sz="1800" dirty="0" smtClean="0"/>
              <a:t> </a:t>
            </a:r>
            <a:r>
              <a:rPr lang="en-US" sz="1800" dirty="0"/>
              <a:t>Gain a deeper understanding of the data distribution and summary statistics.</a:t>
            </a:r>
          </a:p>
          <a:p>
            <a:r>
              <a:rPr lang="en-US" sz="1800" dirty="0"/>
              <a:t>    - Anomaly handling: Address issues (e.g., skewness, kurtosis) </a:t>
            </a:r>
          </a:p>
        </p:txBody>
      </p:sp>
    </p:spTree>
    <p:extLst>
      <p:ext uri="{BB962C8B-B14F-4D97-AF65-F5344CB8AC3E}">
        <p14:creationId xmlns:p14="http://schemas.microsoft.com/office/powerpoint/2010/main" val="350295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Data Validation Steps(</a:t>
            </a:r>
            <a:r>
              <a:rPr lang="en-US" sz="3200" b="1" dirty="0" err="1" smtClean="0"/>
              <a:t>contd</a:t>
            </a:r>
            <a:r>
              <a:rPr lang="en-US" sz="3200" b="1" dirty="0" smtClean="0"/>
              <a:t>):</a:t>
            </a:r>
            <a:endParaRPr lang="en-US" sz="3200" b="1" dirty="0"/>
          </a:p>
        </p:txBody>
      </p:sp>
      <p:sp>
        <p:nvSpPr>
          <p:cNvPr id="3" name="Content Placeholder 2"/>
          <p:cNvSpPr>
            <a:spLocks noGrp="1"/>
          </p:cNvSpPr>
          <p:nvPr>
            <p:ph sz="half" idx="4294967295"/>
          </p:nvPr>
        </p:nvSpPr>
        <p:spPr>
          <a:xfrm>
            <a:off x="-155448" y="896112"/>
            <a:ext cx="10991088" cy="4576763"/>
          </a:xfrm>
        </p:spPr>
        <p:txBody>
          <a:bodyPr>
            <a:normAutofit/>
          </a:bodyPr>
          <a:lstStyle/>
          <a:p>
            <a:r>
              <a:rPr lang="en-US" sz="1800" b="1" dirty="0"/>
              <a:t>Here are the steps taken </a:t>
            </a:r>
            <a:r>
              <a:rPr lang="en-US" sz="1800" b="1" dirty="0" smtClean="0"/>
              <a:t>in order to ensure </a:t>
            </a:r>
            <a:r>
              <a:rPr lang="en-US" sz="1800" b="1" dirty="0"/>
              <a:t>that every column in the dataset is validated and </a:t>
            </a:r>
            <a:r>
              <a:rPr lang="en-US" sz="1800" b="1" dirty="0" smtClean="0"/>
              <a:t>cleaned:</a:t>
            </a:r>
            <a:endParaRPr lang="en-US" sz="1800" b="1" dirty="0"/>
          </a:p>
          <a:p>
            <a:r>
              <a:rPr lang="en-US" sz="1800" b="1" dirty="0" smtClean="0"/>
              <a:t>week</a:t>
            </a:r>
            <a:r>
              <a:rPr lang="en-US" sz="1800" dirty="0"/>
              <a:t>: I checked for negative and non-numeric values, neither negative nor non-numeric values </a:t>
            </a:r>
            <a:r>
              <a:rPr lang="en-US" sz="1800"/>
              <a:t>were </a:t>
            </a:r>
            <a:r>
              <a:rPr lang="en-US" sz="1800" smtClean="0"/>
              <a:t>found</a:t>
            </a:r>
          </a:p>
          <a:p>
            <a:r>
              <a:rPr lang="en-US" sz="1800" b="1" smtClean="0"/>
              <a:t>sales_method</a:t>
            </a:r>
            <a:r>
              <a:rPr lang="en-US" sz="1800" dirty="0" smtClean="0"/>
              <a:t>: </a:t>
            </a:r>
            <a:r>
              <a:rPr lang="en-US" sz="1800" dirty="0"/>
              <a:t>I checked for invalid &amp; unknown values and consistent formatting. Inconsistent(non-alphabetic characters were found in this column), and they were handled appropriately. Lastly, the data type from this variable was converted to categorical data type, in order to enhance the suitability of the column to the intended purpose of the analysis</a:t>
            </a:r>
          </a:p>
          <a:p>
            <a:r>
              <a:rPr lang="en-US" sz="1800" b="1" dirty="0" err="1" smtClean="0"/>
              <a:t>customer_id</a:t>
            </a:r>
            <a:r>
              <a:rPr lang="en-US" sz="1800" dirty="0" smtClean="0"/>
              <a:t>: </a:t>
            </a:r>
            <a:r>
              <a:rPr lang="en-US" sz="1800" dirty="0"/>
              <a:t>This column was dropped because it was not necessary to the analysis.</a:t>
            </a:r>
          </a:p>
          <a:p>
            <a:r>
              <a:rPr lang="en-US" sz="1800" b="1" dirty="0" err="1" smtClean="0"/>
              <a:t>nb_sold</a:t>
            </a:r>
            <a:r>
              <a:rPr lang="en-US" sz="1800" dirty="0" smtClean="0"/>
              <a:t>: </a:t>
            </a:r>
            <a:r>
              <a:rPr lang="en-US" sz="1800" dirty="0"/>
              <a:t>I checked for negative and non-numeric values, neither negative nor non-numeric values were found.</a:t>
            </a:r>
          </a:p>
          <a:p>
            <a:r>
              <a:rPr lang="en-US" sz="1800" b="1" dirty="0" smtClean="0"/>
              <a:t>revenue</a:t>
            </a:r>
            <a:r>
              <a:rPr lang="en-US" sz="1800" dirty="0" smtClean="0"/>
              <a:t>: </a:t>
            </a:r>
            <a:r>
              <a:rPr lang="en-US" sz="1800" dirty="0"/>
              <a:t>Missing values were found in this column, and were handled appropriately. I checked for negative and non-numeric values, neither negative nor non-numeric values were found.</a:t>
            </a:r>
          </a:p>
          <a:p>
            <a:r>
              <a:rPr lang="en-US" sz="1800" b="1" dirty="0" err="1" smtClean="0"/>
              <a:t>years_as_customer</a:t>
            </a:r>
            <a:r>
              <a:rPr lang="en-US" sz="1800" dirty="0" smtClean="0"/>
              <a:t>: </a:t>
            </a:r>
            <a:r>
              <a:rPr lang="en-US" sz="1800" dirty="0"/>
              <a:t>I checked for negative and non-numeric values, neither negative nor non-numeric values were found..</a:t>
            </a:r>
          </a:p>
        </p:txBody>
      </p:sp>
    </p:spTree>
    <p:extLst>
      <p:ext uri="{BB962C8B-B14F-4D97-AF65-F5344CB8AC3E}">
        <p14:creationId xmlns:p14="http://schemas.microsoft.com/office/powerpoint/2010/main" val="341466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219"/>
            <a:ext cx="8092440" cy="997331"/>
          </a:xfrm>
        </p:spPr>
        <p:txBody>
          <a:bodyPr>
            <a:normAutofit/>
          </a:bodyPr>
          <a:lstStyle/>
          <a:p>
            <a:r>
              <a:rPr lang="en-US" sz="3200" b="1" dirty="0" smtClean="0"/>
              <a:t>Data Validation Steps(</a:t>
            </a:r>
            <a:r>
              <a:rPr lang="en-US" sz="3200" b="1" dirty="0" err="1" smtClean="0"/>
              <a:t>contd</a:t>
            </a:r>
            <a:r>
              <a:rPr lang="en-US" sz="3200" b="1" dirty="0" smtClean="0"/>
              <a:t>):</a:t>
            </a:r>
            <a:endParaRPr lang="en-US" sz="3200" b="1" dirty="0"/>
          </a:p>
        </p:txBody>
      </p:sp>
      <p:sp>
        <p:nvSpPr>
          <p:cNvPr id="3" name="Content Placeholder 2"/>
          <p:cNvSpPr>
            <a:spLocks noGrp="1"/>
          </p:cNvSpPr>
          <p:nvPr>
            <p:ph sz="half" idx="4294967295"/>
          </p:nvPr>
        </p:nvSpPr>
        <p:spPr>
          <a:xfrm>
            <a:off x="-155448" y="896112"/>
            <a:ext cx="10991088" cy="4576763"/>
          </a:xfrm>
        </p:spPr>
        <p:txBody>
          <a:bodyPr>
            <a:normAutofit/>
          </a:bodyPr>
          <a:lstStyle/>
          <a:p>
            <a:r>
              <a:rPr lang="en-US" sz="1800" b="1" dirty="0" err="1" smtClean="0"/>
              <a:t>nb_site_visits</a:t>
            </a:r>
            <a:r>
              <a:rPr lang="en-US" sz="1800" dirty="0" smtClean="0"/>
              <a:t>: </a:t>
            </a:r>
            <a:r>
              <a:rPr lang="en-US" sz="1800" dirty="0"/>
              <a:t>I checked for negative and non-numeric values, neither negative nor non-numeric values were found..</a:t>
            </a:r>
          </a:p>
          <a:p>
            <a:r>
              <a:rPr lang="en-US" sz="1800" b="1" dirty="0" smtClean="0"/>
              <a:t>state</a:t>
            </a:r>
            <a:r>
              <a:rPr lang="en-US" sz="1800" dirty="0" smtClean="0"/>
              <a:t>: </a:t>
            </a:r>
            <a:r>
              <a:rPr lang="en-US" sz="1800" dirty="0"/>
              <a:t>I checked for invalid &amp; unknown values and consistent formatting. Invalid and unknown values were not found. But Inconsistent(non-alphabetic characters were found in this column), and they were handled appropriately. </a:t>
            </a:r>
          </a:p>
          <a:p>
            <a:endParaRPr lang="en-US" sz="1800" dirty="0"/>
          </a:p>
          <a:p>
            <a:pPr marL="0" indent="0">
              <a:buNone/>
            </a:pPr>
            <a:r>
              <a:rPr lang="en-US" sz="1800" dirty="0" smtClean="0"/>
              <a:t>    </a:t>
            </a:r>
            <a:r>
              <a:rPr lang="en-US" sz="1800" b="1" dirty="0" smtClean="0"/>
              <a:t>Here are </a:t>
            </a:r>
            <a:r>
              <a:rPr lang="en-US" sz="1800" b="1" dirty="0"/>
              <a:t>the summary of the data cleaning </a:t>
            </a:r>
            <a:r>
              <a:rPr lang="en-US" sz="1800" b="1" dirty="0" smtClean="0"/>
              <a:t>steps </a:t>
            </a:r>
            <a:r>
              <a:rPr lang="en-US" sz="1800" b="1" dirty="0"/>
              <a:t>used</a:t>
            </a:r>
            <a:r>
              <a:rPr lang="en-US" sz="1800" b="1" dirty="0" smtClean="0"/>
              <a:t>:</a:t>
            </a:r>
            <a:endParaRPr lang="en-US" sz="1800" b="1" dirty="0"/>
          </a:p>
          <a:p>
            <a:r>
              <a:rPr lang="en-US" sz="1800" dirty="0"/>
              <a:t>Checked for number of rows and columns Checked the first few rows (default is 5) of the dataframe, allowing us to quickly understand the data structure, column names, verify data loading, verify data quality(like: missing values, outliers, formatting errors </a:t>
            </a:r>
            <a:r>
              <a:rPr lang="en-US" sz="1800" dirty="0" smtClean="0"/>
              <a:t>etc.) </a:t>
            </a:r>
            <a:r>
              <a:rPr lang="en-US" sz="1800" dirty="0"/>
              <a:t>and get an idea of data </a:t>
            </a:r>
            <a:r>
              <a:rPr lang="en-US" sz="1800" dirty="0" smtClean="0"/>
              <a:t>distribution, and for </a:t>
            </a:r>
            <a:r>
              <a:rPr lang="en-US" sz="1800" dirty="0"/>
              <a:t>missing values in the </a:t>
            </a:r>
            <a:r>
              <a:rPr lang="en-US" sz="1800" dirty="0" smtClean="0"/>
              <a:t>dataframe.</a:t>
            </a:r>
            <a:endParaRPr lang="en-US" sz="1800" dirty="0"/>
          </a:p>
        </p:txBody>
      </p:sp>
    </p:spTree>
    <p:extLst>
      <p:ext uri="{BB962C8B-B14F-4D97-AF65-F5344CB8AC3E}">
        <p14:creationId xmlns:p14="http://schemas.microsoft.com/office/powerpoint/2010/main" val="277299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0805"/>
            <a:ext cx="9966960" cy="622427"/>
          </a:xfrm>
        </p:spPr>
        <p:txBody>
          <a:bodyPr>
            <a:normAutofit/>
          </a:bodyPr>
          <a:lstStyle/>
          <a:p>
            <a:r>
              <a:rPr lang="en-US" sz="3200" b="1" dirty="0" smtClean="0"/>
              <a:t>Exploratory Analysis:</a:t>
            </a:r>
            <a:endParaRPr lang="en-US" sz="32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887" y="589784"/>
            <a:ext cx="5148082" cy="41422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7031"/>
            <a:ext cx="5312675" cy="3959360"/>
          </a:xfrm>
          <a:prstGeom prst="rect">
            <a:avLst/>
          </a:prstGeom>
        </p:spPr>
      </p:pic>
      <p:sp>
        <p:nvSpPr>
          <p:cNvPr id="4" name="AutoShape 2" descr="data:image/png;base64,iVBORw0KGgoAAAANSUhEUgAAAjMAAAHFCAYAAAAHcXhbAAAAOXRFWHRTb2Z0d2FyZQBNYXRwbG90bGliIHZlcnNpb24zLjcuMiwgaHR0cHM6Ly9tYXRwbG90bGliLm9yZy8pXeV/AAAACXBIWXMAAA9hAAAPYQGoP6dpAABNqklEQVR4nO3deXhMZ/8/8Pdkm+whskxCNkQsiShREltsIRQRe1qSoqX2ItavR4oKUbsfWtRSRaqN1FYklqCKWKJaimoQJCKCSGSR5Pz+UFMj22QkM3Pi/bquuZ4597nPOZ87VN7PfTaJIAgCiIiIiERKR9MFEBEREb0NhhkiIiISNYYZIiIiEjWGGSIiIhI1hhkiIiISNYYZIiIiEjWGGSIiIhI1hhkiIiISNYYZIiIiEjWGGSItdebMGfTu3RuOjo6QSqWwtbWFt7c3Jk2apNBv9erV2LRpU6XX4+zsjA8++KBSjxEWFgaJRFJmv5CQEEgkEvlHV1cXtWrVQv/+/fHHH39Uao1vys3NxapVq9C6dWtUr14dBgYGqFmzJvr374+4uDh5v02bNkEikeDcuXNqqWvbtm1YtmyZWo5FpGkMM0RaaN++ffDx8UFGRgYiIiJw6NAhLF++HK1atUJkZKRCX3WFGW1jZGSE3377Db/99hvi4uIwb948XLhwAT4+Prh3755aakhLS0OrVq0wceJEuLu7Y9OmTTh8+DAWL14MXV1ddOzYEZcuXVJLLW9imKF3iZ6mCyCioiIiIuDi4oKDBw9CT++//0wHDhyIiIgIDVamPXR0dNCyZUv5cuvWreHo6IiOHTti3759+PTTT9/6GAUFBcjPz4dUKi12/ZAhQ3Dp0iUcPHgQHTp0UFg3cOBATJw4EdWrV3/rOsrj+fPnMDY2VusxiTSNMzNEWujRo0ewsrJSCDKv6Oj895+ts7Mz/vzzT8TFxclPuTg7OwMAcnJyMGnSJDRp0gQWFhawtLSEt7c3fv755yL7LCwsxMqVK9GkSRMYGRmhWrVqaNmyJXbv3l1qnatXr4aenh5mz54tb4uNjUXHjh1hbm4OY2NjtGrVCocPHy6y7b59+9CkSRNIpVK4uLjgq6++UvbHUyILCwsAgL6+vrzt4cOHGDVqFBo2bAhTU1PY2NigQ4cOOHHihMK2t27dgkQiQUREBObNmwcXFxdIpVIcPXq02GOdP38ev/zyC4YNG1YkyLzSvHlzODo6KrQ9e/YMn332GaysrFCjRg0EBgbi/v37Cn0iIyPh5+cHOzs7GBkZoUGDBpg2bRqysrIU+oWEhMDU1BSXL1+Gn58fzMzM0LFjR/j6+mLfvn24ffu2wuk4oqqKMzNEWsjb2xvr16/HuHHj8OGHH6Jp06YKv6Bf2bVrF/r27QsLCwusXr0aAOSzCLm5uUhPT8fkyZNRs2ZN5OXlITY2FoGBgdi4cSOGDBki309ISAi2bt2KYcOGYc6cOTAwMMCFCxdw69atYusTBAGhoaFYsWIF1q9fj5CQEADA1q1bMWTIEPTq1QubN2+Gvr4+vv76a3Tp0gUHDx5Ex44dAQCHDx9Gr1694O3tjR07dqCgoAARERF48OBBuX5O+fn58v/9+++/ERoaiurVq6N79+7yPunp6QCA2bNnQyaTITMzE7t27YKvry8OHz4MX19fhX2uWLEC9erVw1dffQVzc3O4uroWe+xDhw4BAAICAspV8/Dhw9G9e3ds27YNSUlJCA0NxUcffYQjR47I+9y4cQPdunXDhAkTYGJigr/++gsLFy7E2bNnFfoBQF5eHnr27IkRI0Zg2rRpyM/PR61atfDpp5/i5s2b2LVrV7nqIxIlgYi0TlpamtC6dWsBgABA0NfXF3x8fITw8HDh2bNnCn0bNWoktGvXrsx95ufnCy9evBCGDRsmvPfee/L248ePCwCEmTNnlrq9k5OT0L17d+H58+dCnz59BAsLCyE2Nla+PisrS7C0tBR69OihsF1BQYHg6ekpvP/++/K2Fi1aCPb29kJ2dra8LSMjQ7C0tBSU+WcpODhY/rN5/WNnZyecPHlSqZ9Dx44dhd69e8vbExMTBQBCnTp1hLy8vDJrGDlypABA+Ouvv8rsKwiCsHHjRgGAMGrUKIX2iIgIAYCQnJxc7HaFhYXCixcvhLi4OAGAcOnSJfm6Vz+Hb7/9tsh23bt3F5ycnJSqjUjseJqJSAvVqFEDJ06cQHx8PBYsWIBevXrh+vXrmD59Ojw8PJCWlqbUfnbu3IlWrVrB1NQUenp60NfXx4YNG3D16lV5n19++QUAMHr06DL39+jRI3To0AFnz57FyZMn5TMtAHDq1Cmkp6cjODgY+fn58k9hYSG6du2K+Ph4ZGVlISsrC/Hx8QgMDIShoaF8ezMzM/To0UPZHxGMjIwQHx+P+Ph4nDlzBlFRUahXrx66deuG3377TaHv2rVr0bRpUxgaGsp/DocPH1b4ObzSs2fPYmfBKkrPnj0Vlhs3bgwAuH37trztn3/+QVBQEGQyGXR1daGvr4927doBQLE19+nTp9LqJRIDnmYi0mJeXl7w8vICALx48QJTp07F0qVLERERUeaFwFFRUejfvz/69euH0NBQyGQy6OnpYc2aNfj222/l/R4+fAhdXV3IZLIy67l+/ToeP36MTz75BO7u7grrXp0i6tu3b4nbp6enQyKRoLCwsNjjKVPDKzo6OvKfzStdunSBg4MDJk6cKA80S5YswaRJkzBy5EjMnTsXVlZW0NXVxaxZs4oNBnZ2dkod/9W1MImJiXBzc1O67ho1aigsvzotmJ2dDQDIzMxEmzZtYGhoiHnz5qFevXowNjZGUlISAgMD5f1eMTY2hrm5udLHJ6qKGGaIREJfXx+zZ8/G0qVLlXqWytatW+Hi4oLIyEiFiz9zc3MV+llbW6OgoAApKSll/iL39vZGv379MGzYMADAmjVr5BckW1lZAQBWrlypcJfR62xtbfHixQtIJBKkpKQUWV9cW3kYGxujTp06CrdDb926Fb6+vlizZo1C32fPnhW7D2UvlO3SpQtmzJiB6OhodO3aVfWi33DkyBHcv38fx44dk8/GAMCTJ0+K7c8Le4l4NxORVkpOTi62/dVMgr29vbxNKpUW+X/rwMtfcgYGBgq/7FJSUorczeTv7w8ARX7ZlyQ4OBg7duyQX0RcUFAAAGjVqhWqVauGK1euyGeU3vwYGBjAxMQE77//PqKiopCTkyPf77Nnz7Bnzx6laihJZmYm/v77b9jY2MjbJBJJkVurf//99yKnosqradOm8Pf3x4YNG4pclPvKuXPncOfOnXLt99Wf15s1f/311+XaT0l/L4iqIs7MEGmhLl26oFatWujRowfq16+PwsJCJCQkYPHixTA1NcX48ePlfT08PLBjxw5ERkaidu3aMDQ0hIeHBz744ANERUVh1KhR6Nu3L5KSkjB37lzY2dnhxo0b8u3btGmDwYMHY968eXjw4AE++OADSKVSXLx4EcbGxhg7dmyR+vr27QtjY2P07dsX2dnZ2L59O0xNTbFy5UoEBwcjPT0dffv2hY2NDR4+fIhLly7h4cOH8sA0d+5cdO3aFZ07d8akSZNQUFCAhQsXwsTERH73UVkKCwtx+vRp+fd79+5hxYoVePz4McLCwuT9PvjgA8ydOxezZ89Gu3btcO3aNcyZMwcuLi7yu6FUtWXLFnTt2hX+/v4YOnQo/P39Ub16dSQnJ2PPnj3Yvn07zp8/X+T27NL4+PigevXqGDlyJGbPng19fX18//335X74noeHB6KiorBmzRo0a9as2NNyRFWGpq9AJqKiIiMjhaCgIMHV1VUwNTUV9PX1BUdHR2Hw4MHClStXFPreunVL8PPzE8zMzAQACnewLFiwQHB2dhakUqnQoEEDYd26dcLs2bOL3DFUUFAgLF26VHB3dxcMDAwECwsLwdvbW9izZ4+8z6u7mV539OhRwdTUVOjatavw/PlzQRAEIS4uTujevbtgaWkp6OvrCzVr1hS6d+8u7Ny5U2Hb3bt3C40bNxYMDAwER0dHYcGCBcXWVpzi7maysbER2rVrJ+zatUuhb25urjB58mShZs2agqGhodC0aVMhOjpaCA4OVvhZvbqbadGiRWUe/3XZ2dnCihUrBG9vb8Hc3FzQ09MT7O3thcDAQGHfvn3yfq/uZoqPjy/yMwQgHD16VN526tQpwdvbWzA2Nhasra2F4cOHCxcuXBAACBs3blT4OZiYmBRbV3p6utC3b1+hWrVqgkQiUernSiRWEkEQBM3EKCIiIqK3x2tmiIiISNQYZoiIiEjUGGaIiIhI1BhmiIiISNQYZoiIiEjUGGaIiIhI1Kr8Q/MKCwtx//59mJmZ8bHfREREIiEIAp49ewZ7e3v5a1NKUuXDzP379+Hg4KDpMoiIiEgFSUlJqFWrVql9qnyYMTMzA/Dyh8E3yxIREYlDRkYGHBwc5L/HS1Plw8yrU0vm5uYMM0RERCKjzCUivACYiIiIRI1hhoiIiESNYYaIiIhEjWGGiIiIRI1hhoiIiESNYYaIiIhEjWGGiIiIRI1hhoiIiESNYYaIiIhEjWGGiIiIRI1hhoiIiESNYYaIiIhEjWGGiIiIRE2jYWbNmjVo3Lix/I3W3t7e+OWXX+TrBUFAWFgY7O3tYWRkBF9fX/z5558arJiIxGr8+PEICgpCUFAQxo8fr+lyiKgCaTTM1KpVCwsWLMC5c+dw7tw5dOjQAb169ZIHloiICCxZsgSrVq1CfHw8ZDIZOnfujGfPnmmybCISoYcPH+LBgwd48OABHj58qOlyiKgC6Wny4D169FBY/vLLL7FmzRqcPn0aDRs2xLJlyzBz5kwEBgYCADZv3gxbW1ts27YNI0aM0ETJREREKhs/frw8TFtbW2P58uUarqhq0GiYeV1BQQF27tyJrKwseHt7IzExESkpKfDz85P3kUqlaNeuHU6dOlVimMnNzUVubq58OSMjo9JrJyKiylVVQsCrGUKqWBq/APjy5cswNTWFVCrFyJEjsWvXLjRs2BApKSkAAFtbW4X+tra28nXFCQ8Ph4WFhfzj4OBQqfUTEVHl42lCKo3Gw4ybmxsSEhJw+vRpfPbZZwgODsaVK1fk6yUSiUJ/QRCKtL1u+vTpePr0qfyTlJRUabUTERGR5mn8NJOBgQHq1q0LAPDy8kJ8fDyWL1+OqVOnAgBSUlJgZ2cn75+amlpktuZ1UqkUUqm0cosmIiIiraHxmZk3CYKA3NxcuLi4QCaTISYmRr4uLy8PcXFx8PHx0WCFREREpE00OjMzY8YM+Pv7w8HBAc+ePcOOHTtw7NgxHDhwABKJBBMmTMD8+fPh6uoKV1dXzJ8/H8bGxggKCtJk2URERKRFNBpmHjx4gMGDByM5ORkWFhZo3LgxDhw4gM6dOwMApkyZguzsbIwaNQqPHz9GixYtcOjQIZiZmWmybCIiIrWpKndyVSaNhpkNGzaUul4ikSAsLAxhYWHqKYiIiEjL8HbusmndNTNERERE5cEwQ0RERKLGMENERESixjBDREREosYwQ0RERKKm8ScAExHRu+VdudX4zhyPIm35T2oA0P33+/0ifRz/d1kdpVW6VitblXubX8f+qvLxGGaIiEitlLnV+M1f8mWFAKDqBAEqP4YZIiIiLVHcjIY0QwoJXr5gOSUjpdg+bzOrURXwmhkiIiISNYYZIiIiEjWGGSIiIhI1hhkiIiISNV4ATERVTrPQLUXazB9nyv/fW/LjzCJ9zi8aoobKxONduX2aqgaGGSKiKk6VYMI3NZOYMMwQEYmEqrMlDCZU1THMEBGJBEPJu0kwEor9Tv9hmCEiItJieW3zNF2C1mOYISKiSqPKxdgAsMuskgvTEEtpQbHf6e0wzBAREanJjPeeaLqEKolhhoiItB5nNKg0DDNERCXQ9LNW3jz9oszpmar6vBzOaFBpGGaIiEogxruH7szxKNKW/6QGAN1/v98v0sfxf5fVURpRpeHrDIiIiEjUODNDRPSOa7WyVZE2aYYUEkgAACkZKUX6/Dr2V7XURqQMzswQERGRqHFmhoioAlXmRcOF+ibFfid61zHMEBFVoMq8aDjTzb9S9kskdgwzRERQ7S4gQBx3AvEZLVTVMcwQEVVxfEYLVXUMM0REpFa89ocqGsMMEdFbePOW5bJuaQZ4WzOv/aGKxjBDRO8EzgYQVV0MM0T0TuBsAFHVxTBDRFQCVe4CEoyEYr+LTVUZB70bGGaIqMJp+m3TFUWVu4Dy2uZVfCEaUFXGQe8GhhkiKpUqwUSMb5smIvFimCGiUqkzmFSVGR0iUi+GGSLSGpzRISJVMMwQ0Vt78zH/VeU1AEQkDgwzRKSgWegWhWXzx5nQ+fd78uPMIusBYJeZGgojIiqBTtldiIiIiLQXZ2aIqMLxLc1EpE4MM0SVqCrcnaPKawD4lmYiUieGGaJKVBXuzuFrAIhI2/GaGSIiIhI1hhkiIiISNYYZIiIiEjWNXjMTHh6OqKgo/PXXXzAyMoKPjw8WLlwINzc3eZ+QkBBs3rxZYbsWLVrg9OnT6i6XqFTFPX+lrGe0nF80pMg2VeGiYSIiddJomImLi8Po0aPRvHlz5OfnY+bMmfDz88OVK1dgYvLfXRNdu3bFxo0b5csGBgaaKJdILVS5aJgBiIjeZRoNMwcOHFBY3rhxI2xsbHD+/Hm0bdtW3i6VSiGTydRdHtFbU+W2ZlVUhbumiIhUpVW3Zj99+hQAYGlpqdB+7Ngx2NjYoFq1amjXrh2+/PJL2NjYFLuP3Nxc5ObmypczMjIqr2CiMpR1W3Nx7ywq671GfKcREZEirbkAWBAETJw4Ea1bt4a7u7u83d/fH99//z2OHDmCxYsXIz4+Hh06dFAILK8LDw+HhYWF/OPg4KCuIRAREZEGaM3MzJgxY/D777/j5MmTCu0DBgyQf3d3d4eXlxecnJywb98+BAYGFtnP9OnTMXHiRPlyRkYGAw0REVEVphVhZuzYsdi9ezeOHz+OWrVqldrXzs4OTk5OuHHjRrHrpVIppFJpZZRJpBZlvdeo1cpWRdqkGVJIIAEApGSkFNvn17G/VmCVb0+VcWjbGIhIO2g0zAiCgLFjx2LXrl04duwYXFxcytzm0aNHSEpKgp2dnRoqJFI/vteIiKh8NHrNzOjRo7F161Zs27YNZmZmSElJQUpKCrKzswEAmZmZmDx5Mn777TfcunULx44dQ48ePWBlZYXevXtrsnQiIiLSEhqdmVmzZg0AwNfXV6F948aNCAkJga6uLi5fvowtW7bgyZMnsLOzQ/v27REZGQkzMzMNVExVDZ/PQkQkfho/zVQaIyMjHDx4UE3V0LuIz2chIhI/rbgAmIjejmAkFPudiOhdwDBDWkmV0z/v8imjvLZ5mi6BiEhjGGZIK6ly+oenjIiI3k1a8wRgIiIiIlVwZoZE6813FpX1TiOA7zUiIqqKGGZI45qFbinSZv44Uz5tmPw4s9g+u3h3PhERgWGG3jFvPh5fjK8BICIiRQwzVGWU9U4jIiKqmhhmqMrgO42IiN5NDDOkssp8rkuhvkmx34mIiN7EMEMqq8znumS6+VfKfomIqOrhc2aIiIhI1DgzQ0Rag++YIiJVMMzQO42/PLUL3zFFRKpgmKF3Gn95EhGJH8MMAXi33zhNRETixjBTxagaSvjGaSIiEiuGmSqGoYSIiN41vDWbiIiIRI0zM++gO3M8irTlP6kBQPff7/eL9HH832V1lEZERFRuDDMi1yx0i8Ky+eNM+XRb8uPMIusBYJeZGgojIiJSE4YZUkqrla2KtEkzpJBAAgBIyUgp0ufXsb+qpTYiInq38ZoZIiIiEjXOzBAAwFJaUOx3IiIibccwU8UU6psU+70sM957UgnVEBERVT6GmSom081f0yUQERGpFa+ZISIiIlFjmCEiIiJRY5ghIiIiUWOYISIiIlFjmCEiIiJR491Mrxk/fjwePnwIALC2tsby5cs1XJF2E4yEYr8TERGpE8PMax4+fIgHDx5ougzRyGubp+kSiIiIeJqJiIiIxI1hhoiIiETtnT3N1Cx0S5E288eZ8nSX/DizSJ/zi4aooTIiIiIqD87MEBERkagxzBAREZGoMcwQERGRqL2z18wUp1DfpNjvREREpL0YZl6T6eav6RKIiIionHiaiYiIiESNYYaIiIhEjWGGiIiIRI1hhoiIiESNYYaIiIhEjWGGiIiIRE2jYSY8PBzNmzeHmZkZbGxsEBAQgGvXrin0EQQBYWFhsLe3h5GREXx9ffHnn39qqGIiIiLSNhoNM3FxcRg9ejROnz6NmJgY5Ofnw8/PD1lZWfI+ERERWLJkCVatWoX4+HjIZDJ07twZz54902DlREREpC00+tC8AwcOKCxv3LgRNjY2OH/+PNq2bQtBELBs2TLMnDkTgYGBAIDNmzfD1tYW27Ztw4gRIzRRNhEREWkRrbpm5unTpwAAS0tLAEBiYiJSUlLg5+cn7yOVStGuXTucOnWq2H3k5uYiIyND4UNERERVl9aEGUEQMHHiRLRu3Rru7u4AgJSUFACAra2tQl9bW1v5ujeFh4fDwsJC/nFwcKjcwomIiEijtCbMjBkzBr///ju2b99eZJ1EIlFYFgShSNsr06dPx9OnT+WfpKSkSqmXiIiItINWvGhy7Nix2L17N44fP45atWrJ22UyGYCXMzR2dnby9tTU1CKzNa9IpVJIpdLKLZiIiIi0hkZnZgRBwJgxYxAVFYUjR47AxcVFYb2LiwtkMhliYmLkbXl5eYiLi4OPj4+6yyUiIiItpNGZmdGjR2Pbtm34+eefYWZmJr8OxsLCAkZGRpBIJJgwYQLmz58PV1dXuLq6Yv78+TA2NkZQUJAmSyciIiItodEws2bNGgCAr6+vQvvGjRsREhICAJgyZQqys7MxatQoPH78GC1atMChQ4dgZmam5mqJiIhIG6kUZi5cuAB9fX14eHgAAH7++Wds3LgRDRs2RFhYGAwMDJTajyAIZfaRSCQICwtDWFiYKqUSERFRFafSNTMjRozA9evXAQD//PMPBg4cCGNjY+zcuRNTpkyp0AKJiIiISqNSmLl+/TqaNGkCANi5cyfatm2Lbdu2YdOmTfjpp58qsj4iIiKiUqkUZgRBQGFhIQAgNjYW3bp1AwA4ODggLS2t4qojIiIiKoNKYcbLywvz5s3Dd999h7i4OHTv3h3Ay9cPlPT8FyIiIqLKoFKYWbp0KS5cuIAxY8Zg5syZqFu3LgDgxx9/5PNfiIiISK1UupvJ09MTly9fLtK+aNEi6OlpxUOFiYiI6B2h0sxM7dq18ejRoyLtOTk5qFev3lsXRURERKQslcLMrVu3UFBQUKQ9NzcXd+/efeuiiIiIiJRVrnNCu3fvln8/ePAgLCws5MsFBQU4fPhwkfcrEREREVWmcoWZgIAAAC+fyhscHKywTl9fH87Ozli8eHGFFUdERERUlnKFmVfPlnFxcUF8fDysrKwqpSgiIiIiZal061FiYmJF10FERESkEqXDzIoVK/Dpp5/C0NAQK1asKLXvuHHj3rowIiIiImUoHWaWLl2KDz/8EIaGhli6dGmJ/SQSCcMMERERqY3SYeb1U0s8zURERETaQqXnzLypoKAACQkJePz4cUXsjoiIiEhpKoWZCRMmYMOGDQBeBpm2bduiadOmcHBwwLFjxyqyPiIiIqJSqRRmfvzxR3h6egIA9uzZg1u3buGvv/7ChAkTMHPmzAotkIiIiKg0KoWZtLQ0yGQyAMD+/fvRr18/1KtXD8OGDSv2BZRERERElUWlMGNra4srV66goKAABw4cQKdOnQAAz58/h66uboUWSERERFQalR6a9/HHH6N///6ws7ODRCJB586dAQBnzpxB/fr1K7RAIiIiotKoFGbCwsLg7u6OpKQk9OvXD1KpFACgq6uLadOmVWiBRERERKVRKcwAQN++fYu0vfnySSIiIqLKxtcZEBERkajxdQZEREQkanydAREREYmaSrdmx8XFVXQdRERERCpRKcx07twZjo6OmDZtGh+SR0RERBqlUpi5f/8+pkyZghMnTsDT0xONGzdGREQE7t69W9H1EREREZVKpTBjZWWFMWPG4Ndff8XNmzcxYMAAbNmyBc7OzujQoUNF10hERERUIpXCzOtcXFwwbdo0LFiwAB4eHryehoiIiNTqrcLMr7/+ilGjRsHOzg5BQUFo1KgR9u7dW1G1EREREZVJpScAz5gxA9u3b8f9+/fRqVMnLFu2DAEBATA2Nq7o+oiIiIhKpVKYOXbsGCZPnowBAwbAysqqomsiIiIiUppKYebUqVNK9evevTvWr18POzs7VQ5DREREVKa3vgC4NMePH0d2dnZlHoKIiIjecZUaZoiIiIgqG8MMERERiRrDDBEREYkawwwRERGJGsMMERERiVqlhpkZM2bA0tKyMg9BRERE7ziVw8x3332HVq1awd7eHrdv3wYALFu2DD///LO8z/Tp01GtWrW3LpKIiIioJCqFmTVr1mDixIno1q0bnjx5goKCAgBAtWrVsGzZsoqsj4iIiKhUKoWZlStXYt26dZg5cyZ0dXXl7V5eXrh8+XKFFUdERERUFpXCTGJiIt57770i7VKpFFlZWW9dFBEREZGyVAozLi4uSEhIKNL+yy+/oGHDhm9bExEREZHSVHrRZGhoKEaPHo2cnBwIgoCzZ89i+/btCA8Px/r16yu6RiIiIqISqTQz8/HHH2P27NmYMmUKnj9/jqCgIKxduxbLly/HwIEDld7P8ePH0aNHD9jb20MikSA6OlphfUhICCQSicKnZcuWqpRMREREVZRKMzMA8Mknn+CTTz5BWloaCgsLYWNjU+59ZGVlwdPTEx9//DH69OlTbJ+uXbti48aN8mUDAwNVSyYiIqIqSKUw06FDB0RFRaFatWqwsrKSt2dkZCAgIABHjhxRaj/+/v7w9/cvtY9UKoVMJlOlTCIiInoHqHSa6dixY8jLyyvSnpOTgxMnTrx1UW8ey8bGBvXq1cMnn3yC1NTUUvvn5uYiIyND4UNERERVV7lmZn7//Xf59ytXriAlJUW+XFBQgAMHDqBmzZoVVpy/vz/69esHJycnJCYmYtasWejQoQPOnz8PqVRa7Dbh4eH44osvKqwGIiIi0m7lCjNNmjSRX4jboUOHIuuNjIywcuXKCituwIAB8u/u7u7w8vKCk5MT9u3bh8DAwGK3mT59OiZOnChfzsjIgIODQ4XVRERERNqlXGEmMTERgiCgdu3aOHv2LKytreXrDAwMYGNjo/BE4IpmZ2cHJycn3Lhxo8Q+Uqm0xFkbIiIiqnrKFWacnJwAAIWFhZVSTFkePXqEpKQk2NnZaeT4REREpH2UDjO7d++Gv78/9PX1sXv37lL79uzZU6l9ZmZm4u+//5YvJyYmIiEhAZaWlrC0tERYWBj69OkDOzs73Lp1CzNmzICVlRV69+6tbNlERERUxSkdZgICApCSkgIbGxsEBASU2E8ikcjfol2Wc+fOoX379vLlV9e6BAcHY82aNbh8+TK2bNmCJ0+ewM7ODu3bt0dkZCTMzMyULZuIiIiqOKXDzOunlirqNJOvry8EQShx/cGDByvkOERERFR1qfScmeI8efKkonZFREREpDSVwszChQsRGRkpX+7Xrx8sLS1Rs2ZNXLp0qcKKIyIiIiqLSmHm66+/lj+7JSYmBrGxsThw4AD8/f0RGhpaoQUSERERlUaldzMlJyfLw8zevXvRv39/+Pn5wdnZGS1atKjQAomIiIhKo9LMTPXq1ZGUlAQAOHDgADp16gQAEARB6TuZiIiIiCqCSjMzgYGBCAoKgqurKx49eiR/83VCQgLq1q1boQUSERERlUalMLN06VI4OzsjKSkJERERMDU1BfDy9NOoUaMqtEAiIiKi0qgUZvT19TF58uQi7RMmTFBY7t69O9avX8/XDxAREVGlqbDnzBTn+PHjyM7OrsxDEBER0TuuUsMMERERUWVjmCEiIiJRY5ghIiIiUWOYISIiIlFjmCEiIiJRq9QwM2PGDFhaWlbmIYiIiOgdp9JzZgDg2rVrWLlyJa5evQqJRIL69etj7NixcHNzk/eZPn16hRRJREREVBKVZmZ+/PFHuLu74/z58/D09ETjxo1x4cIFuLu7Y+fOnRVdIxEREVGJVJqZmTJlCqZPn445c+YotM+ePRtTp05Fv379KqQ4IiIiorKoNDOTkpKCIUOGFGn/6KOPkJKS8tZFERERESlLpTDj6+uLEydOFGk/efIk2rRp89ZFERERESlL6dNMu3fvln/v2bMnpk6divPnz6Nly5YAgNOnT2Pnzp344osvKr5KIiIiohIoHWYCAgKKtK1evRqrV69WaBs9ejRGjhz51oURERERKUPpMFNYWFiZdRARERGpROXnzBw+fBiHDx9GamqqQtCRSCTYsGFDhRRHREREVBaVwswXX3yBOXPmwMvLC3Z2dpBIJBVdFxEREZFSVAoza9euxaZNmzB48OCKroeIiIioXFS6NTsvLw8+Pj4VXQsRERFRuakUZoYPH45t27ZVdC1ERERE5abSaaacnBx88803iI2NRePGjaGvr6+wfsmSJRVSHBEREVFZVAozv//+O5o0aQIA+OOPPxTW8WJgIiIiUieVwszRo0crug4iIiIilah0zQwRERGRtmCYISIiIlFjmCEiIiJRY5ghIiIiUWOYISIiIlFjmCEiIiJRY5ghIiIiUWOYISIiIlFjmCEiIiJRY5ghIiIiUWOYISIiIlFjmCEiIiJRY5ghIiIiUWOYISIiIlFjmCEiIiJRY5ghIiIiUdNomDl+/Dh69OgBe3t7SCQSREdHK6wXBAFhYWGwt7eHkZERfH198eeff2qmWCIiItJKGg0zWVlZ8PT0xKpVq4pdHxERgSVLlmDVqlWIj4+HTCZD586d8ezZMzVXSkRERNpKT5MH9/f3h7+/f7HrBEHAsmXLMHPmTAQGBgIANm/eDFtbW2zbtg0jRoxQZ6lERESkpbT2mpnExESkpKTAz89P3iaVStGuXTucOnWqxO1yc3ORkZGh8CEiIqKqS2vDTEpKCgDA1tZWod3W1la+rjjh4eGwsLCQfxwcHCq1TiIiItIsrQ0zr0gkEoVlQRCKtL1u+vTpePr0qfyTlJRU2SUSERGRBmn0mpnSyGQyAC9naOzs7OTtqampRWZrXieVSiGVSiu9PiIiItIOWjsz4+LiAplMhpiYGHlbXl4e4uLi4OPjo8HKiIiISJtodGYmMzMTf//9t3w5MTERCQkJsLS0hKOjIyZMmID58+fD1dUVrq6umD9/PoyNjREUFKTBqomIiEibaDTMnDt3Du3bt5cvT5w4EQAQHByMTZs2YcqUKcjOzsaoUaPw+PFjtGjRAocOHYKZmZmmSiYiIiIto9Ew4+vrC0EQSlwvkUgQFhaGsLAw9RVFREREoqK118wQERERKYNhhoiIiESNYYaIiIhEjWGGiIiIRI1hhoiIiESNYYaIiIhEjWGGiIiIRI1hhoiIiESNYYaIiIhEjWGGiIiIRI1hhoiIiESNYYaIiIhEjWGGiIiIRI1hhoiIiERNT9MFEJFqDHQMYGFgAYlEolT/nJwcpfrJzAzKXUu+iV25t7ExMin3Nto2BkA7xlEIIDuvAJm5BeWuhagqYJghEiFnU2cMdB0IE30TSKBcmElMTFSq36ROdcpdT5Zkarm3GadT/olhbRsDoD3jyC8U8FdyBgr+qQbd3CflrolIzBhmiETGQMcAA10HopZVLUhNpUpv52LlolS/AsPH5a7JUTet3Nvo6uiWexttGwOgLeMQIBQUwMLECM9qTIDFr3MhEThLQ+8OhhkikbEwsICJvgmkplLo6Cs/K2BoaKhUPx09/XLXJNUt/+yEjgrbaNsYAC0ahx5goqMLIccChUY1oPs8tdx1EYkVLwAmEhmJRKL0qSV6x0gkACQQJOWfLSISM4YZIiIiEjWGGSIiIhI1hhkiemuGNd2x+8BhTZdR4SprXL6+vpgwYUKF75foXcUwQ0TvvP+3JALvd+6j6TKISEUMM0RERCRqDDNEBAD48ccf4eHhgaauDvBpXA/DBvXB8+dZuHzpIoYH9UUrTze0aFQbwf164srlS6Xu617yA3w0chJkDX1g36gV+n48FreS7snXx506i/5d+6OpS1O8X+99BPUIwr3X1pckLCwMTZo0wbfffgtHR0eYmpris88+Q0FBASIiIiCTyWBjY4OvVy5R2O5ZRgZmT52INu81wPsNXfDxwN7468ofAIBdO7dj9bJF+P3KNRjWdIdhTXdsiYyWb5uW/hj9h41D9TpeaNSqG/YeOqqw77P/jqWxY2O0adwGi+ctRn5+vnz986znmDpmKprVboY2jdtg45qNZY6TiMqHYYaIkJycjEGDBmHo0KHYc+RXbPohGp38u0MQBGRlZqJX3wHY8uMebIs+ACeX2hgZMghZmZnF7ut5dja69BsKExNjxP60CUeit8DExBg9PxyJvLwXyM/PR/9h49Hcuzmij0Zj+97t6P9Rf6Vfy3Dz5k388ssvOHDgALZv345vv/0W3bt3x927dxEXF4eFCxdixaJwXLpwDgAgCAI+CxmEtIepWLNpO3bui0VD98YYNqgPnjx5DP8eAQj5dBQautXFrYvHcOviMfTr2VV+vC+XrEGfHl1xLjYKXTu2QciYqUh//BTAy9A28sORcG/ijujD0Zi9cDZ+2vYT1i5dK99+0ZxFOHvqLFZsXIENkRtw9tRZnD9/XtU/KiIqBh+aR0RITk5Gfn4+AgMDkaXz8l1D9eo3BAC0bNVGoe/s8MU44FEX8adPwbeTX5F9/fDzL9DR0cHar+bIA8q6JfNg28Abcb+dRbPG7nia8QztOreDo7MjAKBOPeUf219YWIhvv/0WZmZmaNiwIdq3b49r165h//790NHRgZubG+Z+OR9nf/sVnk29cObUSdy4dhUnLlyFgfTlE5ND/+8LHD64H4f27UH/D4fA2NgEerq6kNlYFTne4P4BGBDQDQAwZ9p4rP52G84lXIZf+9b4evMOyGrKMCt8FiQSCWq71kZqSioWz1uMUZNGITs7Gz9t/wkLVixAq3atAADhK8LRoWkHpcdLRGVjmCEieHp6omPHjvDw8IB3G1/4tG0Pv249YFGtGh6lPcSqxQtx5tQJPEp7iIKCAuRkZyP5/t1i93Xx9yu4eesOrOq9r9Cek5uLxFtJ6NyuFQb3D8Angz6BT1sfeLf1RteeXWFja6NUrc7OzjAzM5Mv29raQldXFzqvvSOphpU10h+9fD3BlcuX8DwrCz6e9RT2k5uTg6Tbt8o8nkeD/7YzMTaGmakJUtMeAQCu/f0PmjRrojCr1PT9pnie9Rwp91OQ8TQDL/JeoIlXE/n6atWrwc3NTamxEpFyGGaICLq6uoiJicGpU6fw/c5obNu0HisWzcf2nw9g3qypSH/0CNNmz4N9TQfoSw3wYUA3vMjLK3ZfhYWFaNq4ITatXFhknVWN6gCAdUvnIeCTwTh59CR++fkXLF+wHBt+2IAmzZqUWau+vuIj/iUSSbFthYWF8nqsbWyx8YfoIvsyN7dQ4niK/0y+3LcA4OUprDdPjwmCIO/36jsRVS6GGSIC8PKXb6tWrVDd0Q2fTZiMzt7vIfbgfpw/exqz5kWgbYfOAIDk+/fwOP1Riftp4tEQP+45AGsrS5ibmZbYr6FHQzT0aIhPx32Kgd0HYl/UPqXCTHk1dG+MtIep0NPVQ00Hx2L76Bvoo+Df8FMe9V3rYOcvsQqh5mL8RZiYmsDWzhbm1cyhr6+PS+cvwb6WPQDg6ZOnuH79Otq1a6f6oIhIAS8AJiKcOXMG8+fPx7lz53D/3l3E/rIX6emPUKeuKxydXbAnaidu3riO3y+ex9RxI2FoaFTivgYFdkeN6tXR9+OxOHnmPBLv3MXx3+Ix6X/huHs/BYl37uL/wpfi4rmLuJd0D78e+xW3/rmF2q61K2Vs3m3awbOpF8Z+MgQn447gXtIdXDx3FssXzccflxIAAPa1HHHrzl1c+uMvpKU/Rm5u8bNObxoRPBAp91Iwb8Y8/HPjHxw+cBirFq1CyIgQ6OjowMTEBIGDArFoziL8duI3XL96HTPGz1A4JUZEb48zM0QEc3NzHD9+HMuWLcPTjAzY16yF0P/7Am3ad4KVtQ1mT5uEvt06wM6+JsZPmYmvvgwrcV/GRkaIjdqMmV8uwcDhE/AsKwv2Mhu0b90S5mamyM7JwfW/E7F52Hg8efwE1jbW+PDjDzFgyIBKGZtEIsHazTuwPOJLzJo8Hunpj2BlbQOvFt6oYW0NAPDz/wCnD/yELv2H4snTDHyzZB6GDAgoc9817Wyx9vu1+GrOVwjoGACLahboE9QHIz8fKe8TOjsUz58/x+gho2FiaoKQkSEoyCmolLESvasYZogIDRo0wIEDBwAAV5LSFNe5N8YPe2MU2rp076mwnHPvD4VlmY0VNiyfX+yxzM1M8cOGFUjULf+bncPCwhAWFqbQtmnTpiL9Nv3ws8KyiakpZswJx4w54cXu10AqxfZ1S4u0vzkuAHhw9TeF5fd93scPB34osWYTExNErIoAVv3XtmjOohL7E1H5ca6TiIiIRI0zM0SkNT5o+wGS7yYXuy5sURjqj6qv5oqISAwYZohIa3z9/dcKrwJ4nZV10QfaEREBDDNEpEVqOtTUdAlEJEK8ZoaIiIhEjWGGiIiIRI1hhoiIiESNYYaIiIhEjWGGiIiIRI13MxFVER9+dbaMHmWtL5/vxnWr0P0pa9OmTZgwYQKePHkC4OVTgaOjo5GQkKCReohI8xhmiEitUlLTsHDFN9hz+DgepDxADasaqN+oPoZ8OgTebbw1XR4RiRDDDBGpza2ke+gQMBgW5maYPGsy6jWsh/wX+fj12K+YO30u9p/cr+kSiUiEGGaISG3Gz5gHCSQ4uW87Us3M5O2u9V0ROCgQALBp7SZE7YjC3dt3YVHdAr6dfTH5f5NhYmKiqbKJSMvxAmAiUov0x09x6OhJjAgZCBNj4yLrzS3MAQASHQlmzpuJ3cd2I3xFOM78egZfzflK3eUSkYhofZgJCwuDRCJR+MhkMk2XRUTldPPWHQiCALe6LqX2C/40GC1at0Atp1po2bolxk0ZhwN7DqipSiISI1GcZmrUqBFiY2Ply7q6uhqshohUIQgCAEAikZTa78zJM/h6xde4ef0mMp9loqCgALk5uXie9VwdZRKRCGn9zAwA6OnpQSaTyT/W1taaLomIyqmuixMkEgn+uvFPiX3uJd3DiI9GwLW+K5ZvWI4fD/2IWfNnAUCJb9MmIhJFmLlx4wbs7e3h4uKCgQMH4p9/Sv7HMDc3FxkZGQofItI8y+oW6OzbCl9v2oGs50VnWTKeZuDPS3+iIL8AU8OmokmzJnCp44LUB6kaqJaIxETrw0yLFi2wZcsWHDx4EOvWrUNKSgp8fHzw6NGjYvuHh4fDwsJC/nFwcFBzxURUkuXz/w8FhQVo3X0QDu09hFv/3MLN6zfx3frvMOiDQXBwdkB+fj62btiKpNtJ+Hnnz4jcEqnpsolIy2n9NTP+/v7y7x4eHvD29kadOnWwefNmTJw4sUj/6dOnK7RnZGQw0NA74fvJ75e6vr5tfaX2cyUprSLKKZaLYy38dmAnFq74BgvDFuJh6kNY1rBEo8aNMHvBbDRwb4CpX0zF+lXrsXT+Uni19MLnMz7HtLHTKq0mIhI/rQ8zbzIxMYGHhwdu3LhR7HqpVAqpVKrmqohIWXa21lj25UyMX/C/YteHjAhByIgQhbZe/Xr9tz4kBCEh/60PCwtDWFhYJVRKRGKh9aeZ3pSbm4urV6/Czs5O06UQERGRFtD6MDN58mTExcUhMTERZ86cQd++fZGRkYHg4GBNl0ZERERaQOtPM929exeDBg1CWloarK2t0bJlS5w+fRpOTk6aLo2IiIi0gNaHmR07dmi6BCIiItJiWn+aiYiIiKg0DDNEREQkagwzREREJGoMM0RERCRqDDNEVKV19mmKLevXypcbOVrj8MH9GqyIiCqa1t/NRETKMf66X6nr7yi5H1Ml+2V+fFTJni8NnzATW3f+XKS9dfvWWLd9Xbn2VR6Rew7ByNi40vZPRJrHMENEauPXvjW+WTIPAHBH9+XEsIGBQaUe07KGVaXun4g0j6eZiEhtpAYGkNlYQWZjBWsba1jbWMOimgUAoIGsASK3RGLkRyPxnst76N6mOy6eu4jbibcxpPcQNHVpCm9vb9y8eVO+v5s3b6JXr16wtbWFqakpmjdvjtjYWIVjvnmaiYiqHoYZItIaa5auQa9+vRAVGwWXui4I/SwUYaFh+HTcp9h5cCcAYMyYMfL+mZmZ6NatG2JjY3Hx4kV06dIFPXr0wP17dzU1BCLSAIYZIlKb/bFxqOHaHDVcm6NZ7WZoVrsZVi9ZLV/fe2Bv+Pfyh0sdFwwfMxz3ku7hg8AP0Lp9a9SpVwfjx4/HsWPH5P09PT0xYsQIeHh4wNXVFfPmzUPt2rVxNOaABkZHRJrCa2aISG3a+TTHyvD/AQCS/r1m5tVpJgBwa+Am/25l9fJal3oN6snbbG1tkZOTg4yMDJibmyMrKwtffPEF9u7di/v37yM/Px/Z2dlIvndPHcMhIi3BMENEamNibIw6Lo4AAB1d3SLr9fT/+ydJIpGU2FZYWAgACA0NxcGDB/HVV1+hbt26MDIyQt++ffHiRV6ljYGItA/DDBGJ1okTJxASEoLevXsDeHkNza1bt+DRrIWGKyMidWKYISK1yc3LQ0pqGgDg4b+nmfR09VC9RnWV9le3bl1ERUWhR48ekEgkmDVrlnzWhojeHQwzRKQ2h46ehPN7vgptLnVdsP+kak/kXbp0KYYOHQofHx9YWVlh6tSpyMjIePtCiUhUGGaIqojnI3aWur6+bX2l9nMlKa0iyili/bIvsX7Zl/LlxDeumbmaclVhuaZjzSJtvr6+EARBvuzs7IwjR44o9Bk9erTCGGJOXVBY/+edh6oNgIi0Fm/NJiIiIlFjmCEiIiJRY5ghIiIiUWOYISIiIlFjmCEiIiJRY5ghIiIiUWOYISIiIlFjmCEiIiJRY5ghIiIiUWOYIaIqr7NPU2xZv1a+3MjRGocPqvYKBXU6+9uvaORojYynTwEAu3ZuR0v3Ohquikj78HUGRFXEsB+GqfV46wJ+Llf/4RNmYuvOotu0bt8a67avq6iyihW55xCMjI0r9RhvynyWifWr1uPQvkO4l3QP5ubmqFu/LgaFDILbx26QSCRqrYeoKmOYISK18WvfGt8smQcAuPPvW7MNDAwq/biWNazeavvOfUMwuF8AhgwIUKp/xtMMfNjzQ2Q+y8T4qePh3sQdunq6iP8tHovnLsaQwCGoVq3aW9VERP/haSYiUhupgQFkNlaQ2VjB2sYa1jbWsKhmIV/fQNYAkVsiMfKjkXjP5T10b9MdF89dxO3E2xjSewhMTEzg7e2Nmzdvyre5efMmevXqBVtbW5iamqJ58+b47UScwnHfPM1U2ZbOX4r7SfcRuT8SAQMCUNetLlzquKD/R/0RdTgKpqamAICtW7fCy8sLZmZmkMlkCAoKQmpqqtrqJKoqGGaISKusWboGvfr1QlRsFFzquiD0s1CEhYbh03Gf4ty5cwCAMWPGyPtnZmaiW7duiI2NxcWLF9GlSxeMHvoR7t+7q5H6CwsL8cvPv+CDPh/ARmZTZL2JiQn09F5Oiufl5WHu3Lm4dOkSoqOjkZiYiJCQEDVXTCR+PM1ERGqzPzYONVybAwAEvLxmZNiYYRg1cZS8T++BveHfyx8AMHzMcAzqPgifff4ZWrdvjfq29TF+/Hh8/PHH8v6enp7w9PSUL8+bNw87fvgRR2MO4MOQ4eoYloLHjx7j6ZOncKnrUmbfoUOHyr/Xrl0bK1aswPvvv4/MzEz57A0RlY1hhojUpp1Pc6wM/x8AIOnfa2ZeP80EAG4N3OTfraxeXutSr0E9eZutrS1ycnKQkZEBc3NzZGVl4YsvvsDevXtx//595OfnIzs7G8n37qlc58IV3yBi5X8XJWfn5OLshd/x+f99KW/7eetatG7RrMi2AgQAUOoC34sXLyIsLAwJCQlIT09HYWEhAODOnTto2LChyvUTvWsYZohIbUyMjVHHxREAoKOrW2wfPf3//ll6FQiKa3v1iz80NBQHDx7EV199hbp168LIyAgf9ArAixd5Ktf5yeAB6Nujq3w5ZOxUBHTrjAD/TvI2+2JOIQGAZQ1LWFSzwD83/in1GFlZWfDz84Ofnx+2bt0Ka2tr3LlzB126dEFenuq1E72LGGaISNROnDiBkJAQ9O7dG8DLa2ju3016q31aVreAZfX/ZowMDaWwrmEpD2Kl0dHRQdeeXbHnxz0YPWl0ketmnmc9R35+Pv766y+kpaVhwYIFcHBwAAD5NUFEVD68AJiI1CY3Lw8pqWlISU3Dw9SHeJj6EI8fPX6rfdatWxdRUVFISEjApUuXEBQUJJ+10ZTPZ3wOWU0ZBnQbgOgfovH3tb9x659b+GnbT+jdqTcyMzPh6OgIAwMDrFy5Ev/88w92796NuXPnarRuIrHizAwRqc2hoyfh/J6vQptLXRfsP6n603iXLl2KoUOHwsfHB1ZWVpg6dSpSHj56u0LfkkU1C+zYtwPrVq7D2mVrcf/ufVhYWMC1gStC/xcKCwsLSCQSbNq0CTNmzMCKFSvQtGlTfPXVV+jZs6dGaycSI4YZoipiQ/8Npa6vb1tfqf1cSUqriHKKWL/sS6xf9t8FtInFXDNzNeWqwnJNx5pF2nx9fSEIgnzZ2dkZR44cUejTvucAheWYUxcUlv+887Bctcf8uKlc/QHAzNwME2dOxMSZE4use3Xdz6BBgzBo0CCFda+P7X3vVgq19u43CL37KfYnIp5mIiIiIpFjmCEiIiJRY5ghIiIiUWOYISIiIlFjmCEiIiJRY5ghEpnX73YhUiT8+9Hsc3aI1I1hhkhksguykS/ko7CAv7BIUeGLPAgF+dDJearpUojUis+ZIRKZrBdZuP74OiyMLWCiY6LUCw0BICcnR6l+hfkvyl1TrlD+YFVYqFzdr9O2MQDaMg4BhS/y8CT9EazvHIdOgXL7J6oqGGaIREaAgH139qGmSU2YZ5tDAuV+mUqeKdcv9XFm+WuSZJR7mzSd8k8Ma9sYAO0YhyAA+QWFOHnzEYYn7S13PURixzBDJEJP855iye9LUF1aHToS5X6Zbv9ou1L9Ju+MLnc9K02+Lfc2/7MwKfc22jYGQDvGUQjgaXY+cvML8YkZr6mid48owszq1auxaNEiJCcno1GjRli2bBnatGmj6bKINKpAKEBajvKvHjA0NFSqX8qzvHLXoofkcm+TamBe7m20bQyA9o2D6F2k9RcAR0ZGYsKECZg5cyYuXryINm3awN/fH3fu3NF0aURERKQFtD7MLFmyBMOGDcPw4cPRoEEDLFu2DA4ODlizZo2mSyMiIiItoNVhJi8vD+fPn4efn59Cu5+fH06dOqWhqoiIiEibaPU1M2lpaSgoKICtra1Cu62tLVJSUordJjc3F7m5ufLlp09fPm8hI0PxToWC3Oxy1/PmPrSBKuN4pl9Q7m3ys/PLvY2yPy9VxgBUjXGoawxA1RiHto0BqBrj0LYxAKqNQ9v+jX6Wo33/fatLRfyderWs1INCBS127949AYBw6tQphfZ58+YJbm5uxW4ze/bsV4/A5Icffvjhhx9+RP5JSkoqMy9o9cyMlZUVdHV1i8zCpKamFpmteWX69OmYOHGifLmwsBDp6emoUaOG0g8XK6+MjAw4ODggKSkJ5ublv7NBW1SFcVSFMQBVYxxVYQwAx6FNqsIYgKoxDnWMQRAEPHv2DPb29mX21eowY2BggGbNmiEmJga9e/eWt8fExKBXr17FbiOVSiGVShXaqlWrVpllypmbm4v2L+brqsI4qsIYgKoxjqowBoDj0CZVYQxA1RhHZY/BwsJCqX5aHWYAYOLEiRg8eDC8vLzg7e2Nb775Bnfu3MHIkSM1XRoRERFpAa0PMwMGDMCjR48wZ84cJCcnw93dHfv374eTk5OmSyMiIiItoPVhBgBGjRqFUaNGabqMEkmlUsyePbvI6S2xqQrjqApjAKrGOKrCGACOQ5tUhTEAVWMc2jYGiSAoc88TERERkXbS6ofmEREREZWFYYaIiIhEjWGGiIiIRI1hhoiIiESNYeYtODs7QyKRFPmMHj1a06UpLT8/H//3f/8HFxcXGBkZoXbt2pgzZw4KCws1XVq5PXv2DBMmTICTkxOMjIzg4+OD+Ph4TZdVouPHj6NHjx6wt7eHRCJBdHS0wnpBEBAWFgZ7e3sYGRnB19cXf/75p2aKLUVZ44iKikKXLl1gZWUFiUSChIQEjdRZltLG8eLFC0ydOhUeHh4wMTGBvb09hgwZgvv372uu4GKU9WcRFhaG+vXrw8TEBNWrV0enTp1w5swZzRRbirLG8boRI0ZAIpFg2bJlaqtPGWWNISQkpMjvjpYtW2qm2FIo82dx9epV9OzZExYWFjAzM0PLli1x584dtdbJMPMW4uPjkZycLP/ExMQAAPr166fhypS3cOFCrF27FqtWrcLVq1cRERGBRYsWYeXKlZourdyGDx+OmJgYfPfdd7h8+TL8/PzQqVMn3Lt3T9OlFSsrKwuenp5YtWpVsesjIiKwZMkSrFq1CvHx8ZDJZOjcuTOePXum5kpLV9Y4srKy0KpVKyxYsEDNlZVPaeN4/vw5Lly4gFmzZuHChQuIiorC9evX0bNnTw1UWrKy/izq1auHVatW4fLlyzh58iScnZ3h5+eHhw8fqrnS0pU1jleio6Nx5swZpR53r27KjKFr164Kv0P279+vxgqVU9Y4bt68idatW6N+/fo4duwYLl26hFmzZsHQ0FC9hb712yBJbvz48UKdOnWEwsJCTZeitO7duwtDhw5VaAsMDBQ++ugjDVWkmufPnwu6urrC3r17Fdo9PT2FmTNnaqgq5QEQdu3aJV8uLCwUZDKZsGDBAnlbTk6OYGFhIaxdu1YDFSrnzXG8LjExUQAgXLx4Ua01qaK0cbxy9uxZAYBw+/Zt9RRVTsqM4enTpwIAITY2Vj1FqaCkcdy9e1eoWbOm8McffwhOTk7C0qVL1V6bsoobQ3BwsNCrVy+N1KOq4sYxYMAArfh9wZmZCpKXl4etW7di6NChlfZCy8rQunVrHD58GNevXwcAXLp0CSdPnkS3bt00XFn55Ofno6CgoMj/GzAyMsLJkyc1VJXqEhMTkZKSAj8/P3mbVCpFu3btcOrUKQ1WRq88ffoUEolEbe9+q2h5eXn45ptvYGFhAU9PT02XUy6FhYUYPHgwQkND0ahRI02Xo7Jjx47BxsYG9erVwyeffILU1FRNl1QuhYWF2LdvH+rVq4cuXbrAxsYGLVq0KPW0YGVhmKkg0dHRePLkCUJCQjRdSrlMnToVgwYNQv369aGvr4/33nsPEyZMwKBBgzRdWrmYmZnB29sbc+fOxf3791FQUICtW7fizJkzSE5O1nR55fbqTfFvvh3e1ta2yFvkSf1ycnIwbdo0BAUFie5FgXv37oWpqSkMDQ2xdOlSxMTEwMrKStNllcvChQuhp6eHcePGaboUlfn7++P777/HkSNHsHjxYsTHx6NDhw7Izc3VdGlKS01NRWZmJhYsWICuXbvi0KFD6N27NwIDAxEXF6fWWkTxOgMx2LBhA/z9/bXy3G1pIiMjsXXrVmzbtg2NGjVCQkICJkyYAHt7ewQHB2u6vHL57rvvMHToUNSsWRO6urpo2rQpgoKCcOHCBU2XprI3Z/kEQRDVzF9V9OLFCwwcOBCFhYVYvXq1psspt/bt2yMhIQFpaWlYt24d+vfvjzNnzsDGxkbTpSnl/PnzWL58OS5cuCDq/xYGDBgg/+7u7g4vLy84OTlh3759CAwM1GBlynt1o0ivXr3w+eefAwCaNGmCU6dOYe3atWjXrp3aauHMTAW4ffs2YmNjMXz4cE2XUm6hoaGYNm0aBg4cCA8PDwwePBiff/45wsPDNV1audWpUwdxcXHIzMxEUlISzp49ixcvXsDFxUXTpZWbTCYDgCKzMKmpqUVma0h9Xrx4gf79+yMxMRExMTGim5UBABMTE9StWxctW7bEhg0boKenhw0bNmi6LKWdOHECqampcHR0hJ6eHvT09HD79m1MmjQJzs7Omi5PZXZ2dnBycsKNGzc0XYrSrKysoKenh4YNGyq0N2jQgHczidHGjRthY2OD7t27a7qUcnv+/Dl0dBT/Gujq6ory1uxXTExMYGdnh8ePH+PgwYPo1auXpksqNxcXF8hkMvkdcsDLaxzi4uLg4+OjwcreXa+CzI0bNxAbG4saNWpouqQKIQiCqE5tDB48GL///jsSEhLkH3t7e4SGhuLgwYOaLk9ljx49QlJSEuzs7DRditIMDAzQvHlzXLt2TaH9+vXrcHJyUmstPM30lgoLC7Fx40YEBwdDT098P84ePXrgyy+/hKOjIxo1aoSLFy9iyZIlGDp0qKZLK7eDBw9CEAS4ubnh77//RmhoKNzc3PDxxx9rurRiZWZm4u+//5YvJyYmIiEhAZaWlnB0dMSECRMwf/58uLq6wtXVFfPnz4exsTGCgoI0WHVRZY0jPT0dd+7ckT+T5dU/fDKZTD4DpQ1KG4e9vT369u2LCxcuYO/evSgoKJDPmllaWsLAwEBTZSsobQw1atTAl19+iZ49e8LOzg6PHj3C6tWrcffuXa17nERZf6feDJL6+vqQyWRwc3NTd6klKm0MlpaWCAsLQ58+fWBnZ4dbt25hxowZsLKyQu/evTVYdVFl/VmEhoZiwIABaNu2Ldq3b48DBw5gz549OHbsmHoL1fDdVKJ38OBBAYBw7do1TZeikoyMDGH8+PGCo6OjYGhoKNSuXVuYOXOmkJubq+nSyi0yMlKoXbu2YGBgIMhkMmH06NHCkydPNF1WiY4ePSoAKPIJDg4WBOHl7dmzZ88WZDKZIJVKhbZt2wqXL1/WbNHFKGscGzduLHb97NmzNVr3m0obx6vbyov7HD16VNOly5U2huzsbKF3796Cvb29YGBgINjZ2Qk9e/YUzp49q+myiyjr79SbtPHW7NLG8Pz5c8HPz0+wtrYW9PX1BUdHRyE4OFi4c+eOpssuQpk/iw0bNgh169YVDA0NBU9PTyE6OlrtdUoEQRAqISMRERERqQWvmSEiIiJRY5ghIiIiUWOYISIiIlFjmCEiIiJRY5ghIiIiUWOYISIiIlFjmCEiIiJRY5ghIo2RSCSIjo7WyLHDwsLQpEmTUvuEhIQgICBALfUQkeoYZoiIiEjUGGaIiIhI1BhmiKjS+Pr6Yty4cZgyZQosLS0hk8kQFham0Cc5ORn+/v4wMjKCi4sLdu7cqdS+8/LyMGbMGNjZ2cHQ0BDOzs4IDw+Xr79z5w569eoFU1NTmJubo3///njw4EGJ+ysoKMDEiRNRrVo11KhRA1OmTAHf9kIkDgwzRFSpNm/eDBMTE5w5cwYRERGYM2cOYmJi5OtnzZqFPn364NKlS/joo48waNAgXL16tcz9rlixArt378YPP/yAa9euYevWrXB2dgYACIKAgIAApKenIy4uDjExMbh58yYGDBhQ4v4WL16Mb7/9Fhs2bMDJkyeRnp6OXbt2vfX4iajy8UWTRFRpfH19UVBQgBMnTsjb3n//fXTo0AELFiyARCLByJEjsWbNGvn6li1bomnTpli9enWp+x43bhz+/PNPxMbGQiKRKKyLiYmBv78/EhMT4eDgAAC4cuUKGjVqhLNnz6J58+YICwtDdHQ0EhISAAD29vYYP348pk6dCgDIz8+Hi4sLmjVrprGLlIlIOZyZIaJK1bhxY4VlOzs7pKamype9vb0V1nt7eys1MxMSEoKEhAS4ublh3LhxOHTokHzd1atX4eDgIA8yANCwYUNUq1at2H0/ffoUycnJCrXo6enBy8ur7AESkcYxzBBRpdLX11dYlkgkKCwsLHWbN2daitO0aVMkJiZi7ty5yM7ORv/+/dG3b18AL08zFbePktqJSNwYZohIo06fPl1kuX79+kpta25ujgEDBmDdunWIjIzETz/9hPT0dDRs2BB37txBUlKSvO+VK1fw9OlTNGjQoMh+LCwsYGdnp1BLfn4+zp8/r+KoiEid9DRdABG923bu3AkvLy+0bt0a33//Pc6ePYsNGzaUud3SpUthZ2eHJk2aQEdHBzt37oRMJkO1atXQqVMnNG7cGB9++CGWLVuG/Px8jBo1Cu3atSvx1NH48eOxYMECuLq6okGDBliyZAmePHlSwaMlosrAmRki0qgvvvgCO3bsQOPGjbF582Z8//33aNiwYZnbmZqaYuHChfDy8kLz5s1x69Yt7N+/Hzo6OvInC1evXh1t27ZFp06dULt2bURGRpa4v0mTJmHIkCEICQmBt7c3zMzM0Lt374ocKhFVEt7NRERERKLGmRkiIiISNYYZItJK8+fPh6mpabEff39/TZdHRFqEp5mISCulp6cjPT292HVGRkaoWbOmmisiIm3FMENERESixtNMREREJGoMM0RERCRqDDNEREQkagwzREREJGoMM0RERCRqDDNEREQkagwzREREJGoMM0RERCRq/x+19wc+9014d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096000" y="4830032"/>
            <a:ext cx="6096000" cy="1200329"/>
          </a:xfrm>
          <a:prstGeom prst="rect">
            <a:avLst/>
          </a:prstGeom>
        </p:spPr>
        <p:txBody>
          <a:bodyPr>
            <a:spAutoFit/>
          </a:bodyPr>
          <a:lstStyle/>
          <a:p>
            <a:r>
              <a:rPr lang="en-US" dirty="0"/>
              <a:t>Stacked bar chart displays that as </a:t>
            </a:r>
            <a:r>
              <a:rPr lang="en-US" dirty="0" err="1" smtClean="0"/>
              <a:t>nb_site_visits</a:t>
            </a:r>
            <a:r>
              <a:rPr lang="en-US" dirty="0" smtClean="0"/>
              <a:t> </a:t>
            </a:r>
            <a:r>
              <a:rPr lang="en-US" dirty="0"/>
              <a:t>increases, </a:t>
            </a:r>
            <a:r>
              <a:rPr lang="en-US" dirty="0" err="1"/>
              <a:t>nb_sold</a:t>
            </a:r>
            <a:r>
              <a:rPr lang="en-US" dirty="0"/>
              <a:t> increases. Using </a:t>
            </a:r>
            <a:r>
              <a:rPr lang="en-US" dirty="0" err="1"/>
              <a:t>pearson</a:t>
            </a:r>
            <a:r>
              <a:rPr lang="en-US" dirty="0"/>
              <a:t> correlation, </a:t>
            </a:r>
            <a:r>
              <a:rPr lang="en-US" dirty="0" err="1"/>
              <a:t>nb_site_visits</a:t>
            </a:r>
            <a:r>
              <a:rPr lang="en-US" dirty="0"/>
              <a:t> </a:t>
            </a:r>
            <a:r>
              <a:rPr lang="en-US" dirty="0" smtClean="0"/>
              <a:t>vs </a:t>
            </a:r>
            <a:r>
              <a:rPr lang="en-US" dirty="0" err="1"/>
              <a:t>nb_sold</a:t>
            </a:r>
            <a:r>
              <a:rPr lang="en-US" dirty="0"/>
              <a:t> </a:t>
            </a:r>
            <a:r>
              <a:rPr lang="en-US" dirty="0" smtClean="0"/>
              <a:t>has </a:t>
            </a:r>
            <a:r>
              <a:rPr lang="en-US" dirty="0"/>
              <a:t>moderate positive </a:t>
            </a:r>
            <a:r>
              <a:rPr lang="en-US" dirty="0" smtClean="0"/>
              <a:t>correlation.</a:t>
            </a:r>
            <a:endParaRPr lang="en-US" dirty="0"/>
          </a:p>
          <a:p>
            <a:r>
              <a:rPr lang="en-US" dirty="0"/>
              <a:t> </a:t>
            </a:r>
          </a:p>
        </p:txBody>
      </p:sp>
      <p:sp>
        <p:nvSpPr>
          <p:cNvPr id="7" name="Rectangle 6"/>
          <p:cNvSpPr/>
          <p:nvPr/>
        </p:nvSpPr>
        <p:spPr>
          <a:xfrm>
            <a:off x="155575" y="4647152"/>
            <a:ext cx="4388993" cy="923330"/>
          </a:xfrm>
          <a:prstGeom prst="rect">
            <a:avLst/>
          </a:prstGeom>
        </p:spPr>
        <p:txBody>
          <a:bodyPr wrap="square">
            <a:spAutoFit/>
          </a:bodyPr>
          <a:lstStyle/>
          <a:p>
            <a:r>
              <a:rPr lang="en-US" dirty="0" smtClean="0"/>
              <a:t>Histogram indicates that the most used sales method is Email, not the most effective.</a:t>
            </a:r>
            <a:endParaRPr lang="en-US" dirty="0"/>
          </a:p>
          <a:p>
            <a:r>
              <a:rPr lang="en-US" dirty="0"/>
              <a:t> </a:t>
            </a:r>
          </a:p>
        </p:txBody>
      </p:sp>
    </p:spTree>
    <p:extLst>
      <p:ext uri="{BB962C8B-B14F-4D97-AF65-F5344CB8AC3E}">
        <p14:creationId xmlns:p14="http://schemas.microsoft.com/office/powerpoint/2010/main" val="204076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146" y="242311"/>
            <a:ext cx="5632715" cy="44714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6923"/>
            <a:ext cx="5550419" cy="4919482"/>
          </a:xfrm>
          <a:prstGeom prst="rect">
            <a:avLst/>
          </a:prstGeom>
        </p:spPr>
      </p:pic>
      <p:sp>
        <p:nvSpPr>
          <p:cNvPr id="4" name="Rectangle 3"/>
          <p:cNvSpPr/>
          <p:nvPr/>
        </p:nvSpPr>
        <p:spPr>
          <a:xfrm>
            <a:off x="249936" y="5380672"/>
            <a:ext cx="6096000" cy="1477328"/>
          </a:xfrm>
          <a:prstGeom prst="rect">
            <a:avLst/>
          </a:prstGeom>
        </p:spPr>
        <p:txBody>
          <a:bodyPr>
            <a:spAutoFit/>
          </a:bodyPr>
          <a:lstStyle/>
          <a:p>
            <a:r>
              <a:rPr lang="en-US" dirty="0" err="1" smtClean="0"/>
              <a:t>Heatmap</a:t>
            </a:r>
            <a:r>
              <a:rPr lang="en-US" dirty="0" smtClean="0"/>
              <a:t> indicates that there is positive moderate </a:t>
            </a:r>
            <a:r>
              <a:rPr lang="en-US" dirty="0"/>
              <a:t>correlation between site </a:t>
            </a:r>
            <a:r>
              <a:rPr lang="en-US" dirty="0" err="1"/>
              <a:t>visites</a:t>
            </a:r>
            <a:r>
              <a:rPr lang="en-US" dirty="0"/>
              <a:t> </a:t>
            </a:r>
            <a:r>
              <a:rPr lang="en-US" dirty="0" smtClean="0"/>
              <a:t>and </a:t>
            </a:r>
            <a:r>
              <a:rPr lang="en-US" dirty="0"/>
              <a:t>number of sold </a:t>
            </a:r>
            <a:r>
              <a:rPr lang="en-US" dirty="0" smtClean="0"/>
              <a:t>products </a:t>
            </a:r>
          </a:p>
          <a:p>
            <a:endParaRPr lang="en-US" dirty="0"/>
          </a:p>
          <a:p>
            <a:r>
              <a:rPr lang="en-US" dirty="0" err="1" smtClean="0"/>
              <a:t>Heatmap</a:t>
            </a:r>
            <a:r>
              <a:rPr lang="en-US" dirty="0" smtClean="0"/>
              <a:t> </a:t>
            </a:r>
            <a:r>
              <a:rPr lang="en-US" dirty="0"/>
              <a:t>indicated </a:t>
            </a:r>
            <a:r>
              <a:rPr lang="en-US" dirty="0" smtClean="0"/>
              <a:t>that there is negative correlation </a:t>
            </a:r>
            <a:r>
              <a:rPr lang="en-US" dirty="0"/>
              <a:t>between </a:t>
            </a:r>
            <a:r>
              <a:rPr lang="en-US" dirty="0" err="1" smtClean="0"/>
              <a:t>years_as_customer</a:t>
            </a:r>
            <a:r>
              <a:rPr lang="en-US" dirty="0" smtClean="0"/>
              <a:t> and revenue.</a:t>
            </a:r>
            <a:endParaRPr lang="en-US" dirty="0"/>
          </a:p>
        </p:txBody>
      </p:sp>
      <p:sp>
        <p:nvSpPr>
          <p:cNvPr id="5" name="Rectangle 4"/>
          <p:cNvSpPr/>
          <p:nvPr/>
        </p:nvSpPr>
        <p:spPr>
          <a:xfrm>
            <a:off x="7680960" y="5380672"/>
            <a:ext cx="4343400" cy="646331"/>
          </a:xfrm>
          <a:prstGeom prst="rect">
            <a:avLst/>
          </a:prstGeom>
        </p:spPr>
        <p:txBody>
          <a:bodyPr wrap="square">
            <a:spAutoFit/>
          </a:bodyPr>
          <a:lstStyle/>
          <a:p>
            <a:r>
              <a:rPr lang="en-US" dirty="0" smtClean="0"/>
              <a:t>Scatter plot indicates that the most effective sales method is Email + Call</a:t>
            </a:r>
            <a:endParaRPr lang="en-US" dirty="0"/>
          </a:p>
        </p:txBody>
      </p:sp>
    </p:spTree>
    <p:extLst>
      <p:ext uri="{BB962C8B-B14F-4D97-AF65-F5344CB8AC3E}">
        <p14:creationId xmlns:p14="http://schemas.microsoft.com/office/powerpoint/2010/main" val="2973099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1445</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DATA ANALYSIS REPORT</vt:lpstr>
      <vt:lpstr>The provided dataset underwent thorough validation and cleaning to ensure accuracy and consistency. The following steps were taken for each column:    </vt:lpstr>
      <vt:lpstr>Data Validation Steps:</vt:lpstr>
      <vt:lpstr>Data Validation Steps(contd):</vt:lpstr>
      <vt:lpstr>Data Validation Steps(contd):</vt:lpstr>
      <vt:lpstr>Data Validation Steps(contd):</vt:lpstr>
      <vt:lpstr>Data Validation Steps(contd):</vt:lpstr>
      <vt:lpstr>Exploratory Analysis:</vt:lpstr>
      <vt:lpstr>PowerPoint Presentation</vt:lpstr>
      <vt:lpstr>Findings</vt:lpstr>
      <vt:lpstr>Findings contd.</vt:lpstr>
      <vt:lpstr>Final Summary:</vt:lpstr>
      <vt:lpstr>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REPORT</dc:title>
  <dc:creator>Microsoft account</dc:creator>
  <cp:lastModifiedBy>Microsoft account</cp:lastModifiedBy>
  <cp:revision>30</cp:revision>
  <dcterms:created xsi:type="dcterms:W3CDTF">2024-06-08T11:02:29Z</dcterms:created>
  <dcterms:modified xsi:type="dcterms:W3CDTF">2024-07-13T22:46:58Z</dcterms:modified>
</cp:coreProperties>
</file>