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7" r:id="rId3"/>
    <p:sldId id="257" r:id="rId4"/>
    <p:sldId id="259" r:id="rId5"/>
    <p:sldId id="260" r:id="rId6"/>
    <p:sldId id="261" r:id="rId7"/>
    <p:sldId id="262" r:id="rId8"/>
    <p:sldId id="268" r:id="rId9"/>
    <p:sldId id="269"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2" d="100"/>
          <a:sy n="62" d="100"/>
        </p:scale>
        <p:origin x="825" y="3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D9BE184-5B01-4527-BAF9-1899F56E9D07}" type="datetimeFigureOut">
              <a:rPr lang="en-IN" smtClean="0"/>
              <a:t>22-10-2024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50B0EEC1-5453-4E0B-A96B-8C8B9FDEF8F4}" type="slidenum">
              <a:rPr lang="en-IN" smtClean="0"/>
              <a:t>‹#›</a:t>
            </a:fld>
            <a:endParaRPr lang="en-IN"/>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58762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9BE184-5B01-4527-BAF9-1899F56E9D07}"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B0EEC1-5453-4E0B-A96B-8C8B9FDEF8F4}" type="slidenum">
              <a:rPr lang="en-IN" smtClean="0"/>
              <a:t>‹#›</a:t>
            </a:fld>
            <a:endParaRPr lang="en-IN"/>
          </a:p>
        </p:txBody>
      </p:sp>
    </p:spTree>
    <p:extLst>
      <p:ext uri="{BB962C8B-B14F-4D97-AF65-F5344CB8AC3E}">
        <p14:creationId xmlns:p14="http://schemas.microsoft.com/office/powerpoint/2010/main" val="718256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9BE184-5B01-4527-BAF9-1899F56E9D07}"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B0EEC1-5453-4E0B-A96B-8C8B9FDEF8F4}" type="slidenum">
              <a:rPr lang="en-IN" smtClean="0"/>
              <a:t>‹#›</a:t>
            </a:fld>
            <a:endParaRPr lang="en-IN"/>
          </a:p>
        </p:txBody>
      </p:sp>
    </p:spTree>
    <p:extLst>
      <p:ext uri="{BB962C8B-B14F-4D97-AF65-F5344CB8AC3E}">
        <p14:creationId xmlns:p14="http://schemas.microsoft.com/office/powerpoint/2010/main" val="3473412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9BE184-5B01-4527-BAF9-1899F56E9D07}"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B0EEC1-5453-4E0B-A96B-8C8B9FDEF8F4}" type="slidenum">
              <a:rPr lang="en-IN" smtClean="0"/>
              <a:t>‹#›</a:t>
            </a:fld>
            <a:endParaRPr lang="en-IN"/>
          </a:p>
        </p:txBody>
      </p:sp>
    </p:spTree>
    <p:extLst>
      <p:ext uri="{BB962C8B-B14F-4D97-AF65-F5344CB8AC3E}">
        <p14:creationId xmlns:p14="http://schemas.microsoft.com/office/powerpoint/2010/main" val="2606742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9BE184-5B01-4527-BAF9-1899F56E9D07}"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B0EEC1-5453-4E0B-A96B-8C8B9FDEF8F4}" type="slidenum">
              <a:rPr lang="en-IN" smtClean="0"/>
              <a:t>‹#›</a:t>
            </a:fld>
            <a:endParaRPr lang="en-IN"/>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24769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9BE184-5B01-4527-BAF9-1899F56E9D07}"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B0EEC1-5453-4E0B-A96B-8C8B9FDEF8F4}" type="slidenum">
              <a:rPr lang="en-IN" smtClean="0"/>
              <a:t>‹#›</a:t>
            </a:fld>
            <a:endParaRPr lang="en-IN"/>
          </a:p>
        </p:txBody>
      </p:sp>
    </p:spTree>
    <p:extLst>
      <p:ext uri="{BB962C8B-B14F-4D97-AF65-F5344CB8AC3E}">
        <p14:creationId xmlns:p14="http://schemas.microsoft.com/office/powerpoint/2010/main" val="373440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9BE184-5B01-4527-BAF9-1899F56E9D07}" type="datetimeFigureOut">
              <a:rPr lang="en-IN" smtClean="0"/>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B0EEC1-5453-4E0B-A96B-8C8B9FDEF8F4}" type="slidenum">
              <a:rPr lang="en-IN" smtClean="0"/>
              <a:t>‹#›</a:t>
            </a:fld>
            <a:endParaRPr lang="en-IN"/>
          </a:p>
        </p:txBody>
      </p:sp>
    </p:spTree>
    <p:extLst>
      <p:ext uri="{BB962C8B-B14F-4D97-AF65-F5344CB8AC3E}">
        <p14:creationId xmlns:p14="http://schemas.microsoft.com/office/powerpoint/2010/main" val="1861023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D9BE184-5B01-4527-BAF9-1899F56E9D07}" type="datetimeFigureOut">
              <a:rPr lang="en-IN" smtClean="0"/>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B0EEC1-5453-4E0B-A96B-8C8B9FDEF8F4}" type="slidenum">
              <a:rPr lang="en-IN" smtClean="0"/>
              <a:t>‹#›</a:t>
            </a:fld>
            <a:endParaRPr lang="en-IN"/>
          </a:p>
        </p:txBody>
      </p:sp>
    </p:spTree>
    <p:extLst>
      <p:ext uri="{BB962C8B-B14F-4D97-AF65-F5344CB8AC3E}">
        <p14:creationId xmlns:p14="http://schemas.microsoft.com/office/powerpoint/2010/main" val="241273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9BE184-5B01-4527-BAF9-1899F56E9D07}" type="datetimeFigureOut">
              <a:rPr lang="en-IN" smtClean="0"/>
              <a:t>22-10-2024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B0EEC1-5453-4E0B-A96B-8C8B9FDEF8F4}" type="slidenum">
              <a:rPr lang="en-IN" smtClean="0"/>
              <a:t>‹#›</a:t>
            </a:fld>
            <a:endParaRPr lang="en-IN"/>
          </a:p>
        </p:txBody>
      </p:sp>
    </p:spTree>
    <p:extLst>
      <p:ext uri="{BB962C8B-B14F-4D97-AF65-F5344CB8AC3E}">
        <p14:creationId xmlns:p14="http://schemas.microsoft.com/office/powerpoint/2010/main" val="277855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9BE184-5B01-4527-BAF9-1899F56E9D07}"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B0EEC1-5453-4E0B-A96B-8C8B9FDEF8F4}" type="slidenum">
              <a:rPr lang="en-IN" smtClean="0"/>
              <a:t>‹#›</a:t>
            </a:fld>
            <a:endParaRPr lang="en-IN"/>
          </a:p>
        </p:txBody>
      </p:sp>
    </p:spTree>
    <p:extLst>
      <p:ext uri="{BB962C8B-B14F-4D97-AF65-F5344CB8AC3E}">
        <p14:creationId xmlns:p14="http://schemas.microsoft.com/office/powerpoint/2010/main" val="2527501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9BE184-5B01-4527-BAF9-1899F56E9D07}"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B0EEC1-5453-4E0B-A96B-8C8B9FDEF8F4}" type="slidenum">
              <a:rPr lang="en-IN" smtClean="0"/>
              <a:t>‹#›</a:t>
            </a:fld>
            <a:endParaRPr lang="en-IN"/>
          </a:p>
        </p:txBody>
      </p:sp>
    </p:spTree>
    <p:extLst>
      <p:ext uri="{BB962C8B-B14F-4D97-AF65-F5344CB8AC3E}">
        <p14:creationId xmlns:p14="http://schemas.microsoft.com/office/powerpoint/2010/main" val="87379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8D9BE184-5B01-4527-BAF9-1899F56E9D07}" type="datetimeFigureOut">
              <a:rPr lang="en-IN" smtClean="0"/>
              <a:t>22-10-2024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50B0EEC1-5453-4E0B-A96B-8C8B9FDEF8F4}" type="slidenum">
              <a:rPr lang="en-IN" smtClean="0"/>
              <a:t>‹#›</a:t>
            </a:fld>
            <a:endParaRPr lang="en-IN"/>
          </a:p>
        </p:txBody>
      </p:sp>
    </p:spTree>
    <p:extLst>
      <p:ext uri="{BB962C8B-B14F-4D97-AF65-F5344CB8AC3E}">
        <p14:creationId xmlns:p14="http://schemas.microsoft.com/office/powerpoint/2010/main" val="347645708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Padlock on computer motherboard">
            <a:extLst>
              <a:ext uri="{FF2B5EF4-FFF2-40B4-BE49-F238E27FC236}">
                <a16:creationId xmlns:a16="http://schemas.microsoft.com/office/drawing/2014/main" id="{7E8BEA42-4020-3811-6137-6AB7BEFF4633}"/>
              </a:ext>
            </a:extLst>
          </p:cNvPr>
          <p:cNvPicPr>
            <a:picLocks noChangeAspect="1"/>
          </p:cNvPicPr>
          <p:nvPr/>
        </p:nvPicPr>
        <p:blipFill rotWithShape="1">
          <a:blip r:embed="rId2">
            <a:duotone>
              <a:prstClr val="black"/>
              <a:schemeClr val="tx2">
                <a:tint val="45000"/>
                <a:satMod val="400000"/>
              </a:schemeClr>
            </a:duotone>
            <a:alphaModFix amt="2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65BFA7FE-BE52-48AF-5C6B-0F625C051257}"/>
              </a:ext>
            </a:extLst>
          </p:cNvPr>
          <p:cNvSpPr>
            <a:spLocks noGrp="1"/>
          </p:cNvSpPr>
          <p:nvPr>
            <p:ph type="ctrTitle"/>
          </p:nvPr>
        </p:nvSpPr>
        <p:spPr>
          <a:xfrm>
            <a:off x="1261872" y="758952"/>
            <a:ext cx="9418320" cy="2555748"/>
          </a:xfrm>
        </p:spPr>
        <p:txBody>
          <a:bodyPr>
            <a:normAutofit/>
          </a:bodyPr>
          <a:lstStyle/>
          <a:p>
            <a:r>
              <a:rPr lang="en-IN" sz="6700"/>
              <a:t>Credit Card Fraud </a:t>
            </a:r>
            <a:r>
              <a:rPr lang="en-IN" sz="6700" dirty="0"/>
              <a:t>D</a:t>
            </a:r>
            <a:r>
              <a:rPr lang="en-IN" sz="6700"/>
              <a:t>etection</a:t>
            </a:r>
            <a:endParaRPr lang="en-IN" sz="6700" dirty="0"/>
          </a:p>
        </p:txBody>
      </p:sp>
      <p:sp>
        <p:nvSpPr>
          <p:cNvPr id="3" name="Subtitle 2">
            <a:extLst>
              <a:ext uri="{FF2B5EF4-FFF2-40B4-BE49-F238E27FC236}">
                <a16:creationId xmlns:a16="http://schemas.microsoft.com/office/drawing/2014/main" id="{D19FED3E-DA62-98B0-4733-A23295BB31D3}"/>
              </a:ext>
            </a:extLst>
          </p:cNvPr>
          <p:cNvSpPr>
            <a:spLocks noGrp="1"/>
          </p:cNvSpPr>
          <p:nvPr>
            <p:ph type="subTitle" idx="1"/>
          </p:nvPr>
        </p:nvSpPr>
        <p:spPr>
          <a:xfrm>
            <a:off x="1261872" y="4800600"/>
            <a:ext cx="9418320" cy="1691640"/>
          </a:xfrm>
        </p:spPr>
        <p:txBody>
          <a:bodyPr>
            <a:normAutofit/>
          </a:bodyPr>
          <a:lstStyle/>
          <a:p>
            <a:endParaRPr lang="en-IN" dirty="0">
              <a:solidFill>
                <a:schemeClr val="tx1">
                  <a:lumMod val="85000"/>
                </a:schemeClr>
              </a:solidFill>
            </a:endParaRPr>
          </a:p>
        </p:txBody>
      </p:sp>
      <p:sp>
        <p:nvSpPr>
          <p:cNvPr id="9" name="Rectangle 8">
            <a:extLst>
              <a:ext uri="{FF2B5EF4-FFF2-40B4-BE49-F238E27FC236}">
                <a16:creationId xmlns:a16="http://schemas.microsoft.com/office/drawing/2014/main" id="{BDFBFB44-5702-4C90-B87C-142B0DF55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98275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F91A9-58CF-38F1-5048-DB4381BC8200}"/>
              </a:ext>
            </a:extLst>
          </p:cNvPr>
          <p:cNvSpPr>
            <a:spLocks noGrp="1"/>
          </p:cNvSpPr>
          <p:nvPr>
            <p:ph type="title"/>
          </p:nvPr>
        </p:nvSpPr>
        <p:spPr/>
        <p:txBody>
          <a:bodyPr/>
          <a:lstStyle/>
          <a:p>
            <a:r>
              <a:rPr lang="en-GB" dirty="0"/>
              <a:t>CONCLUSION</a:t>
            </a:r>
            <a:endParaRPr lang="en-IN" dirty="0"/>
          </a:p>
        </p:txBody>
      </p:sp>
      <p:sp>
        <p:nvSpPr>
          <p:cNvPr id="3" name="Content Placeholder 2">
            <a:extLst>
              <a:ext uri="{FF2B5EF4-FFF2-40B4-BE49-F238E27FC236}">
                <a16:creationId xmlns:a16="http://schemas.microsoft.com/office/drawing/2014/main" id="{8E5CF6BC-A7DC-3A6C-F047-27AFD24075D0}"/>
              </a:ext>
            </a:extLst>
          </p:cNvPr>
          <p:cNvSpPr>
            <a:spLocks noGrp="1"/>
          </p:cNvSpPr>
          <p:nvPr>
            <p:ph idx="1"/>
          </p:nvPr>
        </p:nvSpPr>
        <p:spPr/>
        <p:txBody>
          <a:bodyPr/>
          <a:lstStyle/>
          <a:p>
            <a:r>
              <a:rPr lang="en-US" dirty="0"/>
              <a:t>In conclusion, credit card fraud detection using machine learning is an essential tool in modern financial security. Traditional fraud detection methods struggle to cope with the scale and complexity of current transactions, but machine learning offers a dynamic solution by analyzing patterns and detecting anomalies in real-time. These models enhance accuracy, reduce false positives and negatives, and can adapt to evolving fraud tactics. By leveraging algorithms like supervised, unsupervised, and deep learning, financial institutions can proactively safeguard against fraud, minimizing financial losses and building greater trust with their customers. As technology advances, machine learning's role in fraud detection will only grow.</a:t>
            </a:r>
            <a:endParaRPr lang="en-GB" dirty="0"/>
          </a:p>
          <a:p>
            <a:endParaRPr lang="en-GB" dirty="0"/>
          </a:p>
          <a:p>
            <a:endParaRPr lang="en-GB" dirty="0"/>
          </a:p>
          <a:p>
            <a:endParaRPr lang="en-GB" dirty="0"/>
          </a:p>
          <a:p>
            <a:endParaRPr lang="en-IN" dirty="0"/>
          </a:p>
        </p:txBody>
      </p:sp>
    </p:spTree>
    <p:extLst>
      <p:ext uri="{BB962C8B-B14F-4D97-AF65-F5344CB8AC3E}">
        <p14:creationId xmlns:p14="http://schemas.microsoft.com/office/powerpoint/2010/main" val="2239300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0A9A80-E8FE-48ED-A56B-95801B221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Rectangle 9">
            <a:extLst>
              <a:ext uri="{FF2B5EF4-FFF2-40B4-BE49-F238E27FC236}">
                <a16:creationId xmlns:a16="http://schemas.microsoft.com/office/drawing/2014/main" id="{E85544B9-05BC-4819-A434-90EE49FAF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FDE559BD-870D-15BA-7C60-34E4F0FB2A64}"/>
              </a:ext>
            </a:extLst>
          </p:cNvPr>
          <p:cNvSpPr>
            <a:spLocks noGrp="1"/>
          </p:cNvSpPr>
          <p:nvPr>
            <p:ph type="title"/>
          </p:nvPr>
        </p:nvSpPr>
        <p:spPr>
          <a:xfrm>
            <a:off x="1261872" y="1028699"/>
            <a:ext cx="9418320" cy="3862083"/>
          </a:xfrm>
        </p:spPr>
        <p:txBody>
          <a:bodyPr vert="horz" lIns="91440" tIns="45720" rIns="91440" bIns="45720" rtlCol="0" anchor="ctr">
            <a:normAutofit/>
          </a:bodyPr>
          <a:lstStyle/>
          <a:p>
            <a:pPr algn="ctr"/>
            <a:r>
              <a:rPr lang="en-US" sz="6000" dirty="0"/>
              <a:t>THANK YOU</a:t>
            </a:r>
          </a:p>
        </p:txBody>
      </p:sp>
      <p:sp>
        <p:nvSpPr>
          <p:cNvPr id="3" name="Text Placeholder 2">
            <a:extLst>
              <a:ext uri="{FF2B5EF4-FFF2-40B4-BE49-F238E27FC236}">
                <a16:creationId xmlns:a16="http://schemas.microsoft.com/office/drawing/2014/main" id="{9F66796A-097B-787C-A285-AE95D9059DE3}"/>
              </a:ext>
            </a:extLst>
          </p:cNvPr>
          <p:cNvSpPr>
            <a:spLocks noGrp="1"/>
          </p:cNvSpPr>
          <p:nvPr>
            <p:ph type="body" idx="1"/>
          </p:nvPr>
        </p:nvSpPr>
        <p:spPr>
          <a:xfrm>
            <a:off x="1261872" y="5237670"/>
            <a:ext cx="9418320" cy="1183261"/>
          </a:xfrm>
        </p:spPr>
        <p:txBody>
          <a:bodyPr vert="horz" lIns="91440" tIns="45720" rIns="91440" bIns="45720" rtlCol="0">
            <a:normAutofit/>
          </a:bodyPr>
          <a:lstStyle/>
          <a:p>
            <a:pPr algn="ctr"/>
            <a:endParaRPr lang="en-US"/>
          </a:p>
        </p:txBody>
      </p:sp>
      <p:cxnSp>
        <p:nvCxnSpPr>
          <p:cNvPr id="12" name="Straight Connector 11">
            <a:extLst>
              <a:ext uri="{FF2B5EF4-FFF2-40B4-BE49-F238E27FC236}">
                <a16:creationId xmlns:a16="http://schemas.microsoft.com/office/drawing/2014/main" id="{D7E8ECA2-60A0-4D39-817D-F1E982ED7F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1500" y="5097592"/>
            <a:ext cx="59639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76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AC819-494D-2771-E789-A836EE717AEF}"/>
              </a:ext>
            </a:extLst>
          </p:cNvPr>
          <p:cNvSpPr>
            <a:spLocks noGrp="1"/>
          </p:cNvSpPr>
          <p:nvPr>
            <p:ph type="title"/>
          </p:nvPr>
        </p:nvSpPr>
        <p:spPr/>
        <p:txBody>
          <a:bodyPr/>
          <a:lstStyle/>
          <a:p>
            <a:r>
              <a:rPr lang="en-GB" dirty="0"/>
              <a:t>TEAM MEMBERS</a:t>
            </a:r>
            <a:endParaRPr lang="en-IN" dirty="0"/>
          </a:p>
        </p:txBody>
      </p:sp>
      <p:sp>
        <p:nvSpPr>
          <p:cNvPr id="3" name="Content Placeholder 2">
            <a:extLst>
              <a:ext uri="{FF2B5EF4-FFF2-40B4-BE49-F238E27FC236}">
                <a16:creationId xmlns:a16="http://schemas.microsoft.com/office/drawing/2014/main" id="{FEEDE938-88D5-ACA8-74DF-2E1F1D2C70FD}"/>
              </a:ext>
            </a:extLst>
          </p:cNvPr>
          <p:cNvSpPr>
            <a:spLocks noGrp="1"/>
          </p:cNvSpPr>
          <p:nvPr>
            <p:ph idx="1"/>
          </p:nvPr>
        </p:nvSpPr>
        <p:spPr/>
        <p:txBody>
          <a:bodyPr/>
          <a:lstStyle/>
          <a:p>
            <a:r>
              <a:rPr lang="en-IN" dirty="0"/>
              <a:t>2210040030-G.SAMSRITHA</a:t>
            </a:r>
          </a:p>
          <a:p>
            <a:r>
              <a:rPr lang="en-IN" dirty="0"/>
              <a:t>2210040032-CH.SAMYANA REDDY</a:t>
            </a:r>
          </a:p>
          <a:p>
            <a:r>
              <a:rPr lang="en-IN" dirty="0"/>
              <a:t>2210040050-KHALVIDA</a:t>
            </a:r>
          </a:p>
        </p:txBody>
      </p:sp>
    </p:spTree>
    <p:extLst>
      <p:ext uri="{BB962C8B-B14F-4D97-AF65-F5344CB8AC3E}">
        <p14:creationId xmlns:p14="http://schemas.microsoft.com/office/powerpoint/2010/main" val="203195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7">
            <a:extLst>
              <a:ext uri="{FF2B5EF4-FFF2-40B4-BE49-F238E27FC236}">
                <a16:creationId xmlns:a16="http://schemas.microsoft.com/office/drawing/2014/main" id="{B39A2F9F-4BFD-43B1-8BBE-ACFE87A0D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a:extLst>
              <a:ext uri="{FF2B5EF4-FFF2-40B4-BE49-F238E27FC236}">
                <a16:creationId xmlns:a16="http://schemas.microsoft.com/office/drawing/2014/main" id="{00068BC2-5A98-CC2B-F97E-D16158A39408}"/>
              </a:ext>
            </a:extLst>
          </p:cNvPr>
          <p:cNvPicPr>
            <a:picLocks noChangeAspect="1"/>
          </p:cNvPicPr>
          <p:nvPr/>
        </p:nvPicPr>
        <p:blipFill rotWithShape="1">
          <a:blip r:embed="rId2">
            <a:alphaModFix amt="25000"/>
          </a:blip>
          <a:srcRect/>
          <a:stretch/>
        </p:blipFill>
        <p:spPr>
          <a:xfrm>
            <a:off x="20" y="10"/>
            <a:ext cx="11292820" cy="6857990"/>
          </a:xfrm>
          <a:prstGeom prst="rect">
            <a:avLst/>
          </a:prstGeom>
        </p:spPr>
      </p:pic>
      <p:sp>
        <p:nvSpPr>
          <p:cNvPr id="2" name="Title 1">
            <a:extLst>
              <a:ext uri="{FF2B5EF4-FFF2-40B4-BE49-F238E27FC236}">
                <a16:creationId xmlns:a16="http://schemas.microsoft.com/office/drawing/2014/main" id="{7F1A664D-FB3E-1C5D-AB72-4A42CEC624E4}"/>
              </a:ext>
            </a:extLst>
          </p:cNvPr>
          <p:cNvSpPr>
            <a:spLocks noGrp="1"/>
          </p:cNvSpPr>
          <p:nvPr>
            <p:ph type="title"/>
          </p:nvPr>
        </p:nvSpPr>
        <p:spPr>
          <a:xfrm>
            <a:off x="971550" y="0"/>
            <a:ext cx="9690100" cy="2247900"/>
          </a:xfrm>
        </p:spPr>
        <p:txBody>
          <a:bodyPr>
            <a:normAutofit fontScale="90000"/>
          </a:bodyPr>
          <a:lstStyle/>
          <a:p>
            <a:br>
              <a:rPr lang="en-IN" b="1" dirty="0">
                <a:effectLst/>
              </a:rPr>
            </a:br>
            <a:br>
              <a:rPr lang="en-IN" b="1" dirty="0">
                <a:effectLst/>
              </a:rPr>
            </a:br>
            <a:br>
              <a:rPr lang="en-IN" b="1" dirty="0">
                <a:effectLst/>
              </a:rPr>
            </a:br>
            <a:br>
              <a:rPr lang="en-IN" b="1" dirty="0">
                <a:effectLst/>
              </a:rPr>
            </a:br>
            <a:br>
              <a:rPr lang="en-IN" b="1" dirty="0">
                <a:effectLst/>
              </a:rPr>
            </a:br>
            <a:br>
              <a:rPr lang="en-IN" b="1" dirty="0">
                <a:effectLst/>
              </a:rPr>
            </a:br>
            <a:r>
              <a:rPr lang="en-IN" b="1" dirty="0">
                <a:effectLst/>
              </a:rPr>
              <a:t>CREDIT CARD Fraud Detection System</a:t>
            </a:r>
            <a:br>
              <a:rPr lang="en-IN" b="1" dirty="0"/>
            </a:br>
            <a:endParaRPr lang="en-IN" dirty="0"/>
          </a:p>
        </p:txBody>
      </p:sp>
      <p:sp>
        <p:nvSpPr>
          <p:cNvPr id="3" name="Content Placeholder 2">
            <a:extLst>
              <a:ext uri="{FF2B5EF4-FFF2-40B4-BE49-F238E27FC236}">
                <a16:creationId xmlns:a16="http://schemas.microsoft.com/office/drawing/2014/main" id="{87E99D0D-074C-9661-4580-88A433E566F8}"/>
              </a:ext>
            </a:extLst>
          </p:cNvPr>
          <p:cNvSpPr>
            <a:spLocks noGrp="1"/>
          </p:cNvSpPr>
          <p:nvPr>
            <p:ph idx="1"/>
          </p:nvPr>
        </p:nvSpPr>
        <p:spPr>
          <a:xfrm>
            <a:off x="1261872" y="1828800"/>
            <a:ext cx="8595360" cy="4351337"/>
          </a:xfrm>
        </p:spPr>
        <p:txBody>
          <a:bodyPr>
            <a:normAutofit/>
          </a:bodyPr>
          <a:lstStyle/>
          <a:p>
            <a:r>
              <a:rPr lang="en-US" b="1" dirty="0"/>
              <a:t>Credit Card Fraud Detection Using Machine Learning</a:t>
            </a:r>
            <a:r>
              <a:rPr lang="en-US" dirty="0"/>
              <a:t> is a system designed to identify potentially fraudulent credit card transactions. This system leverages machine learning algorithms to analyze transaction data and detect suspicious patterns or anomalies that indicate fraud. By continuously learning from historical transaction data, machine learning models can distinguish between normal and abnormal behavior, providing an effective tool for real-time fraud detection. These systems are critical for financial institutions and businesses to safeguard against financial losses, reduce risks, and enhance customer trust by preventing fraudulent activities in their transactions.</a:t>
            </a:r>
          </a:p>
          <a:p>
            <a:endParaRPr lang="en-IN" dirty="0"/>
          </a:p>
        </p:txBody>
      </p:sp>
      <p:sp>
        <p:nvSpPr>
          <p:cNvPr id="23" name="Rectangle 19">
            <a:extLst>
              <a:ext uri="{FF2B5EF4-FFF2-40B4-BE49-F238E27FC236}">
                <a16:creationId xmlns:a16="http://schemas.microsoft.com/office/drawing/2014/main" id="{DB383DC5-236D-4BB4-AB9E-014F4FCF14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1487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9A2F9F-4BFD-43B1-8BBE-ACFE87A0D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7A5DB36A-8D65-7513-46E4-CF39C4AF5A2D}"/>
              </a:ext>
            </a:extLst>
          </p:cNvPr>
          <p:cNvPicPr>
            <a:picLocks noChangeAspect="1"/>
          </p:cNvPicPr>
          <p:nvPr/>
        </p:nvPicPr>
        <p:blipFill rotWithShape="1">
          <a:blip r:embed="rId2">
            <a:alphaModFix amt="25000"/>
          </a:blip>
          <a:srcRect b="15730"/>
          <a:stretch/>
        </p:blipFill>
        <p:spPr>
          <a:xfrm>
            <a:off x="-57150" y="-88890"/>
            <a:ext cx="12191980" cy="6857990"/>
          </a:xfrm>
          <a:prstGeom prst="rect">
            <a:avLst/>
          </a:prstGeom>
        </p:spPr>
      </p:pic>
      <p:sp>
        <p:nvSpPr>
          <p:cNvPr id="2" name="Title 1">
            <a:extLst>
              <a:ext uri="{FF2B5EF4-FFF2-40B4-BE49-F238E27FC236}">
                <a16:creationId xmlns:a16="http://schemas.microsoft.com/office/drawing/2014/main" id="{6A1F6416-889D-D2C3-0A5D-A3C44014ABAA}"/>
              </a:ext>
            </a:extLst>
          </p:cNvPr>
          <p:cNvSpPr>
            <a:spLocks noGrp="1"/>
          </p:cNvSpPr>
          <p:nvPr>
            <p:ph type="title"/>
          </p:nvPr>
        </p:nvSpPr>
        <p:spPr>
          <a:xfrm>
            <a:off x="1261872" y="365760"/>
            <a:ext cx="9692640" cy="1325562"/>
          </a:xfrm>
        </p:spPr>
        <p:txBody>
          <a:bodyPr>
            <a:normAutofit/>
          </a:bodyPr>
          <a:lstStyle/>
          <a:p>
            <a:br>
              <a:rPr lang="en-IN" b="1" dirty="0"/>
            </a:br>
            <a:endParaRPr lang="en-IN" dirty="0"/>
          </a:p>
        </p:txBody>
      </p:sp>
      <p:sp>
        <p:nvSpPr>
          <p:cNvPr id="3" name="Content Placeholder 2">
            <a:extLst>
              <a:ext uri="{FF2B5EF4-FFF2-40B4-BE49-F238E27FC236}">
                <a16:creationId xmlns:a16="http://schemas.microsoft.com/office/drawing/2014/main" id="{3BDEF4EC-8537-723C-8BF6-5A0DD05F92EB}"/>
              </a:ext>
            </a:extLst>
          </p:cNvPr>
          <p:cNvSpPr>
            <a:spLocks noGrp="1"/>
          </p:cNvSpPr>
          <p:nvPr>
            <p:ph idx="1"/>
          </p:nvPr>
        </p:nvSpPr>
        <p:spPr>
          <a:xfrm>
            <a:off x="1261872" y="1583536"/>
            <a:ext cx="8595360" cy="3513137"/>
          </a:xfrm>
        </p:spPr>
        <p:txBody>
          <a:bodyPr>
            <a:normAutofit/>
          </a:bodyPr>
          <a:lstStyle/>
          <a:p>
            <a:r>
              <a:rPr lang="en-US" dirty="0"/>
              <a:t>This project aims to develop a machine learning model capable of identifying fraudulent credit card transactions in real-time. By analyzing transactional data and recognizing patterns, the system will help financial institutions minimize fraud risks, protecting both the banks and their customers. The project will involve data preprocessing, feature engineering, and the use of various machine learning algorithms to predict fraudulent activities.</a:t>
            </a:r>
            <a:endParaRPr lang="en-IN" dirty="0"/>
          </a:p>
        </p:txBody>
      </p:sp>
      <p:sp>
        <p:nvSpPr>
          <p:cNvPr id="11" name="Rectangle 10">
            <a:extLst>
              <a:ext uri="{FF2B5EF4-FFF2-40B4-BE49-F238E27FC236}">
                <a16:creationId xmlns:a16="http://schemas.microsoft.com/office/drawing/2014/main" id="{DB383DC5-236D-4BB4-AB9E-014F4FCF14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 name="TextBox 5">
            <a:extLst>
              <a:ext uri="{FF2B5EF4-FFF2-40B4-BE49-F238E27FC236}">
                <a16:creationId xmlns:a16="http://schemas.microsoft.com/office/drawing/2014/main" id="{2E443686-FB23-B0E6-F18B-57078EEB1841}"/>
              </a:ext>
            </a:extLst>
          </p:cNvPr>
          <p:cNvSpPr txBox="1"/>
          <p:nvPr/>
        </p:nvSpPr>
        <p:spPr>
          <a:xfrm>
            <a:off x="1141222" y="338077"/>
            <a:ext cx="6175374" cy="923330"/>
          </a:xfrm>
          <a:prstGeom prst="rect">
            <a:avLst/>
          </a:prstGeom>
          <a:noFill/>
        </p:spPr>
        <p:txBody>
          <a:bodyPr wrap="square">
            <a:spAutoFit/>
          </a:bodyPr>
          <a:lstStyle/>
          <a:p>
            <a:r>
              <a:rPr lang="en-IN" sz="5400" dirty="0"/>
              <a:t>Project Overview:</a:t>
            </a:r>
          </a:p>
        </p:txBody>
      </p:sp>
    </p:spTree>
    <p:extLst>
      <p:ext uri="{BB962C8B-B14F-4D97-AF65-F5344CB8AC3E}">
        <p14:creationId xmlns:p14="http://schemas.microsoft.com/office/powerpoint/2010/main" val="3218358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5D62DC7-826E-42BE-9EDD-5E5409B72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6153411-C7BE-FC89-2492-F36C4576533E}"/>
              </a:ext>
            </a:extLst>
          </p:cNvPr>
          <p:cNvPicPr>
            <a:picLocks noChangeAspect="1"/>
          </p:cNvPicPr>
          <p:nvPr/>
        </p:nvPicPr>
        <p:blipFill rotWithShape="1">
          <a:blip r:embed="rId2">
            <a:duotone>
              <a:schemeClr val="bg2">
                <a:shade val="45000"/>
                <a:satMod val="135000"/>
              </a:schemeClr>
              <a:prstClr val="white"/>
            </a:duotone>
            <a:alphaModFix amt="25000"/>
          </a:blip>
          <a:srcRect t="11409" b="4321"/>
          <a:stretch/>
        </p:blipFill>
        <p:spPr>
          <a:xfrm>
            <a:off x="15260" y="10"/>
            <a:ext cx="12191980" cy="6857990"/>
          </a:xfrm>
          <a:prstGeom prst="rect">
            <a:avLst/>
          </a:prstGeom>
        </p:spPr>
      </p:pic>
      <p:sp>
        <p:nvSpPr>
          <p:cNvPr id="2" name="Title 1">
            <a:extLst>
              <a:ext uri="{FF2B5EF4-FFF2-40B4-BE49-F238E27FC236}">
                <a16:creationId xmlns:a16="http://schemas.microsoft.com/office/drawing/2014/main" id="{072AA51D-D93B-1359-A455-49B86615184B}"/>
              </a:ext>
            </a:extLst>
          </p:cNvPr>
          <p:cNvSpPr>
            <a:spLocks noGrp="1"/>
          </p:cNvSpPr>
          <p:nvPr>
            <p:ph type="title"/>
          </p:nvPr>
        </p:nvSpPr>
        <p:spPr>
          <a:xfrm>
            <a:off x="443073" y="391160"/>
            <a:ext cx="9692640" cy="1325562"/>
          </a:xfrm>
        </p:spPr>
        <p:txBody>
          <a:bodyPr>
            <a:normAutofit/>
          </a:bodyPr>
          <a:lstStyle/>
          <a:p>
            <a:r>
              <a:rPr lang="en-IN" dirty="0"/>
              <a:t>Objectives:</a:t>
            </a:r>
            <a:br>
              <a:rPr lang="en-IN" b="1" dirty="0"/>
            </a:br>
            <a:endParaRPr lang="en-IN" dirty="0"/>
          </a:p>
        </p:txBody>
      </p:sp>
      <p:sp>
        <p:nvSpPr>
          <p:cNvPr id="18" name="Rectangle 17">
            <a:extLst>
              <a:ext uri="{FF2B5EF4-FFF2-40B4-BE49-F238E27FC236}">
                <a16:creationId xmlns:a16="http://schemas.microsoft.com/office/drawing/2014/main" id="{691B5B20-9DBC-42D3-9674-95BB1AC54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3" name="Rectangle 1">
            <a:extLst>
              <a:ext uri="{FF2B5EF4-FFF2-40B4-BE49-F238E27FC236}">
                <a16:creationId xmlns:a16="http://schemas.microsoft.com/office/drawing/2014/main" id="{8E33FF8B-ADB5-138C-5C66-0841C053AD18}"/>
              </a:ext>
            </a:extLst>
          </p:cNvPr>
          <p:cNvSpPr>
            <a:spLocks noGrp="1" noChangeArrowheads="1"/>
          </p:cNvSpPr>
          <p:nvPr>
            <p:ph idx="1"/>
          </p:nvPr>
        </p:nvSpPr>
        <p:spPr bwMode="auto">
          <a:xfrm>
            <a:off x="443073" y="1512860"/>
            <a:ext cx="1040669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Develop a reliable and accurate fraud detection model.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Minimize false positives (incorrectly flagged legitimate transactions) and false negatives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(missed fraudulent transactions).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Test and compare various machine learning algorithms to identify the most effective one.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Ensure the system can scale and be used in real-time to monitor transactions. </a:t>
            </a:r>
          </a:p>
        </p:txBody>
      </p:sp>
    </p:spTree>
    <p:extLst>
      <p:ext uri="{BB962C8B-B14F-4D97-AF65-F5344CB8AC3E}">
        <p14:creationId xmlns:p14="http://schemas.microsoft.com/office/powerpoint/2010/main" val="1666696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D62DC7-826E-42BE-9EDD-5E5409B72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2C6E7ADA-F68B-E189-EEBF-8DB372FACBC0}"/>
              </a:ext>
            </a:extLst>
          </p:cNvPr>
          <p:cNvPicPr>
            <a:picLocks noChangeAspect="1"/>
          </p:cNvPicPr>
          <p:nvPr/>
        </p:nvPicPr>
        <p:blipFill rotWithShape="1">
          <a:blip r:embed="rId2">
            <a:duotone>
              <a:schemeClr val="bg2">
                <a:shade val="45000"/>
                <a:satMod val="135000"/>
              </a:schemeClr>
              <a:prstClr val="white"/>
            </a:duotone>
            <a:alphaModFix amt="2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EB62EA34-4109-167E-4BAD-0EFAA59EF03D}"/>
              </a:ext>
            </a:extLst>
          </p:cNvPr>
          <p:cNvSpPr>
            <a:spLocks noGrp="1"/>
          </p:cNvSpPr>
          <p:nvPr>
            <p:ph type="title"/>
          </p:nvPr>
        </p:nvSpPr>
        <p:spPr>
          <a:xfrm>
            <a:off x="254937" y="448310"/>
            <a:ext cx="9692640" cy="1325562"/>
          </a:xfrm>
        </p:spPr>
        <p:txBody>
          <a:bodyPr>
            <a:normAutofit/>
          </a:bodyPr>
          <a:lstStyle/>
          <a:p>
            <a:r>
              <a:rPr lang="en-IN" dirty="0"/>
              <a:t>Scope:</a:t>
            </a:r>
            <a:br>
              <a:rPr lang="en-IN" b="1" dirty="0"/>
            </a:br>
            <a:endParaRPr lang="en-IN" dirty="0"/>
          </a:p>
        </p:txBody>
      </p:sp>
      <p:sp>
        <p:nvSpPr>
          <p:cNvPr id="11" name="Rectangle 10">
            <a:extLst>
              <a:ext uri="{FF2B5EF4-FFF2-40B4-BE49-F238E27FC236}">
                <a16:creationId xmlns:a16="http://schemas.microsoft.com/office/drawing/2014/main" id="{691B5B20-9DBC-42D3-9674-95BB1AC54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 name="Rectangle 1">
            <a:extLst>
              <a:ext uri="{FF2B5EF4-FFF2-40B4-BE49-F238E27FC236}">
                <a16:creationId xmlns:a16="http://schemas.microsoft.com/office/drawing/2014/main" id="{0BD02EC3-5524-6E90-1AF8-17875C362FDB}"/>
              </a:ext>
            </a:extLst>
          </p:cNvPr>
          <p:cNvSpPr>
            <a:spLocks noGrp="1" noChangeArrowheads="1"/>
          </p:cNvSpPr>
          <p:nvPr>
            <p:ph idx="1"/>
          </p:nvPr>
        </p:nvSpPr>
        <p:spPr bwMode="auto">
          <a:xfrm>
            <a:off x="270177" y="1443840"/>
            <a:ext cx="1068433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Using publicly available credit card fraud datasets or secure datasets from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financial institutions.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a:ln>
                  <a:noFill/>
                </a:ln>
                <a:solidFill>
                  <a:schemeClr val="tx1"/>
                </a:solidFill>
                <a:effectLst/>
                <a:latin typeface="Arial" panose="020B0604020202020204" pitchFamily="34" charset="0"/>
              </a:rPr>
              <a:t> Handle missing values, outliers, scaling, and transformation of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Engineering:</a:t>
            </a:r>
            <a:r>
              <a:rPr kumimoji="0" lang="en-US" altLang="en-US" sz="1800" b="0" i="0" u="none" strike="noStrike" cap="none" normalizeH="0" baseline="0" dirty="0">
                <a:ln>
                  <a:noFill/>
                </a:ln>
                <a:solidFill>
                  <a:schemeClr val="tx1"/>
                </a:solidFill>
                <a:effectLst/>
                <a:latin typeface="Arial" panose="020B0604020202020204" pitchFamily="34" charset="0"/>
              </a:rPr>
              <a:t> Generate and select the most relevant features for fraud detection.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Building:</a:t>
            </a:r>
            <a:r>
              <a:rPr kumimoji="0" lang="en-US" altLang="en-US" sz="1800" b="0" i="0" u="none" strike="noStrike" cap="none" normalizeH="0" baseline="0" dirty="0">
                <a:ln>
                  <a:noFill/>
                </a:ln>
                <a:solidFill>
                  <a:schemeClr val="tx1"/>
                </a:solidFill>
                <a:effectLst/>
                <a:latin typeface="Arial" panose="020B0604020202020204" pitchFamily="34" charset="0"/>
              </a:rPr>
              <a:t> Implement and compare machine learning algorithms such as Logistic Regression,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Decision Trees, Random Forests, Gradient Boosting, and Neural Networks.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Evaluation:</a:t>
            </a:r>
            <a:r>
              <a:rPr kumimoji="0" lang="en-US" altLang="en-US" sz="1800" b="0" i="0" u="none" strike="noStrike" cap="none" normalizeH="0" baseline="0" dirty="0">
                <a:ln>
                  <a:noFill/>
                </a:ln>
                <a:solidFill>
                  <a:schemeClr val="tx1"/>
                </a:solidFill>
                <a:effectLst/>
                <a:latin typeface="Arial" panose="020B0604020202020204" pitchFamily="34" charset="0"/>
              </a:rPr>
              <a:t> Use performance metrics such as accuracy, precision, recall, F1-score,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AUC-ROC to evaluate the models.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 Provide a real-time prediction system capable of processing new transactions. </a:t>
            </a:r>
          </a:p>
        </p:txBody>
      </p:sp>
    </p:spTree>
    <p:extLst>
      <p:ext uri="{BB962C8B-B14F-4D97-AF65-F5344CB8AC3E}">
        <p14:creationId xmlns:p14="http://schemas.microsoft.com/office/powerpoint/2010/main" val="3092383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D62DC7-826E-42BE-9EDD-5E5409B72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python">
            <a:extLst>
              <a:ext uri="{FF2B5EF4-FFF2-40B4-BE49-F238E27FC236}">
                <a16:creationId xmlns:a16="http://schemas.microsoft.com/office/drawing/2014/main" id="{B15BC7EB-02E3-02A5-97A6-F0A788B1703E}"/>
              </a:ext>
            </a:extLst>
          </p:cNvPr>
          <p:cNvPicPr>
            <a:picLocks noChangeAspect="1"/>
          </p:cNvPicPr>
          <p:nvPr/>
        </p:nvPicPr>
        <p:blipFill rotWithShape="1">
          <a:blip r:embed="rId2">
            <a:duotone>
              <a:schemeClr val="bg2">
                <a:shade val="45000"/>
                <a:satMod val="135000"/>
              </a:schemeClr>
              <a:prstClr val="white"/>
            </a:duotone>
            <a:alphaModFix amt="25000"/>
          </a:blip>
          <a:srcRect t="16357"/>
          <a:stretch/>
        </p:blipFill>
        <p:spPr>
          <a:xfrm>
            <a:off x="20" y="10"/>
            <a:ext cx="12191980" cy="6857990"/>
          </a:xfrm>
          <a:prstGeom prst="rect">
            <a:avLst/>
          </a:prstGeom>
        </p:spPr>
      </p:pic>
      <p:sp>
        <p:nvSpPr>
          <p:cNvPr id="2" name="Title 1">
            <a:extLst>
              <a:ext uri="{FF2B5EF4-FFF2-40B4-BE49-F238E27FC236}">
                <a16:creationId xmlns:a16="http://schemas.microsoft.com/office/drawing/2014/main" id="{F399A4FB-F301-C1EC-D3EB-D843156C9F74}"/>
              </a:ext>
            </a:extLst>
          </p:cNvPr>
          <p:cNvSpPr>
            <a:spLocks noGrp="1"/>
          </p:cNvSpPr>
          <p:nvPr>
            <p:ph type="title"/>
          </p:nvPr>
        </p:nvSpPr>
        <p:spPr>
          <a:xfrm>
            <a:off x="118872" y="80010"/>
            <a:ext cx="9692640" cy="1325562"/>
          </a:xfrm>
        </p:spPr>
        <p:txBody>
          <a:bodyPr>
            <a:normAutofit/>
          </a:bodyPr>
          <a:lstStyle/>
          <a:p>
            <a:r>
              <a:rPr lang="en-US" dirty="0"/>
              <a:t> </a:t>
            </a:r>
            <a:r>
              <a:rPr lang="en-IN" dirty="0"/>
              <a:t>Tools and Technologies:</a:t>
            </a:r>
          </a:p>
        </p:txBody>
      </p:sp>
      <p:sp>
        <p:nvSpPr>
          <p:cNvPr id="11" name="Rectangle 10">
            <a:extLst>
              <a:ext uri="{FF2B5EF4-FFF2-40B4-BE49-F238E27FC236}">
                <a16:creationId xmlns:a16="http://schemas.microsoft.com/office/drawing/2014/main" id="{691B5B20-9DBC-42D3-9674-95BB1AC54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6" name="Rectangle 2">
            <a:extLst>
              <a:ext uri="{FF2B5EF4-FFF2-40B4-BE49-F238E27FC236}">
                <a16:creationId xmlns:a16="http://schemas.microsoft.com/office/drawing/2014/main" id="{A4D3E36A-C6F6-549C-0EC8-01526BEF8E9C}"/>
              </a:ext>
            </a:extLst>
          </p:cNvPr>
          <p:cNvSpPr>
            <a:spLocks noGrp="1" noChangeArrowheads="1"/>
          </p:cNvSpPr>
          <p:nvPr>
            <p:ph idx="1"/>
          </p:nvPr>
        </p:nvSpPr>
        <p:spPr bwMode="auto">
          <a:xfrm>
            <a:off x="366713" y="1968859"/>
            <a:ext cx="928703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Libraries:</a:t>
            </a:r>
            <a:r>
              <a:rPr kumimoji="0" lang="en-US" altLang="en-US" sz="1800" b="0" i="0" u="none" strike="noStrike" cap="none" normalizeH="0" baseline="0" dirty="0">
                <a:ln>
                  <a:noFill/>
                </a:ln>
                <a:solidFill>
                  <a:schemeClr val="tx1"/>
                </a:solidFill>
                <a:effectLst/>
                <a:latin typeface="Arial" panose="020B0604020202020204" pitchFamily="34" charset="0"/>
              </a:rPr>
              <a:t> Pandas, Scikit-learn, TensorFlow, </a:t>
            </a:r>
            <a:r>
              <a:rPr kumimoji="0" lang="en-US" altLang="en-US" sz="1800" b="0" i="0" u="none" strike="noStrike" cap="none" normalizeH="0" baseline="0" dirty="0" err="1">
                <a:ln>
                  <a:noFill/>
                </a:ln>
                <a:solidFill>
                  <a:schemeClr val="tx1"/>
                </a:solidFill>
                <a:effectLst/>
                <a:latin typeface="Arial" panose="020B0604020202020204" pitchFamily="34" charset="0"/>
              </a:rPr>
              <a:t>Keras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PyTorch</a:t>
            </a:r>
            <a:r>
              <a:rPr kumimoji="0" lang="en-US" altLang="en-US" sz="1800" b="0" i="0" u="none" strike="noStrike" cap="none" normalizeH="0" baseline="0" dirty="0">
                <a:ln>
                  <a:noFill/>
                </a:ln>
                <a:solidFill>
                  <a:schemeClr val="tx1"/>
                </a:solidFill>
                <a:effectLst/>
                <a:latin typeface="Arial" panose="020B0604020202020204" pitchFamily="34" charset="0"/>
              </a:rPr>
              <a:t>, Matplotlib, and Seaborn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Algorithms:</a:t>
            </a:r>
            <a:r>
              <a:rPr kumimoji="0" lang="en-US" altLang="en-US" sz="1800" b="0" i="0" u="none" strike="noStrike" cap="none" normalizeH="0" baseline="0" dirty="0">
                <a:ln>
                  <a:noFill/>
                </a:ln>
                <a:solidFill>
                  <a:schemeClr val="tx1"/>
                </a:solidFill>
                <a:effectLst/>
                <a:latin typeface="Arial" panose="020B0604020202020204" pitchFamily="34" charset="0"/>
              </a:rPr>
              <a:t> Logistic Regression, Decision Trees, Random Forests, Gradient Boosting,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Support Vector Machines, Neural Networks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 Flask/Django for web-based API deployment, cloud services like AWS or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GCP for scalability </a:t>
            </a:r>
          </a:p>
        </p:txBody>
      </p:sp>
    </p:spTree>
    <p:extLst>
      <p:ext uri="{BB962C8B-B14F-4D97-AF65-F5344CB8AC3E}">
        <p14:creationId xmlns:p14="http://schemas.microsoft.com/office/powerpoint/2010/main" val="138582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87C0F-DEAE-46DA-2229-4083E40B21B8}"/>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376A3CC0-7897-7417-D8B8-38BA5248F043}"/>
              </a:ext>
            </a:extLst>
          </p:cNvPr>
          <p:cNvSpPr>
            <a:spLocks noGrp="1"/>
          </p:cNvSpPr>
          <p:nvPr>
            <p:ph idx="1"/>
          </p:nvPr>
        </p:nvSpPr>
        <p:spPr/>
        <p:txBody>
          <a:bodyPr/>
          <a:lstStyle/>
          <a:p>
            <a:r>
              <a:rPr lang="en-US" dirty="0"/>
              <a:t>The dataset to be used can include anonymized credit card transaction records. Publicly available datasets like the "Credit Card Fraud Detection" dataset from Kaggle can be utilized. The dataset typically includes information such as:</a:t>
            </a:r>
          </a:p>
          <a:p>
            <a:pPr>
              <a:buFont typeface="Arial" panose="020B0604020202020204" pitchFamily="34" charset="0"/>
              <a:buChar char="•"/>
            </a:pPr>
            <a:r>
              <a:rPr lang="en-US" dirty="0"/>
              <a:t>Transaction time</a:t>
            </a:r>
          </a:p>
          <a:p>
            <a:pPr>
              <a:buFont typeface="Arial" panose="020B0604020202020204" pitchFamily="34" charset="0"/>
              <a:buChar char="•"/>
            </a:pPr>
            <a:r>
              <a:rPr lang="en-US" dirty="0"/>
              <a:t>Transaction amount</a:t>
            </a:r>
          </a:p>
          <a:p>
            <a:pPr>
              <a:buFont typeface="Arial" panose="020B0604020202020204" pitchFamily="34" charset="0"/>
              <a:buChar char="•"/>
            </a:pPr>
            <a:r>
              <a:rPr lang="en-US" dirty="0"/>
              <a:t>Class label (fraud or not)</a:t>
            </a:r>
          </a:p>
          <a:p>
            <a:pPr>
              <a:buFont typeface="Arial" panose="020B0604020202020204" pitchFamily="34" charset="0"/>
              <a:buChar char="•"/>
            </a:pPr>
            <a:r>
              <a:rPr lang="en-US" dirty="0"/>
              <a:t>Various anonymized features representing the transaction details</a:t>
            </a:r>
          </a:p>
        </p:txBody>
      </p:sp>
    </p:spTree>
    <p:extLst>
      <p:ext uri="{BB962C8B-B14F-4D97-AF65-F5344CB8AC3E}">
        <p14:creationId xmlns:p14="http://schemas.microsoft.com/office/powerpoint/2010/main" val="401201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30E7-E88A-600B-8D42-6E336F986F08}"/>
              </a:ext>
            </a:extLst>
          </p:cNvPr>
          <p:cNvSpPr>
            <a:spLocks noGrp="1"/>
          </p:cNvSpPr>
          <p:nvPr>
            <p:ph type="title"/>
          </p:nvPr>
        </p:nvSpPr>
        <p:spPr>
          <a:xfrm>
            <a:off x="698500" y="365760"/>
            <a:ext cx="10256012" cy="1325562"/>
          </a:xfrm>
        </p:spPr>
        <p:txBody>
          <a:bodyPr/>
          <a:lstStyle/>
          <a:p>
            <a:r>
              <a:rPr lang="en-IN" dirty="0"/>
              <a:t>Challenges and Risks:</a:t>
            </a:r>
          </a:p>
        </p:txBody>
      </p:sp>
      <p:sp>
        <p:nvSpPr>
          <p:cNvPr id="4" name="Rectangle 1">
            <a:extLst>
              <a:ext uri="{FF2B5EF4-FFF2-40B4-BE49-F238E27FC236}">
                <a16:creationId xmlns:a16="http://schemas.microsoft.com/office/drawing/2014/main" id="{6C45C2D9-B54F-C31C-4A8F-E821EC66828D}"/>
              </a:ext>
            </a:extLst>
          </p:cNvPr>
          <p:cNvSpPr>
            <a:spLocks noGrp="1" noChangeArrowheads="1"/>
          </p:cNvSpPr>
          <p:nvPr>
            <p:ph idx="1"/>
          </p:nvPr>
        </p:nvSpPr>
        <p:spPr bwMode="auto">
          <a:xfrm>
            <a:off x="419054" y="2098606"/>
            <a:ext cx="1040845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Imbalanced dataset: Fraudulent transactions are rare compared to legitimate ones,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leading to a class imbalance issue.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Model interpretability: Some machine learning models like Neural Networks are harder to</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interpret.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Real-time detection: Ensuring low-latency predictions is crucial for real-time fraud detection. </a:t>
            </a:r>
          </a:p>
        </p:txBody>
      </p:sp>
    </p:spTree>
    <p:extLst>
      <p:ext uri="{BB962C8B-B14F-4D97-AF65-F5344CB8AC3E}">
        <p14:creationId xmlns:p14="http://schemas.microsoft.com/office/powerpoint/2010/main" val="2667507019"/>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TM04033929[[fn=Slate]]</Template>
  <TotalTime>574</TotalTime>
  <Words>658</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Schoolbook</vt:lpstr>
      <vt:lpstr>Wingdings 2</vt:lpstr>
      <vt:lpstr>View</vt:lpstr>
      <vt:lpstr>Credit Card Fraud Detection</vt:lpstr>
      <vt:lpstr>TEAM MEMBERS</vt:lpstr>
      <vt:lpstr>      CREDIT CARD Fraud Detection System </vt:lpstr>
      <vt:lpstr> </vt:lpstr>
      <vt:lpstr>Objectives: </vt:lpstr>
      <vt:lpstr>Scope: </vt:lpstr>
      <vt:lpstr> Tools and Technologies:</vt:lpstr>
      <vt:lpstr>Dataset:</vt:lpstr>
      <vt:lpstr>Challenges and Risks: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 a fraud detection system that identifies potentially fraudulent credit card transactions</dc:title>
  <dc:creator>Sri Chintireddy Sharath Reddy</dc:creator>
  <cp:lastModifiedBy>Samsritha G</cp:lastModifiedBy>
  <cp:revision>4</cp:revision>
  <dcterms:created xsi:type="dcterms:W3CDTF">2023-09-21T06:04:22Z</dcterms:created>
  <dcterms:modified xsi:type="dcterms:W3CDTF">2024-10-22T13:17:11Z</dcterms:modified>
</cp:coreProperties>
</file>