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0738" autoAdjust="0"/>
  </p:normalViewPr>
  <p:slideViewPr>
    <p:cSldViewPr snapToGrid="0">
      <p:cViewPr varScale="1">
        <p:scale>
          <a:sx n="94" d="100"/>
          <a:sy n="94" d="100"/>
        </p:scale>
        <p:origin x="4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下面具体描述各模块的功能：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传统仓库入库流程：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仓管人员根据套料单清点物料，确认无误后进行入库</a:t>
            </a:r>
            <a:endParaRPr lang="en-US" altLang="zh-CN" dirty="0" smtClean="0"/>
          </a:p>
          <a:p>
            <a:r>
              <a:rPr lang="zh-CN" altLang="en-US" dirty="0" smtClean="0"/>
              <a:t>无人仓库入库流程：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在系统上创建并执行入库任务，呼叫叉车将料盒运到站点，机械臂将放在站点的物料夹到叉车所取的料盒中，再由叉车将装有物料的料盒运回仓库指定位置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2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传统仓库出库流程：</a:t>
            </a:r>
            <a:endParaRPr lang="en-US" altLang="zh-CN" dirty="0" smtClean="0"/>
          </a:p>
          <a:p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仓管人员根据套料单清点物料，确认无误后进行备料出库</a:t>
            </a:r>
            <a:endParaRPr lang="en-US" altLang="zh-CN" dirty="0" smtClean="0"/>
          </a:p>
          <a:p>
            <a:r>
              <a:rPr lang="zh-CN" altLang="en-US" dirty="0" smtClean="0"/>
              <a:t>无人仓库出库流程：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仓库主管审核套料单</a:t>
            </a:r>
            <a:endParaRPr lang="en-US" altLang="zh-CN" dirty="0" smtClean="0"/>
          </a:p>
          <a:p>
            <a:r>
              <a:rPr lang="zh-CN" altLang="en-US" dirty="0" smtClean="0"/>
              <a:t>在系统上创建并执行出库任务，呼叫叉车将料盒运到站点，机械臂将叉车所取的料盒夹到站点指定位置，将物料进行出库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6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传统仓库盘点流程：</a:t>
            </a:r>
            <a:endParaRPr lang="en-US" altLang="zh-CN" dirty="0" smtClean="0"/>
          </a:p>
          <a:p>
            <a:r>
              <a:rPr lang="zh-CN" altLang="en-US" dirty="0" smtClean="0"/>
              <a:t>仓管人员找到各种物料所在位置</a:t>
            </a:r>
            <a:endParaRPr lang="en-US" altLang="zh-CN" dirty="0" smtClean="0"/>
          </a:p>
          <a:p>
            <a:r>
              <a:rPr lang="zh-CN" altLang="en-US" dirty="0" smtClean="0"/>
              <a:t>手动清点各种物料数量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系统进行对账</a:t>
            </a:r>
            <a:endParaRPr lang="en-US" altLang="zh-CN" dirty="0" smtClean="0"/>
          </a:p>
          <a:p>
            <a:r>
              <a:rPr lang="zh-CN" altLang="en-US" dirty="0" smtClean="0"/>
              <a:t>无人仓库盘点流程：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叉车将料盒运到仓口</a:t>
            </a:r>
            <a:endParaRPr lang="en-US" altLang="zh-CN" dirty="0" smtClean="0"/>
          </a:p>
          <a:p>
            <a:r>
              <a:rPr lang="zh-CN" altLang="en-US" dirty="0" smtClean="0"/>
              <a:t>机械臂启用扫描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功能，获取物料剩余数量</a:t>
            </a:r>
            <a:endParaRPr lang="en-US" altLang="zh-CN" dirty="0" smtClean="0"/>
          </a:p>
          <a:p>
            <a:r>
              <a:rPr lang="zh-CN" altLang="en-US" dirty="0" smtClean="0"/>
              <a:t>对比数据库的物料库存数量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传统仓库：</a:t>
            </a:r>
            <a:endParaRPr lang="en-US" altLang="zh-CN" dirty="0" smtClean="0"/>
          </a:p>
          <a:p>
            <a:r>
              <a:rPr lang="zh-CN" altLang="en-US" dirty="0" smtClean="0"/>
              <a:t>一般不会对物料的存放位置进行优化，一旦指定，不会再修改物料位置。</a:t>
            </a:r>
            <a:endParaRPr lang="en-US" altLang="zh-CN" dirty="0" smtClean="0"/>
          </a:p>
          <a:p>
            <a:r>
              <a:rPr lang="zh-CN" altLang="en-US" dirty="0" smtClean="0"/>
              <a:t>无人仓库：</a:t>
            </a:r>
            <a:endParaRPr lang="en-US" altLang="zh-CN" dirty="0" smtClean="0"/>
          </a:p>
          <a:p>
            <a:r>
              <a:rPr lang="zh-CN" altLang="en-US" dirty="0" smtClean="0"/>
              <a:t>在没有出入库任务的时候，自动开始位置优化任务，根据近期出入库物料记录，将常用物料放置在距离站点较近的位置。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0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图片中为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叉车取料盒的场景：</a:t>
            </a:r>
            <a:endParaRPr lang="en-US" altLang="zh-CN" dirty="0" smtClean="0"/>
          </a:p>
          <a:p>
            <a:r>
              <a:rPr lang="en-US" altLang="zh-CN" baseline="0" dirty="0" smtClean="0"/>
              <a:t>    AGV</a:t>
            </a:r>
            <a:r>
              <a:rPr lang="zh-CN" altLang="en-US" baseline="0" dirty="0" smtClean="0"/>
              <a:t>叉车通过局域网连接到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后台管理系统通过</a:t>
            </a:r>
            <a:r>
              <a:rPr lang="en-US" altLang="zh-CN" baseline="0" dirty="0" err="1" smtClean="0"/>
              <a:t>WebSocket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服务器进行通信，在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系统界面创建、执行任务，</a:t>
            </a:r>
            <a:r>
              <a:rPr lang="en-US" altLang="zh-CN" baseline="0" dirty="0" smtClean="0"/>
              <a:t>UW</a:t>
            </a:r>
            <a:r>
              <a:rPr lang="zh-CN" altLang="en-US" baseline="0" dirty="0" smtClean="0"/>
              <a:t>后台可以发送指令到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服务器，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服务器将任务分配给</a:t>
            </a:r>
            <a:r>
              <a:rPr lang="en-US" altLang="zh-CN" baseline="0" dirty="0" smtClean="0"/>
              <a:t>AGV</a:t>
            </a:r>
            <a:r>
              <a:rPr lang="zh-CN" altLang="en-US" baseline="0" dirty="0" smtClean="0"/>
              <a:t>叉车，叉车接收到服务器发送的任务之后，开始执行任务。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无人仓库</a:t>
            </a:r>
            <a:r>
              <a:rPr lang="zh-CN" alt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工作流程</a:t>
            </a:r>
            <a:endParaRPr lang="zh-CN" altLang="zh-CN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与机械臂的协同合作来代替人工出库、入库、盘点，提高存取效率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杜绝仓库物料数量出错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实现仓库管理自动化，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减少人员管理成本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/>
              <a:t>无人仓库优势</a:t>
            </a:r>
            <a:endParaRPr lang="en-US" altLang="zh-CN" sz="1800" b="1" dirty="0" smtClean="0"/>
          </a:p>
          <a:p>
            <a:r>
              <a:rPr lang="zh-CN" altLang="en-US" sz="1200" b="0" dirty="0" smtClean="0"/>
              <a:t>自动化程度高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出入库操作接近零错误率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物料信息实时更新到数据库，实现信息同步化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各种操作都会被记录到数据库日志表，可以追溯各种问题</a:t>
            </a:r>
            <a:endParaRPr lang="en-US" altLang="zh-CN" sz="12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服务器端以及机械臂</a:t>
            </a:r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服务器等</a:t>
            </a:r>
            <a:r>
              <a:rPr lang="en-US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</a:t>
            </a: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dirty="0" smtClean="0"/>
              <a:t>基本设备包括：服务器、计算机、手持</a:t>
            </a:r>
            <a:r>
              <a:rPr lang="en-US" altLang="zh-CN" dirty="0" smtClean="0"/>
              <a:t>PDA</a:t>
            </a:r>
          </a:p>
          <a:p>
            <a:r>
              <a:rPr lang="zh-CN" altLang="en-US" sz="1200" kern="1200" dirty="0" smtClean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核心设备有：智能叉车以及机械臂</a:t>
            </a:r>
            <a:endParaRPr lang="en-US" altLang="zh-CN" sz="1200" kern="1200" dirty="0" smtClean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=""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=""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=""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=""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=""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=""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=""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=""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=""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=""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=""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=""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=""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=""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=""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=""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="" xmlns:a16="http://schemas.microsoft.com/office/drawing/2014/main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="" xmlns:a16="http://schemas.microsoft.com/office/drawing/2014/main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="" xmlns:a16="http://schemas.microsoft.com/office/drawing/2014/main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=""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2019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=""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="" xmlns:a16="http://schemas.microsoft.com/office/drawing/2014/main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=""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=""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="" xmlns:a16="http://schemas.microsoft.com/office/drawing/2014/main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="" xmlns:a16="http://schemas.microsoft.com/office/drawing/2014/main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="" xmlns:a16="http://schemas.microsoft.com/office/drawing/2014/main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=""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="" xmlns:a16="http://schemas.microsoft.com/office/drawing/2014/main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=""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="" xmlns:a16="http://schemas.microsoft.com/office/drawing/2014/main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="" xmlns:a16="http://schemas.microsoft.com/office/drawing/2014/main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="" xmlns:a16="http://schemas.microsoft.com/office/drawing/2014/main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=""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="" xmlns:a16="http://schemas.microsoft.com/office/drawing/2014/main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="" xmlns:a16="http://schemas.microsoft.com/office/drawing/2014/main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="" xmlns:a16="http://schemas.microsoft.com/office/drawing/2014/main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60746" y="1500389"/>
            <a:ext cx="10546126" cy="4684372"/>
            <a:chOff x="757244" y="2122181"/>
            <a:chExt cx="10546126" cy="4684372"/>
          </a:xfrm>
        </p:grpSpPr>
        <p:sp>
          <p:nvSpPr>
            <p:cNvPr id="41" name="íslïḋe">
              <a:extLst>
                <a:ext uri="{FF2B5EF4-FFF2-40B4-BE49-F238E27FC236}">
                  <a16:creationId xmlns="" xmlns:a16="http://schemas.microsoft.com/office/drawing/2014/main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="" xmlns:a16="http://schemas.microsoft.com/office/drawing/2014/main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="" xmlns:a16="http://schemas.microsoft.com/office/drawing/2014/main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="" xmlns:a16="http://schemas.microsoft.com/office/drawing/2014/main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="" xmlns:a16="http://schemas.microsoft.com/office/drawing/2014/main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="" xmlns:a16="http://schemas.microsoft.com/office/drawing/2014/main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="" xmlns:a16="http://schemas.microsoft.com/office/drawing/2014/main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1075094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="" xmlns:a16="http://schemas.microsoft.com/office/drawing/2014/main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带有插杆的智能物流机器人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="" xmlns:a16="http://schemas.microsoft.com/office/drawing/2014/main" id="{07A81F5A-9940-49CD-941E-7B9B2876F897}"/>
                </a:ext>
              </a:extLst>
            </p:cNvPr>
            <p:cNvGrpSpPr/>
            <p:nvPr/>
          </p:nvGrpSpPr>
          <p:grpSpPr>
            <a:xfrm>
              <a:off x="5677152" y="6072928"/>
              <a:ext cx="3340011" cy="733625"/>
              <a:chOff x="-194385" y="3438793"/>
              <a:chExt cx="2448805" cy="733625"/>
            </a:xfrm>
          </p:grpSpPr>
          <p:sp>
            <p:nvSpPr>
              <p:cNvPr id="56" name="iSļîḋé">
                <a:extLst>
                  <a:ext uri="{FF2B5EF4-FFF2-40B4-BE49-F238E27FC236}">
                    <a16:creationId xmlns="" xmlns:a16="http://schemas.microsoft.com/office/drawing/2014/main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-194385" y="3438793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="" xmlns:a16="http://schemas.microsoft.com/office/drawing/2014/main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55727" y="3826413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="" xmlns:a16="http://schemas.microsoft.com/office/drawing/2014/main" id="{25E58A64-5CAD-46F8-AB65-B98F6B473A4C}"/>
                </a:ext>
              </a:extLst>
            </p:cNvPr>
            <p:cNvGrpSpPr/>
            <p:nvPr/>
          </p:nvGrpSpPr>
          <p:grpSpPr>
            <a:xfrm>
              <a:off x="8100299" y="4327402"/>
              <a:ext cx="3203071" cy="752448"/>
              <a:chOff x="1241159" y="3421864"/>
              <a:chExt cx="2348404" cy="752448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="" xmlns:a16="http://schemas.microsoft.com/office/drawing/2014/main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241159" y="342186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手持</a:t>
                </a:r>
                <a:r>
                  <a:rPr lang="en-US" altLang="zh-CN" sz="2000" b="1" dirty="0"/>
                  <a:t>PDA</a:t>
                </a:r>
                <a:endParaRPr lang="zh-CN" altLang="en-US" sz="20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="" xmlns:a16="http://schemas.microsoft.com/office/drawing/2014/main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支持二维码，条形码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="" xmlns:a16="http://schemas.microsoft.com/office/drawing/2014/main" id="{AC5DAB4E-F69E-47E0-9FD0-F22F7CB5BE1E}"/>
                </a:ext>
              </a:extLst>
            </p:cNvPr>
            <p:cNvGrpSpPr/>
            <p:nvPr/>
          </p:nvGrpSpPr>
          <p:grpSpPr>
            <a:xfrm>
              <a:off x="757244" y="2519817"/>
              <a:ext cx="3889717" cy="750042"/>
              <a:chOff x="7766875" y="-360986"/>
              <a:chExt cx="2913014" cy="750042"/>
            </a:xfrm>
          </p:grpSpPr>
          <p:sp>
            <p:nvSpPr>
              <p:cNvPr id="52" name="iṣ1ídê">
                <a:extLst>
                  <a:ext uri="{FF2B5EF4-FFF2-40B4-BE49-F238E27FC236}">
                    <a16:creationId xmlns="" xmlns:a16="http://schemas.microsoft.com/office/drawing/2014/main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0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="" xmlns:a16="http://schemas.microsoft.com/office/drawing/2014/main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766875" y="23055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21346" y="2662719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80091" y="3433767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9886" y="4613812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31" name="iSļîḋé">
            <a:extLst>
              <a:ext uri="{FF2B5EF4-FFF2-40B4-BE49-F238E27FC236}">
                <a16:creationId xmlns="" xmlns:a16="http://schemas.microsoft.com/office/drawing/2014/main" id="{4178626E-CE92-4A90-BC2B-B524E38D1D85}"/>
              </a:ext>
            </a:extLst>
          </p:cNvPr>
          <p:cNvSpPr txBox="1"/>
          <p:nvPr/>
        </p:nvSpPr>
        <p:spPr>
          <a:xfrm>
            <a:off x="2957400" y="3788153"/>
            <a:ext cx="1137794" cy="40704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="" xmlns:a16="http://schemas.microsoft.com/office/drawing/2014/main" id="{5B49F077-F61D-4135-8133-23AAD583DB48}"/>
              </a:ext>
            </a:extLst>
          </p:cNvPr>
          <p:cNvSpPr txBox="1"/>
          <p:nvPr/>
        </p:nvSpPr>
        <p:spPr>
          <a:xfrm>
            <a:off x="2108858" y="4519885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="" xmlns:a16="http://schemas.microsoft.com/office/drawing/2014/main" id="{BBEF5D05-0FBB-4164-86BC-3F66B799E02F}"/>
              </a:ext>
            </a:extLst>
          </p:cNvPr>
          <p:cNvSpPr txBox="1"/>
          <p:nvPr/>
        </p:nvSpPr>
        <p:spPr>
          <a:xfrm>
            <a:off x="3456696" y="4149969"/>
            <a:ext cx="996966" cy="340267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zh-CN" altLang="en-US" sz="1000" dirty="0">
                <a:latin typeface="+mn-ea"/>
              </a:rPr>
              <a:t>六轴机械臂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="" xmlns:a16="http://schemas.microsoft.com/office/drawing/2014/main" id="{7E8E375B-FCE3-43BD-AE18-0629FCA42AFF}"/>
              </a:ext>
            </a:extLst>
          </p:cNvPr>
          <p:cNvSpPr/>
          <p:nvPr/>
        </p:nvSpPr>
        <p:spPr>
          <a:xfrm>
            <a:off x="4299236" y="3889631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sp>
        <p:nvSpPr>
          <p:cNvPr id="34" name="robotic-arm_3798">
            <a:extLst>
              <a:ext uri="{FF2B5EF4-FFF2-40B4-BE49-F238E27FC236}">
                <a16:creationId xmlns="" xmlns:a16="http://schemas.microsoft.com/office/drawing/2014/main" id="{0F98CD77-F9D1-4334-BB4E-6B6F07A87BF0}"/>
              </a:ext>
            </a:extLst>
          </p:cNvPr>
          <p:cNvSpPr>
            <a:spLocks noChangeAspect="1"/>
          </p:cNvSpPr>
          <p:nvPr/>
        </p:nvSpPr>
        <p:spPr bwMode="auto">
          <a:xfrm>
            <a:off x="6311645" y="2212940"/>
            <a:ext cx="609684" cy="607658"/>
          </a:xfrm>
          <a:custGeom>
            <a:avLst/>
            <a:gdLst>
              <a:gd name="connsiteX0" fmla="*/ 290528 w 607921"/>
              <a:gd name="connsiteY0" fmla="*/ 490956 h 605900"/>
              <a:gd name="connsiteX1" fmla="*/ 259609 w 607921"/>
              <a:gd name="connsiteY1" fmla="*/ 523214 h 605900"/>
              <a:gd name="connsiteX2" fmla="*/ 290528 w 607921"/>
              <a:gd name="connsiteY2" fmla="*/ 555473 h 605900"/>
              <a:gd name="connsiteX3" fmla="*/ 321540 w 607921"/>
              <a:gd name="connsiteY3" fmla="*/ 523214 h 605900"/>
              <a:gd name="connsiteX4" fmla="*/ 290528 w 607921"/>
              <a:gd name="connsiteY4" fmla="*/ 490956 h 605900"/>
              <a:gd name="connsiteX5" fmla="*/ 102042 w 607921"/>
              <a:gd name="connsiteY5" fmla="*/ 490956 h 605900"/>
              <a:gd name="connsiteX6" fmla="*/ 71030 w 607921"/>
              <a:gd name="connsiteY6" fmla="*/ 523214 h 605900"/>
              <a:gd name="connsiteX7" fmla="*/ 102042 w 607921"/>
              <a:gd name="connsiteY7" fmla="*/ 555473 h 605900"/>
              <a:gd name="connsiteX8" fmla="*/ 132961 w 607921"/>
              <a:gd name="connsiteY8" fmla="*/ 523214 h 605900"/>
              <a:gd name="connsiteX9" fmla="*/ 102042 w 607921"/>
              <a:gd name="connsiteY9" fmla="*/ 490956 h 605900"/>
              <a:gd name="connsiteX10" fmla="*/ 521520 w 607921"/>
              <a:gd name="connsiteY10" fmla="*/ 350714 h 605900"/>
              <a:gd name="connsiteX11" fmla="*/ 521520 w 607921"/>
              <a:gd name="connsiteY11" fmla="*/ 394466 h 605900"/>
              <a:gd name="connsiteX12" fmla="*/ 556324 w 607921"/>
              <a:gd name="connsiteY12" fmla="*/ 394466 h 605900"/>
              <a:gd name="connsiteX13" fmla="*/ 556324 w 607921"/>
              <a:gd name="connsiteY13" fmla="*/ 350714 h 605900"/>
              <a:gd name="connsiteX14" fmla="*/ 50510 w 607921"/>
              <a:gd name="connsiteY14" fmla="*/ 349500 h 605900"/>
              <a:gd name="connsiteX15" fmla="*/ 50510 w 607921"/>
              <a:gd name="connsiteY15" fmla="*/ 459346 h 605900"/>
              <a:gd name="connsiteX16" fmla="*/ 102135 w 607921"/>
              <a:gd name="connsiteY16" fmla="*/ 440900 h 605900"/>
              <a:gd name="connsiteX17" fmla="*/ 166294 w 607921"/>
              <a:gd name="connsiteY17" fmla="*/ 471860 h 605900"/>
              <a:gd name="connsiteX18" fmla="*/ 226461 w 607921"/>
              <a:gd name="connsiteY18" fmla="*/ 471860 h 605900"/>
              <a:gd name="connsiteX19" fmla="*/ 290528 w 607921"/>
              <a:gd name="connsiteY19" fmla="*/ 440900 h 605900"/>
              <a:gd name="connsiteX20" fmla="*/ 327946 w 607921"/>
              <a:gd name="connsiteY20" fmla="*/ 450077 h 605900"/>
              <a:gd name="connsiteX21" fmla="*/ 327946 w 607921"/>
              <a:gd name="connsiteY21" fmla="*/ 349500 h 605900"/>
              <a:gd name="connsiteX22" fmla="*/ 495718 w 607921"/>
              <a:gd name="connsiteY22" fmla="*/ 299082 h 605900"/>
              <a:gd name="connsiteX23" fmla="*/ 580827 w 607921"/>
              <a:gd name="connsiteY23" fmla="*/ 299082 h 605900"/>
              <a:gd name="connsiteX24" fmla="*/ 606721 w 607921"/>
              <a:gd name="connsiteY24" fmla="*/ 324851 h 605900"/>
              <a:gd name="connsiteX25" fmla="*/ 606721 w 607921"/>
              <a:gd name="connsiteY25" fmla="*/ 418938 h 605900"/>
              <a:gd name="connsiteX26" fmla="*/ 580827 w 607921"/>
              <a:gd name="connsiteY26" fmla="*/ 444800 h 605900"/>
              <a:gd name="connsiteX27" fmla="*/ 495718 w 607921"/>
              <a:gd name="connsiteY27" fmla="*/ 444800 h 605900"/>
              <a:gd name="connsiteX28" fmla="*/ 469824 w 607921"/>
              <a:gd name="connsiteY28" fmla="*/ 418938 h 605900"/>
              <a:gd name="connsiteX29" fmla="*/ 469824 w 607921"/>
              <a:gd name="connsiteY29" fmla="*/ 324851 h 605900"/>
              <a:gd name="connsiteX30" fmla="*/ 495718 w 607921"/>
              <a:gd name="connsiteY30" fmla="*/ 299082 h 605900"/>
              <a:gd name="connsiteX31" fmla="*/ 419582 w 607921"/>
              <a:gd name="connsiteY31" fmla="*/ 216591 h 605900"/>
              <a:gd name="connsiteX32" fmla="*/ 445387 w 607921"/>
              <a:gd name="connsiteY32" fmla="*/ 242453 h 605900"/>
              <a:gd name="connsiteX33" fmla="*/ 445387 w 607921"/>
              <a:gd name="connsiteY33" fmla="*/ 473076 h 605900"/>
              <a:gd name="connsiteX34" fmla="*/ 582209 w 607921"/>
              <a:gd name="connsiteY34" fmla="*/ 473076 h 605900"/>
              <a:gd name="connsiteX35" fmla="*/ 607921 w 607921"/>
              <a:gd name="connsiteY35" fmla="*/ 498938 h 605900"/>
              <a:gd name="connsiteX36" fmla="*/ 580816 w 607921"/>
              <a:gd name="connsiteY36" fmla="*/ 523409 h 605900"/>
              <a:gd name="connsiteX37" fmla="*/ 419582 w 607921"/>
              <a:gd name="connsiteY37" fmla="*/ 523409 h 605900"/>
              <a:gd name="connsiteX38" fmla="*/ 393684 w 607921"/>
              <a:gd name="connsiteY38" fmla="*/ 497547 h 605900"/>
              <a:gd name="connsiteX39" fmla="*/ 393684 w 607921"/>
              <a:gd name="connsiteY39" fmla="*/ 242453 h 605900"/>
              <a:gd name="connsiteX40" fmla="*/ 419582 w 607921"/>
              <a:gd name="connsiteY40" fmla="*/ 216591 h 605900"/>
              <a:gd name="connsiteX41" fmla="*/ 100742 w 607921"/>
              <a:gd name="connsiteY41" fmla="*/ 51758 h 605900"/>
              <a:gd name="connsiteX42" fmla="*/ 100742 w 607921"/>
              <a:gd name="connsiteY42" fmla="*/ 299073 h 605900"/>
              <a:gd name="connsiteX43" fmla="*/ 245403 w 607921"/>
              <a:gd name="connsiteY43" fmla="*/ 299073 h 605900"/>
              <a:gd name="connsiteX44" fmla="*/ 245403 w 607921"/>
              <a:gd name="connsiteY44" fmla="*/ 213978 h 605900"/>
              <a:gd name="connsiteX45" fmla="*/ 197585 w 607921"/>
              <a:gd name="connsiteY45" fmla="*/ 98107 h 605900"/>
              <a:gd name="connsiteX46" fmla="*/ 100742 w 607921"/>
              <a:gd name="connsiteY46" fmla="*/ 51758 h 605900"/>
              <a:gd name="connsiteX47" fmla="*/ 77994 w 607921"/>
              <a:gd name="connsiteY47" fmla="*/ 9 h 605900"/>
              <a:gd name="connsiteX48" fmla="*/ 82729 w 607921"/>
              <a:gd name="connsiteY48" fmla="*/ 219 h 605900"/>
              <a:gd name="connsiteX49" fmla="*/ 235003 w 607921"/>
              <a:gd name="connsiteY49" fmla="*/ 63345 h 605900"/>
              <a:gd name="connsiteX50" fmla="*/ 296842 w 607921"/>
              <a:gd name="connsiteY50" fmla="*/ 214163 h 605900"/>
              <a:gd name="connsiteX51" fmla="*/ 296842 w 607921"/>
              <a:gd name="connsiteY51" fmla="*/ 299166 h 605900"/>
              <a:gd name="connsiteX52" fmla="*/ 353666 w 607921"/>
              <a:gd name="connsiteY52" fmla="*/ 299166 h 605900"/>
              <a:gd name="connsiteX53" fmla="*/ 379292 w 607921"/>
              <a:gd name="connsiteY53" fmla="*/ 324843 h 605900"/>
              <a:gd name="connsiteX54" fmla="*/ 379292 w 607921"/>
              <a:gd name="connsiteY54" fmla="*/ 499021 h 605900"/>
              <a:gd name="connsiteX55" fmla="*/ 372514 w 607921"/>
              <a:gd name="connsiteY55" fmla="*/ 515799 h 605900"/>
              <a:gd name="connsiteX56" fmla="*/ 290342 w 607921"/>
              <a:gd name="connsiteY56" fmla="*/ 605900 h 605900"/>
              <a:gd name="connsiteX57" fmla="*/ 207706 w 607921"/>
              <a:gd name="connsiteY57" fmla="*/ 523492 h 605900"/>
              <a:gd name="connsiteX58" fmla="*/ 184493 w 607921"/>
              <a:gd name="connsiteY58" fmla="*/ 523492 h 605900"/>
              <a:gd name="connsiteX59" fmla="*/ 101856 w 607921"/>
              <a:gd name="connsiteY59" fmla="*/ 605900 h 605900"/>
              <a:gd name="connsiteX60" fmla="*/ 19313 w 607921"/>
              <a:gd name="connsiteY60" fmla="*/ 523492 h 605900"/>
              <a:gd name="connsiteX61" fmla="*/ 0 w 607921"/>
              <a:gd name="connsiteY61" fmla="*/ 497630 h 605900"/>
              <a:gd name="connsiteX62" fmla="*/ 0 w 607921"/>
              <a:gd name="connsiteY62" fmla="*/ 325029 h 605900"/>
              <a:gd name="connsiteX63" fmla="*/ 25905 w 607921"/>
              <a:gd name="connsiteY63" fmla="*/ 299166 h 605900"/>
              <a:gd name="connsiteX64" fmla="*/ 50418 w 607921"/>
              <a:gd name="connsiteY64" fmla="*/ 299166 h 605900"/>
              <a:gd name="connsiteX65" fmla="*/ 50418 w 607921"/>
              <a:gd name="connsiteY65" fmla="*/ 25988 h 605900"/>
              <a:gd name="connsiteX66" fmla="*/ 77994 w 607921"/>
              <a:gd name="connsiteY66" fmla="*/ 9 h 60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921" h="605900">
                <a:moveTo>
                  <a:pt x="290528" y="490956"/>
                </a:moveTo>
                <a:cubicBezTo>
                  <a:pt x="273815" y="490956"/>
                  <a:pt x="259609" y="505231"/>
                  <a:pt x="259609" y="523214"/>
                </a:cubicBezTo>
                <a:cubicBezTo>
                  <a:pt x="259609" y="541290"/>
                  <a:pt x="273722" y="555473"/>
                  <a:pt x="290528" y="555473"/>
                </a:cubicBezTo>
                <a:cubicBezTo>
                  <a:pt x="307241" y="555473"/>
                  <a:pt x="321540" y="541290"/>
                  <a:pt x="321540" y="523214"/>
                </a:cubicBezTo>
                <a:cubicBezTo>
                  <a:pt x="321540" y="505231"/>
                  <a:pt x="307241" y="490956"/>
                  <a:pt x="290528" y="490956"/>
                </a:cubicBezTo>
                <a:close/>
                <a:moveTo>
                  <a:pt x="102042" y="490956"/>
                </a:moveTo>
                <a:cubicBezTo>
                  <a:pt x="85329" y="490956"/>
                  <a:pt x="71030" y="505231"/>
                  <a:pt x="71030" y="523214"/>
                </a:cubicBezTo>
                <a:cubicBezTo>
                  <a:pt x="71030" y="541290"/>
                  <a:pt x="85143" y="555473"/>
                  <a:pt x="102042" y="555473"/>
                </a:cubicBezTo>
                <a:cubicBezTo>
                  <a:pt x="118848" y="555473"/>
                  <a:pt x="132961" y="541290"/>
                  <a:pt x="132961" y="523214"/>
                </a:cubicBezTo>
                <a:cubicBezTo>
                  <a:pt x="132961" y="505231"/>
                  <a:pt x="118755" y="490956"/>
                  <a:pt x="102042" y="490956"/>
                </a:cubicBezTo>
                <a:close/>
                <a:moveTo>
                  <a:pt x="521520" y="350714"/>
                </a:moveTo>
                <a:lnTo>
                  <a:pt x="521520" y="394466"/>
                </a:lnTo>
                <a:lnTo>
                  <a:pt x="556324" y="394466"/>
                </a:lnTo>
                <a:lnTo>
                  <a:pt x="556324" y="350714"/>
                </a:lnTo>
                <a:close/>
                <a:moveTo>
                  <a:pt x="50510" y="349500"/>
                </a:moveTo>
                <a:lnTo>
                  <a:pt x="50510" y="459346"/>
                </a:lnTo>
                <a:cubicBezTo>
                  <a:pt x="64716" y="447852"/>
                  <a:pt x="82729" y="440900"/>
                  <a:pt x="102135" y="440900"/>
                </a:cubicBezTo>
                <a:cubicBezTo>
                  <a:pt x="127855" y="440900"/>
                  <a:pt x="151067" y="453043"/>
                  <a:pt x="166294" y="471860"/>
                </a:cubicBezTo>
                <a:lnTo>
                  <a:pt x="226461" y="471860"/>
                </a:lnTo>
                <a:cubicBezTo>
                  <a:pt x="241689" y="453043"/>
                  <a:pt x="264808" y="440900"/>
                  <a:pt x="290528" y="440900"/>
                </a:cubicBezTo>
                <a:cubicBezTo>
                  <a:pt x="303898" y="440900"/>
                  <a:pt x="316712" y="444237"/>
                  <a:pt x="327946" y="450077"/>
                </a:cubicBezTo>
                <a:lnTo>
                  <a:pt x="327946" y="349500"/>
                </a:lnTo>
                <a:close/>
                <a:moveTo>
                  <a:pt x="495718" y="299082"/>
                </a:moveTo>
                <a:lnTo>
                  <a:pt x="580827" y="299082"/>
                </a:lnTo>
                <a:cubicBezTo>
                  <a:pt x="595027" y="299082"/>
                  <a:pt x="606721" y="310669"/>
                  <a:pt x="606721" y="324851"/>
                </a:cubicBezTo>
                <a:lnTo>
                  <a:pt x="606721" y="418938"/>
                </a:lnTo>
                <a:cubicBezTo>
                  <a:pt x="606721" y="433120"/>
                  <a:pt x="595027" y="444800"/>
                  <a:pt x="580827" y="444800"/>
                </a:cubicBezTo>
                <a:lnTo>
                  <a:pt x="495718" y="444800"/>
                </a:lnTo>
                <a:cubicBezTo>
                  <a:pt x="481611" y="444800"/>
                  <a:pt x="469917" y="433120"/>
                  <a:pt x="469824" y="418938"/>
                </a:cubicBezTo>
                <a:lnTo>
                  <a:pt x="469824" y="324851"/>
                </a:lnTo>
                <a:cubicBezTo>
                  <a:pt x="469824" y="310669"/>
                  <a:pt x="481425" y="299082"/>
                  <a:pt x="495718" y="299082"/>
                </a:cubicBezTo>
                <a:close/>
                <a:moveTo>
                  <a:pt x="419582" y="216591"/>
                </a:moveTo>
                <a:cubicBezTo>
                  <a:pt x="433784" y="216591"/>
                  <a:pt x="445387" y="228270"/>
                  <a:pt x="445387" y="242453"/>
                </a:cubicBezTo>
                <a:lnTo>
                  <a:pt x="445387" y="473076"/>
                </a:lnTo>
                <a:lnTo>
                  <a:pt x="582209" y="473076"/>
                </a:lnTo>
                <a:cubicBezTo>
                  <a:pt x="596318" y="473076"/>
                  <a:pt x="607921" y="484663"/>
                  <a:pt x="607921" y="498938"/>
                </a:cubicBezTo>
                <a:cubicBezTo>
                  <a:pt x="607921" y="513120"/>
                  <a:pt x="595019" y="523409"/>
                  <a:pt x="580816" y="523409"/>
                </a:cubicBezTo>
                <a:lnTo>
                  <a:pt x="419582" y="523409"/>
                </a:lnTo>
                <a:cubicBezTo>
                  <a:pt x="405287" y="523409"/>
                  <a:pt x="393684" y="511730"/>
                  <a:pt x="393684" y="497547"/>
                </a:cubicBezTo>
                <a:lnTo>
                  <a:pt x="393684" y="242453"/>
                </a:lnTo>
                <a:cubicBezTo>
                  <a:pt x="393684" y="228270"/>
                  <a:pt x="405287" y="216591"/>
                  <a:pt x="419582" y="216591"/>
                </a:cubicBezTo>
                <a:close/>
                <a:moveTo>
                  <a:pt x="100742" y="51758"/>
                </a:moveTo>
                <a:lnTo>
                  <a:pt x="100742" y="299073"/>
                </a:lnTo>
                <a:lnTo>
                  <a:pt x="245403" y="299073"/>
                </a:lnTo>
                <a:lnTo>
                  <a:pt x="245403" y="213978"/>
                </a:lnTo>
                <a:cubicBezTo>
                  <a:pt x="245403" y="170225"/>
                  <a:pt x="228504" y="128975"/>
                  <a:pt x="197585" y="98107"/>
                </a:cubicBezTo>
                <a:cubicBezTo>
                  <a:pt x="171680" y="72337"/>
                  <a:pt x="136954" y="55559"/>
                  <a:pt x="100742" y="51758"/>
                </a:cubicBezTo>
                <a:close/>
                <a:moveTo>
                  <a:pt x="77994" y="9"/>
                </a:moveTo>
                <a:cubicBezTo>
                  <a:pt x="80849" y="-53"/>
                  <a:pt x="82729" y="219"/>
                  <a:pt x="82729" y="219"/>
                </a:cubicBezTo>
                <a:cubicBezTo>
                  <a:pt x="139554" y="219"/>
                  <a:pt x="194985" y="23393"/>
                  <a:pt x="235003" y="63345"/>
                </a:cubicBezTo>
                <a:cubicBezTo>
                  <a:pt x="274929" y="103298"/>
                  <a:pt x="296842" y="157433"/>
                  <a:pt x="296842" y="214163"/>
                </a:cubicBezTo>
                <a:lnTo>
                  <a:pt x="296842" y="299166"/>
                </a:lnTo>
                <a:lnTo>
                  <a:pt x="353666" y="299166"/>
                </a:lnTo>
                <a:cubicBezTo>
                  <a:pt x="367965" y="299166"/>
                  <a:pt x="379571" y="310753"/>
                  <a:pt x="379292" y="324843"/>
                </a:cubicBezTo>
                <a:lnTo>
                  <a:pt x="379292" y="499021"/>
                </a:lnTo>
                <a:cubicBezTo>
                  <a:pt x="379292" y="505695"/>
                  <a:pt x="376693" y="511535"/>
                  <a:pt x="372514" y="515799"/>
                </a:cubicBezTo>
                <a:cubicBezTo>
                  <a:pt x="372793" y="518301"/>
                  <a:pt x="374650" y="605900"/>
                  <a:pt x="290342" y="605900"/>
                </a:cubicBezTo>
                <a:cubicBezTo>
                  <a:pt x="245124" y="605900"/>
                  <a:pt x="207706" y="568636"/>
                  <a:pt x="207706" y="523492"/>
                </a:cubicBezTo>
                <a:lnTo>
                  <a:pt x="184493" y="523492"/>
                </a:lnTo>
                <a:cubicBezTo>
                  <a:pt x="183193" y="568636"/>
                  <a:pt x="147074" y="605900"/>
                  <a:pt x="101856" y="605900"/>
                </a:cubicBezTo>
                <a:cubicBezTo>
                  <a:pt x="56731" y="605900"/>
                  <a:pt x="19313" y="568636"/>
                  <a:pt x="19313" y="523492"/>
                </a:cubicBezTo>
                <a:cubicBezTo>
                  <a:pt x="19313" y="523122"/>
                  <a:pt x="0" y="517189"/>
                  <a:pt x="0" y="497630"/>
                </a:cubicBezTo>
                <a:lnTo>
                  <a:pt x="0" y="325029"/>
                </a:lnTo>
                <a:cubicBezTo>
                  <a:pt x="0" y="310753"/>
                  <a:pt x="11606" y="299166"/>
                  <a:pt x="25905" y="299166"/>
                </a:cubicBezTo>
                <a:lnTo>
                  <a:pt x="50418" y="299166"/>
                </a:lnTo>
                <a:lnTo>
                  <a:pt x="50418" y="25988"/>
                </a:lnTo>
                <a:cubicBezTo>
                  <a:pt x="52089" y="3394"/>
                  <a:pt x="69428" y="196"/>
                  <a:pt x="77994" y="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botic-arm_3798">
            <a:extLst>
              <a:ext uri="{FF2B5EF4-FFF2-40B4-BE49-F238E27FC236}">
                <a16:creationId xmlns="" xmlns:a16="http://schemas.microsoft.com/office/drawing/2014/main" id="{55535F63-B503-4F63-B45F-97718C401CF8}"/>
              </a:ext>
            </a:extLst>
          </p:cNvPr>
          <p:cNvSpPr>
            <a:spLocks noChangeAspect="1"/>
          </p:cNvSpPr>
          <p:nvPr/>
        </p:nvSpPr>
        <p:spPr bwMode="auto">
          <a:xfrm>
            <a:off x="4456694" y="4138649"/>
            <a:ext cx="743447" cy="583106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26" name="í$ľíde">
            <a:extLst>
              <a:ext uri="{FF2B5EF4-FFF2-40B4-BE49-F238E27FC236}">
                <a16:creationId xmlns="" xmlns:a16="http://schemas.microsoft.com/office/drawing/2014/main" id="{6BB39732-C28F-4930-911E-29CA799045B4}"/>
              </a:ext>
            </a:extLst>
          </p:cNvPr>
          <p:cNvSpPr/>
          <p:nvPr/>
        </p:nvSpPr>
        <p:spPr bwMode="auto">
          <a:xfrm>
            <a:off x="2052872" y="2043861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="" xmlns:a16="http://schemas.microsoft.com/office/drawing/2014/main" id="{7B8F6EDB-DDBD-4823-8FF0-29380A0AAFE4}"/>
              </a:ext>
            </a:extLst>
          </p:cNvPr>
          <p:cNvSpPr txBox="1"/>
          <p:nvPr/>
        </p:nvSpPr>
        <p:spPr bwMode="auto">
          <a:xfrm>
            <a:off x="2005289" y="162598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="" xmlns:a16="http://schemas.microsoft.com/office/drawing/2014/main" id="{94DBBD6D-EF64-4BF9-BDCD-9C0C20E112F2}"/>
              </a:ext>
            </a:extLst>
          </p:cNvPr>
          <p:cNvSpPr/>
          <p:nvPr/>
        </p:nvSpPr>
        <p:spPr bwMode="auto">
          <a:xfrm>
            <a:off x="7380105" y="1985164"/>
            <a:ext cx="2543260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物料信息清晰</a:t>
            </a:r>
            <a:r>
              <a:rPr lang="en-US" altLang="zh-CN" sz="1100" dirty="0"/>
              <a:t>.</a:t>
            </a:r>
          </a:p>
        </p:txBody>
      </p:sp>
      <p:sp>
        <p:nvSpPr>
          <p:cNvPr id="25" name="îSlîḍe">
            <a:extLst>
              <a:ext uri="{FF2B5EF4-FFF2-40B4-BE49-F238E27FC236}">
                <a16:creationId xmlns="" xmlns:a16="http://schemas.microsoft.com/office/drawing/2014/main" id="{FD6B23E9-CFA3-45D7-80AE-A20B0F5D2972}"/>
              </a:ext>
            </a:extLst>
          </p:cNvPr>
          <p:cNvSpPr txBox="1"/>
          <p:nvPr/>
        </p:nvSpPr>
        <p:spPr bwMode="auto">
          <a:xfrm>
            <a:off x="7456968" y="1628441"/>
            <a:ext cx="119092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="" xmlns:a16="http://schemas.microsoft.com/office/drawing/2014/main" id="{0B1C5CF6-804D-4DF8-82DE-FA66A1AE519D}"/>
              </a:ext>
            </a:extLst>
          </p:cNvPr>
          <p:cNvSpPr/>
          <p:nvPr/>
        </p:nvSpPr>
        <p:spPr bwMode="auto">
          <a:xfrm>
            <a:off x="8433037" y="4122492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="" xmlns:a16="http://schemas.microsoft.com/office/drawing/2014/main" id="{76E82822-E81F-40EC-BFF6-046BBF0D23EF}"/>
              </a:ext>
            </a:extLst>
          </p:cNvPr>
          <p:cNvSpPr txBox="1"/>
          <p:nvPr/>
        </p:nvSpPr>
        <p:spPr bwMode="auto">
          <a:xfrm>
            <a:off x="8433036" y="3712752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="" xmlns:a16="http://schemas.microsoft.com/office/drawing/2014/main" id="{A34FBCBF-FD23-415E-8160-4E3A8F8A010D}"/>
              </a:ext>
            </a:extLst>
          </p:cNvPr>
          <p:cNvSpPr/>
          <p:nvPr/>
        </p:nvSpPr>
        <p:spPr bwMode="auto">
          <a:xfrm>
            <a:off x="7226601" y="600459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="" xmlns:a16="http://schemas.microsoft.com/office/drawing/2014/main" id="{308BA017-0A53-436D-8E92-31EA2863F5F3}"/>
              </a:ext>
            </a:extLst>
          </p:cNvPr>
          <p:cNvSpPr txBox="1"/>
          <p:nvPr/>
        </p:nvSpPr>
        <p:spPr bwMode="auto">
          <a:xfrm>
            <a:off x="1802858" y="5695574"/>
            <a:ext cx="160973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6" name="íŝḻîdè">
            <a:extLst>
              <a:ext uri="{FF2B5EF4-FFF2-40B4-BE49-F238E27FC236}">
                <a16:creationId xmlns="" xmlns:a16="http://schemas.microsoft.com/office/drawing/2014/main" id="{42873B9F-5BAA-4767-9796-AA34C8A57CCD}"/>
              </a:ext>
            </a:extLst>
          </p:cNvPr>
          <p:cNvSpPr/>
          <p:nvPr/>
        </p:nvSpPr>
        <p:spPr>
          <a:xfrm rot="12495438">
            <a:off x="6252487" y="227685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="" xmlns:a16="http://schemas.microsoft.com/office/drawing/2014/main" id="{567EE99D-2AE5-4831-8E80-1D218BCD234E}"/>
              </a:ext>
            </a:extLst>
          </p:cNvPr>
          <p:cNvSpPr/>
          <p:nvPr/>
        </p:nvSpPr>
        <p:spPr>
          <a:xfrm rot="19681605" flipH="1">
            <a:off x="6242591" y="4305647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5400000">
            <a:off x="4413859" y="338474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="" xmlns:a16="http://schemas.microsoft.com/office/drawing/2014/main" id="{BDF45510-E58E-4E2B-A95E-A9D8B09FF78A}"/>
              </a:ext>
            </a:extLst>
          </p:cNvPr>
          <p:cNvSpPr/>
          <p:nvPr/>
        </p:nvSpPr>
        <p:spPr>
          <a:xfrm rot="8881606" flipH="1">
            <a:off x="5027600" y="235923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54740">
            <a:off x="5022765" y="4435085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=""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6200000">
            <a:off x="6890132" y="3381929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7366100" y="3367631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="" xmlns:a16="http://schemas.microsoft.com/office/drawing/2014/main" id="{8A535C13-E5DE-4BD9-953B-294AE11F2052}"/>
              </a:ext>
            </a:extLst>
          </p:cNvPr>
          <p:cNvSpPr txBox="1"/>
          <p:nvPr/>
        </p:nvSpPr>
        <p:spPr bwMode="auto">
          <a:xfrm>
            <a:off x="7226601" y="5695574"/>
            <a:ext cx="131258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="" xmlns:a16="http://schemas.microsoft.com/office/drawing/2014/main" id="{F2DD0D9C-26C0-4150-AB4C-67FDEC43BF2D}"/>
              </a:ext>
            </a:extLst>
          </p:cNvPr>
          <p:cNvSpPr/>
          <p:nvPr/>
        </p:nvSpPr>
        <p:spPr bwMode="auto">
          <a:xfrm>
            <a:off x="1966813" y="6021345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="" xmlns:a16="http://schemas.microsoft.com/office/drawing/2014/main" id="{00B6B908-7CDC-4720-A39B-6F1CBD20131B}"/>
              </a:ext>
            </a:extLst>
          </p:cNvPr>
          <p:cNvSpPr txBox="1"/>
          <p:nvPr/>
        </p:nvSpPr>
        <p:spPr bwMode="auto">
          <a:xfrm>
            <a:off x="788660" y="3712752"/>
            <a:ext cx="1815952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="" xmlns:a16="http://schemas.microsoft.com/office/drawing/2014/main" id="{6F805E08-1900-4BA3-82E7-732305B28296}"/>
              </a:ext>
            </a:extLst>
          </p:cNvPr>
          <p:cNvSpPr/>
          <p:nvPr/>
        </p:nvSpPr>
        <p:spPr bwMode="auto">
          <a:xfrm>
            <a:off x="903480" y="4232107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10" name="îṥḷíḑe">
            <a:extLst>
              <a:ext uri="{FF2B5EF4-FFF2-40B4-BE49-F238E27FC236}">
                <a16:creationId xmlns="" xmlns:a16="http://schemas.microsoft.com/office/drawing/2014/main" id="{4DBDA4E1-611B-4473-93EB-1438B6DB3703}"/>
              </a:ext>
            </a:extLst>
          </p:cNvPr>
          <p:cNvSpPr/>
          <p:nvPr/>
        </p:nvSpPr>
        <p:spPr>
          <a:xfrm rot="249812">
            <a:off x="5202562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="" xmlns:a16="http://schemas.microsoft.com/office/drawing/2014/main" id="{C2FF5E9E-1C8C-4BC9-A676-F0E1F614C5B6}"/>
              </a:ext>
            </a:extLst>
          </p:cNvPr>
          <p:cNvSpPr/>
          <p:nvPr/>
        </p:nvSpPr>
        <p:spPr>
          <a:xfrm>
            <a:off x="5643005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="" xmlns:a16="http://schemas.microsoft.com/office/drawing/2014/main" id="{6A8F9E13-8ABC-4434-B4D4-D8BEBB302B81}"/>
              </a:ext>
            </a:extLst>
          </p:cNvPr>
          <p:cNvSpPr/>
          <p:nvPr/>
        </p:nvSpPr>
        <p:spPr bwMode="auto">
          <a:xfrm>
            <a:off x="4720268" y="188352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="" xmlns:a16="http://schemas.microsoft.com/office/drawing/2014/main" id="{03939E37-DA1C-47DE-8333-14B981AD526E}"/>
              </a:ext>
            </a:extLst>
          </p:cNvPr>
          <p:cNvSpPr/>
          <p:nvPr/>
        </p:nvSpPr>
        <p:spPr bwMode="auto">
          <a:xfrm>
            <a:off x="6413909" y="188978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="" xmlns:a16="http://schemas.microsoft.com/office/drawing/2014/main" id="{FB399C87-C3A6-4702-A03F-2257B7F59498}"/>
              </a:ext>
            </a:extLst>
          </p:cNvPr>
          <p:cNvSpPr/>
          <p:nvPr/>
        </p:nvSpPr>
        <p:spPr bwMode="auto">
          <a:xfrm>
            <a:off x="3854130" y="3385242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4749520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=""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6577195" y="4873403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sp>
        <p:nvSpPr>
          <p:cNvPr id="9" name="î$1ïḋê">
            <a:extLst>
              <a:ext uri="{FF2B5EF4-FFF2-40B4-BE49-F238E27FC236}">
                <a16:creationId xmlns="" xmlns:a16="http://schemas.microsoft.com/office/drawing/2014/main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="" xmlns:a16="http://schemas.microsoft.com/office/drawing/2014/main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="" xmlns:a16="http://schemas.microsoft.com/office/drawing/2014/main" id="{B13026E6-E9E0-48B0-8005-177E9E767B94}"/>
              </a:ext>
            </a:extLst>
          </p:cNvPr>
          <p:cNvSpPr/>
          <p:nvPr/>
        </p:nvSpPr>
        <p:spPr bwMode="auto">
          <a:xfrm>
            <a:off x="693214" y="1825030"/>
            <a:ext cx="2488771" cy="125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物料信息查询、料盒位置查询、供应商查询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、所属供应商、数量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="" xmlns:a16="http://schemas.microsoft.com/office/drawing/2014/main" id="{40708105-5371-4723-B2A5-809601C4D4A5}"/>
              </a:ext>
            </a:extLst>
          </p:cNvPr>
          <p:cNvSpPr txBox="1"/>
          <p:nvPr/>
        </p:nvSpPr>
        <p:spPr bwMode="auto">
          <a:xfrm>
            <a:off x="639615" y="133705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="" xmlns:a16="http://schemas.microsoft.com/office/drawing/2014/main" id="{0BE5BC24-3DA7-4E64-A48C-EB098C123F2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048" y="1738596"/>
            <a:ext cx="6914439" cy="44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="" xmlns:a16="http://schemas.microsoft.com/office/drawing/2014/main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="" xmlns:a16="http://schemas.microsoft.com/office/drawing/2014/main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="" xmlns:a16="http://schemas.microsoft.com/office/drawing/2014/main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=""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80" y="4322884"/>
            <a:ext cx="2905125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49" y="2542585"/>
            <a:ext cx="7018337" cy="4151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8" y="1339414"/>
            <a:ext cx="2812267" cy="26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887" y="1652932"/>
            <a:ext cx="6506189" cy="45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="" xmlns:a16="http://schemas.microsoft.com/office/drawing/2014/main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="" xmlns:a16="http://schemas.microsoft.com/office/drawing/2014/main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=""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="" xmlns:a16="http://schemas.microsoft.com/office/drawing/2014/main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128826"/>
            <a:ext cx="2551106" cy="5265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356" y="2259148"/>
            <a:ext cx="7386131" cy="41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即时任务操作界面中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71" y="1483675"/>
            <a:ext cx="6889116" cy="4942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4" y="3273982"/>
            <a:ext cx="3803792" cy="31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=""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=""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=""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=""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049395"/>
            <a:ext cx="3876796" cy="2077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35" y="1473991"/>
            <a:ext cx="6663252" cy="49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="" xmlns:a16="http://schemas.microsoft.com/office/drawing/2014/main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="" xmlns:a16="http://schemas.microsoft.com/office/drawing/2014/main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="" xmlns:a16="http://schemas.microsoft.com/office/drawing/2014/main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="" xmlns:a16="http://schemas.microsoft.com/office/drawing/2014/main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="" xmlns:a16="http://schemas.microsoft.com/office/drawing/2014/main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="" xmlns:a16="http://schemas.microsoft.com/office/drawing/2014/main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="" xmlns:a16="http://schemas.microsoft.com/office/drawing/2014/main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="" xmlns:a16="http://schemas.microsoft.com/office/drawing/2014/main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="" xmlns:a16="http://schemas.microsoft.com/office/drawing/2014/main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=""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=""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="" xmlns:a16="http://schemas.microsoft.com/office/drawing/2014/main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94926" y="2263049"/>
            <a:ext cx="9294629" cy="3632304"/>
            <a:chOff x="669396" y="3013089"/>
            <a:chExt cx="9294629" cy="3632304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3013089"/>
              <a:ext cx="9294629" cy="3632304"/>
              <a:chOff x="669396" y="3013089"/>
              <a:chExt cx="9294629" cy="363230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="" xmlns:a16="http://schemas.microsoft.com/office/drawing/2014/main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=""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3013089"/>
                <a:ext cx="9158835" cy="3146800"/>
                <a:chOff x="669396" y="3013089"/>
                <a:chExt cx="9158835" cy="3146800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3013089"/>
                  <a:ext cx="8939845" cy="3146800"/>
                  <a:chOff x="669396" y="3013089"/>
                  <a:chExt cx="8939845" cy="3146800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="" xmlns:a16="http://schemas.microsoft.com/office/drawing/2014/main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="" xmlns:a16="http://schemas.microsoft.com/office/drawing/2014/main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="" xmlns:a16="http://schemas.microsoft.com/office/drawing/2014/main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="" xmlns:a16="http://schemas.microsoft.com/office/drawing/2014/main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="" xmlns:a16="http://schemas.microsoft.com/office/drawing/2014/main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="" xmlns:a16="http://schemas.microsoft.com/office/drawing/2014/main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="" xmlns:a16="http://schemas.microsoft.com/office/drawing/2014/main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="" xmlns:a16="http://schemas.microsoft.com/office/drawing/2014/main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="" xmlns:a16="http://schemas.microsoft.com/office/drawing/2014/main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="" xmlns:a16="http://schemas.microsoft.com/office/drawing/2014/main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="" xmlns:a16="http://schemas.microsoft.com/office/drawing/2014/main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="" xmlns:a16="http://schemas.microsoft.com/office/drawing/2014/main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="" xmlns:a16="http://schemas.microsoft.com/office/drawing/2014/main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使用机械臂扫描</a:t>
                </a:r>
                <a:r>
                  <a:rPr lang="en-US" altLang="zh-CN" sz="1100" dirty="0" smtClean="0"/>
                  <a:t>RFID</a:t>
                </a:r>
                <a:r>
                  <a:rPr lang="zh-CN" altLang="en-US" sz="1100" dirty="0" smtClean="0"/>
                  <a:t>进行取料</a:t>
                </a:r>
                <a:endParaRPr lang="en-US" altLang="zh-CN" sz="1100" dirty="0" smtClean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数据库中准确记录了料盒存放位置，不会将物料放错位置</a:t>
                </a:r>
                <a:endParaRPr lang="en-US" altLang="zh-CN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</a:t>
                </a:r>
                <a:r>
                  <a:rPr lang="zh-CN" altLang="en-US" sz="1100" dirty="0" smtClean="0"/>
                  <a:t>高</a:t>
                </a:r>
                <a:endParaRPr lang="zh-CN" altLang="en-US" sz="1100" dirty="0"/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="" xmlns:a16="http://schemas.microsoft.com/office/drawing/2014/main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25" name="x-mark_1766"/>
          <p:cNvSpPr>
            <a:spLocks noChangeAspect="1"/>
          </p:cNvSpPr>
          <p:nvPr/>
        </p:nvSpPr>
        <p:spPr bwMode="auto">
          <a:xfrm>
            <a:off x="4910589" y="4433444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="" xmlns:a16="http://schemas.microsoft.com/office/drawing/2014/main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="" xmlns:a16="http://schemas.microsoft.com/office/drawing/2014/main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=""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=""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=""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="" xmlns:a16="http://schemas.microsoft.com/office/drawing/2014/main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="" xmlns:a16="http://schemas.microsoft.com/office/drawing/2014/main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="" xmlns:a16="http://schemas.microsoft.com/office/drawing/2014/main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="" xmlns:a16="http://schemas.microsoft.com/office/drawing/2014/main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="" xmlns:a16="http://schemas.microsoft.com/office/drawing/2014/main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="" xmlns:a16="http://schemas.microsoft.com/office/drawing/2014/main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=""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="" xmlns:a16="http://schemas.microsoft.com/office/drawing/2014/main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="" xmlns:a16="http://schemas.microsoft.com/office/drawing/2014/main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="" xmlns:a16="http://schemas.microsoft.com/office/drawing/2014/main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="" xmlns:a16="http://schemas.microsoft.com/office/drawing/2014/main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="" xmlns:a16="http://schemas.microsoft.com/office/drawing/2014/main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="" xmlns:a16="http://schemas.microsoft.com/office/drawing/2014/main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=""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 lnSpcReduction="10000"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数据库</a:t>
                  </a:r>
                  <a:r>
                    <a:rPr lang="zh-CN" altLang="en-US" sz="1100" dirty="0"/>
                    <a:t>中准确记录了料盒存放位置</a:t>
                  </a:r>
                  <a:r>
                    <a:rPr lang="zh-CN" altLang="en-US" sz="1100" dirty="0" smtClean="0"/>
                    <a:t>，可以准确找到物料所在位置</a:t>
                  </a:r>
                  <a:endParaRPr lang="en-US" altLang="zh-CN" sz="1100" dirty="0" smtClean="0"/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使用</a:t>
                  </a:r>
                  <a:r>
                    <a:rPr lang="zh-CN" altLang="en-US" sz="1100" dirty="0"/>
                    <a:t>机械臂扫描</a:t>
                  </a:r>
                  <a:r>
                    <a:rPr lang="en-US" altLang="zh-CN" sz="1100" dirty="0"/>
                    <a:t>RFID</a:t>
                  </a:r>
                  <a:r>
                    <a:rPr lang="zh-CN" altLang="en-US" sz="1100" dirty="0"/>
                    <a:t>进行取</a:t>
                  </a:r>
                  <a:r>
                    <a:rPr lang="zh-CN" altLang="en-US" sz="1100" dirty="0" smtClean="0"/>
                    <a:t>料出库</a:t>
                  </a:r>
                  <a:endParaRPr lang="en-US" altLang="zh-CN" sz="1100" dirty="0" smtClean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</a:t>
                  </a:r>
                  <a:r>
                    <a:rPr lang="zh-CN" altLang="en-US" sz="1100" dirty="0" smtClean="0"/>
                    <a:t>高</a:t>
                  </a:r>
                  <a:endParaRPr lang="zh-CN" altLang="en-US" sz="1100" dirty="0"/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="" xmlns:a16="http://schemas.microsoft.com/office/drawing/2014/main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  <p:sp>
        <p:nvSpPr>
          <p:cNvPr id="34" name="x-mark_1766"/>
          <p:cNvSpPr>
            <a:spLocks noChangeAspect="1"/>
          </p:cNvSpPr>
          <p:nvPr/>
        </p:nvSpPr>
        <p:spPr bwMode="auto">
          <a:xfrm>
            <a:off x="3890686" y="4549897"/>
            <a:ext cx="460478" cy="45968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2208833" y="1464632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=""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=""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=""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=""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="" xmlns:a16="http://schemas.microsoft.com/office/drawing/2014/main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="" xmlns:a16="http://schemas.microsoft.com/office/drawing/2014/main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="" xmlns:a16="http://schemas.microsoft.com/office/drawing/2014/main" id="{45627171-E928-4650-9665-ED2888DEACCC}"/>
              </a:ext>
            </a:extLst>
          </p:cNvPr>
          <p:cNvSpPr/>
          <p:nvPr/>
        </p:nvSpPr>
        <p:spPr>
          <a:xfrm>
            <a:off x="4764326" y="2494021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="" xmlns:a16="http://schemas.microsoft.com/office/drawing/2014/main" id="{11BC275F-20E2-42DE-9C35-4DB6842389B0}"/>
              </a:ext>
            </a:extLst>
          </p:cNvPr>
          <p:cNvSpPr txBox="1"/>
          <p:nvPr/>
        </p:nvSpPr>
        <p:spPr>
          <a:xfrm>
            <a:off x="2307899" y="1740839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6EB562F3-3287-48A6-8D25-EA0C071A468C}"/>
              </a:ext>
            </a:extLst>
          </p:cNvPr>
          <p:cNvSpPr/>
          <p:nvPr/>
        </p:nvSpPr>
        <p:spPr>
          <a:xfrm>
            <a:off x="7831600" y="1868828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=""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=""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=""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=""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="" xmlns:a16="http://schemas.microsoft.com/office/drawing/2014/main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="" xmlns:a16="http://schemas.microsoft.com/office/drawing/2014/main" id="{C3F238D1-54E1-4B15-9193-56EEE6FB813A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=""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=""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="" xmlns:a16="http://schemas.microsoft.com/office/drawing/2014/main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="" xmlns:a16="http://schemas.microsoft.com/office/drawing/2014/main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="" xmlns:a16="http://schemas.microsoft.com/office/drawing/2014/main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="" xmlns:a16="http://schemas.microsoft.com/office/drawing/2014/main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="" xmlns:a16="http://schemas.microsoft.com/office/drawing/2014/main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="" xmlns:a16="http://schemas.microsoft.com/office/drawing/2014/main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="" xmlns:a16="http://schemas.microsoft.com/office/drawing/2014/main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="" xmlns:a16="http://schemas.microsoft.com/office/drawing/2014/main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="" xmlns:a16="http://schemas.microsoft.com/office/drawing/2014/main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="" xmlns:a16="http://schemas.microsoft.com/office/drawing/2014/main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="" xmlns:a16="http://schemas.microsoft.com/office/drawing/2014/main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="" xmlns:a16="http://schemas.microsoft.com/office/drawing/2014/main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="" xmlns:a16="http://schemas.microsoft.com/office/drawing/2014/main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="" xmlns:a16="http://schemas.microsoft.com/office/drawing/2014/main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="" xmlns:a16="http://schemas.microsoft.com/office/drawing/2014/main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="" xmlns:a16="http://schemas.microsoft.com/office/drawing/2014/main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="" xmlns:a16="http://schemas.microsoft.com/office/drawing/2014/main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="" xmlns:a16="http://schemas.microsoft.com/office/drawing/2014/main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="" xmlns:a16="http://schemas.microsoft.com/office/drawing/2014/main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="" xmlns:a16="http://schemas.microsoft.com/office/drawing/2014/main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="" xmlns:a16="http://schemas.microsoft.com/office/drawing/2014/main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="" xmlns:a16="http://schemas.microsoft.com/office/drawing/2014/main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="" xmlns:a16="http://schemas.microsoft.com/office/drawing/2014/main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="" xmlns:a16="http://schemas.microsoft.com/office/drawing/2014/main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="" xmlns:a16="http://schemas.microsoft.com/office/drawing/2014/main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="" xmlns:a16="http://schemas.microsoft.com/office/drawing/2014/main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="" xmlns:a16="http://schemas.microsoft.com/office/drawing/2014/main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="" xmlns:a16="http://schemas.microsoft.com/office/drawing/2014/main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="" xmlns:a16="http://schemas.microsoft.com/office/drawing/2014/main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="" xmlns:a16="http://schemas.microsoft.com/office/drawing/2014/main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="" xmlns:a16="http://schemas.microsoft.com/office/drawing/2014/main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="" xmlns:a16="http://schemas.microsoft.com/office/drawing/2014/main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="" xmlns:a16="http://schemas.microsoft.com/office/drawing/2014/main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="" xmlns:a16="http://schemas.microsoft.com/office/drawing/2014/main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="" xmlns:a16="http://schemas.microsoft.com/office/drawing/2014/main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="" xmlns:a16="http://schemas.microsoft.com/office/drawing/2014/main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="" xmlns:a16="http://schemas.microsoft.com/office/drawing/2014/main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="" xmlns:a16="http://schemas.microsoft.com/office/drawing/2014/main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="" xmlns:a16="http://schemas.microsoft.com/office/drawing/2014/main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=""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="" xmlns:a16="http://schemas.microsoft.com/office/drawing/2014/main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="" xmlns:a16="http://schemas.microsoft.com/office/drawing/2014/main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="" xmlns:a16="http://schemas.microsoft.com/office/drawing/2014/main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=""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076120" y="2435541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=""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056065" y="3811629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=""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04109" y="2087663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=""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04109" y="2062209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=""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476839" y="4777234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=""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06019" y="2371012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=""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847450" y="3060760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=""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847450" y="4185606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=""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2750" y="3107305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=""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111833" y="162884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=""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111833" y="240677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=""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11833" y="318006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1833" y="39264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111833" y="2069647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111833" y="283872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833" y="360778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06572" y="4642609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06573" y="4359290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17082" y="5413680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7082" y="5079248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10263554" y="2716885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11056" y="584742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="" xmlns:a16="http://schemas.microsoft.com/office/drawing/2014/main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="" xmlns:a16="http://schemas.microsoft.com/office/drawing/2014/main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="" xmlns:a16="http://schemas.microsoft.com/office/drawing/2014/main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="" xmlns:a16="http://schemas.microsoft.com/office/drawing/2014/main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="" xmlns:a16="http://schemas.microsoft.com/office/drawing/2014/main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="" xmlns:a16="http://schemas.microsoft.com/office/drawing/2014/main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="" xmlns:a16="http://schemas.microsoft.com/office/drawing/2014/main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="" xmlns:a16="http://schemas.microsoft.com/office/drawing/2014/main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="" xmlns:a16="http://schemas.microsoft.com/office/drawing/2014/main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="" xmlns:a16="http://schemas.microsoft.com/office/drawing/2014/main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="" xmlns:a16="http://schemas.microsoft.com/office/drawing/2014/main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="" xmlns:a16="http://schemas.microsoft.com/office/drawing/2014/main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="" xmlns:a16="http://schemas.microsoft.com/office/drawing/2014/main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="" xmlns:a16="http://schemas.microsoft.com/office/drawing/2014/main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="" xmlns:a16="http://schemas.microsoft.com/office/drawing/2014/main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="" xmlns:a16="http://schemas.microsoft.com/office/drawing/2014/main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="" xmlns:a16="http://schemas.microsoft.com/office/drawing/2014/main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="" xmlns:a16="http://schemas.microsoft.com/office/drawing/2014/main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="" xmlns:a16="http://schemas.microsoft.com/office/drawing/2014/main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="" xmlns:a16="http://schemas.microsoft.com/office/drawing/2014/main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="" xmlns:a16="http://schemas.microsoft.com/office/drawing/2014/main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="" xmlns:a16="http://schemas.microsoft.com/office/drawing/2014/main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sp>
        <p:nvSpPr>
          <p:cNvPr id="20" name="íṣḻíde">
            <a:extLst>
              <a:ext uri="{FF2B5EF4-FFF2-40B4-BE49-F238E27FC236}">
                <a16:creationId xmlns=""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706320" y="2626664"/>
            <a:ext cx="1223128" cy="247663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存取效率</a:t>
            </a: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货物质量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9" name="íṣľîdè">
            <a:extLst>
              <a:ext uri="{FF2B5EF4-FFF2-40B4-BE49-F238E27FC236}">
                <a16:creationId xmlns=""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1210435" y="1673393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自动化程度高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=""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1210435" y="2959912"/>
            <a:ext cx="3498574" cy="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出入库错误率低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=""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1174012" y="4194322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信息同步化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=""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1194043" y="5324479"/>
            <a:ext cx="3498574" cy="4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日志记录 问题追溯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1210435" y="2145353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1210435" y="339248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210435" y="4639614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1174012" y="5779479"/>
            <a:ext cx="32936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 flipV="1">
            <a:off x="10150600" y="2624728"/>
            <a:ext cx="902166" cy="216484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ḷiḍé">
            <a:extLst>
              <a:ext uri="{FF2B5EF4-FFF2-40B4-BE49-F238E27FC236}">
                <a16:creationId xmlns=""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5139806" y="2547043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Slíḋe">
            <a:extLst>
              <a:ext uri="{FF2B5EF4-FFF2-40B4-BE49-F238E27FC236}">
                <a16:creationId xmlns=""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5119751" y="3923131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îṣḷíḑè">
            <a:extLst>
              <a:ext uri="{FF2B5EF4-FFF2-40B4-BE49-F238E27FC236}">
                <a16:creationId xmlns=""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6367795" y="2199165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îśḷîďè">
            <a:extLst>
              <a:ext uri="{FF2B5EF4-FFF2-40B4-BE49-F238E27FC236}">
                <a16:creationId xmlns=""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6367795" y="2173711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iśḷiḍè">
            <a:extLst>
              <a:ext uri="{FF2B5EF4-FFF2-40B4-BE49-F238E27FC236}">
                <a16:creationId xmlns=""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540525" y="4888736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şļïḋe">
            <a:extLst>
              <a:ext uri="{FF2B5EF4-FFF2-40B4-BE49-F238E27FC236}">
                <a16:creationId xmlns=""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569705" y="2482514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í$liḍe">
            <a:extLst>
              <a:ext uri="{FF2B5EF4-FFF2-40B4-BE49-F238E27FC236}">
                <a16:creationId xmlns=""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911136" y="3172262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śļïḍè">
            <a:extLst>
              <a:ext uri="{FF2B5EF4-FFF2-40B4-BE49-F238E27FC236}">
                <a16:creationId xmlns=""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911136" y="4297108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4723</TotalTime>
  <Words>1844</Words>
  <Application>Microsoft Office PowerPoint</Application>
  <PresentationFormat>宽屏</PresentationFormat>
  <Paragraphs>318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Hardy Yao</cp:lastModifiedBy>
  <cp:revision>393</cp:revision>
  <cp:lastPrinted>2017-09-28T16:00:00Z</cp:lastPrinted>
  <dcterms:created xsi:type="dcterms:W3CDTF">2017-09-28T16:00:00Z</dcterms:created>
  <dcterms:modified xsi:type="dcterms:W3CDTF">2019-03-05T01:43:36Z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