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0" r:id="rId4"/>
    <p:sldId id="327" r:id="rId5"/>
    <p:sldId id="325" r:id="rId6"/>
    <p:sldId id="329" r:id="rId7"/>
    <p:sldId id="289" r:id="rId8"/>
    <p:sldId id="292" r:id="rId9"/>
    <p:sldId id="285" r:id="rId10"/>
    <p:sldId id="272" r:id="rId11"/>
    <p:sldId id="307" r:id="rId12"/>
    <p:sldId id="284" r:id="rId13"/>
    <p:sldId id="302" r:id="rId14"/>
    <p:sldId id="300" r:id="rId15"/>
    <p:sldId id="331" r:id="rId16"/>
    <p:sldId id="301" r:id="rId17"/>
    <p:sldId id="299" r:id="rId18"/>
    <p:sldId id="332" r:id="rId19"/>
    <p:sldId id="271" r:id="rId20"/>
    <p:sldId id="333" r:id="rId21"/>
    <p:sldId id="313" r:id="rId22"/>
    <p:sldId id="315" r:id="rId23"/>
    <p:sldId id="335" r:id="rId24"/>
    <p:sldId id="29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0738" autoAdjust="0"/>
  </p:normalViewPr>
  <p:slideViewPr>
    <p:cSldViewPr snapToGrid="0">
      <p:cViewPr varScale="1">
        <p:scale>
          <a:sx n="94" d="100"/>
          <a:sy n="94" d="100"/>
        </p:scale>
        <p:origin x="4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下面具体描述各模块的功能：</a:t>
            </a:r>
            <a:endParaRPr lang="en-US" altLang="zh-CN" sz="1200" kern="12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管理系统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系统的核心模块之一，该系统提供了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任务管理、出入库管理以及智能叉车管理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等功能。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仓管人员可以使用该系统进行对物料信息进行管理，最重要是可以结合任务管理、智能叉车管理以及出入库管理功能，进行物料的出入库，高效率、高质量的完成日常的出入库工作。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3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物料管理：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物料信息查询、料盒位置查询、供应商查询、料盒类型查询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的过滤规则、高效查找指定物料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、所属供应商、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数量一目了然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任务管理：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本地上传、自动格式化任务单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在线编辑，轻松更改任务单状态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查询过滤，所需内容唾手可得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智能叉车管理：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3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日志管理：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记录任务、接口调用、物料位置转移日志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追溯各种操作记录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出入库管理：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用户管理：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运行在一台基于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系统的手持一体机上（该一体机自带条码识别器），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仓库人员手持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该设备，随时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物料的出入库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96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传统仓库入库流程：</a:t>
            </a:r>
            <a:endParaRPr lang="en-US" altLang="zh-CN" dirty="0" smtClean="0"/>
          </a:p>
          <a:p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仓管人员根据套料单清点物料，确认无误后进行入库</a:t>
            </a:r>
            <a:endParaRPr lang="en-US" altLang="zh-CN" dirty="0" smtClean="0"/>
          </a:p>
          <a:p>
            <a:r>
              <a:rPr lang="zh-CN" altLang="en-US" dirty="0" smtClean="0"/>
              <a:t>无人仓库入库流程：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在系统上创建并执行入库任务，呼叫叉车将料盒运到站点，机械臂将放在站点的物料夹到叉车所取的料盒中，再由叉车将装有物料的料盒运回仓库指定位置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2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传统仓库出库流程：</a:t>
            </a:r>
            <a:endParaRPr lang="en-US" altLang="zh-CN" dirty="0" smtClean="0"/>
          </a:p>
          <a:p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仓管人员根据套料单清点物料，确认无误后进行备料出库</a:t>
            </a:r>
            <a:endParaRPr lang="en-US" altLang="zh-CN" dirty="0" smtClean="0"/>
          </a:p>
          <a:p>
            <a:r>
              <a:rPr lang="zh-CN" altLang="en-US" dirty="0" smtClean="0"/>
              <a:t>无人仓库出库流程：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在系统上创建并执行出库任务，呼叫叉车将料盒运到站点，机械臂将叉车所取的料盒夹到站点指定位置，将物料进行出库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6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几米物联自动化部拥有一批高素质、高水平、高效率的人才。是一个软</a:t>
            </a:r>
            <a:r>
              <a:rPr lang="en-US" altLang="zh-CN" dirty="0"/>
              <a:t>/</a:t>
            </a:r>
            <a:r>
              <a:rPr lang="zh-CN" altLang="en-US" dirty="0"/>
              <a:t>硬件、机械、技术支持等兼备的团队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传统仓库盘点流程：</a:t>
            </a:r>
            <a:endParaRPr lang="en-US" altLang="zh-CN" dirty="0" smtClean="0"/>
          </a:p>
          <a:p>
            <a:r>
              <a:rPr lang="zh-CN" altLang="en-US" dirty="0" smtClean="0"/>
              <a:t>仓管人员找到各种物料所在位置</a:t>
            </a:r>
            <a:endParaRPr lang="en-US" altLang="zh-CN" dirty="0" smtClean="0"/>
          </a:p>
          <a:p>
            <a:r>
              <a:rPr lang="zh-CN" altLang="en-US" dirty="0" smtClean="0"/>
              <a:t>手动清点各种物料数量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系统进行对账</a:t>
            </a:r>
            <a:endParaRPr lang="en-US" altLang="zh-CN" dirty="0" smtClean="0"/>
          </a:p>
          <a:p>
            <a:r>
              <a:rPr lang="zh-CN" altLang="en-US" dirty="0" smtClean="0"/>
              <a:t>无人仓库盘点流程：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叉车将料盒运到仓口</a:t>
            </a:r>
            <a:endParaRPr lang="en-US" altLang="zh-CN" dirty="0" smtClean="0"/>
          </a:p>
          <a:p>
            <a:r>
              <a:rPr lang="zh-CN" altLang="en-US" dirty="0" smtClean="0"/>
              <a:t>机械臂启用扫描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功能，获取物料剩余数量</a:t>
            </a:r>
            <a:endParaRPr lang="en-US" altLang="zh-CN" dirty="0" smtClean="0"/>
          </a:p>
          <a:p>
            <a:r>
              <a:rPr lang="zh-CN" altLang="en-US" dirty="0" smtClean="0"/>
              <a:t>对比数据库的物料库存数量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传统仓库：</a:t>
            </a:r>
            <a:endParaRPr lang="en-US" altLang="zh-CN" dirty="0" smtClean="0"/>
          </a:p>
          <a:p>
            <a:r>
              <a:rPr lang="zh-CN" altLang="en-US" dirty="0" smtClean="0"/>
              <a:t>一般不会对物料的存放位置进行优化，一旦指定，不会再修改物料位置。</a:t>
            </a:r>
            <a:endParaRPr lang="en-US" altLang="zh-CN" dirty="0" smtClean="0"/>
          </a:p>
          <a:p>
            <a:r>
              <a:rPr lang="zh-CN" altLang="en-US" dirty="0" smtClean="0"/>
              <a:t>无人仓库：</a:t>
            </a:r>
            <a:endParaRPr lang="en-US" altLang="zh-CN" dirty="0" smtClean="0"/>
          </a:p>
          <a:p>
            <a:r>
              <a:rPr lang="zh-CN" altLang="en-US" dirty="0" smtClean="0"/>
              <a:t>在没有出入库任务的时候，自动开始位置优化任务，根据近期出入库物料记录，将常用物料放置在距离站点较近的位置。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0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团队的成功案例有</a:t>
            </a:r>
            <a:r>
              <a:rPr lang="zh-CN" altLang="zh-CN" dirty="0"/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/>
              <a:t>无人仓库</a:t>
            </a:r>
            <a:r>
              <a:rPr lang="zh-CN" altLang="en-US" dirty="0"/>
              <a:t>　集物料管理、任务管理、日志管理、叉车管理、出入库管理及用户管理等功能于一体的智能化软件系统。无人仓库系统的核心模块为任务管理模块，通过</a:t>
            </a:r>
            <a:r>
              <a:rPr lang="en-US" altLang="zh-CN" dirty="0"/>
              <a:t>AGV</a:t>
            </a:r>
            <a:r>
              <a:rPr lang="zh-CN" altLang="en-US" dirty="0"/>
              <a:t>与机械臂的协同合作来进行入库、出库、盘点等操作，解决原料仓、半成品仓、成品仓人员过多、时效性差、准确度不太高的困难。</a:t>
            </a:r>
            <a:endParaRPr lang="en-US" altLang="zh-CN" b="1" dirty="0"/>
          </a:p>
          <a:p>
            <a:pPr lvl="0" rtl="0"/>
            <a:r>
              <a:rPr lang="en-US" altLang="zh-CN" b="1" dirty="0"/>
              <a:t>SMT</a:t>
            </a:r>
            <a:r>
              <a:rPr lang="zh-CN" altLang="en-US" b="1" dirty="0"/>
              <a:t>防错料系统</a:t>
            </a:r>
            <a:r>
              <a:rPr lang="zh-CN" altLang="en-US" dirty="0"/>
              <a:t>　提供精准便捷的解决方案，将</a:t>
            </a:r>
            <a:r>
              <a:rPr lang="en-US" altLang="zh-CN" dirty="0"/>
              <a:t>SMT</a:t>
            </a:r>
            <a:r>
              <a:rPr lang="zh-CN" altLang="en-US" dirty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/>
          </a:p>
          <a:p>
            <a:pPr lvl="0"/>
            <a:endParaRPr lang="en-US" altLang="zh-CN" b="1" dirty="0"/>
          </a:p>
          <a:p>
            <a:pPr lvl="0"/>
            <a:r>
              <a:rPr lang="en-US" altLang="zh-CN" b="1" dirty="0"/>
              <a:t>MES</a:t>
            </a:r>
            <a:r>
              <a:rPr lang="zh-CN" altLang="en-US" b="1" dirty="0"/>
              <a:t>系统</a:t>
            </a:r>
            <a:r>
              <a:rPr lang="zh-CN" altLang="en-US" dirty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/>
          </a:p>
          <a:p>
            <a:pPr lvl="0"/>
            <a:r>
              <a:rPr lang="zh-CN" altLang="en-US" b="1" dirty="0"/>
              <a:t>电池自动包胶机　</a:t>
            </a:r>
            <a:r>
              <a:rPr lang="zh-CN" altLang="en-US" dirty="0"/>
              <a:t>自动取料、包胶、下料。实现智能机械取代人工操作，从质量和产能上提高了数倍的提升。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图片中为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叉车取料盒的场景：</a:t>
            </a:r>
            <a:endParaRPr lang="en-US" altLang="zh-CN" dirty="0" smtClean="0"/>
          </a:p>
          <a:p>
            <a:r>
              <a:rPr lang="en-US" altLang="zh-CN" baseline="0" dirty="0" smtClean="0"/>
              <a:t>    AGV</a:t>
            </a:r>
            <a:r>
              <a:rPr lang="zh-CN" altLang="en-US" baseline="0" dirty="0" smtClean="0"/>
              <a:t>叉车通过局域网连接到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服务器，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后台管理系统通过</a:t>
            </a:r>
            <a:r>
              <a:rPr lang="en-US" altLang="zh-CN" baseline="0" dirty="0" err="1" smtClean="0"/>
              <a:t>WebSocket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服务器进行通信，在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系统界面创建、执行任务，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后台可以发送指令到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服务器，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服务器将任务分配给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叉车，叉车接收到服务器发送的任务之后，开始执行任务。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4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1800" b="1" dirty="0"/>
              <a:t>传统仓库日常工作流程弊端</a:t>
            </a:r>
            <a:endParaRPr lang="en-US" altLang="zh-CN" sz="1800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人工出入库效率低下   仓管人员在入库、出库时，面对着复杂多样、数量繁多的物料，工作效率难免低下；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自动化程度低   纯手工出入库，自动化程度整体上呈现一个比较低级的状态；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出库出错   出库时，对于要求出库数量较多的物料，容易多发或者少发；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入库出错   入库时，有可能会把物料放错位置，或者登记入库数量时登记出错；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盘点出错   盘点时，由于是人工盘点，难免出现计算错误的情况；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信息没有同步化   大部分信息是记录在各种单据上，信息同步化程度低下。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无人仓库</a:t>
            </a:r>
            <a:r>
              <a:rPr lang="zh-CN" alt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工作流程</a:t>
            </a:r>
            <a:endParaRPr lang="zh-CN" altLang="zh-CN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与机械臂的协同合作来代替人工出库、入库、盘点，提高存取效率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杜绝仓库物料数量出错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实现仓库管理自动化，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减少人员管理成本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/>
              <a:t>无人仓库优势</a:t>
            </a:r>
            <a:endParaRPr lang="en-US" altLang="zh-CN" sz="1800" b="1" dirty="0" smtClean="0"/>
          </a:p>
          <a:p>
            <a:r>
              <a:rPr lang="zh-CN" altLang="en-US" sz="1200" b="0" dirty="0" smtClean="0"/>
              <a:t>自动化程度高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出入库操作接近零错误率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物料信息实时更新到数据库，实现信息同步化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各种操作都会被记录到数据库日志表，可以追溯各种问题</a:t>
            </a:r>
            <a:endParaRPr lang="en-US" altLang="zh-CN" sz="12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6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本项目为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系统，主要研发工作分为硬件设计和软件设计，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软件方面分为后台管理系统、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端、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AGV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服务器端以及机械臂</a:t>
            </a:r>
            <a:r>
              <a:rPr lang="zh-CN" altLang="en-US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服务端等</a:t>
            </a:r>
            <a:r>
              <a:rPr lang="en-US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大模块</a:t>
            </a: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硬件方面，</a:t>
            </a:r>
            <a:r>
              <a:rPr lang="zh-CN" altLang="en-US" dirty="0" smtClean="0"/>
              <a:t>基本设备包括：服务器、计算机、手持</a:t>
            </a:r>
            <a:r>
              <a:rPr lang="en-US" altLang="zh-CN" dirty="0" smtClean="0"/>
              <a:t>PDA</a:t>
            </a:r>
          </a:p>
          <a:p>
            <a:r>
              <a:rPr lang="zh-CN" altLang="en-US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核心设备有：智能叉车以及机械臂</a:t>
            </a:r>
            <a:endParaRPr lang="en-US" altLang="zh-CN" sz="1200" kern="12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="" xmlns:a16="http://schemas.microsoft.com/office/drawing/2014/main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="" xmlns:a16="http://schemas.microsoft.com/office/drawing/2014/main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="" xmlns:a16="http://schemas.microsoft.com/office/drawing/2014/main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="" xmlns:a16="http://schemas.microsoft.com/office/drawing/2014/main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="" xmlns:a16="http://schemas.microsoft.com/office/drawing/2014/main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="" xmlns:a16="http://schemas.microsoft.com/office/drawing/2014/main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="" xmlns:a16="http://schemas.microsoft.com/office/drawing/2014/main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="" xmlns:a16="http://schemas.microsoft.com/office/drawing/2014/main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="" xmlns:a16="http://schemas.microsoft.com/office/drawing/2014/main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="" xmlns:a16="http://schemas.microsoft.com/office/drawing/2014/main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="" xmlns:a16="http://schemas.microsoft.com/office/drawing/2014/main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="" xmlns:a16="http://schemas.microsoft.com/office/drawing/2014/main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="" xmlns:a16="http://schemas.microsoft.com/office/drawing/2014/main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="" xmlns:a16="http://schemas.microsoft.com/office/drawing/2014/main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="" xmlns:a16="http://schemas.microsoft.com/office/drawing/2014/main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="" xmlns:a16="http://schemas.microsoft.com/office/drawing/2014/main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12192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="" xmlns:a16="http://schemas.microsoft.com/office/drawing/2014/main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="" xmlns:a16="http://schemas.microsoft.com/office/drawing/2014/main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="" xmlns:a16="http://schemas.microsoft.com/office/drawing/2014/main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38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="" xmlns:a16="http://schemas.microsoft.com/office/drawing/2014/main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err="1">
                <a:solidFill>
                  <a:schemeClr val="bg1"/>
                </a:solidFill>
                <a:latin typeface="+mn-lt"/>
              </a:rPr>
              <a:t>uw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2019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="" xmlns:a16="http://schemas.microsoft.com/office/drawing/2014/main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="" xmlns:a16="http://schemas.microsoft.com/office/drawing/2014/main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tx2"/>
                </a:solidFill>
              </a:rPr>
              <a:t>--</a:t>
            </a:r>
            <a:r>
              <a:rPr lang="zh-CN" altLang="en-US" dirty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="" xmlns:a16="http://schemas.microsoft.com/office/drawing/2014/main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无人仓库系统结构</a:t>
            </a:r>
          </a:p>
        </p:txBody>
      </p:sp>
      <p:sp>
        <p:nvSpPr>
          <p:cNvPr id="6" name="iṩḻïďé">
            <a:extLst>
              <a:ext uri="{FF2B5EF4-FFF2-40B4-BE49-F238E27FC236}">
                <a16:creationId xmlns="" xmlns:a16="http://schemas.microsoft.com/office/drawing/2014/main" id="{99509F24-FAD5-46DB-9DA4-C6D269E7C03F}"/>
              </a:ext>
            </a:extLst>
          </p:cNvPr>
          <p:cNvSpPr/>
          <p:nvPr/>
        </p:nvSpPr>
        <p:spPr bwMode="auto">
          <a:xfrm>
            <a:off x="4854565" y="266165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9" name="isḻîḋe">
            <a:extLst>
              <a:ext uri="{FF2B5EF4-FFF2-40B4-BE49-F238E27FC236}">
                <a16:creationId xmlns="" xmlns:a16="http://schemas.microsoft.com/office/drawing/2014/main" id="{0526EF74-282B-4B0B-B33F-ECB29E99713A}"/>
              </a:ext>
            </a:extLst>
          </p:cNvPr>
          <p:cNvSpPr/>
          <p:nvPr/>
        </p:nvSpPr>
        <p:spPr bwMode="auto">
          <a:xfrm flipH="1">
            <a:off x="696913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işḷiḓê">
            <a:extLst>
              <a:ext uri="{FF2B5EF4-FFF2-40B4-BE49-F238E27FC236}">
                <a16:creationId xmlns="" xmlns:a16="http://schemas.microsoft.com/office/drawing/2014/main" id="{C6FA7F57-DBD4-4E58-8B1F-48CF149FC646}"/>
              </a:ext>
            </a:extLst>
          </p:cNvPr>
          <p:cNvSpPr/>
          <p:nvPr/>
        </p:nvSpPr>
        <p:spPr bwMode="auto">
          <a:xfrm flipH="1" flipV="1">
            <a:off x="696913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="" xmlns:a16="http://schemas.microsoft.com/office/drawing/2014/main" id="{51CA1981-DC97-416F-B172-E80B79AE3F24}"/>
              </a:ext>
            </a:extLst>
          </p:cNvPr>
          <p:cNvSpPr/>
          <p:nvPr/>
        </p:nvSpPr>
        <p:spPr>
          <a:xfrm>
            <a:off x="5619143" y="323103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UW</a:t>
            </a:r>
          </a:p>
        </p:txBody>
      </p:sp>
      <p:sp>
        <p:nvSpPr>
          <p:cNvPr id="27" name="îṣḻíḓè">
            <a:extLst>
              <a:ext uri="{FF2B5EF4-FFF2-40B4-BE49-F238E27FC236}">
                <a16:creationId xmlns="" xmlns:a16="http://schemas.microsoft.com/office/drawing/2014/main" id="{4F2A5462-B36D-4886-9852-AE3CB43FEC32}"/>
              </a:ext>
            </a:extLst>
          </p:cNvPr>
          <p:cNvSpPr txBox="1"/>
          <p:nvPr/>
        </p:nvSpPr>
        <p:spPr bwMode="auto">
          <a:xfrm>
            <a:off x="5301842" y="3646132"/>
            <a:ext cx="15771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无人仓库系统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íṣlîďé">
            <a:extLst>
              <a:ext uri="{FF2B5EF4-FFF2-40B4-BE49-F238E27FC236}">
                <a16:creationId xmlns="" xmlns:a16="http://schemas.microsoft.com/office/drawing/2014/main" id="{5401B95A-D9B5-49CF-B3A3-4D578B6AC23D}"/>
              </a:ext>
            </a:extLst>
          </p:cNvPr>
          <p:cNvSpPr txBox="1"/>
          <p:nvPr/>
        </p:nvSpPr>
        <p:spPr bwMode="auto">
          <a:xfrm>
            <a:off x="679358" y="1283636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后台管理系统</a:t>
            </a:r>
            <a:endParaRPr lang="en-US" altLang="zh-CN" sz="2800" b="1" dirty="0"/>
          </a:p>
        </p:txBody>
      </p:sp>
      <p:sp>
        <p:nvSpPr>
          <p:cNvPr id="15" name="íS1idé">
            <a:extLst>
              <a:ext uri="{FF2B5EF4-FFF2-40B4-BE49-F238E27FC236}">
                <a16:creationId xmlns=""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679358" y="1754496"/>
            <a:ext cx="1742612" cy="11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用户管理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物料管理</a:t>
            </a:r>
            <a:r>
              <a:rPr lang="en-US" altLang="zh-CN" sz="1400" dirty="0"/>
              <a:t>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日志管理</a:t>
            </a:r>
            <a:endParaRPr lang="en-US" altLang="zh-CN" sz="1400" dirty="0"/>
          </a:p>
        </p:txBody>
      </p:sp>
      <p:sp>
        <p:nvSpPr>
          <p:cNvPr id="20" name="ïŝľiḍè">
            <a:extLst>
              <a:ext uri="{FF2B5EF4-FFF2-40B4-BE49-F238E27FC236}">
                <a16:creationId xmlns="" xmlns:a16="http://schemas.microsoft.com/office/drawing/2014/main" id="{5FF64A22-F6DF-46D2-8D40-025AD0AA972F}"/>
              </a:ext>
            </a:extLst>
          </p:cNvPr>
          <p:cNvSpPr txBox="1"/>
          <p:nvPr/>
        </p:nvSpPr>
        <p:spPr bwMode="auto">
          <a:xfrm>
            <a:off x="7711814" y="1263847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AGV</a:t>
            </a:r>
            <a:r>
              <a:rPr lang="zh-CN" altLang="en-US" sz="2800" b="1" dirty="0"/>
              <a:t>服务器端</a:t>
            </a:r>
            <a:endParaRPr lang="en-US" altLang="zh-CN" sz="2800" b="1" dirty="0"/>
          </a:p>
        </p:txBody>
      </p:sp>
      <p:sp>
        <p:nvSpPr>
          <p:cNvPr id="22" name="ïsľïḓé">
            <a:extLst>
              <a:ext uri="{FF2B5EF4-FFF2-40B4-BE49-F238E27FC236}">
                <a16:creationId xmlns="" xmlns:a16="http://schemas.microsoft.com/office/drawing/2014/main" id="{7DA0C9C9-B1E0-4A3F-A3D8-F61F2BDBBBAC}"/>
              </a:ext>
            </a:extLst>
          </p:cNvPr>
          <p:cNvSpPr txBox="1"/>
          <p:nvPr/>
        </p:nvSpPr>
        <p:spPr bwMode="auto">
          <a:xfrm>
            <a:off x="679358" y="5178438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移动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端</a:t>
            </a:r>
            <a:endParaRPr lang="en-US" altLang="zh-CN" sz="2800" b="1" dirty="0"/>
          </a:p>
        </p:txBody>
      </p:sp>
      <p:sp>
        <p:nvSpPr>
          <p:cNvPr id="23" name="ïṩlîḋé">
            <a:extLst>
              <a:ext uri="{FF2B5EF4-FFF2-40B4-BE49-F238E27FC236}">
                <a16:creationId xmlns="" xmlns:a16="http://schemas.microsoft.com/office/drawing/2014/main" id="{464D7D43-88B0-4E13-B95F-C04D63D51E41}"/>
              </a:ext>
            </a:extLst>
          </p:cNvPr>
          <p:cNvSpPr/>
          <p:nvPr/>
        </p:nvSpPr>
        <p:spPr bwMode="auto">
          <a:xfrm>
            <a:off x="679358" y="5680829"/>
            <a:ext cx="2092358" cy="7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物料出入库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发送指令让叉车回库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66915" y="5682155"/>
            <a:ext cx="2954073" cy="39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写入出入库任务日志</a:t>
            </a:r>
            <a:endParaRPr lang="en-US" altLang="zh-CN" sz="1400" dirty="0"/>
          </a:p>
        </p:txBody>
      </p:sp>
      <p:sp>
        <p:nvSpPr>
          <p:cNvPr id="30" name="íS1idé">
            <a:extLst>
              <a:ext uri="{FF2B5EF4-FFF2-40B4-BE49-F238E27FC236}">
                <a16:creationId xmlns=""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2266426" y="1749236"/>
            <a:ext cx="1742612" cy="111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任务管理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出入库管理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叉车管理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80456" y="1804961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调度智能叉车</a:t>
            </a:r>
          </a:p>
        </p:txBody>
      </p:sp>
      <p:sp>
        <p:nvSpPr>
          <p:cNvPr id="17" name="iṡliḑé">
            <a:extLst>
              <a:ext uri="{FF2B5EF4-FFF2-40B4-BE49-F238E27FC236}">
                <a16:creationId xmlns="" xmlns:a16="http://schemas.microsoft.com/office/drawing/2014/main" id="{1337D816-E5F4-4DCC-B85C-E43A6242BA67}"/>
              </a:ext>
            </a:extLst>
          </p:cNvPr>
          <p:cNvSpPr/>
          <p:nvPr/>
        </p:nvSpPr>
        <p:spPr bwMode="auto">
          <a:xfrm>
            <a:off x="6763426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A02E8FE-C658-4484-ABBE-10C270F5D6B7}"/>
              </a:ext>
            </a:extLst>
          </p:cNvPr>
          <p:cNvSpPr txBox="1"/>
          <p:nvPr/>
        </p:nvSpPr>
        <p:spPr>
          <a:xfrm>
            <a:off x="9251917" y="227009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反馈智能叉车状态信息</a:t>
            </a:r>
          </a:p>
        </p:txBody>
      </p:sp>
      <p:sp>
        <p:nvSpPr>
          <p:cNvPr id="21" name="ïṡliḋe">
            <a:extLst>
              <a:ext uri="{FF2B5EF4-FFF2-40B4-BE49-F238E27FC236}">
                <a16:creationId xmlns="" xmlns:a16="http://schemas.microsoft.com/office/drawing/2014/main" id="{884BE653-C89D-4680-AC1B-19AF2180AA7C}"/>
              </a:ext>
            </a:extLst>
          </p:cNvPr>
          <p:cNvSpPr/>
          <p:nvPr/>
        </p:nvSpPr>
        <p:spPr bwMode="auto">
          <a:xfrm flipV="1">
            <a:off x="6763426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ïŝľiḍè">
            <a:extLst>
              <a:ext uri="{FF2B5EF4-FFF2-40B4-BE49-F238E27FC236}">
                <a16:creationId xmlns="" xmlns:a16="http://schemas.microsoft.com/office/drawing/2014/main" id="{1D9C0813-7559-4BF2-9A9A-377D2DD13B4D}"/>
              </a:ext>
            </a:extLst>
          </p:cNvPr>
          <p:cNvSpPr txBox="1"/>
          <p:nvPr/>
        </p:nvSpPr>
        <p:spPr bwMode="auto">
          <a:xfrm>
            <a:off x="7813287" y="5165292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机械臂服务器端</a:t>
            </a:r>
            <a:endParaRPr lang="en-US" altLang="zh-CN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54318E81-2E3D-46AD-B07B-EF0365FF255D}"/>
              </a:ext>
            </a:extLst>
          </p:cNvPr>
          <p:cNvSpPr txBox="1"/>
          <p:nvPr/>
        </p:nvSpPr>
        <p:spPr>
          <a:xfrm>
            <a:off x="9251917" y="576756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调度机械臂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2B4DD5A2-4CF8-443E-BD00-AFEC184134E6}"/>
              </a:ext>
            </a:extLst>
          </p:cNvPr>
          <p:cNvSpPr txBox="1"/>
          <p:nvPr/>
        </p:nvSpPr>
        <p:spPr>
          <a:xfrm>
            <a:off x="9251917" y="6170117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与智能叉车协同合作</a:t>
            </a: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硬件设备</a:t>
            </a:r>
          </a:p>
        </p:txBody>
      </p:sp>
      <p:grpSp>
        <p:nvGrpSpPr>
          <p:cNvPr id="40" name="8eb33742-6f39-44d0-a119-3b0c35c4d8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60746" y="1500389"/>
            <a:ext cx="10546126" cy="4684372"/>
            <a:chOff x="757244" y="2122181"/>
            <a:chExt cx="10546126" cy="4684372"/>
          </a:xfrm>
        </p:grpSpPr>
        <p:sp>
          <p:nvSpPr>
            <p:cNvPr id="41" name="íslïḋe">
              <a:extLst>
                <a:ext uri="{FF2B5EF4-FFF2-40B4-BE49-F238E27FC236}">
                  <a16:creationId xmlns="" xmlns:a16="http://schemas.microsoft.com/office/drawing/2014/main" id="{24764C29-E7B3-40E5-8600-FC3B11D8C7F7}"/>
                </a:ext>
              </a:extLst>
            </p:cNvPr>
            <p:cNvSpPr/>
            <p:nvPr/>
          </p:nvSpPr>
          <p:spPr>
            <a:xfrm>
              <a:off x="4604586" y="2906683"/>
              <a:ext cx="2982820" cy="2982821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硬   件</a:t>
              </a:r>
            </a:p>
          </p:txBody>
        </p:sp>
        <p:sp>
          <p:nvSpPr>
            <p:cNvPr id="64" name="iṧḻíḑe">
              <a:extLst>
                <a:ext uri="{FF2B5EF4-FFF2-40B4-BE49-F238E27FC236}">
                  <a16:creationId xmlns="" xmlns:a16="http://schemas.microsoft.com/office/drawing/2014/main" id="{40B6C4D6-9AA1-482C-9BCE-FCAE5F45C1DC}"/>
                </a:ext>
              </a:extLst>
            </p:cNvPr>
            <p:cNvSpPr/>
            <p:nvPr/>
          </p:nvSpPr>
          <p:spPr>
            <a:xfrm>
              <a:off x="5902068" y="4941895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2" name="ïṧliḍè">
              <a:extLst>
                <a:ext uri="{FF2B5EF4-FFF2-40B4-BE49-F238E27FC236}">
                  <a16:creationId xmlns="" xmlns:a16="http://schemas.microsoft.com/office/drawing/2014/main" id="{39B6B271-1347-4F10-9558-514C00730EFA}"/>
                </a:ext>
              </a:extLst>
            </p:cNvPr>
            <p:cNvSpPr/>
            <p:nvPr/>
          </p:nvSpPr>
          <p:spPr>
            <a:xfrm>
              <a:off x="4445323" y="3050723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4" name="îśļïḋê">
              <a:extLst>
                <a:ext uri="{FF2B5EF4-FFF2-40B4-BE49-F238E27FC236}">
                  <a16:creationId xmlns="" xmlns:a16="http://schemas.microsoft.com/office/drawing/2014/main" id="{6534247D-C990-4B52-8D71-8E8AFDE6AF9C}"/>
                </a:ext>
              </a:extLst>
            </p:cNvPr>
            <p:cNvSpPr/>
            <p:nvPr/>
          </p:nvSpPr>
          <p:spPr>
            <a:xfrm>
              <a:off x="6018288" y="2639693"/>
              <a:ext cx="1104947" cy="10418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6" name="í$ļîďê">
              <a:extLst>
                <a:ext uri="{FF2B5EF4-FFF2-40B4-BE49-F238E27FC236}">
                  <a16:creationId xmlns="" xmlns:a16="http://schemas.microsoft.com/office/drawing/2014/main" id="{4251870B-F5F0-4202-AAC8-3987132BC2AE}"/>
                </a:ext>
              </a:extLst>
            </p:cNvPr>
            <p:cNvSpPr/>
            <p:nvPr/>
          </p:nvSpPr>
          <p:spPr>
            <a:xfrm>
              <a:off x="6936348" y="3810862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grpSp>
          <p:nvGrpSpPr>
            <p:cNvPr id="47" name="íslïďé">
              <a:extLst>
                <a:ext uri="{FF2B5EF4-FFF2-40B4-BE49-F238E27FC236}">
                  <a16:creationId xmlns="" xmlns:a16="http://schemas.microsoft.com/office/drawing/2014/main" id="{A8AF4836-4522-40DB-B766-8E12212F9E8B}"/>
                </a:ext>
              </a:extLst>
            </p:cNvPr>
            <p:cNvGrpSpPr/>
            <p:nvPr/>
          </p:nvGrpSpPr>
          <p:grpSpPr>
            <a:xfrm>
              <a:off x="6605733" y="2122181"/>
              <a:ext cx="2157223" cy="815051"/>
              <a:chOff x="12344487" y="1047586"/>
              <a:chExt cx="1615547" cy="815051"/>
            </a:xfrm>
          </p:grpSpPr>
          <p:sp>
            <p:nvSpPr>
              <p:cNvPr id="60" name="îšḷíḓe">
                <a:extLst>
                  <a:ext uri="{FF2B5EF4-FFF2-40B4-BE49-F238E27FC236}">
                    <a16:creationId xmlns="" xmlns:a16="http://schemas.microsoft.com/office/drawing/2014/main" id="{D4121C54-52B9-4165-8864-887C7A7B1CC9}"/>
                  </a:ext>
                </a:extLst>
              </p:cNvPr>
              <p:cNvSpPr txBox="1"/>
              <p:nvPr/>
            </p:nvSpPr>
            <p:spPr>
              <a:xfrm>
                <a:off x="12344487" y="1047586"/>
                <a:ext cx="1075094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智能叉车</a:t>
                </a:r>
              </a:p>
            </p:txBody>
          </p:sp>
          <p:sp>
            <p:nvSpPr>
              <p:cNvPr id="61" name="íṥ1îḍè">
                <a:extLst>
                  <a:ext uri="{FF2B5EF4-FFF2-40B4-BE49-F238E27FC236}">
                    <a16:creationId xmlns="" xmlns:a16="http://schemas.microsoft.com/office/drawing/2014/main" id="{E425FA9D-D363-45C3-8FFB-CF1C23EF9A16}"/>
                  </a:ext>
                </a:extLst>
              </p:cNvPr>
              <p:cNvSpPr txBox="1"/>
              <p:nvPr/>
            </p:nvSpPr>
            <p:spPr>
              <a:xfrm>
                <a:off x="12661893" y="1350158"/>
                <a:ext cx="1298141" cy="51247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带有插杆的智能物流机器人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49" name="iśḷíďê">
              <a:extLst>
                <a:ext uri="{FF2B5EF4-FFF2-40B4-BE49-F238E27FC236}">
                  <a16:creationId xmlns="" xmlns:a16="http://schemas.microsoft.com/office/drawing/2014/main" id="{07A81F5A-9940-49CD-941E-7B9B2876F897}"/>
                </a:ext>
              </a:extLst>
            </p:cNvPr>
            <p:cNvGrpSpPr/>
            <p:nvPr/>
          </p:nvGrpSpPr>
          <p:grpSpPr>
            <a:xfrm>
              <a:off x="5677152" y="6072928"/>
              <a:ext cx="3340011" cy="733625"/>
              <a:chOff x="-194385" y="3438793"/>
              <a:chExt cx="2448805" cy="733625"/>
            </a:xfrm>
          </p:grpSpPr>
          <p:sp>
            <p:nvSpPr>
              <p:cNvPr id="56" name="iSļîḋé">
                <a:extLst>
                  <a:ext uri="{FF2B5EF4-FFF2-40B4-BE49-F238E27FC236}">
                    <a16:creationId xmlns="" xmlns:a16="http://schemas.microsoft.com/office/drawing/2014/main" id="{FE298157-7CA1-4771-B690-A70C3C7425B7}"/>
                  </a:ext>
                </a:extLst>
              </p:cNvPr>
              <p:cNvSpPr txBox="1"/>
              <p:nvPr/>
            </p:nvSpPr>
            <p:spPr>
              <a:xfrm>
                <a:off x="-194385" y="3438793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计算机</a:t>
                </a:r>
              </a:p>
            </p:txBody>
          </p:sp>
          <p:sp>
            <p:nvSpPr>
              <p:cNvPr id="57" name="iS1ïḑê">
                <a:extLst>
                  <a:ext uri="{FF2B5EF4-FFF2-40B4-BE49-F238E27FC236}">
                    <a16:creationId xmlns="" xmlns:a16="http://schemas.microsoft.com/office/drawing/2014/main" id="{97941F00-1480-4477-A146-DE760A561A03}"/>
                  </a:ext>
                </a:extLst>
              </p:cNvPr>
              <p:cNvSpPr txBox="1"/>
              <p:nvPr/>
            </p:nvSpPr>
            <p:spPr>
              <a:xfrm>
                <a:off x="55727" y="3826413"/>
                <a:ext cx="2198693" cy="34600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en-US" altLang="zh-CN" sz="1000" dirty="0">
                    <a:latin typeface="+mn-ea"/>
                  </a:rPr>
                  <a:t>CPU:I5  </a:t>
                </a:r>
                <a:r>
                  <a:rPr lang="zh-CN" altLang="en-US" sz="1000" dirty="0">
                    <a:latin typeface="+mn-ea"/>
                  </a:rPr>
                  <a:t>内存</a:t>
                </a:r>
                <a:r>
                  <a:rPr lang="en-US" altLang="zh-CN" sz="1000" dirty="0">
                    <a:latin typeface="+mn-ea"/>
                  </a:rPr>
                  <a:t>:8G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:250G  </a:t>
                </a:r>
                <a:r>
                  <a:rPr lang="zh-CN" altLang="en-US" sz="1000" dirty="0">
                    <a:latin typeface="+mn-ea"/>
                  </a:rPr>
                  <a:t>显示器</a:t>
                </a:r>
                <a:r>
                  <a:rPr lang="en-US" altLang="zh-CN" sz="1000" dirty="0">
                    <a:latin typeface="+mn-ea"/>
                  </a:rPr>
                  <a:t>:1080P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0" name="iślîḋe">
              <a:extLst>
                <a:ext uri="{FF2B5EF4-FFF2-40B4-BE49-F238E27FC236}">
                  <a16:creationId xmlns="" xmlns:a16="http://schemas.microsoft.com/office/drawing/2014/main" id="{25E58A64-5CAD-46F8-AB65-B98F6B473A4C}"/>
                </a:ext>
              </a:extLst>
            </p:cNvPr>
            <p:cNvGrpSpPr/>
            <p:nvPr/>
          </p:nvGrpSpPr>
          <p:grpSpPr>
            <a:xfrm>
              <a:off x="8100299" y="4327402"/>
              <a:ext cx="3203071" cy="752448"/>
              <a:chOff x="1241159" y="3421864"/>
              <a:chExt cx="2348404" cy="752448"/>
            </a:xfrm>
          </p:grpSpPr>
          <p:sp>
            <p:nvSpPr>
              <p:cNvPr id="54" name="îṩļíḋe">
                <a:extLst>
                  <a:ext uri="{FF2B5EF4-FFF2-40B4-BE49-F238E27FC236}">
                    <a16:creationId xmlns="" xmlns:a16="http://schemas.microsoft.com/office/drawing/2014/main" id="{A7F12525-129B-47F0-B377-F85301E20ED2}"/>
                  </a:ext>
                </a:extLst>
              </p:cNvPr>
              <p:cNvSpPr txBox="1"/>
              <p:nvPr/>
            </p:nvSpPr>
            <p:spPr>
              <a:xfrm>
                <a:off x="1241159" y="3421864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手持</a:t>
                </a:r>
                <a:r>
                  <a:rPr lang="en-US" altLang="zh-CN" sz="2000" b="1" dirty="0"/>
                  <a:t>PDA</a:t>
                </a:r>
                <a:endParaRPr lang="zh-CN" altLang="en-US" sz="2000" b="1" dirty="0"/>
              </a:p>
            </p:txBody>
          </p:sp>
          <p:sp>
            <p:nvSpPr>
              <p:cNvPr id="55" name="îṧḷiḍe">
                <a:extLst>
                  <a:ext uri="{FF2B5EF4-FFF2-40B4-BE49-F238E27FC236}">
                    <a16:creationId xmlns="" xmlns:a16="http://schemas.microsoft.com/office/drawing/2014/main" id="{36CC9DFB-D93C-489A-A096-E810440E049D}"/>
                  </a:ext>
                </a:extLst>
              </p:cNvPr>
              <p:cNvSpPr txBox="1"/>
              <p:nvPr/>
            </p:nvSpPr>
            <p:spPr>
              <a:xfrm>
                <a:off x="1390870" y="3767263"/>
                <a:ext cx="2198693" cy="40704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支持二维码，条形码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1" name="i$lîďê">
              <a:extLst>
                <a:ext uri="{FF2B5EF4-FFF2-40B4-BE49-F238E27FC236}">
                  <a16:creationId xmlns="" xmlns:a16="http://schemas.microsoft.com/office/drawing/2014/main" id="{AC5DAB4E-F69E-47E0-9FD0-F22F7CB5BE1E}"/>
                </a:ext>
              </a:extLst>
            </p:cNvPr>
            <p:cNvGrpSpPr/>
            <p:nvPr/>
          </p:nvGrpSpPr>
          <p:grpSpPr>
            <a:xfrm>
              <a:off x="757244" y="2519817"/>
              <a:ext cx="3889717" cy="750042"/>
              <a:chOff x="7766875" y="-360986"/>
              <a:chExt cx="2913014" cy="750042"/>
            </a:xfrm>
          </p:grpSpPr>
          <p:sp>
            <p:nvSpPr>
              <p:cNvPr id="52" name="iṣ1ídê">
                <a:extLst>
                  <a:ext uri="{FF2B5EF4-FFF2-40B4-BE49-F238E27FC236}">
                    <a16:creationId xmlns="" xmlns:a16="http://schemas.microsoft.com/office/drawing/2014/main" id="{9E6B5834-CFAA-4CBA-BD33-ABE0E4425726}"/>
                  </a:ext>
                </a:extLst>
              </p:cNvPr>
              <p:cNvSpPr txBox="1"/>
              <p:nvPr/>
            </p:nvSpPr>
            <p:spPr>
              <a:xfrm>
                <a:off x="8481196" y="-360986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服务器</a:t>
                </a:r>
              </a:p>
            </p:txBody>
          </p:sp>
          <p:sp>
            <p:nvSpPr>
              <p:cNvPr id="53" name="îṣľîdé">
                <a:extLst>
                  <a:ext uri="{FF2B5EF4-FFF2-40B4-BE49-F238E27FC236}">
                    <a16:creationId xmlns="" xmlns:a16="http://schemas.microsoft.com/office/drawing/2014/main" id="{E2725868-8591-466C-8955-28A6215930B1}"/>
                  </a:ext>
                </a:extLst>
              </p:cNvPr>
              <p:cNvSpPr txBox="1"/>
              <p:nvPr/>
            </p:nvSpPr>
            <p:spPr>
              <a:xfrm>
                <a:off x="7766875" y="23055"/>
                <a:ext cx="2839441" cy="366001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latin typeface="+mn-ea"/>
                  </a:rPr>
                  <a:t>CPU:E5</a:t>
                </a:r>
                <a:r>
                  <a:rPr lang="zh-CN" altLang="en-US" sz="1000" dirty="0">
                    <a:latin typeface="+mn-ea"/>
                  </a:rPr>
                  <a:t>以上  内存</a:t>
                </a:r>
                <a:r>
                  <a:rPr lang="en-US" altLang="zh-CN" sz="1000" dirty="0">
                    <a:latin typeface="+mn-ea"/>
                  </a:rPr>
                  <a:t>:16G DDR4   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:1T*2 SAS RAID    </a:t>
                </a:r>
                <a:r>
                  <a:rPr lang="zh-CN" altLang="en-US" sz="1000" dirty="0">
                    <a:latin typeface="+mn-ea"/>
                  </a:rPr>
                  <a:t>网卡</a:t>
                </a:r>
                <a:r>
                  <a:rPr lang="en-US" altLang="zh-CN" sz="1000" dirty="0">
                    <a:latin typeface="+mn-ea"/>
                  </a:rPr>
                  <a:t>:</a:t>
                </a:r>
                <a:r>
                  <a:rPr lang="zh-CN" altLang="en-US" sz="1000" dirty="0">
                    <a:latin typeface="+mn-ea"/>
                  </a:rPr>
                  <a:t>双网卡</a:t>
                </a:r>
                <a:endParaRPr lang="zh-CN" altLang="en-US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37" name="database_149748"/>
          <p:cNvSpPr>
            <a:spLocks noChangeAspect="1"/>
          </p:cNvSpPr>
          <p:nvPr/>
        </p:nvSpPr>
        <p:spPr bwMode="auto">
          <a:xfrm>
            <a:off x="4721346" y="2662719"/>
            <a:ext cx="609685" cy="608829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  <a:gd name="connsiteX147" fmla="*/ 325000 h 606722"/>
              <a:gd name="connsiteY147" fmla="*/ 325000 h 606722"/>
              <a:gd name="connsiteX148" fmla="*/ 325000 h 606722"/>
              <a:gd name="connsiteY148" fmla="*/ 325000 h 606722"/>
              <a:gd name="connsiteX149" fmla="*/ 325000 h 606722"/>
              <a:gd name="connsiteY149" fmla="*/ 325000 h 606722"/>
              <a:gd name="connsiteX150" fmla="*/ 325000 h 606722"/>
              <a:gd name="connsiteY150" fmla="*/ 325000 h 606722"/>
              <a:gd name="connsiteX151" fmla="*/ 325000 h 606722"/>
              <a:gd name="connsiteY151" fmla="*/ 325000 h 606722"/>
              <a:gd name="connsiteX152" fmla="*/ 325000 h 606722"/>
              <a:gd name="connsiteY152" fmla="*/ 325000 h 606722"/>
              <a:gd name="connsiteX153" fmla="*/ 325000 h 606722"/>
              <a:gd name="connsiteY153" fmla="*/ 325000 h 606722"/>
              <a:gd name="connsiteX154" fmla="*/ 325000 h 606722"/>
              <a:gd name="connsiteY154" fmla="*/ 325000 h 606722"/>
              <a:gd name="connsiteX155" fmla="*/ 325000 h 606722"/>
              <a:gd name="connsiteY155" fmla="*/ 325000 h 606722"/>
              <a:gd name="connsiteX156" fmla="*/ 325000 h 606722"/>
              <a:gd name="connsiteY156" fmla="*/ 325000 h 606722"/>
              <a:gd name="connsiteX157" fmla="*/ 325000 h 606722"/>
              <a:gd name="connsiteY157" fmla="*/ 325000 h 606722"/>
              <a:gd name="connsiteX158" fmla="*/ 325000 h 606722"/>
              <a:gd name="connsiteY158" fmla="*/ 325000 h 606722"/>
              <a:gd name="connsiteX159" fmla="*/ 325000 h 606722"/>
              <a:gd name="connsiteY159" fmla="*/ 325000 h 606722"/>
              <a:gd name="connsiteX160" fmla="*/ 325000 h 606722"/>
              <a:gd name="connsiteY16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7614" h="606761">
                <a:moveTo>
                  <a:pt x="222601" y="492232"/>
                </a:moveTo>
                <a:cubicBezTo>
                  <a:pt x="265127" y="516503"/>
                  <a:pt x="344104" y="528639"/>
                  <a:pt x="420044" y="528639"/>
                </a:cubicBezTo>
                <a:cubicBezTo>
                  <a:pt x="490667" y="528639"/>
                  <a:pt x="563569" y="518020"/>
                  <a:pt x="607614" y="497541"/>
                </a:cubicBezTo>
                <a:lnTo>
                  <a:pt x="607614" y="536223"/>
                </a:lnTo>
                <a:cubicBezTo>
                  <a:pt x="607614" y="537740"/>
                  <a:pt x="606855" y="539257"/>
                  <a:pt x="606855" y="540774"/>
                </a:cubicBezTo>
                <a:cubicBezTo>
                  <a:pt x="595464" y="584007"/>
                  <a:pt x="502818" y="606761"/>
                  <a:pt x="415487" y="606761"/>
                </a:cubicBezTo>
                <a:cubicBezTo>
                  <a:pt x="327397" y="606761"/>
                  <a:pt x="234751" y="584007"/>
                  <a:pt x="224120" y="540016"/>
                </a:cubicBezTo>
                <a:cubicBezTo>
                  <a:pt x="223360" y="539257"/>
                  <a:pt x="222601" y="537740"/>
                  <a:pt x="222601" y="536223"/>
                </a:cubicBezTo>
                <a:close/>
                <a:moveTo>
                  <a:pt x="106327" y="445216"/>
                </a:moveTo>
                <a:cubicBezTo>
                  <a:pt x="81264" y="445216"/>
                  <a:pt x="60758" y="465693"/>
                  <a:pt x="60758" y="490719"/>
                </a:cubicBezTo>
                <a:cubicBezTo>
                  <a:pt x="60758" y="515746"/>
                  <a:pt x="81264" y="536222"/>
                  <a:pt x="106327" y="536222"/>
                </a:cubicBezTo>
                <a:cubicBezTo>
                  <a:pt x="131390" y="536222"/>
                  <a:pt x="151896" y="515746"/>
                  <a:pt x="151896" y="490719"/>
                </a:cubicBezTo>
                <a:cubicBezTo>
                  <a:pt x="151896" y="465693"/>
                  <a:pt x="131390" y="445216"/>
                  <a:pt x="106327" y="445216"/>
                </a:cubicBezTo>
                <a:close/>
                <a:moveTo>
                  <a:pt x="8354" y="404264"/>
                </a:moveTo>
                <a:lnTo>
                  <a:pt x="202781" y="404264"/>
                </a:lnTo>
                <a:lnTo>
                  <a:pt x="202781" y="437633"/>
                </a:lnTo>
                <a:lnTo>
                  <a:pt x="202781" y="441425"/>
                </a:lnTo>
                <a:lnTo>
                  <a:pt x="202781" y="445216"/>
                </a:lnTo>
                <a:lnTo>
                  <a:pt x="202781" y="466451"/>
                </a:lnTo>
                <a:lnTo>
                  <a:pt x="202781" y="492236"/>
                </a:lnTo>
                <a:lnTo>
                  <a:pt x="202781" y="536222"/>
                </a:lnTo>
                <a:cubicBezTo>
                  <a:pt x="202781" y="537739"/>
                  <a:pt x="202781" y="539255"/>
                  <a:pt x="203541" y="540014"/>
                </a:cubicBezTo>
                <a:cubicBezTo>
                  <a:pt x="206578" y="552148"/>
                  <a:pt x="215692" y="562765"/>
                  <a:pt x="230122" y="571866"/>
                </a:cubicBezTo>
                <a:cubicBezTo>
                  <a:pt x="240755" y="578691"/>
                  <a:pt x="236958" y="596134"/>
                  <a:pt x="224047" y="596892"/>
                </a:cubicBezTo>
                <a:lnTo>
                  <a:pt x="223287" y="596892"/>
                </a:lnTo>
                <a:lnTo>
                  <a:pt x="46328" y="596892"/>
                </a:lnTo>
                <a:cubicBezTo>
                  <a:pt x="21265" y="596892"/>
                  <a:pt x="0" y="575657"/>
                  <a:pt x="0" y="549873"/>
                </a:cubicBezTo>
                <a:lnTo>
                  <a:pt x="0" y="430807"/>
                </a:lnTo>
                <a:cubicBezTo>
                  <a:pt x="0" y="420948"/>
                  <a:pt x="3038" y="411848"/>
                  <a:pt x="8354" y="404264"/>
                </a:cubicBezTo>
                <a:close/>
                <a:moveTo>
                  <a:pt x="222601" y="401218"/>
                </a:moveTo>
                <a:cubicBezTo>
                  <a:pt x="260571" y="423220"/>
                  <a:pt x="329676" y="435359"/>
                  <a:pt x="398781" y="436876"/>
                </a:cubicBezTo>
                <a:cubicBezTo>
                  <a:pt x="399540" y="436876"/>
                  <a:pt x="399540" y="436876"/>
                  <a:pt x="399540" y="436876"/>
                </a:cubicBezTo>
                <a:cubicBezTo>
                  <a:pt x="402578" y="436876"/>
                  <a:pt x="405615" y="436876"/>
                  <a:pt x="408653" y="437635"/>
                </a:cubicBezTo>
                <a:lnTo>
                  <a:pt x="410171" y="437635"/>
                </a:lnTo>
                <a:cubicBezTo>
                  <a:pt x="413209" y="437635"/>
                  <a:pt x="417006" y="437635"/>
                  <a:pt x="420044" y="437635"/>
                </a:cubicBezTo>
                <a:cubicBezTo>
                  <a:pt x="423841" y="437635"/>
                  <a:pt x="426878" y="437635"/>
                  <a:pt x="430675" y="437635"/>
                </a:cubicBezTo>
                <a:cubicBezTo>
                  <a:pt x="431435" y="437635"/>
                  <a:pt x="431435" y="437635"/>
                  <a:pt x="432194" y="437635"/>
                </a:cubicBezTo>
                <a:cubicBezTo>
                  <a:pt x="435231" y="436876"/>
                  <a:pt x="438269" y="436876"/>
                  <a:pt x="440547" y="436876"/>
                </a:cubicBezTo>
                <a:lnTo>
                  <a:pt x="442066" y="436876"/>
                </a:lnTo>
                <a:cubicBezTo>
                  <a:pt x="505096" y="435359"/>
                  <a:pt x="568126" y="424737"/>
                  <a:pt x="607614" y="406529"/>
                </a:cubicBezTo>
                <a:lnTo>
                  <a:pt x="607614" y="437635"/>
                </a:lnTo>
                <a:lnTo>
                  <a:pt x="607614" y="441428"/>
                </a:lnTo>
                <a:lnTo>
                  <a:pt x="607614" y="445222"/>
                </a:lnTo>
                <a:lnTo>
                  <a:pt x="607614" y="474052"/>
                </a:lnTo>
                <a:cubicBezTo>
                  <a:pt x="577238" y="492261"/>
                  <a:pt x="508133" y="508193"/>
                  <a:pt x="420044" y="508193"/>
                </a:cubicBezTo>
                <a:cubicBezTo>
                  <a:pt x="319804" y="508193"/>
                  <a:pt x="244623" y="487708"/>
                  <a:pt x="222601" y="466465"/>
                </a:cubicBezTo>
                <a:lnTo>
                  <a:pt x="222601" y="445222"/>
                </a:lnTo>
                <a:lnTo>
                  <a:pt x="222601" y="441428"/>
                </a:lnTo>
                <a:lnTo>
                  <a:pt x="222601" y="437635"/>
                </a:lnTo>
                <a:close/>
                <a:moveTo>
                  <a:pt x="222601" y="310204"/>
                </a:moveTo>
                <a:cubicBezTo>
                  <a:pt x="265127" y="333723"/>
                  <a:pt x="344104" y="346621"/>
                  <a:pt x="420044" y="346621"/>
                </a:cubicBezTo>
                <a:cubicBezTo>
                  <a:pt x="490667" y="346621"/>
                  <a:pt x="563569" y="335999"/>
                  <a:pt x="607614" y="315515"/>
                </a:cubicBezTo>
                <a:lnTo>
                  <a:pt x="607614" y="346621"/>
                </a:lnTo>
                <a:lnTo>
                  <a:pt x="607614" y="350414"/>
                </a:lnTo>
                <a:lnTo>
                  <a:pt x="607614" y="354208"/>
                </a:lnTo>
                <a:lnTo>
                  <a:pt x="607614" y="383038"/>
                </a:lnTo>
                <a:cubicBezTo>
                  <a:pt x="577238" y="401247"/>
                  <a:pt x="506615" y="417179"/>
                  <a:pt x="420044" y="417179"/>
                </a:cubicBezTo>
                <a:cubicBezTo>
                  <a:pt x="325879" y="417179"/>
                  <a:pt x="251458" y="398212"/>
                  <a:pt x="225639" y="377727"/>
                </a:cubicBezTo>
                <a:cubicBezTo>
                  <a:pt x="225639" y="376969"/>
                  <a:pt x="224879" y="376969"/>
                  <a:pt x="224120" y="376210"/>
                </a:cubicBezTo>
                <a:cubicBezTo>
                  <a:pt x="224120" y="376210"/>
                  <a:pt x="223360" y="375451"/>
                  <a:pt x="222601" y="374692"/>
                </a:cubicBezTo>
                <a:lnTo>
                  <a:pt x="222601" y="354208"/>
                </a:lnTo>
                <a:lnTo>
                  <a:pt x="222601" y="350414"/>
                </a:lnTo>
                <a:lnTo>
                  <a:pt x="222601" y="346621"/>
                </a:lnTo>
                <a:close/>
                <a:moveTo>
                  <a:pt x="106343" y="252562"/>
                </a:moveTo>
                <a:cubicBezTo>
                  <a:pt x="81277" y="252562"/>
                  <a:pt x="60768" y="273039"/>
                  <a:pt x="60768" y="298066"/>
                </a:cubicBezTo>
                <a:cubicBezTo>
                  <a:pt x="60768" y="323094"/>
                  <a:pt x="81277" y="343571"/>
                  <a:pt x="106343" y="343571"/>
                </a:cubicBezTo>
                <a:cubicBezTo>
                  <a:pt x="131410" y="343571"/>
                  <a:pt x="151919" y="323094"/>
                  <a:pt x="151919" y="298066"/>
                </a:cubicBezTo>
                <a:cubicBezTo>
                  <a:pt x="151919" y="273039"/>
                  <a:pt x="131410" y="252562"/>
                  <a:pt x="106343" y="252562"/>
                </a:cubicBezTo>
                <a:close/>
                <a:moveTo>
                  <a:pt x="8356" y="212366"/>
                </a:moveTo>
                <a:lnTo>
                  <a:pt x="243070" y="212366"/>
                </a:lnTo>
                <a:cubicBezTo>
                  <a:pt x="221801" y="222984"/>
                  <a:pt x="207369" y="235877"/>
                  <a:pt x="203571" y="251045"/>
                </a:cubicBezTo>
                <a:cubicBezTo>
                  <a:pt x="202812" y="252562"/>
                  <a:pt x="202812" y="254079"/>
                  <a:pt x="202812" y="255595"/>
                </a:cubicBezTo>
                <a:lnTo>
                  <a:pt x="202812" y="259387"/>
                </a:lnTo>
                <a:lnTo>
                  <a:pt x="202812" y="283657"/>
                </a:lnTo>
                <a:lnTo>
                  <a:pt x="202812" y="310201"/>
                </a:lnTo>
                <a:lnTo>
                  <a:pt x="202812" y="346605"/>
                </a:lnTo>
                <a:lnTo>
                  <a:pt x="202812" y="350397"/>
                </a:lnTo>
                <a:lnTo>
                  <a:pt x="202812" y="354189"/>
                </a:lnTo>
                <a:lnTo>
                  <a:pt x="202812" y="384525"/>
                </a:lnTo>
                <a:lnTo>
                  <a:pt x="8356" y="384525"/>
                </a:lnTo>
                <a:cubicBezTo>
                  <a:pt x="3038" y="376941"/>
                  <a:pt x="0" y="367840"/>
                  <a:pt x="0" y="357981"/>
                </a:cubicBezTo>
                <a:lnTo>
                  <a:pt x="0" y="238910"/>
                </a:lnTo>
                <a:cubicBezTo>
                  <a:pt x="0" y="229051"/>
                  <a:pt x="3038" y="219950"/>
                  <a:pt x="8356" y="212366"/>
                </a:cubicBezTo>
                <a:close/>
                <a:moveTo>
                  <a:pt x="415487" y="184343"/>
                </a:moveTo>
                <a:cubicBezTo>
                  <a:pt x="503577" y="184343"/>
                  <a:pt x="596223" y="207853"/>
                  <a:pt x="606855" y="251082"/>
                </a:cubicBezTo>
                <a:cubicBezTo>
                  <a:pt x="607614" y="252599"/>
                  <a:pt x="607614" y="254116"/>
                  <a:pt x="607614" y="255633"/>
                </a:cubicBezTo>
                <a:lnTo>
                  <a:pt x="607614" y="259425"/>
                </a:lnTo>
                <a:lnTo>
                  <a:pt x="607614" y="292036"/>
                </a:lnTo>
                <a:cubicBezTo>
                  <a:pt x="577238" y="310238"/>
                  <a:pt x="506615" y="326164"/>
                  <a:pt x="420044" y="326164"/>
                </a:cubicBezTo>
                <a:cubicBezTo>
                  <a:pt x="322082" y="326164"/>
                  <a:pt x="244623" y="305687"/>
                  <a:pt x="222601" y="283694"/>
                </a:cubicBezTo>
                <a:lnTo>
                  <a:pt x="222601" y="259425"/>
                </a:lnTo>
                <a:lnTo>
                  <a:pt x="222601" y="255633"/>
                </a:lnTo>
                <a:cubicBezTo>
                  <a:pt x="222601" y="254116"/>
                  <a:pt x="223360" y="252599"/>
                  <a:pt x="224120" y="251082"/>
                </a:cubicBezTo>
                <a:cubicBezTo>
                  <a:pt x="233992" y="207853"/>
                  <a:pt x="327397" y="184343"/>
                  <a:pt x="415487" y="184343"/>
                </a:cubicBezTo>
                <a:close/>
                <a:moveTo>
                  <a:pt x="526346" y="111497"/>
                </a:moveTo>
                <a:cubicBezTo>
                  <a:pt x="521029" y="111497"/>
                  <a:pt x="516472" y="116048"/>
                  <a:pt x="516472" y="121358"/>
                </a:cubicBezTo>
                <a:cubicBezTo>
                  <a:pt x="516472" y="126667"/>
                  <a:pt x="521029" y="131218"/>
                  <a:pt x="526346" y="131218"/>
                </a:cubicBezTo>
                <a:cubicBezTo>
                  <a:pt x="532422" y="131218"/>
                  <a:pt x="536979" y="126667"/>
                  <a:pt x="536979" y="121358"/>
                </a:cubicBezTo>
                <a:cubicBezTo>
                  <a:pt x="536979" y="116048"/>
                  <a:pt x="532422" y="111497"/>
                  <a:pt x="526346" y="111497"/>
                </a:cubicBezTo>
                <a:close/>
                <a:moveTo>
                  <a:pt x="486091" y="111497"/>
                </a:moveTo>
                <a:cubicBezTo>
                  <a:pt x="480775" y="111497"/>
                  <a:pt x="476217" y="116048"/>
                  <a:pt x="476217" y="121358"/>
                </a:cubicBezTo>
                <a:cubicBezTo>
                  <a:pt x="476217" y="126667"/>
                  <a:pt x="480775" y="131218"/>
                  <a:pt x="486091" y="131218"/>
                </a:cubicBezTo>
                <a:cubicBezTo>
                  <a:pt x="491408" y="131218"/>
                  <a:pt x="495965" y="126667"/>
                  <a:pt x="495965" y="121358"/>
                </a:cubicBezTo>
                <a:cubicBezTo>
                  <a:pt x="495965" y="116048"/>
                  <a:pt x="491408" y="111497"/>
                  <a:pt x="486091" y="111497"/>
                </a:cubicBezTo>
                <a:close/>
                <a:moveTo>
                  <a:pt x="445837" y="111497"/>
                </a:moveTo>
                <a:cubicBezTo>
                  <a:pt x="439761" y="111497"/>
                  <a:pt x="435204" y="116048"/>
                  <a:pt x="435204" y="121358"/>
                </a:cubicBezTo>
                <a:cubicBezTo>
                  <a:pt x="435204" y="126667"/>
                  <a:pt x="439761" y="131218"/>
                  <a:pt x="445837" y="131218"/>
                </a:cubicBezTo>
                <a:cubicBezTo>
                  <a:pt x="451153" y="131218"/>
                  <a:pt x="455711" y="126667"/>
                  <a:pt x="455711" y="121358"/>
                </a:cubicBezTo>
                <a:cubicBezTo>
                  <a:pt x="455711" y="116048"/>
                  <a:pt x="451153" y="111497"/>
                  <a:pt x="445837" y="111497"/>
                </a:cubicBezTo>
                <a:close/>
                <a:moveTo>
                  <a:pt x="404823" y="111497"/>
                </a:moveTo>
                <a:cubicBezTo>
                  <a:pt x="399506" y="111497"/>
                  <a:pt x="394949" y="116048"/>
                  <a:pt x="394949" y="121358"/>
                </a:cubicBezTo>
                <a:cubicBezTo>
                  <a:pt x="394949" y="126667"/>
                  <a:pt x="399506" y="131218"/>
                  <a:pt x="404823" y="131218"/>
                </a:cubicBezTo>
                <a:cubicBezTo>
                  <a:pt x="410899" y="131218"/>
                  <a:pt x="415456" y="126667"/>
                  <a:pt x="415456" y="121358"/>
                </a:cubicBezTo>
                <a:cubicBezTo>
                  <a:pt x="415456" y="116048"/>
                  <a:pt x="410899" y="111497"/>
                  <a:pt x="404823" y="111497"/>
                </a:cubicBezTo>
                <a:close/>
                <a:moveTo>
                  <a:pt x="364568" y="111497"/>
                </a:moveTo>
                <a:cubicBezTo>
                  <a:pt x="359252" y="111497"/>
                  <a:pt x="354695" y="116048"/>
                  <a:pt x="354695" y="121358"/>
                </a:cubicBezTo>
                <a:cubicBezTo>
                  <a:pt x="354695" y="126667"/>
                  <a:pt x="359252" y="131218"/>
                  <a:pt x="364568" y="131218"/>
                </a:cubicBezTo>
                <a:cubicBezTo>
                  <a:pt x="369885" y="131218"/>
                  <a:pt x="374442" y="126667"/>
                  <a:pt x="374442" y="121358"/>
                </a:cubicBezTo>
                <a:cubicBezTo>
                  <a:pt x="374442" y="116048"/>
                  <a:pt x="369885" y="111497"/>
                  <a:pt x="364568" y="111497"/>
                </a:cubicBezTo>
                <a:close/>
                <a:moveTo>
                  <a:pt x="506598" y="81158"/>
                </a:moveTo>
                <a:cubicBezTo>
                  <a:pt x="500522" y="81158"/>
                  <a:pt x="495965" y="85709"/>
                  <a:pt x="495965" y="91018"/>
                </a:cubicBezTo>
                <a:cubicBezTo>
                  <a:pt x="495965" y="96328"/>
                  <a:pt x="500522" y="100879"/>
                  <a:pt x="506598" y="100879"/>
                </a:cubicBezTo>
                <a:cubicBezTo>
                  <a:pt x="511915" y="100879"/>
                  <a:pt x="516472" y="96328"/>
                  <a:pt x="516472" y="91018"/>
                </a:cubicBezTo>
                <a:cubicBezTo>
                  <a:pt x="516472" y="85709"/>
                  <a:pt x="511915" y="81158"/>
                  <a:pt x="506598" y="81158"/>
                </a:cubicBezTo>
                <a:close/>
                <a:moveTo>
                  <a:pt x="465584" y="81158"/>
                </a:moveTo>
                <a:cubicBezTo>
                  <a:pt x="460268" y="81158"/>
                  <a:pt x="455711" y="85709"/>
                  <a:pt x="455711" y="91018"/>
                </a:cubicBezTo>
                <a:cubicBezTo>
                  <a:pt x="455711" y="96328"/>
                  <a:pt x="460268" y="100879"/>
                  <a:pt x="465584" y="100879"/>
                </a:cubicBezTo>
                <a:cubicBezTo>
                  <a:pt x="471660" y="100879"/>
                  <a:pt x="476217" y="96328"/>
                  <a:pt x="476217" y="91018"/>
                </a:cubicBezTo>
                <a:cubicBezTo>
                  <a:pt x="476217" y="85709"/>
                  <a:pt x="471660" y="81158"/>
                  <a:pt x="465584" y="81158"/>
                </a:cubicBezTo>
                <a:close/>
                <a:moveTo>
                  <a:pt x="425330" y="81158"/>
                </a:moveTo>
                <a:cubicBezTo>
                  <a:pt x="420013" y="81158"/>
                  <a:pt x="415456" y="85709"/>
                  <a:pt x="415456" y="91018"/>
                </a:cubicBezTo>
                <a:cubicBezTo>
                  <a:pt x="415456" y="96328"/>
                  <a:pt x="420013" y="100879"/>
                  <a:pt x="425330" y="100879"/>
                </a:cubicBezTo>
                <a:cubicBezTo>
                  <a:pt x="430646" y="100879"/>
                  <a:pt x="435204" y="96328"/>
                  <a:pt x="435204" y="91018"/>
                </a:cubicBezTo>
                <a:cubicBezTo>
                  <a:pt x="435204" y="85709"/>
                  <a:pt x="430646" y="81158"/>
                  <a:pt x="425330" y="81158"/>
                </a:cubicBezTo>
                <a:close/>
                <a:moveTo>
                  <a:pt x="385075" y="81158"/>
                </a:moveTo>
                <a:cubicBezTo>
                  <a:pt x="378999" y="81158"/>
                  <a:pt x="374442" y="85709"/>
                  <a:pt x="374442" y="91018"/>
                </a:cubicBezTo>
                <a:cubicBezTo>
                  <a:pt x="374442" y="96328"/>
                  <a:pt x="378999" y="100879"/>
                  <a:pt x="385075" y="100879"/>
                </a:cubicBezTo>
                <a:cubicBezTo>
                  <a:pt x="390392" y="100879"/>
                  <a:pt x="394949" y="96328"/>
                  <a:pt x="394949" y="91018"/>
                </a:cubicBezTo>
                <a:cubicBezTo>
                  <a:pt x="394949" y="85709"/>
                  <a:pt x="390392" y="81158"/>
                  <a:pt x="385075" y="81158"/>
                </a:cubicBezTo>
                <a:close/>
                <a:moveTo>
                  <a:pt x="344061" y="81158"/>
                </a:moveTo>
                <a:cubicBezTo>
                  <a:pt x="338745" y="81158"/>
                  <a:pt x="334188" y="85709"/>
                  <a:pt x="334188" y="91018"/>
                </a:cubicBezTo>
                <a:cubicBezTo>
                  <a:pt x="334188" y="96328"/>
                  <a:pt x="338745" y="100879"/>
                  <a:pt x="344061" y="100879"/>
                </a:cubicBezTo>
                <a:cubicBezTo>
                  <a:pt x="350138" y="100879"/>
                  <a:pt x="354695" y="96328"/>
                  <a:pt x="354695" y="91018"/>
                </a:cubicBezTo>
                <a:cubicBezTo>
                  <a:pt x="354695" y="85709"/>
                  <a:pt x="350138" y="81158"/>
                  <a:pt x="344061" y="81158"/>
                </a:cubicBezTo>
                <a:close/>
                <a:moveTo>
                  <a:pt x="106332" y="60679"/>
                </a:moveTo>
                <a:cubicBezTo>
                  <a:pt x="81268" y="60679"/>
                  <a:pt x="60761" y="81158"/>
                  <a:pt x="60761" y="106188"/>
                </a:cubicBezTo>
                <a:cubicBezTo>
                  <a:pt x="60761" y="131218"/>
                  <a:pt x="81268" y="151697"/>
                  <a:pt x="106332" y="151697"/>
                </a:cubicBezTo>
                <a:cubicBezTo>
                  <a:pt x="131397" y="151697"/>
                  <a:pt x="151904" y="131218"/>
                  <a:pt x="151904" y="106188"/>
                </a:cubicBezTo>
                <a:cubicBezTo>
                  <a:pt x="151904" y="81158"/>
                  <a:pt x="131397" y="60679"/>
                  <a:pt x="106332" y="60679"/>
                </a:cubicBezTo>
                <a:close/>
                <a:moveTo>
                  <a:pt x="46331" y="0"/>
                </a:moveTo>
                <a:lnTo>
                  <a:pt x="561283" y="0"/>
                </a:lnTo>
                <a:cubicBezTo>
                  <a:pt x="586348" y="0"/>
                  <a:pt x="607614" y="21238"/>
                  <a:pt x="607614" y="46268"/>
                </a:cubicBezTo>
                <a:lnTo>
                  <a:pt x="607614" y="166108"/>
                </a:lnTo>
                <a:cubicBezTo>
                  <a:pt x="607614" y="175969"/>
                  <a:pt x="604576" y="184312"/>
                  <a:pt x="599259" y="191897"/>
                </a:cubicBezTo>
                <a:lnTo>
                  <a:pt x="569638" y="191897"/>
                </a:lnTo>
                <a:cubicBezTo>
                  <a:pt x="529384" y="173693"/>
                  <a:pt x="468622" y="164591"/>
                  <a:pt x="410899" y="164591"/>
                </a:cubicBezTo>
                <a:cubicBezTo>
                  <a:pt x="352416" y="164591"/>
                  <a:pt x="291655" y="173693"/>
                  <a:pt x="251400" y="191897"/>
                </a:cubicBezTo>
                <a:lnTo>
                  <a:pt x="8355" y="191897"/>
                </a:lnTo>
                <a:cubicBezTo>
                  <a:pt x="3038" y="184312"/>
                  <a:pt x="0" y="175969"/>
                  <a:pt x="0" y="166108"/>
                </a:cubicBezTo>
                <a:lnTo>
                  <a:pt x="0" y="46268"/>
                </a:lnTo>
                <a:cubicBezTo>
                  <a:pt x="0" y="21238"/>
                  <a:pt x="21267" y="0"/>
                  <a:pt x="4633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supermarket-scanner_58233"/>
          <p:cNvSpPr>
            <a:spLocks noChangeAspect="1"/>
          </p:cNvSpPr>
          <p:nvPr/>
        </p:nvSpPr>
        <p:spPr bwMode="auto">
          <a:xfrm>
            <a:off x="7180091" y="3433767"/>
            <a:ext cx="609685" cy="582546"/>
          </a:xfrm>
          <a:custGeom>
            <a:avLst/>
            <a:gdLst>
              <a:gd name="connsiteX0" fmla="*/ 221327 w 578320"/>
              <a:gd name="connsiteY0" fmla="*/ 339832 h 552578"/>
              <a:gd name="connsiteX1" fmla="*/ 231487 w 578320"/>
              <a:gd name="connsiteY1" fmla="*/ 339832 h 552578"/>
              <a:gd name="connsiteX2" fmla="*/ 255502 w 578320"/>
              <a:gd name="connsiteY2" fmla="*/ 363777 h 552578"/>
              <a:gd name="connsiteX3" fmla="*/ 255502 w 578320"/>
              <a:gd name="connsiteY3" fmla="*/ 462320 h 552578"/>
              <a:gd name="connsiteX4" fmla="*/ 231487 w 578320"/>
              <a:gd name="connsiteY4" fmla="*/ 487186 h 552578"/>
              <a:gd name="connsiteX5" fmla="*/ 221327 w 578320"/>
              <a:gd name="connsiteY5" fmla="*/ 487186 h 552578"/>
              <a:gd name="connsiteX6" fmla="*/ 177091 w 578320"/>
              <a:gd name="connsiteY6" fmla="*/ 339832 h 552578"/>
              <a:gd name="connsiteX7" fmla="*/ 208456 w 578320"/>
              <a:gd name="connsiteY7" fmla="*/ 339832 h 552578"/>
              <a:gd name="connsiteX8" fmla="*/ 208456 w 578320"/>
              <a:gd name="connsiteY8" fmla="*/ 487186 h 552578"/>
              <a:gd name="connsiteX9" fmla="*/ 177091 w 578320"/>
              <a:gd name="connsiteY9" fmla="*/ 487186 h 552578"/>
              <a:gd name="connsiteX10" fmla="*/ 150313 w 578320"/>
              <a:gd name="connsiteY10" fmla="*/ 339832 h 552578"/>
              <a:gd name="connsiteX11" fmla="*/ 163332 w 578320"/>
              <a:gd name="connsiteY11" fmla="*/ 339832 h 552578"/>
              <a:gd name="connsiteX12" fmla="*/ 163332 w 578320"/>
              <a:gd name="connsiteY12" fmla="*/ 487186 h 552578"/>
              <a:gd name="connsiteX13" fmla="*/ 150313 w 578320"/>
              <a:gd name="connsiteY13" fmla="*/ 487186 h 552578"/>
              <a:gd name="connsiteX14" fmla="*/ 114362 w 578320"/>
              <a:gd name="connsiteY14" fmla="*/ 339832 h 552578"/>
              <a:gd name="connsiteX15" fmla="*/ 137442 w 578320"/>
              <a:gd name="connsiteY15" fmla="*/ 339832 h 552578"/>
              <a:gd name="connsiteX16" fmla="*/ 137442 w 578320"/>
              <a:gd name="connsiteY16" fmla="*/ 487186 h 552578"/>
              <a:gd name="connsiteX17" fmla="*/ 114362 w 578320"/>
              <a:gd name="connsiteY17" fmla="*/ 487186 h 552578"/>
              <a:gd name="connsiteX18" fmla="*/ 81222 w 578320"/>
              <a:gd name="connsiteY18" fmla="*/ 339832 h 552578"/>
              <a:gd name="connsiteX19" fmla="*/ 101491 w 578320"/>
              <a:gd name="connsiteY19" fmla="*/ 339832 h 552578"/>
              <a:gd name="connsiteX20" fmla="*/ 101491 w 578320"/>
              <a:gd name="connsiteY20" fmla="*/ 487186 h 552578"/>
              <a:gd name="connsiteX21" fmla="*/ 81222 w 578320"/>
              <a:gd name="connsiteY21" fmla="*/ 487186 h 552578"/>
              <a:gd name="connsiteX22" fmla="*/ 57141 w 578320"/>
              <a:gd name="connsiteY22" fmla="*/ 339832 h 552578"/>
              <a:gd name="connsiteX23" fmla="*/ 68203 w 578320"/>
              <a:gd name="connsiteY23" fmla="*/ 339832 h 552578"/>
              <a:gd name="connsiteX24" fmla="*/ 68203 w 578320"/>
              <a:gd name="connsiteY24" fmla="*/ 487186 h 552578"/>
              <a:gd name="connsiteX25" fmla="*/ 57141 w 578320"/>
              <a:gd name="connsiteY25" fmla="*/ 487186 h 552578"/>
              <a:gd name="connsiteX26" fmla="*/ 32252 w 578320"/>
              <a:gd name="connsiteY26" fmla="*/ 462320 h 552578"/>
              <a:gd name="connsiteX27" fmla="*/ 32252 w 578320"/>
              <a:gd name="connsiteY27" fmla="*/ 363777 h 552578"/>
              <a:gd name="connsiteX28" fmla="*/ 57141 w 578320"/>
              <a:gd name="connsiteY28" fmla="*/ 339832 h 552578"/>
              <a:gd name="connsiteX29" fmla="*/ 52571 w 578320"/>
              <a:gd name="connsiteY29" fmla="*/ 329730 h 552578"/>
              <a:gd name="connsiteX30" fmla="*/ 19368 w 578320"/>
              <a:gd name="connsiteY30" fmla="*/ 362883 h 552578"/>
              <a:gd name="connsiteX31" fmla="*/ 19368 w 578320"/>
              <a:gd name="connsiteY31" fmla="*/ 468789 h 552578"/>
              <a:gd name="connsiteX32" fmla="*/ 49804 w 578320"/>
              <a:gd name="connsiteY32" fmla="*/ 501942 h 552578"/>
              <a:gd name="connsiteX33" fmla="*/ 52571 w 578320"/>
              <a:gd name="connsiteY33" fmla="*/ 502863 h 552578"/>
              <a:gd name="connsiteX34" fmla="*/ 235185 w 578320"/>
              <a:gd name="connsiteY34" fmla="*/ 501942 h 552578"/>
              <a:gd name="connsiteX35" fmla="*/ 268387 w 578320"/>
              <a:gd name="connsiteY35" fmla="*/ 466947 h 552578"/>
              <a:gd name="connsiteX36" fmla="*/ 268387 w 578320"/>
              <a:gd name="connsiteY36" fmla="*/ 362883 h 552578"/>
              <a:gd name="connsiteX37" fmla="*/ 235185 w 578320"/>
              <a:gd name="connsiteY37" fmla="*/ 329730 h 552578"/>
              <a:gd name="connsiteX38" fmla="*/ 57182 w 578320"/>
              <a:gd name="connsiteY38" fmla="*/ 310391 h 552578"/>
              <a:gd name="connsiteX39" fmla="*/ 231495 w 578320"/>
              <a:gd name="connsiteY39" fmla="*/ 310391 h 552578"/>
              <a:gd name="connsiteX40" fmla="*/ 287755 w 578320"/>
              <a:gd name="connsiteY40" fmla="*/ 365646 h 552578"/>
              <a:gd name="connsiteX41" fmla="*/ 287755 w 578320"/>
              <a:gd name="connsiteY41" fmla="*/ 464184 h 552578"/>
              <a:gd name="connsiteX42" fmla="*/ 235185 w 578320"/>
              <a:gd name="connsiteY42" fmla="*/ 519439 h 552578"/>
              <a:gd name="connsiteX43" fmla="*/ 234262 w 578320"/>
              <a:gd name="connsiteY43" fmla="*/ 519439 h 552578"/>
              <a:gd name="connsiteX44" fmla="*/ 232418 w 578320"/>
              <a:gd name="connsiteY44" fmla="*/ 519439 h 552578"/>
              <a:gd name="connsiteX45" fmla="*/ 56260 w 578320"/>
              <a:gd name="connsiteY45" fmla="*/ 519439 h 552578"/>
              <a:gd name="connsiteX46" fmla="*/ 0 w 578320"/>
              <a:gd name="connsiteY46" fmla="*/ 463263 h 552578"/>
              <a:gd name="connsiteX47" fmla="*/ 0 w 578320"/>
              <a:gd name="connsiteY47" fmla="*/ 367488 h 552578"/>
              <a:gd name="connsiteX48" fmla="*/ 57182 w 578320"/>
              <a:gd name="connsiteY48" fmla="*/ 310391 h 552578"/>
              <a:gd name="connsiteX49" fmla="*/ 98680 w 578320"/>
              <a:gd name="connsiteY49" fmla="*/ 38614 h 552578"/>
              <a:gd name="connsiteX50" fmla="*/ 110663 w 578320"/>
              <a:gd name="connsiteY50" fmla="*/ 50588 h 552578"/>
              <a:gd name="connsiteX51" fmla="*/ 110663 w 578320"/>
              <a:gd name="connsiteY51" fmla="*/ 197961 h 552578"/>
              <a:gd name="connsiteX52" fmla="*/ 98680 w 578320"/>
              <a:gd name="connsiteY52" fmla="*/ 209935 h 552578"/>
              <a:gd name="connsiteX53" fmla="*/ 86696 w 578320"/>
              <a:gd name="connsiteY53" fmla="*/ 197961 h 552578"/>
              <a:gd name="connsiteX54" fmla="*/ 86696 w 578320"/>
              <a:gd name="connsiteY54" fmla="*/ 50588 h 552578"/>
              <a:gd name="connsiteX55" fmla="*/ 98680 w 578320"/>
              <a:gd name="connsiteY55" fmla="*/ 38614 h 552578"/>
              <a:gd name="connsiteX56" fmla="*/ 192821 w 578320"/>
              <a:gd name="connsiteY56" fmla="*/ 1842 h 552578"/>
              <a:gd name="connsiteX57" fmla="*/ 420616 w 578320"/>
              <a:gd name="connsiteY57" fmla="*/ 35918 h 552578"/>
              <a:gd name="connsiteX58" fmla="*/ 499007 w 578320"/>
              <a:gd name="connsiteY58" fmla="*/ 127093 h 552578"/>
              <a:gd name="connsiteX59" fmla="*/ 439061 w 578320"/>
              <a:gd name="connsiteY59" fmla="*/ 213664 h 552578"/>
              <a:gd name="connsiteX60" fmla="*/ 534975 w 578320"/>
              <a:gd name="connsiteY60" fmla="*/ 503767 h 552578"/>
              <a:gd name="connsiteX61" fmla="*/ 548808 w 578320"/>
              <a:gd name="connsiteY61" fmla="*/ 516661 h 552578"/>
              <a:gd name="connsiteX62" fmla="*/ 558031 w 578320"/>
              <a:gd name="connsiteY62" fmla="*/ 516661 h 552578"/>
              <a:gd name="connsiteX63" fmla="*/ 578320 w 578320"/>
              <a:gd name="connsiteY63" fmla="*/ 535080 h 552578"/>
              <a:gd name="connsiteX64" fmla="*/ 558031 w 578320"/>
              <a:gd name="connsiteY64" fmla="*/ 552578 h 552578"/>
              <a:gd name="connsiteX65" fmla="*/ 551575 w 578320"/>
              <a:gd name="connsiteY65" fmla="*/ 552578 h 552578"/>
              <a:gd name="connsiteX66" fmla="*/ 405860 w 578320"/>
              <a:gd name="connsiteY66" fmla="*/ 552578 h 552578"/>
              <a:gd name="connsiteX67" fmla="*/ 372659 w 578320"/>
              <a:gd name="connsiteY67" fmla="*/ 552578 h 552578"/>
              <a:gd name="connsiteX68" fmla="*/ 353292 w 578320"/>
              <a:gd name="connsiteY68" fmla="*/ 531396 h 552578"/>
              <a:gd name="connsiteX69" fmla="*/ 372659 w 578320"/>
              <a:gd name="connsiteY69" fmla="*/ 509293 h 552578"/>
              <a:gd name="connsiteX70" fmla="*/ 384649 w 578320"/>
              <a:gd name="connsiteY70" fmla="*/ 503767 h 552578"/>
              <a:gd name="connsiteX71" fmla="*/ 386493 w 578320"/>
              <a:gd name="connsiteY71" fmla="*/ 490874 h 552578"/>
              <a:gd name="connsiteX72" fmla="*/ 371737 w 578320"/>
              <a:gd name="connsiteY72" fmla="*/ 473375 h 552578"/>
              <a:gd name="connsiteX73" fmla="*/ 358826 w 578320"/>
              <a:gd name="connsiteY73" fmla="*/ 464166 h 552578"/>
              <a:gd name="connsiteX74" fmla="*/ 349603 w 578320"/>
              <a:gd name="connsiteY74" fmla="*/ 441142 h 552578"/>
              <a:gd name="connsiteX75" fmla="*/ 356059 w 578320"/>
              <a:gd name="connsiteY75" fmla="*/ 422722 h 552578"/>
              <a:gd name="connsiteX76" fmla="*/ 356981 w 578320"/>
              <a:gd name="connsiteY76" fmla="*/ 418118 h 552578"/>
              <a:gd name="connsiteX77" fmla="*/ 342225 w 578320"/>
              <a:gd name="connsiteY77" fmla="*/ 382200 h 552578"/>
              <a:gd name="connsiteX78" fmla="*/ 328391 w 578320"/>
              <a:gd name="connsiteY78" fmla="*/ 372990 h 552578"/>
              <a:gd name="connsiteX79" fmla="*/ 320091 w 578320"/>
              <a:gd name="connsiteY79" fmla="*/ 347203 h 552578"/>
              <a:gd name="connsiteX80" fmla="*/ 325625 w 578320"/>
              <a:gd name="connsiteY80" fmla="*/ 332468 h 552578"/>
              <a:gd name="connsiteX81" fmla="*/ 325625 w 578320"/>
              <a:gd name="connsiteY81" fmla="*/ 312207 h 552578"/>
              <a:gd name="connsiteX82" fmla="*/ 300724 w 578320"/>
              <a:gd name="connsiteY82" fmla="*/ 234846 h 552578"/>
              <a:gd name="connsiteX83" fmla="*/ 191899 w 578320"/>
              <a:gd name="connsiteY83" fmla="*/ 251423 h 552578"/>
              <a:gd name="connsiteX84" fmla="*/ 155931 w 578320"/>
              <a:gd name="connsiteY84" fmla="*/ 240372 h 552578"/>
              <a:gd name="connsiteX85" fmla="*/ 140253 w 578320"/>
              <a:gd name="connsiteY85" fmla="*/ 207217 h 552578"/>
              <a:gd name="connsiteX86" fmla="*/ 140253 w 578320"/>
              <a:gd name="connsiteY86" fmla="*/ 46048 h 552578"/>
              <a:gd name="connsiteX87" fmla="*/ 155931 w 578320"/>
              <a:gd name="connsiteY87" fmla="*/ 11973 h 552578"/>
              <a:gd name="connsiteX88" fmla="*/ 192821 w 578320"/>
              <a:gd name="connsiteY88" fmla="*/ 1842 h 552578"/>
              <a:gd name="connsiteX89" fmla="*/ 49803 w 578320"/>
              <a:gd name="connsiteY89" fmla="*/ 0 h 552578"/>
              <a:gd name="connsiteX90" fmla="*/ 61841 w 578320"/>
              <a:gd name="connsiteY90" fmla="*/ 12893 h 552578"/>
              <a:gd name="connsiteX91" fmla="*/ 61841 w 578320"/>
              <a:gd name="connsiteY91" fmla="*/ 233914 h 552578"/>
              <a:gd name="connsiteX92" fmla="*/ 49803 w 578320"/>
              <a:gd name="connsiteY92" fmla="*/ 245886 h 552578"/>
              <a:gd name="connsiteX93" fmla="*/ 36838 w 578320"/>
              <a:gd name="connsiteY93" fmla="*/ 233914 h 552578"/>
              <a:gd name="connsiteX94" fmla="*/ 36838 w 578320"/>
              <a:gd name="connsiteY94" fmla="*/ 12893 h 552578"/>
              <a:gd name="connsiteX95" fmla="*/ 49803 w 578320"/>
              <a:gd name="connsiteY95" fmla="*/ 0 h 5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8320" h="552578">
                <a:moveTo>
                  <a:pt x="221327" y="339832"/>
                </a:moveTo>
                <a:lnTo>
                  <a:pt x="231487" y="339832"/>
                </a:lnTo>
                <a:cubicBezTo>
                  <a:pt x="244418" y="339832"/>
                  <a:pt x="255502" y="349963"/>
                  <a:pt x="255502" y="363777"/>
                </a:cubicBezTo>
                <a:lnTo>
                  <a:pt x="255502" y="462320"/>
                </a:lnTo>
                <a:cubicBezTo>
                  <a:pt x="255502" y="476135"/>
                  <a:pt x="244418" y="487186"/>
                  <a:pt x="231487" y="487186"/>
                </a:cubicBezTo>
                <a:lnTo>
                  <a:pt x="221327" y="487186"/>
                </a:lnTo>
                <a:close/>
                <a:moveTo>
                  <a:pt x="177091" y="339832"/>
                </a:moveTo>
                <a:lnTo>
                  <a:pt x="208456" y="339832"/>
                </a:lnTo>
                <a:lnTo>
                  <a:pt x="208456" y="487186"/>
                </a:lnTo>
                <a:lnTo>
                  <a:pt x="177091" y="487186"/>
                </a:lnTo>
                <a:close/>
                <a:moveTo>
                  <a:pt x="150313" y="339832"/>
                </a:moveTo>
                <a:lnTo>
                  <a:pt x="163332" y="339832"/>
                </a:lnTo>
                <a:lnTo>
                  <a:pt x="163332" y="487186"/>
                </a:lnTo>
                <a:lnTo>
                  <a:pt x="150313" y="487186"/>
                </a:lnTo>
                <a:close/>
                <a:moveTo>
                  <a:pt x="114362" y="339832"/>
                </a:moveTo>
                <a:lnTo>
                  <a:pt x="137442" y="339832"/>
                </a:lnTo>
                <a:lnTo>
                  <a:pt x="137442" y="487186"/>
                </a:lnTo>
                <a:lnTo>
                  <a:pt x="114362" y="487186"/>
                </a:lnTo>
                <a:close/>
                <a:moveTo>
                  <a:pt x="81222" y="339832"/>
                </a:moveTo>
                <a:lnTo>
                  <a:pt x="101491" y="339832"/>
                </a:lnTo>
                <a:lnTo>
                  <a:pt x="101491" y="487186"/>
                </a:lnTo>
                <a:lnTo>
                  <a:pt x="81222" y="487186"/>
                </a:lnTo>
                <a:close/>
                <a:moveTo>
                  <a:pt x="57141" y="339832"/>
                </a:moveTo>
                <a:lnTo>
                  <a:pt x="68203" y="339832"/>
                </a:lnTo>
                <a:lnTo>
                  <a:pt x="68203" y="487186"/>
                </a:lnTo>
                <a:lnTo>
                  <a:pt x="57141" y="487186"/>
                </a:lnTo>
                <a:cubicBezTo>
                  <a:pt x="43314" y="487186"/>
                  <a:pt x="32252" y="476135"/>
                  <a:pt x="32252" y="462320"/>
                </a:cubicBezTo>
                <a:lnTo>
                  <a:pt x="32252" y="363777"/>
                </a:lnTo>
                <a:cubicBezTo>
                  <a:pt x="32252" y="349963"/>
                  <a:pt x="43314" y="339832"/>
                  <a:pt x="57141" y="339832"/>
                </a:cubicBezTo>
                <a:close/>
                <a:moveTo>
                  <a:pt x="52571" y="329730"/>
                </a:moveTo>
                <a:cubicBezTo>
                  <a:pt x="34125" y="329730"/>
                  <a:pt x="19368" y="344465"/>
                  <a:pt x="19368" y="362883"/>
                </a:cubicBezTo>
                <a:lnTo>
                  <a:pt x="19368" y="468789"/>
                </a:lnTo>
                <a:cubicBezTo>
                  <a:pt x="19368" y="486286"/>
                  <a:pt x="32280" y="501021"/>
                  <a:pt x="49804" y="501942"/>
                </a:cubicBezTo>
                <a:lnTo>
                  <a:pt x="52571" y="502863"/>
                </a:lnTo>
                <a:lnTo>
                  <a:pt x="235185" y="501942"/>
                </a:lnTo>
                <a:cubicBezTo>
                  <a:pt x="253630" y="501942"/>
                  <a:pt x="268387" y="484444"/>
                  <a:pt x="268387" y="466947"/>
                </a:cubicBezTo>
                <a:lnTo>
                  <a:pt x="268387" y="362883"/>
                </a:lnTo>
                <a:cubicBezTo>
                  <a:pt x="268387" y="344465"/>
                  <a:pt x="253630" y="329730"/>
                  <a:pt x="235185" y="329730"/>
                </a:cubicBezTo>
                <a:close/>
                <a:moveTo>
                  <a:pt x="57182" y="310391"/>
                </a:moveTo>
                <a:lnTo>
                  <a:pt x="231495" y="310391"/>
                </a:lnTo>
                <a:cubicBezTo>
                  <a:pt x="262853" y="310391"/>
                  <a:pt x="287755" y="335256"/>
                  <a:pt x="287755" y="365646"/>
                </a:cubicBezTo>
                <a:lnTo>
                  <a:pt x="287755" y="464184"/>
                </a:lnTo>
                <a:cubicBezTo>
                  <a:pt x="287755" y="493654"/>
                  <a:pt x="264698" y="517597"/>
                  <a:pt x="235185" y="519439"/>
                </a:cubicBezTo>
                <a:lnTo>
                  <a:pt x="234262" y="519439"/>
                </a:lnTo>
                <a:lnTo>
                  <a:pt x="232418" y="519439"/>
                </a:lnTo>
                <a:lnTo>
                  <a:pt x="56260" y="519439"/>
                </a:lnTo>
                <a:cubicBezTo>
                  <a:pt x="24902" y="519439"/>
                  <a:pt x="0" y="493654"/>
                  <a:pt x="0" y="463263"/>
                </a:cubicBezTo>
                <a:lnTo>
                  <a:pt x="0" y="367488"/>
                </a:lnTo>
                <a:cubicBezTo>
                  <a:pt x="0" y="336177"/>
                  <a:pt x="25824" y="310391"/>
                  <a:pt x="57182" y="310391"/>
                </a:cubicBezTo>
                <a:close/>
                <a:moveTo>
                  <a:pt x="98680" y="38614"/>
                </a:moveTo>
                <a:cubicBezTo>
                  <a:pt x="105132" y="38614"/>
                  <a:pt x="110663" y="44141"/>
                  <a:pt x="110663" y="50588"/>
                </a:cubicBezTo>
                <a:lnTo>
                  <a:pt x="110663" y="197961"/>
                </a:lnTo>
                <a:cubicBezTo>
                  <a:pt x="110663" y="204409"/>
                  <a:pt x="105132" y="209935"/>
                  <a:pt x="98680" y="209935"/>
                </a:cubicBezTo>
                <a:cubicBezTo>
                  <a:pt x="92227" y="209935"/>
                  <a:pt x="86696" y="204409"/>
                  <a:pt x="86696" y="197961"/>
                </a:cubicBezTo>
                <a:lnTo>
                  <a:pt x="86696" y="50588"/>
                </a:lnTo>
                <a:cubicBezTo>
                  <a:pt x="86696" y="44141"/>
                  <a:pt x="92227" y="38614"/>
                  <a:pt x="98680" y="38614"/>
                </a:cubicBezTo>
                <a:close/>
                <a:moveTo>
                  <a:pt x="192821" y="1842"/>
                </a:moveTo>
                <a:lnTo>
                  <a:pt x="420616" y="35918"/>
                </a:lnTo>
                <a:cubicBezTo>
                  <a:pt x="465806" y="42365"/>
                  <a:pt x="499007" y="81966"/>
                  <a:pt x="499007" y="127093"/>
                </a:cubicBezTo>
                <a:cubicBezTo>
                  <a:pt x="499007" y="165774"/>
                  <a:pt x="474106" y="200770"/>
                  <a:pt x="439061" y="213664"/>
                </a:cubicBezTo>
                <a:lnTo>
                  <a:pt x="534975" y="503767"/>
                </a:lnTo>
                <a:cubicBezTo>
                  <a:pt x="536819" y="509293"/>
                  <a:pt x="542353" y="516661"/>
                  <a:pt x="548808" y="516661"/>
                </a:cubicBezTo>
                <a:lnTo>
                  <a:pt x="558031" y="516661"/>
                </a:lnTo>
                <a:cubicBezTo>
                  <a:pt x="569098" y="516661"/>
                  <a:pt x="578320" y="524028"/>
                  <a:pt x="578320" y="535080"/>
                </a:cubicBezTo>
                <a:cubicBezTo>
                  <a:pt x="578320" y="546131"/>
                  <a:pt x="569098" y="552578"/>
                  <a:pt x="558031" y="552578"/>
                </a:cubicBezTo>
                <a:lnTo>
                  <a:pt x="551575" y="552578"/>
                </a:lnTo>
                <a:lnTo>
                  <a:pt x="405860" y="552578"/>
                </a:lnTo>
                <a:lnTo>
                  <a:pt x="372659" y="552578"/>
                </a:lnTo>
                <a:cubicBezTo>
                  <a:pt x="362515" y="552578"/>
                  <a:pt x="353292" y="542448"/>
                  <a:pt x="353292" y="531396"/>
                </a:cubicBezTo>
                <a:cubicBezTo>
                  <a:pt x="353292" y="520345"/>
                  <a:pt x="361592" y="509293"/>
                  <a:pt x="372659" y="509293"/>
                </a:cubicBezTo>
                <a:cubicBezTo>
                  <a:pt x="377271" y="509293"/>
                  <a:pt x="381882" y="507451"/>
                  <a:pt x="384649" y="503767"/>
                </a:cubicBezTo>
                <a:cubicBezTo>
                  <a:pt x="387415" y="500083"/>
                  <a:pt x="388338" y="495479"/>
                  <a:pt x="386493" y="490874"/>
                </a:cubicBezTo>
                <a:cubicBezTo>
                  <a:pt x="386493" y="490874"/>
                  <a:pt x="384649" y="480743"/>
                  <a:pt x="371737" y="473375"/>
                </a:cubicBezTo>
                <a:lnTo>
                  <a:pt x="358826" y="464166"/>
                </a:lnTo>
                <a:cubicBezTo>
                  <a:pt x="351448" y="458640"/>
                  <a:pt x="348681" y="450351"/>
                  <a:pt x="349603" y="441142"/>
                </a:cubicBezTo>
                <a:lnTo>
                  <a:pt x="356059" y="422722"/>
                </a:lnTo>
                <a:cubicBezTo>
                  <a:pt x="356059" y="421801"/>
                  <a:pt x="356981" y="419960"/>
                  <a:pt x="356981" y="418118"/>
                </a:cubicBezTo>
                <a:cubicBezTo>
                  <a:pt x="358826" y="404303"/>
                  <a:pt x="353292" y="390489"/>
                  <a:pt x="342225" y="382200"/>
                </a:cubicBezTo>
                <a:lnTo>
                  <a:pt x="328391" y="372990"/>
                </a:lnTo>
                <a:cubicBezTo>
                  <a:pt x="321014" y="367465"/>
                  <a:pt x="317325" y="357334"/>
                  <a:pt x="320091" y="347203"/>
                </a:cubicBezTo>
                <a:lnTo>
                  <a:pt x="325625" y="332468"/>
                </a:lnTo>
                <a:cubicBezTo>
                  <a:pt x="327469" y="326021"/>
                  <a:pt x="327469" y="318654"/>
                  <a:pt x="325625" y="312207"/>
                </a:cubicBezTo>
                <a:cubicBezTo>
                  <a:pt x="326547" y="312207"/>
                  <a:pt x="300724" y="234846"/>
                  <a:pt x="300724" y="234846"/>
                </a:cubicBezTo>
                <a:lnTo>
                  <a:pt x="191899" y="251423"/>
                </a:lnTo>
                <a:cubicBezTo>
                  <a:pt x="179910" y="253265"/>
                  <a:pt x="166076" y="248660"/>
                  <a:pt x="155931" y="240372"/>
                </a:cubicBezTo>
                <a:cubicBezTo>
                  <a:pt x="146709" y="232083"/>
                  <a:pt x="140253" y="220110"/>
                  <a:pt x="140253" y="207217"/>
                </a:cubicBezTo>
                <a:lnTo>
                  <a:pt x="140253" y="46048"/>
                </a:lnTo>
                <a:cubicBezTo>
                  <a:pt x="140253" y="33155"/>
                  <a:pt x="146709" y="21182"/>
                  <a:pt x="155931" y="11973"/>
                </a:cubicBezTo>
                <a:cubicBezTo>
                  <a:pt x="166076" y="3684"/>
                  <a:pt x="179910" y="0"/>
                  <a:pt x="192821" y="1842"/>
                </a:cubicBezTo>
                <a:close/>
                <a:moveTo>
                  <a:pt x="49803" y="0"/>
                </a:moveTo>
                <a:cubicBezTo>
                  <a:pt x="56285" y="0"/>
                  <a:pt x="61841" y="5526"/>
                  <a:pt x="61841" y="12893"/>
                </a:cubicBezTo>
                <a:lnTo>
                  <a:pt x="61841" y="233914"/>
                </a:lnTo>
                <a:cubicBezTo>
                  <a:pt x="61841" y="240361"/>
                  <a:pt x="56285" y="245886"/>
                  <a:pt x="49803" y="245886"/>
                </a:cubicBezTo>
                <a:cubicBezTo>
                  <a:pt x="42394" y="245886"/>
                  <a:pt x="36838" y="240361"/>
                  <a:pt x="36838" y="233914"/>
                </a:cubicBezTo>
                <a:lnTo>
                  <a:pt x="36838" y="12893"/>
                </a:lnTo>
                <a:cubicBezTo>
                  <a:pt x="36838" y="5526"/>
                  <a:pt x="42394" y="0"/>
                  <a:pt x="4980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92" name="personal-computer_76658"/>
          <p:cNvSpPr>
            <a:spLocks noChangeAspect="1"/>
          </p:cNvSpPr>
          <p:nvPr/>
        </p:nvSpPr>
        <p:spPr bwMode="auto">
          <a:xfrm>
            <a:off x="6219886" y="4613812"/>
            <a:ext cx="609685" cy="463129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31" name="iSļîḋé">
            <a:extLst>
              <a:ext uri="{FF2B5EF4-FFF2-40B4-BE49-F238E27FC236}">
                <a16:creationId xmlns="" xmlns:a16="http://schemas.microsoft.com/office/drawing/2014/main" id="{4178626E-CE92-4A90-BC2B-B524E38D1D85}"/>
              </a:ext>
            </a:extLst>
          </p:cNvPr>
          <p:cNvSpPr txBox="1"/>
          <p:nvPr/>
        </p:nvSpPr>
        <p:spPr>
          <a:xfrm>
            <a:off x="2957400" y="3788153"/>
            <a:ext cx="1137794" cy="407049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机械臂</a:t>
            </a:r>
          </a:p>
        </p:txBody>
      </p:sp>
      <p:sp>
        <p:nvSpPr>
          <p:cNvPr id="32" name="îṧḷiḍe">
            <a:extLst>
              <a:ext uri="{FF2B5EF4-FFF2-40B4-BE49-F238E27FC236}">
                <a16:creationId xmlns="" xmlns:a16="http://schemas.microsoft.com/office/drawing/2014/main" id="{5B49F077-F61D-4135-8133-23AAD583DB48}"/>
              </a:ext>
            </a:extLst>
          </p:cNvPr>
          <p:cNvSpPr txBox="1"/>
          <p:nvPr/>
        </p:nvSpPr>
        <p:spPr>
          <a:xfrm>
            <a:off x="2108858" y="4519885"/>
            <a:ext cx="2998876" cy="407049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íṥ1îḍè">
            <a:extLst>
              <a:ext uri="{FF2B5EF4-FFF2-40B4-BE49-F238E27FC236}">
                <a16:creationId xmlns="" xmlns:a16="http://schemas.microsoft.com/office/drawing/2014/main" id="{BBEF5D05-0FBB-4164-86BC-3F66B799E02F}"/>
              </a:ext>
            </a:extLst>
          </p:cNvPr>
          <p:cNvSpPr txBox="1"/>
          <p:nvPr/>
        </p:nvSpPr>
        <p:spPr>
          <a:xfrm>
            <a:off x="3456696" y="4149969"/>
            <a:ext cx="996966" cy="340267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zh-CN" altLang="en-US" sz="1000" dirty="0">
                <a:latin typeface="+mn-ea"/>
              </a:rPr>
              <a:t>六轴机械臂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ïṧliḍè">
            <a:extLst>
              <a:ext uri="{FF2B5EF4-FFF2-40B4-BE49-F238E27FC236}">
                <a16:creationId xmlns="" xmlns:a16="http://schemas.microsoft.com/office/drawing/2014/main" id="{7E8E375B-FCE3-43BD-AE18-0629FCA42AFF}"/>
              </a:ext>
            </a:extLst>
          </p:cNvPr>
          <p:cNvSpPr/>
          <p:nvPr/>
        </p:nvSpPr>
        <p:spPr>
          <a:xfrm>
            <a:off x="4299236" y="3889631"/>
            <a:ext cx="1104947" cy="1104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noFill/>
            </a:endParaRPr>
          </a:p>
        </p:txBody>
      </p:sp>
      <p:sp>
        <p:nvSpPr>
          <p:cNvPr id="34" name="robotic-arm_3798">
            <a:extLst>
              <a:ext uri="{FF2B5EF4-FFF2-40B4-BE49-F238E27FC236}">
                <a16:creationId xmlns="" xmlns:a16="http://schemas.microsoft.com/office/drawing/2014/main" id="{0F98CD77-F9D1-4334-BB4E-6B6F07A87BF0}"/>
              </a:ext>
            </a:extLst>
          </p:cNvPr>
          <p:cNvSpPr>
            <a:spLocks noChangeAspect="1"/>
          </p:cNvSpPr>
          <p:nvPr/>
        </p:nvSpPr>
        <p:spPr bwMode="auto">
          <a:xfrm>
            <a:off x="6311645" y="2212940"/>
            <a:ext cx="609684" cy="607658"/>
          </a:xfrm>
          <a:custGeom>
            <a:avLst/>
            <a:gdLst>
              <a:gd name="connsiteX0" fmla="*/ 290528 w 607921"/>
              <a:gd name="connsiteY0" fmla="*/ 490956 h 605900"/>
              <a:gd name="connsiteX1" fmla="*/ 259609 w 607921"/>
              <a:gd name="connsiteY1" fmla="*/ 523214 h 605900"/>
              <a:gd name="connsiteX2" fmla="*/ 290528 w 607921"/>
              <a:gd name="connsiteY2" fmla="*/ 555473 h 605900"/>
              <a:gd name="connsiteX3" fmla="*/ 321540 w 607921"/>
              <a:gd name="connsiteY3" fmla="*/ 523214 h 605900"/>
              <a:gd name="connsiteX4" fmla="*/ 290528 w 607921"/>
              <a:gd name="connsiteY4" fmla="*/ 490956 h 605900"/>
              <a:gd name="connsiteX5" fmla="*/ 102042 w 607921"/>
              <a:gd name="connsiteY5" fmla="*/ 490956 h 605900"/>
              <a:gd name="connsiteX6" fmla="*/ 71030 w 607921"/>
              <a:gd name="connsiteY6" fmla="*/ 523214 h 605900"/>
              <a:gd name="connsiteX7" fmla="*/ 102042 w 607921"/>
              <a:gd name="connsiteY7" fmla="*/ 555473 h 605900"/>
              <a:gd name="connsiteX8" fmla="*/ 132961 w 607921"/>
              <a:gd name="connsiteY8" fmla="*/ 523214 h 605900"/>
              <a:gd name="connsiteX9" fmla="*/ 102042 w 607921"/>
              <a:gd name="connsiteY9" fmla="*/ 490956 h 605900"/>
              <a:gd name="connsiteX10" fmla="*/ 521520 w 607921"/>
              <a:gd name="connsiteY10" fmla="*/ 350714 h 605900"/>
              <a:gd name="connsiteX11" fmla="*/ 521520 w 607921"/>
              <a:gd name="connsiteY11" fmla="*/ 394466 h 605900"/>
              <a:gd name="connsiteX12" fmla="*/ 556324 w 607921"/>
              <a:gd name="connsiteY12" fmla="*/ 394466 h 605900"/>
              <a:gd name="connsiteX13" fmla="*/ 556324 w 607921"/>
              <a:gd name="connsiteY13" fmla="*/ 350714 h 605900"/>
              <a:gd name="connsiteX14" fmla="*/ 50510 w 607921"/>
              <a:gd name="connsiteY14" fmla="*/ 349500 h 605900"/>
              <a:gd name="connsiteX15" fmla="*/ 50510 w 607921"/>
              <a:gd name="connsiteY15" fmla="*/ 459346 h 605900"/>
              <a:gd name="connsiteX16" fmla="*/ 102135 w 607921"/>
              <a:gd name="connsiteY16" fmla="*/ 440900 h 605900"/>
              <a:gd name="connsiteX17" fmla="*/ 166294 w 607921"/>
              <a:gd name="connsiteY17" fmla="*/ 471860 h 605900"/>
              <a:gd name="connsiteX18" fmla="*/ 226461 w 607921"/>
              <a:gd name="connsiteY18" fmla="*/ 471860 h 605900"/>
              <a:gd name="connsiteX19" fmla="*/ 290528 w 607921"/>
              <a:gd name="connsiteY19" fmla="*/ 440900 h 605900"/>
              <a:gd name="connsiteX20" fmla="*/ 327946 w 607921"/>
              <a:gd name="connsiteY20" fmla="*/ 450077 h 605900"/>
              <a:gd name="connsiteX21" fmla="*/ 327946 w 607921"/>
              <a:gd name="connsiteY21" fmla="*/ 349500 h 605900"/>
              <a:gd name="connsiteX22" fmla="*/ 495718 w 607921"/>
              <a:gd name="connsiteY22" fmla="*/ 299082 h 605900"/>
              <a:gd name="connsiteX23" fmla="*/ 580827 w 607921"/>
              <a:gd name="connsiteY23" fmla="*/ 299082 h 605900"/>
              <a:gd name="connsiteX24" fmla="*/ 606721 w 607921"/>
              <a:gd name="connsiteY24" fmla="*/ 324851 h 605900"/>
              <a:gd name="connsiteX25" fmla="*/ 606721 w 607921"/>
              <a:gd name="connsiteY25" fmla="*/ 418938 h 605900"/>
              <a:gd name="connsiteX26" fmla="*/ 580827 w 607921"/>
              <a:gd name="connsiteY26" fmla="*/ 444800 h 605900"/>
              <a:gd name="connsiteX27" fmla="*/ 495718 w 607921"/>
              <a:gd name="connsiteY27" fmla="*/ 444800 h 605900"/>
              <a:gd name="connsiteX28" fmla="*/ 469824 w 607921"/>
              <a:gd name="connsiteY28" fmla="*/ 418938 h 605900"/>
              <a:gd name="connsiteX29" fmla="*/ 469824 w 607921"/>
              <a:gd name="connsiteY29" fmla="*/ 324851 h 605900"/>
              <a:gd name="connsiteX30" fmla="*/ 495718 w 607921"/>
              <a:gd name="connsiteY30" fmla="*/ 299082 h 605900"/>
              <a:gd name="connsiteX31" fmla="*/ 419582 w 607921"/>
              <a:gd name="connsiteY31" fmla="*/ 216591 h 605900"/>
              <a:gd name="connsiteX32" fmla="*/ 445387 w 607921"/>
              <a:gd name="connsiteY32" fmla="*/ 242453 h 605900"/>
              <a:gd name="connsiteX33" fmla="*/ 445387 w 607921"/>
              <a:gd name="connsiteY33" fmla="*/ 473076 h 605900"/>
              <a:gd name="connsiteX34" fmla="*/ 582209 w 607921"/>
              <a:gd name="connsiteY34" fmla="*/ 473076 h 605900"/>
              <a:gd name="connsiteX35" fmla="*/ 607921 w 607921"/>
              <a:gd name="connsiteY35" fmla="*/ 498938 h 605900"/>
              <a:gd name="connsiteX36" fmla="*/ 580816 w 607921"/>
              <a:gd name="connsiteY36" fmla="*/ 523409 h 605900"/>
              <a:gd name="connsiteX37" fmla="*/ 419582 w 607921"/>
              <a:gd name="connsiteY37" fmla="*/ 523409 h 605900"/>
              <a:gd name="connsiteX38" fmla="*/ 393684 w 607921"/>
              <a:gd name="connsiteY38" fmla="*/ 497547 h 605900"/>
              <a:gd name="connsiteX39" fmla="*/ 393684 w 607921"/>
              <a:gd name="connsiteY39" fmla="*/ 242453 h 605900"/>
              <a:gd name="connsiteX40" fmla="*/ 419582 w 607921"/>
              <a:gd name="connsiteY40" fmla="*/ 216591 h 605900"/>
              <a:gd name="connsiteX41" fmla="*/ 100742 w 607921"/>
              <a:gd name="connsiteY41" fmla="*/ 51758 h 605900"/>
              <a:gd name="connsiteX42" fmla="*/ 100742 w 607921"/>
              <a:gd name="connsiteY42" fmla="*/ 299073 h 605900"/>
              <a:gd name="connsiteX43" fmla="*/ 245403 w 607921"/>
              <a:gd name="connsiteY43" fmla="*/ 299073 h 605900"/>
              <a:gd name="connsiteX44" fmla="*/ 245403 w 607921"/>
              <a:gd name="connsiteY44" fmla="*/ 213978 h 605900"/>
              <a:gd name="connsiteX45" fmla="*/ 197585 w 607921"/>
              <a:gd name="connsiteY45" fmla="*/ 98107 h 605900"/>
              <a:gd name="connsiteX46" fmla="*/ 100742 w 607921"/>
              <a:gd name="connsiteY46" fmla="*/ 51758 h 605900"/>
              <a:gd name="connsiteX47" fmla="*/ 77994 w 607921"/>
              <a:gd name="connsiteY47" fmla="*/ 9 h 605900"/>
              <a:gd name="connsiteX48" fmla="*/ 82729 w 607921"/>
              <a:gd name="connsiteY48" fmla="*/ 219 h 605900"/>
              <a:gd name="connsiteX49" fmla="*/ 235003 w 607921"/>
              <a:gd name="connsiteY49" fmla="*/ 63345 h 605900"/>
              <a:gd name="connsiteX50" fmla="*/ 296842 w 607921"/>
              <a:gd name="connsiteY50" fmla="*/ 214163 h 605900"/>
              <a:gd name="connsiteX51" fmla="*/ 296842 w 607921"/>
              <a:gd name="connsiteY51" fmla="*/ 299166 h 605900"/>
              <a:gd name="connsiteX52" fmla="*/ 353666 w 607921"/>
              <a:gd name="connsiteY52" fmla="*/ 299166 h 605900"/>
              <a:gd name="connsiteX53" fmla="*/ 379292 w 607921"/>
              <a:gd name="connsiteY53" fmla="*/ 324843 h 605900"/>
              <a:gd name="connsiteX54" fmla="*/ 379292 w 607921"/>
              <a:gd name="connsiteY54" fmla="*/ 499021 h 605900"/>
              <a:gd name="connsiteX55" fmla="*/ 372514 w 607921"/>
              <a:gd name="connsiteY55" fmla="*/ 515799 h 605900"/>
              <a:gd name="connsiteX56" fmla="*/ 290342 w 607921"/>
              <a:gd name="connsiteY56" fmla="*/ 605900 h 605900"/>
              <a:gd name="connsiteX57" fmla="*/ 207706 w 607921"/>
              <a:gd name="connsiteY57" fmla="*/ 523492 h 605900"/>
              <a:gd name="connsiteX58" fmla="*/ 184493 w 607921"/>
              <a:gd name="connsiteY58" fmla="*/ 523492 h 605900"/>
              <a:gd name="connsiteX59" fmla="*/ 101856 w 607921"/>
              <a:gd name="connsiteY59" fmla="*/ 605900 h 605900"/>
              <a:gd name="connsiteX60" fmla="*/ 19313 w 607921"/>
              <a:gd name="connsiteY60" fmla="*/ 523492 h 605900"/>
              <a:gd name="connsiteX61" fmla="*/ 0 w 607921"/>
              <a:gd name="connsiteY61" fmla="*/ 497630 h 605900"/>
              <a:gd name="connsiteX62" fmla="*/ 0 w 607921"/>
              <a:gd name="connsiteY62" fmla="*/ 325029 h 605900"/>
              <a:gd name="connsiteX63" fmla="*/ 25905 w 607921"/>
              <a:gd name="connsiteY63" fmla="*/ 299166 h 605900"/>
              <a:gd name="connsiteX64" fmla="*/ 50418 w 607921"/>
              <a:gd name="connsiteY64" fmla="*/ 299166 h 605900"/>
              <a:gd name="connsiteX65" fmla="*/ 50418 w 607921"/>
              <a:gd name="connsiteY65" fmla="*/ 25988 h 605900"/>
              <a:gd name="connsiteX66" fmla="*/ 77994 w 607921"/>
              <a:gd name="connsiteY66" fmla="*/ 9 h 60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921" h="605900">
                <a:moveTo>
                  <a:pt x="290528" y="490956"/>
                </a:moveTo>
                <a:cubicBezTo>
                  <a:pt x="273815" y="490956"/>
                  <a:pt x="259609" y="505231"/>
                  <a:pt x="259609" y="523214"/>
                </a:cubicBezTo>
                <a:cubicBezTo>
                  <a:pt x="259609" y="541290"/>
                  <a:pt x="273722" y="555473"/>
                  <a:pt x="290528" y="555473"/>
                </a:cubicBezTo>
                <a:cubicBezTo>
                  <a:pt x="307241" y="555473"/>
                  <a:pt x="321540" y="541290"/>
                  <a:pt x="321540" y="523214"/>
                </a:cubicBezTo>
                <a:cubicBezTo>
                  <a:pt x="321540" y="505231"/>
                  <a:pt x="307241" y="490956"/>
                  <a:pt x="290528" y="490956"/>
                </a:cubicBezTo>
                <a:close/>
                <a:moveTo>
                  <a:pt x="102042" y="490956"/>
                </a:moveTo>
                <a:cubicBezTo>
                  <a:pt x="85329" y="490956"/>
                  <a:pt x="71030" y="505231"/>
                  <a:pt x="71030" y="523214"/>
                </a:cubicBezTo>
                <a:cubicBezTo>
                  <a:pt x="71030" y="541290"/>
                  <a:pt x="85143" y="555473"/>
                  <a:pt x="102042" y="555473"/>
                </a:cubicBezTo>
                <a:cubicBezTo>
                  <a:pt x="118848" y="555473"/>
                  <a:pt x="132961" y="541290"/>
                  <a:pt x="132961" y="523214"/>
                </a:cubicBezTo>
                <a:cubicBezTo>
                  <a:pt x="132961" y="505231"/>
                  <a:pt x="118755" y="490956"/>
                  <a:pt x="102042" y="490956"/>
                </a:cubicBezTo>
                <a:close/>
                <a:moveTo>
                  <a:pt x="521520" y="350714"/>
                </a:moveTo>
                <a:lnTo>
                  <a:pt x="521520" y="394466"/>
                </a:lnTo>
                <a:lnTo>
                  <a:pt x="556324" y="394466"/>
                </a:lnTo>
                <a:lnTo>
                  <a:pt x="556324" y="350714"/>
                </a:lnTo>
                <a:close/>
                <a:moveTo>
                  <a:pt x="50510" y="349500"/>
                </a:moveTo>
                <a:lnTo>
                  <a:pt x="50510" y="459346"/>
                </a:lnTo>
                <a:cubicBezTo>
                  <a:pt x="64716" y="447852"/>
                  <a:pt x="82729" y="440900"/>
                  <a:pt x="102135" y="440900"/>
                </a:cubicBezTo>
                <a:cubicBezTo>
                  <a:pt x="127855" y="440900"/>
                  <a:pt x="151067" y="453043"/>
                  <a:pt x="166294" y="471860"/>
                </a:cubicBezTo>
                <a:lnTo>
                  <a:pt x="226461" y="471860"/>
                </a:lnTo>
                <a:cubicBezTo>
                  <a:pt x="241689" y="453043"/>
                  <a:pt x="264808" y="440900"/>
                  <a:pt x="290528" y="440900"/>
                </a:cubicBezTo>
                <a:cubicBezTo>
                  <a:pt x="303898" y="440900"/>
                  <a:pt x="316712" y="444237"/>
                  <a:pt x="327946" y="450077"/>
                </a:cubicBezTo>
                <a:lnTo>
                  <a:pt x="327946" y="349500"/>
                </a:lnTo>
                <a:close/>
                <a:moveTo>
                  <a:pt x="495718" y="299082"/>
                </a:moveTo>
                <a:lnTo>
                  <a:pt x="580827" y="299082"/>
                </a:lnTo>
                <a:cubicBezTo>
                  <a:pt x="595027" y="299082"/>
                  <a:pt x="606721" y="310669"/>
                  <a:pt x="606721" y="324851"/>
                </a:cubicBezTo>
                <a:lnTo>
                  <a:pt x="606721" y="418938"/>
                </a:lnTo>
                <a:cubicBezTo>
                  <a:pt x="606721" y="433120"/>
                  <a:pt x="595027" y="444800"/>
                  <a:pt x="580827" y="444800"/>
                </a:cubicBezTo>
                <a:lnTo>
                  <a:pt x="495718" y="444800"/>
                </a:lnTo>
                <a:cubicBezTo>
                  <a:pt x="481611" y="444800"/>
                  <a:pt x="469917" y="433120"/>
                  <a:pt x="469824" y="418938"/>
                </a:cubicBezTo>
                <a:lnTo>
                  <a:pt x="469824" y="324851"/>
                </a:lnTo>
                <a:cubicBezTo>
                  <a:pt x="469824" y="310669"/>
                  <a:pt x="481425" y="299082"/>
                  <a:pt x="495718" y="299082"/>
                </a:cubicBezTo>
                <a:close/>
                <a:moveTo>
                  <a:pt x="419582" y="216591"/>
                </a:moveTo>
                <a:cubicBezTo>
                  <a:pt x="433784" y="216591"/>
                  <a:pt x="445387" y="228270"/>
                  <a:pt x="445387" y="242453"/>
                </a:cubicBezTo>
                <a:lnTo>
                  <a:pt x="445387" y="473076"/>
                </a:lnTo>
                <a:lnTo>
                  <a:pt x="582209" y="473076"/>
                </a:lnTo>
                <a:cubicBezTo>
                  <a:pt x="596318" y="473076"/>
                  <a:pt x="607921" y="484663"/>
                  <a:pt x="607921" y="498938"/>
                </a:cubicBezTo>
                <a:cubicBezTo>
                  <a:pt x="607921" y="513120"/>
                  <a:pt x="595019" y="523409"/>
                  <a:pt x="580816" y="523409"/>
                </a:cubicBezTo>
                <a:lnTo>
                  <a:pt x="419582" y="523409"/>
                </a:lnTo>
                <a:cubicBezTo>
                  <a:pt x="405287" y="523409"/>
                  <a:pt x="393684" y="511730"/>
                  <a:pt x="393684" y="497547"/>
                </a:cubicBezTo>
                <a:lnTo>
                  <a:pt x="393684" y="242453"/>
                </a:lnTo>
                <a:cubicBezTo>
                  <a:pt x="393684" y="228270"/>
                  <a:pt x="405287" y="216591"/>
                  <a:pt x="419582" y="216591"/>
                </a:cubicBezTo>
                <a:close/>
                <a:moveTo>
                  <a:pt x="100742" y="51758"/>
                </a:moveTo>
                <a:lnTo>
                  <a:pt x="100742" y="299073"/>
                </a:lnTo>
                <a:lnTo>
                  <a:pt x="245403" y="299073"/>
                </a:lnTo>
                <a:lnTo>
                  <a:pt x="245403" y="213978"/>
                </a:lnTo>
                <a:cubicBezTo>
                  <a:pt x="245403" y="170225"/>
                  <a:pt x="228504" y="128975"/>
                  <a:pt x="197585" y="98107"/>
                </a:cubicBezTo>
                <a:cubicBezTo>
                  <a:pt x="171680" y="72337"/>
                  <a:pt x="136954" y="55559"/>
                  <a:pt x="100742" y="51758"/>
                </a:cubicBezTo>
                <a:close/>
                <a:moveTo>
                  <a:pt x="77994" y="9"/>
                </a:moveTo>
                <a:cubicBezTo>
                  <a:pt x="80849" y="-53"/>
                  <a:pt x="82729" y="219"/>
                  <a:pt x="82729" y="219"/>
                </a:cubicBezTo>
                <a:cubicBezTo>
                  <a:pt x="139554" y="219"/>
                  <a:pt x="194985" y="23393"/>
                  <a:pt x="235003" y="63345"/>
                </a:cubicBezTo>
                <a:cubicBezTo>
                  <a:pt x="274929" y="103298"/>
                  <a:pt x="296842" y="157433"/>
                  <a:pt x="296842" y="214163"/>
                </a:cubicBezTo>
                <a:lnTo>
                  <a:pt x="296842" y="299166"/>
                </a:lnTo>
                <a:lnTo>
                  <a:pt x="353666" y="299166"/>
                </a:lnTo>
                <a:cubicBezTo>
                  <a:pt x="367965" y="299166"/>
                  <a:pt x="379571" y="310753"/>
                  <a:pt x="379292" y="324843"/>
                </a:cubicBezTo>
                <a:lnTo>
                  <a:pt x="379292" y="499021"/>
                </a:lnTo>
                <a:cubicBezTo>
                  <a:pt x="379292" y="505695"/>
                  <a:pt x="376693" y="511535"/>
                  <a:pt x="372514" y="515799"/>
                </a:cubicBezTo>
                <a:cubicBezTo>
                  <a:pt x="372793" y="518301"/>
                  <a:pt x="374650" y="605900"/>
                  <a:pt x="290342" y="605900"/>
                </a:cubicBezTo>
                <a:cubicBezTo>
                  <a:pt x="245124" y="605900"/>
                  <a:pt x="207706" y="568636"/>
                  <a:pt x="207706" y="523492"/>
                </a:cubicBezTo>
                <a:lnTo>
                  <a:pt x="184493" y="523492"/>
                </a:lnTo>
                <a:cubicBezTo>
                  <a:pt x="183193" y="568636"/>
                  <a:pt x="147074" y="605900"/>
                  <a:pt x="101856" y="605900"/>
                </a:cubicBezTo>
                <a:cubicBezTo>
                  <a:pt x="56731" y="605900"/>
                  <a:pt x="19313" y="568636"/>
                  <a:pt x="19313" y="523492"/>
                </a:cubicBezTo>
                <a:cubicBezTo>
                  <a:pt x="19313" y="523122"/>
                  <a:pt x="0" y="517189"/>
                  <a:pt x="0" y="497630"/>
                </a:cubicBezTo>
                <a:lnTo>
                  <a:pt x="0" y="325029"/>
                </a:lnTo>
                <a:cubicBezTo>
                  <a:pt x="0" y="310753"/>
                  <a:pt x="11606" y="299166"/>
                  <a:pt x="25905" y="299166"/>
                </a:cubicBezTo>
                <a:lnTo>
                  <a:pt x="50418" y="299166"/>
                </a:lnTo>
                <a:lnTo>
                  <a:pt x="50418" y="25988"/>
                </a:lnTo>
                <a:cubicBezTo>
                  <a:pt x="52089" y="3394"/>
                  <a:pt x="69428" y="196"/>
                  <a:pt x="77994" y="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botic-arm_3798">
            <a:extLst>
              <a:ext uri="{FF2B5EF4-FFF2-40B4-BE49-F238E27FC236}">
                <a16:creationId xmlns="" xmlns:a16="http://schemas.microsoft.com/office/drawing/2014/main" id="{55535F63-B503-4F63-B45F-97718C401CF8}"/>
              </a:ext>
            </a:extLst>
          </p:cNvPr>
          <p:cNvSpPr>
            <a:spLocks noChangeAspect="1"/>
          </p:cNvSpPr>
          <p:nvPr/>
        </p:nvSpPr>
        <p:spPr bwMode="auto">
          <a:xfrm>
            <a:off x="4456694" y="4138649"/>
            <a:ext cx="743447" cy="583106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0853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00C574-65F0-4EB8-8A09-C75CBA5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</a:p>
        </p:txBody>
      </p:sp>
      <p:sp>
        <p:nvSpPr>
          <p:cNvPr id="26" name="í$ľíde">
            <a:extLst>
              <a:ext uri="{FF2B5EF4-FFF2-40B4-BE49-F238E27FC236}">
                <a16:creationId xmlns="" xmlns:a16="http://schemas.microsoft.com/office/drawing/2014/main" id="{6BB39732-C28F-4930-911E-29CA799045B4}"/>
              </a:ext>
            </a:extLst>
          </p:cNvPr>
          <p:cNvSpPr/>
          <p:nvPr/>
        </p:nvSpPr>
        <p:spPr bwMode="auto">
          <a:xfrm>
            <a:off x="2052872" y="2043861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明确操作员权限</a:t>
            </a:r>
            <a:endParaRPr lang="en-US" altLang="zh-CN" sz="1100" dirty="0"/>
          </a:p>
        </p:txBody>
      </p:sp>
      <p:sp>
        <p:nvSpPr>
          <p:cNvPr id="27" name="í$ḷiďê">
            <a:extLst>
              <a:ext uri="{FF2B5EF4-FFF2-40B4-BE49-F238E27FC236}">
                <a16:creationId xmlns="" xmlns:a16="http://schemas.microsoft.com/office/drawing/2014/main" id="{7B8F6EDB-DDBD-4823-8FF0-29380A0AAFE4}"/>
              </a:ext>
            </a:extLst>
          </p:cNvPr>
          <p:cNvSpPr txBox="1"/>
          <p:nvPr/>
        </p:nvSpPr>
        <p:spPr bwMode="auto">
          <a:xfrm>
            <a:off x="2005289" y="1625987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用户管理</a:t>
            </a:r>
            <a:endParaRPr lang="en-US" altLang="zh-CN" sz="2000" b="1" dirty="0"/>
          </a:p>
        </p:txBody>
      </p:sp>
      <p:sp>
        <p:nvSpPr>
          <p:cNvPr id="24" name="îśḷïdè">
            <a:extLst>
              <a:ext uri="{FF2B5EF4-FFF2-40B4-BE49-F238E27FC236}">
                <a16:creationId xmlns="" xmlns:a16="http://schemas.microsoft.com/office/drawing/2014/main" id="{94DBBD6D-EF64-4BF9-BDCD-9C0C20E112F2}"/>
              </a:ext>
            </a:extLst>
          </p:cNvPr>
          <p:cNvSpPr/>
          <p:nvPr/>
        </p:nvSpPr>
        <p:spPr bwMode="auto">
          <a:xfrm>
            <a:off x="7380105" y="1985164"/>
            <a:ext cx="2543260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物料</a:t>
            </a:r>
            <a:r>
              <a:rPr lang="zh-CN" altLang="en-US" sz="2000"/>
              <a:t>信息</a:t>
            </a:r>
            <a:r>
              <a:rPr lang="zh-CN" altLang="en-US" sz="2000" smtClean="0"/>
              <a:t>清晰</a:t>
            </a:r>
            <a:endParaRPr lang="en-US" altLang="zh-CN" sz="1100" dirty="0"/>
          </a:p>
        </p:txBody>
      </p:sp>
      <p:sp>
        <p:nvSpPr>
          <p:cNvPr id="25" name="îSlîḍe">
            <a:extLst>
              <a:ext uri="{FF2B5EF4-FFF2-40B4-BE49-F238E27FC236}">
                <a16:creationId xmlns="" xmlns:a16="http://schemas.microsoft.com/office/drawing/2014/main" id="{FD6B23E9-CFA3-45D7-80AE-A20B0F5D2972}"/>
              </a:ext>
            </a:extLst>
          </p:cNvPr>
          <p:cNvSpPr txBox="1"/>
          <p:nvPr/>
        </p:nvSpPr>
        <p:spPr bwMode="auto">
          <a:xfrm>
            <a:off x="7456968" y="1628441"/>
            <a:ext cx="11909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物料管理</a:t>
            </a:r>
            <a:endParaRPr lang="en-US" altLang="zh-CN" sz="2000" b="1" dirty="0"/>
          </a:p>
        </p:txBody>
      </p:sp>
      <p:sp>
        <p:nvSpPr>
          <p:cNvPr id="22" name="iṡľîḋê">
            <a:extLst>
              <a:ext uri="{FF2B5EF4-FFF2-40B4-BE49-F238E27FC236}">
                <a16:creationId xmlns="" xmlns:a16="http://schemas.microsoft.com/office/drawing/2014/main" id="{0B1C5CF6-804D-4DF8-82DE-FA66A1AE519D}"/>
              </a:ext>
            </a:extLst>
          </p:cNvPr>
          <p:cNvSpPr/>
          <p:nvPr/>
        </p:nvSpPr>
        <p:spPr bwMode="auto">
          <a:xfrm>
            <a:off x="8433037" y="4122492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记录问题，以便追溯</a:t>
            </a:r>
            <a:endParaRPr lang="en-US" altLang="zh-CN" sz="2000" dirty="0"/>
          </a:p>
        </p:txBody>
      </p:sp>
      <p:sp>
        <p:nvSpPr>
          <p:cNvPr id="23" name="iŝľïdè">
            <a:extLst>
              <a:ext uri="{FF2B5EF4-FFF2-40B4-BE49-F238E27FC236}">
                <a16:creationId xmlns="" xmlns:a16="http://schemas.microsoft.com/office/drawing/2014/main" id="{76E82822-E81F-40EC-BFF6-046BBF0D23EF}"/>
              </a:ext>
            </a:extLst>
          </p:cNvPr>
          <p:cNvSpPr txBox="1"/>
          <p:nvPr/>
        </p:nvSpPr>
        <p:spPr bwMode="auto">
          <a:xfrm>
            <a:off x="8433036" y="3712752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日志管理</a:t>
            </a:r>
            <a:endParaRPr lang="en-US" altLang="zh-CN" sz="2000" b="1" dirty="0"/>
          </a:p>
        </p:txBody>
      </p:sp>
      <p:sp>
        <p:nvSpPr>
          <p:cNvPr id="20" name="íṧlîḋe">
            <a:extLst>
              <a:ext uri="{FF2B5EF4-FFF2-40B4-BE49-F238E27FC236}">
                <a16:creationId xmlns="" xmlns:a16="http://schemas.microsoft.com/office/drawing/2014/main" id="{A34FBCBF-FD23-415E-8160-4E3A8F8A010D}"/>
              </a:ext>
            </a:extLst>
          </p:cNvPr>
          <p:cNvSpPr/>
          <p:nvPr/>
        </p:nvSpPr>
        <p:spPr bwMode="auto">
          <a:xfrm>
            <a:off x="7226601" y="6004594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任务信息，一目了然</a:t>
            </a:r>
            <a:endParaRPr lang="en-US" altLang="zh-CN" sz="2000" dirty="0"/>
          </a:p>
        </p:txBody>
      </p:sp>
      <p:sp>
        <p:nvSpPr>
          <p:cNvPr id="21" name="íšľidê">
            <a:extLst>
              <a:ext uri="{FF2B5EF4-FFF2-40B4-BE49-F238E27FC236}">
                <a16:creationId xmlns="" xmlns:a16="http://schemas.microsoft.com/office/drawing/2014/main" id="{308BA017-0A53-436D-8E92-31EA2863F5F3}"/>
              </a:ext>
            </a:extLst>
          </p:cNvPr>
          <p:cNvSpPr txBox="1"/>
          <p:nvPr/>
        </p:nvSpPr>
        <p:spPr bwMode="auto">
          <a:xfrm>
            <a:off x="1802858" y="5695574"/>
            <a:ext cx="160973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出入库管理</a:t>
            </a:r>
            <a:endParaRPr lang="en-US" altLang="zh-CN" sz="2000" b="1" dirty="0"/>
          </a:p>
        </p:txBody>
      </p:sp>
      <p:sp>
        <p:nvSpPr>
          <p:cNvPr id="6" name="íŝḻîdè">
            <a:extLst>
              <a:ext uri="{FF2B5EF4-FFF2-40B4-BE49-F238E27FC236}">
                <a16:creationId xmlns="" xmlns:a16="http://schemas.microsoft.com/office/drawing/2014/main" id="{42873B9F-5BAA-4767-9796-AA34C8A57CCD}"/>
              </a:ext>
            </a:extLst>
          </p:cNvPr>
          <p:cNvSpPr/>
          <p:nvPr/>
        </p:nvSpPr>
        <p:spPr>
          <a:xfrm rot="12495438">
            <a:off x="6252487" y="2276851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îşľíḓê">
            <a:extLst>
              <a:ext uri="{FF2B5EF4-FFF2-40B4-BE49-F238E27FC236}">
                <a16:creationId xmlns="" xmlns:a16="http://schemas.microsoft.com/office/drawing/2014/main" id="{567EE99D-2AE5-4831-8E80-1D218BCD234E}"/>
              </a:ext>
            </a:extLst>
          </p:cNvPr>
          <p:cNvSpPr/>
          <p:nvPr/>
        </p:nvSpPr>
        <p:spPr>
          <a:xfrm rot="19681605" flipH="1">
            <a:off x="6242591" y="4305647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íṧ1iḍe">
            <a:extLst>
              <a:ext uri="{FF2B5EF4-FFF2-40B4-BE49-F238E27FC236}">
                <a16:creationId xmlns=""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5400000">
            <a:off x="4413859" y="338474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$ḷiďè">
            <a:extLst>
              <a:ext uri="{FF2B5EF4-FFF2-40B4-BE49-F238E27FC236}">
                <a16:creationId xmlns="" xmlns:a16="http://schemas.microsoft.com/office/drawing/2014/main" id="{BDF45510-E58E-4E2B-A95E-A9D8B09FF78A}"/>
              </a:ext>
            </a:extLst>
          </p:cNvPr>
          <p:cNvSpPr/>
          <p:nvPr/>
        </p:nvSpPr>
        <p:spPr>
          <a:xfrm rot="8881606" flipH="1">
            <a:off x="5027600" y="2359233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ṧ1iḍe">
            <a:extLst>
              <a:ext uri="{FF2B5EF4-FFF2-40B4-BE49-F238E27FC236}">
                <a16:creationId xmlns=""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1654740">
            <a:off x="5022765" y="443508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íṧ1iḍe">
            <a:extLst>
              <a:ext uri="{FF2B5EF4-FFF2-40B4-BE49-F238E27FC236}">
                <a16:creationId xmlns=""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16200000">
            <a:off x="6890132" y="3381929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i$ḻîdé">
            <a:extLst>
              <a:ext uri="{FF2B5EF4-FFF2-40B4-BE49-F238E27FC236}">
                <a16:creationId xmlns=""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7366100" y="3367631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íšľidê">
            <a:extLst>
              <a:ext uri="{FF2B5EF4-FFF2-40B4-BE49-F238E27FC236}">
                <a16:creationId xmlns="" xmlns:a16="http://schemas.microsoft.com/office/drawing/2014/main" id="{8A535C13-E5DE-4BD9-953B-294AE11F2052}"/>
              </a:ext>
            </a:extLst>
          </p:cNvPr>
          <p:cNvSpPr txBox="1"/>
          <p:nvPr/>
        </p:nvSpPr>
        <p:spPr bwMode="auto">
          <a:xfrm>
            <a:off x="7226601" y="5695574"/>
            <a:ext cx="131258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任务管理</a:t>
            </a:r>
            <a:endParaRPr lang="en-US" altLang="zh-CN" sz="2000" b="1" dirty="0"/>
          </a:p>
        </p:txBody>
      </p:sp>
      <p:sp>
        <p:nvSpPr>
          <p:cNvPr id="34" name="íṧlîḋe">
            <a:extLst>
              <a:ext uri="{FF2B5EF4-FFF2-40B4-BE49-F238E27FC236}">
                <a16:creationId xmlns="" xmlns:a16="http://schemas.microsoft.com/office/drawing/2014/main" id="{F2DD0D9C-26C0-4150-AB4C-67FDEC43BF2D}"/>
              </a:ext>
            </a:extLst>
          </p:cNvPr>
          <p:cNvSpPr/>
          <p:nvPr/>
        </p:nvSpPr>
        <p:spPr bwMode="auto">
          <a:xfrm>
            <a:off x="1966813" y="6021345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35" name="íšľidê">
            <a:extLst>
              <a:ext uri="{FF2B5EF4-FFF2-40B4-BE49-F238E27FC236}">
                <a16:creationId xmlns="" xmlns:a16="http://schemas.microsoft.com/office/drawing/2014/main" id="{00B6B908-7CDC-4720-A39B-6F1CBD20131B}"/>
              </a:ext>
            </a:extLst>
          </p:cNvPr>
          <p:cNvSpPr txBox="1"/>
          <p:nvPr/>
        </p:nvSpPr>
        <p:spPr bwMode="auto">
          <a:xfrm>
            <a:off x="788660" y="3712752"/>
            <a:ext cx="1815952" cy="4992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智能叉车管理</a:t>
            </a:r>
            <a:endParaRPr lang="en-US" altLang="zh-CN" sz="2000" b="1" dirty="0"/>
          </a:p>
        </p:txBody>
      </p:sp>
      <p:sp>
        <p:nvSpPr>
          <p:cNvPr id="36" name="íṧlîḋe">
            <a:extLst>
              <a:ext uri="{FF2B5EF4-FFF2-40B4-BE49-F238E27FC236}">
                <a16:creationId xmlns="" xmlns:a16="http://schemas.microsoft.com/office/drawing/2014/main" id="{6F805E08-1900-4BA3-82E7-732305B28296}"/>
              </a:ext>
            </a:extLst>
          </p:cNvPr>
          <p:cNvSpPr/>
          <p:nvPr/>
        </p:nvSpPr>
        <p:spPr bwMode="auto">
          <a:xfrm>
            <a:off x="903480" y="4232107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10" name="îṥḷíḑe">
            <a:extLst>
              <a:ext uri="{FF2B5EF4-FFF2-40B4-BE49-F238E27FC236}">
                <a16:creationId xmlns="" xmlns:a16="http://schemas.microsoft.com/office/drawing/2014/main" id="{4DBDA4E1-611B-4473-93EB-1438B6DB3703}"/>
              </a:ext>
            </a:extLst>
          </p:cNvPr>
          <p:cNvSpPr/>
          <p:nvPr/>
        </p:nvSpPr>
        <p:spPr>
          <a:xfrm rot="249812">
            <a:off x="5202562" y="2905084"/>
            <a:ext cx="1848524" cy="184852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>
                <a:lumMod val="85000"/>
              </a:schemeClr>
            </a:solidFill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iŝļiďê">
            <a:extLst>
              <a:ext uri="{FF2B5EF4-FFF2-40B4-BE49-F238E27FC236}">
                <a16:creationId xmlns="" xmlns:a16="http://schemas.microsoft.com/office/drawing/2014/main" id="{C2FF5E9E-1C8C-4BC9-A676-F0E1F614C5B6}"/>
              </a:ext>
            </a:extLst>
          </p:cNvPr>
          <p:cNvSpPr/>
          <p:nvPr/>
        </p:nvSpPr>
        <p:spPr>
          <a:xfrm>
            <a:off x="5643005" y="3487400"/>
            <a:ext cx="921956" cy="68389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iṡļîḍê">
            <a:extLst>
              <a:ext uri="{FF2B5EF4-FFF2-40B4-BE49-F238E27FC236}">
                <a16:creationId xmlns="" xmlns:a16="http://schemas.microsoft.com/office/drawing/2014/main" id="{6A8F9E13-8ABC-4434-B4D4-D8BEBB302B81}"/>
              </a:ext>
            </a:extLst>
          </p:cNvPr>
          <p:cNvSpPr/>
          <p:nvPr/>
        </p:nvSpPr>
        <p:spPr bwMode="auto">
          <a:xfrm>
            <a:off x="4720268" y="188352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iṡḷîḋe">
            <a:extLst>
              <a:ext uri="{FF2B5EF4-FFF2-40B4-BE49-F238E27FC236}">
                <a16:creationId xmlns="" xmlns:a16="http://schemas.microsoft.com/office/drawing/2014/main" id="{03939E37-DA1C-47DE-8333-14B981AD526E}"/>
              </a:ext>
            </a:extLst>
          </p:cNvPr>
          <p:cNvSpPr/>
          <p:nvPr/>
        </p:nvSpPr>
        <p:spPr bwMode="auto">
          <a:xfrm>
            <a:off x="6413909" y="188978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ïṡ1ïḋe">
            <a:extLst>
              <a:ext uri="{FF2B5EF4-FFF2-40B4-BE49-F238E27FC236}">
                <a16:creationId xmlns="" xmlns:a16="http://schemas.microsoft.com/office/drawing/2014/main" id="{FB399C87-C3A6-4702-A03F-2257B7F59498}"/>
              </a:ext>
            </a:extLst>
          </p:cNvPr>
          <p:cNvSpPr/>
          <p:nvPr/>
        </p:nvSpPr>
        <p:spPr bwMode="auto">
          <a:xfrm>
            <a:off x="3854130" y="3385242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i$ḻîdé">
            <a:extLst>
              <a:ext uri="{FF2B5EF4-FFF2-40B4-BE49-F238E27FC236}">
                <a16:creationId xmlns=""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4749520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$ḻîdé">
            <a:extLst>
              <a:ext uri="{FF2B5EF4-FFF2-40B4-BE49-F238E27FC236}">
                <a16:creationId xmlns=""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6577195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物料管理</a:t>
            </a:r>
          </a:p>
        </p:txBody>
      </p:sp>
      <p:sp>
        <p:nvSpPr>
          <p:cNvPr id="9" name="î$1ïḋê">
            <a:extLst>
              <a:ext uri="{FF2B5EF4-FFF2-40B4-BE49-F238E27FC236}">
                <a16:creationId xmlns="" xmlns:a16="http://schemas.microsoft.com/office/drawing/2014/main" id="{99C38B9D-B102-4A06-8648-0A23A20BA0A8}"/>
              </a:ext>
            </a:extLst>
          </p:cNvPr>
          <p:cNvSpPr/>
          <p:nvPr/>
        </p:nvSpPr>
        <p:spPr bwMode="auto">
          <a:xfrm>
            <a:off x="669924" y="1183383"/>
            <a:ext cx="3614155" cy="1900475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íŝḷiḍe">
            <a:extLst>
              <a:ext uri="{FF2B5EF4-FFF2-40B4-BE49-F238E27FC236}">
                <a16:creationId xmlns="" xmlns:a16="http://schemas.microsoft.com/office/drawing/2014/main" id="{7331AEF2-8460-40FB-AE22-D0C319279F32}"/>
              </a:ext>
            </a:extLst>
          </p:cNvPr>
          <p:cNvSpPr/>
          <p:nvPr/>
        </p:nvSpPr>
        <p:spPr bwMode="auto">
          <a:xfrm>
            <a:off x="693215" y="1183383"/>
            <a:ext cx="2488771" cy="1900476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iś1ide">
            <a:extLst>
              <a:ext uri="{FF2B5EF4-FFF2-40B4-BE49-F238E27FC236}">
                <a16:creationId xmlns="" xmlns:a16="http://schemas.microsoft.com/office/drawing/2014/main" id="{B13026E6-E9E0-48B0-8005-177E9E767B94}"/>
              </a:ext>
            </a:extLst>
          </p:cNvPr>
          <p:cNvSpPr/>
          <p:nvPr/>
        </p:nvSpPr>
        <p:spPr bwMode="auto">
          <a:xfrm>
            <a:off x="693214" y="1825030"/>
            <a:ext cx="2488771" cy="125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物料信息查询、料盒位置查询、供应商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查询、料盒类型查询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、所属供应商、数量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一目了然</a:t>
            </a:r>
          </a:p>
        </p:txBody>
      </p:sp>
      <p:sp>
        <p:nvSpPr>
          <p:cNvPr id="12" name="ïśliḑê">
            <a:extLst>
              <a:ext uri="{FF2B5EF4-FFF2-40B4-BE49-F238E27FC236}">
                <a16:creationId xmlns="" xmlns:a16="http://schemas.microsoft.com/office/drawing/2014/main" id="{40708105-5371-4723-B2A5-809601C4D4A5}"/>
              </a:ext>
            </a:extLst>
          </p:cNvPr>
          <p:cNvSpPr txBox="1"/>
          <p:nvPr/>
        </p:nvSpPr>
        <p:spPr bwMode="auto">
          <a:xfrm>
            <a:off x="639615" y="133705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物料管理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darha\AppData\Local\Temp\WeChat Files\16831177995705286.jpg">
            <a:extLst>
              <a:ext uri="{FF2B5EF4-FFF2-40B4-BE49-F238E27FC236}">
                <a16:creationId xmlns="" xmlns:a16="http://schemas.microsoft.com/office/drawing/2014/main" id="{0BE5BC24-3DA7-4E64-A48C-EB098C123F2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5" y="3318348"/>
            <a:ext cx="3401066" cy="3086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2DC6661F-202F-4D19-97C8-958D90E30E8C}"/>
              </a:ext>
            </a:extLst>
          </p:cNvPr>
          <p:cNvCxnSpPr>
            <a:cxnSpLocks/>
          </p:cNvCxnSpPr>
          <p:nvPr/>
        </p:nvCxnSpPr>
        <p:spPr>
          <a:xfrm flipH="1">
            <a:off x="4537936" y="1320634"/>
            <a:ext cx="37803" cy="52598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048" y="1738596"/>
            <a:ext cx="6914439" cy="44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</a:t>
            </a:r>
          </a:p>
        </p:txBody>
      </p:sp>
      <p:sp>
        <p:nvSpPr>
          <p:cNvPr id="17" name="ïşḻíḋé">
            <a:extLst>
              <a:ext uri="{FF2B5EF4-FFF2-40B4-BE49-F238E27FC236}">
                <a16:creationId xmlns="" xmlns:a16="http://schemas.microsoft.com/office/drawing/2014/main" id="{00C30ADA-D779-41B0-B0DD-FF13725E9809}"/>
              </a:ext>
            </a:extLst>
          </p:cNvPr>
          <p:cNvSpPr/>
          <p:nvPr/>
        </p:nvSpPr>
        <p:spPr>
          <a:xfrm flipH="1">
            <a:off x="4035105" y="1186019"/>
            <a:ext cx="5746458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="" xmlns:a16="http://schemas.microsoft.com/office/drawing/2014/main" id="{DF5E9077-C10C-4FFB-9DA3-4934D641CDF8}"/>
              </a:ext>
            </a:extLst>
          </p:cNvPr>
          <p:cNvSpPr txBox="1"/>
          <p:nvPr/>
        </p:nvSpPr>
        <p:spPr>
          <a:xfrm>
            <a:off x="4734281" y="118601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任务管理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="" xmlns:a16="http://schemas.microsoft.com/office/drawing/2014/main" id="{3F48B77D-F0FD-403D-A193-185CD30C4886}"/>
              </a:ext>
            </a:extLst>
          </p:cNvPr>
          <p:cNvSpPr txBox="1"/>
          <p:nvPr/>
        </p:nvSpPr>
        <p:spPr>
          <a:xfrm>
            <a:off x="5140890" y="1629344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本地上传、自动格式化任务单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在线编辑，轻松更改任务单状态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查询过滤，所需内容唾手可得</a:t>
            </a:r>
            <a:endParaRPr lang="zh-CN" altLang="en-US" sz="1000" dirty="0"/>
          </a:p>
        </p:txBody>
      </p:sp>
      <p:sp>
        <p:nvSpPr>
          <p:cNvPr id="20" name="iŝḷïḑé">
            <a:extLst>
              <a:ext uri="{FF2B5EF4-FFF2-40B4-BE49-F238E27FC236}">
                <a16:creationId xmlns="" xmlns:a16="http://schemas.microsoft.com/office/drawing/2014/main" id="{DCE7C897-40E2-4273-8155-3A592F526534}"/>
              </a:ext>
            </a:extLst>
          </p:cNvPr>
          <p:cNvSpPr/>
          <p:nvPr/>
        </p:nvSpPr>
        <p:spPr>
          <a:xfrm>
            <a:off x="9694526" y="1186019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80" y="4322884"/>
            <a:ext cx="2905125" cy="205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149" y="2542585"/>
            <a:ext cx="7018337" cy="4151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8" y="1339414"/>
            <a:ext cx="2812267" cy="26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智能叉车管理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=""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2016096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=""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3"/>
            <a:ext cx="2554180" cy="2016097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=""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1947812"/>
            <a:ext cx="2554179" cy="11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=""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3" y="1582486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智能叉车管理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450307" y="1297892"/>
            <a:ext cx="0" cy="527903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02957A9-D607-4DD8-80F1-E4C41CAD78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0" y="3586696"/>
            <a:ext cx="3614155" cy="2710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887" y="1652932"/>
            <a:ext cx="6506189" cy="45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日志管理</a:t>
            </a:r>
          </a:p>
        </p:txBody>
      </p:sp>
      <p:sp>
        <p:nvSpPr>
          <p:cNvPr id="9" name="íSḷïḍé">
            <a:extLst>
              <a:ext uri="{FF2B5EF4-FFF2-40B4-BE49-F238E27FC236}">
                <a16:creationId xmlns="" xmlns:a16="http://schemas.microsoft.com/office/drawing/2014/main" id="{BF5863A8-9091-4EC0-B981-B498A61DE852}"/>
              </a:ext>
            </a:extLst>
          </p:cNvPr>
          <p:cNvSpPr/>
          <p:nvPr/>
        </p:nvSpPr>
        <p:spPr>
          <a:xfrm flipH="1">
            <a:off x="3767046" y="1121399"/>
            <a:ext cx="6706711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="" xmlns:a16="http://schemas.microsoft.com/office/drawing/2014/main" id="{A7F57054-B5AE-4BFF-89A1-029DA59E5480}"/>
              </a:ext>
            </a:extLst>
          </p:cNvPr>
          <p:cNvSpPr txBox="1"/>
          <p:nvPr/>
        </p:nvSpPr>
        <p:spPr>
          <a:xfrm>
            <a:off x="4212387" y="112139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日志管理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="" xmlns:a16="http://schemas.microsoft.com/office/drawing/2014/main" id="{C3A548DC-C3AF-4B6B-86B0-2C629CCCD9FD}"/>
              </a:ext>
            </a:extLst>
          </p:cNvPr>
          <p:cNvSpPr txBox="1"/>
          <p:nvPr/>
        </p:nvSpPr>
        <p:spPr>
          <a:xfrm>
            <a:off x="4657729" y="1609964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记录任务、接口调用、物料位置转移日志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追溯各种操作记录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="" xmlns:a16="http://schemas.microsoft.com/office/drawing/2014/main" id="{23BB0F2B-5716-43F5-AD37-75BB86D933B2}"/>
              </a:ext>
            </a:extLst>
          </p:cNvPr>
          <p:cNvSpPr/>
          <p:nvPr/>
        </p:nvSpPr>
        <p:spPr>
          <a:xfrm>
            <a:off x="8715857" y="1128826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128826"/>
            <a:ext cx="2551106" cy="5265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356" y="2259148"/>
            <a:ext cx="7386131" cy="41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出入库管理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=""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831038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=""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4"/>
            <a:ext cx="2488771" cy="183103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=""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479170" cy="9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即时任务操作界面中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，可以查看到站的任务条目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=""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出入库管理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592920" y="1337231"/>
            <a:ext cx="0" cy="523572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371" y="1483675"/>
            <a:ext cx="6889116" cy="4942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74" y="3273982"/>
            <a:ext cx="3803792" cy="31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=""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4"/>
            <a:ext cx="3614155" cy="1831039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=""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831038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=""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7913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=""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用户管理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4701977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049395"/>
            <a:ext cx="3876796" cy="2077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35" y="1473991"/>
            <a:ext cx="6663252" cy="49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CA9043-2179-45A1-AECB-EF8D3DF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客户端功能</a:t>
            </a:r>
            <a:endParaRPr lang="en-US" altLang="zh-CN" dirty="0"/>
          </a:p>
        </p:txBody>
      </p:sp>
      <p:sp>
        <p:nvSpPr>
          <p:cNvPr id="23" name="ïŝlíḑè">
            <a:extLst>
              <a:ext uri="{FF2B5EF4-FFF2-40B4-BE49-F238E27FC236}">
                <a16:creationId xmlns="" xmlns:a16="http://schemas.microsoft.com/office/drawing/2014/main" id="{4AB67BBB-F1D4-499F-8BA6-DBB5DC6A7613}"/>
              </a:ext>
            </a:extLst>
          </p:cNvPr>
          <p:cNvSpPr/>
          <p:nvPr/>
        </p:nvSpPr>
        <p:spPr bwMode="auto">
          <a:xfrm>
            <a:off x="4974189" y="2214000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522 w 1219"/>
              <a:gd name="T5" fmla="*/ 1212 h 1218"/>
              <a:gd name="T6" fmla="*/ 609 w 1219"/>
              <a:gd name="T7" fmla="*/ 1218 h 1218"/>
              <a:gd name="T8" fmla="*/ 903 w 1219"/>
              <a:gd name="T9" fmla="*/ 1143 h 1218"/>
              <a:gd name="T10" fmla="*/ 922 w 1219"/>
              <a:gd name="T11" fmla="*/ 1132 h 1218"/>
              <a:gd name="T12" fmla="*/ 1174 w 1219"/>
              <a:gd name="T13" fmla="*/ 838 h 1218"/>
              <a:gd name="T14" fmla="*/ 1219 w 1219"/>
              <a:gd name="T15" fmla="*/ 609 h 1218"/>
              <a:gd name="T16" fmla="*/ 609 w 1219"/>
              <a:gd name="T17" fmla="*/ 0 h 1218"/>
              <a:gd name="T18" fmla="*/ 774 w 1219"/>
              <a:gd name="T19" fmla="*/ 918 h 1218"/>
              <a:gd name="T20" fmla="*/ 609 w 1219"/>
              <a:gd name="T21" fmla="*/ 959 h 1218"/>
              <a:gd name="T22" fmla="*/ 260 w 1219"/>
              <a:gd name="T23" fmla="*/ 609 h 1218"/>
              <a:gd name="T24" fmla="*/ 609 w 1219"/>
              <a:gd name="T25" fmla="*/ 260 h 1218"/>
              <a:gd name="T26" fmla="*/ 959 w 1219"/>
              <a:gd name="T27" fmla="*/ 609 h 1218"/>
              <a:gd name="T28" fmla="*/ 793 w 1219"/>
              <a:gd name="T29" fmla="*/ 907 h 1218"/>
              <a:gd name="T30" fmla="*/ 774 w 1219"/>
              <a:gd name="T31" fmla="*/ 9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16"/>
                  <a:pt x="227" y="1169"/>
                  <a:pt x="522" y="1212"/>
                </a:cubicBezTo>
                <a:cubicBezTo>
                  <a:pt x="550" y="1216"/>
                  <a:pt x="580" y="1218"/>
                  <a:pt x="609" y="1218"/>
                </a:cubicBezTo>
                <a:cubicBezTo>
                  <a:pt x="716" y="1218"/>
                  <a:pt x="816" y="1191"/>
                  <a:pt x="903" y="1143"/>
                </a:cubicBezTo>
                <a:cubicBezTo>
                  <a:pt x="909" y="1139"/>
                  <a:pt x="916" y="1136"/>
                  <a:pt x="922" y="1132"/>
                </a:cubicBezTo>
                <a:cubicBezTo>
                  <a:pt x="1035" y="1064"/>
                  <a:pt x="1124" y="961"/>
                  <a:pt x="1174" y="838"/>
                </a:cubicBezTo>
                <a:cubicBezTo>
                  <a:pt x="1203" y="767"/>
                  <a:pt x="1219" y="690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774" y="918"/>
                </a:moveTo>
                <a:cubicBezTo>
                  <a:pt x="725" y="944"/>
                  <a:pt x="669" y="959"/>
                  <a:pt x="609" y="959"/>
                </a:cubicBez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735"/>
                  <a:pt x="892" y="845"/>
                  <a:pt x="793" y="907"/>
                </a:cubicBezTo>
                <a:cubicBezTo>
                  <a:pt x="787" y="911"/>
                  <a:pt x="780" y="914"/>
                  <a:pt x="774" y="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ïšļîḋè">
            <a:extLst>
              <a:ext uri="{FF2B5EF4-FFF2-40B4-BE49-F238E27FC236}">
                <a16:creationId xmlns="" xmlns:a16="http://schemas.microsoft.com/office/drawing/2014/main" id="{AD51C0F7-FBB8-4465-9DDB-1F86B714A3A8}"/>
              </a:ext>
            </a:extLst>
          </p:cNvPr>
          <p:cNvSpPr/>
          <p:nvPr/>
        </p:nvSpPr>
        <p:spPr bwMode="auto">
          <a:xfrm>
            <a:off x="4086226" y="3745047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609 w 1219"/>
              <a:gd name="T5" fmla="*/ 1218 h 1218"/>
              <a:gd name="T6" fmla="*/ 1219 w 1219"/>
              <a:gd name="T7" fmla="*/ 609 h 1218"/>
              <a:gd name="T8" fmla="*/ 609 w 1219"/>
              <a:gd name="T9" fmla="*/ 0 h 1218"/>
              <a:gd name="T10" fmla="*/ 609 w 1219"/>
              <a:gd name="T11" fmla="*/ 959 h 1218"/>
              <a:gd name="T12" fmla="*/ 260 w 1219"/>
              <a:gd name="T13" fmla="*/ 609 h 1218"/>
              <a:gd name="T14" fmla="*/ 609 w 1219"/>
              <a:gd name="T15" fmla="*/ 260 h 1218"/>
              <a:gd name="T16" fmla="*/ 959 w 1219"/>
              <a:gd name="T17" fmla="*/ 609 h 1218"/>
              <a:gd name="T18" fmla="*/ 609 w 1219"/>
              <a:gd name="T19" fmla="*/ 959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46"/>
                  <a:pt x="273" y="1218"/>
                  <a:pt x="609" y="1218"/>
                </a:cubicBezTo>
                <a:cubicBezTo>
                  <a:pt x="946" y="1218"/>
                  <a:pt x="1219" y="946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609" y="959"/>
                </a:move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802"/>
                  <a:pt x="802" y="959"/>
                  <a:pt x="609" y="95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ŝlîdé">
            <a:extLst>
              <a:ext uri="{FF2B5EF4-FFF2-40B4-BE49-F238E27FC236}">
                <a16:creationId xmlns="" xmlns:a16="http://schemas.microsoft.com/office/drawing/2014/main" id="{EEE1A522-A032-4EA5-9E4C-D17CB1A85757}"/>
              </a:ext>
            </a:extLst>
          </p:cNvPr>
          <p:cNvSpPr/>
          <p:nvPr/>
        </p:nvSpPr>
        <p:spPr bwMode="auto">
          <a:xfrm>
            <a:off x="5855533" y="3761592"/>
            <a:ext cx="2250243" cy="2238108"/>
          </a:xfrm>
          <a:custGeom>
            <a:avLst/>
            <a:gdLst>
              <a:gd name="T0" fmla="*/ 697 w 1219"/>
              <a:gd name="T1" fmla="*/ 0 h 1212"/>
              <a:gd name="T2" fmla="*/ 445 w 1219"/>
              <a:gd name="T3" fmla="*/ 294 h 1212"/>
              <a:gd name="T4" fmla="*/ 609 w 1219"/>
              <a:gd name="T5" fmla="*/ 253 h 1212"/>
              <a:gd name="T6" fmla="*/ 959 w 1219"/>
              <a:gd name="T7" fmla="*/ 603 h 1212"/>
              <a:gd name="T8" fmla="*/ 609 w 1219"/>
              <a:gd name="T9" fmla="*/ 952 h 1212"/>
              <a:gd name="T10" fmla="*/ 260 w 1219"/>
              <a:gd name="T11" fmla="*/ 603 h 1212"/>
              <a:gd name="T12" fmla="*/ 260 w 1219"/>
              <a:gd name="T13" fmla="*/ 600 h 1212"/>
              <a:gd name="T14" fmla="*/ 0 w 1219"/>
              <a:gd name="T15" fmla="*/ 600 h 1212"/>
              <a:gd name="T16" fmla="*/ 0 w 1219"/>
              <a:gd name="T17" fmla="*/ 603 h 1212"/>
              <a:gd name="T18" fmla="*/ 609 w 1219"/>
              <a:gd name="T19" fmla="*/ 1212 h 1212"/>
              <a:gd name="T20" fmla="*/ 1219 w 1219"/>
              <a:gd name="T21" fmla="*/ 603 h 1212"/>
              <a:gd name="T22" fmla="*/ 697 w 1219"/>
              <a:gd name="T23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9" h="1212">
                <a:moveTo>
                  <a:pt x="697" y="0"/>
                </a:moveTo>
                <a:cubicBezTo>
                  <a:pt x="647" y="123"/>
                  <a:pt x="558" y="226"/>
                  <a:pt x="445" y="294"/>
                </a:cubicBezTo>
                <a:cubicBezTo>
                  <a:pt x="494" y="268"/>
                  <a:pt x="550" y="253"/>
                  <a:pt x="609" y="253"/>
                </a:cubicBezTo>
                <a:cubicBezTo>
                  <a:pt x="803" y="253"/>
                  <a:pt x="959" y="410"/>
                  <a:pt x="959" y="603"/>
                </a:cubicBezTo>
                <a:cubicBezTo>
                  <a:pt x="959" y="796"/>
                  <a:pt x="803" y="952"/>
                  <a:pt x="609" y="952"/>
                </a:cubicBezTo>
                <a:cubicBezTo>
                  <a:pt x="416" y="952"/>
                  <a:pt x="260" y="796"/>
                  <a:pt x="260" y="603"/>
                </a:cubicBezTo>
                <a:cubicBezTo>
                  <a:pt x="260" y="602"/>
                  <a:pt x="260" y="601"/>
                  <a:pt x="260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1"/>
                  <a:pt x="0" y="602"/>
                  <a:pt x="0" y="603"/>
                </a:cubicBezTo>
                <a:cubicBezTo>
                  <a:pt x="0" y="939"/>
                  <a:pt x="273" y="1212"/>
                  <a:pt x="609" y="1212"/>
                </a:cubicBezTo>
                <a:cubicBezTo>
                  <a:pt x="946" y="1212"/>
                  <a:pt x="1219" y="939"/>
                  <a:pt x="1219" y="603"/>
                </a:cubicBezTo>
                <a:cubicBezTo>
                  <a:pt x="1219" y="296"/>
                  <a:pt x="992" y="42"/>
                  <a:pt x="69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86B79CF8-7F2F-4917-AD6E-A03173BEBDFD}"/>
              </a:ext>
            </a:extLst>
          </p:cNvPr>
          <p:cNvCxnSpPr>
            <a:cxnSpLocks/>
          </p:cNvCxnSpPr>
          <p:nvPr/>
        </p:nvCxnSpPr>
        <p:spPr>
          <a:xfrm flipV="1">
            <a:off x="7142424" y="3713512"/>
            <a:ext cx="4378064" cy="163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54369849-0629-449D-B418-C110AFFFE5B2}"/>
              </a:ext>
            </a:extLst>
          </p:cNvPr>
          <p:cNvCxnSpPr>
            <a:stCxn id="24" idx="2"/>
          </p:cNvCxnSpPr>
          <p:nvPr/>
        </p:nvCxnSpPr>
        <p:spPr>
          <a:xfrm flipH="1">
            <a:off x="669925" y="5994185"/>
            <a:ext cx="4541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$1iḋé">
            <a:extLst>
              <a:ext uri="{FF2B5EF4-FFF2-40B4-BE49-F238E27FC236}">
                <a16:creationId xmlns="" xmlns:a16="http://schemas.microsoft.com/office/drawing/2014/main" id="{FCA9ABAE-DA5F-4605-8689-4AF3686363F6}"/>
              </a:ext>
            </a:extLst>
          </p:cNvPr>
          <p:cNvSpPr txBox="1"/>
          <p:nvPr/>
        </p:nvSpPr>
        <p:spPr bwMode="auto">
          <a:xfrm>
            <a:off x="676514" y="5427535"/>
            <a:ext cx="53768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发送叉车回库命令</a:t>
            </a:r>
            <a:endParaRPr lang="en-US" altLang="zh-CN" sz="2000" b="1" dirty="0"/>
          </a:p>
        </p:txBody>
      </p:sp>
      <p:sp>
        <p:nvSpPr>
          <p:cNvPr id="18" name="ïŝḷîďê">
            <a:extLst>
              <a:ext uri="{FF2B5EF4-FFF2-40B4-BE49-F238E27FC236}">
                <a16:creationId xmlns="" xmlns:a16="http://schemas.microsoft.com/office/drawing/2014/main" id="{6E268519-6A4C-4779-A41D-021514D3E7ED}"/>
              </a:ext>
            </a:extLst>
          </p:cNvPr>
          <p:cNvSpPr txBox="1"/>
          <p:nvPr/>
        </p:nvSpPr>
        <p:spPr bwMode="auto">
          <a:xfrm>
            <a:off x="7142424" y="3209162"/>
            <a:ext cx="437806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日志记录</a:t>
            </a:r>
            <a:endParaRPr lang="en-US" altLang="zh-CN" sz="2000" b="1" dirty="0"/>
          </a:p>
        </p:txBody>
      </p:sp>
      <p:sp>
        <p:nvSpPr>
          <p:cNvPr id="15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1571054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6" name="ïś1iḑê">
            <a:extLst>
              <a:ext uri="{FF2B5EF4-FFF2-40B4-BE49-F238E27FC236}">
                <a16:creationId xmlns="" xmlns:a16="http://schemas.microsoft.com/office/drawing/2014/main" id="{094CFB6B-C665-48ED-947F-93DF68D6166F}"/>
              </a:ext>
            </a:extLst>
          </p:cNvPr>
          <p:cNvSpPr txBox="1"/>
          <p:nvPr/>
        </p:nvSpPr>
        <p:spPr bwMode="auto">
          <a:xfrm>
            <a:off x="676514" y="2396921"/>
            <a:ext cx="429227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物料到站提示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5E66F68-1709-42DC-A51E-A68920A399AC}"/>
              </a:ext>
            </a:extLst>
          </p:cNvPr>
          <p:cNvCxnSpPr>
            <a:cxnSpLocks/>
          </p:cNvCxnSpPr>
          <p:nvPr/>
        </p:nvCxnSpPr>
        <p:spPr>
          <a:xfrm>
            <a:off x="669925" y="2889000"/>
            <a:ext cx="416653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ïṣḻíďê">
            <a:extLst>
              <a:ext uri="{FF2B5EF4-FFF2-40B4-BE49-F238E27FC236}">
                <a16:creationId xmlns="" xmlns:a16="http://schemas.microsoft.com/office/drawing/2014/main" id="{5277D7EE-6EC5-431A-8BDB-8D3C7C5D718A}"/>
              </a:ext>
            </a:extLst>
          </p:cNvPr>
          <p:cNvSpPr/>
          <p:nvPr/>
        </p:nvSpPr>
        <p:spPr bwMode="auto">
          <a:xfrm>
            <a:off x="4807496" y="4512462"/>
            <a:ext cx="725758" cy="662925"/>
          </a:xfrm>
          <a:custGeom>
            <a:avLst/>
            <a:gdLst>
              <a:gd name="T0" fmla="*/ 48 w 256"/>
              <a:gd name="T1" fmla="*/ 216 h 256"/>
              <a:gd name="T2" fmla="*/ 86 w 256"/>
              <a:gd name="T3" fmla="*/ 197 h 256"/>
              <a:gd name="T4" fmla="*/ 152 w 256"/>
              <a:gd name="T5" fmla="*/ 222 h 256"/>
              <a:gd name="T6" fmla="*/ 192 w 256"/>
              <a:gd name="T7" fmla="*/ 256 h 256"/>
              <a:gd name="T8" fmla="*/ 232 w 256"/>
              <a:gd name="T9" fmla="*/ 216 h 256"/>
              <a:gd name="T10" fmla="*/ 192 w 256"/>
              <a:gd name="T11" fmla="*/ 176 h 256"/>
              <a:gd name="T12" fmla="*/ 154 w 256"/>
              <a:gd name="T13" fmla="*/ 205 h 256"/>
              <a:gd name="T14" fmla="*/ 94 w 256"/>
              <a:gd name="T15" fmla="*/ 183 h 256"/>
              <a:gd name="T16" fmla="*/ 96 w 256"/>
              <a:gd name="T17" fmla="*/ 168 h 256"/>
              <a:gd name="T18" fmla="*/ 88 w 256"/>
              <a:gd name="T19" fmla="*/ 141 h 256"/>
              <a:gd name="T20" fmla="*/ 161 w 256"/>
              <a:gd name="T21" fmla="*/ 96 h 256"/>
              <a:gd name="T22" fmla="*/ 200 w 256"/>
              <a:gd name="T23" fmla="*/ 112 h 256"/>
              <a:gd name="T24" fmla="*/ 256 w 256"/>
              <a:gd name="T25" fmla="*/ 56 h 256"/>
              <a:gd name="T26" fmla="*/ 200 w 256"/>
              <a:gd name="T27" fmla="*/ 0 h 256"/>
              <a:gd name="T28" fmla="*/ 144 w 256"/>
              <a:gd name="T29" fmla="*/ 56 h 256"/>
              <a:gd name="T30" fmla="*/ 151 w 256"/>
              <a:gd name="T31" fmla="*/ 84 h 256"/>
              <a:gd name="T32" fmla="*/ 76 w 256"/>
              <a:gd name="T33" fmla="*/ 129 h 256"/>
              <a:gd name="T34" fmla="*/ 48 w 256"/>
              <a:gd name="T35" fmla="*/ 120 h 256"/>
              <a:gd name="T36" fmla="*/ 0 w 256"/>
              <a:gd name="T37" fmla="*/ 168 h 256"/>
              <a:gd name="T38" fmla="*/ 48 w 256"/>
              <a:gd name="T39" fmla="*/ 216 h 256"/>
              <a:gd name="T40" fmla="*/ 192 w 256"/>
              <a:gd name="T41" fmla="*/ 192 h 256"/>
              <a:gd name="T42" fmla="*/ 216 w 256"/>
              <a:gd name="T43" fmla="*/ 216 h 256"/>
              <a:gd name="T44" fmla="*/ 192 w 256"/>
              <a:gd name="T45" fmla="*/ 240 h 256"/>
              <a:gd name="T46" fmla="*/ 168 w 256"/>
              <a:gd name="T47" fmla="*/ 216 h 256"/>
              <a:gd name="T48" fmla="*/ 192 w 256"/>
              <a:gd name="T49" fmla="*/ 192 h 256"/>
              <a:gd name="T50" fmla="*/ 200 w 256"/>
              <a:gd name="T51" fmla="*/ 16 h 256"/>
              <a:gd name="T52" fmla="*/ 240 w 256"/>
              <a:gd name="T53" fmla="*/ 56 h 256"/>
              <a:gd name="T54" fmla="*/ 200 w 256"/>
              <a:gd name="T55" fmla="*/ 96 h 256"/>
              <a:gd name="T56" fmla="*/ 160 w 256"/>
              <a:gd name="T57" fmla="*/ 56 h 256"/>
              <a:gd name="T58" fmla="*/ 200 w 256"/>
              <a:gd name="T59" fmla="*/ 16 h 256"/>
              <a:gd name="T60" fmla="*/ 48 w 256"/>
              <a:gd name="T61" fmla="*/ 136 h 256"/>
              <a:gd name="T62" fmla="*/ 80 w 256"/>
              <a:gd name="T63" fmla="*/ 168 h 256"/>
              <a:gd name="T64" fmla="*/ 48 w 256"/>
              <a:gd name="T65" fmla="*/ 200 h 256"/>
              <a:gd name="T66" fmla="*/ 16 w 256"/>
              <a:gd name="T67" fmla="*/ 168 h 256"/>
              <a:gd name="T68" fmla="*/ 48 w 256"/>
              <a:gd name="T69" fmla="*/ 1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48" y="216"/>
                </a:moveTo>
                <a:cubicBezTo>
                  <a:pt x="63" y="216"/>
                  <a:pt x="77" y="209"/>
                  <a:pt x="86" y="197"/>
                </a:cubicBezTo>
                <a:cubicBezTo>
                  <a:pt x="152" y="222"/>
                  <a:pt x="152" y="222"/>
                  <a:pt x="152" y="222"/>
                </a:cubicBezTo>
                <a:cubicBezTo>
                  <a:pt x="155" y="241"/>
                  <a:pt x="172" y="256"/>
                  <a:pt x="192" y="256"/>
                </a:cubicBezTo>
                <a:cubicBezTo>
                  <a:pt x="214" y="256"/>
                  <a:pt x="232" y="238"/>
                  <a:pt x="232" y="216"/>
                </a:cubicBezTo>
                <a:cubicBezTo>
                  <a:pt x="232" y="194"/>
                  <a:pt x="214" y="176"/>
                  <a:pt x="192" y="176"/>
                </a:cubicBezTo>
                <a:cubicBezTo>
                  <a:pt x="174" y="176"/>
                  <a:pt x="158" y="188"/>
                  <a:pt x="154" y="205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95" y="178"/>
                  <a:pt x="96" y="173"/>
                  <a:pt x="96" y="168"/>
                </a:cubicBezTo>
                <a:cubicBezTo>
                  <a:pt x="96" y="158"/>
                  <a:pt x="93" y="149"/>
                  <a:pt x="88" y="141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71" y="106"/>
                  <a:pt x="185" y="112"/>
                  <a:pt x="200" y="112"/>
                </a:cubicBezTo>
                <a:cubicBezTo>
                  <a:pt x="231" y="112"/>
                  <a:pt x="256" y="87"/>
                  <a:pt x="256" y="56"/>
                </a:cubicBezTo>
                <a:cubicBezTo>
                  <a:pt x="256" y="25"/>
                  <a:pt x="231" y="0"/>
                  <a:pt x="200" y="0"/>
                </a:cubicBezTo>
                <a:cubicBezTo>
                  <a:pt x="169" y="0"/>
                  <a:pt x="144" y="25"/>
                  <a:pt x="144" y="56"/>
                </a:cubicBezTo>
                <a:cubicBezTo>
                  <a:pt x="144" y="66"/>
                  <a:pt x="147" y="76"/>
                  <a:pt x="151" y="84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8" y="123"/>
                  <a:pt x="58" y="120"/>
                  <a:pt x="48" y="120"/>
                </a:cubicBezTo>
                <a:cubicBezTo>
                  <a:pt x="22" y="120"/>
                  <a:pt x="0" y="142"/>
                  <a:pt x="0" y="168"/>
                </a:cubicBezTo>
                <a:cubicBezTo>
                  <a:pt x="0" y="194"/>
                  <a:pt x="22" y="216"/>
                  <a:pt x="48" y="216"/>
                </a:cubicBezTo>
                <a:close/>
                <a:moveTo>
                  <a:pt x="192" y="192"/>
                </a:moveTo>
                <a:cubicBezTo>
                  <a:pt x="205" y="192"/>
                  <a:pt x="216" y="203"/>
                  <a:pt x="216" y="216"/>
                </a:cubicBezTo>
                <a:cubicBezTo>
                  <a:pt x="216" y="229"/>
                  <a:pt x="205" y="240"/>
                  <a:pt x="192" y="240"/>
                </a:cubicBezTo>
                <a:cubicBezTo>
                  <a:pt x="179" y="240"/>
                  <a:pt x="168" y="229"/>
                  <a:pt x="168" y="216"/>
                </a:cubicBezTo>
                <a:cubicBezTo>
                  <a:pt x="168" y="203"/>
                  <a:pt x="179" y="192"/>
                  <a:pt x="192" y="192"/>
                </a:cubicBezTo>
                <a:close/>
                <a:moveTo>
                  <a:pt x="200" y="16"/>
                </a:moveTo>
                <a:cubicBezTo>
                  <a:pt x="222" y="16"/>
                  <a:pt x="240" y="34"/>
                  <a:pt x="240" y="56"/>
                </a:cubicBezTo>
                <a:cubicBezTo>
                  <a:pt x="240" y="78"/>
                  <a:pt x="222" y="96"/>
                  <a:pt x="200" y="96"/>
                </a:cubicBezTo>
                <a:cubicBezTo>
                  <a:pt x="178" y="96"/>
                  <a:pt x="160" y="78"/>
                  <a:pt x="160" y="56"/>
                </a:cubicBezTo>
                <a:cubicBezTo>
                  <a:pt x="160" y="34"/>
                  <a:pt x="178" y="16"/>
                  <a:pt x="200" y="16"/>
                </a:cubicBezTo>
                <a:close/>
                <a:moveTo>
                  <a:pt x="48" y="136"/>
                </a:moveTo>
                <a:cubicBezTo>
                  <a:pt x="66" y="136"/>
                  <a:pt x="80" y="150"/>
                  <a:pt x="80" y="168"/>
                </a:cubicBezTo>
                <a:cubicBezTo>
                  <a:pt x="80" y="186"/>
                  <a:pt x="66" y="200"/>
                  <a:pt x="48" y="200"/>
                </a:cubicBezTo>
                <a:cubicBezTo>
                  <a:pt x="30" y="200"/>
                  <a:pt x="16" y="186"/>
                  <a:pt x="16" y="168"/>
                </a:cubicBezTo>
                <a:cubicBezTo>
                  <a:pt x="16" y="150"/>
                  <a:pt x="30" y="136"/>
                  <a:pt x="48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9" name="îśḷîďê">
            <a:extLst>
              <a:ext uri="{FF2B5EF4-FFF2-40B4-BE49-F238E27FC236}">
                <a16:creationId xmlns="" xmlns:a16="http://schemas.microsoft.com/office/drawing/2014/main" id="{E1857D47-54A0-43B5-9B56-F87215959949}"/>
              </a:ext>
            </a:extLst>
          </p:cNvPr>
          <p:cNvSpPr/>
          <p:nvPr/>
        </p:nvSpPr>
        <p:spPr bwMode="auto">
          <a:xfrm>
            <a:off x="5719764" y="3028648"/>
            <a:ext cx="750881" cy="662925"/>
          </a:xfrm>
          <a:custGeom>
            <a:avLst/>
            <a:gdLst>
              <a:gd name="T0" fmla="*/ 8 w 256"/>
              <a:gd name="T1" fmla="*/ 40 h 248"/>
              <a:gd name="T2" fmla="*/ 48 w 256"/>
              <a:gd name="T3" fmla="*/ 217 h 248"/>
              <a:gd name="T4" fmla="*/ 80 w 256"/>
              <a:gd name="T5" fmla="*/ 248 h 248"/>
              <a:gd name="T6" fmla="*/ 145 w 256"/>
              <a:gd name="T7" fmla="*/ 224 h 248"/>
              <a:gd name="T8" fmla="*/ 208 w 256"/>
              <a:gd name="T9" fmla="*/ 216 h 248"/>
              <a:gd name="T10" fmla="*/ 145 w 256"/>
              <a:gd name="T11" fmla="*/ 208 h 248"/>
              <a:gd name="T12" fmla="*/ 80 w 256"/>
              <a:gd name="T13" fmla="*/ 184 h 248"/>
              <a:gd name="T14" fmla="*/ 60 w 256"/>
              <a:gd name="T15" fmla="*/ 164 h 248"/>
              <a:gd name="T16" fmla="*/ 60 w 256"/>
              <a:gd name="T17" fmla="*/ 164 h 248"/>
              <a:gd name="T18" fmla="*/ 232 w 256"/>
              <a:gd name="T19" fmla="*/ 150 h 248"/>
              <a:gd name="T20" fmla="*/ 254 w 256"/>
              <a:gd name="T21" fmla="*/ 59 h 248"/>
              <a:gd name="T22" fmla="*/ 222 w 256"/>
              <a:gd name="T23" fmla="*/ 56 h 248"/>
              <a:gd name="T24" fmla="*/ 200 w 256"/>
              <a:gd name="T25" fmla="*/ 0 h 248"/>
              <a:gd name="T26" fmla="*/ 138 w 256"/>
              <a:gd name="T27" fmla="*/ 2 h 248"/>
              <a:gd name="T28" fmla="*/ 80 w 256"/>
              <a:gd name="T29" fmla="*/ 24 h 248"/>
              <a:gd name="T30" fmla="*/ 66 w 256"/>
              <a:gd name="T31" fmla="*/ 56 h 248"/>
              <a:gd name="T32" fmla="*/ 48 w 256"/>
              <a:gd name="T33" fmla="*/ 31 h 248"/>
              <a:gd name="T34" fmla="*/ 8 w 256"/>
              <a:gd name="T35" fmla="*/ 24 h 248"/>
              <a:gd name="T36" fmla="*/ 176 w 256"/>
              <a:gd name="T37" fmla="*/ 200 h 248"/>
              <a:gd name="T38" fmla="*/ 176 w 256"/>
              <a:gd name="T39" fmla="*/ 232 h 248"/>
              <a:gd name="T40" fmla="*/ 176 w 256"/>
              <a:gd name="T41" fmla="*/ 200 h 248"/>
              <a:gd name="T42" fmla="*/ 96 w 256"/>
              <a:gd name="T43" fmla="*/ 216 h 248"/>
              <a:gd name="T44" fmla="*/ 64 w 256"/>
              <a:gd name="T45" fmla="*/ 216 h 248"/>
              <a:gd name="T46" fmla="*/ 147 w 256"/>
              <a:gd name="T47" fmla="*/ 16 h 248"/>
              <a:gd name="T48" fmla="*/ 205 w 256"/>
              <a:gd name="T49" fmla="*/ 56 h 248"/>
              <a:gd name="T50" fmla="*/ 129 w 256"/>
              <a:gd name="T51" fmla="*/ 34 h 248"/>
              <a:gd name="T52" fmla="*/ 86 w 256"/>
              <a:gd name="T53" fmla="*/ 40 h 248"/>
              <a:gd name="T54" fmla="*/ 118 w 256"/>
              <a:gd name="T55" fmla="*/ 56 h 248"/>
              <a:gd name="T56" fmla="*/ 86 w 256"/>
              <a:gd name="T57" fmla="*/ 40 h 248"/>
              <a:gd name="T58" fmla="*/ 216 w 256"/>
              <a:gd name="T59" fmla="*/ 72 h 248"/>
              <a:gd name="T60" fmla="*/ 237 w 256"/>
              <a:gd name="T61" fmla="*/ 72 h 248"/>
              <a:gd name="T62" fmla="*/ 60 w 256"/>
              <a:gd name="T63" fmla="*/ 148 h 248"/>
              <a:gd name="T64" fmla="*/ 52 w 256"/>
              <a:gd name="T65" fmla="*/ 7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248">
                <a:moveTo>
                  <a:pt x="0" y="32"/>
                </a:moveTo>
                <a:cubicBezTo>
                  <a:pt x="0" y="36"/>
                  <a:pt x="4" y="40"/>
                  <a:pt x="8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34"/>
                  <a:pt x="63" y="248"/>
                  <a:pt x="80" y="248"/>
                </a:cubicBezTo>
                <a:cubicBezTo>
                  <a:pt x="95" y="248"/>
                  <a:pt x="107" y="238"/>
                  <a:pt x="111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9" y="238"/>
                  <a:pt x="161" y="248"/>
                  <a:pt x="176" y="248"/>
                </a:cubicBezTo>
                <a:cubicBezTo>
                  <a:pt x="194" y="248"/>
                  <a:pt x="208" y="234"/>
                  <a:pt x="208" y="216"/>
                </a:cubicBezTo>
                <a:cubicBezTo>
                  <a:pt x="208" y="198"/>
                  <a:pt x="194" y="184"/>
                  <a:pt x="176" y="184"/>
                </a:cubicBezTo>
                <a:cubicBezTo>
                  <a:pt x="161" y="184"/>
                  <a:pt x="149" y="194"/>
                  <a:pt x="145" y="208"/>
                </a:cubicBezTo>
                <a:cubicBezTo>
                  <a:pt x="111" y="208"/>
                  <a:pt x="111" y="208"/>
                  <a:pt x="111" y="208"/>
                </a:cubicBezTo>
                <a:cubicBezTo>
                  <a:pt x="107" y="194"/>
                  <a:pt x="95" y="184"/>
                  <a:pt x="80" y="184"/>
                </a:cubicBezTo>
                <a:cubicBezTo>
                  <a:pt x="73" y="184"/>
                  <a:pt x="67" y="186"/>
                  <a:pt x="62" y="190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8" y="156"/>
                  <a:pt x="231" y="153"/>
                  <a:pt x="232" y="150"/>
                </a:cubicBezTo>
                <a:cubicBezTo>
                  <a:pt x="256" y="66"/>
                  <a:pt x="256" y="66"/>
                  <a:pt x="256" y="66"/>
                </a:cubicBezTo>
                <a:cubicBezTo>
                  <a:pt x="256" y="64"/>
                  <a:pt x="256" y="61"/>
                  <a:pt x="254" y="59"/>
                </a:cubicBezTo>
                <a:cubicBezTo>
                  <a:pt x="253" y="57"/>
                  <a:pt x="251" y="56"/>
                  <a:pt x="248" y="56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08" y="6"/>
                  <a:pt x="208" y="6"/>
                  <a:pt x="208" y="6"/>
                </a:cubicBezTo>
                <a:cubicBezTo>
                  <a:pt x="207" y="2"/>
                  <a:pt x="204" y="0"/>
                  <a:pt x="20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2" y="0"/>
                  <a:pt x="140" y="1"/>
                  <a:pt x="138" y="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6" y="24"/>
                  <a:pt x="73" y="27"/>
                  <a:pt x="72" y="30"/>
                </a:cubicBezTo>
                <a:cubicBezTo>
                  <a:pt x="66" y="56"/>
                  <a:pt x="66" y="56"/>
                  <a:pt x="66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27"/>
                  <a:pt x="44" y="24"/>
                  <a:pt x="4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lose/>
                <a:moveTo>
                  <a:pt x="176" y="200"/>
                </a:moveTo>
                <a:cubicBezTo>
                  <a:pt x="185" y="200"/>
                  <a:pt x="192" y="207"/>
                  <a:pt x="192" y="216"/>
                </a:cubicBezTo>
                <a:cubicBezTo>
                  <a:pt x="192" y="225"/>
                  <a:pt x="185" y="232"/>
                  <a:pt x="176" y="232"/>
                </a:cubicBezTo>
                <a:cubicBezTo>
                  <a:pt x="167" y="232"/>
                  <a:pt x="160" y="225"/>
                  <a:pt x="160" y="216"/>
                </a:cubicBezTo>
                <a:cubicBezTo>
                  <a:pt x="160" y="207"/>
                  <a:pt x="167" y="200"/>
                  <a:pt x="176" y="200"/>
                </a:cubicBezTo>
                <a:close/>
                <a:moveTo>
                  <a:pt x="80" y="200"/>
                </a:moveTo>
                <a:cubicBezTo>
                  <a:pt x="89" y="200"/>
                  <a:pt x="96" y="207"/>
                  <a:pt x="96" y="216"/>
                </a:cubicBezTo>
                <a:cubicBezTo>
                  <a:pt x="96" y="225"/>
                  <a:pt x="89" y="232"/>
                  <a:pt x="80" y="232"/>
                </a:cubicBezTo>
                <a:cubicBezTo>
                  <a:pt x="71" y="232"/>
                  <a:pt x="64" y="225"/>
                  <a:pt x="64" y="216"/>
                </a:cubicBezTo>
                <a:cubicBezTo>
                  <a:pt x="64" y="207"/>
                  <a:pt x="71" y="200"/>
                  <a:pt x="80" y="200"/>
                </a:cubicBezTo>
                <a:close/>
                <a:moveTo>
                  <a:pt x="147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9" y="34"/>
                  <a:pt x="129" y="34"/>
                  <a:pt x="129" y="34"/>
                </a:cubicBezTo>
                <a:lnTo>
                  <a:pt x="147" y="16"/>
                </a:lnTo>
                <a:close/>
                <a:moveTo>
                  <a:pt x="86" y="40"/>
                </a:moveTo>
                <a:cubicBezTo>
                  <a:pt x="114" y="40"/>
                  <a:pt x="114" y="40"/>
                  <a:pt x="114" y="4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82" y="56"/>
                  <a:pt x="82" y="56"/>
                  <a:pt x="82" y="56"/>
                </a:cubicBezTo>
                <a:lnTo>
                  <a:pt x="86" y="40"/>
                </a:lnTo>
                <a:close/>
                <a:moveTo>
                  <a:pt x="216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59" y="148"/>
                  <a:pt x="59" y="148"/>
                  <a:pt x="58" y="148"/>
                </a:cubicBezTo>
                <a:cubicBezTo>
                  <a:pt x="52" y="72"/>
                  <a:pt x="52" y="72"/>
                  <a:pt x="52" y="72"/>
                </a:cubicBezTo>
                <a:lnTo>
                  <a:pt x="216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30" name="išľídé">
            <a:extLst>
              <a:ext uri="{FF2B5EF4-FFF2-40B4-BE49-F238E27FC236}">
                <a16:creationId xmlns="" xmlns:a16="http://schemas.microsoft.com/office/drawing/2014/main" id="{5C826A3B-C2F7-48BD-BAB9-21CCDF72F1E2}"/>
              </a:ext>
            </a:extLst>
          </p:cNvPr>
          <p:cNvSpPr/>
          <p:nvPr/>
        </p:nvSpPr>
        <p:spPr bwMode="auto">
          <a:xfrm>
            <a:off x="6708158" y="4549183"/>
            <a:ext cx="544992" cy="662925"/>
          </a:xfrm>
          <a:custGeom>
            <a:avLst/>
            <a:gdLst>
              <a:gd name="connsiteX0" fmla="*/ 201732 w 483027"/>
              <a:gd name="connsiteY0" fmla="*/ 476158 h 587551"/>
              <a:gd name="connsiteX1" fmla="*/ 381725 w 483027"/>
              <a:gd name="connsiteY1" fmla="*/ 476158 h 587551"/>
              <a:gd name="connsiteX2" fmla="*/ 401724 w 483027"/>
              <a:gd name="connsiteY2" fmla="*/ 494724 h 587551"/>
              <a:gd name="connsiteX3" fmla="*/ 381725 w 483027"/>
              <a:gd name="connsiteY3" fmla="*/ 513290 h 587551"/>
              <a:gd name="connsiteX4" fmla="*/ 201732 w 483027"/>
              <a:gd name="connsiteY4" fmla="*/ 513290 h 587551"/>
              <a:gd name="connsiteX5" fmla="*/ 181732 w 483027"/>
              <a:gd name="connsiteY5" fmla="*/ 494724 h 587551"/>
              <a:gd name="connsiteX6" fmla="*/ 201732 w 483027"/>
              <a:gd name="connsiteY6" fmla="*/ 476158 h 587551"/>
              <a:gd name="connsiteX7" fmla="*/ 101227 w 483027"/>
              <a:gd name="connsiteY7" fmla="*/ 476158 h 587551"/>
              <a:gd name="connsiteX8" fmla="*/ 121154 w 483027"/>
              <a:gd name="connsiteY8" fmla="*/ 476158 h 587551"/>
              <a:gd name="connsiteX9" fmla="*/ 141081 w 483027"/>
              <a:gd name="connsiteY9" fmla="*/ 494724 h 587551"/>
              <a:gd name="connsiteX10" fmla="*/ 121154 w 483027"/>
              <a:gd name="connsiteY10" fmla="*/ 513290 h 587551"/>
              <a:gd name="connsiteX11" fmla="*/ 101227 w 483027"/>
              <a:gd name="connsiteY11" fmla="*/ 513290 h 587551"/>
              <a:gd name="connsiteX12" fmla="*/ 81300 w 483027"/>
              <a:gd name="connsiteY12" fmla="*/ 494724 h 587551"/>
              <a:gd name="connsiteX13" fmla="*/ 101227 w 483027"/>
              <a:gd name="connsiteY13" fmla="*/ 476158 h 587551"/>
              <a:gd name="connsiteX14" fmla="*/ 201732 w 483027"/>
              <a:gd name="connsiteY14" fmla="*/ 384421 h 587551"/>
              <a:gd name="connsiteX15" fmla="*/ 381725 w 483027"/>
              <a:gd name="connsiteY15" fmla="*/ 384421 h 587551"/>
              <a:gd name="connsiteX16" fmla="*/ 401724 w 483027"/>
              <a:gd name="connsiteY16" fmla="*/ 402987 h 587551"/>
              <a:gd name="connsiteX17" fmla="*/ 381725 w 483027"/>
              <a:gd name="connsiteY17" fmla="*/ 421553 h 587551"/>
              <a:gd name="connsiteX18" fmla="*/ 201732 w 483027"/>
              <a:gd name="connsiteY18" fmla="*/ 421553 h 587551"/>
              <a:gd name="connsiteX19" fmla="*/ 181732 w 483027"/>
              <a:gd name="connsiteY19" fmla="*/ 402987 h 587551"/>
              <a:gd name="connsiteX20" fmla="*/ 201732 w 483027"/>
              <a:gd name="connsiteY20" fmla="*/ 384421 h 587551"/>
              <a:gd name="connsiteX21" fmla="*/ 101227 w 483027"/>
              <a:gd name="connsiteY21" fmla="*/ 384421 h 587551"/>
              <a:gd name="connsiteX22" fmla="*/ 121154 w 483027"/>
              <a:gd name="connsiteY22" fmla="*/ 384421 h 587551"/>
              <a:gd name="connsiteX23" fmla="*/ 141081 w 483027"/>
              <a:gd name="connsiteY23" fmla="*/ 402987 h 587551"/>
              <a:gd name="connsiteX24" fmla="*/ 121154 w 483027"/>
              <a:gd name="connsiteY24" fmla="*/ 421553 h 587551"/>
              <a:gd name="connsiteX25" fmla="*/ 101227 w 483027"/>
              <a:gd name="connsiteY25" fmla="*/ 421553 h 587551"/>
              <a:gd name="connsiteX26" fmla="*/ 81300 w 483027"/>
              <a:gd name="connsiteY26" fmla="*/ 402987 h 587551"/>
              <a:gd name="connsiteX27" fmla="*/ 101227 w 483027"/>
              <a:gd name="connsiteY27" fmla="*/ 384421 h 587551"/>
              <a:gd name="connsiteX28" fmla="*/ 201732 w 483027"/>
              <a:gd name="connsiteY28" fmla="*/ 292684 h 587551"/>
              <a:gd name="connsiteX29" fmla="*/ 381725 w 483027"/>
              <a:gd name="connsiteY29" fmla="*/ 292684 h 587551"/>
              <a:gd name="connsiteX30" fmla="*/ 401724 w 483027"/>
              <a:gd name="connsiteY30" fmla="*/ 311250 h 587551"/>
              <a:gd name="connsiteX31" fmla="*/ 381725 w 483027"/>
              <a:gd name="connsiteY31" fmla="*/ 329816 h 587551"/>
              <a:gd name="connsiteX32" fmla="*/ 201732 w 483027"/>
              <a:gd name="connsiteY32" fmla="*/ 329816 h 587551"/>
              <a:gd name="connsiteX33" fmla="*/ 181732 w 483027"/>
              <a:gd name="connsiteY33" fmla="*/ 311250 h 587551"/>
              <a:gd name="connsiteX34" fmla="*/ 201732 w 483027"/>
              <a:gd name="connsiteY34" fmla="*/ 292684 h 587551"/>
              <a:gd name="connsiteX35" fmla="*/ 101227 w 483027"/>
              <a:gd name="connsiteY35" fmla="*/ 292684 h 587551"/>
              <a:gd name="connsiteX36" fmla="*/ 121154 w 483027"/>
              <a:gd name="connsiteY36" fmla="*/ 292684 h 587551"/>
              <a:gd name="connsiteX37" fmla="*/ 141081 w 483027"/>
              <a:gd name="connsiteY37" fmla="*/ 311250 h 587551"/>
              <a:gd name="connsiteX38" fmla="*/ 121154 w 483027"/>
              <a:gd name="connsiteY38" fmla="*/ 329816 h 587551"/>
              <a:gd name="connsiteX39" fmla="*/ 101227 w 483027"/>
              <a:gd name="connsiteY39" fmla="*/ 329816 h 587551"/>
              <a:gd name="connsiteX40" fmla="*/ 81300 w 483027"/>
              <a:gd name="connsiteY40" fmla="*/ 311250 h 587551"/>
              <a:gd name="connsiteX41" fmla="*/ 101227 w 483027"/>
              <a:gd name="connsiteY41" fmla="*/ 292684 h 587551"/>
              <a:gd name="connsiteX42" fmla="*/ 201732 w 483027"/>
              <a:gd name="connsiteY42" fmla="*/ 200948 h 587551"/>
              <a:gd name="connsiteX43" fmla="*/ 381725 w 483027"/>
              <a:gd name="connsiteY43" fmla="*/ 200948 h 587551"/>
              <a:gd name="connsiteX44" fmla="*/ 401724 w 483027"/>
              <a:gd name="connsiteY44" fmla="*/ 219514 h 587551"/>
              <a:gd name="connsiteX45" fmla="*/ 381725 w 483027"/>
              <a:gd name="connsiteY45" fmla="*/ 238080 h 587551"/>
              <a:gd name="connsiteX46" fmla="*/ 201732 w 483027"/>
              <a:gd name="connsiteY46" fmla="*/ 238080 h 587551"/>
              <a:gd name="connsiteX47" fmla="*/ 181732 w 483027"/>
              <a:gd name="connsiteY47" fmla="*/ 219514 h 587551"/>
              <a:gd name="connsiteX48" fmla="*/ 201732 w 483027"/>
              <a:gd name="connsiteY48" fmla="*/ 200948 h 587551"/>
              <a:gd name="connsiteX49" fmla="*/ 101227 w 483027"/>
              <a:gd name="connsiteY49" fmla="*/ 200948 h 587551"/>
              <a:gd name="connsiteX50" fmla="*/ 121154 w 483027"/>
              <a:gd name="connsiteY50" fmla="*/ 200948 h 587551"/>
              <a:gd name="connsiteX51" fmla="*/ 141081 w 483027"/>
              <a:gd name="connsiteY51" fmla="*/ 219514 h 587551"/>
              <a:gd name="connsiteX52" fmla="*/ 121154 w 483027"/>
              <a:gd name="connsiteY52" fmla="*/ 238080 h 587551"/>
              <a:gd name="connsiteX53" fmla="*/ 101227 w 483027"/>
              <a:gd name="connsiteY53" fmla="*/ 238080 h 587551"/>
              <a:gd name="connsiteX54" fmla="*/ 81300 w 483027"/>
              <a:gd name="connsiteY54" fmla="*/ 219514 h 587551"/>
              <a:gd name="connsiteX55" fmla="*/ 101227 w 483027"/>
              <a:gd name="connsiteY55" fmla="*/ 200948 h 587551"/>
              <a:gd name="connsiteX56" fmla="*/ 40252 w 483027"/>
              <a:gd name="connsiteY56" fmla="*/ 91805 h 587551"/>
              <a:gd name="connsiteX57" fmla="*/ 40252 w 483027"/>
              <a:gd name="connsiteY57" fmla="*/ 550829 h 587551"/>
              <a:gd name="connsiteX58" fmla="*/ 442775 w 483027"/>
              <a:gd name="connsiteY58" fmla="*/ 550829 h 587551"/>
              <a:gd name="connsiteX59" fmla="*/ 442775 w 483027"/>
              <a:gd name="connsiteY59" fmla="*/ 91805 h 587551"/>
              <a:gd name="connsiteX60" fmla="*/ 384912 w 483027"/>
              <a:gd name="connsiteY60" fmla="*/ 91805 h 587551"/>
              <a:gd name="connsiteX61" fmla="*/ 400007 w 483027"/>
              <a:gd name="connsiteY61" fmla="*/ 117051 h 587551"/>
              <a:gd name="connsiteX62" fmla="*/ 402523 w 483027"/>
              <a:gd name="connsiteY62" fmla="*/ 128527 h 587551"/>
              <a:gd name="connsiteX63" fmla="*/ 382397 w 483027"/>
              <a:gd name="connsiteY63" fmla="*/ 146888 h 587551"/>
              <a:gd name="connsiteX64" fmla="*/ 100631 w 483027"/>
              <a:gd name="connsiteY64" fmla="*/ 146888 h 587551"/>
              <a:gd name="connsiteX65" fmla="*/ 83021 w 483027"/>
              <a:gd name="connsiteY65" fmla="*/ 137707 h 587551"/>
              <a:gd name="connsiteX66" fmla="*/ 83021 w 483027"/>
              <a:gd name="connsiteY66" fmla="*/ 119346 h 587551"/>
              <a:gd name="connsiteX67" fmla="*/ 98115 w 483027"/>
              <a:gd name="connsiteY67" fmla="*/ 91805 h 587551"/>
              <a:gd name="connsiteX68" fmla="*/ 40252 w 483027"/>
              <a:gd name="connsiteY68" fmla="*/ 91805 h 587551"/>
              <a:gd name="connsiteX69" fmla="*/ 173588 w 483027"/>
              <a:gd name="connsiteY69" fmla="*/ 36722 h 587551"/>
              <a:gd name="connsiteX70" fmla="*/ 133336 w 483027"/>
              <a:gd name="connsiteY70" fmla="*/ 110166 h 587551"/>
              <a:gd name="connsiteX71" fmla="*/ 349692 w 483027"/>
              <a:gd name="connsiteY71" fmla="*/ 110166 h 587551"/>
              <a:gd name="connsiteX72" fmla="*/ 309439 w 483027"/>
              <a:gd name="connsiteY72" fmla="*/ 36722 h 587551"/>
              <a:gd name="connsiteX73" fmla="*/ 173588 w 483027"/>
              <a:gd name="connsiteY73" fmla="*/ 36722 h 587551"/>
              <a:gd name="connsiteX74" fmla="*/ 161009 w 483027"/>
              <a:gd name="connsiteY74" fmla="*/ 0 h 587551"/>
              <a:gd name="connsiteX75" fmla="*/ 322018 w 483027"/>
              <a:gd name="connsiteY75" fmla="*/ 0 h 587551"/>
              <a:gd name="connsiteX76" fmla="*/ 339629 w 483027"/>
              <a:gd name="connsiteY76" fmla="*/ 9180 h 587551"/>
              <a:gd name="connsiteX77" fmla="*/ 364786 w 483027"/>
              <a:gd name="connsiteY77" fmla="*/ 55083 h 587551"/>
              <a:gd name="connsiteX78" fmla="*/ 462901 w 483027"/>
              <a:gd name="connsiteY78" fmla="*/ 55083 h 587551"/>
              <a:gd name="connsiteX79" fmla="*/ 483027 w 483027"/>
              <a:gd name="connsiteY79" fmla="*/ 73444 h 587551"/>
              <a:gd name="connsiteX80" fmla="*/ 483027 w 483027"/>
              <a:gd name="connsiteY80" fmla="*/ 569190 h 587551"/>
              <a:gd name="connsiteX81" fmla="*/ 462901 w 483027"/>
              <a:gd name="connsiteY81" fmla="*/ 587551 h 587551"/>
              <a:gd name="connsiteX82" fmla="*/ 20126 w 483027"/>
              <a:gd name="connsiteY82" fmla="*/ 587551 h 587551"/>
              <a:gd name="connsiteX83" fmla="*/ 0 w 483027"/>
              <a:gd name="connsiteY83" fmla="*/ 569190 h 587551"/>
              <a:gd name="connsiteX84" fmla="*/ 0 w 483027"/>
              <a:gd name="connsiteY84" fmla="*/ 73444 h 587551"/>
              <a:gd name="connsiteX85" fmla="*/ 20126 w 483027"/>
              <a:gd name="connsiteY85" fmla="*/ 55083 h 587551"/>
              <a:gd name="connsiteX86" fmla="*/ 118241 w 483027"/>
              <a:gd name="connsiteY86" fmla="*/ 55083 h 587551"/>
              <a:gd name="connsiteX87" fmla="*/ 143399 w 483027"/>
              <a:gd name="connsiteY87" fmla="*/ 9180 h 587551"/>
              <a:gd name="connsiteX88" fmla="*/ 161009 w 483027"/>
              <a:gd name="connsiteY88" fmla="*/ 0 h 5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83027" h="587551">
                <a:moveTo>
                  <a:pt x="201732" y="476158"/>
                </a:moveTo>
                <a:cubicBezTo>
                  <a:pt x="201732" y="476158"/>
                  <a:pt x="201732" y="476158"/>
                  <a:pt x="381725" y="476158"/>
                </a:cubicBezTo>
                <a:cubicBezTo>
                  <a:pt x="391725" y="476158"/>
                  <a:pt x="401724" y="485441"/>
                  <a:pt x="401724" y="494724"/>
                </a:cubicBezTo>
                <a:cubicBezTo>
                  <a:pt x="401724" y="504007"/>
                  <a:pt x="391725" y="513290"/>
                  <a:pt x="381725" y="513290"/>
                </a:cubicBezTo>
                <a:cubicBezTo>
                  <a:pt x="381725" y="513290"/>
                  <a:pt x="381725" y="513290"/>
                  <a:pt x="201732" y="513290"/>
                </a:cubicBezTo>
                <a:cubicBezTo>
                  <a:pt x="191732" y="513290"/>
                  <a:pt x="181732" y="504007"/>
                  <a:pt x="181732" y="494724"/>
                </a:cubicBezTo>
                <a:cubicBezTo>
                  <a:pt x="181732" y="485441"/>
                  <a:pt x="191732" y="476158"/>
                  <a:pt x="201732" y="476158"/>
                </a:cubicBezTo>
                <a:close/>
                <a:moveTo>
                  <a:pt x="101227" y="476158"/>
                </a:moveTo>
                <a:cubicBezTo>
                  <a:pt x="101227" y="476158"/>
                  <a:pt x="101227" y="476158"/>
                  <a:pt x="121154" y="476158"/>
                </a:cubicBezTo>
                <a:cubicBezTo>
                  <a:pt x="131118" y="476158"/>
                  <a:pt x="141081" y="485441"/>
                  <a:pt x="141081" y="494724"/>
                </a:cubicBezTo>
                <a:cubicBezTo>
                  <a:pt x="141081" y="504007"/>
                  <a:pt x="131118" y="513290"/>
                  <a:pt x="121154" y="513290"/>
                </a:cubicBezTo>
                <a:cubicBezTo>
                  <a:pt x="121154" y="513290"/>
                  <a:pt x="121154" y="513290"/>
                  <a:pt x="101227" y="513290"/>
                </a:cubicBezTo>
                <a:cubicBezTo>
                  <a:pt x="91264" y="513290"/>
                  <a:pt x="81300" y="504007"/>
                  <a:pt x="81300" y="494724"/>
                </a:cubicBezTo>
                <a:cubicBezTo>
                  <a:pt x="81300" y="485441"/>
                  <a:pt x="91264" y="476158"/>
                  <a:pt x="101227" y="476158"/>
                </a:cubicBezTo>
                <a:close/>
                <a:moveTo>
                  <a:pt x="201732" y="384421"/>
                </a:moveTo>
                <a:cubicBezTo>
                  <a:pt x="201732" y="384421"/>
                  <a:pt x="201732" y="384421"/>
                  <a:pt x="381725" y="384421"/>
                </a:cubicBezTo>
                <a:cubicBezTo>
                  <a:pt x="391725" y="384421"/>
                  <a:pt x="401724" y="393704"/>
                  <a:pt x="401724" y="402987"/>
                </a:cubicBezTo>
                <a:cubicBezTo>
                  <a:pt x="401724" y="412270"/>
                  <a:pt x="391725" y="421553"/>
                  <a:pt x="381725" y="421553"/>
                </a:cubicBezTo>
                <a:cubicBezTo>
                  <a:pt x="381725" y="421553"/>
                  <a:pt x="381725" y="421553"/>
                  <a:pt x="201732" y="421553"/>
                </a:cubicBezTo>
                <a:cubicBezTo>
                  <a:pt x="191732" y="421553"/>
                  <a:pt x="181732" y="412270"/>
                  <a:pt x="181732" y="402987"/>
                </a:cubicBezTo>
                <a:cubicBezTo>
                  <a:pt x="181732" y="393704"/>
                  <a:pt x="191732" y="384421"/>
                  <a:pt x="201732" y="384421"/>
                </a:cubicBezTo>
                <a:close/>
                <a:moveTo>
                  <a:pt x="101227" y="384421"/>
                </a:moveTo>
                <a:cubicBezTo>
                  <a:pt x="101227" y="384421"/>
                  <a:pt x="101227" y="384421"/>
                  <a:pt x="121154" y="384421"/>
                </a:cubicBezTo>
                <a:cubicBezTo>
                  <a:pt x="131118" y="384421"/>
                  <a:pt x="141081" y="393704"/>
                  <a:pt x="141081" y="402987"/>
                </a:cubicBezTo>
                <a:cubicBezTo>
                  <a:pt x="141081" y="412270"/>
                  <a:pt x="131118" y="421553"/>
                  <a:pt x="121154" y="421553"/>
                </a:cubicBezTo>
                <a:cubicBezTo>
                  <a:pt x="121154" y="421553"/>
                  <a:pt x="121154" y="421553"/>
                  <a:pt x="101227" y="421553"/>
                </a:cubicBezTo>
                <a:cubicBezTo>
                  <a:pt x="91264" y="421553"/>
                  <a:pt x="81300" y="412270"/>
                  <a:pt x="81300" y="402987"/>
                </a:cubicBezTo>
                <a:cubicBezTo>
                  <a:pt x="81300" y="393704"/>
                  <a:pt x="91264" y="384421"/>
                  <a:pt x="101227" y="384421"/>
                </a:cubicBezTo>
                <a:close/>
                <a:moveTo>
                  <a:pt x="201732" y="292684"/>
                </a:moveTo>
                <a:cubicBezTo>
                  <a:pt x="201732" y="292684"/>
                  <a:pt x="201732" y="292684"/>
                  <a:pt x="381725" y="292684"/>
                </a:cubicBezTo>
                <a:cubicBezTo>
                  <a:pt x="391725" y="292684"/>
                  <a:pt x="401724" y="301967"/>
                  <a:pt x="401724" y="311250"/>
                </a:cubicBezTo>
                <a:cubicBezTo>
                  <a:pt x="401724" y="320533"/>
                  <a:pt x="391725" y="329816"/>
                  <a:pt x="381725" y="329816"/>
                </a:cubicBezTo>
                <a:cubicBezTo>
                  <a:pt x="381725" y="329816"/>
                  <a:pt x="381725" y="329816"/>
                  <a:pt x="201732" y="329816"/>
                </a:cubicBezTo>
                <a:cubicBezTo>
                  <a:pt x="191732" y="329816"/>
                  <a:pt x="181732" y="320533"/>
                  <a:pt x="181732" y="311250"/>
                </a:cubicBezTo>
                <a:cubicBezTo>
                  <a:pt x="181732" y="301967"/>
                  <a:pt x="191732" y="292684"/>
                  <a:pt x="201732" y="292684"/>
                </a:cubicBezTo>
                <a:close/>
                <a:moveTo>
                  <a:pt x="101227" y="292684"/>
                </a:moveTo>
                <a:cubicBezTo>
                  <a:pt x="101227" y="292684"/>
                  <a:pt x="101227" y="292684"/>
                  <a:pt x="121154" y="292684"/>
                </a:cubicBezTo>
                <a:cubicBezTo>
                  <a:pt x="131118" y="292684"/>
                  <a:pt x="141081" y="301967"/>
                  <a:pt x="141081" y="311250"/>
                </a:cubicBezTo>
                <a:cubicBezTo>
                  <a:pt x="141081" y="320533"/>
                  <a:pt x="131118" y="329816"/>
                  <a:pt x="121154" y="329816"/>
                </a:cubicBezTo>
                <a:cubicBezTo>
                  <a:pt x="121154" y="329816"/>
                  <a:pt x="121154" y="329816"/>
                  <a:pt x="101227" y="329816"/>
                </a:cubicBezTo>
                <a:cubicBezTo>
                  <a:pt x="91264" y="329816"/>
                  <a:pt x="81300" y="320533"/>
                  <a:pt x="81300" y="311250"/>
                </a:cubicBezTo>
                <a:cubicBezTo>
                  <a:pt x="81300" y="301967"/>
                  <a:pt x="91264" y="292684"/>
                  <a:pt x="101227" y="292684"/>
                </a:cubicBezTo>
                <a:close/>
                <a:moveTo>
                  <a:pt x="201732" y="200948"/>
                </a:moveTo>
                <a:cubicBezTo>
                  <a:pt x="201732" y="200948"/>
                  <a:pt x="201732" y="200948"/>
                  <a:pt x="381725" y="200948"/>
                </a:cubicBezTo>
                <a:cubicBezTo>
                  <a:pt x="391725" y="200948"/>
                  <a:pt x="401724" y="210231"/>
                  <a:pt x="401724" y="219514"/>
                </a:cubicBezTo>
                <a:cubicBezTo>
                  <a:pt x="401724" y="228797"/>
                  <a:pt x="391725" y="238080"/>
                  <a:pt x="381725" y="238080"/>
                </a:cubicBezTo>
                <a:cubicBezTo>
                  <a:pt x="381725" y="238080"/>
                  <a:pt x="381725" y="238080"/>
                  <a:pt x="201732" y="238080"/>
                </a:cubicBezTo>
                <a:cubicBezTo>
                  <a:pt x="191732" y="238080"/>
                  <a:pt x="181732" y="228797"/>
                  <a:pt x="181732" y="219514"/>
                </a:cubicBezTo>
                <a:cubicBezTo>
                  <a:pt x="181732" y="210231"/>
                  <a:pt x="191732" y="200948"/>
                  <a:pt x="201732" y="200948"/>
                </a:cubicBezTo>
                <a:close/>
                <a:moveTo>
                  <a:pt x="101227" y="200948"/>
                </a:moveTo>
                <a:cubicBezTo>
                  <a:pt x="101227" y="200948"/>
                  <a:pt x="101227" y="200948"/>
                  <a:pt x="121154" y="200948"/>
                </a:cubicBezTo>
                <a:cubicBezTo>
                  <a:pt x="131118" y="200948"/>
                  <a:pt x="141081" y="210231"/>
                  <a:pt x="141081" y="219514"/>
                </a:cubicBezTo>
                <a:cubicBezTo>
                  <a:pt x="141081" y="228797"/>
                  <a:pt x="131118" y="238080"/>
                  <a:pt x="121154" y="238080"/>
                </a:cubicBezTo>
                <a:cubicBezTo>
                  <a:pt x="121154" y="238080"/>
                  <a:pt x="121154" y="238080"/>
                  <a:pt x="101227" y="238080"/>
                </a:cubicBezTo>
                <a:cubicBezTo>
                  <a:pt x="91264" y="238080"/>
                  <a:pt x="81300" y="228797"/>
                  <a:pt x="81300" y="219514"/>
                </a:cubicBezTo>
                <a:cubicBezTo>
                  <a:pt x="81300" y="210231"/>
                  <a:pt x="91264" y="200948"/>
                  <a:pt x="101227" y="200948"/>
                </a:cubicBezTo>
                <a:close/>
                <a:moveTo>
                  <a:pt x="40252" y="91805"/>
                </a:moveTo>
                <a:cubicBezTo>
                  <a:pt x="40252" y="91805"/>
                  <a:pt x="40252" y="91805"/>
                  <a:pt x="40252" y="550829"/>
                </a:cubicBezTo>
                <a:cubicBezTo>
                  <a:pt x="40252" y="550829"/>
                  <a:pt x="40252" y="550829"/>
                  <a:pt x="442775" y="550829"/>
                </a:cubicBezTo>
                <a:lnTo>
                  <a:pt x="442775" y="91805"/>
                </a:lnTo>
                <a:cubicBezTo>
                  <a:pt x="442775" y="91805"/>
                  <a:pt x="442775" y="91805"/>
                  <a:pt x="384912" y="91805"/>
                </a:cubicBezTo>
                <a:cubicBezTo>
                  <a:pt x="384912" y="91805"/>
                  <a:pt x="384912" y="91805"/>
                  <a:pt x="400007" y="117051"/>
                </a:cubicBezTo>
                <a:cubicBezTo>
                  <a:pt x="402523" y="121641"/>
                  <a:pt x="402523" y="123936"/>
                  <a:pt x="402523" y="128527"/>
                </a:cubicBezTo>
                <a:cubicBezTo>
                  <a:pt x="402523" y="137707"/>
                  <a:pt x="392460" y="146888"/>
                  <a:pt x="382397" y="146888"/>
                </a:cubicBezTo>
                <a:cubicBezTo>
                  <a:pt x="382397" y="146888"/>
                  <a:pt x="382397" y="146888"/>
                  <a:pt x="100631" y="146888"/>
                </a:cubicBezTo>
                <a:cubicBezTo>
                  <a:pt x="93084" y="146888"/>
                  <a:pt x="88052" y="144592"/>
                  <a:pt x="83021" y="137707"/>
                </a:cubicBezTo>
                <a:cubicBezTo>
                  <a:pt x="80504" y="133117"/>
                  <a:pt x="80504" y="126231"/>
                  <a:pt x="83021" y="119346"/>
                </a:cubicBezTo>
                <a:cubicBezTo>
                  <a:pt x="83021" y="119346"/>
                  <a:pt x="83021" y="119346"/>
                  <a:pt x="98115" y="91805"/>
                </a:cubicBezTo>
                <a:cubicBezTo>
                  <a:pt x="98115" y="91805"/>
                  <a:pt x="98115" y="91805"/>
                  <a:pt x="40252" y="91805"/>
                </a:cubicBezTo>
                <a:close/>
                <a:moveTo>
                  <a:pt x="173588" y="36722"/>
                </a:moveTo>
                <a:lnTo>
                  <a:pt x="133336" y="110166"/>
                </a:lnTo>
                <a:cubicBezTo>
                  <a:pt x="133336" y="110166"/>
                  <a:pt x="133336" y="110166"/>
                  <a:pt x="349692" y="110166"/>
                </a:cubicBezTo>
                <a:cubicBezTo>
                  <a:pt x="349692" y="110166"/>
                  <a:pt x="349692" y="110166"/>
                  <a:pt x="309439" y="36722"/>
                </a:cubicBezTo>
                <a:cubicBezTo>
                  <a:pt x="309439" y="36722"/>
                  <a:pt x="309439" y="36722"/>
                  <a:pt x="173588" y="36722"/>
                </a:cubicBezTo>
                <a:close/>
                <a:moveTo>
                  <a:pt x="161009" y="0"/>
                </a:moveTo>
                <a:cubicBezTo>
                  <a:pt x="161009" y="0"/>
                  <a:pt x="161009" y="0"/>
                  <a:pt x="322018" y="0"/>
                </a:cubicBezTo>
                <a:cubicBezTo>
                  <a:pt x="329566" y="0"/>
                  <a:pt x="337113" y="4590"/>
                  <a:pt x="339629" y="9180"/>
                </a:cubicBezTo>
                <a:cubicBezTo>
                  <a:pt x="339629" y="9180"/>
                  <a:pt x="339629" y="9180"/>
                  <a:pt x="364786" y="55083"/>
                </a:cubicBezTo>
                <a:lnTo>
                  <a:pt x="462901" y="55083"/>
                </a:lnTo>
                <a:cubicBezTo>
                  <a:pt x="472964" y="55083"/>
                  <a:pt x="483027" y="64263"/>
                  <a:pt x="483027" y="73444"/>
                </a:cubicBezTo>
                <a:cubicBezTo>
                  <a:pt x="483027" y="73444"/>
                  <a:pt x="483027" y="73444"/>
                  <a:pt x="483027" y="569190"/>
                </a:cubicBezTo>
                <a:cubicBezTo>
                  <a:pt x="483027" y="578371"/>
                  <a:pt x="472964" y="587551"/>
                  <a:pt x="462901" y="587551"/>
                </a:cubicBezTo>
                <a:cubicBezTo>
                  <a:pt x="462901" y="587551"/>
                  <a:pt x="462901" y="587551"/>
                  <a:pt x="20126" y="587551"/>
                </a:cubicBezTo>
                <a:cubicBezTo>
                  <a:pt x="10063" y="587551"/>
                  <a:pt x="0" y="578371"/>
                  <a:pt x="0" y="569190"/>
                </a:cubicBezTo>
                <a:cubicBezTo>
                  <a:pt x="0" y="569190"/>
                  <a:pt x="0" y="569190"/>
                  <a:pt x="0" y="73444"/>
                </a:cubicBezTo>
                <a:cubicBezTo>
                  <a:pt x="0" y="64263"/>
                  <a:pt x="10063" y="55083"/>
                  <a:pt x="20126" y="55083"/>
                </a:cubicBezTo>
                <a:cubicBezTo>
                  <a:pt x="20126" y="55083"/>
                  <a:pt x="20126" y="55083"/>
                  <a:pt x="118241" y="55083"/>
                </a:cubicBezTo>
                <a:cubicBezTo>
                  <a:pt x="118241" y="55083"/>
                  <a:pt x="118241" y="55083"/>
                  <a:pt x="143399" y="9180"/>
                </a:cubicBezTo>
                <a:cubicBezTo>
                  <a:pt x="145915" y="4590"/>
                  <a:pt x="153462" y="0"/>
                  <a:pt x="161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7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81910" y="2963571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叉车将装有物料的托盘运到仓口时，弹出提示页面</a:t>
            </a:r>
            <a:endParaRPr lang="en-US" altLang="zh-CN" sz="1400" dirty="0"/>
          </a:p>
        </p:txBody>
      </p:sp>
      <p:sp>
        <p:nvSpPr>
          <p:cNvPr id="19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6048081"/>
            <a:ext cx="4292279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发送指令，让叉车将托盘运回原来的位置</a:t>
            </a:r>
            <a:endParaRPr lang="en-US" altLang="zh-CN" sz="1400" dirty="0"/>
          </a:p>
        </p:txBody>
      </p:sp>
      <p:sp>
        <p:nvSpPr>
          <p:cNvPr id="20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8113497" y="3789302"/>
            <a:ext cx="3786514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扫料盘、将新物料信息录入系统，并记录到任务日志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55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=""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自动化部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="" xmlns:a16="http://schemas.microsoft.com/office/drawing/2014/main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团队：高素质、高水平、高效率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目标：提高产品质量、减少人工成本、提高生产效率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794926" y="2263049"/>
            <a:ext cx="9294629" cy="3632304"/>
            <a:chOff x="669396" y="3013089"/>
            <a:chExt cx="9294629" cy="3632304"/>
          </a:xfrm>
        </p:grpSpPr>
        <p:grpSp>
          <p:nvGrpSpPr>
            <p:cNvPr id="41" name="组合 40"/>
            <p:cNvGrpSpPr/>
            <p:nvPr/>
          </p:nvGrpSpPr>
          <p:grpSpPr>
            <a:xfrm>
              <a:off x="669396" y="3013089"/>
              <a:ext cx="9294629" cy="3632304"/>
              <a:chOff x="669396" y="3013089"/>
              <a:chExt cx="9294629" cy="363230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="" xmlns:a16="http://schemas.microsoft.com/office/drawing/2014/main" id="{BA136589-445A-48D7-A528-75A163DF9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8932" y="4823358"/>
                <a:ext cx="271410" cy="876257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îṩlíďê">
                <a:extLst>
                  <a:ext uri="{FF2B5EF4-FFF2-40B4-BE49-F238E27FC236}">
                    <a16:creationId xmlns=""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6528392" y="5435995"/>
                <a:ext cx="723900" cy="723894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取料</a:t>
                </a:r>
                <a:endParaRPr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69396" y="3013089"/>
                <a:ext cx="9158835" cy="3146800"/>
                <a:chOff x="669396" y="3013089"/>
                <a:chExt cx="9158835" cy="3146800"/>
              </a:xfrm>
            </p:grpSpPr>
            <p:grpSp>
              <p:nvGrpSpPr>
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69396" y="3013089"/>
                  <a:ext cx="8939845" cy="3146800"/>
                  <a:chOff x="669396" y="3013089"/>
                  <a:chExt cx="8939845" cy="3146800"/>
                </a:xfrm>
              </p:grpSpPr>
              <p:grpSp>
                <p:nvGrpSpPr>
                  <p:cNvPr id="6" name="í$ḻïḍe">
                    <a:extLst>
                      <a:ext uri="{FF2B5EF4-FFF2-40B4-BE49-F238E27FC236}">
                        <a16:creationId xmlns="" xmlns:a16="http://schemas.microsoft.com/office/drawing/2014/main" id="{D2B43229-8AF3-4CB7-8AD6-0BC57495054A}"/>
                      </a:ext>
                    </a:extLst>
                  </p:cNvPr>
                  <p:cNvGrpSpPr/>
                  <p:nvPr/>
                </p:nvGrpSpPr>
                <p:grpSpPr>
                  <a:xfrm>
                    <a:off x="3732231" y="3099942"/>
                    <a:ext cx="2726604" cy="1366543"/>
                    <a:chOff x="669396" y="2489314"/>
                    <a:chExt cx="2726604" cy="1366543"/>
                  </a:xfrm>
                </p:grpSpPr>
                <p:sp>
                  <p:nvSpPr>
                    <p:cNvPr id="28" name="ïṥļíḑé">
                      <a:extLst>
                        <a:ext uri="{FF2B5EF4-FFF2-40B4-BE49-F238E27FC236}">
                          <a16:creationId xmlns="" xmlns:a16="http://schemas.microsoft.com/office/drawing/2014/main" id="{D3CEEF8B-96C4-416A-AED4-8116016B8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3131963"/>
                      <a:ext cx="2726604" cy="72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zh-CN" sz="900" dirty="0"/>
                    </a:p>
                  </p:txBody>
                </p:sp>
                <p:sp>
                  <p:nvSpPr>
                    <p:cNvPr id="29" name="iśḷiḍê">
                      <a:extLst>
                        <a:ext uri="{FF2B5EF4-FFF2-40B4-BE49-F238E27FC236}">
                          <a16:creationId xmlns="" xmlns:a16="http://schemas.microsoft.com/office/drawing/2014/main" id="{625C5F23-C6FE-4FED-A8A2-1922EFB19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2489314"/>
                      <a:ext cx="2726604" cy="6426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根据套料单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人工入库</a:t>
                      </a:r>
                    </a:p>
                  </p:txBody>
                </p:sp>
              </p:grpSp>
              <p:cxnSp>
                <p:nvCxnSpPr>
                  <p:cNvPr id="7" name="直接连接符 6">
                    <a:extLst>
                      <a:ext uri="{FF2B5EF4-FFF2-40B4-BE49-F238E27FC236}">
                        <a16:creationId xmlns="" xmlns:a16="http://schemas.microsoft.com/office/drawing/2014/main" id="{A5A1D8F8-8BBA-478A-A988-8BC1D2455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96463" y="3858768"/>
                    <a:ext cx="305201" cy="941832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="" xmlns:a16="http://schemas.microsoft.com/office/drawing/2014/main" id="{BA136589-445A-48D7-A528-75A163DF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9593" y="4843751"/>
                    <a:ext cx="271410" cy="876257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="" xmlns:a16="http://schemas.microsoft.com/office/drawing/2014/main" id="{11A6D17D-FCC1-4761-8331-9593F4A7D812}"/>
                      </a:ext>
                    </a:extLst>
                  </p:cNvPr>
                  <p:cNvCxnSpPr>
                    <a:stCxn id="12" idx="6"/>
                    <a:endCxn id="31" idx="2"/>
                  </p:cNvCxnSpPr>
                  <p:nvPr/>
                </p:nvCxnSpPr>
                <p:spPr>
                  <a:xfrm>
                    <a:off x="1502204" y="5797942"/>
                    <a:ext cx="5026188" cy="0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="" xmlns:a16="http://schemas.microsoft.com/office/drawing/2014/main" id="{1D65AEF2-392B-4502-8EB4-54BF09655759}"/>
                      </a:ext>
                    </a:extLst>
                  </p:cNvPr>
                  <p:cNvCxnSpPr>
                    <a:cxnSpLocks/>
                    <a:stCxn id="13" idx="6"/>
                  </p:cNvCxnSpPr>
                  <p:nvPr/>
                </p:nvCxnSpPr>
                <p:spPr>
                  <a:xfrm>
                    <a:off x="4558027" y="4800600"/>
                    <a:ext cx="2377389" cy="6661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î$líḑê">
                    <a:extLst>
                      <a:ext uri="{FF2B5EF4-FFF2-40B4-BE49-F238E27FC236}">
                        <a16:creationId xmlns="" xmlns:a16="http://schemas.microsoft.com/office/drawing/2014/main" id="{192B4765-9F3F-4759-83F7-8FB6386A1E20}"/>
                      </a:ext>
                    </a:extLst>
                  </p:cNvPr>
                  <p:cNvSpPr/>
                  <p:nvPr/>
                </p:nvSpPr>
                <p:spPr>
                  <a:xfrm>
                    <a:off x="778304" y="5435995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审核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3" name="îṩlíďê">
                    <a:extLst>
                      <a:ext uri="{FF2B5EF4-FFF2-40B4-BE49-F238E27FC236}">
                        <a16:creationId xmlns="" xmlns:a16="http://schemas.microsoft.com/office/drawing/2014/main" id="{02FACDCD-811C-4398-BD9C-160DE312E8E2}"/>
                      </a:ext>
                    </a:extLst>
                  </p:cNvPr>
                  <p:cNvSpPr/>
                  <p:nvPr/>
                </p:nvSpPr>
                <p:spPr>
                  <a:xfrm>
                    <a:off x="3834127" y="4438653"/>
                    <a:ext cx="723900" cy="723894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取料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4" name="îś1iḍè">
                    <a:extLst>
                      <a:ext uri="{FF2B5EF4-FFF2-40B4-BE49-F238E27FC236}">
                        <a16:creationId xmlns="" xmlns:a16="http://schemas.microsoft.com/office/drawing/2014/main" id="{02F95AB7-F5F6-46EB-A451-0BD58FBDBE25}"/>
                      </a:ext>
                    </a:extLst>
                  </p:cNvPr>
                  <p:cNvSpPr/>
                  <p:nvPr/>
                </p:nvSpPr>
                <p:spPr>
                  <a:xfrm>
                    <a:off x="6882637" y="3455647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入库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6" name="îśľíḑê">
                    <a:extLst>
                      <a:ext uri="{FF2B5EF4-FFF2-40B4-BE49-F238E27FC236}">
                        <a16:creationId xmlns="" xmlns:a16="http://schemas.microsoft.com/office/drawing/2014/main" id="{8A71189F-8904-4951-B4FC-381094B544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96" y="4612899"/>
                    <a:ext cx="2726604" cy="7273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主管审核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套料单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iṧ1íḋé">
                    <a:extLst>
                      <a:ext uri="{FF2B5EF4-FFF2-40B4-BE49-F238E27FC236}">
                        <a16:creationId xmlns="" xmlns:a16="http://schemas.microsoft.com/office/drawing/2014/main" id="{F53B91B8-097D-4F46-8705-4AA9356BFCD5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637" y="3013089"/>
                    <a:ext cx="2726604" cy="3729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将物料存放到仓库</a:t>
                    </a:r>
                  </a:p>
                </p:txBody>
              </p: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3732231" y="3794044"/>
                  <a:ext cx="6096000" cy="5232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人工入库效率低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料号相似的物料易导致存放位置出错</a:t>
                  </a:r>
                </a:p>
              </p:txBody>
            </p:sp>
          </p:grpSp>
          <p:sp>
            <p:nvSpPr>
              <p:cNvPr id="37" name="ïṥļíḑé">
                <a:extLst>
                  <a:ext uri="{FF2B5EF4-FFF2-40B4-BE49-F238E27FC236}">
                    <a16:creationId xmlns="" xmlns:a16="http://schemas.microsoft.com/office/drawing/2014/main" id="{D3CEEF8B-96C4-416A-AED4-8116016B8025}"/>
                  </a:ext>
                </a:extLst>
              </p:cNvPr>
              <p:cNvSpPr txBox="1"/>
              <p:nvPr/>
            </p:nvSpPr>
            <p:spPr>
              <a:xfrm>
                <a:off x="7237421" y="5921499"/>
                <a:ext cx="2726604" cy="7238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lnSpcReduction="10000"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使用机械臂扫描</a:t>
                </a:r>
                <a:r>
                  <a:rPr lang="en-US" altLang="zh-CN" sz="1100" dirty="0" smtClean="0"/>
                  <a:t>RFID</a:t>
                </a:r>
                <a:r>
                  <a:rPr lang="zh-CN" altLang="en-US" sz="1100" dirty="0" smtClean="0"/>
                  <a:t>进行取料</a:t>
                </a:r>
                <a:endParaRPr lang="en-US" altLang="zh-CN" sz="1100" dirty="0" smtClean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数据库中准确记录了料盒存放位置，不会将物料放错位置</a:t>
                </a:r>
                <a:endParaRPr lang="en-US" altLang="zh-CN" sz="11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机器取料效率</a:t>
                </a:r>
                <a:r>
                  <a:rPr lang="zh-CN" altLang="en-US" sz="1100" dirty="0" smtClean="0"/>
                  <a:t>高</a:t>
                </a:r>
                <a:endParaRPr lang="zh-CN" altLang="en-US" sz="1100" dirty="0"/>
              </a:p>
            </p:txBody>
          </p:sp>
          <p:sp>
            <p:nvSpPr>
              <p:cNvPr id="38" name="iśḷiḍê">
                <a:extLst>
                  <a:ext uri="{FF2B5EF4-FFF2-40B4-BE49-F238E27FC236}">
                    <a16:creationId xmlns="" xmlns:a16="http://schemas.microsoft.com/office/drawing/2014/main" id="{625C5F23-C6FE-4FED-A8A2-1922EFB1980B}"/>
                  </a:ext>
                </a:extLst>
              </p:cNvPr>
              <p:cNvSpPr txBox="1"/>
              <p:nvPr/>
            </p:nvSpPr>
            <p:spPr>
              <a:xfrm>
                <a:off x="7237421" y="5548532"/>
                <a:ext cx="2726604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B0F0"/>
                    </a:solidFill>
                  </a:rPr>
                  <a:t>机器取料</a:t>
                </a:r>
              </a:p>
            </p:txBody>
          </p: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25" name="x-mark_1766"/>
          <p:cNvSpPr>
            <a:spLocks noChangeAspect="1"/>
          </p:cNvSpPr>
          <p:nvPr/>
        </p:nvSpPr>
        <p:spPr bwMode="auto">
          <a:xfrm>
            <a:off x="4910589" y="4433444"/>
            <a:ext cx="460478" cy="45968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5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5023" y="1811978"/>
            <a:ext cx="10745464" cy="4177160"/>
            <a:chOff x="669396" y="2468233"/>
            <a:chExt cx="10745464" cy="4177160"/>
          </a:xfrm>
        </p:grpSpPr>
        <p:grpSp>
          <p:nvGrpSpPr>
            <p:cNvPr id="42" name="组合 41"/>
            <p:cNvGrpSpPr/>
            <p:nvPr/>
          </p:nvGrpSpPr>
          <p:grpSpPr>
            <a:xfrm>
              <a:off x="669396" y="2468233"/>
              <a:ext cx="10745464" cy="4177160"/>
              <a:chOff x="669396" y="2468233"/>
              <a:chExt cx="10745464" cy="4177160"/>
            </a:xfrm>
          </p:grpSpPr>
          <p:sp>
            <p:nvSpPr>
              <p:cNvPr id="36" name="iṧ1íḋé">
                <a:extLst>
                  <a:ext uri="{FF2B5EF4-FFF2-40B4-BE49-F238E27FC236}">
                    <a16:creationId xmlns="" xmlns:a16="http://schemas.microsoft.com/office/drawing/2014/main" id="{F53B91B8-097D-4F46-8705-4AA9356BFCD5}"/>
                  </a:ext>
                </a:extLst>
              </p:cNvPr>
              <p:cNvSpPr txBox="1"/>
              <p:nvPr/>
            </p:nvSpPr>
            <p:spPr>
              <a:xfrm>
                <a:off x="9828231" y="2494047"/>
                <a:ext cx="1586629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 fontScale="925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产线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客户收料</a:t>
                </a: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69396" y="2468233"/>
                <a:ext cx="10469958" cy="4177160"/>
                <a:chOff x="669396" y="2468233"/>
                <a:chExt cx="10469958" cy="41771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="" xmlns:a16="http://schemas.microsoft.com/office/drawing/2014/main" id="{BA136589-445A-48D7-A528-75A163DF9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932" y="4823358"/>
                  <a:ext cx="271410" cy="876257"/>
                </a:xfrm>
                <a:prstGeom prst="line">
                  <a:avLst/>
                </a:prstGeom>
                <a:ln w="152400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îṩlíďê">
                  <a:extLst>
                    <a:ext uri="{FF2B5EF4-FFF2-40B4-BE49-F238E27FC236}">
                      <a16:creationId xmlns=""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6528392" y="5435995"/>
                  <a:ext cx="723900" cy="723894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取料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669396" y="2468233"/>
                  <a:ext cx="10469958" cy="3691656"/>
                  <a:chOff x="669396" y="2468233"/>
                  <a:chExt cx="10469958" cy="3691656"/>
                </a:xfrm>
              </p:grpSpPr>
              <p:grpSp>
                <p:nvGrpSpPr>
  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669396" y="2468233"/>
                    <a:ext cx="10469958" cy="3691656"/>
                    <a:chOff x="669396" y="2468233"/>
                    <a:chExt cx="10469958" cy="3691656"/>
                  </a:xfrm>
                </p:grpSpPr>
                <p:grpSp>
                  <p:nvGrpSpPr>
                    <p:cNvPr id="6" name="í$ḻïḍe">
                      <a:extLst>
                        <a:ext uri="{FF2B5EF4-FFF2-40B4-BE49-F238E27FC236}">
                          <a16:creationId xmlns=""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099942"/>
                      <a:ext cx="2726604" cy="1366543"/>
                      <a:chOff x="669396" y="2489314"/>
                      <a:chExt cx="2726604" cy="1366543"/>
                    </a:xfrm>
                  </p:grpSpPr>
                  <p:sp>
                    <p:nvSpPr>
                      <p:cNvPr id="28" name="ïṥļíḑé">
                        <a:extLst>
                          <a:ext uri="{FF2B5EF4-FFF2-40B4-BE49-F238E27FC236}">
                            <a16:creationId xmlns=""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2726604" cy="72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29" name="iśḷiḍê">
                        <a:extLst>
                          <a:ext uri="{FF2B5EF4-FFF2-40B4-BE49-F238E27FC236}">
                            <a16:creationId xmlns=""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2489314"/>
                        <a:ext cx="2726604" cy="642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根据套料单</a:t>
                        </a:r>
                        <a:endParaRPr lang="en-US" altLang="zh-CN" b="1" dirty="0">
                          <a:solidFill>
                            <a:srgbClr val="00B0F0"/>
                          </a:solidFill>
                        </a:endParaRPr>
                      </a:p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人工出库</a:t>
                        </a:r>
                      </a:p>
                    </p:txBody>
                  </p:sp>
                </p:grpSp>
                <p:cxnSp>
                  <p:nvCxnSpPr>
                    <p:cNvPr id="7" name="直接连接符 6">
                      <a:extLst>
                        <a:ext uri="{FF2B5EF4-FFF2-40B4-BE49-F238E27FC236}">
                          <a16:creationId xmlns="" xmlns:a16="http://schemas.microsoft.com/office/drawing/2014/main" id="{A5A1D8F8-8BBA-478A-A988-8BC1D2455B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96463" y="3858768"/>
                      <a:ext cx="305201" cy="941832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直接连接符 7">
                      <a:extLst>
                        <a:ext uri="{FF2B5EF4-FFF2-40B4-BE49-F238E27FC236}">
                          <a16:creationId xmlns="" xmlns:a16="http://schemas.microsoft.com/office/drawing/2014/main" id="{BA136589-445A-48D7-A528-75A163DF94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79593" y="4843751"/>
                      <a:ext cx="271410" cy="876257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="" xmlns:a16="http://schemas.microsoft.com/office/drawing/2014/main" id="{11A6D17D-FCC1-4761-8331-9593F4A7D812}"/>
                        </a:ext>
                      </a:extLst>
                    </p:cNvPr>
                    <p:cNvCxnSpPr>
                      <a:stCxn id="12" idx="6"/>
                      <a:endCxn id="31" idx="2"/>
                    </p:cNvCxnSpPr>
                    <p:nvPr/>
                  </p:nvCxnSpPr>
                  <p:spPr>
                    <a:xfrm>
                      <a:off x="1502204" y="5797942"/>
                      <a:ext cx="5026188" cy="0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="" xmlns:a16="http://schemas.microsoft.com/office/drawing/2014/main" id="{1D65AEF2-392B-4502-8EB4-54BF09655759}"/>
                        </a:ext>
                      </a:extLst>
                    </p:cNvPr>
                    <p:cNvCxnSpPr>
                      <a:cxnSpLocks/>
                      <a:stCxn id="13" idx="6"/>
                    </p:cNvCxnSpPr>
                    <p:nvPr/>
                  </p:nvCxnSpPr>
                  <p:spPr>
                    <a:xfrm>
                      <a:off x="4558027" y="4800600"/>
                      <a:ext cx="2377389" cy="666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>
                      <a:extLst>
                        <a:ext uri="{FF2B5EF4-FFF2-40B4-BE49-F238E27FC236}">
                          <a16:creationId xmlns="" xmlns:a16="http://schemas.microsoft.com/office/drawing/2014/main" id="{ABC8CCA5-CF98-4115-81EA-DB86764A96F1}"/>
                        </a:ext>
                      </a:extLst>
                    </p:cNvPr>
                    <p:cNvCxnSpPr>
                      <a:cxnSpLocks/>
                      <a:stCxn id="14" idx="6"/>
                      <a:endCxn id="15" idx="2"/>
                    </p:cNvCxnSpPr>
                    <p:nvPr/>
                  </p:nvCxnSpPr>
                  <p:spPr>
                    <a:xfrm flipV="1">
                      <a:off x="7606537" y="3815593"/>
                      <a:ext cx="2357488" cy="200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î$líḑê">
                      <a:extLst>
                        <a:ext uri="{FF2B5EF4-FFF2-40B4-BE49-F238E27FC236}">
                          <a16:creationId xmlns="" xmlns:a16="http://schemas.microsoft.com/office/drawing/2014/main" id="{192B4765-9F3F-4759-83F7-8FB6386A1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304" y="5435995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审核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3" name="îṩlíďê">
                      <a:extLst>
                        <a:ext uri="{FF2B5EF4-FFF2-40B4-BE49-F238E27FC236}">
                          <a16:creationId xmlns=""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127" y="4438653"/>
                      <a:ext cx="723900" cy="723894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取料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4" name="îś1iḍè">
                      <a:extLst>
                        <a:ext uri="{FF2B5EF4-FFF2-40B4-BE49-F238E27FC236}">
                          <a16:creationId xmlns="" xmlns:a16="http://schemas.microsoft.com/office/drawing/2014/main" id="{02F95AB7-F5F6-46EB-A451-0BD58FBD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637" y="3455647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出库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5" name="i$ļïdê">
                      <a:extLst>
                        <a:ext uri="{FF2B5EF4-FFF2-40B4-BE49-F238E27FC236}">
                          <a16:creationId xmlns="" xmlns:a16="http://schemas.microsoft.com/office/drawing/2014/main" id="{89EDFFFD-99F9-44E3-A25B-751C26ACA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64025" y="3453646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产线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26" name="îśľíḑê">
                      <a:extLst>
                        <a:ext uri="{FF2B5EF4-FFF2-40B4-BE49-F238E27FC236}">
                          <a16:creationId xmlns="" xmlns:a16="http://schemas.microsoft.com/office/drawing/2014/main" id="{8A71189F-8904-4951-B4FC-381094B54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4612899"/>
                      <a:ext cx="2726604" cy="727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主管审核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套料单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3" name="iṧ1íḋé">
                      <a:extLst>
                        <a:ext uri="{FF2B5EF4-FFF2-40B4-BE49-F238E27FC236}">
                          <a16:creationId xmlns="" xmlns:a16="http://schemas.microsoft.com/office/drawing/2014/main" id="{F53B91B8-097D-4F46-8705-4AA9356BF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637" y="3013089"/>
                      <a:ext cx="2726604" cy="3729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将物料发到产线</a:t>
                      </a:r>
                      <a:r>
                        <a:rPr lang="en-US" altLang="zh-CN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客户</a:t>
                      </a:r>
                    </a:p>
                  </p:txBody>
                </p: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="" xmlns:a16="http://schemas.microsoft.com/office/drawing/2014/main" id="{6DC193BF-B8E9-4B1B-B469-CB9ECF52825F}"/>
                        </a:ext>
                      </a:extLst>
                    </p:cNvPr>
                    <p:cNvCxnSpPr>
                      <a:cxnSpLocks/>
                      <a:stCxn id="15" idx="0"/>
                    </p:cNvCxnSpPr>
                    <p:nvPr/>
                  </p:nvCxnSpPr>
                  <p:spPr>
                    <a:xfrm flipV="1">
                      <a:off x="10325975" y="2853993"/>
                      <a:ext cx="0" cy="599653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="" xmlns:a16="http://schemas.microsoft.com/office/drawing/2014/main" id="{3DB4483F-10B1-4B14-94CB-11B5D29729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85858" y="2468233"/>
                      <a:ext cx="1553496" cy="0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3732231" y="3794044"/>
                    <a:ext cx="6096000" cy="523220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人工出库效率低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料号相似的物料易导致出库出错</a:t>
                    </a:r>
                  </a:p>
                </p:txBody>
              </p:sp>
            </p:grpSp>
            <p:sp>
              <p:nvSpPr>
                <p:cNvPr id="37" name="ïṥļíḑé">
                  <a:extLst>
                    <a:ext uri="{FF2B5EF4-FFF2-40B4-BE49-F238E27FC236}">
                      <a16:creationId xmlns=""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7237421" y="5921499"/>
                  <a:ext cx="2726604" cy="723894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 lnSpcReduction="10000"/>
                </a:bodyPr>
                <a:lstStyle/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数据库</a:t>
                  </a:r>
                  <a:r>
                    <a:rPr lang="zh-CN" altLang="en-US" sz="1100" dirty="0"/>
                    <a:t>中准确记录了料盒存放位置</a:t>
                  </a:r>
                  <a:r>
                    <a:rPr lang="zh-CN" altLang="en-US" sz="1100" dirty="0" smtClean="0"/>
                    <a:t>，可以准确找到物料所在位置</a:t>
                  </a:r>
                  <a:endParaRPr lang="en-US" altLang="zh-CN" sz="1100" dirty="0" smtClean="0"/>
                </a:p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使用</a:t>
                  </a:r>
                  <a:r>
                    <a:rPr lang="zh-CN" altLang="en-US" sz="1100" dirty="0"/>
                    <a:t>机械臂扫描</a:t>
                  </a:r>
                  <a:r>
                    <a:rPr lang="en-US" altLang="zh-CN" sz="1100" dirty="0"/>
                    <a:t>RFID</a:t>
                  </a:r>
                  <a:r>
                    <a:rPr lang="zh-CN" altLang="en-US" sz="1100" dirty="0"/>
                    <a:t>进行取</a:t>
                  </a:r>
                  <a:r>
                    <a:rPr lang="zh-CN" altLang="en-US" sz="1100" dirty="0" smtClean="0"/>
                    <a:t>料出库</a:t>
                  </a:r>
                  <a:endParaRPr lang="en-US" altLang="zh-CN" sz="110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机器取料效率</a:t>
                  </a:r>
                  <a:r>
                    <a:rPr lang="zh-CN" altLang="en-US" sz="1100" dirty="0" smtClean="0"/>
                    <a:t>高</a:t>
                  </a:r>
                  <a:endParaRPr lang="zh-CN" altLang="en-US" sz="1100" dirty="0"/>
                </a:p>
              </p:txBody>
            </p:sp>
            <p:sp>
              <p:nvSpPr>
                <p:cNvPr id="38" name="iśḷiḍê">
                  <a:extLst>
                    <a:ext uri="{FF2B5EF4-FFF2-40B4-BE49-F238E27FC236}">
                      <a16:creationId xmlns="" xmlns:a16="http://schemas.microsoft.com/office/drawing/2014/main" id="{625C5F23-C6FE-4FED-A8A2-1922EFB1980B}"/>
                    </a:ext>
                  </a:extLst>
                </p:cNvPr>
                <p:cNvSpPr txBox="1"/>
                <p:nvPr/>
              </p:nvSpPr>
              <p:spPr>
                <a:xfrm>
                  <a:off x="7237421" y="5548532"/>
                  <a:ext cx="2726604" cy="372966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B0F0"/>
                      </a:solidFill>
                    </a:rPr>
                    <a:t>机器取料</a:t>
                  </a:r>
                </a:p>
              </p:txBody>
            </p:sp>
          </p:grp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34" name="x-mark_1766"/>
          <p:cNvSpPr>
            <a:spLocks noChangeAspect="1"/>
          </p:cNvSpPr>
          <p:nvPr/>
        </p:nvSpPr>
        <p:spPr bwMode="auto">
          <a:xfrm>
            <a:off x="3890686" y="4549897"/>
            <a:ext cx="460478" cy="45968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15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盘点流程对比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2208833" y="1464632"/>
            <a:ext cx="7995437" cy="4730635"/>
            <a:chOff x="798153" y="2244495"/>
            <a:chExt cx="7995437" cy="4730635"/>
          </a:xfrm>
        </p:grpSpPr>
        <p:cxnSp>
          <p:nvCxnSpPr>
            <p:cNvPr id="110" name="直接连接符 109">
              <a:extLst>
                <a:ext uri="{FF2B5EF4-FFF2-40B4-BE49-F238E27FC236}">
                  <a16:creationId xmlns=""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178" y="3666134"/>
              <a:ext cx="2290688" cy="23512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=""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5286" y="5477784"/>
              <a:ext cx="4719316" cy="16483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883254" y="2244495"/>
              <a:ext cx="7910336" cy="4730635"/>
              <a:chOff x="-1258913" y="2583124"/>
              <a:chExt cx="7910336" cy="4730635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11A6D17D-FCC1-4761-8331-9593F4A7D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60876" y="4004763"/>
                <a:ext cx="1393619" cy="6592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-1258913" y="2583124"/>
                <a:ext cx="7910336" cy="4730635"/>
                <a:chOff x="-1162317" y="3283341"/>
                <a:chExt cx="7910336" cy="473063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-1162317" y="3283341"/>
                  <a:ext cx="7910336" cy="4730635"/>
                  <a:chOff x="-1162317" y="3283341"/>
                  <a:chExt cx="7910336" cy="4730635"/>
                </a:xfrm>
              </p:grpSpPr>
              <p:grpSp>
                <p:nvGrpSpPr>
    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-1162317" y="3283341"/>
                    <a:ext cx="7552338" cy="3737037"/>
                    <a:chOff x="-1162317" y="3283341"/>
                    <a:chExt cx="7552338" cy="3737037"/>
                  </a:xfrm>
                </p:grpSpPr>
                <p:grpSp>
                  <p:nvGrpSpPr>
                    <p:cNvPr id="62" name="í$ḻïḍe">
                      <a:extLst>
                        <a:ext uri="{FF2B5EF4-FFF2-40B4-BE49-F238E27FC236}">
                          <a16:creationId xmlns=""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283341"/>
                      <a:ext cx="2657790" cy="818480"/>
                      <a:chOff x="669396" y="2672713"/>
                      <a:chExt cx="2657790" cy="818480"/>
                    </a:xfrm>
                  </p:grpSpPr>
                  <p:sp>
                    <p:nvSpPr>
                      <p:cNvPr id="71" name="ïṥļíḑé">
                        <a:extLst>
                          <a:ext uri="{FF2B5EF4-FFF2-40B4-BE49-F238E27FC236}">
                            <a16:creationId xmlns=""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1347923" cy="3592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72" name="iśḷiḍê">
                        <a:extLst>
                          <a:ext uri="{FF2B5EF4-FFF2-40B4-BE49-F238E27FC236}">
                            <a16:creationId xmlns=""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6799" y="2672713"/>
                        <a:ext cx="2340387" cy="3869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FFC000"/>
                            </a:solidFill>
                          </a:rPr>
                          <a:t>人工盘点效果</a:t>
                        </a:r>
                      </a:p>
                    </p:txBody>
                  </p:sp>
                </p:grpSp>
                <p:sp>
                  <p:nvSpPr>
                    <p:cNvPr id="67" name="îṩlíďê">
                      <a:extLst>
                        <a:ext uri="{FF2B5EF4-FFF2-40B4-BE49-F238E27FC236}">
                          <a16:creationId xmlns=""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62317" y="6062512"/>
                      <a:ext cx="983270" cy="95786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定期扫描</a:t>
                      </a:r>
                      <a:endParaRPr lang="en-US" altLang="zh-CN" sz="1600" dirty="0">
                        <a:latin typeface="Impact" panose="020B0806030902050204" pitchFamily="34" charset="0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物料信息</a:t>
                      </a:r>
                      <a:endParaRPr sz="1600" dirty="0">
                        <a:latin typeface="Impact" panose="020B0806030902050204" pitchFamily="34" charset="0"/>
                      </a:endParaRPr>
                    </a:p>
                  </p:txBody>
                </p:sp>
              </p:grpSp>
              <p:sp>
                <p:nvSpPr>
                  <p:cNvPr id="61" name="矩形 60"/>
                  <p:cNvSpPr/>
                  <p:nvPr/>
                </p:nvSpPr>
                <p:spPr>
                  <a:xfrm>
                    <a:off x="4227717" y="7490756"/>
                    <a:ext cx="252030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系统盘点效率高</a:t>
                    </a:r>
                    <a:endParaRPr lang="en-US" altLang="zh-CN" sz="14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电脑计算不会出错</a:t>
                    </a:r>
                  </a:p>
                </p:txBody>
              </p:sp>
            </p:grpSp>
            <p:sp>
              <p:nvSpPr>
                <p:cNvPr id="59" name="îṩlíďê">
                  <a:extLst>
                    <a:ext uri="{FF2B5EF4-FFF2-40B4-BE49-F238E27FC236}">
                      <a16:creationId xmlns=""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4767857" y="6062512"/>
                  <a:ext cx="903939" cy="908237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更新</a:t>
                  </a:r>
                  <a:endParaRPr lang="en-US" altLang="zh-CN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数据库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</p:grpSp>
          <p:sp>
            <p:nvSpPr>
              <p:cNvPr id="52" name="î$líḑê">
                <a:extLst>
                  <a:ext uri="{FF2B5EF4-FFF2-40B4-BE49-F238E27FC236}">
                    <a16:creationId xmlns="" xmlns:a16="http://schemas.microsoft.com/office/drawing/2014/main" id="{192B4765-9F3F-4759-83F7-8FB6386A1E20}"/>
                  </a:ext>
                </a:extLst>
              </p:cNvPr>
              <p:cNvSpPr/>
              <p:nvPr/>
            </p:nvSpPr>
            <p:spPr>
              <a:xfrm>
                <a:off x="-1181859" y="3589002"/>
                <a:ext cx="829163" cy="83152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找到物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料位置</a:t>
                </a:r>
                <a:endParaRPr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08" name="î$líḑê">
              <a:extLst>
                <a:ext uri="{FF2B5EF4-FFF2-40B4-BE49-F238E27FC236}">
                  <a16:creationId xmlns="" xmlns:a16="http://schemas.microsoft.com/office/drawing/2014/main" id="{192B4765-9F3F-4759-83F7-8FB6386A1E20}"/>
                </a:ext>
              </a:extLst>
            </p:cNvPr>
            <p:cNvSpPr/>
            <p:nvPr/>
          </p:nvSpPr>
          <p:spPr>
            <a:xfrm>
              <a:off x="6704602" y="3210263"/>
              <a:ext cx="976469" cy="9357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EPR</a:t>
              </a:r>
              <a:r>
                <a:rPr lang="zh-CN" altLang="en-US" sz="1600" dirty="0">
                  <a:latin typeface="Impact" panose="020B0806030902050204" pitchFamily="34" charset="0"/>
                </a:rPr>
                <a:t>系</a:t>
              </a:r>
              <a:endParaRPr lang="en-US" altLang="zh-CN" sz="1600" dirty="0">
                <a:latin typeface="Impact" panose="020B0806030902050204" pitchFamily="34" charset="0"/>
              </a:endParaRPr>
            </a:p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统对账</a:t>
              </a:r>
              <a:endParaRPr sz="1600" dirty="0">
                <a:latin typeface="Impact" panose="020B0806030902050204" pitchFamily="34" charset="0"/>
              </a:endParaRPr>
            </a:p>
          </p:txBody>
        </p:sp>
        <p:sp>
          <p:nvSpPr>
            <p:cNvPr id="115" name="iśḷiḍê">
              <a:extLst>
                <a:ext uri="{FF2B5EF4-FFF2-40B4-BE49-F238E27FC236}">
                  <a16:creationId xmlns=""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798153" y="5966760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</a:t>
              </a:r>
            </a:p>
          </p:txBody>
        </p:sp>
        <p:sp>
          <p:nvSpPr>
            <p:cNvPr id="116" name="iśḷiḍê">
              <a:extLst>
                <a:ext uri="{FF2B5EF4-FFF2-40B4-BE49-F238E27FC236}">
                  <a16:creationId xmlns=""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5365715" y="5917748"/>
              <a:ext cx="2520301" cy="494736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无人仓库盘点效果</a:t>
              </a:r>
            </a:p>
          </p:txBody>
        </p:sp>
      </p:grpSp>
      <p:sp>
        <p:nvSpPr>
          <p:cNvPr id="53" name="î$líḑê">
            <a:extLst>
              <a:ext uri="{FF2B5EF4-FFF2-40B4-BE49-F238E27FC236}">
                <a16:creationId xmlns="" xmlns:a16="http://schemas.microsoft.com/office/drawing/2014/main" id="{45627171-E928-4650-9665-ED2888DEACCC}"/>
              </a:ext>
            </a:extLst>
          </p:cNvPr>
          <p:cNvSpPr/>
          <p:nvPr/>
        </p:nvSpPr>
        <p:spPr>
          <a:xfrm>
            <a:off x="4764326" y="2494021"/>
            <a:ext cx="829163" cy="8315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清点物</a:t>
            </a:r>
            <a:endParaRPr lang="en-US" altLang="zh-CN" sz="1600" dirty="0">
              <a:latin typeface="Impact" panose="020B0806030902050204" pitchFamily="34" charset="0"/>
            </a:endParaRPr>
          </a:p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料数量</a:t>
            </a:r>
            <a:endParaRPr sz="1600" dirty="0">
              <a:latin typeface="Impact" panose="020B0806030902050204" pitchFamily="34" charset="0"/>
            </a:endParaRPr>
          </a:p>
        </p:txBody>
      </p:sp>
      <p:sp>
        <p:nvSpPr>
          <p:cNvPr id="70" name="iśḷiḍê">
            <a:extLst>
              <a:ext uri="{FF2B5EF4-FFF2-40B4-BE49-F238E27FC236}">
                <a16:creationId xmlns="" xmlns:a16="http://schemas.microsoft.com/office/drawing/2014/main" id="{11BC275F-20E2-42DE-9C35-4DB6842389B0}"/>
              </a:ext>
            </a:extLst>
          </p:cNvPr>
          <p:cNvSpPr txBox="1"/>
          <p:nvPr/>
        </p:nvSpPr>
        <p:spPr>
          <a:xfrm>
            <a:off x="2307899" y="1740839"/>
            <a:ext cx="1211557" cy="6388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</a:rPr>
              <a:t>人工盘点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="" xmlns:a16="http://schemas.microsoft.com/office/drawing/2014/main" id="{6EB562F3-3287-48A6-8D25-EA0C071A468C}"/>
              </a:ext>
            </a:extLst>
          </p:cNvPr>
          <p:cNvSpPr/>
          <p:nvPr/>
        </p:nvSpPr>
        <p:spPr>
          <a:xfrm>
            <a:off x="7831600" y="1868828"/>
            <a:ext cx="2520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人工盘点效率低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人工计算出错率高</a:t>
            </a: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物料存放位置优化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6667605" y="1936396"/>
            <a:ext cx="5910398" cy="4160048"/>
            <a:chOff x="1215327" y="2703745"/>
            <a:chExt cx="5910398" cy="4160048"/>
          </a:xfrm>
        </p:grpSpPr>
        <p:cxnSp>
          <p:nvCxnSpPr>
            <p:cNvPr id="73" name="直接连接符 72">
              <a:extLst>
                <a:ext uri="{FF2B5EF4-FFF2-40B4-BE49-F238E27FC236}">
                  <a16:creationId xmlns=""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598" y="6316675"/>
              <a:ext cx="1260371" cy="1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312337" y="2703745"/>
              <a:ext cx="5813388" cy="4160048"/>
              <a:chOff x="-733234" y="3742591"/>
              <a:chExt cx="5813388" cy="4160048"/>
            </a:xfrm>
          </p:grpSpPr>
          <p:grpSp>
            <p:nvGrpSpPr>
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-733234" y="3742591"/>
                <a:ext cx="5813388" cy="4091864"/>
                <a:chOff x="-733234" y="3742591"/>
                <a:chExt cx="5813388" cy="4091864"/>
              </a:xfrm>
            </p:grpSpPr>
            <p:sp>
              <p:nvSpPr>
                <p:cNvPr id="71" name="ïṥļíḑé">
                  <a:extLst>
                    <a:ext uri="{FF2B5EF4-FFF2-40B4-BE49-F238E27FC236}">
                      <a16:creationId xmlns=""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3732231" y="3742591"/>
                  <a:ext cx="1347923" cy="35923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900" dirty="0"/>
                </a:p>
              </p:txBody>
            </p:sp>
            <p:sp>
              <p:nvSpPr>
                <p:cNvPr id="67" name="îṩlíďê">
                  <a:extLst>
                    <a:ext uri="{FF2B5EF4-FFF2-40B4-BE49-F238E27FC236}">
                      <a16:creationId xmlns=""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-733234" y="6876589"/>
                  <a:ext cx="983270" cy="957866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定期更新</a:t>
                  </a:r>
                  <a:endParaRPr lang="en-US" altLang="zh-CN" sz="1600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物料位置</a:t>
                  </a:r>
                </a:p>
              </p:txBody>
            </p:sp>
          </p:grpSp>
          <p:sp>
            <p:nvSpPr>
              <p:cNvPr id="59" name="îṩlíďê">
                <a:extLst>
                  <a:ext uri="{FF2B5EF4-FFF2-40B4-BE49-F238E27FC236}">
                    <a16:creationId xmlns=""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1647398" y="6808402"/>
                <a:ext cx="1044563" cy="1094237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出入库</a:t>
                </a:r>
                <a:endParaRPr lang="en-US" altLang="zh-CN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效率更高</a:t>
                </a:r>
              </a:p>
            </p:txBody>
          </p:sp>
        </p:grpSp>
        <p:sp>
          <p:nvSpPr>
            <p:cNvPr id="115" name="iśḷiḍê">
              <a:extLst>
                <a:ext uri="{FF2B5EF4-FFF2-40B4-BE49-F238E27FC236}">
                  <a16:creationId xmlns=""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1215327" y="5281914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rgbClr val="00B0F0"/>
                  </a:solidFill>
                </a:rPr>
                <a:t>无人仓库</a:t>
              </a:r>
            </a:p>
          </p:txBody>
        </p:sp>
      </p:grpSp>
      <p:sp>
        <p:nvSpPr>
          <p:cNvPr id="24" name="îśľíḑê">
            <a:extLst>
              <a:ext uri="{FF2B5EF4-FFF2-40B4-BE49-F238E27FC236}">
                <a16:creationId xmlns="" xmlns:a16="http://schemas.microsoft.com/office/drawing/2014/main" id="{124F4410-C60B-473C-B20B-C0661478BF58}"/>
              </a:ext>
            </a:extLst>
          </p:cNvPr>
          <p:cNvSpPr txBox="1"/>
          <p:nvPr/>
        </p:nvSpPr>
        <p:spPr>
          <a:xfrm>
            <a:off x="1548986" y="4403160"/>
            <a:ext cx="1678230" cy="53256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</a:rPr>
              <a:t>传统仓库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D6BB142-45F9-46B8-AFED-7F419C7F1E75}"/>
              </a:ext>
            </a:extLst>
          </p:cNvPr>
          <p:cNvSpPr/>
          <p:nvPr/>
        </p:nvSpPr>
        <p:spPr>
          <a:xfrm>
            <a:off x="1880830" y="5129939"/>
            <a:ext cx="252030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一般不会对物料存放位置进行优化</a:t>
            </a:r>
            <a:endParaRPr lang="en-US" altLang="zh-CN" sz="1400" dirty="0"/>
          </a:p>
        </p:txBody>
      </p:sp>
      <p:pic>
        <p:nvPicPr>
          <p:cNvPr id="27" name="图片 26" descr="C:\Users\darha\AppData\Local\Temp\WeChat Files\486484375611669031.jpg">
            <a:extLst>
              <a:ext uri="{FF2B5EF4-FFF2-40B4-BE49-F238E27FC236}">
                <a16:creationId xmlns="" xmlns:a16="http://schemas.microsoft.com/office/drawing/2014/main" id="{C3F238D1-54E1-4B15-9193-56EEE6FB813A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67" y="1439415"/>
            <a:ext cx="3500895" cy="26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B17C5B60-50C3-4F85-9ADA-E098CAB839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5" y="1470042"/>
            <a:ext cx="3500895" cy="26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="" xmlns:a16="http://schemas.microsoft.com/office/drawing/2014/main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="" xmlns:a16="http://schemas.microsoft.com/office/drawing/2014/main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="" xmlns:a16="http://schemas.microsoft.com/office/drawing/2014/main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="" xmlns:a16="http://schemas.microsoft.com/office/drawing/2014/main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şḻiḍè">
            <a:extLst>
              <a:ext uri="{FF2B5EF4-FFF2-40B4-BE49-F238E27FC236}">
                <a16:creationId xmlns="" xmlns:a16="http://schemas.microsoft.com/office/drawing/2014/main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îṣļíḓê">
            <a:extLst>
              <a:ext uri="{FF2B5EF4-FFF2-40B4-BE49-F238E27FC236}">
                <a16:creationId xmlns="" xmlns:a16="http://schemas.microsoft.com/office/drawing/2014/main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="" xmlns:a16="http://schemas.microsoft.com/office/drawing/2014/main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ïṧ1ïḑè">
            <a:extLst>
              <a:ext uri="{FF2B5EF4-FFF2-40B4-BE49-F238E27FC236}">
                <a16:creationId xmlns="" xmlns:a16="http://schemas.microsoft.com/office/drawing/2014/main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sľíde">
            <a:extLst>
              <a:ext uri="{FF2B5EF4-FFF2-40B4-BE49-F238E27FC236}">
                <a16:creationId xmlns="" xmlns:a16="http://schemas.microsoft.com/office/drawing/2014/main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ḷíḍê">
            <a:extLst>
              <a:ext uri="{FF2B5EF4-FFF2-40B4-BE49-F238E27FC236}">
                <a16:creationId xmlns="" xmlns:a16="http://schemas.microsoft.com/office/drawing/2014/main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išḻíḋê">
            <a:extLst>
              <a:ext uri="{FF2B5EF4-FFF2-40B4-BE49-F238E27FC236}">
                <a16:creationId xmlns="" xmlns:a16="http://schemas.microsoft.com/office/drawing/2014/main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ṧlïḍe">
            <a:extLst>
              <a:ext uri="{FF2B5EF4-FFF2-40B4-BE49-F238E27FC236}">
                <a16:creationId xmlns="" xmlns:a16="http://schemas.microsoft.com/office/drawing/2014/main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="" xmlns:a16="http://schemas.microsoft.com/office/drawing/2014/main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išľîďè">
            <a:extLst>
              <a:ext uri="{FF2B5EF4-FFF2-40B4-BE49-F238E27FC236}">
                <a16:creationId xmlns="" xmlns:a16="http://schemas.microsoft.com/office/drawing/2014/main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ï$ľíḓe">
            <a:extLst>
              <a:ext uri="{FF2B5EF4-FFF2-40B4-BE49-F238E27FC236}">
                <a16:creationId xmlns="" xmlns:a16="http://schemas.microsoft.com/office/drawing/2014/main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0" name="isḷîḑe">
            <a:extLst>
              <a:ext uri="{FF2B5EF4-FFF2-40B4-BE49-F238E27FC236}">
                <a16:creationId xmlns="" xmlns:a16="http://schemas.microsoft.com/office/drawing/2014/main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íṩľidê">
            <a:extLst>
              <a:ext uri="{FF2B5EF4-FFF2-40B4-BE49-F238E27FC236}">
                <a16:creationId xmlns="" xmlns:a16="http://schemas.microsoft.com/office/drawing/2014/main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iṡḷíḓè">
            <a:extLst>
              <a:ext uri="{FF2B5EF4-FFF2-40B4-BE49-F238E27FC236}">
                <a16:creationId xmlns="" xmlns:a16="http://schemas.microsoft.com/office/drawing/2014/main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="" xmlns:a16="http://schemas.microsoft.com/office/drawing/2014/main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ṣḻîḍe">
            <a:extLst>
              <a:ext uri="{FF2B5EF4-FFF2-40B4-BE49-F238E27FC236}">
                <a16:creationId xmlns="" xmlns:a16="http://schemas.microsoft.com/office/drawing/2014/main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íṡḻiḑè">
            <a:extLst>
              <a:ext uri="{FF2B5EF4-FFF2-40B4-BE49-F238E27FC236}">
                <a16:creationId xmlns="" xmlns:a16="http://schemas.microsoft.com/office/drawing/2014/main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is1íḑê">
            <a:extLst>
              <a:ext uri="{FF2B5EF4-FFF2-40B4-BE49-F238E27FC236}">
                <a16:creationId xmlns="" xmlns:a16="http://schemas.microsoft.com/office/drawing/2014/main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ïšḷîḑé">
            <a:extLst>
              <a:ext uri="{FF2B5EF4-FFF2-40B4-BE49-F238E27FC236}">
                <a16:creationId xmlns="" xmlns:a16="http://schemas.microsoft.com/office/drawing/2014/main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îṥļiḑe">
            <a:extLst>
              <a:ext uri="{FF2B5EF4-FFF2-40B4-BE49-F238E27FC236}">
                <a16:creationId xmlns="" xmlns:a16="http://schemas.microsoft.com/office/drawing/2014/main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="" xmlns:a16="http://schemas.microsoft.com/office/drawing/2014/main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išḻíďé">
            <a:extLst>
              <a:ext uri="{FF2B5EF4-FFF2-40B4-BE49-F238E27FC236}">
                <a16:creationId xmlns="" xmlns:a16="http://schemas.microsoft.com/office/drawing/2014/main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ïSḷíḋé">
            <a:extLst>
              <a:ext uri="{FF2B5EF4-FFF2-40B4-BE49-F238E27FC236}">
                <a16:creationId xmlns="" xmlns:a16="http://schemas.microsoft.com/office/drawing/2014/main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íṥḻíḍè">
            <a:extLst>
              <a:ext uri="{FF2B5EF4-FFF2-40B4-BE49-F238E27FC236}">
                <a16:creationId xmlns="" xmlns:a16="http://schemas.microsoft.com/office/drawing/2014/main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îş1íďê">
            <a:extLst>
              <a:ext uri="{FF2B5EF4-FFF2-40B4-BE49-F238E27FC236}">
                <a16:creationId xmlns="" xmlns:a16="http://schemas.microsoft.com/office/drawing/2014/main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îṡḷïdê">
            <a:extLst>
              <a:ext uri="{FF2B5EF4-FFF2-40B4-BE49-F238E27FC236}">
                <a16:creationId xmlns="" xmlns:a16="http://schemas.microsoft.com/office/drawing/2014/main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íş1idé">
            <a:extLst>
              <a:ext uri="{FF2B5EF4-FFF2-40B4-BE49-F238E27FC236}">
                <a16:creationId xmlns="" xmlns:a16="http://schemas.microsoft.com/office/drawing/2014/main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成功</a:t>
            </a:r>
            <a:endParaRPr lang="en-US" altLang="zh-CN" sz="4800" b="1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="" xmlns:a16="http://schemas.microsoft.com/office/drawing/2014/main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ïślïḑe">
            <a:extLst>
              <a:ext uri="{FF2B5EF4-FFF2-40B4-BE49-F238E27FC236}">
                <a16:creationId xmlns="" xmlns:a16="http://schemas.microsoft.com/office/drawing/2014/main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="" xmlns:a16="http://schemas.microsoft.com/office/drawing/2014/main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无人仓库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="" xmlns:a16="http://schemas.microsoft.com/office/drawing/2014/main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解决</a:t>
            </a:r>
            <a:r>
              <a:rPr lang="en-US" altLang="zh-CN" sz="1400" dirty="0"/>
              <a:t>SMT</a:t>
            </a:r>
            <a:r>
              <a:rPr lang="zh-CN" altLang="en-US" sz="1400" dirty="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="" xmlns:a16="http://schemas.microsoft.com/office/drawing/2014/main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="" xmlns:a16="http://schemas.microsoft.com/office/drawing/2014/main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制造企业生产过程执行管理系统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="" xmlns:a16="http://schemas.microsoft.com/office/drawing/2014/main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="" xmlns:a16="http://schemas.microsoft.com/office/drawing/2014/main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自动取料、包胶、下料，实现自动化，大幅度提高产量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="" xmlns:a16="http://schemas.microsoft.com/office/drawing/2014/main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电池自动包胶机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ṡḷîḓé">
            <a:extLst>
              <a:ext uri="{FF2B5EF4-FFF2-40B4-BE49-F238E27FC236}">
                <a16:creationId xmlns="" xmlns:a16="http://schemas.microsoft.com/office/drawing/2014/main" id="{6BF7A20F-B2F3-4B92-A7B2-4F1A966B1F26}"/>
              </a:ext>
            </a:extLst>
          </p:cNvPr>
          <p:cNvSpPr/>
          <p:nvPr/>
        </p:nvSpPr>
        <p:spPr>
          <a:xfrm rot="5400000">
            <a:off x="5985334" y="2596428"/>
            <a:ext cx="5675703" cy="2847442"/>
          </a:xfrm>
          <a:prstGeom prst="homePlate">
            <a:avLst>
              <a:gd name="adj" fmla="val 36237"/>
            </a:avLst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无人仓库运行实景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34986" y="1500200"/>
            <a:ext cx="2865368" cy="4784396"/>
            <a:chOff x="2034986" y="1500200"/>
            <a:chExt cx="2865368" cy="47843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r="55911"/>
            <a:stretch/>
          </p:blipFill>
          <p:spPr>
            <a:xfrm rot="5400000">
              <a:off x="1081568" y="2465810"/>
              <a:ext cx="4784396" cy="2853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r="51335"/>
            <a:stretch/>
          </p:blipFill>
          <p:spPr>
            <a:xfrm rot="5400000">
              <a:off x="1384938" y="2603293"/>
              <a:ext cx="4165463" cy="286536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r="51335"/>
          <a:stretch/>
        </p:blipFill>
        <p:spPr>
          <a:xfrm rot="5400000">
            <a:off x="6553939" y="2009897"/>
            <a:ext cx="4520567" cy="2865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024297"/>
            <a:ext cx="5364480" cy="402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7" y="1500199"/>
            <a:ext cx="5364480" cy="4023360"/>
          </a:xfrm>
          <a:prstGeom prst="rect">
            <a:avLst/>
          </a:prstGeom>
        </p:spPr>
      </p:pic>
      <p:sp>
        <p:nvSpPr>
          <p:cNvPr id="12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112846" y="5773880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13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224476" y="930592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防错料产线运行实景</a:t>
            </a:r>
          </a:p>
        </p:txBody>
      </p:sp>
      <p:sp>
        <p:nvSpPr>
          <p:cNvPr id="378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91226" y="1067496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79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7224888" y="5600475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785719" y="2128945"/>
            <a:ext cx="10850563" cy="3499369"/>
            <a:chOff x="669924" y="1889308"/>
            <a:chExt cx="10850563" cy="3499369"/>
          </a:xfrm>
        </p:grpSpPr>
        <p:grpSp>
          <p:nvGrpSpPr>
            <p:cNvPr id="5" name="d24af4d3-2ce9-43ee-b8d4-1a224eca20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4" y="2202038"/>
              <a:ext cx="10850563" cy="2865087"/>
              <a:chOff x="1" y="1821663"/>
              <a:chExt cx="8075999" cy="2865087"/>
            </a:xfrm>
          </p:grpSpPr>
          <p:sp>
            <p:nvSpPr>
              <p:cNvPr id="6" name="îṡḷîḓé">
                <a:extLst>
                  <a:ext uri="{FF2B5EF4-FFF2-40B4-BE49-F238E27FC236}">
                    <a16:creationId xmlns="" xmlns:a16="http://schemas.microsoft.com/office/drawing/2014/main" id="{6BF7A20F-B2F3-4B92-A7B2-4F1A966B1F26}"/>
                  </a:ext>
                </a:extLst>
              </p:cNvPr>
              <p:cNvSpPr/>
              <p:nvPr/>
            </p:nvSpPr>
            <p:spPr>
              <a:xfrm>
                <a:off x="1" y="1839308"/>
                <a:ext cx="8075999" cy="2847442"/>
              </a:xfrm>
              <a:prstGeom prst="homePlate">
                <a:avLst>
                  <a:gd name="adj" fmla="val 36237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" name="isļíḓè">
                <a:extLst>
                  <a:ext uri="{FF2B5EF4-FFF2-40B4-BE49-F238E27FC236}">
                    <a16:creationId xmlns="" xmlns:a16="http://schemas.microsoft.com/office/drawing/2014/main" id="{7E805008-6ED9-4D72-9896-4FB6E9174BB8}"/>
                  </a:ext>
                </a:extLst>
              </p:cNvPr>
              <p:cNvSpPr/>
              <p:nvPr/>
            </p:nvSpPr>
            <p:spPr>
              <a:xfrm>
                <a:off x="669924" y="1821663"/>
                <a:ext cx="6371076" cy="286508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="" xmlns:a16="http://schemas.microsoft.com/office/drawing/2014/main" id="{7ECC7B00-C598-4387-A249-1791A4E40D81}"/>
                  </a:ext>
                </a:extLst>
              </p:cNvPr>
              <p:cNvCxnSpPr/>
              <p:nvPr/>
            </p:nvCxnSpPr>
            <p:spPr>
              <a:xfrm>
                <a:off x="4601164" y="2683050"/>
                <a:ext cx="0" cy="141533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015" y="1889308"/>
              <a:ext cx="2617910" cy="349054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555" y="1898131"/>
              <a:ext cx="4654061" cy="349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9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193" y="85844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193" y="85844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857251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11513" y="2943225"/>
            <a:ext cx="5426076" cy="653139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+mn-ea"/>
                <a:ea typeface="+mn-ea"/>
              </a:rPr>
              <a:t>UW</a:t>
            </a:r>
            <a:r>
              <a:rPr lang="zh-CN" altLang="en-US" sz="4400" dirty="0">
                <a:latin typeface="+mn-ea"/>
                <a:ea typeface="+mn-ea"/>
              </a:rPr>
              <a:t>无人仓库</a:t>
            </a:r>
          </a:p>
        </p:txBody>
      </p:sp>
      <p:sp>
        <p:nvSpPr>
          <p:cNvPr id="8" name="椭圆 7">
            <a:extLst/>
          </p:cNvPr>
          <p:cNvSpPr/>
          <p:nvPr/>
        </p:nvSpPr>
        <p:spPr>
          <a:xfrm>
            <a:off x="10457454" y="46996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椭圆 6">
            <a:extLst/>
          </p:cNvPr>
          <p:cNvSpPr/>
          <p:nvPr/>
        </p:nvSpPr>
        <p:spPr>
          <a:xfrm>
            <a:off x="661182" y="373132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UW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传统仓库日常工作流程</a:t>
            </a:r>
          </a:p>
        </p:txBody>
      </p:sp>
      <p:sp>
        <p:nvSpPr>
          <p:cNvPr id="21" name="išḷiḍé">
            <a:extLst>
              <a:ext uri="{FF2B5EF4-FFF2-40B4-BE49-F238E27FC236}">
                <a16:creationId xmlns="" xmlns:a16="http://schemas.microsoft.com/office/drawing/2014/main" id="{0286D387-E057-4FF0-A233-177FF208DB1C}"/>
              </a:ext>
            </a:extLst>
          </p:cNvPr>
          <p:cNvSpPr/>
          <p:nvPr/>
        </p:nvSpPr>
        <p:spPr bwMode="auto">
          <a:xfrm rot="5400000">
            <a:off x="5076120" y="2435541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Slíḋe">
            <a:extLst>
              <a:ext uri="{FF2B5EF4-FFF2-40B4-BE49-F238E27FC236}">
                <a16:creationId xmlns="" xmlns:a16="http://schemas.microsoft.com/office/drawing/2014/main" id="{D1D51334-E0BB-4D37-AB26-DF8F26FE71FE}"/>
              </a:ext>
            </a:extLst>
          </p:cNvPr>
          <p:cNvSpPr/>
          <p:nvPr/>
        </p:nvSpPr>
        <p:spPr bwMode="auto">
          <a:xfrm rot="5400000">
            <a:off x="5056065" y="3811629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îṣḷíḑè">
            <a:extLst>
              <a:ext uri="{FF2B5EF4-FFF2-40B4-BE49-F238E27FC236}">
                <a16:creationId xmlns="" xmlns:a16="http://schemas.microsoft.com/office/drawing/2014/main" id="{838B91F9-0100-4117-9131-E9EF32422B83}"/>
              </a:ext>
            </a:extLst>
          </p:cNvPr>
          <p:cNvSpPr/>
          <p:nvPr/>
        </p:nvSpPr>
        <p:spPr bwMode="auto">
          <a:xfrm rot="5400000">
            <a:off x="6304109" y="2087663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îśḷîďè">
            <a:extLst>
              <a:ext uri="{FF2B5EF4-FFF2-40B4-BE49-F238E27FC236}">
                <a16:creationId xmlns="" xmlns:a16="http://schemas.microsoft.com/office/drawing/2014/main" id="{2186FE10-6671-4FB6-AC91-BCA7DE7C6445}"/>
              </a:ext>
            </a:extLst>
          </p:cNvPr>
          <p:cNvSpPr/>
          <p:nvPr/>
        </p:nvSpPr>
        <p:spPr bwMode="auto">
          <a:xfrm rot="5400000">
            <a:off x="6304109" y="2062209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śḷiḍè">
            <a:extLst>
              <a:ext uri="{FF2B5EF4-FFF2-40B4-BE49-F238E27FC236}">
                <a16:creationId xmlns="" xmlns:a16="http://schemas.microsoft.com/office/drawing/2014/main" id="{93F329D4-2C09-4592-A91C-1132E72174E2}"/>
              </a:ext>
            </a:extLst>
          </p:cNvPr>
          <p:cNvSpPr/>
          <p:nvPr/>
        </p:nvSpPr>
        <p:spPr bwMode="auto">
          <a:xfrm>
            <a:off x="4476839" y="4777234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ïşļïḋe">
            <a:extLst>
              <a:ext uri="{FF2B5EF4-FFF2-40B4-BE49-F238E27FC236}">
                <a16:creationId xmlns="" xmlns:a16="http://schemas.microsoft.com/office/drawing/2014/main" id="{1512B009-9694-41D8-93B9-FCAB32AF5EFB}"/>
              </a:ext>
            </a:extLst>
          </p:cNvPr>
          <p:cNvSpPr/>
          <p:nvPr/>
        </p:nvSpPr>
        <p:spPr bwMode="auto">
          <a:xfrm>
            <a:off x="4506019" y="2371012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í$liḍe">
            <a:extLst>
              <a:ext uri="{FF2B5EF4-FFF2-40B4-BE49-F238E27FC236}">
                <a16:creationId xmlns="" xmlns:a16="http://schemas.microsoft.com/office/drawing/2014/main" id="{3E68E220-7892-4D49-87F3-4CFBB8EE6D8E}"/>
              </a:ext>
            </a:extLst>
          </p:cNvPr>
          <p:cNvSpPr/>
          <p:nvPr/>
        </p:nvSpPr>
        <p:spPr bwMode="auto">
          <a:xfrm>
            <a:off x="4847450" y="3060760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śļïḍè">
            <a:extLst>
              <a:ext uri="{FF2B5EF4-FFF2-40B4-BE49-F238E27FC236}">
                <a16:creationId xmlns="" xmlns:a16="http://schemas.microsoft.com/office/drawing/2014/main" id="{A986318A-6B6D-4D2B-8E82-AF4F038D72AC}"/>
              </a:ext>
            </a:extLst>
          </p:cNvPr>
          <p:cNvSpPr/>
          <p:nvPr/>
        </p:nvSpPr>
        <p:spPr bwMode="auto">
          <a:xfrm>
            <a:off x="4847450" y="4185606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íṣḻíde">
            <a:extLst>
              <a:ext uri="{FF2B5EF4-FFF2-40B4-BE49-F238E27FC236}">
                <a16:creationId xmlns=""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8702750" y="3107305"/>
            <a:ext cx="1560803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存取效率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货物质量</a:t>
            </a:r>
            <a:endParaRPr lang="en-US" altLang="zh-CN" sz="2800" b="1" dirty="0"/>
          </a:p>
        </p:txBody>
      </p:sp>
      <p:sp>
        <p:nvSpPr>
          <p:cNvPr id="9" name="íṣľîdè">
            <a:extLst>
              <a:ext uri="{FF2B5EF4-FFF2-40B4-BE49-F238E27FC236}">
                <a16:creationId xmlns=""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1111833" y="1628846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人工出入库效率低下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=""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1111833" y="240677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自动化程度低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=""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1111833" y="318006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出库出错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11833" y="392645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入库出错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1111833" y="2069647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1111833" y="2838723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1833" y="3607789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06572" y="464260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盘点出错</a:t>
            </a:r>
            <a:endParaRPr lang="en-US" altLang="zh-CN" sz="24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06573" y="4359290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17082" y="5413680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信息没有同步化</a:t>
            </a:r>
            <a:endParaRPr lang="en-US" altLang="zh-CN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7082" y="5079248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 rot="10800000" flipV="1">
            <a:off x="10263554" y="2716885"/>
            <a:ext cx="873211" cy="21648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1056" y="5847426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="" xmlns:a16="http://schemas.microsoft.com/office/drawing/2014/main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" name="i$1îḑé">
            <a:extLst>
              <a:ext uri="{FF2B5EF4-FFF2-40B4-BE49-F238E27FC236}">
                <a16:creationId xmlns="" xmlns:a16="http://schemas.microsoft.com/office/drawing/2014/main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="" xmlns:a16="http://schemas.microsoft.com/office/drawing/2014/main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ïş1ïḓé">
            <a:extLst>
              <a:ext uri="{FF2B5EF4-FFF2-40B4-BE49-F238E27FC236}">
                <a16:creationId xmlns="" xmlns:a16="http://schemas.microsoft.com/office/drawing/2014/main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="" xmlns:a16="http://schemas.microsoft.com/office/drawing/2014/main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iş1îḋe">
            <a:extLst>
              <a:ext uri="{FF2B5EF4-FFF2-40B4-BE49-F238E27FC236}">
                <a16:creationId xmlns="" xmlns:a16="http://schemas.microsoft.com/office/drawing/2014/main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="" xmlns:a16="http://schemas.microsoft.com/office/drawing/2014/main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îṩlïde">
            <a:extLst>
              <a:ext uri="{FF2B5EF4-FFF2-40B4-BE49-F238E27FC236}">
                <a16:creationId xmlns="" xmlns:a16="http://schemas.microsoft.com/office/drawing/2014/main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îŝļîḓê">
            <a:extLst>
              <a:ext uri="{FF2B5EF4-FFF2-40B4-BE49-F238E27FC236}">
                <a16:creationId xmlns="" xmlns:a16="http://schemas.microsoft.com/office/drawing/2014/main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4" name="îSḻïḍê">
            <a:extLst>
              <a:ext uri="{FF2B5EF4-FFF2-40B4-BE49-F238E27FC236}">
                <a16:creationId xmlns="" xmlns:a16="http://schemas.microsoft.com/office/drawing/2014/main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ïsļîḍé">
            <a:extLst>
              <a:ext uri="{FF2B5EF4-FFF2-40B4-BE49-F238E27FC236}">
                <a16:creationId xmlns="" xmlns:a16="http://schemas.microsoft.com/office/drawing/2014/main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6" name="ísľiḍè">
            <a:extLst>
              <a:ext uri="{FF2B5EF4-FFF2-40B4-BE49-F238E27FC236}">
                <a16:creationId xmlns="" xmlns:a16="http://schemas.microsoft.com/office/drawing/2014/main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isļídè">
            <a:extLst>
              <a:ext uri="{FF2B5EF4-FFF2-40B4-BE49-F238E27FC236}">
                <a16:creationId xmlns="" xmlns:a16="http://schemas.microsoft.com/office/drawing/2014/main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8" name="ísľîḋê">
            <a:extLst>
              <a:ext uri="{FF2B5EF4-FFF2-40B4-BE49-F238E27FC236}">
                <a16:creationId xmlns="" xmlns:a16="http://schemas.microsoft.com/office/drawing/2014/main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ïṩlíde">
            <a:extLst>
              <a:ext uri="{FF2B5EF4-FFF2-40B4-BE49-F238E27FC236}">
                <a16:creationId xmlns="" xmlns:a16="http://schemas.microsoft.com/office/drawing/2014/main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iŝļíďe">
            <a:extLst>
              <a:ext uri="{FF2B5EF4-FFF2-40B4-BE49-F238E27FC236}">
                <a16:creationId xmlns="" xmlns:a16="http://schemas.microsoft.com/office/drawing/2014/main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iS1îḍê">
            <a:extLst>
              <a:ext uri="{FF2B5EF4-FFF2-40B4-BE49-F238E27FC236}">
                <a16:creationId xmlns="" xmlns:a16="http://schemas.microsoft.com/office/drawing/2014/main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ṣlíḑé">
            <a:extLst>
              <a:ext uri="{FF2B5EF4-FFF2-40B4-BE49-F238E27FC236}">
                <a16:creationId xmlns="" xmlns:a16="http://schemas.microsoft.com/office/drawing/2014/main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iśḻîḍè">
            <a:extLst>
              <a:ext uri="{FF2B5EF4-FFF2-40B4-BE49-F238E27FC236}">
                <a16:creationId xmlns="" xmlns:a16="http://schemas.microsoft.com/office/drawing/2014/main" id="{BEE72C6A-690E-4CA6-B7A2-F22A12609031}"/>
              </a:ext>
            </a:extLst>
          </p:cNvPr>
          <p:cNvSpPr txBox="1"/>
          <p:nvPr/>
        </p:nvSpPr>
        <p:spPr bwMode="auto">
          <a:xfrm>
            <a:off x="6081746" y="2278099"/>
            <a:ext cx="4348706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智能叉车出入库代替人工</a:t>
            </a:r>
            <a:r>
              <a:rPr lang="zh-CN" altLang="en-US" sz="2200" b="1" dirty="0"/>
              <a:t>出入库</a:t>
            </a:r>
            <a:endParaRPr lang="zh-CN" altLang="en-US" sz="22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="" xmlns:a16="http://schemas.microsoft.com/office/drawing/2014/main" id="{6AC1F7A9-0869-42A7-9B06-C3B43242C83C}"/>
              </a:ext>
            </a:extLst>
          </p:cNvPr>
          <p:cNvSpPr txBox="1"/>
          <p:nvPr/>
        </p:nvSpPr>
        <p:spPr bwMode="auto">
          <a:xfrm>
            <a:off x="6834285" y="371114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杜绝仓库物料数量出错</a:t>
            </a:r>
          </a:p>
        </p:txBody>
      </p:sp>
      <p:sp>
        <p:nvSpPr>
          <p:cNvPr id="25" name="íŝḷíďé">
            <a:extLst>
              <a:ext uri="{FF2B5EF4-FFF2-40B4-BE49-F238E27FC236}">
                <a16:creationId xmlns="" xmlns:a16="http://schemas.microsoft.com/office/drawing/2014/main" id="{68BFBD13-C76B-45A4-B7F8-2CB6C41B0FDE}"/>
              </a:ext>
            </a:extLst>
          </p:cNvPr>
          <p:cNvSpPr txBox="1"/>
          <p:nvPr/>
        </p:nvSpPr>
        <p:spPr bwMode="auto">
          <a:xfrm>
            <a:off x="7415868" y="5142444"/>
            <a:ext cx="3014584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减少人员管理成本</a:t>
            </a:r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提高存取效率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="" xmlns:a16="http://schemas.microsoft.com/office/drawing/2014/main" id="{07AD0EA0-BBF6-49C5-B99A-85A332C27036}"/>
              </a:ext>
            </a:extLst>
          </p:cNvPr>
          <p:cNvSpPr txBox="1"/>
          <p:nvPr/>
        </p:nvSpPr>
        <p:spPr bwMode="auto">
          <a:xfrm>
            <a:off x="620785" y="2453307"/>
            <a:ext cx="2116542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/>
              <a:t>信息同步化</a:t>
            </a:r>
            <a:endParaRPr lang="en-US" altLang="zh-CN" sz="9600" dirty="0"/>
          </a:p>
          <a:p>
            <a:pPr algn="r">
              <a:lnSpc>
                <a:spcPct val="150000"/>
              </a:lnSpc>
            </a:pPr>
            <a:r>
              <a:rPr lang="en-US" altLang="zh-CN" sz="1100" dirty="0"/>
              <a:t>.</a:t>
            </a:r>
          </a:p>
        </p:txBody>
      </p:sp>
      <p:sp>
        <p:nvSpPr>
          <p:cNvPr id="29" name="矩形 28"/>
          <p:cNvSpPr/>
          <p:nvPr/>
        </p:nvSpPr>
        <p:spPr>
          <a:xfrm>
            <a:off x="3399409" y="6037235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减少人力需求</a:t>
            </a:r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无人仓库系统优势</a:t>
            </a:r>
          </a:p>
        </p:txBody>
      </p:sp>
      <p:sp>
        <p:nvSpPr>
          <p:cNvPr id="20" name="íṣḻíde">
            <a:extLst>
              <a:ext uri="{FF2B5EF4-FFF2-40B4-BE49-F238E27FC236}">
                <a16:creationId xmlns=""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8706320" y="2626664"/>
            <a:ext cx="1223128" cy="24766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存取效率</a:t>
            </a: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货物质量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9" name="íṣľîdè">
            <a:extLst>
              <a:ext uri="{FF2B5EF4-FFF2-40B4-BE49-F238E27FC236}">
                <a16:creationId xmlns=""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1210435" y="1673393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自动化程度高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=""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1210435" y="2959912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出入库错误率低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=""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1174012" y="4194322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信息同步化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94043" y="5324479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日志记录 问题追溯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1210435" y="2145353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1210435" y="339248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210435" y="463961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74012" y="5779479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 flipV="1">
            <a:off x="10150600" y="2624728"/>
            <a:ext cx="902166" cy="216484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išḷiḍé">
            <a:extLst>
              <a:ext uri="{FF2B5EF4-FFF2-40B4-BE49-F238E27FC236}">
                <a16:creationId xmlns="" xmlns:a16="http://schemas.microsoft.com/office/drawing/2014/main" id="{0286D387-E057-4FF0-A233-177FF208DB1C}"/>
              </a:ext>
            </a:extLst>
          </p:cNvPr>
          <p:cNvSpPr/>
          <p:nvPr/>
        </p:nvSpPr>
        <p:spPr bwMode="auto">
          <a:xfrm rot="5400000">
            <a:off x="5139806" y="2547043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ïSlíḋe">
            <a:extLst>
              <a:ext uri="{FF2B5EF4-FFF2-40B4-BE49-F238E27FC236}">
                <a16:creationId xmlns="" xmlns:a16="http://schemas.microsoft.com/office/drawing/2014/main" id="{D1D51334-E0BB-4D37-AB26-DF8F26FE71FE}"/>
              </a:ext>
            </a:extLst>
          </p:cNvPr>
          <p:cNvSpPr/>
          <p:nvPr/>
        </p:nvSpPr>
        <p:spPr bwMode="auto">
          <a:xfrm rot="5400000">
            <a:off x="5119751" y="3923131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îṣḷíḑè">
            <a:extLst>
              <a:ext uri="{FF2B5EF4-FFF2-40B4-BE49-F238E27FC236}">
                <a16:creationId xmlns="" xmlns:a16="http://schemas.microsoft.com/office/drawing/2014/main" id="{838B91F9-0100-4117-9131-E9EF32422B83}"/>
              </a:ext>
            </a:extLst>
          </p:cNvPr>
          <p:cNvSpPr/>
          <p:nvPr/>
        </p:nvSpPr>
        <p:spPr bwMode="auto">
          <a:xfrm rot="5400000">
            <a:off x="6367795" y="2199165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3" name="îśḷîďè">
            <a:extLst>
              <a:ext uri="{FF2B5EF4-FFF2-40B4-BE49-F238E27FC236}">
                <a16:creationId xmlns="" xmlns:a16="http://schemas.microsoft.com/office/drawing/2014/main" id="{2186FE10-6671-4FB6-AC91-BCA7DE7C6445}"/>
              </a:ext>
            </a:extLst>
          </p:cNvPr>
          <p:cNvSpPr/>
          <p:nvPr/>
        </p:nvSpPr>
        <p:spPr bwMode="auto">
          <a:xfrm rot="5400000">
            <a:off x="6367795" y="2173711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iśḷiḍè">
            <a:extLst>
              <a:ext uri="{FF2B5EF4-FFF2-40B4-BE49-F238E27FC236}">
                <a16:creationId xmlns="" xmlns:a16="http://schemas.microsoft.com/office/drawing/2014/main" id="{93F329D4-2C09-4592-A91C-1132E72174E2}"/>
              </a:ext>
            </a:extLst>
          </p:cNvPr>
          <p:cNvSpPr/>
          <p:nvPr/>
        </p:nvSpPr>
        <p:spPr bwMode="auto">
          <a:xfrm>
            <a:off x="4540525" y="4888736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ïşļïḋe">
            <a:extLst>
              <a:ext uri="{FF2B5EF4-FFF2-40B4-BE49-F238E27FC236}">
                <a16:creationId xmlns="" xmlns:a16="http://schemas.microsoft.com/office/drawing/2014/main" id="{1512B009-9694-41D8-93B9-FCAB32AF5EFB}"/>
              </a:ext>
            </a:extLst>
          </p:cNvPr>
          <p:cNvSpPr/>
          <p:nvPr/>
        </p:nvSpPr>
        <p:spPr bwMode="auto">
          <a:xfrm>
            <a:off x="4569705" y="2482514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í$liḍe">
            <a:extLst>
              <a:ext uri="{FF2B5EF4-FFF2-40B4-BE49-F238E27FC236}">
                <a16:creationId xmlns="" xmlns:a16="http://schemas.microsoft.com/office/drawing/2014/main" id="{3E68E220-7892-4D49-87F3-4CFBB8EE6D8E}"/>
              </a:ext>
            </a:extLst>
          </p:cNvPr>
          <p:cNvSpPr/>
          <p:nvPr/>
        </p:nvSpPr>
        <p:spPr bwMode="auto">
          <a:xfrm>
            <a:off x="4911136" y="3172262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íśļïḍè">
            <a:extLst>
              <a:ext uri="{FF2B5EF4-FFF2-40B4-BE49-F238E27FC236}">
                <a16:creationId xmlns="" xmlns:a16="http://schemas.microsoft.com/office/drawing/2014/main" id="{A986318A-6B6D-4D2B-8E82-AF4F038D72AC}"/>
              </a:ext>
            </a:extLst>
          </p:cNvPr>
          <p:cNvSpPr/>
          <p:nvPr/>
        </p:nvSpPr>
        <p:spPr bwMode="auto">
          <a:xfrm>
            <a:off x="4911136" y="4297108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4af4d3-2ce9-43ee-b8d4-1a224eca20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4725</TotalTime>
  <Words>1864</Words>
  <Application>Microsoft Office PowerPoint</Application>
  <PresentationFormat>宽屏</PresentationFormat>
  <Paragraphs>318</Paragraphs>
  <Slides>24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think-cell Slide</vt:lpstr>
      <vt:lpstr>UW无人仓库</vt:lpstr>
      <vt:lpstr>自动化部</vt:lpstr>
      <vt:lpstr>PowerPoint 演示文稿</vt:lpstr>
      <vt:lpstr>无人仓库运行实景</vt:lpstr>
      <vt:lpstr>SMT防错料产线运行实景</vt:lpstr>
      <vt:lpstr>UW无人仓库</vt:lpstr>
      <vt:lpstr>传统仓库日常工作流程</vt:lpstr>
      <vt:lpstr>UW无人仓库系统目的</vt:lpstr>
      <vt:lpstr>UW无人仓库系统优势</vt:lpstr>
      <vt:lpstr>UW无人仓库系统结构</vt:lpstr>
      <vt:lpstr>硬件设备</vt:lpstr>
      <vt:lpstr>后台管理系统</vt:lpstr>
      <vt:lpstr>物料管理</vt:lpstr>
      <vt:lpstr>任务管理</vt:lpstr>
      <vt:lpstr>智能叉车管理</vt:lpstr>
      <vt:lpstr>日志管理</vt:lpstr>
      <vt:lpstr>出入库管理</vt:lpstr>
      <vt:lpstr>用户管理</vt:lpstr>
      <vt:lpstr>移动APP客户端功能</vt:lpstr>
      <vt:lpstr>入库流程对比</vt:lpstr>
      <vt:lpstr>出库流程对比</vt:lpstr>
      <vt:lpstr>盘点流程对比</vt:lpstr>
      <vt:lpstr>物料存放位置优化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Hardy Yao</cp:lastModifiedBy>
  <cp:revision>396</cp:revision>
  <cp:lastPrinted>2017-09-28T16:00:00Z</cp:lastPrinted>
  <dcterms:created xsi:type="dcterms:W3CDTF">2017-09-28T16:00:00Z</dcterms:created>
  <dcterms:modified xsi:type="dcterms:W3CDTF">2019-03-05T03:49:44Z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