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0" r:id="rId4"/>
    <p:sldId id="327" r:id="rId5"/>
    <p:sldId id="325" r:id="rId6"/>
    <p:sldId id="329" r:id="rId7"/>
    <p:sldId id="289" r:id="rId8"/>
    <p:sldId id="292" r:id="rId9"/>
    <p:sldId id="285" r:id="rId10"/>
    <p:sldId id="272" r:id="rId11"/>
    <p:sldId id="307" r:id="rId12"/>
    <p:sldId id="284" r:id="rId13"/>
    <p:sldId id="302" r:id="rId14"/>
    <p:sldId id="300" r:id="rId15"/>
    <p:sldId id="331" r:id="rId16"/>
    <p:sldId id="301" r:id="rId17"/>
    <p:sldId id="299" r:id="rId18"/>
    <p:sldId id="332" r:id="rId19"/>
    <p:sldId id="271" r:id="rId20"/>
    <p:sldId id="333" r:id="rId21"/>
    <p:sldId id="313" r:id="rId22"/>
    <p:sldId id="315" r:id="rId23"/>
    <p:sldId id="335" r:id="rId24"/>
    <p:sldId id="29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CC4A4A"/>
    <a:srgbClr val="EAECEF"/>
    <a:srgbClr val="F68A00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69800" autoAdjust="0"/>
  </p:normalViewPr>
  <p:slideViewPr>
    <p:cSldViewPr snapToGrid="0">
      <p:cViewPr varScale="1">
        <p:scale>
          <a:sx n="81" d="100"/>
          <a:sy n="81" d="100"/>
        </p:scale>
        <p:origin x="23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物料管理：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物料明细显示，物料型号、位置、数量一目了然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任务管理：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本地上传、自动格式化任务单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在线编辑，轻松更改任务单状态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查询过滤，所需内容唾手可得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智能叉车管理：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33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日志管理：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记录任务、接口调用、物料位置转移日志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追溯各种操作记录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出入库管理：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用户管理：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运行在一台基于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系统的手持一体机上（该一体机自带条码识别器），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仓库人员手持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该设备，随时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物料的出入库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96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5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几米物联自动化部拥有一批高素质、高水平、高效率的人才。是一个软</a:t>
            </a:r>
            <a:r>
              <a:rPr lang="en-US" altLang="zh-CN" dirty="0"/>
              <a:t>/</a:t>
            </a:r>
            <a:r>
              <a:rPr lang="zh-CN" altLang="en-US" dirty="0"/>
              <a:t>硬件、机械、技术支持等兼备的团队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部门主要以智能制造为基准，为客户实现提高产品质量、减少人工成本、提高生产效率为目标。提供相应的生产流程优化方案、生产工艺的智能化设备、生产过程的信息化管理系统等。</a:t>
            </a:r>
            <a:r>
              <a:rPr lang="zh-CN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团队的成功案例有</a:t>
            </a:r>
            <a:r>
              <a:rPr lang="zh-CN" altLang="zh-CN" dirty="0"/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/>
              <a:t>无人仓库</a:t>
            </a:r>
            <a:r>
              <a:rPr lang="zh-CN" altLang="en-US" dirty="0"/>
              <a:t>　集物料管理、任务管理、日志管理、叉车管理、出入库管理及用户管理等功能于一体的智能化软件系统。无人仓库系统的核心模块为任务管理模块，通过</a:t>
            </a:r>
            <a:r>
              <a:rPr lang="en-US" altLang="zh-CN" dirty="0"/>
              <a:t>AGV</a:t>
            </a:r>
            <a:r>
              <a:rPr lang="zh-CN" altLang="en-US" dirty="0"/>
              <a:t>与机械臂的协同合作来进行入库、出库、盘点等操作，解决原料仓、半成品仓、成品仓人员过多、时效性差、准确度不太高的困难。</a:t>
            </a:r>
            <a:endParaRPr lang="en-US" altLang="zh-CN" b="1" dirty="0"/>
          </a:p>
          <a:p>
            <a:pPr lvl="0" rtl="0"/>
            <a:r>
              <a:rPr lang="en-US" altLang="zh-CN" b="1" dirty="0"/>
              <a:t>SMT</a:t>
            </a:r>
            <a:r>
              <a:rPr lang="zh-CN" altLang="en-US" b="1" dirty="0"/>
              <a:t>防错料系统</a:t>
            </a:r>
            <a:r>
              <a:rPr lang="zh-CN" altLang="en-US" dirty="0"/>
              <a:t>　提供精准便捷的解决方案，将</a:t>
            </a:r>
            <a:r>
              <a:rPr lang="en-US" altLang="zh-CN" dirty="0"/>
              <a:t>SMT</a:t>
            </a:r>
            <a:r>
              <a:rPr lang="zh-CN" altLang="en-US" dirty="0"/>
              <a:t>生产工艺从传统的人工发料上料等低效率错误率高的困境中逃脱。节省生产操作人员，简化生产操作，提高生产用料的准确度。</a:t>
            </a:r>
            <a:endParaRPr lang="en-US" altLang="zh-CN" dirty="0"/>
          </a:p>
          <a:p>
            <a:pPr lvl="0"/>
            <a:endParaRPr lang="en-US" altLang="zh-CN" b="1" dirty="0"/>
          </a:p>
          <a:p>
            <a:pPr lvl="0"/>
            <a:r>
              <a:rPr lang="en-US" altLang="zh-CN" b="1" dirty="0"/>
              <a:t>MES</a:t>
            </a:r>
            <a:r>
              <a:rPr lang="zh-CN" altLang="en-US" b="1" dirty="0"/>
              <a:t>系统</a:t>
            </a:r>
            <a:r>
              <a:rPr lang="zh-CN" altLang="en-US" dirty="0"/>
              <a:t>　即制造企业生产过程执行管理系统，此系统可为工厂提供生产数据管理、质量管理、生产过程控制、数据集成分析等功能，为企业打造一个扎实、可靠、全面、可行的制造协同管理平台。</a:t>
            </a:r>
            <a:endParaRPr lang="en-US" altLang="zh-CN" dirty="0"/>
          </a:p>
          <a:p>
            <a:pPr lvl="0"/>
            <a:r>
              <a:rPr lang="zh-CN" altLang="en-US" b="1" dirty="0"/>
              <a:t>电池自动包胶机　</a:t>
            </a:r>
            <a:r>
              <a:rPr lang="zh-CN" altLang="en-US" dirty="0"/>
              <a:t>自动取料、包胶、下料。实现智能机械取代人工操作，从质量和产能上提高了数倍的提升。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1800" b="1" dirty="0"/>
              <a:t>传统仓库日常工作流程弊端</a:t>
            </a:r>
            <a:endParaRPr lang="en-US" altLang="zh-CN" sz="1800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人工出入库效率低下   仓管人员在入库、出库时，面对着复杂多样、数量繁多的物料，工作效率难免低下；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自动化程度低   纯手工出入库，自动化程度整体上呈现一个比较低级的状态；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出库出错   出库时，对于要求出库数量较多的物料，容易多发或者少发；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入库出错   入库时，有可能会把物料放错位置，或者登记入库数量时登记出错；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盘点出错   盘点时，由于是人工盘点，难免出现计算错误的情况；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信息没有同步化   大部分信息是记录在各种单据上，信息同步化程度低下。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6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本项目为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系统，主要研发工作分为硬件设计和软件设计，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软件方面分为后台管理系统、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端、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AGV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服务器端以及机械臂服务器端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的软件部分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大模块。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硬件方面，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核心部分是智能叉车以及机械臂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。下面具体描述各模块的功能：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后台管理系统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系统的核心模块之一，该系统提供了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任务管理、出入库管理以及智能叉车管理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等功能。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仓管人员可以使用该系统进行对物料信息进行管理，最重要是可以结合任务管理、智能叉车管理以及出入库管理功能，进行物料的出入库，高效率、高质量的完成日常的出入库工作。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:a16="http://schemas.microsoft.com/office/drawing/2014/main" xmlns="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xmlns="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xmlns="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xmlns="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xmlns="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xmlns="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xmlns="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2018/9/12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:a16="http://schemas.microsoft.com/office/drawing/2014/main" xmlns="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xmlns="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xmlns="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xmlns="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xmlns="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xmlns="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xmlns="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9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2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7DBEE42-68ED-4279-BE26-6E01A69BBEF2}"/>
              </a:ext>
            </a:extLst>
          </p:cNvPr>
          <p:cNvGrpSpPr/>
          <p:nvPr userDrawn="1"/>
        </p:nvGrpSpPr>
        <p:grpSpPr>
          <a:xfrm flipH="1">
            <a:off x="-2" y="0"/>
            <a:ext cx="12192001" cy="6858000"/>
            <a:chOff x="-2" y="0"/>
            <a:chExt cx="9144001" cy="6858000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xmlns="" id="{54ED6A62-0BAE-4923-A147-9B9B0AA8CC4B}"/>
                </a:ext>
              </a:extLst>
            </p:cNvPr>
            <p:cNvSpPr/>
            <p:nvPr userDrawn="1"/>
          </p:nvSpPr>
          <p:spPr>
            <a:xfrm flipV="1">
              <a:off x="-2" y="0"/>
              <a:ext cx="1737007" cy="18986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A0486DD4-6EB4-4C04-B057-433CEA079B61}"/>
                </a:ext>
              </a:extLst>
            </p:cNvPr>
            <p:cNvSpPr/>
            <p:nvPr userDrawn="1"/>
          </p:nvSpPr>
          <p:spPr>
            <a:xfrm>
              <a:off x="0" y="1021740"/>
              <a:ext cx="3274370" cy="5836260"/>
            </a:xfrm>
            <a:custGeom>
              <a:avLst/>
              <a:gdLst>
                <a:gd name="connsiteX0" fmla="*/ 0 w 3274370"/>
                <a:gd name="connsiteY0" fmla="*/ 0 h 5836260"/>
                <a:gd name="connsiteX1" fmla="*/ 3274370 w 3274370"/>
                <a:gd name="connsiteY1" fmla="*/ 5836260 h 5836260"/>
                <a:gd name="connsiteX2" fmla="*/ 0 w 3274370"/>
                <a:gd name="connsiteY2" fmla="*/ 5836260 h 583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4370" h="5836260">
                  <a:moveTo>
                    <a:pt x="0" y="0"/>
                  </a:moveTo>
                  <a:lnTo>
                    <a:pt x="3274370" y="5836260"/>
                  </a:lnTo>
                  <a:lnTo>
                    <a:pt x="0" y="5836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4853B012-5DAA-417E-97C6-16A07F531A55}"/>
                </a:ext>
              </a:extLst>
            </p:cNvPr>
            <p:cNvGrpSpPr/>
            <p:nvPr userDrawn="1"/>
          </p:nvGrpSpPr>
          <p:grpSpPr>
            <a:xfrm>
              <a:off x="5869631" y="3619734"/>
              <a:ext cx="3274368" cy="3238265"/>
              <a:chOff x="5407096" y="3162300"/>
              <a:chExt cx="3736903" cy="369570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xmlns="" id="{5E2349C7-34AE-41BF-88F2-89A2543E53EC}"/>
                  </a:ext>
                </a:extLst>
              </p:cNvPr>
              <p:cNvSpPr/>
              <p:nvPr userDrawn="1"/>
            </p:nvSpPr>
            <p:spPr>
              <a:xfrm flipH="1">
                <a:off x="5407096" y="3162300"/>
                <a:ext cx="3736903" cy="3695700"/>
              </a:xfrm>
              <a:custGeom>
                <a:avLst/>
                <a:gdLst>
                  <a:gd name="connsiteX0" fmla="*/ 0 w 3736900"/>
                  <a:gd name="connsiteY0" fmla="*/ 0 h 3861022"/>
                  <a:gd name="connsiteX1" fmla="*/ 0 w 3736900"/>
                  <a:gd name="connsiteY1" fmla="*/ 3861022 h 3861022"/>
                  <a:gd name="connsiteX2" fmla="*/ 3736900 w 3736900"/>
                  <a:gd name="connsiteY2" fmla="*/ 3861022 h 386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6900" h="3861022">
                    <a:moveTo>
                      <a:pt x="0" y="0"/>
                    </a:moveTo>
                    <a:lnTo>
                      <a:pt x="0" y="3861022"/>
                    </a:lnTo>
                    <a:lnTo>
                      <a:pt x="3736900" y="386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xmlns="" id="{6B70EC56-D07C-4952-9987-84F09E677805}"/>
                  </a:ext>
                </a:extLst>
              </p:cNvPr>
              <p:cNvSpPr/>
              <p:nvPr userDrawn="1"/>
            </p:nvSpPr>
            <p:spPr>
              <a:xfrm flipH="1">
                <a:off x="5617024" y="4019550"/>
                <a:ext cx="3526973" cy="28384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618FDB69-63B3-4AEB-AEBA-A85B662BA63B}"/>
                </a:ext>
              </a:extLst>
            </p:cNvPr>
            <p:cNvCxnSpPr>
              <a:cxnSpLocks/>
              <a:stCxn id="16" idx="0"/>
            </p:cNvCxnSpPr>
            <p:nvPr userDrawn="1"/>
          </p:nvCxnSpPr>
          <p:spPr>
            <a:xfrm>
              <a:off x="0" y="1021740"/>
              <a:ext cx="3484300" cy="58362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38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xmlns="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A614439-BE79-4DD5-B998-190D717C7EB8}"/>
              </a:ext>
            </a:extLst>
          </p:cNvPr>
          <p:cNvSpPr txBox="1"/>
          <p:nvPr/>
        </p:nvSpPr>
        <p:spPr>
          <a:xfrm>
            <a:off x="1105812" y="5543578"/>
            <a:ext cx="2462104" cy="52141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17E3518-E251-4E7B-9C88-524F00235DFD}"/>
              </a:ext>
            </a:extLst>
          </p:cNvPr>
          <p:cNvSpPr/>
          <p:nvPr/>
        </p:nvSpPr>
        <p:spPr>
          <a:xfrm>
            <a:off x="1105812" y="5217739"/>
            <a:ext cx="1203536" cy="18475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00" noProof="0" dirty="0" err="1">
                <a:solidFill>
                  <a:schemeClr val="bg1"/>
                </a:solidFill>
                <a:latin typeface="+mn-lt"/>
              </a:rPr>
              <a:t>uw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9EFAEA8-A3B6-47E9-BF82-C40C9FDACB10}"/>
              </a:ext>
            </a:extLst>
          </p:cNvPr>
          <p:cNvSpPr txBox="1"/>
          <p:nvPr/>
        </p:nvSpPr>
        <p:spPr>
          <a:xfrm>
            <a:off x="2547853" y="5112124"/>
            <a:ext cx="945187" cy="3494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39867D7-FA11-4E96-8335-ED02191C2349}"/>
              </a:ext>
            </a:extLst>
          </p:cNvPr>
          <p:cNvCxnSpPr/>
          <p:nvPr/>
        </p:nvCxnSpPr>
        <p:spPr>
          <a:xfrm>
            <a:off x="1093334" y="5112124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1E6A353B-DD72-4658-8E5B-8F4C3880296B}"/>
              </a:ext>
            </a:extLst>
          </p:cNvPr>
          <p:cNvCxnSpPr/>
          <p:nvPr/>
        </p:nvCxnSpPr>
        <p:spPr>
          <a:xfrm>
            <a:off x="1093334" y="5461542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xmlns="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椭圆 19">
            <a:extLst/>
          </p:cNvPr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副标题 4">
            <a:extLst>
              <a:ext uri="{FF2B5EF4-FFF2-40B4-BE49-F238E27FC236}">
                <a16:creationId xmlns:a16="http://schemas.microsoft.com/office/drawing/2014/main" xmlns="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979808"/>
            <a:ext cx="5430120" cy="558799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tx2"/>
                </a:solidFill>
              </a:rPr>
              <a:t>--</a:t>
            </a:r>
            <a:r>
              <a:rPr lang="zh-CN" altLang="en-US" dirty="0">
                <a:solidFill>
                  <a:schemeClr val="tx2"/>
                </a:solidFill>
              </a:rPr>
              <a:t>几米物联自动化部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xmlns="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648511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无人仓库系统结构</a:t>
            </a:r>
          </a:p>
        </p:txBody>
      </p:sp>
      <p:sp>
        <p:nvSpPr>
          <p:cNvPr id="6" name="iṩḻïďé">
            <a:extLst>
              <a:ext uri="{FF2B5EF4-FFF2-40B4-BE49-F238E27FC236}">
                <a16:creationId xmlns:a16="http://schemas.microsoft.com/office/drawing/2014/main" xmlns="" id="{99509F24-FAD5-46DB-9DA4-C6D269E7C03F}"/>
              </a:ext>
            </a:extLst>
          </p:cNvPr>
          <p:cNvSpPr/>
          <p:nvPr/>
        </p:nvSpPr>
        <p:spPr bwMode="auto">
          <a:xfrm>
            <a:off x="4854565" y="2661655"/>
            <a:ext cx="2514304" cy="2107992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9" name="isḻîḋe">
            <a:extLst>
              <a:ext uri="{FF2B5EF4-FFF2-40B4-BE49-F238E27FC236}">
                <a16:creationId xmlns:a16="http://schemas.microsoft.com/office/drawing/2014/main" xmlns="" id="{0526EF74-282B-4B0B-B33F-ECB29E99713A}"/>
              </a:ext>
            </a:extLst>
          </p:cNvPr>
          <p:cNvSpPr/>
          <p:nvPr/>
        </p:nvSpPr>
        <p:spPr bwMode="auto">
          <a:xfrm flipH="1">
            <a:off x="696913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işḷiḓê">
            <a:extLst>
              <a:ext uri="{FF2B5EF4-FFF2-40B4-BE49-F238E27FC236}">
                <a16:creationId xmlns:a16="http://schemas.microsoft.com/office/drawing/2014/main" xmlns="" id="{C6FA7F57-DBD4-4E58-8B1F-48CF149FC646}"/>
              </a:ext>
            </a:extLst>
          </p:cNvPr>
          <p:cNvSpPr/>
          <p:nvPr/>
        </p:nvSpPr>
        <p:spPr bwMode="auto">
          <a:xfrm flipH="1" flipV="1">
            <a:off x="696913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iŝḷîdè">
            <a:extLst>
              <a:ext uri="{FF2B5EF4-FFF2-40B4-BE49-F238E27FC236}">
                <a16:creationId xmlns:a16="http://schemas.microsoft.com/office/drawing/2014/main" xmlns="" id="{51CA1981-DC97-416F-B172-E80B79AE3F24}"/>
              </a:ext>
            </a:extLst>
          </p:cNvPr>
          <p:cNvSpPr/>
          <p:nvPr/>
        </p:nvSpPr>
        <p:spPr>
          <a:xfrm>
            <a:off x="5619143" y="3231037"/>
            <a:ext cx="1033897" cy="4077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UW</a:t>
            </a:r>
          </a:p>
        </p:txBody>
      </p:sp>
      <p:sp>
        <p:nvSpPr>
          <p:cNvPr id="27" name="îṣḻíḓè">
            <a:extLst>
              <a:ext uri="{FF2B5EF4-FFF2-40B4-BE49-F238E27FC236}">
                <a16:creationId xmlns:a16="http://schemas.microsoft.com/office/drawing/2014/main" xmlns="" id="{4F2A5462-B36D-4886-9852-AE3CB43FEC32}"/>
              </a:ext>
            </a:extLst>
          </p:cNvPr>
          <p:cNvSpPr txBox="1"/>
          <p:nvPr/>
        </p:nvSpPr>
        <p:spPr bwMode="auto">
          <a:xfrm>
            <a:off x="5301842" y="3646132"/>
            <a:ext cx="15771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无人仓库系统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íṣlîďé">
            <a:extLst>
              <a:ext uri="{FF2B5EF4-FFF2-40B4-BE49-F238E27FC236}">
                <a16:creationId xmlns:a16="http://schemas.microsoft.com/office/drawing/2014/main" xmlns="" id="{5401B95A-D9B5-49CF-B3A3-4D578B6AC23D}"/>
              </a:ext>
            </a:extLst>
          </p:cNvPr>
          <p:cNvSpPr txBox="1"/>
          <p:nvPr/>
        </p:nvSpPr>
        <p:spPr bwMode="auto">
          <a:xfrm>
            <a:off x="679358" y="1283636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后台管理系统</a:t>
            </a:r>
            <a:endParaRPr lang="en-US" altLang="zh-CN" sz="2800" b="1" dirty="0"/>
          </a:p>
        </p:txBody>
      </p:sp>
      <p:sp>
        <p:nvSpPr>
          <p:cNvPr id="15" name="íS1idé">
            <a:extLst>
              <a:ext uri="{FF2B5EF4-FFF2-40B4-BE49-F238E27FC236}">
                <a16:creationId xmlns:a16="http://schemas.microsoft.com/office/drawing/2014/main" xmlns="" id="{2744D442-F069-419C-A014-778A7B92F037}"/>
              </a:ext>
            </a:extLst>
          </p:cNvPr>
          <p:cNvSpPr/>
          <p:nvPr/>
        </p:nvSpPr>
        <p:spPr bwMode="auto">
          <a:xfrm>
            <a:off x="679358" y="1754496"/>
            <a:ext cx="1742612" cy="110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用户管理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物料管理</a:t>
            </a:r>
            <a:r>
              <a:rPr lang="en-US" altLang="zh-CN" sz="1400" dirty="0"/>
              <a:t>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日志管理</a:t>
            </a:r>
            <a:endParaRPr lang="en-US" altLang="zh-CN" sz="1400" dirty="0"/>
          </a:p>
        </p:txBody>
      </p:sp>
      <p:sp>
        <p:nvSpPr>
          <p:cNvPr id="20" name="ïŝľiḍè">
            <a:extLst>
              <a:ext uri="{FF2B5EF4-FFF2-40B4-BE49-F238E27FC236}">
                <a16:creationId xmlns:a16="http://schemas.microsoft.com/office/drawing/2014/main" xmlns="" id="{5FF64A22-F6DF-46D2-8D40-025AD0AA972F}"/>
              </a:ext>
            </a:extLst>
          </p:cNvPr>
          <p:cNvSpPr txBox="1"/>
          <p:nvPr/>
        </p:nvSpPr>
        <p:spPr bwMode="auto">
          <a:xfrm>
            <a:off x="7711814" y="1263847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AGV</a:t>
            </a:r>
            <a:r>
              <a:rPr lang="zh-CN" altLang="en-US" sz="2800" b="1" dirty="0"/>
              <a:t>服务器端</a:t>
            </a:r>
            <a:endParaRPr lang="en-US" altLang="zh-CN" sz="2800" b="1" dirty="0"/>
          </a:p>
        </p:txBody>
      </p:sp>
      <p:sp>
        <p:nvSpPr>
          <p:cNvPr id="22" name="ïsľïḓé">
            <a:extLst>
              <a:ext uri="{FF2B5EF4-FFF2-40B4-BE49-F238E27FC236}">
                <a16:creationId xmlns:a16="http://schemas.microsoft.com/office/drawing/2014/main" xmlns="" id="{7DA0C9C9-B1E0-4A3F-A3D8-F61F2BDBBBAC}"/>
              </a:ext>
            </a:extLst>
          </p:cNvPr>
          <p:cNvSpPr txBox="1"/>
          <p:nvPr/>
        </p:nvSpPr>
        <p:spPr bwMode="auto">
          <a:xfrm>
            <a:off x="679358" y="5178438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移动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端</a:t>
            </a:r>
            <a:endParaRPr lang="en-US" altLang="zh-CN" sz="2800" b="1" dirty="0"/>
          </a:p>
        </p:txBody>
      </p:sp>
      <p:sp>
        <p:nvSpPr>
          <p:cNvPr id="23" name="ïṩlîḋé">
            <a:extLst>
              <a:ext uri="{FF2B5EF4-FFF2-40B4-BE49-F238E27FC236}">
                <a16:creationId xmlns:a16="http://schemas.microsoft.com/office/drawing/2014/main" xmlns="" id="{464D7D43-88B0-4E13-B95F-C04D63D51E41}"/>
              </a:ext>
            </a:extLst>
          </p:cNvPr>
          <p:cNvSpPr/>
          <p:nvPr/>
        </p:nvSpPr>
        <p:spPr bwMode="auto">
          <a:xfrm>
            <a:off x="679358" y="5680829"/>
            <a:ext cx="2092358" cy="7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物料出入库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发送指令让叉车回库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66915" y="5682155"/>
            <a:ext cx="2954073" cy="39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写入出入库任务日志</a:t>
            </a:r>
            <a:endParaRPr lang="en-US" altLang="zh-CN" sz="1400" dirty="0"/>
          </a:p>
        </p:txBody>
      </p:sp>
      <p:sp>
        <p:nvSpPr>
          <p:cNvPr id="30" name="íS1idé">
            <a:extLst>
              <a:ext uri="{FF2B5EF4-FFF2-40B4-BE49-F238E27FC236}">
                <a16:creationId xmlns:a16="http://schemas.microsoft.com/office/drawing/2014/main" xmlns="" id="{2744D442-F069-419C-A014-778A7B92F037}"/>
              </a:ext>
            </a:extLst>
          </p:cNvPr>
          <p:cNvSpPr/>
          <p:nvPr/>
        </p:nvSpPr>
        <p:spPr bwMode="auto">
          <a:xfrm>
            <a:off x="2266426" y="1749236"/>
            <a:ext cx="1742612" cy="111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任务管理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出入库管理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叉车管理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80456" y="1804961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调度智能叉车</a:t>
            </a:r>
          </a:p>
        </p:txBody>
      </p:sp>
      <p:sp>
        <p:nvSpPr>
          <p:cNvPr id="17" name="iṡliḑé">
            <a:extLst>
              <a:ext uri="{FF2B5EF4-FFF2-40B4-BE49-F238E27FC236}">
                <a16:creationId xmlns:a16="http://schemas.microsoft.com/office/drawing/2014/main" xmlns="" id="{1337D816-E5F4-4DCC-B85C-E43A6242BA67}"/>
              </a:ext>
            </a:extLst>
          </p:cNvPr>
          <p:cNvSpPr/>
          <p:nvPr/>
        </p:nvSpPr>
        <p:spPr bwMode="auto">
          <a:xfrm>
            <a:off x="6763426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A02E8FE-C658-4484-ABBE-10C270F5D6B7}"/>
              </a:ext>
            </a:extLst>
          </p:cNvPr>
          <p:cNvSpPr txBox="1"/>
          <p:nvPr/>
        </p:nvSpPr>
        <p:spPr>
          <a:xfrm>
            <a:off x="9251917" y="227009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反馈智能叉车状态信息</a:t>
            </a:r>
          </a:p>
        </p:txBody>
      </p:sp>
      <p:sp>
        <p:nvSpPr>
          <p:cNvPr id="21" name="ïṡliḋe">
            <a:extLst>
              <a:ext uri="{FF2B5EF4-FFF2-40B4-BE49-F238E27FC236}">
                <a16:creationId xmlns:a16="http://schemas.microsoft.com/office/drawing/2014/main" xmlns="" id="{884BE653-C89D-4680-AC1B-19AF2180AA7C}"/>
              </a:ext>
            </a:extLst>
          </p:cNvPr>
          <p:cNvSpPr/>
          <p:nvPr/>
        </p:nvSpPr>
        <p:spPr bwMode="auto">
          <a:xfrm flipV="1">
            <a:off x="6763426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ïŝľiḍè">
            <a:extLst>
              <a:ext uri="{FF2B5EF4-FFF2-40B4-BE49-F238E27FC236}">
                <a16:creationId xmlns:a16="http://schemas.microsoft.com/office/drawing/2014/main" xmlns="" id="{1D9C0813-7559-4BF2-9A9A-377D2DD13B4D}"/>
              </a:ext>
            </a:extLst>
          </p:cNvPr>
          <p:cNvSpPr txBox="1"/>
          <p:nvPr/>
        </p:nvSpPr>
        <p:spPr bwMode="auto">
          <a:xfrm>
            <a:off x="7813287" y="5165292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机械臂服务器端</a:t>
            </a:r>
            <a:endParaRPr lang="en-US" altLang="zh-CN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54318E81-2E3D-46AD-B07B-EF0365FF255D}"/>
              </a:ext>
            </a:extLst>
          </p:cNvPr>
          <p:cNvSpPr txBox="1"/>
          <p:nvPr/>
        </p:nvSpPr>
        <p:spPr>
          <a:xfrm>
            <a:off x="9251917" y="576756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调度机械臂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2B4DD5A2-4CF8-443E-BD00-AFEC184134E6}"/>
              </a:ext>
            </a:extLst>
          </p:cNvPr>
          <p:cNvSpPr txBox="1"/>
          <p:nvPr/>
        </p:nvSpPr>
        <p:spPr>
          <a:xfrm>
            <a:off x="9251917" y="6170117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与智能叉车协同合作</a:t>
            </a: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硬件设备</a:t>
            </a:r>
          </a:p>
        </p:txBody>
      </p:sp>
      <p:grpSp>
        <p:nvGrpSpPr>
          <p:cNvPr id="40" name="8eb33742-6f39-44d0-a119-3b0c35c4d8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881624" y="2122181"/>
            <a:ext cx="10421747" cy="4666534"/>
            <a:chOff x="881624" y="2122181"/>
            <a:chExt cx="10421747" cy="4666534"/>
          </a:xfrm>
        </p:grpSpPr>
        <p:sp>
          <p:nvSpPr>
            <p:cNvPr id="41" name="íslïḋe">
              <a:extLst>
                <a:ext uri="{FF2B5EF4-FFF2-40B4-BE49-F238E27FC236}">
                  <a16:creationId xmlns:a16="http://schemas.microsoft.com/office/drawing/2014/main" xmlns="" id="{24764C29-E7B3-40E5-8600-FC3B11D8C7F7}"/>
                </a:ext>
              </a:extLst>
            </p:cNvPr>
            <p:cNvSpPr/>
            <p:nvPr/>
          </p:nvSpPr>
          <p:spPr>
            <a:xfrm>
              <a:off x="4604586" y="2906683"/>
              <a:ext cx="2982820" cy="2982821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硬   件</a:t>
              </a:r>
            </a:p>
          </p:txBody>
        </p:sp>
        <p:sp>
          <p:nvSpPr>
            <p:cNvPr id="64" name="iṧḻíḑe">
              <a:extLst>
                <a:ext uri="{FF2B5EF4-FFF2-40B4-BE49-F238E27FC236}">
                  <a16:creationId xmlns:a16="http://schemas.microsoft.com/office/drawing/2014/main" xmlns="" id="{40B6C4D6-9AA1-482C-9BCE-FCAE5F45C1DC}"/>
                </a:ext>
              </a:extLst>
            </p:cNvPr>
            <p:cNvSpPr/>
            <p:nvPr/>
          </p:nvSpPr>
          <p:spPr>
            <a:xfrm>
              <a:off x="5902068" y="4941895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62" name="ïṧliḍè">
              <a:extLst>
                <a:ext uri="{FF2B5EF4-FFF2-40B4-BE49-F238E27FC236}">
                  <a16:creationId xmlns:a16="http://schemas.microsoft.com/office/drawing/2014/main" xmlns="" id="{39B6B271-1347-4F10-9558-514C00730EFA}"/>
                </a:ext>
              </a:extLst>
            </p:cNvPr>
            <p:cNvSpPr/>
            <p:nvPr/>
          </p:nvSpPr>
          <p:spPr>
            <a:xfrm>
              <a:off x="4445323" y="3050723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4" name="îśļïḋê">
              <a:extLst>
                <a:ext uri="{FF2B5EF4-FFF2-40B4-BE49-F238E27FC236}">
                  <a16:creationId xmlns:a16="http://schemas.microsoft.com/office/drawing/2014/main" xmlns="" id="{6534247D-C990-4B52-8D71-8E8AFDE6AF9C}"/>
                </a:ext>
              </a:extLst>
            </p:cNvPr>
            <p:cNvSpPr/>
            <p:nvPr/>
          </p:nvSpPr>
          <p:spPr>
            <a:xfrm>
              <a:off x="6018288" y="2639693"/>
              <a:ext cx="1104947" cy="10418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6" name="í$ļîďê">
              <a:extLst>
                <a:ext uri="{FF2B5EF4-FFF2-40B4-BE49-F238E27FC236}">
                  <a16:creationId xmlns:a16="http://schemas.microsoft.com/office/drawing/2014/main" xmlns="" id="{4251870B-F5F0-4202-AAC8-3987132BC2AE}"/>
                </a:ext>
              </a:extLst>
            </p:cNvPr>
            <p:cNvSpPr/>
            <p:nvPr/>
          </p:nvSpPr>
          <p:spPr>
            <a:xfrm>
              <a:off x="6936348" y="3810862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grpSp>
          <p:nvGrpSpPr>
            <p:cNvPr id="47" name="íslïďé">
              <a:extLst>
                <a:ext uri="{FF2B5EF4-FFF2-40B4-BE49-F238E27FC236}">
                  <a16:creationId xmlns:a16="http://schemas.microsoft.com/office/drawing/2014/main" xmlns="" id="{A8AF4836-4522-40DB-B766-8E12212F9E8B}"/>
                </a:ext>
              </a:extLst>
            </p:cNvPr>
            <p:cNvGrpSpPr/>
            <p:nvPr/>
          </p:nvGrpSpPr>
          <p:grpSpPr>
            <a:xfrm>
              <a:off x="6605733" y="2122181"/>
              <a:ext cx="2157223" cy="815051"/>
              <a:chOff x="12344487" y="1047586"/>
              <a:chExt cx="1615547" cy="815051"/>
            </a:xfrm>
          </p:grpSpPr>
          <p:sp>
            <p:nvSpPr>
              <p:cNvPr id="60" name="îšḷíḓe">
                <a:extLst>
                  <a:ext uri="{FF2B5EF4-FFF2-40B4-BE49-F238E27FC236}">
                    <a16:creationId xmlns:a16="http://schemas.microsoft.com/office/drawing/2014/main" xmlns="" id="{D4121C54-52B9-4165-8864-887C7A7B1CC9}"/>
                  </a:ext>
                </a:extLst>
              </p:cNvPr>
              <p:cNvSpPr txBox="1"/>
              <p:nvPr/>
            </p:nvSpPr>
            <p:spPr>
              <a:xfrm>
                <a:off x="12344487" y="1047586"/>
                <a:ext cx="855032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b="1" dirty="0"/>
                  <a:t>智能叉车</a:t>
                </a:r>
              </a:p>
            </p:txBody>
          </p:sp>
          <p:sp>
            <p:nvSpPr>
              <p:cNvPr id="61" name="íṥ1îḍè">
                <a:extLst>
                  <a:ext uri="{FF2B5EF4-FFF2-40B4-BE49-F238E27FC236}">
                    <a16:creationId xmlns:a16="http://schemas.microsoft.com/office/drawing/2014/main" xmlns="" id="{E425FA9D-D363-45C3-8FFB-CF1C23EF9A16}"/>
                  </a:ext>
                </a:extLst>
              </p:cNvPr>
              <p:cNvSpPr txBox="1"/>
              <p:nvPr/>
            </p:nvSpPr>
            <p:spPr>
              <a:xfrm>
                <a:off x="12661893" y="1350158"/>
                <a:ext cx="1298141" cy="51247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带有插杆的智能物流机器人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49" name="iśḷíďê">
              <a:extLst>
                <a:ext uri="{FF2B5EF4-FFF2-40B4-BE49-F238E27FC236}">
                  <a16:creationId xmlns:a16="http://schemas.microsoft.com/office/drawing/2014/main" xmlns="" id="{07A81F5A-9940-49CD-941E-7B9B2876F897}"/>
                </a:ext>
              </a:extLst>
            </p:cNvPr>
            <p:cNvGrpSpPr/>
            <p:nvPr/>
          </p:nvGrpSpPr>
          <p:grpSpPr>
            <a:xfrm>
              <a:off x="6183612" y="6089329"/>
              <a:ext cx="3232229" cy="699386"/>
              <a:chOff x="176938" y="3455194"/>
              <a:chExt cx="2369782" cy="699386"/>
            </a:xfrm>
          </p:grpSpPr>
          <p:sp>
            <p:nvSpPr>
              <p:cNvPr id="56" name="iSļîḋé">
                <a:extLst>
                  <a:ext uri="{FF2B5EF4-FFF2-40B4-BE49-F238E27FC236}">
                    <a16:creationId xmlns:a16="http://schemas.microsoft.com/office/drawing/2014/main" xmlns="" id="{FE298157-7CA1-4771-B690-A70C3C7425B7}"/>
                  </a:ext>
                </a:extLst>
              </p:cNvPr>
              <p:cNvSpPr txBox="1"/>
              <p:nvPr/>
            </p:nvSpPr>
            <p:spPr>
              <a:xfrm>
                <a:off x="176938" y="3455194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/>
                  <a:t>计算机</a:t>
                </a:r>
              </a:p>
            </p:txBody>
          </p:sp>
          <p:sp>
            <p:nvSpPr>
              <p:cNvPr id="57" name="iS1ïḑê">
                <a:extLst>
                  <a:ext uri="{FF2B5EF4-FFF2-40B4-BE49-F238E27FC236}">
                    <a16:creationId xmlns:a16="http://schemas.microsoft.com/office/drawing/2014/main" xmlns="" id="{97941F00-1480-4477-A146-DE760A561A03}"/>
                  </a:ext>
                </a:extLst>
              </p:cNvPr>
              <p:cNvSpPr txBox="1"/>
              <p:nvPr/>
            </p:nvSpPr>
            <p:spPr>
              <a:xfrm>
                <a:off x="348027" y="3808575"/>
                <a:ext cx="2198693" cy="34600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en-US" altLang="zh-CN" sz="1000" dirty="0">
                    <a:latin typeface="+mn-ea"/>
                  </a:rPr>
                  <a:t>CPU:I5  </a:t>
                </a:r>
                <a:r>
                  <a:rPr lang="zh-CN" altLang="en-US" sz="1000" dirty="0">
                    <a:latin typeface="+mn-ea"/>
                  </a:rPr>
                  <a:t>内存</a:t>
                </a:r>
                <a:r>
                  <a:rPr lang="en-US" altLang="zh-CN" sz="1000" dirty="0">
                    <a:latin typeface="+mn-ea"/>
                  </a:rPr>
                  <a:t>:8G  </a:t>
                </a: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:250G  </a:t>
                </a:r>
                <a:r>
                  <a:rPr lang="zh-CN" altLang="en-US" sz="1000" dirty="0">
                    <a:latin typeface="+mn-ea"/>
                  </a:rPr>
                  <a:t>显示器</a:t>
                </a:r>
                <a:r>
                  <a:rPr lang="en-US" altLang="zh-CN" sz="1000" dirty="0">
                    <a:latin typeface="+mn-ea"/>
                  </a:rPr>
                  <a:t>:1080P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0" name="iślîḋe">
              <a:extLst>
                <a:ext uri="{FF2B5EF4-FFF2-40B4-BE49-F238E27FC236}">
                  <a16:creationId xmlns:a16="http://schemas.microsoft.com/office/drawing/2014/main" xmlns="" id="{25E58A64-5CAD-46F8-AB65-B98F6B473A4C}"/>
                </a:ext>
              </a:extLst>
            </p:cNvPr>
            <p:cNvGrpSpPr/>
            <p:nvPr/>
          </p:nvGrpSpPr>
          <p:grpSpPr>
            <a:xfrm>
              <a:off x="8183662" y="4333285"/>
              <a:ext cx="3119709" cy="746565"/>
              <a:chOff x="1302278" y="3427747"/>
              <a:chExt cx="2287285" cy="746565"/>
            </a:xfrm>
          </p:grpSpPr>
          <p:sp>
            <p:nvSpPr>
              <p:cNvPr id="54" name="îṩļíḋe">
                <a:extLst>
                  <a:ext uri="{FF2B5EF4-FFF2-40B4-BE49-F238E27FC236}">
                    <a16:creationId xmlns:a16="http://schemas.microsoft.com/office/drawing/2014/main" xmlns="" id="{A7F12525-129B-47F0-B377-F85301E20ED2}"/>
                  </a:ext>
                </a:extLst>
              </p:cNvPr>
              <p:cNvSpPr txBox="1"/>
              <p:nvPr/>
            </p:nvSpPr>
            <p:spPr>
              <a:xfrm>
                <a:off x="1302278" y="3427747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/>
                  <a:t>手持</a:t>
                </a:r>
                <a:r>
                  <a:rPr lang="en-US" altLang="zh-CN" sz="1600" b="1" dirty="0"/>
                  <a:t>PDA</a:t>
                </a:r>
                <a:endParaRPr lang="zh-CN" altLang="en-US" sz="1600" b="1" dirty="0"/>
              </a:p>
            </p:txBody>
          </p:sp>
          <p:sp>
            <p:nvSpPr>
              <p:cNvPr id="55" name="îṧḷiḍe">
                <a:extLst>
                  <a:ext uri="{FF2B5EF4-FFF2-40B4-BE49-F238E27FC236}">
                    <a16:creationId xmlns:a16="http://schemas.microsoft.com/office/drawing/2014/main" xmlns="" id="{36CC9DFB-D93C-489A-A096-E810440E049D}"/>
                  </a:ext>
                </a:extLst>
              </p:cNvPr>
              <p:cNvSpPr txBox="1"/>
              <p:nvPr/>
            </p:nvSpPr>
            <p:spPr>
              <a:xfrm>
                <a:off x="1390870" y="3767263"/>
                <a:ext cx="2198693" cy="40704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支持二维码，条形码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1" name="i$lîďê">
              <a:extLst>
                <a:ext uri="{FF2B5EF4-FFF2-40B4-BE49-F238E27FC236}">
                  <a16:creationId xmlns:a16="http://schemas.microsoft.com/office/drawing/2014/main" xmlns="" id="{AC5DAB4E-F69E-47E0-9FD0-F22F7CB5BE1E}"/>
                </a:ext>
              </a:extLst>
            </p:cNvPr>
            <p:cNvGrpSpPr/>
            <p:nvPr/>
          </p:nvGrpSpPr>
          <p:grpSpPr>
            <a:xfrm>
              <a:off x="881624" y="2519817"/>
              <a:ext cx="3791476" cy="767385"/>
              <a:chOff x="7860023" y="-360986"/>
              <a:chExt cx="2839441" cy="767385"/>
            </a:xfrm>
          </p:grpSpPr>
          <p:sp>
            <p:nvSpPr>
              <p:cNvPr id="52" name="iṣ1ídê">
                <a:extLst>
                  <a:ext uri="{FF2B5EF4-FFF2-40B4-BE49-F238E27FC236}">
                    <a16:creationId xmlns:a16="http://schemas.microsoft.com/office/drawing/2014/main" xmlns="" id="{9E6B5834-CFAA-4CBA-BD33-ABE0E4425726}"/>
                  </a:ext>
                </a:extLst>
              </p:cNvPr>
              <p:cNvSpPr txBox="1"/>
              <p:nvPr/>
            </p:nvSpPr>
            <p:spPr>
              <a:xfrm>
                <a:off x="8481196" y="-360986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b="1" dirty="0"/>
                  <a:t>服务器</a:t>
                </a:r>
              </a:p>
            </p:txBody>
          </p:sp>
          <p:sp>
            <p:nvSpPr>
              <p:cNvPr id="53" name="îṣľîdé">
                <a:extLst>
                  <a:ext uri="{FF2B5EF4-FFF2-40B4-BE49-F238E27FC236}">
                    <a16:creationId xmlns:a16="http://schemas.microsoft.com/office/drawing/2014/main" xmlns="" id="{E2725868-8591-466C-8955-28A6215930B1}"/>
                  </a:ext>
                </a:extLst>
              </p:cNvPr>
              <p:cNvSpPr txBox="1"/>
              <p:nvPr/>
            </p:nvSpPr>
            <p:spPr>
              <a:xfrm>
                <a:off x="7860023" y="40398"/>
                <a:ext cx="2839441" cy="366001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>
                    <a:latin typeface="+mn-ea"/>
                  </a:rPr>
                  <a:t>CPU:E5</a:t>
                </a:r>
                <a:r>
                  <a:rPr lang="zh-CN" altLang="en-US" sz="1000" dirty="0">
                    <a:latin typeface="+mn-ea"/>
                  </a:rPr>
                  <a:t>以上  内存</a:t>
                </a:r>
                <a:r>
                  <a:rPr lang="en-US" altLang="zh-CN" sz="1000" dirty="0">
                    <a:latin typeface="+mn-ea"/>
                  </a:rPr>
                  <a:t>:16G DDR4   </a:t>
                </a: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:1T*2 SAS RAID    </a:t>
                </a:r>
                <a:r>
                  <a:rPr lang="zh-CN" altLang="en-US" sz="1000" dirty="0">
                    <a:latin typeface="+mn-ea"/>
                  </a:rPr>
                  <a:t>网卡</a:t>
                </a:r>
                <a:r>
                  <a:rPr lang="en-US" altLang="zh-CN" sz="1000" dirty="0">
                    <a:latin typeface="+mn-ea"/>
                  </a:rPr>
                  <a:t>:</a:t>
                </a:r>
                <a:r>
                  <a:rPr lang="zh-CN" altLang="en-US" sz="1000" dirty="0">
                    <a:latin typeface="+mn-ea"/>
                  </a:rPr>
                  <a:t>双网卡</a:t>
                </a:r>
                <a:endParaRPr lang="zh-CN" altLang="en-US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37" name="database_149748"/>
          <p:cNvSpPr>
            <a:spLocks noChangeAspect="1"/>
          </p:cNvSpPr>
          <p:nvPr/>
        </p:nvSpPr>
        <p:spPr bwMode="auto">
          <a:xfrm>
            <a:off x="4717844" y="3284511"/>
            <a:ext cx="609685" cy="608829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  <a:gd name="connsiteX147" fmla="*/ 325000 h 606722"/>
              <a:gd name="connsiteY147" fmla="*/ 325000 h 606722"/>
              <a:gd name="connsiteX148" fmla="*/ 325000 h 606722"/>
              <a:gd name="connsiteY148" fmla="*/ 325000 h 606722"/>
              <a:gd name="connsiteX149" fmla="*/ 325000 h 606722"/>
              <a:gd name="connsiteY149" fmla="*/ 325000 h 606722"/>
              <a:gd name="connsiteX150" fmla="*/ 325000 h 606722"/>
              <a:gd name="connsiteY150" fmla="*/ 325000 h 606722"/>
              <a:gd name="connsiteX151" fmla="*/ 325000 h 606722"/>
              <a:gd name="connsiteY151" fmla="*/ 325000 h 606722"/>
              <a:gd name="connsiteX152" fmla="*/ 325000 h 606722"/>
              <a:gd name="connsiteY152" fmla="*/ 325000 h 606722"/>
              <a:gd name="connsiteX153" fmla="*/ 325000 h 606722"/>
              <a:gd name="connsiteY153" fmla="*/ 325000 h 606722"/>
              <a:gd name="connsiteX154" fmla="*/ 325000 h 606722"/>
              <a:gd name="connsiteY154" fmla="*/ 325000 h 606722"/>
              <a:gd name="connsiteX155" fmla="*/ 325000 h 606722"/>
              <a:gd name="connsiteY155" fmla="*/ 325000 h 606722"/>
              <a:gd name="connsiteX156" fmla="*/ 325000 h 606722"/>
              <a:gd name="connsiteY156" fmla="*/ 325000 h 606722"/>
              <a:gd name="connsiteX157" fmla="*/ 325000 h 606722"/>
              <a:gd name="connsiteY157" fmla="*/ 325000 h 606722"/>
              <a:gd name="connsiteX158" fmla="*/ 325000 h 606722"/>
              <a:gd name="connsiteY158" fmla="*/ 325000 h 606722"/>
              <a:gd name="connsiteX159" fmla="*/ 325000 h 606722"/>
              <a:gd name="connsiteY159" fmla="*/ 325000 h 606722"/>
              <a:gd name="connsiteX160" fmla="*/ 325000 h 606722"/>
              <a:gd name="connsiteY16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7614" h="606761">
                <a:moveTo>
                  <a:pt x="222601" y="492232"/>
                </a:moveTo>
                <a:cubicBezTo>
                  <a:pt x="265127" y="516503"/>
                  <a:pt x="344104" y="528639"/>
                  <a:pt x="420044" y="528639"/>
                </a:cubicBezTo>
                <a:cubicBezTo>
                  <a:pt x="490667" y="528639"/>
                  <a:pt x="563569" y="518020"/>
                  <a:pt x="607614" y="497541"/>
                </a:cubicBezTo>
                <a:lnTo>
                  <a:pt x="607614" y="536223"/>
                </a:lnTo>
                <a:cubicBezTo>
                  <a:pt x="607614" y="537740"/>
                  <a:pt x="606855" y="539257"/>
                  <a:pt x="606855" y="540774"/>
                </a:cubicBezTo>
                <a:cubicBezTo>
                  <a:pt x="595464" y="584007"/>
                  <a:pt x="502818" y="606761"/>
                  <a:pt x="415487" y="606761"/>
                </a:cubicBezTo>
                <a:cubicBezTo>
                  <a:pt x="327397" y="606761"/>
                  <a:pt x="234751" y="584007"/>
                  <a:pt x="224120" y="540016"/>
                </a:cubicBezTo>
                <a:cubicBezTo>
                  <a:pt x="223360" y="539257"/>
                  <a:pt x="222601" y="537740"/>
                  <a:pt x="222601" y="536223"/>
                </a:cubicBezTo>
                <a:close/>
                <a:moveTo>
                  <a:pt x="106327" y="445216"/>
                </a:moveTo>
                <a:cubicBezTo>
                  <a:pt x="81264" y="445216"/>
                  <a:pt x="60758" y="465693"/>
                  <a:pt x="60758" y="490719"/>
                </a:cubicBezTo>
                <a:cubicBezTo>
                  <a:pt x="60758" y="515746"/>
                  <a:pt x="81264" y="536222"/>
                  <a:pt x="106327" y="536222"/>
                </a:cubicBezTo>
                <a:cubicBezTo>
                  <a:pt x="131390" y="536222"/>
                  <a:pt x="151896" y="515746"/>
                  <a:pt x="151896" y="490719"/>
                </a:cubicBezTo>
                <a:cubicBezTo>
                  <a:pt x="151896" y="465693"/>
                  <a:pt x="131390" y="445216"/>
                  <a:pt x="106327" y="445216"/>
                </a:cubicBezTo>
                <a:close/>
                <a:moveTo>
                  <a:pt x="8354" y="404264"/>
                </a:moveTo>
                <a:lnTo>
                  <a:pt x="202781" y="404264"/>
                </a:lnTo>
                <a:lnTo>
                  <a:pt x="202781" y="437633"/>
                </a:lnTo>
                <a:lnTo>
                  <a:pt x="202781" y="441425"/>
                </a:lnTo>
                <a:lnTo>
                  <a:pt x="202781" y="445216"/>
                </a:lnTo>
                <a:lnTo>
                  <a:pt x="202781" y="466451"/>
                </a:lnTo>
                <a:lnTo>
                  <a:pt x="202781" y="492236"/>
                </a:lnTo>
                <a:lnTo>
                  <a:pt x="202781" y="536222"/>
                </a:lnTo>
                <a:cubicBezTo>
                  <a:pt x="202781" y="537739"/>
                  <a:pt x="202781" y="539255"/>
                  <a:pt x="203541" y="540014"/>
                </a:cubicBezTo>
                <a:cubicBezTo>
                  <a:pt x="206578" y="552148"/>
                  <a:pt x="215692" y="562765"/>
                  <a:pt x="230122" y="571866"/>
                </a:cubicBezTo>
                <a:cubicBezTo>
                  <a:pt x="240755" y="578691"/>
                  <a:pt x="236958" y="596134"/>
                  <a:pt x="224047" y="596892"/>
                </a:cubicBezTo>
                <a:lnTo>
                  <a:pt x="223287" y="596892"/>
                </a:lnTo>
                <a:lnTo>
                  <a:pt x="46328" y="596892"/>
                </a:lnTo>
                <a:cubicBezTo>
                  <a:pt x="21265" y="596892"/>
                  <a:pt x="0" y="575657"/>
                  <a:pt x="0" y="549873"/>
                </a:cubicBezTo>
                <a:lnTo>
                  <a:pt x="0" y="430807"/>
                </a:lnTo>
                <a:cubicBezTo>
                  <a:pt x="0" y="420948"/>
                  <a:pt x="3038" y="411848"/>
                  <a:pt x="8354" y="404264"/>
                </a:cubicBezTo>
                <a:close/>
                <a:moveTo>
                  <a:pt x="222601" y="401218"/>
                </a:moveTo>
                <a:cubicBezTo>
                  <a:pt x="260571" y="423220"/>
                  <a:pt x="329676" y="435359"/>
                  <a:pt x="398781" y="436876"/>
                </a:cubicBezTo>
                <a:cubicBezTo>
                  <a:pt x="399540" y="436876"/>
                  <a:pt x="399540" y="436876"/>
                  <a:pt x="399540" y="436876"/>
                </a:cubicBezTo>
                <a:cubicBezTo>
                  <a:pt x="402578" y="436876"/>
                  <a:pt x="405615" y="436876"/>
                  <a:pt x="408653" y="437635"/>
                </a:cubicBezTo>
                <a:lnTo>
                  <a:pt x="410171" y="437635"/>
                </a:lnTo>
                <a:cubicBezTo>
                  <a:pt x="413209" y="437635"/>
                  <a:pt x="417006" y="437635"/>
                  <a:pt x="420044" y="437635"/>
                </a:cubicBezTo>
                <a:cubicBezTo>
                  <a:pt x="423841" y="437635"/>
                  <a:pt x="426878" y="437635"/>
                  <a:pt x="430675" y="437635"/>
                </a:cubicBezTo>
                <a:cubicBezTo>
                  <a:pt x="431435" y="437635"/>
                  <a:pt x="431435" y="437635"/>
                  <a:pt x="432194" y="437635"/>
                </a:cubicBezTo>
                <a:cubicBezTo>
                  <a:pt x="435231" y="436876"/>
                  <a:pt x="438269" y="436876"/>
                  <a:pt x="440547" y="436876"/>
                </a:cubicBezTo>
                <a:lnTo>
                  <a:pt x="442066" y="436876"/>
                </a:lnTo>
                <a:cubicBezTo>
                  <a:pt x="505096" y="435359"/>
                  <a:pt x="568126" y="424737"/>
                  <a:pt x="607614" y="406529"/>
                </a:cubicBezTo>
                <a:lnTo>
                  <a:pt x="607614" y="437635"/>
                </a:lnTo>
                <a:lnTo>
                  <a:pt x="607614" y="441428"/>
                </a:lnTo>
                <a:lnTo>
                  <a:pt x="607614" y="445222"/>
                </a:lnTo>
                <a:lnTo>
                  <a:pt x="607614" y="474052"/>
                </a:lnTo>
                <a:cubicBezTo>
                  <a:pt x="577238" y="492261"/>
                  <a:pt x="508133" y="508193"/>
                  <a:pt x="420044" y="508193"/>
                </a:cubicBezTo>
                <a:cubicBezTo>
                  <a:pt x="319804" y="508193"/>
                  <a:pt x="244623" y="487708"/>
                  <a:pt x="222601" y="466465"/>
                </a:cubicBezTo>
                <a:lnTo>
                  <a:pt x="222601" y="445222"/>
                </a:lnTo>
                <a:lnTo>
                  <a:pt x="222601" y="441428"/>
                </a:lnTo>
                <a:lnTo>
                  <a:pt x="222601" y="437635"/>
                </a:lnTo>
                <a:close/>
                <a:moveTo>
                  <a:pt x="222601" y="310204"/>
                </a:moveTo>
                <a:cubicBezTo>
                  <a:pt x="265127" y="333723"/>
                  <a:pt x="344104" y="346621"/>
                  <a:pt x="420044" y="346621"/>
                </a:cubicBezTo>
                <a:cubicBezTo>
                  <a:pt x="490667" y="346621"/>
                  <a:pt x="563569" y="335999"/>
                  <a:pt x="607614" y="315515"/>
                </a:cubicBezTo>
                <a:lnTo>
                  <a:pt x="607614" y="346621"/>
                </a:lnTo>
                <a:lnTo>
                  <a:pt x="607614" y="350414"/>
                </a:lnTo>
                <a:lnTo>
                  <a:pt x="607614" y="354208"/>
                </a:lnTo>
                <a:lnTo>
                  <a:pt x="607614" y="383038"/>
                </a:lnTo>
                <a:cubicBezTo>
                  <a:pt x="577238" y="401247"/>
                  <a:pt x="506615" y="417179"/>
                  <a:pt x="420044" y="417179"/>
                </a:cubicBezTo>
                <a:cubicBezTo>
                  <a:pt x="325879" y="417179"/>
                  <a:pt x="251458" y="398212"/>
                  <a:pt x="225639" y="377727"/>
                </a:cubicBezTo>
                <a:cubicBezTo>
                  <a:pt x="225639" y="376969"/>
                  <a:pt x="224879" y="376969"/>
                  <a:pt x="224120" y="376210"/>
                </a:cubicBezTo>
                <a:cubicBezTo>
                  <a:pt x="224120" y="376210"/>
                  <a:pt x="223360" y="375451"/>
                  <a:pt x="222601" y="374692"/>
                </a:cubicBezTo>
                <a:lnTo>
                  <a:pt x="222601" y="354208"/>
                </a:lnTo>
                <a:lnTo>
                  <a:pt x="222601" y="350414"/>
                </a:lnTo>
                <a:lnTo>
                  <a:pt x="222601" y="346621"/>
                </a:lnTo>
                <a:close/>
                <a:moveTo>
                  <a:pt x="106343" y="252562"/>
                </a:moveTo>
                <a:cubicBezTo>
                  <a:pt x="81277" y="252562"/>
                  <a:pt x="60768" y="273039"/>
                  <a:pt x="60768" y="298066"/>
                </a:cubicBezTo>
                <a:cubicBezTo>
                  <a:pt x="60768" y="323094"/>
                  <a:pt x="81277" y="343571"/>
                  <a:pt x="106343" y="343571"/>
                </a:cubicBezTo>
                <a:cubicBezTo>
                  <a:pt x="131410" y="343571"/>
                  <a:pt x="151919" y="323094"/>
                  <a:pt x="151919" y="298066"/>
                </a:cubicBezTo>
                <a:cubicBezTo>
                  <a:pt x="151919" y="273039"/>
                  <a:pt x="131410" y="252562"/>
                  <a:pt x="106343" y="252562"/>
                </a:cubicBezTo>
                <a:close/>
                <a:moveTo>
                  <a:pt x="8356" y="212366"/>
                </a:moveTo>
                <a:lnTo>
                  <a:pt x="243070" y="212366"/>
                </a:lnTo>
                <a:cubicBezTo>
                  <a:pt x="221801" y="222984"/>
                  <a:pt x="207369" y="235877"/>
                  <a:pt x="203571" y="251045"/>
                </a:cubicBezTo>
                <a:cubicBezTo>
                  <a:pt x="202812" y="252562"/>
                  <a:pt x="202812" y="254079"/>
                  <a:pt x="202812" y="255595"/>
                </a:cubicBezTo>
                <a:lnTo>
                  <a:pt x="202812" y="259387"/>
                </a:lnTo>
                <a:lnTo>
                  <a:pt x="202812" y="283657"/>
                </a:lnTo>
                <a:lnTo>
                  <a:pt x="202812" y="310201"/>
                </a:lnTo>
                <a:lnTo>
                  <a:pt x="202812" y="346605"/>
                </a:lnTo>
                <a:lnTo>
                  <a:pt x="202812" y="350397"/>
                </a:lnTo>
                <a:lnTo>
                  <a:pt x="202812" y="354189"/>
                </a:lnTo>
                <a:lnTo>
                  <a:pt x="202812" y="384525"/>
                </a:lnTo>
                <a:lnTo>
                  <a:pt x="8356" y="384525"/>
                </a:lnTo>
                <a:cubicBezTo>
                  <a:pt x="3038" y="376941"/>
                  <a:pt x="0" y="367840"/>
                  <a:pt x="0" y="357981"/>
                </a:cubicBezTo>
                <a:lnTo>
                  <a:pt x="0" y="238910"/>
                </a:lnTo>
                <a:cubicBezTo>
                  <a:pt x="0" y="229051"/>
                  <a:pt x="3038" y="219950"/>
                  <a:pt x="8356" y="212366"/>
                </a:cubicBezTo>
                <a:close/>
                <a:moveTo>
                  <a:pt x="415487" y="184343"/>
                </a:moveTo>
                <a:cubicBezTo>
                  <a:pt x="503577" y="184343"/>
                  <a:pt x="596223" y="207853"/>
                  <a:pt x="606855" y="251082"/>
                </a:cubicBezTo>
                <a:cubicBezTo>
                  <a:pt x="607614" y="252599"/>
                  <a:pt x="607614" y="254116"/>
                  <a:pt x="607614" y="255633"/>
                </a:cubicBezTo>
                <a:lnTo>
                  <a:pt x="607614" y="259425"/>
                </a:lnTo>
                <a:lnTo>
                  <a:pt x="607614" y="292036"/>
                </a:lnTo>
                <a:cubicBezTo>
                  <a:pt x="577238" y="310238"/>
                  <a:pt x="506615" y="326164"/>
                  <a:pt x="420044" y="326164"/>
                </a:cubicBezTo>
                <a:cubicBezTo>
                  <a:pt x="322082" y="326164"/>
                  <a:pt x="244623" y="305687"/>
                  <a:pt x="222601" y="283694"/>
                </a:cubicBezTo>
                <a:lnTo>
                  <a:pt x="222601" y="259425"/>
                </a:lnTo>
                <a:lnTo>
                  <a:pt x="222601" y="255633"/>
                </a:lnTo>
                <a:cubicBezTo>
                  <a:pt x="222601" y="254116"/>
                  <a:pt x="223360" y="252599"/>
                  <a:pt x="224120" y="251082"/>
                </a:cubicBezTo>
                <a:cubicBezTo>
                  <a:pt x="233992" y="207853"/>
                  <a:pt x="327397" y="184343"/>
                  <a:pt x="415487" y="184343"/>
                </a:cubicBezTo>
                <a:close/>
                <a:moveTo>
                  <a:pt x="526346" y="111497"/>
                </a:moveTo>
                <a:cubicBezTo>
                  <a:pt x="521029" y="111497"/>
                  <a:pt x="516472" y="116048"/>
                  <a:pt x="516472" y="121358"/>
                </a:cubicBezTo>
                <a:cubicBezTo>
                  <a:pt x="516472" y="126667"/>
                  <a:pt x="521029" y="131218"/>
                  <a:pt x="526346" y="131218"/>
                </a:cubicBezTo>
                <a:cubicBezTo>
                  <a:pt x="532422" y="131218"/>
                  <a:pt x="536979" y="126667"/>
                  <a:pt x="536979" y="121358"/>
                </a:cubicBezTo>
                <a:cubicBezTo>
                  <a:pt x="536979" y="116048"/>
                  <a:pt x="532422" y="111497"/>
                  <a:pt x="526346" y="111497"/>
                </a:cubicBezTo>
                <a:close/>
                <a:moveTo>
                  <a:pt x="486091" y="111497"/>
                </a:moveTo>
                <a:cubicBezTo>
                  <a:pt x="480775" y="111497"/>
                  <a:pt x="476217" y="116048"/>
                  <a:pt x="476217" y="121358"/>
                </a:cubicBezTo>
                <a:cubicBezTo>
                  <a:pt x="476217" y="126667"/>
                  <a:pt x="480775" y="131218"/>
                  <a:pt x="486091" y="131218"/>
                </a:cubicBezTo>
                <a:cubicBezTo>
                  <a:pt x="491408" y="131218"/>
                  <a:pt x="495965" y="126667"/>
                  <a:pt x="495965" y="121358"/>
                </a:cubicBezTo>
                <a:cubicBezTo>
                  <a:pt x="495965" y="116048"/>
                  <a:pt x="491408" y="111497"/>
                  <a:pt x="486091" y="111497"/>
                </a:cubicBezTo>
                <a:close/>
                <a:moveTo>
                  <a:pt x="445837" y="111497"/>
                </a:moveTo>
                <a:cubicBezTo>
                  <a:pt x="439761" y="111497"/>
                  <a:pt x="435204" y="116048"/>
                  <a:pt x="435204" y="121358"/>
                </a:cubicBezTo>
                <a:cubicBezTo>
                  <a:pt x="435204" y="126667"/>
                  <a:pt x="439761" y="131218"/>
                  <a:pt x="445837" y="131218"/>
                </a:cubicBezTo>
                <a:cubicBezTo>
                  <a:pt x="451153" y="131218"/>
                  <a:pt x="455711" y="126667"/>
                  <a:pt x="455711" y="121358"/>
                </a:cubicBezTo>
                <a:cubicBezTo>
                  <a:pt x="455711" y="116048"/>
                  <a:pt x="451153" y="111497"/>
                  <a:pt x="445837" y="111497"/>
                </a:cubicBezTo>
                <a:close/>
                <a:moveTo>
                  <a:pt x="404823" y="111497"/>
                </a:moveTo>
                <a:cubicBezTo>
                  <a:pt x="399506" y="111497"/>
                  <a:pt x="394949" y="116048"/>
                  <a:pt x="394949" y="121358"/>
                </a:cubicBezTo>
                <a:cubicBezTo>
                  <a:pt x="394949" y="126667"/>
                  <a:pt x="399506" y="131218"/>
                  <a:pt x="404823" y="131218"/>
                </a:cubicBezTo>
                <a:cubicBezTo>
                  <a:pt x="410899" y="131218"/>
                  <a:pt x="415456" y="126667"/>
                  <a:pt x="415456" y="121358"/>
                </a:cubicBezTo>
                <a:cubicBezTo>
                  <a:pt x="415456" y="116048"/>
                  <a:pt x="410899" y="111497"/>
                  <a:pt x="404823" y="111497"/>
                </a:cubicBezTo>
                <a:close/>
                <a:moveTo>
                  <a:pt x="364568" y="111497"/>
                </a:moveTo>
                <a:cubicBezTo>
                  <a:pt x="359252" y="111497"/>
                  <a:pt x="354695" y="116048"/>
                  <a:pt x="354695" y="121358"/>
                </a:cubicBezTo>
                <a:cubicBezTo>
                  <a:pt x="354695" y="126667"/>
                  <a:pt x="359252" y="131218"/>
                  <a:pt x="364568" y="131218"/>
                </a:cubicBezTo>
                <a:cubicBezTo>
                  <a:pt x="369885" y="131218"/>
                  <a:pt x="374442" y="126667"/>
                  <a:pt x="374442" y="121358"/>
                </a:cubicBezTo>
                <a:cubicBezTo>
                  <a:pt x="374442" y="116048"/>
                  <a:pt x="369885" y="111497"/>
                  <a:pt x="364568" y="111497"/>
                </a:cubicBezTo>
                <a:close/>
                <a:moveTo>
                  <a:pt x="506598" y="81158"/>
                </a:moveTo>
                <a:cubicBezTo>
                  <a:pt x="500522" y="81158"/>
                  <a:pt x="495965" y="85709"/>
                  <a:pt x="495965" y="91018"/>
                </a:cubicBezTo>
                <a:cubicBezTo>
                  <a:pt x="495965" y="96328"/>
                  <a:pt x="500522" y="100879"/>
                  <a:pt x="506598" y="100879"/>
                </a:cubicBezTo>
                <a:cubicBezTo>
                  <a:pt x="511915" y="100879"/>
                  <a:pt x="516472" y="96328"/>
                  <a:pt x="516472" y="91018"/>
                </a:cubicBezTo>
                <a:cubicBezTo>
                  <a:pt x="516472" y="85709"/>
                  <a:pt x="511915" y="81158"/>
                  <a:pt x="506598" y="81158"/>
                </a:cubicBezTo>
                <a:close/>
                <a:moveTo>
                  <a:pt x="465584" y="81158"/>
                </a:moveTo>
                <a:cubicBezTo>
                  <a:pt x="460268" y="81158"/>
                  <a:pt x="455711" y="85709"/>
                  <a:pt x="455711" y="91018"/>
                </a:cubicBezTo>
                <a:cubicBezTo>
                  <a:pt x="455711" y="96328"/>
                  <a:pt x="460268" y="100879"/>
                  <a:pt x="465584" y="100879"/>
                </a:cubicBezTo>
                <a:cubicBezTo>
                  <a:pt x="471660" y="100879"/>
                  <a:pt x="476217" y="96328"/>
                  <a:pt x="476217" y="91018"/>
                </a:cubicBezTo>
                <a:cubicBezTo>
                  <a:pt x="476217" y="85709"/>
                  <a:pt x="471660" y="81158"/>
                  <a:pt x="465584" y="81158"/>
                </a:cubicBezTo>
                <a:close/>
                <a:moveTo>
                  <a:pt x="425330" y="81158"/>
                </a:moveTo>
                <a:cubicBezTo>
                  <a:pt x="420013" y="81158"/>
                  <a:pt x="415456" y="85709"/>
                  <a:pt x="415456" y="91018"/>
                </a:cubicBezTo>
                <a:cubicBezTo>
                  <a:pt x="415456" y="96328"/>
                  <a:pt x="420013" y="100879"/>
                  <a:pt x="425330" y="100879"/>
                </a:cubicBezTo>
                <a:cubicBezTo>
                  <a:pt x="430646" y="100879"/>
                  <a:pt x="435204" y="96328"/>
                  <a:pt x="435204" y="91018"/>
                </a:cubicBezTo>
                <a:cubicBezTo>
                  <a:pt x="435204" y="85709"/>
                  <a:pt x="430646" y="81158"/>
                  <a:pt x="425330" y="81158"/>
                </a:cubicBezTo>
                <a:close/>
                <a:moveTo>
                  <a:pt x="385075" y="81158"/>
                </a:moveTo>
                <a:cubicBezTo>
                  <a:pt x="378999" y="81158"/>
                  <a:pt x="374442" y="85709"/>
                  <a:pt x="374442" y="91018"/>
                </a:cubicBezTo>
                <a:cubicBezTo>
                  <a:pt x="374442" y="96328"/>
                  <a:pt x="378999" y="100879"/>
                  <a:pt x="385075" y="100879"/>
                </a:cubicBezTo>
                <a:cubicBezTo>
                  <a:pt x="390392" y="100879"/>
                  <a:pt x="394949" y="96328"/>
                  <a:pt x="394949" y="91018"/>
                </a:cubicBezTo>
                <a:cubicBezTo>
                  <a:pt x="394949" y="85709"/>
                  <a:pt x="390392" y="81158"/>
                  <a:pt x="385075" y="81158"/>
                </a:cubicBezTo>
                <a:close/>
                <a:moveTo>
                  <a:pt x="344061" y="81158"/>
                </a:moveTo>
                <a:cubicBezTo>
                  <a:pt x="338745" y="81158"/>
                  <a:pt x="334188" y="85709"/>
                  <a:pt x="334188" y="91018"/>
                </a:cubicBezTo>
                <a:cubicBezTo>
                  <a:pt x="334188" y="96328"/>
                  <a:pt x="338745" y="100879"/>
                  <a:pt x="344061" y="100879"/>
                </a:cubicBezTo>
                <a:cubicBezTo>
                  <a:pt x="350138" y="100879"/>
                  <a:pt x="354695" y="96328"/>
                  <a:pt x="354695" y="91018"/>
                </a:cubicBezTo>
                <a:cubicBezTo>
                  <a:pt x="354695" y="85709"/>
                  <a:pt x="350138" y="81158"/>
                  <a:pt x="344061" y="81158"/>
                </a:cubicBezTo>
                <a:close/>
                <a:moveTo>
                  <a:pt x="106332" y="60679"/>
                </a:moveTo>
                <a:cubicBezTo>
                  <a:pt x="81268" y="60679"/>
                  <a:pt x="60761" y="81158"/>
                  <a:pt x="60761" y="106188"/>
                </a:cubicBezTo>
                <a:cubicBezTo>
                  <a:pt x="60761" y="131218"/>
                  <a:pt x="81268" y="151697"/>
                  <a:pt x="106332" y="151697"/>
                </a:cubicBezTo>
                <a:cubicBezTo>
                  <a:pt x="131397" y="151697"/>
                  <a:pt x="151904" y="131218"/>
                  <a:pt x="151904" y="106188"/>
                </a:cubicBezTo>
                <a:cubicBezTo>
                  <a:pt x="151904" y="81158"/>
                  <a:pt x="131397" y="60679"/>
                  <a:pt x="106332" y="60679"/>
                </a:cubicBezTo>
                <a:close/>
                <a:moveTo>
                  <a:pt x="46331" y="0"/>
                </a:moveTo>
                <a:lnTo>
                  <a:pt x="561283" y="0"/>
                </a:lnTo>
                <a:cubicBezTo>
                  <a:pt x="586348" y="0"/>
                  <a:pt x="607614" y="21238"/>
                  <a:pt x="607614" y="46268"/>
                </a:cubicBezTo>
                <a:lnTo>
                  <a:pt x="607614" y="166108"/>
                </a:lnTo>
                <a:cubicBezTo>
                  <a:pt x="607614" y="175969"/>
                  <a:pt x="604576" y="184312"/>
                  <a:pt x="599259" y="191897"/>
                </a:cubicBezTo>
                <a:lnTo>
                  <a:pt x="569638" y="191897"/>
                </a:lnTo>
                <a:cubicBezTo>
                  <a:pt x="529384" y="173693"/>
                  <a:pt x="468622" y="164591"/>
                  <a:pt x="410899" y="164591"/>
                </a:cubicBezTo>
                <a:cubicBezTo>
                  <a:pt x="352416" y="164591"/>
                  <a:pt x="291655" y="173693"/>
                  <a:pt x="251400" y="191897"/>
                </a:cubicBezTo>
                <a:lnTo>
                  <a:pt x="8355" y="191897"/>
                </a:lnTo>
                <a:cubicBezTo>
                  <a:pt x="3038" y="184312"/>
                  <a:pt x="0" y="175969"/>
                  <a:pt x="0" y="166108"/>
                </a:cubicBezTo>
                <a:lnTo>
                  <a:pt x="0" y="46268"/>
                </a:lnTo>
                <a:cubicBezTo>
                  <a:pt x="0" y="21238"/>
                  <a:pt x="21267" y="0"/>
                  <a:pt x="4633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8" name="supermarket-scanner_58233"/>
          <p:cNvSpPr>
            <a:spLocks noChangeAspect="1"/>
          </p:cNvSpPr>
          <p:nvPr/>
        </p:nvSpPr>
        <p:spPr bwMode="auto">
          <a:xfrm>
            <a:off x="7176589" y="4055559"/>
            <a:ext cx="609685" cy="582546"/>
          </a:xfrm>
          <a:custGeom>
            <a:avLst/>
            <a:gdLst>
              <a:gd name="connsiteX0" fmla="*/ 221327 w 578320"/>
              <a:gd name="connsiteY0" fmla="*/ 339832 h 552578"/>
              <a:gd name="connsiteX1" fmla="*/ 231487 w 578320"/>
              <a:gd name="connsiteY1" fmla="*/ 339832 h 552578"/>
              <a:gd name="connsiteX2" fmla="*/ 255502 w 578320"/>
              <a:gd name="connsiteY2" fmla="*/ 363777 h 552578"/>
              <a:gd name="connsiteX3" fmla="*/ 255502 w 578320"/>
              <a:gd name="connsiteY3" fmla="*/ 462320 h 552578"/>
              <a:gd name="connsiteX4" fmla="*/ 231487 w 578320"/>
              <a:gd name="connsiteY4" fmla="*/ 487186 h 552578"/>
              <a:gd name="connsiteX5" fmla="*/ 221327 w 578320"/>
              <a:gd name="connsiteY5" fmla="*/ 487186 h 552578"/>
              <a:gd name="connsiteX6" fmla="*/ 177091 w 578320"/>
              <a:gd name="connsiteY6" fmla="*/ 339832 h 552578"/>
              <a:gd name="connsiteX7" fmla="*/ 208456 w 578320"/>
              <a:gd name="connsiteY7" fmla="*/ 339832 h 552578"/>
              <a:gd name="connsiteX8" fmla="*/ 208456 w 578320"/>
              <a:gd name="connsiteY8" fmla="*/ 487186 h 552578"/>
              <a:gd name="connsiteX9" fmla="*/ 177091 w 578320"/>
              <a:gd name="connsiteY9" fmla="*/ 487186 h 552578"/>
              <a:gd name="connsiteX10" fmla="*/ 150313 w 578320"/>
              <a:gd name="connsiteY10" fmla="*/ 339832 h 552578"/>
              <a:gd name="connsiteX11" fmla="*/ 163332 w 578320"/>
              <a:gd name="connsiteY11" fmla="*/ 339832 h 552578"/>
              <a:gd name="connsiteX12" fmla="*/ 163332 w 578320"/>
              <a:gd name="connsiteY12" fmla="*/ 487186 h 552578"/>
              <a:gd name="connsiteX13" fmla="*/ 150313 w 578320"/>
              <a:gd name="connsiteY13" fmla="*/ 487186 h 552578"/>
              <a:gd name="connsiteX14" fmla="*/ 114362 w 578320"/>
              <a:gd name="connsiteY14" fmla="*/ 339832 h 552578"/>
              <a:gd name="connsiteX15" fmla="*/ 137442 w 578320"/>
              <a:gd name="connsiteY15" fmla="*/ 339832 h 552578"/>
              <a:gd name="connsiteX16" fmla="*/ 137442 w 578320"/>
              <a:gd name="connsiteY16" fmla="*/ 487186 h 552578"/>
              <a:gd name="connsiteX17" fmla="*/ 114362 w 578320"/>
              <a:gd name="connsiteY17" fmla="*/ 487186 h 552578"/>
              <a:gd name="connsiteX18" fmla="*/ 81222 w 578320"/>
              <a:gd name="connsiteY18" fmla="*/ 339832 h 552578"/>
              <a:gd name="connsiteX19" fmla="*/ 101491 w 578320"/>
              <a:gd name="connsiteY19" fmla="*/ 339832 h 552578"/>
              <a:gd name="connsiteX20" fmla="*/ 101491 w 578320"/>
              <a:gd name="connsiteY20" fmla="*/ 487186 h 552578"/>
              <a:gd name="connsiteX21" fmla="*/ 81222 w 578320"/>
              <a:gd name="connsiteY21" fmla="*/ 487186 h 552578"/>
              <a:gd name="connsiteX22" fmla="*/ 57141 w 578320"/>
              <a:gd name="connsiteY22" fmla="*/ 339832 h 552578"/>
              <a:gd name="connsiteX23" fmla="*/ 68203 w 578320"/>
              <a:gd name="connsiteY23" fmla="*/ 339832 h 552578"/>
              <a:gd name="connsiteX24" fmla="*/ 68203 w 578320"/>
              <a:gd name="connsiteY24" fmla="*/ 487186 h 552578"/>
              <a:gd name="connsiteX25" fmla="*/ 57141 w 578320"/>
              <a:gd name="connsiteY25" fmla="*/ 487186 h 552578"/>
              <a:gd name="connsiteX26" fmla="*/ 32252 w 578320"/>
              <a:gd name="connsiteY26" fmla="*/ 462320 h 552578"/>
              <a:gd name="connsiteX27" fmla="*/ 32252 w 578320"/>
              <a:gd name="connsiteY27" fmla="*/ 363777 h 552578"/>
              <a:gd name="connsiteX28" fmla="*/ 57141 w 578320"/>
              <a:gd name="connsiteY28" fmla="*/ 339832 h 552578"/>
              <a:gd name="connsiteX29" fmla="*/ 52571 w 578320"/>
              <a:gd name="connsiteY29" fmla="*/ 329730 h 552578"/>
              <a:gd name="connsiteX30" fmla="*/ 19368 w 578320"/>
              <a:gd name="connsiteY30" fmla="*/ 362883 h 552578"/>
              <a:gd name="connsiteX31" fmla="*/ 19368 w 578320"/>
              <a:gd name="connsiteY31" fmla="*/ 468789 h 552578"/>
              <a:gd name="connsiteX32" fmla="*/ 49804 w 578320"/>
              <a:gd name="connsiteY32" fmla="*/ 501942 h 552578"/>
              <a:gd name="connsiteX33" fmla="*/ 52571 w 578320"/>
              <a:gd name="connsiteY33" fmla="*/ 502863 h 552578"/>
              <a:gd name="connsiteX34" fmla="*/ 235185 w 578320"/>
              <a:gd name="connsiteY34" fmla="*/ 501942 h 552578"/>
              <a:gd name="connsiteX35" fmla="*/ 268387 w 578320"/>
              <a:gd name="connsiteY35" fmla="*/ 466947 h 552578"/>
              <a:gd name="connsiteX36" fmla="*/ 268387 w 578320"/>
              <a:gd name="connsiteY36" fmla="*/ 362883 h 552578"/>
              <a:gd name="connsiteX37" fmla="*/ 235185 w 578320"/>
              <a:gd name="connsiteY37" fmla="*/ 329730 h 552578"/>
              <a:gd name="connsiteX38" fmla="*/ 57182 w 578320"/>
              <a:gd name="connsiteY38" fmla="*/ 310391 h 552578"/>
              <a:gd name="connsiteX39" fmla="*/ 231495 w 578320"/>
              <a:gd name="connsiteY39" fmla="*/ 310391 h 552578"/>
              <a:gd name="connsiteX40" fmla="*/ 287755 w 578320"/>
              <a:gd name="connsiteY40" fmla="*/ 365646 h 552578"/>
              <a:gd name="connsiteX41" fmla="*/ 287755 w 578320"/>
              <a:gd name="connsiteY41" fmla="*/ 464184 h 552578"/>
              <a:gd name="connsiteX42" fmla="*/ 235185 w 578320"/>
              <a:gd name="connsiteY42" fmla="*/ 519439 h 552578"/>
              <a:gd name="connsiteX43" fmla="*/ 234262 w 578320"/>
              <a:gd name="connsiteY43" fmla="*/ 519439 h 552578"/>
              <a:gd name="connsiteX44" fmla="*/ 232418 w 578320"/>
              <a:gd name="connsiteY44" fmla="*/ 519439 h 552578"/>
              <a:gd name="connsiteX45" fmla="*/ 56260 w 578320"/>
              <a:gd name="connsiteY45" fmla="*/ 519439 h 552578"/>
              <a:gd name="connsiteX46" fmla="*/ 0 w 578320"/>
              <a:gd name="connsiteY46" fmla="*/ 463263 h 552578"/>
              <a:gd name="connsiteX47" fmla="*/ 0 w 578320"/>
              <a:gd name="connsiteY47" fmla="*/ 367488 h 552578"/>
              <a:gd name="connsiteX48" fmla="*/ 57182 w 578320"/>
              <a:gd name="connsiteY48" fmla="*/ 310391 h 552578"/>
              <a:gd name="connsiteX49" fmla="*/ 98680 w 578320"/>
              <a:gd name="connsiteY49" fmla="*/ 38614 h 552578"/>
              <a:gd name="connsiteX50" fmla="*/ 110663 w 578320"/>
              <a:gd name="connsiteY50" fmla="*/ 50588 h 552578"/>
              <a:gd name="connsiteX51" fmla="*/ 110663 w 578320"/>
              <a:gd name="connsiteY51" fmla="*/ 197961 h 552578"/>
              <a:gd name="connsiteX52" fmla="*/ 98680 w 578320"/>
              <a:gd name="connsiteY52" fmla="*/ 209935 h 552578"/>
              <a:gd name="connsiteX53" fmla="*/ 86696 w 578320"/>
              <a:gd name="connsiteY53" fmla="*/ 197961 h 552578"/>
              <a:gd name="connsiteX54" fmla="*/ 86696 w 578320"/>
              <a:gd name="connsiteY54" fmla="*/ 50588 h 552578"/>
              <a:gd name="connsiteX55" fmla="*/ 98680 w 578320"/>
              <a:gd name="connsiteY55" fmla="*/ 38614 h 552578"/>
              <a:gd name="connsiteX56" fmla="*/ 192821 w 578320"/>
              <a:gd name="connsiteY56" fmla="*/ 1842 h 552578"/>
              <a:gd name="connsiteX57" fmla="*/ 420616 w 578320"/>
              <a:gd name="connsiteY57" fmla="*/ 35918 h 552578"/>
              <a:gd name="connsiteX58" fmla="*/ 499007 w 578320"/>
              <a:gd name="connsiteY58" fmla="*/ 127093 h 552578"/>
              <a:gd name="connsiteX59" fmla="*/ 439061 w 578320"/>
              <a:gd name="connsiteY59" fmla="*/ 213664 h 552578"/>
              <a:gd name="connsiteX60" fmla="*/ 534975 w 578320"/>
              <a:gd name="connsiteY60" fmla="*/ 503767 h 552578"/>
              <a:gd name="connsiteX61" fmla="*/ 548808 w 578320"/>
              <a:gd name="connsiteY61" fmla="*/ 516661 h 552578"/>
              <a:gd name="connsiteX62" fmla="*/ 558031 w 578320"/>
              <a:gd name="connsiteY62" fmla="*/ 516661 h 552578"/>
              <a:gd name="connsiteX63" fmla="*/ 578320 w 578320"/>
              <a:gd name="connsiteY63" fmla="*/ 535080 h 552578"/>
              <a:gd name="connsiteX64" fmla="*/ 558031 w 578320"/>
              <a:gd name="connsiteY64" fmla="*/ 552578 h 552578"/>
              <a:gd name="connsiteX65" fmla="*/ 551575 w 578320"/>
              <a:gd name="connsiteY65" fmla="*/ 552578 h 552578"/>
              <a:gd name="connsiteX66" fmla="*/ 405860 w 578320"/>
              <a:gd name="connsiteY66" fmla="*/ 552578 h 552578"/>
              <a:gd name="connsiteX67" fmla="*/ 372659 w 578320"/>
              <a:gd name="connsiteY67" fmla="*/ 552578 h 552578"/>
              <a:gd name="connsiteX68" fmla="*/ 353292 w 578320"/>
              <a:gd name="connsiteY68" fmla="*/ 531396 h 552578"/>
              <a:gd name="connsiteX69" fmla="*/ 372659 w 578320"/>
              <a:gd name="connsiteY69" fmla="*/ 509293 h 552578"/>
              <a:gd name="connsiteX70" fmla="*/ 384649 w 578320"/>
              <a:gd name="connsiteY70" fmla="*/ 503767 h 552578"/>
              <a:gd name="connsiteX71" fmla="*/ 386493 w 578320"/>
              <a:gd name="connsiteY71" fmla="*/ 490874 h 552578"/>
              <a:gd name="connsiteX72" fmla="*/ 371737 w 578320"/>
              <a:gd name="connsiteY72" fmla="*/ 473375 h 552578"/>
              <a:gd name="connsiteX73" fmla="*/ 358826 w 578320"/>
              <a:gd name="connsiteY73" fmla="*/ 464166 h 552578"/>
              <a:gd name="connsiteX74" fmla="*/ 349603 w 578320"/>
              <a:gd name="connsiteY74" fmla="*/ 441142 h 552578"/>
              <a:gd name="connsiteX75" fmla="*/ 356059 w 578320"/>
              <a:gd name="connsiteY75" fmla="*/ 422722 h 552578"/>
              <a:gd name="connsiteX76" fmla="*/ 356981 w 578320"/>
              <a:gd name="connsiteY76" fmla="*/ 418118 h 552578"/>
              <a:gd name="connsiteX77" fmla="*/ 342225 w 578320"/>
              <a:gd name="connsiteY77" fmla="*/ 382200 h 552578"/>
              <a:gd name="connsiteX78" fmla="*/ 328391 w 578320"/>
              <a:gd name="connsiteY78" fmla="*/ 372990 h 552578"/>
              <a:gd name="connsiteX79" fmla="*/ 320091 w 578320"/>
              <a:gd name="connsiteY79" fmla="*/ 347203 h 552578"/>
              <a:gd name="connsiteX80" fmla="*/ 325625 w 578320"/>
              <a:gd name="connsiteY80" fmla="*/ 332468 h 552578"/>
              <a:gd name="connsiteX81" fmla="*/ 325625 w 578320"/>
              <a:gd name="connsiteY81" fmla="*/ 312207 h 552578"/>
              <a:gd name="connsiteX82" fmla="*/ 300724 w 578320"/>
              <a:gd name="connsiteY82" fmla="*/ 234846 h 552578"/>
              <a:gd name="connsiteX83" fmla="*/ 191899 w 578320"/>
              <a:gd name="connsiteY83" fmla="*/ 251423 h 552578"/>
              <a:gd name="connsiteX84" fmla="*/ 155931 w 578320"/>
              <a:gd name="connsiteY84" fmla="*/ 240372 h 552578"/>
              <a:gd name="connsiteX85" fmla="*/ 140253 w 578320"/>
              <a:gd name="connsiteY85" fmla="*/ 207217 h 552578"/>
              <a:gd name="connsiteX86" fmla="*/ 140253 w 578320"/>
              <a:gd name="connsiteY86" fmla="*/ 46048 h 552578"/>
              <a:gd name="connsiteX87" fmla="*/ 155931 w 578320"/>
              <a:gd name="connsiteY87" fmla="*/ 11973 h 552578"/>
              <a:gd name="connsiteX88" fmla="*/ 192821 w 578320"/>
              <a:gd name="connsiteY88" fmla="*/ 1842 h 552578"/>
              <a:gd name="connsiteX89" fmla="*/ 49803 w 578320"/>
              <a:gd name="connsiteY89" fmla="*/ 0 h 552578"/>
              <a:gd name="connsiteX90" fmla="*/ 61841 w 578320"/>
              <a:gd name="connsiteY90" fmla="*/ 12893 h 552578"/>
              <a:gd name="connsiteX91" fmla="*/ 61841 w 578320"/>
              <a:gd name="connsiteY91" fmla="*/ 233914 h 552578"/>
              <a:gd name="connsiteX92" fmla="*/ 49803 w 578320"/>
              <a:gd name="connsiteY92" fmla="*/ 245886 h 552578"/>
              <a:gd name="connsiteX93" fmla="*/ 36838 w 578320"/>
              <a:gd name="connsiteY93" fmla="*/ 233914 h 552578"/>
              <a:gd name="connsiteX94" fmla="*/ 36838 w 578320"/>
              <a:gd name="connsiteY94" fmla="*/ 12893 h 552578"/>
              <a:gd name="connsiteX95" fmla="*/ 49803 w 578320"/>
              <a:gd name="connsiteY95" fmla="*/ 0 h 5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8320" h="552578">
                <a:moveTo>
                  <a:pt x="221327" y="339832"/>
                </a:moveTo>
                <a:lnTo>
                  <a:pt x="231487" y="339832"/>
                </a:lnTo>
                <a:cubicBezTo>
                  <a:pt x="244418" y="339832"/>
                  <a:pt x="255502" y="349963"/>
                  <a:pt x="255502" y="363777"/>
                </a:cubicBezTo>
                <a:lnTo>
                  <a:pt x="255502" y="462320"/>
                </a:lnTo>
                <a:cubicBezTo>
                  <a:pt x="255502" y="476135"/>
                  <a:pt x="244418" y="487186"/>
                  <a:pt x="231487" y="487186"/>
                </a:cubicBezTo>
                <a:lnTo>
                  <a:pt x="221327" y="487186"/>
                </a:lnTo>
                <a:close/>
                <a:moveTo>
                  <a:pt x="177091" y="339832"/>
                </a:moveTo>
                <a:lnTo>
                  <a:pt x="208456" y="339832"/>
                </a:lnTo>
                <a:lnTo>
                  <a:pt x="208456" y="487186"/>
                </a:lnTo>
                <a:lnTo>
                  <a:pt x="177091" y="487186"/>
                </a:lnTo>
                <a:close/>
                <a:moveTo>
                  <a:pt x="150313" y="339832"/>
                </a:moveTo>
                <a:lnTo>
                  <a:pt x="163332" y="339832"/>
                </a:lnTo>
                <a:lnTo>
                  <a:pt x="163332" y="487186"/>
                </a:lnTo>
                <a:lnTo>
                  <a:pt x="150313" y="487186"/>
                </a:lnTo>
                <a:close/>
                <a:moveTo>
                  <a:pt x="114362" y="339832"/>
                </a:moveTo>
                <a:lnTo>
                  <a:pt x="137442" y="339832"/>
                </a:lnTo>
                <a:lnTo>
                  <a:pt x="137442" y="487186"/>
                </a:lnTo>
                <a:lnTo>
                  <a:pt x="114362" y="487186"/>
                </a:lnTo>
                <a:close/>
                <a:moveTo>
                  <a:pt x="81222" y="339832"/>
                </a:moveTo>
                <a:lnTo>
                  <a:pt x="101491" y="339832"/>
                </a:lnTo>
                <a:lnTo>
                  <a:pt x="101491" y="487186"/>
                </a:lnTo>
                <a:lnTo>
                  <a:pt x="81222" y="487186"/>
                </a:lnTo>
                <a:close/>
                <a:moveTo>
                  <a:pt x="57141" y="339832"/>
                </a:moveTo>
                <a:lnTo>
                  <a:pt x="68203" y="339832"/>
                </a:lnTo>
                <a:lnTo>
                  <a:pt x="68203" y="487186"/>
                </a:lnTo>
                <a:lnTo>
                  <a:pt x="57141" y="487186"/>
                </a:lnTo>
                <a:cubicBezTo>
                  <a:pt x="43314" y="487186"/>
                  <a:pt x="32252" y="476135"/>
                  <a:pt x="32252" y="462320"/>
                </a:cubicBezTo>
                <a:lnTo>
                  <a:pt x="32252" y="363777"/>
                </a:lnTo>
                <a:cubicBezTo>
                  <a:pt x="32252" y="349963"/>
                  <a:pt x="43314" y="339832"/>
                  <a:pt x="57141" y="339832"/>
                </a:cubicBezTo>
                <a:close/>
                <a:moveTo>
                  <a:pt x="52571" y="329730"/>
                </a:moveTo>
                <a:cubicBezTo>
                  <a:pt x="34125" y="329730"/>
                  <a:pt x="19368" y="344465"/>
                  <a:pt x="19368" y="362883"/>
                </a:cubicBezTo>
                <a:lnTo>
                  <a:pt x="19368" y="468789"/>
                </a:lnTo>
                <a:cubicBezTo>
                  <a:pt x="19368" y="486286"/>
                  <a:pt x="32280" y="501021"/>
                  <a:pt x="49804" y="501942"/>
                </a:cubicBezTo>
                <a:lnTo>
                  <a:pt x="52571" y="502863"/>
                </a:lnTo>
                <a:lnTo>
                  <a:pt x="235185" y="501942"/>
                </a:lnTo>
                <a:cubicBezTo>
                  <a:pt x="253630" y="501942"/>
                  <a:pt x="268387" y="484444"/>
                  <a:pt x="268387" y="466947"/>
                </a:cubicBezTo>
                <a:lnTo>
                  <a:pt x="268387" y="362883"/>
                </a:lnTo>
                <a:cubicBezTo>
                  <a:pt x="268387" y="344465"/>
                  <a:pt x="253630" y="329730"/>
                  <a:pt x="235185" y="329730"/>
                </a:cubicBezTo>
                <a:close/>
                <a:moveTo>
                  <a:pt x="57182" y="310391"/>
                </a:moveTo>
                <a:lnTo>
                  <a:pt x="231495" y="310391"/>
                </a:lnTo>
                <a:cubicBezTo>
                  <a:pt x="262853" y="310391"/>
                  <a:pt x="287755" y="335256"/>
                  <a:pt x="287755" y="365646"/>
                </a:cubicBezTo>
                <a:lnTo>
                  <a:pt x="287755" y="464184"/>
                </a:lnTo>
                <a:cubicBezTo>
                  <a:pt x="287755" y="493654"/>
                  <a:pt x="264698" y="517597"/>
                  <a:pt x="235185" y="519439"/>
                </a:cubicBezTo>
                <a:lnTo>
                  <a:pt x="234262" y="519439"/>
                </a:lnTo>
                <a:lnTo>
                  <a:pt x="232418" y="519439"/>
                </a:lnTo>
                <a:lnTo>
                  <a:pt x="56260" y="519439"/>
                </a:lnTo>
                <a:cubicBezTo>
                  <a:pt x="24902" y="519439"/>
                  <a:pt x="0" y="493654"/>
                  <a:pt x="0" y="463263"/>
                </a:cubicBezTo>
                <a:lnTo>
                  <a:pt x="0" y="367488"/>
                </a:lnTo>
                <a:cubicBezTo>
                  <a:pt x="0" y="336177"/>
                  <a:pt x="25824" y="310391"/>
                  <a:pt x="57182" y="310391"/>
                </a:cubicBezTo>
                <a:close/>
                <a:moveTo>
                  <a:pt x="98680" y="38614"/>
                </a:moveTo>
                <a:cubicBezTo>
                  <a:pt x="105132" y="38614"/>
                  <a:pt x="110663" y="44141"/>
                  <a:pt x="110663" y="50588"/>
                </a:cubicBezTo>
                <a:lnTo>
                  <a:pt x="110663" y="197961"/>
                </a:lnTo>
                <a:cubicBezTo>
                  <a:pt x="110663" y="204409"/>
                  <a:pt x="105132" y="209935"/>
                  <a:pt x="98680" y="209935"/>
                </a:cubicBezTo>
                <a:cubicBezTo>
                  <a:pt x="92227" y="209935"/>
                  <a:pt x="86696" y="204409"/>
                  <a:pt x="86696" y="197961"/>
                </a:cubicBezTo>
                <a:lnTo>
                  <a:pt x="86696" y="50588"/>
                </a:lnTo>
                <a:cubicBezTo>
                  <a:pt x="86696" y="44141"/>
                  <a:pt x="92227" y="38614"/>
                  <a:pt x="98680" y="38614"/>
                </a:cubicBezTo>
                <a:close/>
                <a:moveTo>
                  <a:pt x="192821" y="1842"/>
                </a:moveTo>
                <a:lnTo>
                  <a:pt x="420616" y="35918"/>
                </a:lnTo>
                <a:cubicBezTo>
                  <a:pt x="465806" y="42365"/>
                  <a:pt x="499007" y="81966"/>
                  <a:pt x="499007" y="127093"/>
                </a:cubicBezTo>
                <a:cubicBezTo>
                  <a:pt x="499007" y="165774"/>
                  <a:pt x="474106" y="200770"/>
                  <a:pt x="439061" y="213664"/>
                </a:cubicBezTo>
                <a:lnTo>
                  <a:pt x="534975" y="503767"/>
                </a:lnTo>
                <a:cubicBezTo>
                  <a:pt x="536819" y="509293"/>
                  <a:pt x="542353" y="516661"/>
                  <a:pt x="548808" y="516661"/>
                </a:cubicBezTo>
                <a:lnTo>
                  <a:pt x="558031" y="516661"/>
                </a:lnTo>
                <a:cubicBezTo>
                  <a:pt x="569098" y="516661"/>
                  <a:pt x="578320" y="524028"/>
                  <a:pt x="578320" y="535080"/>
                </a:cubicBezTo>
                <a:cubicBezTo>
                  <a:pt x="578320" y="546131"/>
                  <a:pt x="569098" y="552578"/>
                  <a:pt x="558031" y="552578"/>
                </a:cubicBezTo>
                <a:lnTo>
                  <a:pt x="551575" y="552578"/>
                </a:lnTo>
                <a:lnTo>
                  <a:pt x="405860" y="552578"/>
                </a:lnTo>
                <a:lnTo>
                  <a:pt x="372659" y="552578"/>
                </a:lnTo>
                <a:cubicBezTo>
                  <a:pt x="362515" y="552578"/>
                  <a:pt x="353292" y="542448"/>
                  <a:pt x="353292" y="531396"/>
                </a:cubicBezTo>
                <a:cubicBezTo>
                  <a:pt x="353292" y="520345"/>
                  <a:pt x="361592" y="509293"/>
                  <a:pt x="372659" y="509293"/>
                </a:cubicBezTo>
                <a:cubicBezTo>
                  <a:pt x="377271" y="509293"/>
                  <a:pt x="381882" y="507451"/>
                  <a:pt x="384649" y="503767"/>
                </a:cubicBezTo>
                <a:cubicBezTo>
                  <a:pt x="387415" y="500083"/>
                  <a:pt x="388338" y="495479"/>
                  <a:pt x="386493" y="490874"/>
                </a:cubicBezTo>
                <a:cubicBezTo>
                  <a:pt x="386493" y="490874"/>
                  <a:pt x="384649" y="480743"/>
                  <a:pt x="371737" y="473375"/>
                </a:cubicBezTo>
                <a:lnTo>
                  <a:pt x="358826" y="464166"/>
                </a:lnTo>
                <a:cubicBezTo>
                  <a:pt x="351448" y="458640"/>
                  <a:pt x="348681" y="450351"/>
                  <a:pt x="349603" y="441142"/>
                </a:cubicBezTo>
                <a:lnTo>
                  <a:pt x="356059" y="422722"/>
                </a:lnTo>
                <a:cubicBezTo>
                  <a:pt x="356059" y="421801"/>
                  <a:pt x="356981" y="419960"/>
                  <a:pt x="356981" y="418118"/>
                </a:cubicBezTo>
                <a:cubicBezTo>
                  <a:pt x="358826" y="404303"/>
                  <a:pt x="353292" y="390489"/>
                  <a:pt x="342225" y="382200"/>
                </a:cubicBezTo>
                <a:lnTo>
                  <a:pt x="328391" y="372990"/>
                </a:lnTo>
                <a:cubicBezTo>
                  <a:pt x="321014" y="367465"/>
                  <a:pt x="317325" y="357334"/>
                  <a:pt x="320091" y="347203"/>
                </a:cubicBezTo>
                <a:lnTo>
                  <a:pt x="325625" y="332468"/>
                </a:lnTo>
                <a:cubicBezTo>
                  <a:pt x="327469" y="326021"/>
                  <a:pt x="327469" y="318654"/>
                  <a:pt x="325625" y="312207"/>
                </a:cubicBezTo>
                <a:cubicBezTo>
                  <a:pt x="326547" y="312207"/>
                  <a:pt x="300724" y="234846"/>
                  <a:pt x="300724" y="234846"/>
                </a:cubicBezTo>
                <a:lnTo>
                  <a:pt x="191899" y="251423"/>
                </a:lnTo>
                <a:cubicBezTo>
                  <a:pt x="179910" y="253265"/>
                  <a:pt x="166076" y="248660"/>
                  <a:pt x="155931" y="240372"/>
                </a:cubicBezTo>
                <a:cubicBezTo>
                  <a:pt x="146709" y="232083"/>
                  <a:pt x="140253" y="220110"/>
                  <a:pt x="140253" y="207217"/>
                </a:cubicBezTo>
                <a:lnTo>
                  <a:pt x="140253" y="46048"/>
                </a:lnTo>
                <a:cubicBezTo>
                  <a:pt x="140253" y="33155"/>
                  <a:pt x="146709" y="21182"/>
                  <a:pt x="155931" y="11973"/>
                </a:cubicBezTo>
                <a:cubicBezTo>
                  <a:pt x="166076" y="3684"/>
                  <a:pt x="179910" y="0"/>
                  <a:pt x="192821" y="1842"/>
                </a:cubicBezTo>
                <a:close/>
                <a:moveTo>
                  <a:pt x="49803" y="0"/>
                </a:moveTo>
                <a:cubicBezTo>
                  <a:pt x="56285" y="0"/>
                  <a:pt x="61841" y="5526"/>
                  <a:pt x="61841" y="12893"/>
                </a:cubicBezTo>
                <a:lnTo>
                  <a:pt x="61841" y="233914"/>
                </a:lnTo>
                <a:cubicBezTo>
                  <a:pt x="61841" y="240361"/>
                  <a:pt x="56285" y="245886"/>
                  <a:pt x="49803" y="245886"/>
                </a:cubicBezTo>
                <a:cubicBezTo>
                  <a:pt x="42394" y="245886"/>
                  <a:pt x="36838" y="240361"/>
                  <a:pt x="36838" y="233914"/>
                </a:cubicBezTo>
                <a:lnTo>
                  <a:pt x="36838" y="12893"/>
                </a:lnTo>
                <a:cubicBezTo>
                  <a:pt x="36838" y="5526"/>
                  <a:pt x="42394" y="0"/>
                  <a:pt x="4980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92" name="personal-computer_76658"/>
          <p:cNvSpPr>
            <a:spLocks noChangeAspect="1"/>
          </p:cNvSpPr>
          <p:nvPr/>
        </p:nvSpPr>
        <p:spPr bwMode="auto">
          <a:xfrm>
            <a:off x="6216384" y="5235604"/>
            <a:ext cx="609685" cy="463129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34" y="3163404"/>
            <a:ext cx="1234689" cy="12346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16" y="1763275"/>
            <a:ext cx="759875" cy="10251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43" y="5484637"/>
            <a:ext cx="1114429" cy="835822"/>
          </a:xfrm>
          <a:prstGeom prst="rect">
            <a:avLst/>
          </a:prstGeom>
        </p:spPr>
      </p:pic>
      <p:sp>
        <p:nvSpPr>
          <p:cNvPr id="31" name="iSļîḋé">
            <a:extLst>
              <a:ext uri="{FF2B5EF4-FFF2-40B4-BE49-F238E27FC236}">
                <a16:creationId xmlns:a16="http://schemas.microsoft.com/office/drawing/2014/main" xmlns="" id="{4178626E-CE92-4A90-BC2B-B524E38D1D85}"/>
              </a:ext>
            </a:extLst>
          </p:cNvPr>
          <p:cNvSpPr txBox="1"/>
          <p:nvPr/>
        </p:nvSpPr>
        <p:spPr>
          <a:xfrm>
            <a:off x="2440850" y="4398441"/>
            <a:ext cx="1498353" cy="364077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/>
              <a:t>机械臂</a:t>
            </a:r>
          </a:p>
        </p:txBody>
      </p:sp>
      <p:sp>
        <p:nvSpPr>
          <p:cNvPr id="32" name="îṧḷiḍe">
            <a:extLst>
              <a:ext uri="{FF2B5EF4-FFF2-40B4-BE49-F238E27FC236}">
                <a16:creationId xmlns:a16="http://schemas.microsoft.com/office/drawing/2014/main" xmlns="" id="{5B49F077-F61D-4135-8133-23AAD583DB48}"/>
              </a:ext>
            </a:extLst>
          </p:cNvPr>
          <p:cNvSpPr txBox="1"/>
          <p:nvPr/>
        </p:nvSpPr>
        <p:spPr>
          <a:xfrm>
            <a:off x="2105356" y="5141677"/>
            <a:ext cx="2998876" cy="407049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íṥ1îḍè">
            <a:extLst>
              <a:ext uri="{FF2B5EF4-FFF2-40B4-BE49-F238E27FC236}">
                <a16:creationId xmlns:a16="http://schemas.microsoft.com/office/drawing/2014/main" xmlns="" id="{BBEF5D05-0FBB-4164-86BC-3F66B799E02F}"/>
              </a:ext>
            </a:extLst>
          </p:cNvPr>
          <p:cNvSpPr txBox="1"/>
          <p:nvPr/>
        </p:nvSpPr>
        <p:spPr>
          <a:xfrm>
            <a:off x="2942237" y="4733768"/>
            <a:ext cx="1300001" cy="364077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zh-CN" altLang="en-US" sz="1000" dirty="0">
                <a:latin typeface="+mn-ea"/>
              </a:rPr>
              <a:t>六轴机械臂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ïṧliḍè">
            <a:extLst>
              <a:ext uri="{FF2B5EF4-FFF2-40B4-BE49-F238E27FC236}">
                <a16:creationId xmlns:a16="http://schemas.microsoft.com/office/drawing/2014/main" xmlns="" id="{7E8E375B-FCE3-43BD-AE18-0629FCA42AFF}"/>
              </a:ext>
            </a:extLst>
          </p:cNvPr>
          <p:cNvSpPr/>
          <p:nvPr/>
        </p:nvSpPr>
        <p:spPr>
          <a:xfrm>
            <a:off x="4295734" y="4511423"/>
            <a:ext cx="1104947" cy="11049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noFill/>
            </a:endParaRPr>
          </a:p>
        </p:txBody>
      </p:sp>
      <p:sp>
        <p:nvSpPr>
          <p:cNvPr id="34" name="robotic-arm_3798">
            <a:extLst>
              <a:ext uri="{FF2B5EF4-FFF2-40B4-BE49-F238E27FC236}">
                <a16:creationId xmlns:a16="http://schemas.microsoft.com/office/drawing/2014/main" xmlns="" id="{0F98CD77-F9D1-4334-BB4E-6B6F07A87BF0}"/>
              </a:ext>
            </a:extLst>
          </p:cNvPr>
          <p:cNvSpPr>
            <a:spLocks noChangeAspect="1"/>
          </p:cNvSpPr>
          <p:nvPr/>
        </p:nvSpPr>
        <p:spPr bwMode="auto">
          <a:xfrm>
            <a:off x="6308143" y="2834732"/>
            <a:ext cx="609684" cy="607658"/>
          </a:xfrm>
          <a:custGeom>
            <a:avLst/>
            <a:gdLst>
              <a:gd name="connsiteX0" fmla="*/ 290528 w 607921"/>
              <a:gd name="connsiteY0" fmla="*/ 490956 h 605900"/>
              <a:gd name="connsiteX1" fmla="*/ 259609 w 607921"/>
              <a:gd name="connsiteY1" fmla="*/ 523214 h 605900"/>
              <a:gd name="connsiteX2" fmla="*/ 290528 w 607921"/>
              <a:gd name="connsiteY2" fmla="*/ 555473 h 605900"/>
              <a:gd name="connsiteX3" fmla="*/ 321540 w 607921"/>
              <a:gd name="connsiteY3" fmla="*/ 523214 h 605900"/>
              <a:gd name="connsiteX4" fmla="*/ 290528 w 607921"/>
              <a:gd name="connsiteY4" fmla="*/ 490956 h 605900"/>
              <a:gd name="connsiteX5" fmla="*/ 102042 w 607921"/>
              <a:gd name="connsiteY5" fmla="*/ 490956 h 605900"/>
              <a:gd name="connsiteX6" fmla="*/ 71030 w 607921"/>
              <a:gd name="connsiteY6" fmla="*/ 523214 h 605900"/>
              <a:gd name="connsiteX7" fmla="*/ 102042 w 607921"/>
              <a:gd name="connsiteY7" fmla="*/ 555473 h 605900"/>
              <a:gd name="connsiteX8" fmla="*/ 132961 w 607921"/>
              <a:gd name="connsiteY8" fmla="*/ 523214 h 605900"/>
              <a:gd name="connsiteX9" fmla="*/ 102042 w 607921"/>
              <a:gd name="connsiteY9" fmla="*/ 490956 h 605900"/>
              <a:gd name="connsiteX10" fmla="*/ 521520 w 607921"/>
              <a:gd name="connsiteY10" fmla="*/ 350714 h 605900"/>
              <a:gd name="connsiteX11" fmla="*/ 521520 w 607921"/>
              <a:gd name="connsiteY11" fmla="*/ 394466 h 605900"/>
              <a:gd name="connsiteX12" fmla="*/ 556324 w 607921"/>
              <a:gd name="connsiteY12" fmla="*/ 394466 h 605900"/>
              <a:gd name="connsiteX13" fmla="*/ 556324 w 607921"/>
              <a:gd name="connsiteY13" fmla="*/ 350714 h 605900"/>
              <a:gd name="connsiteX14" fmla="*/ 50510 w 607921"/>
              <a:gd name="connsiteY14" fmla="*/ 349500 h 605900"/>
              <a:gd name="connsiteX15" fmla="*/ 50510 w 607921"/>
              <a:gd name="connsiteY15" fmla="*/ 459346 h 605900"/>
              <a:gd name="connsiteX16" fmla="*/ 102135 w 607921"/>
              <a:gd name="connsiteY16" fmla="*/ 440900 h 605900"/>
              <a:gd name="connsiteX17" fmla="*/ 166294 w 607921"/>
              <a:gd name="connsiteY17" fmla="*/ 471860 h 605900"/>
              <a:gd name="connsiteX18" fmla="*/ 226461 w 607921"/>
              <a:gd name="connsiteY18" fmla="*/ 471860 h 605900"/>
              <a:gd name="connsiteX19" fmla="*/ 290528 w 607921"/>
              <a:gd name="connsiteY19" fmla="*/ 440900 h 605900"/>
              <a:gd name="connsiteX20" fmla="*/ 327946 w 607921"/>
              <a:gd name="connsiteY20" fmla="*/ 450077 h 605900"/>
              <a:gd name="connsiteX21" fmla="*/ 327946 w 607921"/>
              <a:gd name="connsiteY21" fmla="*/ 349500 h 605900"/>
              <a:gd name="connsiteX22" fmla="*/ 495718 w 607921"/>
              <a:gd name="connsiteY22" fmla="*/ 299082 h 605900"/>
              <a:gd name="connsiteX23" fmla="*/ 580827 w 607921"/>
              <a:gd name="connsiteY23" fmla="*/ 299082 h 605900"/>
              <a:gd name="connsiteX24" fmla="*/ 606721 w 607921"/>
              <a:gd name="connsiteY24" fmla="*/ 324851 h 605900"/>
              <a:gd name="connsiteX25" fmla="*/ 606721 w 607921"/>
              <a:gd name="connsiteY25" fmla="*/ 418938 h 605900"/>
              <a:gd name="connsiteX26" fmla="*/ 580827 w 607921"/>
              <a:gd name="connsiteY26" fmla="*/ 444800 h 605900"/>
              <a:gd name="connsiteX27" fmla="*/ 495718 w 607921"/>
              <a:gd name="connsiteY27" fmla="*/ 444800 h 605900"/>
              <a:gd name="connsiteX28" fmla="*/ 469824 w 607921"/>
              <a:gd name="connsiteY28" fmla="*/ 418938 h 605900"/>
              <a:gd name="connsiteX29" fmla="*/ 469824 w 607921"/>
              <a:gd name="connsiteY29" fmla="*/ 324851 h 605900"/>
              <a:gd name="connsiteX30" fmla="*/ 495718 w 607921"/>
              <a:gd name="connsiteY30" fmla="*/ 299082 h 605900"/>
              <a:gd name="connsiteX31" fmla="*/ 419582 w 607921"/>
              <a:gd name="connsiteY31" fmla="*/ 216591 h 605900"/>
              <a:gd name="connsiteX32" fmla="*/ 445387 w 607921"/>
              <a:gd name="connsiteY32" fmla="*/ 242453 h 605900"/>
              <a:gd name="connsiteX33" fmla="*/ 445387 w 607921"/>
              <a:gd name="connsiteY33" fmla="*/ 473076 h 605900"/>
              <a:gd name="connsiteX34" fmla="*/ 582209 w 607921"/>
              <a:gd name="connsiteY34" fmla="*/ 473076 h 605900"/>
              <a:gd name="connsiteX35" fmla="*/ 607921 w 607921"/>
              <a:gd name="connsiteY35" fmla="*/ 498938 h 605900"/>
              <a:gd name="connsiteX36" fmla="*/ 580816 w 607921"/>
              <a:gd name="connsiteY36" fmla="*/ 523409 h 605900"/>
              <a:gd name="connsiteX37" fmla="*/ 419582 w 607921"/>
              <a:gd name="connsiteY37" fmla="*/ 523409 h 605900"/>
              <a:gd name="connsiteX38" fmla="*/ 393684 w 607921"/>
              <a:gd name="connsiteY38" fmla="*/ 497547 h 605900"/>
              <a:gd name="connsiteX39" fmla="*/ 393684 w 607921"/>
              <a:gd name="connsiteY39" fmla="*/ 242453 h 605900"/>
              <a:gd name="connsiteX40" fmla="*/ 419582 w 607921"/>
              <a:gd name="connsiteY40" fmla="*/ 216591 h 605900"/>
              <a:gd name="connsiteX41" fmla="*/ 100742 w 607921"/>
              <a:gd name="connsiteY41" fmla="*/ 51758 h 605900"/>
              <a:gd name="connsiteX42" fmla="*/ 100742 w 607921"/>
              <a:gd name="connsiteY42" fmla="*/ 299073 h 605900"/>
              <a:gd name="connsiteX43" fmla="*/ 245403 w 607921"/>
              <a:gd name="connsiteY43" fmla="*/ 299073 h 605900"/>
              <a:gd name="connsiteX44" fmla="*/ 245403 w 607921"/>
              <a:gd name="connsiteY44" fmla="*/ 213978 h 605900"/>
              <a:gd name="connsiteX45" fmla="*/ 197585 w 607921"/>
              <a:gd name="connsiteY45" fmla="*/ 98107 h 605900"/>
              <a:gd name="connsiteX46" fmla="*/ 100742 w 607921"/>
              <a:gd name="connsiteY46" fmla="*/ 51758 h 605900"/>
              <a:gd name="connsiteX47" fmla="*/ 77994 w 607921"/>
              <a:gd name="connsiteY47" fmla="*/ 9 h 605900"/>
              <a:gd name="connsiteX48" fmla="*/ 82729 w 607921"/>
              <a:gd name="connsiteY48" fmla="*/ 219 h 605900"/>
              <a:gd name="connsiteX49" fmla="*/ 235003 w 607921"/>
              <a:gd name="connsiteY49" fmla="*/ 63345 h 605900"/>
              <a:gd name="connsiteX50" fmla="*/ 296842 w 607921"/>
              <a:gd name="connsiteY50" fmla="*/ 214163 h 605900"/>
              <a:gd name="connsiteX51" fmla="*/ 296842 w 607921"/>
              <a:gd name="connsiteY51" fmla="*/ 299166 h 605900"/>
              <a:gd name="connsiteX52" fmla="*/ 353666 w 607921"/>
              <a:gd name="connsiteY52" fmla="*/ 299166 h 605900"/>
              <a:gd name="connsiteX53" fmla="*/ 379292 w 607921"/>
              <a:gd name="connsiteY53" fmla="*/ 324843 h 605900"/>
              <a:gd name="connsiteX54" fmla="*/ 379292 w 607921"/>
              <a:gd name="connsiteY54" fmla="*/ 499021 h 605900"/>
              <a:gd name="connsiteX55" fmla="*/ 372514 w 607921"/>
              <a:gd name="connsiteY55" fmla="*/ 515799 h 605900"/>
              <a:gd name="connsiteX56" fmla="*/ 290342 w 607921"/>
              <a:gd name="connsiteY56" fmla="*/ 605900 h 605900"/>
              <a:gd name="connsiteX57" fmla="*/ 207706 w 607921"/>
              <a:gd name="connsiteY57" fmla="*/ 523492 h 605900"/>
              <a:gd name="connsiteX58" fmla="*/ 184493 w 607921"/>
              <a:gd name="connsiteY58" fmla="*/ 523492 h 605900"/>
              <a:gd name="connsiteX59" fmla="*/ 101856 w 607921"/>
              <a:gd name="connsiteY59" fmla="*/ 605900 h 605900"/>
              <a:gd name="connsiteX60" fmla="*/ 19313 w 607921"/>
              <a:gd name="connsiteY60" fmla="*/ 523492 h 605900"/>
              <a:gd name="connsiteX61" fmla="*/ 0 w 607921"/>
              <a:gd name="connsiteY61" fmla="*/ 497630 h 605900"/>
              <a:gd name="connsiteX62" fmla="*/ 0 w 607921"/>
              <a:gd name="connsiteY62" fmla="*/ 325029 h 605900"/>
              <a:gd name="connsiteX63" fmla="*/ 25905 w 607921"/>
              <a:gd name="connsiteY63" fmla="*/ 299166 h 605900"/>
              <a:gd name="connsiteX64" fmla="*/ 50418 w 607921"/>
              <a:gd name="connsiteY64" fmla="*/ 299166 h 605900"/>
              <a:gd name="connsiteX65" fmla="*/ 50418 w 607921"/>
              <a:gd name="connsiteY65" fmla="*/ 25988 h 605900"/>
              <a:gd name="connsiteX66" fmla="*/ 77994 w 607921"/>
              <a:gd name="connsiteY66" fmla="*/ 9 h 60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921" h="605900">
                <a:moveTo>
                  <a:pt x="290528" y="490956"/>
                </a:moveTo>
                <a:cubicBezTo>
                  <a:pt x="273815" y="490956"/>
                  <a:pt x="259609" y="505231"/>
                  <a:pt x="259609" y="523214"/>
                </a:cubicBezTo>
                <a:cubicBezTo>
                  <a:pt x="259609" y="541290"/>
                  <a:pt x="273722" y="555473"/>
                  <a:pt x="290528" y="555473"/>
                </a:cubicBezTo>
                <a:cubicBezTo>
                  <a:pt x="307241" y="555473"/>
                  <a:pt x="321540" y="541290"/>
                  <a:pt x="321540" y="523214"/>
                </a:cubicBezTo>
                <a:cubicBezTo>
                  <a:pt x="321540" y="505231"/>
                  <a:pt x="307241" y="490956"/>
                  <a:pt x="290528" y="490956"/>
                </a:cubicBezTo>
                <a:close/>
                <a:moveTo>
                  <a:pt x="102042" y="490956"/>
                </a:moveTo>
                <a:cubicBezTo>
                  <a:pt x="85329" y="490956"/>
                  <a:pt x="71030" y="505231"/>
                  <a:pt x="71030" y="523214"/>
                </a:cubicBezTo>
                <a:cubicBezTo>
                  <a:pt x="71030" y="541290"/>
                  <a:pt x="85143" y="555473"/>
                  <a:pt x="102042" y="555473"/>
                </a:cubicBezTo>
                <a:cubicBezTo>
                  <a:pt x="118848" y="555473"/>
                  <a:pt x="132961" y="541290"/>
                  <a:pt x="132961" y="523214"/>
                </a:cubicBezTo>
                <a:cubicBezTo>
                  <a:pt x="132961" y="505231"/>
                  <a:pt x="118755" y="490956"/>
                  <a:pt x="102042" y="490956"/>
                </a:cubicBezTo>
                <a:close/>
                <a:moveTo>
                  <a:pt x="521520" y="350714"/>
                </a:moveTo>
                <a:lnTo>
                  <a:pt x="521520" y="394466"/>
                </a:lnTo>
                <a:lnTo>
                  <a:pt x="556324" y="394466"/>
                </a:lnTo>
                <a:lnTo>
                  <a:pt x="556324" y="350714"/>
                </a:lnTo>
                <a:close/>
                <a:moveTo>
                  <a:pt x="50510" y="349500"/>
                </a:moveTo>
                <a:lnTo>
                  <a:pt x="50510" y="459346"/>
                </a:lnTo>
                <a:cubicBezTo>
                  <a:pt x="64716" y="447852"/>
                  <a:pt x="82729" y="440900"/>
                  <a:pt x="102135" y="440900"/>
                </a:cubicBezTo>
                <a:cubicBezTo>
                  <a:pt x="127855" y="440900"/>
                  <a:pt x="151067" y="453043"/>
                  <a:pt x="166294" y="471860"/>
                </a:cubicBezTo>
                <a:lnTo>
                  <a:pt x="226461" y="471860"/>
                </a:lnTo>
                <a:cubicBezTo>
                  <a:pt x="241689" y="453043"/>
                  <a:pt x="264808" y="440900"/>
                  <a:pt x="290528" y="440900"/>
                </a:cubicBezTo>
                <a:cubicBezTo>
                  <a:pt x="303898" y="440900"/>
                  <a:pt x="316712" y="444237"/>
                  <a:pt x="327946" y="450077"/>
                </a:cubicBezTo>
                <a:lnTo>
                  <a:pt x="327946" y="349500"/>
                </a:lnTo>
                <a:close/>
                <a:moveTo>
                  <a:pt x="495718" y="299082"/>
                </a:moveTo>
                <a:lnTo>
                  <a:pt x="580827" y="299082"/>
                </a:lnTo>
                <a:cubicBezTo>
                  <a:pt x="595027" y="299082"/>
                  <a:pt x="606721" y="310669"/>
                  <a:pt x="606721" y="324851"/>
                </a:cubicBezTo>
                <a:lnTo>
                  <a:pt x="606721" y="418938"/>
                </a:lnTo>
                <a:cubicBezTo>
                  <a:pt x="606721" y="433120"/>
                  <a:pt x="595027" y="444800"/>
                  <a:pt x="580827" y="444800"/>
                </a:cubicBezTo>
                <a:lnTo>
                  <a:pt x="495718" y="444800"/>
                </a:lnTo>
                <a:cubicBezTo>
                  <a:pt x="481611" y="444800"/>
                  <a:pt x="469917" y="433120"/>
                  <a:pt x="469824" y="418938"/>
                </a:cubicBezTo>
                <a:lnTo>
                  <a:pt x="469824" y="324851"/>
                </a:lnTo>
                <a:cubicBezTo>
                  <a:pt x="469824" y="310669"/>
                  <a:pt x="481425" y="299082"/>
                  <a:pt x="495718" y="299082"/>
                </a:cubicBezTo>
                <a:close/>
                <a:moveTo>
                  <a:pt x="419582" y="216591"/>
                </a:moveTo>
                <a:cubicBezTo>
                  <a:pt x="433784" y="216591"/>
                  <a:pt x="445387" y="228270"/>
                  <a:pt x="445387" y="242453"/>
                </a:cubicBezTo>
                <a:lnTo>
                  <a:pt x="445387" y="473076"/>
                </a:lnTo>
                <a:lnTo>
                  <a:pt x="582209" y="473076"/>
                </a:lnTo>
                <a:cubicBezTo>
                  <a:pt x="596318" y="473076"/>
                  <a:pt x="607921" y="484663"/>
                  <a:pt x="607921" y="498938"/>
                </a:cubicBezTo>
                <a:cubicBezTo>
                  <a:pt x="607921" y="513120"/>
                  <a:pt x="595019" y="523409"/>
                  <a:pt x="580816" y="523409"/>
                </a:cubicBezTo>
                <a:lnTo>
                  <a:pt x="419582" y="523409"/>
                </a:lnTo>
                <a:cubicBezTo>
                  <a:pt x="405287" y="523409"/>
                  <a:pt x="393684" y="511730"/>
                  <a:pt x="393684" y="497547"/>
                </a:cubicBezTo>
                <a:lnTo>
                  <a:pt x="393684" y="242453"/>
                </a:lnTo>
                <a:cubicBezTo>
                  <a:pt x="393684" y="228270"/>
                  <a:pt x="405287" y="216591"/>
                  <a:pt x="419582" y="216591"/>
                </a:cubicBezTo>
                <a:close/>
                <a:moveTo>
                  <a:pt x="100742" y="51758"/>
                </a:moveTo>
                <a:lnTo>
                  <a:pt x="100742" y="299073"/>
                </a:lnTo>
                <a:lnTo>
                  <a:pt x="245403" y="299073"/>
                </a:lnTo>
                <a:lnTo>
                  <a:pt x="245403" y="213978"/>
                </a:lnTo>
                <a:cubicBezTo>
                  <a:pt x="245403" y="170225"/>
                  <a:pt x="228504" y="128975"/>
                  <a:pt x="197585" y="98107"/>
                </a:cubicBezTo>
                <a:cubicBezTo>
                  <a:pt x="171680" y="72337"/>
                  <a:pt x="136954" y="55559"/>
                  <a:pt x="100742" y="51758"/>
                </a:cubicBezTo>
                <a:close/>
                <a:moveTo>
                  <a:pt x="77994" y="9"/>
                </a:moveTo>
                <a:cubicBezTo>
                  <a:pt x="80849" y="-53"/>
                  <a:pt x="82729" y="219"/>
                  <a:pt x="82729" y="219"/>
                </a:cubicBezTo>
                <a:cubicBezTo>
                  <a:pt x="139554" y="219"/>
                  <a:pt x="194985" y="23393"/>
                  <a:pt x="235003" y="63345"/>
                </a:cubicBezTo>
                <a:cubicBezTo>
                  <a:pt x="274929" y="103298"/>
                  <a:pt x="296842" y="157433"/>
                  <a:pt x="296842" y="214163"/>
                </a:cubicBezTo>
                <a:lnTo>
                  <a:pt x="296842" y="299166"/>
                </a:lnTo>
                <a:lnTo>
                  <a:pt x="353666" y="299166"/>
                </a:lnTo>
                <a:cubicBezTo>
                  <a:pt x="367965" y="299166"/>
                  <a:pt x="379571" y="310753"/>
                  <a:pt x="379292" y="324843"/>
                </a:cubicBezTo>
                <a:lnTo>
                  <a:pt x="379292" y="499021"/>
                </a:lnTo>
                <a:cubicBezTo>
                  <a:pt x="379292" y="505695"/>
                  <a:pt x="376693" y="511535"/>
                  <a:pt x="372514" y="515799"/>
                </a:cubicBezTo>
                <a:cubicBezTo>
                  <a:pt x="372793" y="518301"/>
                  <a:pt x="374650" y="605900"/>
                  <a:pt x="290342" y="605900"/>
                </a:cubicBezTo>
                <a:cubicBezTo>
                  <a:pt x="245124" y="605900"/>
                  <a:pt x="207706" y="568636"/>
                  <a:pt x="207706" y="523492"/>
                </a:cubicBezTo>
                <a:lnTo>
                  <a:pt x="184493" y="523492"/>
                </a:lnTo>
                <a:cubicBezTo>
                  <a:pt x="183193" y="568636"/>
                  <a:pt x="147074" y="605900"/>
                  <a:pt x="101856" y="605900"/>
                </a:cubicBezTo>
                <a:cubicBezTo>
                  <a:pt x="56731" y="605900"/>
                  <a:pt x="19313" y="568636"/>
                  <a:pt x="19313" y="523492"/>
                </a:cubicBezTo>
                <a:cubicBezTo>
                  <a:pt x="19313" y="523122"/>
                  <a:pt x="0" y="517189"/>
                  <a:pt x="0" y="497630"/>
                </a:cubicBezTo>
                <a:lnTo>
                  <a:pt x="0" y="325029"/>
                </a:lnTo>
                <a:cubicBezTo>
                  <a:pt x="0" y="310753"/>
                  <a:pt x="11606" y="299166"/>
                  <a:pt x="25905" y="299166"/>
                </a:cubicBezTo>
                <a:lnTo>
                  <a:pt x="50418" y="299166"/>
                </a:lnTo>
                <a:lnTo>
                  <a:pt x="50418" y="25988"/>
                </a:lnTo>
                <a:cubicBezTo>
                  <a:pt x="52089" y="3394"/>
                  <a:pt x="69428" y="196"/>
                  <a:pt x="77994" y="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botic-arm_3798">
            <a:extLst>
              <a:ext uri="{FF2B5EF4-FFF2-40B4-BE49-F238E27FC236}">
                <a16:creationId xmlns:a16="http://schemas.microsoft.com/office/drawing/2014/main" xmlns="" id="{55535F63-B503-4F63-B45F-97718C401CF8}"/>
              </a:ext>
            </a:extLst>
          </p:cNvPr>
          <p:cNvSpPr>
            <a:spLocks noChangeAspect="1"/>
          </p:cNvSpPr>
          <p:nvPr/>
        </p:nvSpPr>
        <p:spPr bwMode="auto">
          <a:xfrm>
            <a:off x="4453192" y="4760441"/>
            <a:ext cx="743447" cy="583106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08535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00C574-65F0-4EB8-8A09-C75CBA5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</a:p>
        </p:txBody>
      </p:sp>
      <p:sp>
        <p:nvSpPr>
          <p:cNvPr id="26" name="í$ľíde">
            <a:extLst>
              <a:ext uri="{FF2B5EF4-FFF2-40B4-BE49-F238E27FC236}">
                <a16:creationId xmlns:a16="http://schemas.microsoft.com/office/drawing/2014/main" xmlns="" id="{6BB39732-C28F-4930-911E-29CA799045B4}"/>
              </a:ext>
            </a:extLst>
          </p:cNvPr>
          <p:cNvSpPr/>
          <p:nvPr/>
        </p:nvSpPr>
        <p:spPr bwMode="auto">
          <a:xfrm>
            <a:off x="2052872" y="2043861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明确操作员权限</a:t>
            </a:r>
            <a:endParaRPr lang="en-US" altLang="zh-CN" sz="1100" dirty="0"/>
          </a:p>
        </p:txBody>
      </p:sp>
      <p:sp>
        <p:nvSpPr>
          <p:cNvPr id="27" name="í$ḷiďê">
            <a:extLst>
              <a:ext uri="{FF2B5EF4-FFF2-40B4-BE49-F238E27FC236}">
                <a16:creationId xmlns:a16="http://schemas.microsoft.com/office/drawing/2014/main" xmlns="" id="{7B8F6EDB-DDBD-4823-8FF0-29380A0AAFE4}"/>
              </a:ext>
            </a:extLst>
          </p:cNvPr>
          <p:cNvSpPr txBox="1"/>
          <p:nvPr/>
        </p:nvSpPr>
        <p:spPr bwMode="auto">
          <a:xfrm>
            <a:off x="2005289" y="1625987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用户管理</a:t>
            </a:r>
            <a:endParaRPr lang="en-US" altLang="zh-CN" sz="2000" b="1" dirty="0"/>
          </a:p>
        </p:txBody>
      </p:sp>
      <p:sp>
        <p:nvSpPr>
          <p:cNvPr id="24" name="îśḷïdè">
            <a:extLst>
              <a:ext uri="{FF2B5EF4-FFF2-40B4-BE49-F238E27FC236}">
                <a16:creationId xmlns:a16="http://schemas.microsoft.com/office/drawing/2014/main" xmlns="" id="{94DBBD6D-EF64-4BF9-BDCD-9C0C20E112F2}"/>
              </a:ext>
            </a:extLst>
          </p:cNvPr>
          <p:cNvSpPr/>
          <p:nvPr/>
        </p:nvSpPr>
        <p:spPr bwMode="auto">
          <a:xfrm>
            <a:off x="7380105" y="1985164"/>
            <a:ext cx="2543260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物料信息清晰</a:t>
            </a:r>
            <a:r>
              <a:rPr lang="en-US" altLang="zh-CN" sz="1100" dirty="0"/>
              <a:t>.</a:t>
            </a:r>
          </a:p>
        </p:txBody>
      </p:sp>
      <p:sp>
        <p:nvSpPr>
          <p:cNvPr id="25" name="îSlîḍe">
            <a:extLst>
              <a:ext uri="{FF2B5EF4-FFF2-40B4-BE49-F238E27FC236}">
                <a16:creationId xmlns:a16="http://schemas.microsoft.com/office/drawing/2014/main" xmlns="" id="{FD6B23E9-CFA3-45D7-80AE-A20B0F5D2972}"/>
              </a:ext>
            </a:extLst>
          </p:cNvPr>
          <p:cNvSpPr txBox="1"/>
          <p:nvPr/>
        </p:nvSpPr>
        <p:spPr bwMode="auto">
          <a:xfrm>
            <a:off x="7456968" y="1628441"/>
            <a:ext cx="119092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物料管理</a:t>
            </a:r>
            <a:endParaRPr lang="en-US" altLang="zh-CN" sz="2000" b="1" dirty="0"/>
          </a:p>
        </p:txBody>
      </p:sp>
      <p:sp>
        <p:nvSpPr>
          <p:cNvPr id="22" name="iṡľîḋê">
            <a:extLst>
              <a:ext uri="{FF2B5EF4-FFF2-40B4-BE49-F238E27FC236}">
                <a16:creationId xmlns:a16="http://schemas.microsoft.com/office/drawing/2014/main" xmlns="" id="{0B1C5CF6-804D-4DF8-82DE-FA66A1AE519D}"/>
              </a:ext>
            </a:extLst>
          </p:cNvPr>
          <p:cNvSpPr/>
          <p:nvPr/>
        </p:nvSpPr>
        <p:spPr bwMode="auto">
          <a:xfrm>
            <a:off x="8433037" y="4122492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记录问题，以便追溯</a:t>
            </a:r>
            <a:endParaRPr lang="en-US" altLang="zh-CN" sz="2000" dirty="0"/>
          </a:p>
        </p:txBody>
      </p:sp>
      <p:sp>
        <p:nvSpPr>
          <p:cNvPr id="23" name="iŝľïdè">
            <a:extLst>
              <a:ext uri="{FF2B5EF4-FFF2-40B4-BE49-F238E27FC236}">
                <a16:creationId xmlns:a16="http://schemas.microsoft.com/office/drawing/2014/main" xmlns="" id="{76E82822-E81F-40EC-BFF6-046BBF0D23EF}"/>
              </a:ext>
            </a:extLst>
          </p:cNvPr>
          <p:cNvSpPr txBox="1"/>
          <p:nvPr/>
        </p:nvSpPr>
        <p:spPr bwMode="auto">
          <a:xfrm>
            <a:off x="8433036" y="3712752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日志管理</a:t>
            </a:r>
            <a:endParaRPr lang="en-US" altLang="zh-CN" sz="2000" b="1" dirty="0"/>
          </a:p>
        </p:txBody>
      </p:sp>
      <p:sp>
        <p:nvSpPr>
          <p:cNvPr id="20" name="íṧlîḋe">
            <a:extLst>
              <a:ext uri="{FF2B5EF4-FFF2-40B4-BE49-F238E27FC236}">
                <a16:creationId xmlns:a16="http://schemas.microsoft.com/office/drawing/2014/main" xmlns="" id="{A34FBCBF-FD23-415E-8160-4E3A8F8A010D}"/>
              </a:ext>
            </a:extLst>
          </p:cNvPr>
          <p:cNvSpPr/>
          <p:nvPr/>
        </p:nvSpPr>
        <p:spPr bwMode="auto">
          <a:xfrm>
            <a:off x="7226601" y="6004594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任务信息，一目了然</a:t>
            </a:r>
            <a:endParaRPr lang="en-US" altLang="zh-CN" sz="2000" dirty="0"/>
          </a:p>
        </p:txBody>
      </p:sp>
      <p:sp>
        <p:nvSpPr>
          <p:cNvPr id="21" name="íšľidê">
            <a:extLst>
              <a:ext uri="{FF2B5EF4-FFF2-40B4-BE49-F238E27FC236}">
                <a16:creationId xmlns:a16="http://schemas.microsoft.com/office/drawing/2014/main" xmlns="" id="{308BA017-0A53-436D-8E92-31EA2863F5F3}"/>
              </a:ext>
            </a:extLst>
          </p:cNvPr>
          <p:cNvSpPr txBox="1"/>
          <p:nvPr/>
        </p:nvSpPr>
        <p:spPr bwMode="auto">
          <a:xfrm>
            <a:off x="1802858" y="5695574"/>
            <a:ext cx="160973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出入库管理</a:t>
            </a:r>
            <a:endParaRPr lang="en-US" altLang="zh-CN" sz="2000" b="1" dirty="0"/>
          </a:p>
        </p:txBody>
      </p:sp>
      <p:sp>
        <p:nvSpPr>
          <p:cNvPr id="6" name="íŝḻîdè">
            <a:extLst>
              <a:ext uri="{FF2B5EF4-FFF2-40B4-BE49-F238E27FC236}">
                <a16:creationId xmlns:a16="http://schemas.microsoft.com/office/drawing/2014/main" xmlns="" id="{42873B9F-5BAA-4767-9796-AA34C8A57CCD}"/>
              </a:ext>
            </a:extLst>
          </p:cNvPr>
          <p:cNvSpPr/>
          <p:nvPr/>
        </p:nvSpPr>
        <p:spPr>
          <a:xfrm rot="12495438">
            <a:off x="6252487" y="2276851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" name="îşľíḓê">
            <a:extLst>
              <a:ext uri="{FF2B5EF4-FFF2-40B4-BE49-F238E27FC236}">
                <a16:creationId xmlns:a16="http://schemas.microsoft.com/office/drawing/2014/main" xmlns="" id="{567EE99D-2AE5-4831-8E80-1D218BCD234E}"/>
              </a:ext>
            </a:extLst>
          </p:cNvPr>
          <p:cNvSpPr/>
          <p:nvPr/>
        </p:nvSpPr>
        <p:spPr>
          <a:xfrm rot="19681605" flipH="1">
            <a:off x="6242591" y="4305647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íṧ1iḍe">
            <a:extLst>
              <a:ext uri="{FF2B5EF4-FFF2-40B4-BE49-F238E27FC236}">
                <a16:creationId xmlns:a16="http://schemas.microsoft.com/office/drawing/2014/main" xmlns="" id="{14F95BF3-8D9D-4A26-A3EB-28A07C894CF9}"/>
              </a:ext>
            </a:extLst>
          </p:cNvPr>
          <p:cNvSpPr/>
          <p:nvPr/>
        </p:nvSpPr>
        <p:spPr>
          <a:xfrm rot="5400000">
            <a:off x="4413859" y="338474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$ḷiďè">
            <a:extLst>
              <a:ext uri="{FF2B5EF4-FFF2-40B4-BE49-F238E27FC236}">
                <a16:creationId xmlns:a16="http://schemas.microsoft.com/office/drawing/2014/main" xmlns="" id="{BDF45510-E58E-4E2B-A95E-A9D8B09FF78A}"/>
              </a:ext>
            </a:extLst>
          </p:cNvPr>
          <p:cNvSpPr/>
          <p:nvPr/>
        </p:nvSpPr>
        <p:spPr>
          <a:xfrm rot="8881606" flipH="1">
            <a:off x="5027600" y="2359233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ṧ1iḍe">
            <a:extLst>
              <a:ext uri="{FF2B5EF4-FFF2-40B4-BE49-F238E27FC236}">
                <a16:creationId xmlns:a16="http://schemas.microsoft.com/office/drawing/2014/main" xmlns="" id="{14F95BF3-8D9D-4A26-A3EB-28A07C894CF9}"/>
              </a:ext>
            </a:extLst>
          </p:cNvPr>
          <p:cNvSpPr/>
          <p:nvPr/>
        </p:nvSpPr>
        <p:spPr>
          <a:xfrm rot="1654740">
            <a:off x="5022765" y="443508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íṧ1iḍe">
            <a:extLst>
              <a:ext uri="{FF2B5EF4-FFF2-40B4-BE49-F238E27FC236}">
                <a16:creationId xmlns:a16="http://schemas.microsoft.com/office/drawing/2014/main" xmlns="" id="{14F95BF3-8D9D-4A26-A3EB-28A07C894CF9}"/>
              </a:ext>
            </a:extLst>
          </p:cNvPr>
          <p:cNvSpPr/>
          <p:nvPr/>
        </p:nvSpPr>
        <p:spPr>
          <a:xfrm rot="16200000">
            <a:off x="6890132" y="3381929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i$ḻîdé">
            <a:extLst>
              <a:ext uri="{FF2B5EF4-FFF2-40B4-BE49-F238E27FC236}">
                <a16:creationId xmlns:a16="http://schemas.microsoft.com/office/drawing/2014/main" xmlns="" id="{80BFC062-D35D-4500-8C8A-D28E2136C70A}"/>
              </a:ext>
            </a:extLst>
          </p:cNvPr>
          <p:cNvSpPr/>
          <p:nvPr/>
        </p:nvSpPr>
        <p:spPr bwMode="auto">
          <a:xfrm>
            <a:off x="7366100" y="3367631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íšľidê">
            <a:extLst>
              <a:ext uri="{FF2B5EF4-FFF2-40B4-BE49-F238E27FC236}">
                <a16:creationId xmlns:a16="http://schemas.microsoft.com/office/drawing/2014/main" xmlns="" id="{8A535C13-E5DE-4BD9-953B-294AE11F2052}"/>
              </a:ext>
            </a:extLst>
          </p:cNvPr>
          <p:cNvSpPr txBox="1"/>
          <p:nvPr/>
        </p:nvSpPr>
        <p:spPr bwMode="auto">
          <a:xfrm>
            <a:off x="7226601" y="5695574"/>
            <a:ext cx="131258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任务管理</a:t>
            </a:r>
            <a:endParaRPr lang="en-US" altLang="zh-CN" sz="2000" b="1" dirty="0"/>
          </a:p>
        </p:txBody>
      </p:sp>
      <p:sp>
        <p:nvSpPr>
          <p:cNvPr id="34" name="íṧlîḋe">
            <a:extLst>
              <a:ext uri="{FF2B5EF4-FFF2-40B4-BE49-F238E27FC236}">
                <a16:creationId xmlns:a16="http://schemas.microsoft.com/office/drawing/2014/main" xmlns="" id="{F2DD0D9C-26C0-4150-AB4C-67FDEC43BF2D}"/>
              </a:ext>
            </a:extLst>
          </p:cNvPr>
          <p:cNvSpPr/>
          <p:nvPr/>
        </p:nvSpPr>
        <p:spPr bwMode="auto">
          <a:xfrm>
            <a:off x="1966813" y="6021345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35" name="íšľidê">
            <a:extLst>
              <a:ext uri="{FF2B5EF4-FFF2-40B4-BE49-F238E27FC236}">
                <a16:creationId xmlns:a16="http://schemas.microsoft.com/office/drawing/2014/main" xmlns="" id="{00B6B908-7CDC-4720-A39B-6F1CBD20131B}"/>
              </a:ext>
            </a:extLst>
          </p:cNvPr>
          <p:cNvSpPr txBox="1"/>
          <p:nvPr/>
        </p:nvSpPr>
        <p:spPr bwMode="auto">
          <a:xfrm>
            <a:off x="788660" y="3712752"/>
            <a:ext cx="1815952" cy="4992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智能叉车管理</a:t>
            </a:r>
            <a:endParaRPr lang="en-US" altLang="zh-CN" sz="2000" b="1" dirty="0"/>
          </a:p>
        </p:txBody>
      </p:sp>
      <p:sp>
        <p:nvSpPr>
          <p:cNvPr id="36" name="íṧlîḋe">
            <a:extLst>
              <a:ext uri="{FF2B5EF4-FFF2-40B4-BE49-F238E27FC236}">
                <a16:creationId xmlns:a16="http://schemas.microsoft.com/office/drawing/2014/main" xmlns="" id="{6F805E08-1900-4BA3-82E7-732305B28296}"/>
              </a:ext>
            </a:extLst>
          </p:cNvPr>
          <p:cNvSpPr/>
          <p:nvPr/>
        </p:nvSpPr>
        <p:spPr bwMode="auto">
          <a:xfrm>
            <a:off x="903480" y="4232107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10" name="îṥḷíḑe">
            <a:extLst>
              <a:ext uri="{FF2B5EF4-FFF2-40B4-BE49-F238E27FC236}">
                <a16:creationId xmlns:a16="http://schemas.microsoft.com/office/drawing/2014/main" xmlns="" id="{4DBDA4E1-611B-4473-93EB-1438B6DB3703}"/>
              </a:ext>
            </a:extLst>
          </p:cNvPr>
          <p:cNvSpPr/>
          <p:nvPr/>
        </p:nvSpPr>
        <p:spPr>
          <a:xfrm rot="249812">
            <a:off x="5202562" y="2905084"/>
            <a:ext cx="1848524" cy="1848524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>
                <a:lumMod val="85000"/>
              </a:schemeClr>
            </a:solidFill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iŝļiďê">
            <a:extLst>
              <a:ext uri="{FF2B5EF4-FFF2-40B4-BE49-F238E27FC236}">
                <a16:creationId xmlns:a16="http://schemas.microsoft.com/office/drawing/2014/main" xmlns="" id="{C2FF5E9E-1C8C-4BC9-A676-F0E1F614C5B6}"/>
              </a:ext>
            </a:extLst>
          </p:cNvPr>
          <p:cNvSpPr/>
          <p:nvPr/>
        </p:nvSpPr>
        <p:spPr>
          <a:xfrm>
            <a:off x="5643005" y="3487400"/>
            <a:ext cx="921956" cy="68389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iṡļîḍê">
            <a:extLst>
              <a:ext uri="{FF2B5EF4-FFF2-40B4-BE49-F238E27FC236}">
                <a16:creationId xmlns:a16="http://schemas.microsoft.com/office/drawing/2014/main" xmlns="" id="{6A8F9E13-8ABC-4434-B4D4-D8BEBB302B81}"/>
              </a:ext>
            </a:extLst>
          </p:cNvPr>
          <p:cNvSpPr/>
          <p:nvPr/>
        </p:nvSpPr>
        <p:spPr bwMode="auto">
          <a:xfrm>
            <a:off x="4720268" y="188352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iṡḷîḋe">
            <a:extLst>
              <a:ext uri="{FF2B5EF4-FFF2-40B4-BE49-F238E27FC236}">
                <a16:creationId xmlns:a16="http://schemas.microsoft.com/office/drawing/2014/main" xmlns="" id="{03939E37-DA1C-47DE-8333-14B981AD526E}"/>
              </a:ext>
            </a:extLst>
          </p:cNvPr>
          <p:cNvSpPr/>
          <p:nvPr/>
        </p:nvSpPr>
        <p:spPr bwMode="auto">
          <a:xfrm>
            <a:off x="6413909" y="188978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ïṡ1ïḋe">
            <a:extLst>
              <a:ext uri="{FF2B5EF4-FFF2-40B4-BE49-F238E27FC236}">
                <a16:creationId xmlns:a16="http://schemas.microsoft.com/office/drawing/2014/main" xmlns="" id="{FB399C87-C3A6-4702-A03F-2257B7F59498}"/>
              </a:ext>
            </a:extLst>
          </p:cNvPr>
          <p:cNvSpPr/>
          <p:nvPr/>
        </p:nvSpPr>
        <p:spPr bwMode="auto">
          <a:xfrm>
            <a:off x="3854130" y="3385242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06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i$ḻîdé">
            <a:extLst>
              <a:ext uri="{FF2B5EF4-FFF2-40B4-BE49-F238E27FC236}">
                <a16:creationId xmlns:a16="http://schemas.microsoft.com/office/drawing/2014/main" xmlns="" id="{80BFC062-D35D-4500-8C8A-D28E2136C70A}"/>
              </a:ext>
            </a:extLst>
          </p:cNvPr>
          <p:cNvSpPr/>
          <p:nvPr/>
        </p:nvSpPr>
        <p:spPr bwMode="auto">
          <a:xfrm>
            <a:off x="4749520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$ḻîdé">
            <a:extLst>
              <a:ext uri="{FF2B5EF4-FFF2-40B4-BE49-F238E27FC236}">
                <a16:creationId xmlns:a16="http://schemas.microsoft.com/office/drawing/2014/main" xmlns="" id="{80BFC062-D35D-4500-8C8A-D28E2136C70A}"/>
              </a:ext>
            </a:extLst>
          </p:cNvPr>
          <p:cNvSpPr/>
          <p:nvPr/>
        </p:nvSpPr>
        <p:spPr bwMode="auto">
          <a:xfrm>
            <a:off x="6577195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3B37D54-3ABA-40C6-91E3-36C5099C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35" y="1416435"/>
            <a:ext cx="6405309" cy="5068255"/>
          </a:xfrm>
          <a:prstGeom prst="rect">
            <a:avLst/>
          </a:prstGeom>
        </p:spPr>
      </p:pic>
      <p:sp>
        <p:nvSpPr>
          <p:cNvPr id="9" name="î$1ïḋê">
            <a:extLst>
              <a:ext uri="{FF2B5EF4-FFF2-40B4-BE49-F238E27FC236}">
                <a16:creationId xmlns:a16="http://schemas.microsoft.com/office/drawing/2014/main" xmlns="" id="{99C38B9D-B102-4A06-8648-0A23A20BA0A8}"/>
              </a:ext>
            </a:extLst>
          </p:cNvPr>
          <p:cNvSpPr/>
          <p:nvPr/>
        </p:nvSpPr>
        <p:spPr bwMode="auto">
          <a:xfrm>
            <a:off x="669924" y="1183383"/>
            <a:ext cx="3614155" cy="1900475"/>
          </a:xfrm>
          <a:prstGeom prst="homePlate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íŝḷiḍe">
            <a:extLst>
              <a:ext uri="{FF2B5EF4-FFF2-40B4-BE49-F238E27FC236}">
                <a16:creationId xmlns:a16="http://schemas.microsoft.com/office/drawing/2014/main" xmlns="" id="{7331AEF2-8460-40FB-AE22-D0C319279F32}"/>
              </a:ext>
            </a:extLst>
          </p:cNvPr>
          <p:cNvSpPr/>
          <p:nvPr/>
        </p:nvSpPr>
        <p:spPr bwMode="auto">
          <a:xfrm>
            <a:off x="693215" y="1183383"/>
            <a:ext cx="2488771" cy="1900476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iś1ide">
            <a:extLst>
              <a:ext uri="{FF2B5EF4-FFF2-40B4-BE49-F238E27FC236}">
                <a16:creationId xmlns:a16="http://schemas.microsoft.com/office/drawing/2014/main" xmlns="" id="{B13026E6-E9E0-48B0-8005-177E9E767B94}"/>
              </a:ext>
            </a:extLst>
          </p:cNvPr>
          <p:cNvSpPr/>
          <p:nvPr/>
        </p:nvSpPr>
        <p:spPr bwMode="auto">
          <a:xfrm>
            <a:off x="679524" y="1942275"/>
            <a:ext cx="2488771" cy="98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物料明细显示，物料型号、位置、数量一目了然</a:t>
            </a:r>
          </a:p>
        </p:txBody>
      </p:sp>
      <p:sp>
        <p:nvSpPr>
          <p:cNvPr id="12" name="ïśliḑê">
            <a:extLst>
              <a:ext uri="{FF2B5EF4-FFF2-40B4-BE49-F238E27FC236}">
                <a16:creationId xmlns:a16="http://schemas.microsoft.com/office/drawing/2014/main" xmlns="" id="{40708105-5371-4723-B2A5-809601C4D4A5}"/>
              </a:ext>
            </a:extLst>
          </p:cNvPr>
          <p:cNvSpPr txBox="1"/>
          <p:nvPr/>
        </p:nvSpPr>
        <p:spPr bwMode="auto">
          <a:xfrm>
            <a:off x="679525" y="1523040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物料管理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darha\AppData\Local\Temp\WeChat Files\16831177995705286.jpg">
            <a:extLst>
              <a:ext uri="{FF2B5EF4-FFF2-40B4-BE49-F238E27FC236}">
                <a16:creationId xmlns:a16="http://schemas.microsoft.com/office/drawing/2014/main" xmlns="" id="{0BE5BC24-3DA7-4E64-A48C-EB098C123F23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5" y="3318348"/>
            <a:ext cx="3401066" cy="3086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2DC6661F-202F-4D19-97C8-958D90E30E8C}"/>
              </a:ext>
            </a:extLst>
          </p:cNvPr>
          <p:cNvCxnSpPr>
            <a:cxnSpLocks/>
          </p:cNvCxnSpPr>
          <p:nvPr/>
        </p:nvCxnSpPr>
        <p:spPr>
          <a:xfrm flipH="1">
            <a:off x="4537936" y="1320634"/>
            <a:ext cx="37803" cy="52598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2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</a:t>
            </a:r>
          </a:p>
        </p:txBody>
      </p:sp>
      <p:sp>
        <p:nvSpPr>
          <p:cNvPr id="17" name="ïşḻíḋé">
            <a:extLst>
              <a:ext uri="{FF2B5EF4-FFF2-40B4-BE49-F238E27FC236}">
                <a16:creationId xmlns:a16="http://schemas.microsoft.com/office/drawing/2014/main" xmlns="" id="{00C30ADA-D779-41B0-B0DD-FF13725E9809}"/>
              </a:ext>
            </a:extLst>
          </p:cNvPr>
          <p:cNvSpPr/>
          <p:nvPr/>
        </p:nvSpPr>
        <p:spPr>
          <a:xfrm flipH="1">
            <a:off x="4035105" y="1186019"/>
            <a:ext cx="5746458" cy="1199247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iş1îďè">
            <a:extLst>
              <a:ext uri="{FF2B5EF4-FFF2-40B4-BE49-F238E27FC236}">
                <a16:creationId xmlns:a16="http://schemas.microsoft.com/office/drawing/2014/main" xmlns="" id="{DF5E9077-C10C-4FFB-9DA3-4934D641CDF8}"/>
              </a:ext>
            </a:extLst>
          </p:cNvPr>
          <p:cNvSpPr txBox="1"/>
          <p:nvPr/>
        </p:nvSpPr>
        <p:spPr>
          <a:xfrm>
            <a:off x="4734281" y="118601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任务管理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9" name="îṩlîḓè">
            <a:extLst>
              <a:ext uri="{FF2B5EF4-FFF2-40B4-BE49-F238E27FC236}">
                <a16:creationId xmlns:a16="http://schemas.microsoft.com/office/drawing/2014/main" xmlns="" id="{3F48B77D-F0FD-403D-A193-185CD30C4886}"/>
              </a:ext>
            </a:extLst>
          </p:cNvPr>
          <p:cNvSpPr txBox="1"/>
          <p:nvPr/>
        </p:nvSpPr>
        <p:spPr>
          <a:xfrm>
            <a:off x="5140890" y="1629344"/>
            <a:ext cx="3383409" cy="830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本地上传、自动格式化任务单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在线编辑，轻松更改任务单状态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查询过滤，所需内容唾手可得</a:t>
            </a:r>
            <a:endParaRPr lang="zh-CN" altLang="en-US" sz="1000" dirty="0"/>
          </a:p>
        </p:txBody>
      </p:sp>
      <p:sp>
        <p:nvSpPr>
          <p:cNvPr id="20" name="iŝḷïḑé">
            <a:extLst>
              <a:ext uri="{FF2B5EF4-FFF2-40B4-BE49-F238E27FC236}">
                <a16:creationId xmlns:a16="http://schemas.microsoft.com/office/drawing/2014/main" xmlns="" id="{DCE7C897-40E2-4273-8155-3A592F526534}"/>
              </a:ext>
            </a:extLst>
          </p:cNvPr>
          <p:cNvSpPr/>
          <p:nvPr/>
        </p:nvSpPr>
        <p:spPr>
          <a:xfrm>
            <a:off x="9694526" y="1186019"/>
            <a:ext cx="1825961" cy="119182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1768327-3367-4FC6-8922-86DEB5048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105" y="2429286"/>
            <a:ext cx="7485382" cy="42905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9E6E455-D0C5-4275-BD4F-675BDFDFE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67" y="4154788"/>
            <a:ext cx="2895600" cy="2057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635AF4C-F81B-47CD-B859-4664A952C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77" y="1186019"/>
            <a:ext cx="2920580" cy="21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智能叉车管理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xmlns="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2016096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xmlns="" id="{C26FAFF6-A6E9-45C3-8A78-2D8D273B467D}"/>
              </a:ext>
            </a:extLst>
          </p:cNvPr>
          <p:cNvSpPr/>
          <p:nvPr/>
        </p:nvSpPr>
        <p:spPr bwMode="auto">
          <a:xfrm>
            <a:off x="742693" y="1205273"/>
            <a:ext cx="2554180" cy="2016097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xmlns="" id="{4D77ABE1-7EA1-436A-B486-5E1E381AA4BE}"/>
              </a:ext>
            </a:extLst>
          </p:cNvPr>
          <p:cNvSpPr/>
          <p:nvPr/>
        </p:nvSpPr>
        <p:spPr bwMode="auto">
          <a:xfrm>
            <a:off x="752294" y="1947812"/>
            <a:ext cx="2554179" cy="11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752293" y="1582486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智能叉车管理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450307" y="1297892"/>
            <a:ext cx="0" cy="527903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CDE69D7-25D0-49DB-87C4-17CC50FF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68" y="1297892"/>
            <a:ext cx="6976720" cy="52790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02957A9-D607-4DD8-80F1-E4C41CAD788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0" y="3586696"/>
            <a:ext cx="3614155" cy="27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日志管理</a:t>
            </a:r>
          </a:p>
        </p:txBody>
      </p:sp>
      <p:sp>
        <p:nvSpPr>
          <p:cNvPr id="9" name="íSḷïḍé">
            <a:extLst>
              <a:ext uri="{FF2B5EF4-FFF2-40B4-BE49-F238E27FC236}">
                <a16:creationId xmlns:a16="http://schemas.microsoft.com/office/drawing/2014/main" xmlns="" id="{BF5863A8-9091-4EC0-B981-B498A61DE852}"/>
              </a:ext>
            </a:extLst>
          </p:cNvPr>
          <p:cNvSpPr/>
          <p:nvPr/>
        </p:nvSpPr>
        <p:spPr>
          <a:xfrm flipH="1">
            <a:off x="3767046" y="1121399"/>
            <a:ext cx="6706711" cy="104505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íṡľíde">
            <a:extLst>
              <a:ext uri="{FF2B5EF4-FFF2-40B4-BE49-F238E27FC236}">
                <a16:creationId xmlns:a16="http://schemas.microsoft.com/office/drawing/2014/main" xmlns="" id="{A7F57054-B5AE-4BFF-89A1-029DA59E5480}"/>
              </a:ext>
            </a:extLst>
          </p:cNvPr>
          <p:cNvSpPr txBox="1"/>
          <p:nvPr/>
        </p:nvSpPr>
        <p:spPr>
          <a:xfrm>
            <a:off x="4212387" y="112139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日志管理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ïśļidè">
            <a:extLst>
              <a:ext uri="{FF2B5EF4-FFF2-40B4-BE49-F238E27FC236}">
                <a16:creationId xmlns:a16="http://schemas.microsoft.com/office/drawing/2014/main" xmlns="" id="{C3A548DC-C3AF-4B6B-86B0-2C629CCCD9FD}"/>
              </a:ext>
            </a:extLst>
          </p:cNvPr>
          <p:cNvSpPr txBox="1"/>
          <p:nvPr/>
        </p:nvSpPr>
        <p:spPr>
          <a:xfrm>
            <a:off x="4657729" y="1609964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记录任务、接口调用、物料位置转移日志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追溯各种操作记录</a:t>
            </a:r>
            <a:endParaRPr lang="en-US" altLang="zh-CN" sz="1000" dirty="0"/>
          </a:p>
        </p:txBody>
      </p:sp>
      <p:sp>
        <p:nvSpPr>
          <p:cNvPr id="12" name="ïŝľïḓê">
            <a:extLst>
              <a:ext uri="{FF2B5EF4-FFF2-40B4-BE49-F238E27FC236}">
                <a16:creationId xmlns:a16="http://schemas.microsoft.com/office/drawing/2014/main" xmlns="" id="{23BB0F2B-5716-43F5-AD37-75BB86D933B2}"/>
              </a:ext>
            </a:extLst>
          </p:cNvPr>
          <p:cNvSpPr/>
          <p:nvPr/>
        </p:nvSpPr>
        <p:spPr>
          <a:xfrm>
            <a:off x="8715857" y="1128826"/>
            <a:ext cx="1757900" cy="10376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D45AD5D-FFA7-44ED-8851-6D4B0BB01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07" y="1121400"/>
            <a:ext cx="2251420" cy="54555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2FD09DB-A7D2-4AED-A9AC-E5EBE65A4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263" y="2472817"/>
            <a:ext cx="8134199" cy="38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出入库管理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xmlns="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1831038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xmlns="" id="{C26FAFF6-A6E9-45C3-8A78-2D8D273B467D}"/>
              </a:ext>
            </a:extLst>
          </p:cNvPr>
          <p:cNvSpPr/>
          <p:nvPr/>
        </p:nvSpPr>
        <p:spPr bwMode="auto">
          <a:xfrm>
            <a:off x="742693" y="1205274"/>
            <a:ext cx="2488771" cy="1831039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xmlns="" id="{4D77ABE1-7EA1-436A-B486-5E1E381AA4BE}"/>
              </a:ext>
            </a:extLst>
          </p:cNvPr>
          <p:cNvSpPr/>
          <p:nvPr/>
        </p:nvSpPr>
        <p:spPr bwMode="auto">
          <a:xfrm>
            <a:off x="752294" y="2041508"/>
            <a:ext cx="2479170" cy="9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出入库管理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592920" y="1337231"/>
            <a:ext cx="0" cy="523572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298DAE5-D1D7-47A4-88E4-79C84223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62" y="1622272"/>
            <a:ext cx="6729722" cy="48184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4E93F28-A912-47C1-B5B1-C829D97ED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554428"/>
            <a:ext cx="3686924" cy="28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xmlns="" id="{3408C7CA-3285-402B-87EB-C9AC6DA5AED0}"/>
              </a:ext>
            </a:extLst>
          </p:cNvPr>
          <p:cNvSpPr/>
          <p:nvPr/>
        </p:nvSpPr>
        <p:spPr bwMode="auto">
          <a:xfrm>
            <a:off x="742693" y="1205274"/>
            <a:ext cx="3614155" cy="1831039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xmlns="" id="{C26FAFF6-A6E9-45C3-8A78-2D8D273B467D}"/>
              </a:ext>
            </a:extLst>
          </p:cNvPr>
          <p:cNvSpPr/>
          <p:nvPr/>
        </p:nvSpPr>
        <p:spPr bwMode="auto">
          <a:xfrm>
            <a:off x="742693" y="1205275"/>
            <a:ext cx="2488771" cy="1831038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xmlns="" id="{4D77ABE1-7EA1-436A-B486-5E1E381AA4BE}"/>
              </a:ext>
            </a:extLst>
          </p:cNvPr>
          <p:cNvSpPr/>
          <p:nvPr/>
        </p:nvSpPr>
        <p:spPr bwMode="auto">
          <a:xfrm>
            <a:off x="752294" y="2079138"/>
            <a:ext cx="2844054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用户管理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/>
          <p:nvPr/>
        </p:nvCxnSpPr>
        <p:spPr>
          <a:xfrm>
            <a:off x="4701977" y="1445258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6C01206-1FB9-4A19-9304-B1AE67E3A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9" y="3955095"/>
            <a:ext cx="3841221" cy="206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7395BF5-20B9-4994-82AB-CCCD8286A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749" y="1455984"/>
            <a:ext cx="6343543" cy="50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CA9043-2179-45A1-AECB-EF8D3DF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客户端功能</a:t>
            </a:r>
            <a:endParaRPr lang="en-US" altLang="zh-CN" dirty="0"/>
          </a:p>
        </p:txBody>
      </p:sp>
      <p:sp>
        <p:nvSpPr>
          <p:cNvPr id="23" name="ïŝlíḑè">
            <a:extLst>
              <a:ext uri="{FF2B5EF4-FFF2-40B4-BE49-F238E27FC236}">
                <a16:creationId xmlns:a16="http://schemas.microsoft.com/office/drawing/2014/main" xmlns="" id="{4AB67BBB-F1D4-499F-8BA6-DBB5DC6A7613}"/>
              </a:ext>
            </a:extLst>
          </p:cNvPr>
          <p:cNvSpPr/>
          <p:nvPr/>
        </p:nvSpPr>
        <p:spPr bwMode="auto">
          <a:xfrm>
            <a:off x="4974189" y="2214000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522 w 1219"/>
              <a:gd name="T5" fmla="*/ 1212 h 1218"/>
              <a:gd name="T6" fmla="*/ 609 w 1219"/>
              <a:gd name="T7" fmla="*/ 1218 h 1218"/>
              <a:gd name="T8" fmla="*/ 903 w 1219"/>
              <a:gd name="T9" fmla="*/ 1143 h 1218"/>
              <a:gd name="T10" fmla="*/ 922 w 1219"/>
              <a:gd name="T11" fmla="*/ 1132 h 1218"/>
              <a:gd name="T12" fmla="*/ 1174 w 1219"/>
              <a:gd name="T13" fmla="*/ 838 h 1218"/>
              <a:gd name="T14" fmla="*/ 1219 w 1219"/>
              <a:gd name="T15" fmla="*/ 609 h 1218"/>
              <a:gd name="T16" fmla="*/ 609 w 1219"/>
              <a:gd name="T17" fmla="*/ 0 h 1218"/>
              <a:gd name="T18" fmla="*/ 774 w 1219"/>
              <a:gd name="T19" fmla="*/ 918 h 1218"/>
              <a:gd name="T20" fmla="*/ 609 w 1219"/>
              <a:gd name="T21" fmla="*/ 959 h 1218"/>
              <a:gd name="T22" fmla="*/ 260 w 1219"/>
              <a:gd name="T23" fmla="*/ 609 h 1218"/>
              <a:gd name="T24" fmla="*/ 609 w 1219"/>
              <a:gd name="T25" fmla="*/ 260 h 1218"/>
              <a:gd name="T26" fmla="*/ 959 w 1219"/>
              <a:gd name="T27" fmla="*/ 609 h 1218"/>
              <a:gd name="T28" fmla="*/ 793 w 1219"/>
              <a:gd name="T29" fmla="*/ 907 h 1218"/>
              <a:gd name="T30" fmla="*/ 774 w 1219"/>
              <a:gd name="T31" fmla="*/ 9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16"/>
                  <a:pt x="227" y="1169"/>
                  <a:pt x="522" y="1212"/>
                </a:cubicBezTo>
                <a:cubicBezTo>
                  <a:pt x="550" y="1216"/>
                  <a:pt x="580" y="1218"/>
                  <a:pt x="609" y="1218"/>
                </a:cubicBezTo>
                <a:cubicBezTo>
                  <a:pt x="716" y="1218"/>
                  <a:pt x="816" y="1191"/>
                  <a:pt x="903" y="1143"/>
                </a:cubicBezTo>
                <a:cubicBezTo>
                  <a:pt x="909" y="1139"/>
                  <a:pt x="916" y="1136"/>
                  <a:pt x="922" y="1132"/>
                </a:cubicBezTo>
                <a:cubicBezTo>
                  <a:pt x="1035" y="1064"/>
                  <a:pt x="1124" y="961"/>
                  <a:pt x="1174" y="838"/>
                </a:cubicBezTo>
                <a:cubicBezTo>
                  <a:pt x="1203" y="767"/>
                  <a:pt x="1219" y="690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774" y="918"/>
                </a:moveTo>
                <a:cubicBezTo>
                  <a:pt x="725" y="944"/>
                  <a:pt x="669" y="959"/>
                  <a:pt x="609" y="959"/>
                </a:cubicBez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735"/>
                  <a:pt x="892" y="845"/>
                  <a:pt x="793" y="907"/>
                </a:cubicBezTo>
                <a:cubicBezTo>
                  <a:pt x="787" y="911"/>
                  <a:pt x="780" y="914"/>
                  <a:pt x="774" y="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ïšļîḋè">
            <a:extLst>
              <a:ext uri="{FF2B5EF4-FFF2-40B4-BE49-F238E27FC236}">
                <a16:creationId xmlns:a16="http://schemas.microsoft.com/office/drawing/2014/main" xmlns="" id="{AD51C0F7-FBB8-4465-9DDB-1F86B714A3A8}"/>
              </a:ext>
            </a:extLst>
          </p:cNvPr>
          <p:cNvSpPr/>
          <p:nvPr/>
        </p:nvSpPr>
        <p:spPr bwMode="auto">
          <a:xfrm>
            <a:off x="4086226" y="3745047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609 w 1219"/>
              <a:gd name="T5" fmla="*/ 1218 h 1218"/>
              <a:gd name="T6" fmla="*/ 1219 w 1219"/>
              <a:gd name="T7" fmla="*/ 609 h 1218"/>
              <a:gd name="T8" fmla="*/ 609 w 1219"/>
              <a:gd name="T9" fmla="*/ 0 h 1218"/>
              <a:gd name="T10" fmla="*/ 609 w 1219"/>
              <a:gd name="T11" fmla="*/ 959 h 1218"/>
              <a:gd name="T12" fmla="*/ 260 w 1219"/>
              <a:gd name="T13" fmla="*/ 609 h 1218"/>
              <a:gd name="T14" fmla="*/ 609 w 1219"/>
              <a:gd name="T15" fmla="*/ 260 h 1218"/>
              <a:gd name="T16" fmla="*/ 959 w 1219"/>
              <a:gd name="T17" fmla="*/ 609 h 1218"/>
              <a:gd name="T18" fmla="*/ 609 w 1219"/>
              <a:gd name="T19" fmla="*/ 959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46"/>
                  <a:pt x="273" y="1218"/>
                  <a:pt x="609" y="1218"/>
                </a:cubicBezTo>
                <a:cubicBezTo>
                  <a:pt x="946" y="1218"/>
                  <a:pt x="1219" y="946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609" y="959"/>
                </a:move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802"/>
                  <a:pt x="802" y="959"/>
                  <a:pt x="609" y="95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ŝlîdé">
            <a:extLst>
              <a:ext uri="{FF2B5EF4-FFF2-40B4-BE49-F238E27FC236}">
                <a16:creationId xmlns:a16="http://schemas.microsoft.com/office/drawing/2014/main" xmlns="" id="{EEE1A522-A032-4EA5-9E4C-D17CB1A85757}"/>
              </a:ext>
            </a:extLst>
          </p:cNvPr>
          <p:cNvSpPr/>
          <p:nvPr/>
        </p:nvSpPr>
        <p:spPr bwMode="auto">
          <a:xfrm>
            <a:off x="5855533" y="3761592"/>
            <a:ext cx="2250243" cy="2238108"/>
          </a:xfrm>
          <a:custGeom>
            <a:avLst/>
            <a:gdLst>
              <a:gd name="T0" fmla="*/ 697 w 1219"/>
              <a:gd name="T1" fmla="*/ 0 h 1212"/>
              <a:gd name="T2" fmla="*/ 445 w 1219"/>
              <a:gd name="T3" fmla="*/ 294 h 1212"/>
              <a:gd name="T4" fmla="*/ 609 w 1219"/>
              <a:gd name="T5" fmla="*/ 253 h 1212"/>
              <a:gd name="T6" fmla="*/ 959 w 1219"/>
              <a:gd name="T7" fmla="*/ 603 h 1212"/>
              <a:gd name="T8" fmla="*/ 609 w 1219"/>
              <a:gd name="T9" fmla="*/ 952 h 1212"/>
              <a:gd name="T10" fmla="*/ 260 w 1219"/>
              <a:gd name="T11" fmla="*/ 603 h 1212"/>
              <a:gd name="T12" fmla="*/ 260 w 1219"/>
              <a:gd name="T13" fmla="*/ 600 h 1212"/>
              <a:gd name="T14" fmla="*/ 0 w 1219"/>
              <a:gd name="T15" fmla="*/ 600 h 1212"/>
              <a:gd name="T16" fmla="*/ 0 w 1219"/>
              <a:gd name="T17" fmla="*/ 603 h 1212"/>
              <a:gd name="T18" fmla="*/ 609 w 1219"/>
              <a:gd name="T19" fmla="*/ 1212 h 1212"/>
              <a:gd name="T20" fmla="*/ 1219 w 1219"/>
              <a:gd name="T21" fmla="*/ 603 h 1212"/>
              <a:gd name="T22" fmla="*/ 697 w 1219"/>
              <a:gd name="T23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9" h="1212">
                <a:moveTo>
                  <a:pt x="697" y="0"/>
                </a:moveTo>
                <a:cubicBezTo>
                  <a:pt x="647" y="123"/>
                  <a:pt x="558" y="226"/>
                  <a:pt x="445" y="294"/>
                </a:cubicBezTo>
                <a:cubicBezTo>
                  <a:pt x="494" y="268"/>
                  <a:pt x="550" y="253"/>
                  <a:pt x="609" y="253"/>
                </a:cubicBezTo>
                <a:cubicBezTo>
                  <a:pt x="803" y="253"/>
                  <a:pt x="959" y="410"/>
                  <a:pt x="959" y="603"/>
                </a:cubicBezTo>
                <a:cubicBezTo>
                  <a:pt x="959" y="796"/>
                  <a:pt x="803" y="952"/>
                  <a:pt x="609" y="952"/>
                </a:cubicBezTo>
                <a:cubicBezTo>
                  <a:pt x="416" y="952"/>
                  <a:pt x="260" y="796"/>
                  <a:pt x="260" y="603"/>
                </a:cubicBezTo>
                <a:cubicBezTo>
                  <a:pt x="260" y="602"/>
                  <a:pt x="260" y="601"/>
                  <a:pt x="260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01"/>
                  <a:pt x="0" y="602"/>
                  <a:pt x="0" y="603"/>
                </a:cubicBezTo>
                <a:cubicBezTo>
                  <a:pt x="0" y="939"/>
                  <a:pt x="273" y="1212"/>
                  <a:pt x="609" y="1212"/>
                </a:cubicBezTo>
                <a:cubicBezTo>
                  <a:pt x="946" y="1212"/>
                  <a:pt x="1219" y="939"/>
                  <a:pt x="1219" y="603"/>
                </a:cubicBezTo>
                <a:cubicBezTo>
                  <a:pt x="1219" y="296"/>
                  <a:pt x="992" y="42"/>
                  <a:pt x="69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86B79CF8-7F2F-4917-AD6E-A03173BEBDFD}"/>
              </a:ext>
            </a:extLst>
          </p:cNvPr>
          <p:cNvCxnSpPr>
            <a:cxnSpLocks/>
          </p:cNvCxnSpPr>
          <p:nvPr/>
        </p:nvCxnSpPr>
        <p:spPr>
          <a:xfrm flipV="1">
            <a:off x="7142424" y="3713512"/>
            <a:ext cx="4378064" cy="163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54369849-0629-449D-B418-C110AFFFE5B2}"/>
              </a:ext>
            </a:extLst>
          </p:cNvPr>
          <p:cNvCxnSpPr>
            <a:stCxn id="24" idx="2"/>
          </p:cNvCxnSpPr>
          <p:nvPr/>
        </p:nvCxnSpPr>
        <p:spPr>
          <a:xfrm flipH="1">
            <a:off x="669925" y="5994185"/>
            <a:ext cx="45410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$1iḋé">
            <a:extLst>
              <a:ext uri="{FF2B5EF4-FFF2-40B4-BE49-F238E27FC236}">
                <a16:creationId xmlns:a16="http://schemas.microsoft.com/office/drawing/2014/main" xmlns="" id="{FCA9ABAE-DA5F-4605-8689-4AF3686363F6}"/>
              </a:ext>
            </a:extLst>
          </p:cNvPr>
          <p:cNvSpPr txBox="1"/>
          <p:nvPr/>
        </p:nvSpPr>
        <p:spPr bwMode="auto">
          <a:xfrm>
            <a:off x="676514" y="5427535"/>
            <a:ext cx="53768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发送叉车回库命令</a:t>
            </a:r>
            <a:endParaRPr lang="en-US" altLang="zh-CN" sz="2000" b="1" dirty="0"/>
          </a:p>
        </p:txBody>
      </p:sp>
      <p:sp>
        <p:nvSpPr>
          <p:cNvPr id="18" name="ïŝḷîďê">
            <a:extLst>
              <a:ext uri="{FF2B5EF4-FFF2-40B4-BE49-F238E27FC236}">
                <a16:creationId xmlns:a16="http://schemas.microsoft.com/office/drawing/2014/main" xmlns="" id="{6E268519-6A4C-4779-A41D-021514D3E7ED}"/>
              </a:ext>
            </a:extLst>
          </p:cNvPr>
          <p:cNvSpPr txBox="1"/>
          <p:nvPr/>
        </p:nvSpPr>
        <p:spPr bwMode="auto">
          <a:xfrm>
            <a:off x="7142424" y="3209162"/>
            <a:ext cx="437806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日志记录</a:t>
            </a:r>
            <a:endParaRPr lang="en-US" altLang="zh-CN" sz="2000" b="1" dirty="0"/>
          </a:p>
        </p:txBody>
      </p:sp>
      <p:sp>
        <p:nvSpPr>
          <p:cNvPr id="15" name="íṧḻîdê">
            <a:extLst>
              <a:ext uri="{FF2B5EF4-FFF2-40B4-BE49-F238E27FC236}">
                <a16:creationId xmlns:a16="http://schemas.microsoft.com/office/drawing/2014/main" xmlns="" id="{866A975F-5568-4E98-AC7D-76DCD0D0DF73}"/>
              </a:ext>
            </a:extLst>
          </p:cNvPr>
          <p:cNvSpPr/>
          <p:nvPr/>
        </p:nvSpPr>
        <p:spPr>
          <a:xfrm>
            <a:off x="676514" y="1571054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6" name="ïś1iḑê">
            <a:extLst>
              <a:ext uri="{FF2B5EF4-FFF2-40B4-BE49-F238E27FC236}">
                <a16:creationId xmlns:a16="http://schemas.microsoft.com/office/drawing/2014/main" xmlns="" id="{094CFB6B-C665-48ED-947F-93DF68D6166F}"/>
              </a:ext>
            </a:extLst>
          </p:cNvPr>
          <p:cNvSpPr txBox="1"/>
          <p:nvPr/>
        </p:nvSpPr>
        <p:spPr bwMode="auto">
          <a:xfrm>
            <a:off x="676514" y="2396921"/>
            <a:ext cx="429227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物料到站提示</a:t>
            </a:r>
            <a:endParaRPr lang="en-US" altLang="zh-CN" sz="20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5E66F68-1709-42DC-A51E-A68920A399AC}"/>
              </a:ext>
            </a:extLst>
          </p:cNvPr>
          <p:cNvCxnSpPr>
            <a:cxnSpLocks/>
          </p:cNvCxnSpPr>
          <p:nvPr/>
        </p:nvCxnSpPr>
        <p:spPr>
          <a:xfrm>
            <a:off x="669925" y="2889000"/>
            <a:ext cx="416653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ïṣḻíďê">
            <a:extLst>
              <a:ext uri="{FF2B5EF4-FFF2-40B4-BE49-F238E27FC236}">
                <a16:creationId xmlns:a16="http://schemas.microsoft.com/office/drawing/2014/main" xmlns="" id="{5277D7EE-6EC5-431A-8BDB-8D3C7C5D718A}"/>
              </a:ext>
            </a:extLst>
          </p:cNvPr>
          <p:cNvSpPr/>
          <p:nvPr/>
        </p:nvSpPr>
        <p:spPr bwMode="auto">
          <a:xfrm>
            <a:off x="4807496" y="4512462"/>
            <a:ext cx="725758" cy="662925"/>
          </a:xfrm>
          <a:custGeom>
            <a:avLst/>
            <a:gdLst>
              <a:gd name="T0" fmla="*/ 48 w 256"/>
              <a:gd name="T1" fmla="*/ 216 h 256"/>
              <a:gd name="T2" fmla="*/ 86 w 256"/>
              <a:gd name="T3" fmla="*/ 197 h 256"/>
              <a:gd name="T4" fmla="*/ 152 w 256"/>
              <a:gd name="T5" fmla="*/ 222 h 256"/>
              <a:gd name="T6" fmla="*/ 192 w 256"/>
              <a:gd name="T7" fmla="*/ 256 h 256"/>
              <a:gd name="T8" fmla="*/ 232 w 256"/>
              <a:gd name="T9" fmla="*/ 216 h 256"/>
              <a:gd name="T10" fmla="*/ 192 w 256"/>
              <a:gd name="T11" fmla="*/ 176 h 256"/>
              <a:gd name="T12" fmla="*/ 154 w 256"/>
              <a:gd name="T13" fmla="*/ 205 h 256"/>
              <a:gd name="T14" fmla="*/ 94 w 256"/>
              <a:gd name="T15" fmla="*/ 183 h 256"/>
              <a:gd name="T16" fmla="*/ 96 w 256"/>
              <a:gd name="T17" fmla="*/ 168 h 256"/>
              <a:gd name="T18" fmla="*/ 88 w 256"/>
              <a:gd name="T19" fmla="*/ 141 h 256"/>
              <a:gd name="T20" fmla="*/ 161 w 256"/>
              <a:gd name="T21" fmla="*/ 96 h 256"/>
              <a:gd name="T22" fmla="*/ 200 w 256"/>
              <a:gd name="T23" fmla="*/ 112 h 256"/>
              <a:gd name="T24" fmla="*/ 256 w 256"/>
              <a:gd name="T25" fmla="*/ 56 h 256"/>
              <a:gd name="T26" fmla="*/ 200 w 256"/>
              <a:gd name="T27" fmla="*/ 0 h 256"/>
              <a:gd name="T28" fmla="*/ 144 w 256"/>
              <a:gd name="T29" fmla="*/ 56 h 256"/>
              <a:gd name="T30" fmla="*/ 151 w 256"/>
              <a:gd name="T31" fmla="*/ 84 h 256"/>
              <a:gd name="T32" fmla="*/ 76 w 256"/>
              <a:gd name="T33" fmla="*/ 129 h 256"/>
              <a:gd name="T34" fmla="*/ 48 w 256"/>
              <a:gd name="T35" fmla="*/ 120 h 256"/>
              <a:gd name="T36" fmla="*/ 0 w 256"/>
              <a:gd name="T37" fmla="*/ 168 h 256"/>
              <a:gd name="T38" fmla="*/ 48 w 256"/>
              <a:gd name="T39" fmla="*/ 216 h 256"/>
              <a:gd name="T40" fmla="*/ 192 w 256"/>
              <a:gd name="T41" fmla="*/ 192 h 256"/>
              <a:gd name="T42" fmla="*/ 216 w 256"/>
              <a:gd name="T43" fmla="*/ 216 h 256"/>
              <a:gd name="T44" fmla="*/ 192 w 256"/>
              <a:gd name="T45" fmla="*/ 240 h 256"/>
              <a:gd name="T46" fmla="*/ 168 w 256"/>
              <a:gd name="T47" fmla="*/ 216 h 256"/>
              <a:gd name="T48" fmla="*/ 192 w 256"/>
              <a:gd name="T49" fmla="*/ 192 h 256"/>
              <a:gd name="T50" fmla="*/ 200 w 256"/>
              <a:gd name="T51" fmla="*/ 16 h 256"/>
              <a:gd name="T52" fmla="*/ 240 w 256"/>
              <a:gd name="T53" fmla="*/ 56 h 256"/>
              <a:gd name="T54" fmla="*/ 200 w 256"/>
              <a:gd name="T55" fmla="*/ 96 h 256"/>
              <a:gd name="T56" fmla="*/ 160 w 256"/>
              <a:gd name="T57" fmla="*/ 56 h 256"/>
              <a:gd name="T58" fmla="*/ 200 w 256"/>
              <a:gd name="T59" fmla="*/ 16 h 256"/>
              <a:gd name="T60" fmla="*/ 48 w 256"/>
              <a:gd name="T61" fmla="*/ 136 h 256"/>
              <a:gd name="T62" fmla="*/ 80 w 256"/>
              <a:gd name="T63" fmla="*/ 168 h 256"/>
              <a:gd name="T64" fmla="*/ 48 w 256"/>
              <a:gd name="T65" fmla="*/ 200 h 256"/>
              <a:gd name="T66" fmla="*/ 16 w 256"/>
              <a:gd name="T67" fmla="*/ 168 h 256"/>
              <a:gd name="T68" fmla="*/ 48 w 256"/>
              <a:gd name="T69" fmla="*/ 1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256">
                <a:moveTo>
                  <a:pt x="48" y="216"/>
                </a:moveTo>
                <a:cubicBezTo>
                  <a:pt x="63" y="216"/>
                  <a:pt x="77" y="209"/>
                  <a:pt x="86" y="197"/>
                </a:cubicBezTo>
                <a:cubicBezTo>
                  <a:pt x="152" y="222"/>
                  <a:pt x="152" y="222"/>
                  <a:pt x="152" y="222"/>
                </a:cubicBezTo>
                <a:cubicBezTo>
                  <a:pt x="155" y="241"/>
                  <a:pt x="172" y="256"/>
                  <a:pt x="192" y="256"/>
                </a:cubicBezTo>
                <a:cubicBezTo>
                  <a:pt x="214" y="256"/>
                  <a:pt x="232" y="238"/>
                  <a:pt x="232" y="216"/>
                </a:cubicBezTo>
                <a:cubicBezTo>
                  <a:pt x="232" y="194"/>
                  <a:pt x="214" y="176"/>
                  <a:pt x="192" y="176"/>
                </a:cubicBezTo>
                <a:cubicBezTo>
                  <a:pt x="174" y="176"/>
                  <a:pt x="158" y="188"/>
                  <a:pt x="154" y="205"/>
                </a:cubicBezTo>
                <a:cubicBezTo>
                  <a:pt x="94" y="183"/>
                  <a:pt x="94" y="183"/>
                  <a:pt x="94" y="183"/>
                </a:cubicBezTo>
                <a:cubicBezTo>
                  <a:pt x="95" y="178"/>
                  <a:pt x="96" y="173"/>
                  <a:pt x="96" y="168"/>
                </a:cubicBezTo>
                <a:cubicBezTo>
                  <a:pt x="96" y="158"/>
                  <a:pt x="93" y="149"/>
                  <a:pt x="88" y="141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71" y="106"/>
                  <a:pt x="185" y="112"/>
                  <a:pt x="200" y="112"/>
                </a:cubicBezTo>
                <a:cubicBezTo>
                  <a:pt x="231" y="112"/>
                  <a:pt x="256" y="87"/>
                  <a:pt x="256" y="56"/>
                </a:cubicBezTo>
                <a:cubicBezTo>
                  <a:pt x="256" y="25"/>
                  <a:pt x="231" y="0"/>
                  <a:pt x="200" y="0"/>
                </a:cubicBezTo>
                <a:cubicBezTo>
                  <a:pt x="169" y="0"/>
                  <a:pt x="144" y="25"/>
                  <a:pt x="144" y="56"/>
                </a:cubicBezTo>
                <a:cubicBezTo>
                  <a:pt x="144" y="66"/>
                  <a:pt x="147" y="76"/>
                  <a:pt x="151" y="84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68" y="123"/>
                  <a:pt x="58" y="120"/>
                  <a:pt x="48" y="120"/>
                </a:cubicBezTo>
                <a:cubicBezTo>
                  <a:pt x="22" y="120"/>
                  <a:pt x="0" y="142"/>
                  <a:pt x="0" y="168"/>
                </a:cubicBezTo>
                <a:cubicBezTo>
                  <a:pt x="0" y="194"/>
                  <a:pt x="22" y="216"/>
                  <a:pt x="48" y="216"/>
                </a:cubicBezTo>
                <a:close/>
                <a:moveTo>
                  <a:pt x="192" y="192"/>
                </a:moveTo>
                <a:cubicBezTo>
                  <a:pt x="205" y="192"/>
                  <a:pt x="216" y="203"/>
                  <a:pt x="216" y="216"/>
                </a:cubicBezTo>
                <a:cubicBezTo>
                  <a:pt x="216" y="229"/>
                  <a:pt x="205" y="240"/>
                  <a:pt x="192" y="240"/>
                </a:cubicBezTo>
                <a:cubicBezTo>
                  <a:pt x="179" y="240"/>
                  <a:pt x="168" y="229"/>
                  <a:pt x="168" y="216"/>
                </a:cubicBezTo>
                <a:cubicBezTo>
                  <a:pt x="168" y="203"/>
                  <a:pt x="179" y="192"/>
                  <a:pt x="192" y="192"/>
                </a:cubicBezTo>
                <a:close/>
                <a:moveTo>
                  <a:pt x="200" y="16"/>
                </a:moveTo>
                <a:cubicBezTo>
                  <a:pt x="222" y="16"/>
                  <a:pt x="240" y="34"/>
                  <a:pt x="240" y="56"/>
                </a:cubicBezTo>
                <a:cubicBezTo>
                  <a:pt x="240" y="78"/>
                  <a:pt x="222" y="96"/>
                  <a:pt x="200" y="96"/>
                </a:cubicBezTo>
                <a:cubicBezTo>
                  <a:pt x="178" y="96"/>
                  <a:pt x="160" y="78"/>
                  <a:pt x="160" y="56"/>
                </a:cubicBezTo>
                <a:cubicBezTo>
                  <a:pt x="160" y="34"/>
                  <a:pt x="178" y="16"/>
                  <a:pt x="200" y="16"/>
                </a:cubicBezTo>
                <a:close/>
                <a:moveTo>
                  <a:pt x="48" y="136"/>
                </a:moveTo>
                <a:cubicBezTo>
                  <a:pt x="66" y="136"/>
                  <a:pt x="80" y="150"/>
                  <a:pt x="80" y="168"/>
                </a:cubicBezTo>
                <a:cubicBezTo>
                  <a:pt x="80" y="186"/>
                  <a:pt x="66" y="200"/>
                  <a:pt x="48" y="200"/>
                </a:cubicBezTo>
                <a:cubicBezTo>
                  <a:pt x="30" y="200"/>
                  <a:pt x="16" y="186"/>
                  <a:pt x="16" y="168"/>
                </a:cubicBezTo>
                <a:cubicBezTo>
                  <a:pt x="16" y="150"/>
                  <a:pt x="30" y="136"/>
                  <a:pt x="48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29" name="îśḷîďê">
            <a:extLst>
              <a:ext uri="{FF2B5EF4-FFF2-40B4-BE49-F238E27FC236}">
                <a16:creationId xmlns:a16="http://schemas.microsoft.com/office/drawing/2014/main" xmlns="" id="{E1857D47-54A0-43B5-9B56-F87215959949}"/>
              </a:ext>
            </a:extLst>
          </p:cNvPr>
          <p:cNvSpPr/>
          <p:nvPr/>
        </p:nvSpPr>
        <p:spPr bwMode="auto">
          <a:xfrm>
            <a:off x="5719764" y="3028648"/>
            <a:ext cx="750881" cy="662925"/>
          </a:xfrm>
          <a:custGeom>
            <a:avLst/>
            <a:gdLst>
              <a:gd name="T0" fmla="*/ 8 w 256"/>
              <a:gd name="T1" fmla="*/ 40 h 248"/>
              <a:gd name="T2" fmla="*/ 48 w 256"/>
              <a:gd name="T3" fmla="*/ 217 h 248"/>
              <a:gd name="T4" fmla="*/ 80 w 256"/>
              <a:gd name="T5" fmla="*/ 248 h 248"/>
              <a:gd name="T6" fmla="*/ 145 w 256"/>
              <a:gd name="T7" fmla="*/ 224 h 248"/>
              <a:gd name="T8" fmla="*/ 208 w 256"/>
              <a:gd name="T9" fmla="*/ 216 h 248"/>
              <a:gd name="T10" fmla="*/ 145 w 256"/>
              <a:gd name="T11" fmla="*/ 208 h 248"/>
              <a:gd name="T12" fmla="*/ 80 w 256"/>
              <a:gd name="T13" fmla="*/ 184 h 248"/>
              <a:gd name="T14" fmla="*/ 60 w 256"/>
              <a:gd name="T15" fmla="*/ 164 h 248"/>
              <a:gd name="T16" fmla="*/ 60 w 256"/>
              <a:gd name="T17" fmla="*/ 164 h 248"/>
              <a:gd name="T18" fmla="*/ 232 w 256"/>
              <a:gd name="T19" fmla="*/ 150 h 248"/>
              <a:gd name="T20" fmla="*/ 254 w 256"/>
              <a:gd name="T21" fmla="*/ 59 h 248"/>
              <a:gd name="T22" fmla="*/ 222 w 256"/>
              <a:gd name="T23" fmla="*/ 56 h 248"/>
              <a:gd name="T24" fmla="*/ 200 w 256"/>
              <a:gd name="T25" fmla="*/ 0 h 248"/>
              <a:gd name="T26" fmla="*/ 138 w 256"/>
              <a:gd name="T27" fmla="*/ 2 h 248"/>
              <a:gd name="T28" fmla="*/ 80 w 256"/>
              <a:gd name="T29" fmla="*/ 24 h 248"/>
              <a:gd name="T30" fmla="*/ 66 w 256"/>
              <a:gd name="T31" fmla="*/ 56 h 248"/>
              <a:gd name="T32" fmla="*/ 48 w 256"/>
              <a:gd name="T33" fmla="*/ 31 h 248"/>
              <a:gd name="T34" fmla="*/ 8 w 256"/>
              <a:gd name="T35" fmla="*/ 24 h 248"/>
              <a:gd name="T36" fmla="*/ 176 w 256"/>
              <a:gd name="T37" fmla="*/ 200 h 248"/>
              <a:gd name="T38" fmla="*/ 176 w 256"/>
              <a:gd name="T39" fmla="*/ 232 h 248"/>
              <a:gd name="T40" fmla="*/ 176 w 256"/>
              <a:gd name="T41" fmla="*/ 200 h 248"/>
              <a:gd name="T42" fmla="*/ 96 w 256"/>
              <a:gd name="T43" fmla="*/ 216 h 248"/>
              <a:gd name="T44" fmla="*/ 64 w 256"/>
              <a:gd name="T45" fmla="*/ 216 h 248"/>
              <a:gd name="T46" fmla="*/ 147 w 256"/>
              <a:gd name="T47" fmla="*/ 16 h 248"/>
              <a:gd name="T48" fmla="*/ 205 w 256"/>
              <a:gd name="T49" fmla="*/ 56 h 248"/>
              <a:gd name="T50" fmla="*/ 129 w 256"/>
              <a:gd name="T51" fmla="*/ 34 h 248"/>
              <a:gd name="T52" fmla="*/ 86 w 256"/>
              <a:gd name="T53" fmla="*/ 40 h 248"/>
              <a:gd name="T54" fmla="*/ 118 w 256"/>
              <a:gd name="T55" fmla="*/ 56 h 248"/>
              <a:gd name="T56" fmla="*/ 86 w 256"/>
              <a:gd name="T57" fmla="*/ 40 h 248"/>
              <a:gd name="T58" fmla="*/ 216 w 256"/>
              <a:gd name="T59" fmla="*/ 72 h 248"/>
              <a:gd name="T60" fmla="*/ 237 w 256"/>
              <a:gd name="T61" fmla="*/ 72 h 248"/>
              <a:gd name="T62" fmla="*/ 60 w 256"/>
              <a:gd name="T63" fmla="*/ 148 h 248"/>
              <a:gd name="T64" fmla="*/ 52 w 256"/>
              <a:gd name="T65" fmla="*/ 7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6" h="248">
                <a:moveTo>
                  <a:pt x="0" y="32"/>
                </a:moveTo>
                <a:cubicBezTo>
                  <a:pt x="0" y="36"/>
                  <a:pt x="4" y="40"/>
                  <a:pt x="8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34"/>
                  <a:pt x="63" y="248"/>
                  <a:pt x="80" y="248"/>
                </a:cubicBezTo>
                <a:cubicBezTo>
                  <a:pt x="95" y="248"/>
                  <a:pt x="107" y="238"/>
                  <a:pt x="111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9" y="238"/>
                  <a:pt x="161" y="248"/>
                  <a:pt x="176" y="248"/>
                </a:cubicBezTo>
                <a:cubicBezTo>
                  <a:pt x="194" y="248"/>
                  <a:pt x="208" y="234"/>
                  <a:pt x="208" y="216"/>
                </a:cubicBezTo>
                <a:cubicBezTo>
                  <a:pt x="208" y="198"/>
                  <a:pt x="194" y="184"/>
                  <a:pt x="176" y="184"/>
                </a:cubicBezTo>
                <a:cubicBezTo>
                  <a:pt x="161" y="184"/>
                  <a:pt x="149" y="194"/>
                  <a:pt x="145" y="208"/>
                </a:cubicBezTo>
                <a:cubicBezTo>
                  <a:pt x="111" y="208"/>
                  <a:pt x="111" y="208"/>
                  <a:pt x="111" y="208"/>
                </a:cubicBezTo>
                <a:cubicBezTo>
                  <a:pt x="107" y="194"/>
                  <a:pt x="95" y="184"/>
                  <a:pt x="80" y="184"/>
                </a:cubicBezTo>
                <a:cubicBezTo>
                  <a:pt x="73" y="184"/>
                  <a:pt x="67" y="186"/>
                  <a:pt x="62" y="190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8" y="156"/>
                  <a:pt x="231" y="153"/>
                  <a:pt x="232" y="150"/>
                </a:cubicBezTo>
                <a:cubicBezTo>
                  <a:pt x="256" y="66"/>
                  <a:pt x="256" y="66"/>
                  <a:pt x="256" y="66"/>
                </a:cubicBezTo>
                <a:cubicBezTo>
                  <a:pt x="256" y="64"/>
                  <a:pt x="256" y="61"/>
                  <a:pt x="254" y="59"/>
                </a:cubicBezTo>
                <a:cubicBezTo>
                  <a:pt x="253" y="57"/>
                  <a:pt x="251" y="56"/>
                  <a:pt x="248" y="56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08" y="6"/>
                  <a:pt x="208" y="6"/>
                  <a:pt x="208" y="6"/>
                </a:cubicBezTo>
                <a:cubicBezTo>
                  <a:pt x="207" y="2"/>
                  <a:pt x="204" y="0"/>
                  <a:pt x="20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2" y="0"/>
                  <a:pt x="140" y="1"/>
                  <a:pt x="138" y="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6" y="24"/>
                  <a:pt x="73" y="27"/>
                  <a:pt x="72" y="30"/>
                </a:cubicBezTo>
                <a:cubicBezTo>
                  <a:pt x="66" y="56"/>
                  <a:pt x="66" y="56"/>
                  <a:pt x="66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27"/>
                  <a:pt x="44" y="24"/>
                  <a:pt x="4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lose/>
                <a:moveTo>
                  <a:pt x="176" y="200"/>
                </a:moveTo>
                <a:cubicBezTo>
                  <a:pt x="185" y="200"/>
                  <a:pt x="192" y="207"/>
                  <a:pt x="192" y="216"/>
                </a:cubicBezTo>
                <a:cubicBezTo>
                  <a:pt x="192" y="225"/>
                  <a:pt x="185" y="232"/>
                  <a:pt x="176" y="232"/>
                </a:cubicBezTo>
                <a:cubicBezTo>
                  <a:pt x="167" y="232"/>
                  <a:pt x="160" y="225"/>
                  <a:pt x="160" y="216"/>
                </a:cubicBezTo>
                <a:cubicBezTo>
                  <a:pt x="160" y="207"/>
                  <a:pt x="167" y="200"/>
                  <a:pt x="176" y="200"/>
                </a:cubicBezTo>
                <a:close/>
                <a:moveTo>
                  <a:pt x="80" y="200"/>
                </a:moveTo>
                <a:cubicBezTo>
                  <a:pt x="89" y="200"/>
                  <a:pt x="96" y="207"/>
                  <a:pt x="96" y="216"/>
                </a:cubicBezTo>
                <a:cubicBezTo>
                  <a:pt x="96" y="225"/>
                  <a:pt x="89" y="232"/>
                  <a:pt x="80" y="232"/>
                </a:cubicBezTo>
                <a:cubicBezTo>
                  <a:pt x="71" y="232"/>
                  <a:pt x="64" y="225"/>
                  <a:pt x="64" y="216"/>
                </a:cubicBezTo>
                <a:cubicBezTo>
                  <a:pt x="64" y="207"/>
                  <a:pt x="71" y="200"/>
                  <a:pt x="80" y="200"/>
                </a:cubicBezTo>
                <a:close/>
                <a:moveTo>
                  <a:pt x="147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205" y="56"/>
                  <a:pt x="205" y="56"/>
                  <a:pt x="205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9" y="34"/>
                  <a:pt x="129" y="34"/>
                  <a:pt x="129" y="34"/>
                </a:cubicBezTo>
                <a:lnTo>
                  <a:pt x="147" y="16"/>
                </a:lnTo>
                <a:close/>
                <a:moveTo>
                  <a:pt x="86" y="40"/>
                </a:moveTo>
                <a:cubicBezTo>
                  <a:pt x="114" y="40"/>
                  <a:pt x="114" y="40"/>
                  <a:pt x="114" y="4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82" y="56"/>
                  <a:pt x="82" y="56"/>
                  <a:pt x="82" y="56"/>
                </a:cubicBezTo>
                <a:lnTo>
                  <a:pt x="86" y="40"/>
                </a:lnTo>
                <a:close/>
                <a:moveTo>
                  <a:pt x="216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59" y="148"/>
                  <a:pt x="59" y="148"/>
                  <a:pt x="58" y="148"/>
                </a:cubicBezTo>
                <a:cubicBezTo>
                  <a:pt x="52" y="72"/>
                  <a:pt x="52" y="72"/>
                  <a:pt x="52" y="72"/>
                </a:cubicBezTo>
                <a:lnTo>
                  <a:pt x="216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30" name="išľídé">
            <a:extLst>
              <a:ext uri="{FF2B5EF4-FFF2-40B4-BE49-F238E27FC236}">
                <a16:creationId xmlns:a16="http://schemas.microsoft.com/office/drawing/2014/main" xmlns="" id="{5C826A3B-C2F7-48BD-BAB9-21CCDF72F1E2}"/>
              </a:ext>
            </a:extLst>
          </p:cNvPr>
          <p:cNvSpPr/>
          <p:nvPr/>
        </p:nvSpPr>
        <p:spPr bwMode="auto">
          <a:xfrm>
            <a:off x="6708158" y="4549183"/>
            <a:ext cx="544992" cy="662925"/>
          </a:xfrm>
          <a:custGeom>
            <a:avLst/>
            <a:gdLst>
              <a:gd name="connsiteX0" fmla="*/ 201732 w 483027"/>
              <a:gd name="connsiteY0" fmla="*/ 476158 h 587551"/>
              <a:gd name="connsiteX1" fmla="*/ 381725 w 483027"/>
              <a:gd name="connsiteY1" fmla="*/ 476158 h 587551"/>
              <a:gd name="connsiteX2" fmla="*/ 401724 w 483027"/>
              <a:gd name="connsiteY2" fmla="*/ 494724 h 587551"/>
              <a:gd name="connsiteX3" fmla="*/ 381725 w 483027"/>
              <a:gd name="connsiteY3" fmla="*/ 513290 h 587551"/>
              <a:gd name="connsiteX4" fmla="*/ 201732 w 483027"/>
              <a:gd name="connsiteY4" fmla="*/ 513290 h 587551"/>
              <a:gd name="connsiteX5" fmla="*/ 181732 w 483027"/>
              <a:gd name="connsiteY5" fmla="*/ 494724 h 587551"/>
              <a:gd name="connsiteX6" fmla="*/ 201732 w 483027"/>
              <a:gd name="connsiteY6" fmla="*/ 476158 h 587551"/>
              <a:gd name="connsiteX7" fmla="*/ 101227 w 483027"/>
              <a:gd name="connsiteY7" fmla="*/ 476158 h 587551"/>
              <a:gd name="connsiteX8" fmla="*/ 121154 w 483027"/>
              <a:gd name="connsiteY8" fmla="*/ 476158 h 587551"/>
              <a:gd name="connsiteX9" fmla="*/ 141081 w 483027"/>
              <a:gd name="connsiteY9" fmla="*/ 494724 h 587551"/>
              <a:gd name="connsiteX10" fmla="*/ 121154 w 483027"/>
              <a:gd name="connsiteY10" fmla="*/ 513290 h 587551"/>
              <a:gd name="connsiteX11" fmla="*/ 101227 w 483027"/>
              <a:gd name="connsiteY11" fmla="*/ 513290 h 587551"/>
              <a:gd name="connsiteX12" fmla="*/ 81300 w 483027"/>
              <a:gd name="connsiteY12" fmla="*/ 494724 h 587551"/>
              <a:gd name="connsiteX13" fmla="*/ 101227 w 483027"/>
              <a:gd name="connsiteY13" fmla="*/ 476158 h 587551"/>
              <a:gd name="connsiteX14" fmla="*/ 201732 w 483027"/>
              <a:gd name="connsiteY14" fmla="*/ 384421 h 587551"/>
              <a:gd name="connsiteX15" fmla="*/ 381725 w 483027"/>
              <a:gd name="connsiteY15" fmla="*/ 384421 h 587551"/>
              <a:gd name="connsiteX16" fmla="*/ 401724 w 483027"/>
              <a:gd name="connsiteY16" fmla="*/ 402987 h 587551"/>
              <a:gd name="connsiteX17" fmla="*/ 381725 w 483027"/>
              <a:gd name="connsiteY17" fmla="*/ 421553 h 587551"/>
              <a:gd name="connsiteX18" fmla="*/ 201732 w 483027"/>
              <a:gd name="connsiteY18" fmla="*/ 421553 h 587551"/>
              <a:gd name="connsiteX19" fmla="*/ 181732 w 483027"/>
              <a:gd name="connsiteY19" fmla="*/ 402987 h 587551"/>
              <a:gd name="connsiteX20" fmla="*/ 201732 w 483027"/>
              <a:gd name="connsiteY20" fmla="*/ 384421 h 587551"/>
              <a:gd name="connsiteX21" fmla="*/ 101227 w 483027"/>
              <a:gd name="connsiteY21" fmla="*/ 384421 h 587551"/>
              <a:gd name="connsiteX22" fmla="*/ 121154 w 483027"/>
              <a:gd name="connsiteY22" fmla="*/ 384421 h 587551"/>
              <a:gd name="connsiteX23" fmla="*/ 141081 w 483027"/>
              <a:gd name="connsiteY23" fmla="*/ 402987 h 587551"/>
              <a:gd name="connsiteX24" fmla="*/ 121154 w 483027"/>
              <a:gd name="connsiteY24" fmla="*/ 421553 h 587551"/>
              <a:gd name="connsiteX25" fmla="*/ 101227 w 483027"/>
              <a:gd name="connsiteY25" fmla="*/ 421553 h 587551"/>
              <a:gd name="connsiteX26" fmla="*/ 81300 w 483027"/>
              <a:gd name="connsiteY26" fmla="*/ 402987 h 587551"/>
              <a:gd name="connsiteX27" fmla="*/ 101227 w 483027"/>
              <a:gd name="connsiteY27" fmla="*/ 384421 h 587551"/>
              <a:gd name="connsiteX28" fmla="*/ 201732 w 483027"/>
              <a:gd name="connsiteY28" fmla="*/ 292684 h 587551"/>
              <a:gd name="connsiteX29" fmla="*/ 381725 w 483027"/>
              <a:gd name="connsiteY29" fmla="*/ 292684 h 587551"/>
              <a:gd name="connsiteX30" fmla="*/ 401724 w 483027"/>
              <a:gd name="connsiteY30" fmla="*/ 311250 h 587551"/>
              <a:gd name="connsiteX31" fmla="*/ 381725 w 483027"/>
              <a:gd name="connsiteY31" fmla="*/ 329816 h 587551"/>
              <a:gd name="connsiteX32" fmla="*/ 201732 w 483027"/>
              <a:gd name="connsiteY32" fmla="*/ 329816 h 587551"/>
              <a:gd name="connsiteX33" fmla="*/ 181732 w 483027"/>
              <a:gd name="connsiteY33" fmla="*/ 311250 h 587551"/>
              <a:gd name="connsiteX34" fmla="*/ 201732 w 483027"/>
              <a:gd name="connsiteY34" fmla="*/ 292684 h 587551"/>
              <a:gd name="connsiteX35" fmla="*/ 101227 w 483027"/>
              <a:gd name="connsiteY35" fmla="*/ 292684 h 587551"/>
              <a:gd name="connsiteX36" fmla="*/ 121154 w 483027"/>
              <a:gd name="connsiteY36" fmla="*/ 292684 h 587551"/>
              <a:gd name="connsiteX37" fmla="*/ 141081 w 483027"/>
              <a:gd name="connsiteY37" fmla="*/ 311250 h 587551"/>
              <a:gd name="connsiteX38" fmla="*/ 121154 w 483027"/>
              <a:gd name="connsiteY38" fmla="*/ 329816 h 587551"/>
              <a:gd name="connsiteX39" fmla="*/ 101227 w 483027"/>
              <a:gd name="connsiteY39" fmla="*/ 329816 h 587551"/>
              <a:gd name="connsiteX40" fmla="*/ 81300 w 483027"/>
              <a:gd name="connsiteY40" fmla="*/ 311250 h 587551"/>
              <a:gd name="connsiteX41" fmla="*/ 101227 w 483027"/>
              <a:gd name="connsiteY41" fmla="*/ 292684 h 587551"/>
              <a:gd name="connsiteX42" fmla="*/ 201732 w 483027"/>
              <a:gd name="connsiteY42" fmla="*/ 200948 h 587551"/>
              <a:gd name="connsiteX43" fmla="*/ 381725 w 483027"/>
              <a:gd name="connsiteY43" fmla="*/ 200948 h 587551"/>
              <a:gd name="connsiteX44" fmla="*/ 401724 w 483027"/>
              <a:gd name="connsiteY44" fmla="*/ 219514 h 587551"/>
              <a:gd name="connsiteX45" fmla="*/ 381725 w 483027"/>
              <a:gd name="connsiteY45" fmla="*/ 238080 h 587551"/>
              <a:gd name="connsiteX46" fmla="*/ 201732 w 483027"/>
              <a:gd name="connsiteY46" fmla="*/ 238080 h 587551"/>
              <a:gd name="connsiteX47" fmla="*/ 181732 w 483027"/>
              <a:gd name="connsiteY47" fmla="*/ 219514 h 587551"/>
              <a:gd name="connsiteX48" fmla="*/ 201732 w 483027"/>
              <a:gd name="connsiteY48" fmla="*/ 200948 h 587551"/>
              <a:gd name="connsiteX49" fmla="*/ 101227 w 483027"/>
              <a:gd name="connsiteY49" fmla="*/ 200948 h 587551"/>
              <a:gd name="connsiteX50" fmla="*/ 121154 w 483027"/>
              <a:gd name="connsiteY50" fmla="*/ 200948 h 587551"/>
              <a:gd name="connsiteX51" fmla="*/ 141081 w 483027"/>
              <a:gd name="connsiteY51" fmla="*/ 219514 h 587551"/>
              <a:gd name="connsiteX52" fmla="*/ 121154 w 483027"/>
              <a:gd name="connsiteY52" fmla="*/ 238080 h 587551"/>
              <a:gd name="connsiteX53" fmla="*/ 101227 w 483027"/>
              <a:gd name="connsiteY53" fmla="*/ 238080 h 587551"/>
              <a:gd name="connsiteX54" fmla="*/ 81300 w 483027"/>
              <a:gd name="connsiteY54" fmla="*/ 219514 h 587551"/>
              <a:gd name="connsiteX55" fmla="*/ 101227 w 483027"/>
              <a:gd name="connsiteY55" fmla="*/ 200948 h 587551"/>
              <a:gd name="connsiteX56" fmla="*/ 40252 w 483027"/>
              <a:gd name="connsiteY56" fmla="*/ 91805 h 587551"/>
              <a:gd name="connsiteX57" fmla="*/ 40252 w 483027"/>
              <a:gd name="connsiteY57" fmla="*/ 550829 h 587551"/>
              <a:gd name="connsiteX58" fmla="*/ 442775 w 483027"/>
              <a:gd name="connsiteY58" fmla="*/ 550829 h 587551"/>
              <a:gd name="connsiteX59" fmla="*/ 442775 w 483027"/>
              <a:gd name="connsiteY59" fmla="*/ 91805 h 587551"/>
              <a:gd name="connsiteX60" fmla="*/ 384912 w 483027"/>
              <a:gd name="connsiteY60" fmla="*/ 91805 h 587551"/>
              <a:gd name="connsiteX61" fmla="*/ 400007 w 483027"/>
              <a:gd name="connsiteY61" fmla="*/ 117051 h 587551"/>
              <a:gd name="connsiteX62" fmla="*/ 402523 w 483027"/>
              <a:gd name="connsiteY62" fmla="*/ 128527 h 587551"/>
              <a:gd name="connsiteX63" fmla="*/ 382397 w 483027"/>
              <a:gd name="connsiteY63" fmla="*/ 146888 h 587551"/>
              <a:gd name="connsiteX64" fmla="*/ 100631 w 483027"/>
              <a:gd name="connsiteY64" fmla="*/ 146888 h 587551"/>
              <a:gd name="connsiteX65" fmla="*/ 83021 w 483027"/>
              <a:gd name="connsiteY65" fmla="*/ 137707 h 587551"/>
              <a:gd name="connsiteX66" fmla="*/ 83021 w 483027"/>
              <a:gd name="connsiteY66" fmla="*/ 119346 h 587551"/>
              <a:gd name="connsiteX67" fmla="*/ 98115 w 483027"/>
              <a:gd name="connsiteY67" fmla="*/ 91805 h 587551"/>
              <a:gd name="connsiteX68" fmla="*/ 40252 w 483027"/>
              <a:gd name="connsiteY68" fmla="*/ 91805 h 587551"/>
              <a:gd name="connsiteX69" fmla="*/ 173588 w 483027"/>
              <a:gd name="connsiteY69" fmla="*/ 36722 h 587551"/>
              <a:gd name="connsiteX70" fmla="*/ 133336 w 483027"/>
              <a:gd name="connsiteY70" fmla="*/ 110166 h 587551"/>
              <a:gd name="connsiteX71" fmla="*/ 349692 w 483027"/>
              <a:gd name="connsiteY71" fmla="*/ 110166 h 587551"/>
              <a:gd name="connsiteX72" fmla="*/ 309439 w 483027"/>
              <a:gd name="connsiteY72" fmla="*/ 36722 h 587551"/>
              <a:gd name="connsiteX73" fmla="*/ 173588 w 483027"/>
              <a:gd name="connsiteY73" fmla="*/ 36722 h 587551"/>
              <a:gd name="connsiteX74" fmla="*/ 161009 w 483027"/>
              <a:gd name="connsiteY74" fmla="*/ 0 h 587551"/>
              <a:gd name="connsiteX75" fmla="*/ 322018 w 483027"/>
              <a:gd name="connsiteY75" fmla="*/ 0 h 587551"/>
              <a:gd name="connsiteX76" fmla="*/ 339629 w 483027"/>
              <a:gd name="connsiteY76" fmla="*/ 9180 h 587551"/>
              <a:gd name="connsiteX77" fmla="*/ 364786 w 483027"/>
              <a:gd name="connsiteY77" fmla="*/ 55083 h 587551"/>
              <a:gd name="connsiteX78" fmla="*/ 462901 w 483027"/>
              <a:gd name="connsiteY78" fmla="*/ 55083 h 587551"/>
              <a:gd name="connsiteX79" fmla="*/ 483027 w 483027"/>
              <a:gd name="connsiteY79" fmla="*/ 73444 h 587551"/>
              <a:gd name="connsiteX80" fmla="*/ 483027 w 483027"/>
              <a:gd name="connsiteY80" fmla="*/ 569190 h 587551"/>
              <a:gd name="connsiteX81" fmla="*/ 462901 w 483027"/>
              <a:gd name="connsiteY81" fmla="*/ 587551 h 587551"/>
              <a:gd name="connsiteX82" fmla="*/ 20126 w 483027"/>
              <a:gd name="connsiteY82" fmla="*/ 587551 h 587551"/>
              <a:gd name="connsiteX83" fmla="*/ 0 w 483027"/>
              <a:gd name="connsiteY83" fmla="*/ 569190 h 587551"/>
              <a:gd name="connsiteX84" fmla="*/ 0 w 483027"/>
              <a:gd name="connsiteY84" fmla="*/ 73444 h 587551"/>
              <a:gd name="connsiteX85" fmla="*/ 20126 w 483027"/>
              <a:gd name="connsiteY85" fmla="*/ 55083 h 587551"/>
              <a:gd name="connsiteX86" fmla="*/ 118241 w 483027"/>
              <a:gd name="connsiteY86" fmla="*/ 55083 h 587551"/>
              <a:gd name="connsiteX87" fmla="*/ 143399 w 483027"/>
              <a:gd name="connsiteY87" fmla="*/ 9180 h 587551"/>
              <a:gd name="connsiteX88" fmla="*/ 161009 w 483027"/>
              <a:gd name="connsiteY88" fmla="*/ 0 h 5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83027" h="587551">
                <a:moveTo>
                  <a:pt x="201732" y="476158"/>
                </a:moveTo>
                <a:cubicBezTo>
                  <a:pt x="201732" y="476158"/>
                  <a:pt x="201732" y="476158"/>
                  <a:pt x="381725" y="476158"/>
                </a:cubicBezTo>
                <a:cubicBezTo>
                  <a:pt x="391725" y="476158"/>
                  <a:pt x="401724" y="485441"/>
                  <a:pt x="401724" y="494724"/>
                </a:cubicBezTo>
                <a:cubicBezTo>
                  <a:pt x="401724" y="504007"/>
                  <a:pt x="391725" y="513290"/>
                  <a:pt x="381725" y="513290"/>
                </a:cubicBezTo>
                <a:cubicBezTo>
                  <a:pt x="381725" y="513290"/>
                  <a:pt x="381725" y="513290"/>
                  <a:pt x="201732" y="513290"/>
                </a:cubicBezTo>
                <a:cubicBezTo>
                  <a:pt x="191732" y="513290"/>
                  <a:pt x="181732" y="504007"/>
                  <a:pt x="181732" y="494724"/>
                </a:cubicBezTo>
                <a:cubicBezTo>
                  <a:pt x="181732" y="485441"/>
                  <a:pt x="191732" y="476158"/>
                  <a:pt x="201732" y="476158"/>
                </a:cubicBezTo>
                <a:close/>
                <a:moveTo>
                  <a:pt x="101227" y="476158"/>
                </a:moveTo>
                <a:cubicBezTo>
                  <a:pt x="101227" y="476158"/>
                  <a:pt x="101227" y="476158"/>
                  <a:pt x="121154" y="476158"/>
                </a:cubicBezTo>
                <a:cubicBezTo>
                  <a:pt x="131118" y="476158"/>
                  <a:pt x="141081" y="485441"/>
                  <a:pt x="141081" y="494724"/>
                </a:cubicBezTo>
                <a:cubicBezTo>
                  <a:pt x="141081" y="504007"/>
                  <a:pt x="131118" y="513290"/>
                  <a:pt x="121154" y="513290"/>
                </a:cubicBezTo>
                <a:cubicBezTo>
                  <a:pt x="121154" y="513290"/>
                  <a:pt x="121154" y="513290"/>
                  <a:pt x="101227" y="513290"/>
                </a:cubicBezTo>
                <a:cubicBezTo>
                  <a:pt x="91264" y="513290"/>
                  <a:pt x="81300" y="504007"/>
                  <a:pt x="81300" y="494724"/>
                </a:cubicBezTo>
                <a:cubicBezTo>
                  <a:pt x="81300" y="485441"/>
                  <a:pt x="91264" y="476158"/>
                  <a:pt x="101227" y="476158"/>
                </a:cubicBezTo>
                <a:close/>
                <a:moveTo>
                  <a:pt x="201732" y="384421"/>
                </a:moveTo>
                <a:cubicBezTo>
                  <a:pt x="201732" y="384421"/>
                  <a:pt x="201732" y="384421"/>
                  <a:pt x="381725" y="384421"/>
                </a:cubicBezTo>
                <a:cubicBezTo>
                  <a:pt x="391725" y="384421"/>
                  <a:pt x="401724" y="393704"/>
                  <a:pt x="401724" y="402987"/>
                </a:cubicBezTo>
                <a:cubicBezTo>
                  <a:pt x="401724" y="412270"/>
                  <a:pt x="391725" y="421553"/>
                  <a:pt x="381725" y="421553"/>
                </a:cubicBezTo>
                <a:cubicBezTo>
                  <a:pt x="381725" y="421553"/>
                  <a:pt x="381725" y="421553"/>
                  <a:pt x="201732" y="421553"/>
                </a:cubicBezTo>
                <a:cubicBezTo>
                  <a:pt x="191732" y="421553"/>
                  <a:pt x="181732" y="412270"/>
                  <a:pt x="181732" y="402987"/>
                </a:cubicBezTo>
                <a:cubicBezTo>
                  <a:pt x="181732" y="393704"/>
                  <a:pt x="191732" y="384421"/>
                  <a:pt x="201732" y="384421"/>
                </a:cubicBezTo>
                <a:close/>
                <a:moveTo>
                  <a:pt x="101227" y="384421"/>
                </a:moveTo>
                <a:cubicBezTo>
                  <a:pt x="101227" y="384421"/>
                  <a:pt x="101227" y="384421"/>
                  <a:pt x="121154" y="384421"/>
                </a:cubicBezTo>
                <a:cubicBezTo>
                  <a:pt x="131118" y="384421"/>
                  <a:pt x="141081" y="393704"/>
                  <a:pt x="141081" y="402987"/>
                </a:cubicBezTo>
                <a:cubicBezTo>
                  <a:pt x="141081" y="412270"/>
                  <a:pt x="131118" y="421553"/>
                  <a:pt x="121154" y="421553"/>
                </a:cubicBezTo>
                <a:cubicBezTo>
                  <a:pt x="121154" y="421553"/>
                  <a:pt x="121154" y="421553"/>
                  <a:pt x="101227" y="421553"/>
                </a:cubicBezTo>
                <a:cubicBezTo>
                  <a:pt x="91264" y="421553"/>
                  <a:pt x="81300" y="412270"/>
                  <a:pt x="81300" y="402987"/>
                </a:cubicBezTo>
                <a:cubicBezTo>
                  <a:pt x="81300" y="393704"/>
                  <a:pt x="91264" y="384421"/>
                  <a:pt x="101227" y="384421"/>
                </a:cubicBezTo>
                <a:close/>
                <a:moveTo>
                  <a:pt x="201732" y="292684"/>
                </a:moveTo>
                <a:cubicBezTo>
                  <a:pt x="201732" y="292684"/>
                  <a:pt x="201732" y="292684"/>
                  <a:pt x="381725" y="292684"/>
                </a:cubicBezTo>
                <a:cubicBezTo>
                  <a:pt x="391725" y="292684"/>
                  <a:pt x="401724" y="301967"/>
                  <a:pt x="401724" y="311250"/>
                </a:cubicBezTo>
                <a:cubicBezTo>
                  <a:pt x="401724" y="320533"/>
                  <a:pt x="391725" y="329816"/>
                  <a:pt x="381725" y="329816"/>
                </a:cubicBezTo>
                <a:cubicBezTo>
                  <a:pt x="381725" y="329816"/>
                  <a:pt x="381725" y="329816"/>
                  <a:pt x="201732" y="329816"/>
                </a:cubicBezTo>
                <a:cubicBezTo>
                  <a:pt x="191732" y="329816"/>
                  <a:pt x="181732" y="320533"/>
                  <a:pt x="181732" y="311250"/>
                </a:cubicBezTo>
                <a:cubicBezTo>
                  <a:pt x="181732" y="301967"/>
                  <a:pt x="191732" y="292684"/>
                  <a:pt x="201732" y="292684"/>
                </a:cubicBezTo>
                <a:close/>
                <a:moveTo>
                  <a:pt x="101227" y="292684"/>
                </a:moveTo>
                <a:cubicBezTo>
                  <a:pt x="101227" y="292684"/>
                  <a:pt x="101227" y="292684"/>
                  <a:pt x="121154" y="292684"/>
                </a:cubicBezTo>
                <a:cubicBezTo>
                  <a:pt x="131118" y="292684"/>
                  <a:pt x="141081" y="301967"/>
                  <a:pt x="141081" y="311250"/>
                </a:cubicBezTo>
                <a:cubicBezTo>
                  <a:pt x="141081" y="320533"/>
                  <a:pt x="131118" y="329816"/>
                  <a:pt x="121154" y="329816"/>
                </a:cubicBezTo>
                <a:cubicBezTo>
                  <a:pt x="121154" y="329816"/>
                  <a:pt x="121154" y="329816"/>
                  <a:pt x="101227" y="329816"/>
                </a:cubicBezTo>
                <a:cubicBezTo>
                  <a:pt x="91264" y="329816"/>
                  <a:pt x="81300" y="320533"/>
                  <a:pt x="81300" y="311250"/>
                </a:cubicBezTo>
                <a:cubicBezTo>
                  <a:pt x="81300" y="301967"/>
                  <a:pt x="91264" y="292684"/>
                  <a:pt x="101227" y="292684"/>
                </a:cubicBezTo>
                <a:close/>
                <a:moveTo>
                  <a:pt x="201732" y="200948"/>
                </a:moveTo>
                <a:cubicBezTo>
                  <a:pt x="201732" y="200948"/>
                  <a:pt x="201732" y="200948"/>
                  <a:pt x="381725" y="200948"/>
                </a:cubicBezTo>
                <a:cubicBezTo>
                  <a:pt x="391725" y="200948"/>
                  <a:pt x="401724" y="210231"/>
                  <a:pt x="401724" y="219514"/>
                </a:cubicBezTo>
                <a:cubicBezTo>
                  <a:pt x="401724" y="228797"/>
                  <a:pt x="391725" y="238080"/>
                  <a:pt x="381725" y="238080"/>
                </a:cubicBezTo>
                <a:cubicBezTo>
                  <a:pt x="381725" y="238080"/>
                  <a:pt x="381725" y="238080"/>
                  <a:pt x="201732" y="238080"/>
                </a:cubicBezTo>
                <a:cubicBezTo>
                  <a:pt x="191732" y="238080"/>
                  <a:pt x="181732" y="228797"/>
                  <a:pt x="181732" y="219514"/>
                </a:cubicBezTo>
                <a:cubicBezTo>
                  <a:pt x="181732" y="210231"/>
                  <a:pt x="191732" y="200948"/>
                  <a:pt x="201732" y="200948"/>
                </a:cubicBezTo>
                <a:close/>
                <a:moveTo>
                  <a:pt x="101227" y="200948"/>
                </a:moveTo>
                <a:cubicBezTo>
                  <a:pt x="101227" y="200948"/>
                  <a:pt x="101227" y="200948"/>
                  <a:pt x="121154" y="200948"/>
                </a:cubicBezTo>
                <a:cubicBezTo>
                  <a:pt x="131118" y="200948"/>
                  <a:pt x="141081" y="210231"/>
                  <a:pt x="141081" y="219514"/>
                </a:cubicBezTo>
                <a:cubicBezTo>
                  <a:pt x="141081" y="228797"/>
                  <a:pt x="131118" y="238080"/>
                  <a:pt x="121154" y="238080"/>
                </a:cubicBezTo>
                <a:cubicBezTo>
                  <a:pt x="121154" y="238080"/>
                  <a:pt x="121154" y="238080"/>
                  <a:pt x="101227" y="238080"/>
                </a:cubicBezTo>
                <a:cubicBezTo>
                  <a:pt x="91264" y="238080"/>
                  <a:pt x="81300" y="228797"/>
                  <a:pt x="81300" y="219514"/>
                </a:cubicBezTo>
                <a:cubicBezTo>
                  <a:pt x="81300" y="210231"/>
                  <a:pt x="91264" y="200948"/>
                  <a:pt x="101227" y="200948"/>
                </a:cubicBezTo>
                <a:close/>
                <a:moveTo>
                  <a:pt x="40252" y="91805"/>
                </a:moveTo>
                <a:cubicBezTo>
                  <a:pt x="40252" y="91805"/>
                  <a:pt x="40252" y="91805"/>
                  <a:pt x="40252" y="550829"/>
                </a:cubicBezTo>
                <a:cubicBezTo>
                  <a:pt x="40252" y="550829"/>
                  <a:pt x="40252" y="550829"/>
                  <a:pt x="442775" y="550829"/>
                </a:cubicBezTo>
                <a:lnTo>
                  <a:pt x="442775" y="91805"/>
                </a:lnTo>
                <a:cubicBezTo>
                  <a:pt x="442775" y="91805"/>
                  <a:pt x="442775" y="91805"/>
                  <a:pt x="384912" y="91805"/>
                </a:cubicBezTo>
                <a:cubicBezTo>
                  <a:pt x="384912" y="91805"/>
                  <a:pt x="384912" y="91805"/>
                  <a:pt x="400007" y="117051"/>
                </a:cubicBezTo>
                <a:cubicBezTo>
                  <a:pt x="402523" y="121641"/>
                  <a:pt x="402523" y="123936"/>
                  <a:pt x="402523" y="128527"/>
                </a:cubicBezTo>
                <a:cubicBezTo>
                  <a:pt x="402523" y="137707"/>
                  <a:pt x="392460" y="146888"/>
                  <a:pt x="382397" y="146888"/>
                </a:cubicBezTo>
                <a:cubicBezTo>
                  <a:pt x="382397" y="146888"/>
                  <a:pt x="382397" y="146888"/>
                  <a:pt x="100631" y="146888"/>
                </a:cubicBezTo>
                <a:cubicBezTo>
                  <a:pt x="93084" y="146888"/>
                  <a:pt x="88052" y="144592"/>
                  <a:pt x="83021" y="137707"/>
                </a:cubicBezTo>
                <a:cubicBezTo>
                  <a:pt x="80504" y="133117"/>
                  <a:pt x="80504" y="126231"/>
                  <a:pt x="83021" y="119346"/>
                </a:cubicBezTo>
                <a:cubicBezTo>
                  <a:pt x="83021" y="119346"/>
                  <a:pt x="83021" y="119346"/>
                  <a:pt x="98115" y="91805"/>
                </a:cubicBezTo>
                <a:cubicBezTo>
                  <a:pt x="98115" y="91805"/>
                  <a:pt x="98115" y="91805"/>
                  <a:pt x="40252" y="91805"/>
                </a:cubicBezTo>
                <a:close/>
                <a:moveTo>
                  <a:pt x="173588" y="36722"/>
                </a:moveTo>
                <a:lnTo>
                  <a:pt x="133336" y="110166"/>
                </a:lnTo>
                <a:cubicBezTo>
                  <a:pt x="133336" y="110166"/>
                  <a:pt x="133336" y="110166"/>
                  <a:pt x="349692" y="110166"/>
                </a:cubicBezTo>
                <a:cubicBezTo>
                  <a:pt x="349692" y="110166"/>
                  <a:pt x="349692" y="110166"/>
                  <a:pt x="309439" y="36722"/>
                </a:cubicBezTo>
                <a:cubicBezTo>
                  <a:pt x="309439" y="36722"/>
                  <a:pt x="309439" y="36722"/>
                  <a:pt x="173588" y="36722"/>
                </a:cubicBezTo>
                <a:close/>
                <a:moveTo>
                  <a:pt x="161009" y="0"/>
                </a:moveTo>
                <a:cubicBezTo>
                  <a:pt x="161009" y="0"/>
                  <a:pt x="161009" y="0"/>
                  <a:pt x="322018" y="0"/>
                </a:cubicBezTo>
                <a:cubicBezTo>
                  <a:pt x="329566" y="0"/>
                  <a:pt x="337113" y="4590"/>
                  <a:pt x="339629" y="9180"/>
                </a:cubicBezTo>
                <a:cubicBezTo>
                  <a:pt x="339629" y="9180"/>
                  <a:pt x="339629" y="9180"/>
                  <a:pt x="364786" y="55083"/>
                </a:cubicBezTo>
                <a:lnTo>
                  <a:pt x="462901" y="55083"/>
                </a:lnTo>
                <a:cubicBezTo>
                  <a:pt x="472964" y="55083"/>
                  <a:pt x="483027" y="64263"/>
                  <a:pt x="483027" y="73444"/>
                </a:cubicBezTo>
                <a:cubicBezTo>
                  <a:pt x="483027" y="73444"/>
                  <a:pt x="483027" y="73444"/>
                  <a:pt x="483027" y="569190"/>
                </a:cubicBezTo>
                <a:cubicBezTo>
                  <a:pt x="483027" y="578371"/>
                  <a:pt x="472964" y="587551"/>
                  <a:pt x="462901" y="587551"/>
                </a:cubicBezTo>
                <a:cubicBezTo>
                  <a:pt x="462901" y="587551"/>
                  <a:pt x="462901" y="587551"/>
                  <a:pt x="20126" y="587551"/>
                </a:cubicBezTo>
                <a:cubicBezTo>
                  <a:pt x="10063" y="587551"/>
                  <a:pt x="0" y="578371"/>
                  <a:pt x="0" y="569190"/>
                </a:cubicBezTo>
                <a:cubicBezTo>
                  <a:pt x="0" y="569190"/>
                  <a:pt x="0" y="569190"/>
                  <a:pt x="0" y="73444"/>
                </a:cubicBezTo>
                <a:cubicBezTo>
                  <a:pt x="0" y="64263"/>
                  <a:pt x="10063" y="55083"/>
                  <a:pt x="20126" y="55083"/>
                </a:cubicBezTo>
                <a:cubicBezTo>
                  <a:pt x="20126" y="55083"/>
                  <a:pt x="20126" y="55083"/>
                  <a:pt x="118241" y="55083"/>
                </a:cubicBezTo>
                <a:cubicBezTo>
                  <a:pt x="118241" y="55083"/>
                  <a:pt x="118241" y="55083"/>
                  <a:pt x="143399" y="9180"/>
                </a:cubicBezTo>
                <a:cubicBezTo>
                  <a:pt x="145915" y="4590"/>
                  <a:pt x="153462" y="0"/>
                  <a:pt x="161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7" name="íṧḻîdê">
            <a:extLst>
              <a:ext uri="{FF2B5EF4-FFF2-40B4-BE49-F238E27FC236}">
                <a16:creationId xmlns:a16="http://schemas.microsoft.com/office/drawing/2014/main" xmlns="" id="{866A975F-5568-4E98-AC7D-76DCD0D0DF73}"/>
              </a:ext>
            </a:extLst>
          </p:cNvPr>
          <p:cNvSpPr/>
          <p:nvPr/>
        </p:nvSpPr>
        <p:spPr>
          <a:xfrm>
            <a:off x="681910" y="2963571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叉车将装有物料的托盘运到仓口时，弹出提示页面</a:t>
            </a:r>
            <a:endParaRPr lang="en-US" altLang="zh-CN" sz="1400" dirty="0"/>
          </a:p>
        </p:txBody>
      </p:sp>
      <p:sp>
        <p:nvSpPr>
          <p:cNvPr id="19" name="íṧḻîdê">
            <a:extLst>
              <a:ext uri="{FF2B5EF4-FFF2-40B4-BE49-F238E27FC236}">
                <a16:creationId xmlns:a16="http://schemas.microsoft.com/office/drawing/2014/main" xmlns="" id="{866A975F-5568-4E98-AC7D-76DCD0D0DF73}"/>
              </a:ext>
            </a:extLst>
          </p:cNvPr>
          <p:cNvSpPr/>
          <p:nvPr/>
        </p:nvSpPr>
        <p:spPr>
          <a:xfrm>
            <a:off x="676514" y="6048081"/>
            <a:ext cx="4292279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发送指令，让叉车将托盘运回原来的位置</a:t>
            </a:r>
            <a:endParaRPr lang="en-US" altLang="zh-CN" sz="1400" dirty="0"/>
          </a:p>
        </p:txBody>
      </p:sp>
      <p:sp>
        <p:nvSpPr>
          <p:cNvPr id="20" name="íṧḻîdê">
            <a:extLst>
              <a:ext uri="{FF2B5EF4-FFF2-40B4-BE49-F238E27FC236}">
                <a16:creationId xmlns:a16="http://schemas.microsoft.com/office/drawing/2014/main" xmlns="" id="{866A975F-5568-4E98-AC7D-76DCD0D0DF73}"/>
              </a:ext>
            </a:extLst>
          </p:cNvPr>
          <p:cNvSpPr/>
          <p:nvPr/>
        </p:nvSpPr>
        <p:spPr>
          <a:xfrm>
            <a:off x="8113497" y="3789302"/>
            <a:ext cx="3786514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扫料盘、将新物料信息录入系统，并记录到任务日志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3556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自动化部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7668DC11-4832-4C2A-8EC8-083C29CB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597" y="3802448"/>
            <a:ext cx="8432813" cy="18157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团队：高素质、高水平、高效率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目标：提高产品质量、减少人工成本、提高生产效率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jimi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794926" y="2263049"/>
            <a:ext cx="9294629" cy="3632304"/>
            <a:chOff x="669396" y="3013089"/>
            <a:chExt cx="9294629" cy="3632304"/>
          </a:xfrm>
        </p:grpSpPr>
        <p:grpSp>
          <p:nvGrpSpPr>
            <p:cNvPr id="41" name="组合 40"/>
            <p:cNvGrpSpPr/>
            <p:nvPr/>
          </p:nvGrpSpPr>
          <p:grpSpPr>
            <a:xfrm>
              <a:off x="669396" y="3013089"/>
              <a:ext cx="9294629" cy="3632304"/>
              <a:chOff x="669396" y="3013089"/>
              <a:chExt cx="9294629" cy="363230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BA136589-445A-48D7-A528-75A163DF9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8932" y="4823358"/>
                <a:ext cx="271410" cy="876257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îṩlíďê">
                <a:extLst>
                  <a:ext uri="{FF2B5EF4-FFF2-40B4-BE49-F238E27FC236}">
                    <a16:creationId xmlns:a16="http://schemas.microsoft.com/office/drawing/2014/main" xmlns="" id="{02FACDCD-811C-4398-BD9C-160DE312E8E2}"/>
                  </a:ext>
                </a:extLst>
              </p:cNvPr>
              <p:cNvSpPr/>
              <p:nvPr/>
            </p:nvSpPr>
            <p:spPr>
              <a:xfrm>
                <a:off x="6528392" y="5435995"/>
                <a:ext cx="723900" cy="723894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取料</a:t>
                </a:r>
                <a:endParaRPr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69396" y="3013089"/>
                <a:ext cx="9158835" cy="3146800"/>
                <a:chOff x="669396" y="3013089"/>
                <a:chExt cx="9158835" cy="3146800"/>
              </a:xfrm>
            </p:grpSpPr>
            <p:grpSp>
              <p:nvGrpSpPr>
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669396" y="3013089"/>
                  <a:ext cx="8939845" cy="3146800"/>
                  <a:chOff x="669396" y="3013089"/>
                  <a:chExt cx="8939845" cy="3146800"/>
                </a:xfrm>
              </p:grpSpPr>
              <p:grpSp>
                <p:nvGrpSpPr>
                  <p:cNvPr id="6" name="í$ḻïḍe">
                    <a:extLst>
                      <a:ext uri="{FF2B5EF4-FFF2-40B4-BE49-F238E27FC236}">
                        <a16:creationId xmlns:a16="http://schemas.microsoft.com/office/drawing/2014/main" xmlns="" id="{D2B43229-8AF3-4CB7-8AD6-0BC57495054A}"/>
                      </a:ext>
                    </a:extLst>
                  </p:cNvPr>
                  <p:cNvGrpSpPr/>
                  <p:nvPr/>
                </p:nvGrpSpPr>
                <p:grpSpPr>
                  <a:xfrm>
                    <a:off x="3732231" y="3099942"/>
                    <a:ext cx="2726604" cy="1366543"/>
                    <a:chOff x="669396" y="2489314"/>
                    <a:chExt cx="2726604" cy="1366543"/>
                  </a:xfrm>
                </p:grpSpPr>
                <p:sp>
                  <p:nvSpPr>
                    <p:cNvPr id="28" name="ïṥļíḑé">
                      <a:extLst>
                        <a:ext uri="{FF2B5EF4-FFF2-40B4-BE49-F238E27FC236}">
                          <a16:creationId xmlns:a16="http://schemas.microsoft.com/office/drawing/2014/main" xmlns="" id="{D3CEEF8B-96C4-416A-AED4-8116016B8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3131963"/>
                      <a:ext cx="2726604" cy="72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0000" tIns="46800" rIns="90000" bIns="46800" rtlCol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zh-CN" sz="900" dirty="0"/>
                    </a:p>
                  </p:txBody>
                </p:sp>
                <p:sp>
                  <p:nvSpPr>
                    <p:cNvPr id="29" name="iśḷiḍê">
                      <a:extLst>
                        <a:ext uri="{FF2B5EF4-FFF2-40B4-BE49-F238E27FC236}">
                          <a16:creationId xmlns:a16="http://schemas.microsoft.com/office/drawing/2014/main" xmlns="" id="{625C5F23-C6FE-4FED-A8A2-1922EFB19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2489314"/>
                      <a:ext cx="2726604" cy="6426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根据套料单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人工入库</a:t>
                      </a:r>
                    </a:p>
                  </p:txBody>
                </p:sp>
              </p:grp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xmlns="" id="{A5A1D8F8-8BBA-478A-A988-8BC1D2455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96463" y="3858768"/>
                    <a:ext cx="305201" cy="941832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:a16="http://schemas.microsoft.com/office/drawing/2014/main" xmlns="" id="{BA136589-445A-48D7-A528-75A163DF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9593" y="4843751"/>
                    <a:ext cx="271410" cy="876257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xmlns="" id="{11A6D17D-FCC1-4761-8331-9593F4A7D812}"/>
                      </a:ext>
                    </a:extLst>
                  </p:cNvPr>
                  <p:cNvCxnSpPr>
                    <a:stCxn id="12" idx="6"/>
                    <a:endCxn id="31" idx="2"/>
                  </p:cNvCxnSpPr>
                  <p:nvPr/>
                </p:nvCxnSpPr>
                <p:spPr>
                  <a:xfrm>
                    <a:off x="1502204" y="5797942"/>
                    <a:ext cx="5026188" cy="0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xmlns="" id="{1D65AEF2-392B-4502-8EB4-54BF09655759}"/>
                      </a:ext>
                    </a:extLst>
                  </p:cNvPr>
                  <p:cNvCxnSpPr>
                    <a:cxnSpLocks/>
                    <a:stCxn id="13" idx="6"/>
                  </p:cNvCxnSpPr>
                  <p:nvPr/>
                </p:nvCxnSpPr>
                <p:spPr>
                  <a:xfrm>
                    <a:off x="4558027" y="4800600"/>
                    <a:ext cx="2377389" cy="6661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î$líḑê">
                    <a:extLst>
                      <a:ext uri="{FF2B5EF4-FFF2-40B4-BE49-F238E27FC236}">
                        <a16:creationId xmlns:a16="http://schemas.microsoft.com/office/drawing/2014/main" xmlns="" id="{192B4765-9F3F-4759-83F7-8FB6386A1E20}"/>
                      </a:ext>
                    </a:extLst>
                  </p:cNvPr>
                  <p:cNvSpPr/>
                  <p:nvPr/>
                </p:nvSpPr>
                <p:spPr>
                  <a:xfrm>
                    <a:off x="778304" y="5435995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审核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3" name="îṩlíďê">
                    <a:extLst>
                      <a:ext uri="{FF2B5EF4-FFF2-40B4-BE49-F238E27FC236}">
                        <a16:creationId xmlns:a16="http://schemas.microsoft.com/office/drawing/2014/main" xmlns="" id="{02FACDCD-811C-4398-BD9C-160DE312E8E2}"/>
                      </a:ext>
                    </a:extLst>
                  </p:cNvPr>
                  <p:cNvSpPr/>
                  <p:nvPr/>
                </p:nvSpPr>
                <p:spPr>
                  <a:xfrm>
                    <a:off x="3834127" y="4438653"/>
                    <a:ext cx="723900" cy="723894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取料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4" name="îś1iḍè">
                    <a:extLst>
                      <a:ext uri="{FF2B5EF4-FFF2-40B4-BE49-F238E27FC236}">
                        <a16:creationId xmlns:a16="http://schemas.microsoft.com/office/drawing/2014/main" xmlns="" id="{02F95AB7-F5F6-46EB-A451-0BD58FBDBE25}"/>
                      </a:ext>
                    </a:extLst>
                  </p:cNvPr>
                  <p:cNvSpPr/>
                  <p:nvPr/>
                </p:nvSpPr>
                <p:spPr>
                  <a:xfrm>
                    <a:off x="6882637" y="3455647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入库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26" name="îśľíḑê">
                    <a:extLst>
                      <a:ext uri="{FF2B5EF4-FFF2-40B4-BE49-F238E27FC236}">
                        <a16:creationId xmlns:a16="http://schemas.microsoft.com/office/drawing/2014/main" xmlns="" id="{8A71189F-8904-4951-B4FC-381094B54451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96" y="4612899"/>
                    <a:ext cx="2726604" cy="7273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主管审核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套料单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iṧ1íḋé">
                    <a:extLst>
                      <a:ext uri="{FF2B5EF4-FFF2-40B4-BE49-F238E27FC236}">
                        <a16:creationId xmlns:a16="http://schemas.microsoft.com/office/drawing/2014/main" xmlns="" id="{F53B91B8-097D-4F46-8705-4AA9356BFCD5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637" y="3013089"/>
                    <a:ext cx="2726604" cy="3729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将物料存放到仓库</a:t>
                    </a:r>
                  </a:p>
                </p:txBody>
              </p:sp>
            </p:grpSp>
            <p:sp>
              <p:nvSpPr>
                <p:cNvPr id="33" name="矩形 32"/>
                <p:cNvSpPr/>
                <p:nvPr/>
              </p:nvSpPr>
              <p:spPr>
                <a:xfrm>
                  <a:off x="3732231" y="3794044"/>
                  <a:ext cx="6096000" cy="5232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人工入库效率低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料号相似的物料易导致存放位置出错</a:t>
                  </a:r>
                </a:p>
              </p:txBody>
            </p:sp>
          </p:grpSp>
          <p:sp>
            <p:nvSpPr>
              <p:cNvPr id="37" name="ïṥļíḑé">
                <a:extLst>
                  <a:ext uri="{FF2B5EF4-FFF2-40B4-BE49-F238E27FC236}">
                    <a16:creationId xmlns:a16="http://schemas.microsoft.com/office/drawing/2014/main" xmlns="" id="{D3CEEF8B-96C4-416A-AED4-8116016B8025}"/>
                  </a:ext>
                </a:extLst>
              </p:cNvPr>
              <p:cNvSpPr txBox="1"/>
              <p:nvPr/>
            </p:nvSpPr>
            <p:spPr>
              <a:xfrm>
                <a:off x="7237421" y="5921499"/>
                <a:ext cx="2726604" cy="7238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机器取料效率高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根据系统指定位置取料，不会出错</a:t>
                </a:r>
              </a:p>
            </p:txBody>
          </p:sp>
          <p:sp>
            <p:nvSpPr>
              <p:cNvPr id="38" name="iśḷiḍê">
                <a:extLst>
                  <a:ext uri="{FF2B5EF4-FFF2-40B4-BE49-F238E27FC236}">
                    <a16:creationId xmlns:a16="http://schemas.microsoft.com/office/drawing/2014/main" xmlns="" id="{625C5F23-C6FE-4FED-A8A2-1922EFB1980B}"/>
                  </a:ext>
                </a:extLst>
              </p:cNvPr>
              <p:cNvSpPr txBox="1"/>
              <p:nvPr/>
            </p:nvSpPr>
            <p:spPr>
              <a:xfrm>
                <a:off x="7237421" y="5548532"/>
                <a:ext cx="2726604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B0F0"/>
                    </a:solidFill>
                  </a:rPr>
                  <a:t>机器取料</a:t>
                </a:r>
              </a:p>
            </p:txBody>
          </p: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53572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75023" y="1811978"/>
            <a:ext cx="10745464" cy="4177160"/>
            <a:chOff x="669396" y="2468233"/>
            <a:chExt cx="10745464" cy="4177160"/>
          </a:xfrm>
        </p:grpSpPr>
        <p:grpSp>
          <p:nvGrpSpPr>
            <p:cNvPr id="42" name="组合 41"/>
            <p:cNvGrpSpPr/>
            <p:nvPr/>
          </p:nvGrpSpPr>
          <p:grpSpPr>
            <a:xfrm>
              <a:off x="669396" y="2468233"/>
              <a:ext cx="10745464" cy="4177160"/>
              <a:chOff x="669396" y="2468233"/>
              <a:chExt cx="10745464" cy="4177160"/>
            </a:xfrm>
          </p:grpSpPr>
          <p:sp>
            <p:nvSpPr>
              <p:cNvPr id="36" name="iṧ1íḋé">
                <a:extLst>
                  <a:ext uri="{FF2B5EF4-FFF2-40B4-BE49-F238E27FC236}">
                    <a16:creationId xmlns:a16="http://schemas.microsoft.com/office/drawing/2014/main" xmlns="" id="{F53B91B8-097D-4F46-8705-4AA9356BFCD5}"/>
                  </a:ext>
                </a:extLst>
              </p:cNvPr>
              <p:cNvSpPr txBox="1"/>
              <p:nvPr/>
            </p:nvSpPr>
            <p:spPr>
              <a:xfrm>
                <a:off x="9828231" y="2494047"/>
                <a:ext cx="1586629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 fontScale="925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产线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客户收料</a:t>
                </a: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69396" y="2468233"/>
                <a:ext cx="10469958" cy="4177160"/>
                <a:chOff x="669396" y="2468233"/>
                <a:chExt cx="10469958" cy="417716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xmlns="" id="{BA136589-445A-48D7-A528-75A163DF9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932" y="4823358"/>
                  <a:ext cx="271410" cy="876257"/>
                </a:xfrm>
                <a:prstGeom prst="line">
                  <a:avLst/>
                </a:prstGeom>
                <a:ln w="152400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îṩlíďê">
                  <a:extLst>
                    <a:ext uri="{FF2B5EF4-FFF2-40B4-BE49-F238E27FC236}">
                      <a16:creationId xmlns:a16="http://schemas.microsoft.com/office/drawing/2014/main" xmlns="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6528392" y="5435995"/>
                  <a:ext cx="723900" cy="723894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取料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669396" y="2468233"/>
                  <a:ext cx="10469958" cy="3691656"/>
                  <a:chOff x="669396" y="2468233"/>
                  <a:chExt cx="10469958" cy="3691656"/>
                </a:xfrm>
              </p:grpSpPr>
              <p:grpSp>
                <p:nvGrpSpPr>
  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669396" y="2468233"/>
                    <a:ext cx="10469958" cy="3691656"/>
                    <a:chOff x="669396" y="2468233"/>
                    <a:chExt cx="10469958" cy="3691656"/>
                  </a:xfrm>
                </p:grpSpPr>
                <p:grpSp>
                  <p:nvGrpSpPr>
                    <p:cNvPr id="6" name="í$ḻïḍe">
                      <a:extLst>
                        <a:ext uri="{FF2B5EF4-FFF2-40B4-BE49-F238E27FC236}">
                          <a16:creationId xmlns:a16="http://schemas.microsoft.com/office/drawing/2014/main" xmlns="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099942"/>
                      <a:ext cx="2726604" cy="1366543"/>
                      <a:chOff x="669396" y="2489314"/>
                      <a:chExt cx="2726604" cy="1366543"/>
                    </a:xfrm>
                  </p:grpSpPr>
                  <p:sp>
                    <p:nvSpPr>
                      <p:cNvPr id="28" name="ïṥļíḑé">
                        <a:extLst>
                          <a:ext uri="{FF2B5EF4-FFF2-40B4-BE49-F238E27FC236}">
                            <a16:creationId xmlns:a16="http://schemas.microsoft.com/office/drawing/2014/main" xmlns="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2726604" cy="72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29" name="iśḷiḍê">
                        <a:extLst>
                          <a:ext uri="{FF2B5EF4-FFF2-40B4-BE49-F238E27FC236}">
                            <a16:creationId xmlns:a16="http://schemas.microsoft.com/office/drawing/2014/main" xmlns="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2489314"/>
                        <a:ext cx="2726604" cy="642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根据套料单</a:t>
                        </a:r>
                        <a:endParaRPr lang="en-US" altLang="zh-CN" b="1" dirty="0">
                          <a:solidFill>
                            <a:srgbClr val="00B0F0"/>
                          </a:solidFill>
                        </a:endParaRPr>
                      </a:p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人工出库</a:t>
                        </a:r>
                      </a:p>
                    </p:txBody>
                  </p:sp>
                </p:grpSp>
                <p:cxnSp>
                  <p:nvCxnSpPr>
                    <p:cNvPr id="7" name="直接连接符 6">
                      <a:extLst>
                        <a:ext uri="{FF2B5EF4-FFF2-40B4-BE49-F238E27FC236}">
                          <a16:creationId xmlns:a16="http://schemas.microsoft.com/office/drawing/2014/main" xmlns="" id="{A5A1D8F8-8BBA-478A-A988-8BC1D2455B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96463" y="3858768"/>
                      <a:ext cx="305201" cy="941832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直接连接符 7">
                      <a:extLst>
                        <a:ext uri="{FF2B5EF4-FFF2-40B4-BE49-F238E27FC236}">
                          <a16:creationId xmlns:a16="http://schemas.microsoft.com/office/drawing/2014/main" xmlns="" id="{BA136589-445A-48D7-A528-75A163DF94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79593" y="4843751"/>
                      <a:ext cx="271410" cy="876257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xmlns="" id="{11A6D17D-FCC1-4761-8331-9593F4A7D812}"/>
                        </a:ext>
                      </a:extLst>
                    </p:cNvPr>
                    <p:cNvCxnSpPr>
                      <a:stCxn id="12" idx="6"/>
                      <a:endCxn id="31" idx="2"/>
                    </p:cNvCxnSpPr>
                    <p:nvPr/>
                  </p:nvCxnSpPr>
                  <p:spPr>
                    <a:xfrm>
                      <a:off x="1502204" y="5797942"/>
                      <a:ext cx="5026188" cy="0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xmlns="" id="{1D65AEF2-392B-4502-8EB4-54BF09655759}"/>
                        </a:ext>
                      </a:extLst>
                    </p:cNvPr>
                    <p:cNvCxnSpPr>
                      <a:cxnSpLocks/>
                      <a:stCxn id="13" idx="6"/>
                    </p:cNvCxnSpPr>
                    <p:nvPr/>
                  </p:nvCxnSpPr>
                  <p:spPr>
                    <a:xfrm>
                      <a:off x="4558027" y="4800600"/>
                      <a:ext cx="2377389" cy="666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>
                      <a:extLst>
                        <a:ext uri="{FF2B5EF4-FFF2-40B4-BE49-F238E27FC236}">
                          <a16:creationId xmlns:a16="http://schemas.microsoft.com/office/drawing/2014/main" xmlns="" id="{ABC8CCA5-CF98-4115-81EA-DB86764A96F1}"/>
                        </a:ext>
                      </a:extLst>
                    </p:cNvPr>
                    <p:cNvCxnSpPr>
                      <a:cxnSpLocks/>
                      <a:stCxn id="14" idx="6"/>
                      <a:endCxn id="15" idx="2"/>
                    </p:cNvCxnSpPr>
                    <p:nvPr/>
                  </p:nvCxnSpPr>
                  <p:spPr>
                    <a:xfrm flipV="1">
                      <a:off x="7606537" y="3815593"/>
                      <a:ext cx="2357488" cy="200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î$líḑê">
                      <a:extLst>
                        <a:ext uri="{FF2B5EF4-FFF2-40B4-BE49-F238E27FC236}">
                          <a16:creationId xmlns:a16="http://schemas.microsoft.com/office/drawing/2014/main" xmlns="" id="{192B4765-9F3F-4759-83F7-8FB6386A1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304" y="5435995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审核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3" name="îṩlíďê">
                      <a:extLst>
                        <a:ext uri="{FF2B5EF4-FFF2-40B4-BE49-F238E27FC236}">
                          <a16:creationId xmlns:a16="http://schemas.microsoft.com/office/drawing/2014/main" xmlns="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127" y="4438653"/>
                      <a:ext cx="723900" cy="723894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取料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4" name="îś1iḍè">
                      <a:extLst>
                        <a:ext uri="{FF2B5EF4-FFF2-40B4-BE49-F238E27FC236}">
                          <a16:creationId xmlns:a16="http://schemas.microsoft.com/office/drawing/2014/main" xmlns="" id="{02F95AB7-F5F6-46EB-A451-0BD58FBDB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637" y="3455647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出库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5" name="i$ļïdê">
                      <a:extLst>
                        <a:ext uri="{FF2B5EF4-FFF2-40B4-BE49-F238E27FC236}">
                          <a16:creationId xmlns:a16="http://schemas.microsoft.com/office/drawing/2014/main" xmlns="" id="{89EDFFFD-99F9-44E3-A25B-751C26ACA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64025" y="3453646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产线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26" name="îśľíḑê">
                      <a:extLst>
                        <a:ext uri="{FF2B5EF4-FFF2-40B4-BE49-F238E27FC236}">
                          <a16:creationId xmlns:a16="http://schemas.microsoft.com/office/drawing/2014/main" xmlns="" id="{8A71189F-8904-4951-B4FC-381094B54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4612899"/>
                      <a:ext cx="2726604" cy="727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主管审核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套料单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3" name="iṧ1íḋé">
                      <a:extLst>
                        <a:ext uri="{FF2B5EF4-FFF2-40B4-BE49-F238E27FC236}">
                          <a16:creationId xmlns:a16="http://schemas.microsoft.com/office/drawing/2014/main" xmlns="" id="{F53B91B8-097D-4F46-8705-4AA9356BF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637" y="3013089"/>
                      <a:ext cx="2726604" cy="3729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将物料发到产线</a:t>
                      </a:r>
                      <a:r>
                        <a:rPr lang="en-US" altLang="zh-CN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客户</a:t>
                      </a:r>
                    </a:p>
                  </p:txBody>
                </p: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xmlns="" id="{6DC193BF-B8E9-4B1B-B469-CB9ECF52825F}"/>
                        </a:ext>
                      </a:extLst>
                    </p:cNvPr>
                    <p:cNvCxnSpPr>
                      <a:cxnSpLocks/>
                      <a:stCxn id="15" idx="0"/>
                    </p:cNvCxnSpPr>
                    <p:nvPr/>
                  </p:nvCxnSpPr>
                  <p:spPr>
                    <a:xfrm flipV="1">
                      <a:off x="10325975" y="2853993"/>
                      <a:ext cx="0" cy="599653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xmlns="" id="{3DB4483F-10B1-4B14-94CB-11B5D29729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85858" y="2468233"/>
                      <a:ext cx="1553496" cy="0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3732231" y="3794044"/>
                    <a:ext cx="6096000" cy="523220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人工出库效率低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料号相似的物料易导致出库出错</a:t>
                    </a:r>
                  </a:p>
                </p:txBody>
              </p:sp>
            </p:grpSp>
            <p:sp>
              <p:nvSpPr>
                <p:cNvPr id="37" name="ïṥļíḑé">
                  <a:extLst>
                    <a:ext uri="{FF2B5EF4-FFF2-40B4-BE49-F238E27FC236}">
                      <a16:creationId xmlns:a16="http://schemas.microsoft.com/office/drawing/2014/main" xmlns="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7237421" y="5921499"/>
                  <a:ext cx="2726604" cy="723894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机器取料效率高</a:t>
                  </a:r>
                </a:p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根据系统指定位置取料，不会出错</a:t>
                  </a:r>
                </a:p>
              </p:txBody>
            </p:sp>
            <p:sp>
              <p:nvSpPr>
                <p:cNvPr id="38" name="iśḷiḍê">
                  <a:extLst>
                    <a:ext uri="{FF2B5EF4-FFF2-40B4-BE49-F238E27FC236}">
                      <a16:creationId xmlns:a16="http://schemas.microsoft.com/office/drawing/2014/main" xmlns="" id="{625C5F23-C6FE-4FED-A8A2-1922EFB1980B}"/>
                    </a:ext>
                  </a:extLst>
                </p:cNvPr>
                <p:cNvSpPr txBox="1"/>
                <p:nvPr/>
              </p:nvSpPr>
              <p:spPr>
                <a:xfrm>
                  <a:off x="7237421" y="5548532"/>
                  <a:ext cx="2726604" cy="372966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B0F0"/>
                      </a:solidFill>
                    </a:rPr>
                    <a:t>机器取料</a:t>
                  </a:r>
                </a:p>
              </p:txBody>
            </p:sp>
          </p:grp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8151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盘点流程对比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2208833" y="1464632"/>
            <a:ext cx="7995437" cy="4730635"/>
            <a:chOff x="798153" y="2244495"/>
            <a:chExt cx="7995437" cy="4730635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xmlns="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178" y="3666134"/>
              <a:ext cx="2290688" cy="23512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5286" y="5477784"/>
              <a:ext cx="4719316" cy="16483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883254" y="2244495"/>
              <a:ext cx="7910336" cy="4730635"/>
              <a:chOff x="-1258913" y="2583124"/>
              <a:chExt cx="7910336" cy="4730635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11A6D17D-FCC1-4761-8331-9593F4A7D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60876" y="4004763"/>
                <a:ext cx="1393619" cy="6592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-1258913" y="2583124"/>
                <a:ext cx="7910336" cy="4730635"/>
                <a:chOff x="-1162317" y="3283341"/>
                <a:chExt cx="7910336" cy="4730635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-1162317" y="3283341"/>
                  <a:ext cx="7910336" cy="4730635"/>
                  <a:chOff x="-1162317" y="3283341"/>
                  <a:chExt cx="7910336" cy="4730635"/>
                </a:xfrm>
              </p:grpSpPr>
              <p:grpSp>
                <p:nvGrpSpPr>
    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-1162317" y="3283341"/>
                    <a:ext cx="7552338" cy="3737037"/>
                    <a:chOff x="-1162317" y="3283341"/>
                    <a:chExt cx="7552338" cy="3737037"/>
                  </a:xfrm>
                </p:grpSpPr>
                <p:grpSp>
                  <p:nvGrpSpPr>
                    <p:cNvPr id="62" name="í$ḻïḍe">
                      <a:extLst>
                        <a:ext uri="{FF2B5EF4-FFF2-40B4-BE49-F238E27FC236}">
                          <a16:creationId xmlns:a16="http://schemas.microsoft.com/office/drawing/2014/main" xmlns="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283341"/>
                      <a:ext cx="2657790" cy="818480"/>
                      <a:chOff x="669396" y="2672713"/>
                      <a:chExt cx="2657790" cy="818480"/>
                    </a:xfrm>
                  </p:grpSpPr>
                  <p:sp>
                    <p:nvSpPr>
                      <p:cNvPr id="71" name="ïṥļíḑé">
                        <a:extLst>
                          <a:ext uri="{FF2B5EF4-FFF2-40B4-BE49-F238E27FC236}">
                            <a16:creationId xmlns:a16="http://schemas.microsoft.com/office/drawing/2014/main" xmlns="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1347923" cy="3592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72" name="iśḷiḍê">
                        <a:extLst>
                          <a:ext uri="{FF2B5EF4-FFF2-40B4-BE49-F238E27FC236}">
                            <a16:creationId xmlns:a16="http://schemas.microsoft.com/office/drawing/2014/main" xmlns="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6799" y="2672713"/>
                        <a:ext cx="2340387" cy="3869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FFC000"/>
                            </a:solidFill>
                          </a:rPr>
                          <a:t>人工盘点效果</a:t>
                        </a:r>
                      </a:p>
                    </p:txBody>
                  </p:sp>
                </p:grpSp>
                <p:sp>
                  <p:nvSpPr>
                    <p:cNvPr id="67" name="îṩlíďê">
                      <a:extLst>
                        <a:ext uri="{FF2B5EF4-FFF2-40B4-BE49-F238E27FC236}">
                          <a16:creationId xmlns:a16="http://schemas.microsoft.com/office/drawing/2014/main" xmlns="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62317" y="6062512"/>
                      <a:ext cx="983270" cy="957866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定期扫描</a:t>
                      </a:r>
                      <a:endParaRPr lang="en-US" altLang="zh-CN" sz="1600" dirty="0">
                        <a:latin typeface="Impact" panose="020B0806030902050204" pitchFamily="34" charset="0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物料信息</a:t>
                      </a:r>
                      <a:endParaRPr sz="1600" dirty="0">
                        <a:latin typeface="Impact" panose="020B0806030902050204" pitchFamily="34" charset="0"/>
                      </a:endParaRPr>
                    </a:p>
                  </p:txBody>
                </p:sp>
              </p:grpSp>
              <p:sp>
                <p:nvSpPr>
                  <p:cNvPr id="61" name="矩形 60"/>
                  <p:cNvSpPr/>
                  <p:nvPr/>
                </p:nvSpPr>
                <p:spPr>
                  <a:xfrm>
                    <a:off x="4227717" y="7490756"/>
                    <a:ext cx="2520302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系统盘点效率高</a:t>
                    </a:r>
                    <a:endParaRPr lang="en-US" altLang="zh-CN" sz="1400" dirty="0"/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电脑计算不会出错</a:t>
                    </a:r>
                  </a:p>
                </p:txBody>
              </p:sp>
            </p:grpSp>
            <p:sp>
              <p:nvSpPr>
                <p:cNvPr id="59" name="îṩlíďê">
                  <a:extLst>
                    <a:ext uri="{FF2B5EF4-FFF2-40B4-BE49-F238E27FC236}">
                      <a16:creationId xmlns:a16="http://schemas.microsoft.com/office/drawing/2014/main" xmlns="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4767857" y="6062512"/>
                  <a:ext cx="903939" cy="908237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更新</a:t>
                  </a:r>
                  <a:endParaRPr lang="en-US" altLang="zh-CN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数据库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</p:grpSp>
          <p:sp>
            <p:nvSpPr>
              <p:cNvPr id="52" name="î$líḑê">
                <a:extLst>
                  <a:ext uri="{FF2B5EF4-FFF2-40B4-BE49-F238E27FC236}">
                    <a16:creationId xmlns:a16="http://schemas.microsoft.com/office/drawing/2014/main" xmlns="" id="{192B4765-9F3F-4759-83F7-8FB6386A1E20}"/>
                  </a:ext>
                </a:extLst>
              </p:cNvPr>
              <p:cNvSpPr/>
              <p:nvPr/>
            </p:nvSpPr>
            <p:spPr>
              <a:xfrm>
                <a:off x="-1181859" y="3589002"/>
                <a:ext cx="829163" cy="83152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找到物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料位置</a:t>
                </a:r>
                <a:endParaRPr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08" name="î$líḑê">
              <a:extLst>
                <a:ext uri="{FF2B5EF4-FFF2-40B4-BE49-F238E27FC236}">
                  <a16:creationId xmlns:a16="http://schemas.microsoft.com/office/drawing/2014/main" xmlns="" id="{192B4765-9F3F-4759-83F7-8FB6386A1E20}"/>
                </a:ext>
              </a:extLst>
            </p:cNvPr>
            <p:cNvSpPr/>
            <p:nvPr/>
          </p:nvSpPr>
          <p:spPr>
            <a:xfrm>
              <a:off x="6704602" y="3210263"/>
              <a:ext cx="976469" cy="9357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EPR</a:t>
              </a:r>
              <a:r>
                <a:rPr lang="zh-CN" altLang="en-US" sz="1600" dirty="0">
                  <a:latin typeface="Impact" panose="020B0806030902050204" pitchFamily="34" charset="0"/>
                </a:rPr>
                <a:t>系</a:t>
              </a:r>
              <a:endParaRPr lang="en-US" altLang="zh-CN" sz="1600" dirty="0">
                <a:latin typeface="Impact" panose="020B0806030902050204" pitchFamily="34" charset="0"/>
              </a:endParaRPr>
            </a:p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统对账</a:t>
              </a:r>
              <a:endParaRPr sz="1600" dirty="0">
                <a:latin typeface="Impact" panose="020B0806030902050204" pitchFamily="34" charset="0"/>
              </a:endParaRPr>
            </a:p>
          </p:txBody>
        </p:sp>
        <p:sp>
          <p:nvSpPr>
            <p:cNvPr id="115" name="iśḷiḍê">
              <a:extLst>
                <a:ext uri="{FF2B5EF4-FFF2-40B4-BE49-F238E27FC236}">
                  <a16:creationId xmlns:a16="http://schemas.microsoft.com/office/drawing/2014/main" xmlns="" id="{625C5F23-C6FE-4FED-A8A2-1922EFB1980B}"/>
                </a:ext>
              </a:extLst>
            </p:cNvPr>
            <p:cNvSpPr txBox="1"/>
            <p:nvPr/>
          </p:nvSpPr>
          <p:spPr>
            <a:xfrm>
              <a:off x="798153" y="5966760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</a:t>
              </a:r>
            </a:p>
          </p:txBody>
        </p:sp>
        <p:sp>
          <p:nvSpPr>
            <p:cNvPr id="116" name="iśḷiḍê">
              <a:extLst>
                <a:ext uri="{FF2B5EF4-FFF2-40B4-BE49-F238E27FC236}">
                  <a16:creationId xmlns:a16="http://schemas.microsoft.com/office/drawing/2014/main" xmlns="" id="{625C5F23-C6FE-4FED-A8A2-1922EFB1980B}"/>
                </a:ext>
              </a:extLst>
            </p:cNvPr>
            <p:cNvSpPr txBox="1"/>
            <p:nvPr/>
          </p:nvSpPr>
          <p:spPr>
            <a:xfrm>
              <a:off x="5365715" y="5917748"/>
              <a:ext cx="2520301" cy="494736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无人仓库盘点效果</a:t>
              </a:r>
            </a:p>
          </p:txBody>
        </p:sp>
      </p:grpSp>
      <p:sp>
        <p:nvSpPr>
          <p:cNvPr id="53" name="î$líḑê">
            <a:extLst>
              <a:ext uri="{FF2B5EF4-FFF2-40B4-BE49-F238E27FC236}">
                <a16:creationId xmlns:a16="http://schemas.microsoft.com/office/drawing/2014/main" xmlns="" id="{45627171-E928-4650-9665-ED2888DEACCC}"/>
              </a:ext>
            </a:extLst>
          </p:cNvPr>
          <p:cNvSpPr/>
          <p:nvPr/>
        </p:nvSpPr>
        <p:spPr>
          <a:xfrm>
            <a:off x="4764326" y="2494021"/>
            <a:ext cx="829163" cy="8315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清点物</a:t>
            </a:r>
            <a:endParaRPr lang="en-US" altLang="zh-CN" sz="1600" dirty="0">
              <a:latin typeface="Impact" panose="020B0806030902050204" pitchFamily="34" charset="0"/>
            </a:endParaRPr>
          </a:p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料数量</a:t>
            </a:r>
            <a:endParaRPr sz="1600" dirty="0">
              <a:latin typeface="Impact" panose="020B0806030902050204" pitchFamily="34" charset="0"/>
            </a:endParaRPr>
          </a:p>
        </p:txBody>
      </p:sp>
      <p:sp>
        <p:nvSpPr>
          <p:cNvPr id="70" name="iśḷiḍê">
            <a:extLst>
              <a:ext uri="{FF2B5EF4-FFF2-40B4-BE49-F238E27FC236}">
                <a16:creationId xmlns:a16="http://schemas.microsoft.com/office/drawing/2014/main" xmlns="" id="{11BC275F-20E2-42DE-9C35-4DB6842389B0}"/>
              </a:ext>
            </a:extLst>
          </p:cNvPr>
          <p:cNvSpPr txBox="1"/>
          <p:nvPr/>
        </p:nvSpPr>
        <p:spPr>
          <a:xfrm>
            <a:off x="2307899" y="1740839"/>
            <a:ext cx="1211557" cy="63886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FFC000"/>
                </a:solidFill>
              </a:rPr>
              <a:t>人工盘点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6EB562F3-3287-48A6-8D25-EA0C071A468C}"/>
              </a:ext>
            </a:extLst>
          </p:cNvPr>
          <p:cNvSpPr/>
          <p:nvPr/>
        </p:nvSpPr>
        <p:spPr>
          <a:xfrm>
            <a:off x="7831600" y="1868828"/>
            <a:ext cx="2520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人工盘点效率低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人工计算出错率高</a:t>
            </a:r>
          </a:p>
        </p:txBody>
      </p:sp>
    </p:spTree>
    <p:extLst>
      <p:ext uri="{BB962C8B-B14F-4D97-AF65-F5344CB8AC3E}">
        <p14:creationId xmlns:p14="http://schemas.microsoft.com/office/powerpoint/2010/main" val="23950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物料存放位置优化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6667605" y="1936396"/>
            <a:ext cx="5910398" cy="4160048"/>
            <a:chOff x="1215327" y="2703745"/>
            <a:chExt cx="5910398" cy="416004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598" y="6316675"/>
              <a:ext cx="1260371" cy="1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1312337" y="2703745"/>
              <a:ext cx="5813388" cy="4160048"/>
              <a:chOff x="-733234" y="3742591"/>
              <a:chExt cx="5813388" cy="4160048"/>
            </a:xfrm>
          </p:grpSpPr>
          <p:grpSp>
            <p:nvGrpSpPr>
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-733234" y="3742591"/>
                <a:ext cx="5813388" cy="4091864"/>
                <a:chOff x="-733234" y="3742591"/>
                <a:chExt cx="5813388" cy="4091864"/>
              </a:xfrm>
            </p:grpSpPr>
            <p:sp>
              <p:nvSpPr>
                <p:cNvPr id="71" name="ïṥļíḑé">
                  <a:extLst>
                    <a:ext uri="{FF2B5EF4-FFF2-40B4-BE49-F238E27FC236}">
                      <a16:creationId xmlns:a16="http://schemas.microsoft.com/office/drawing/2014/main" xmlns="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3732231" y="3742591"/>
                  <a:ext cx="1347923" cy="35923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altLang="zh-CN" sz="900" dirty="0"/>
                </a:p>
              </p:txBody>
            </p:sp>
            <p:sp>
              <p:nvSpPr>
                <p:cNvPr id="67" name="îṩlíďê">
                  <a:extLst>
                    <a:ext uri="{FF2B5EF4-FFF2-40B4-BE49-F238E27FC236}">
                      <a16:creationId xmlns:a16="http://schemas.microsoft.com/office/drawing/2014/main" xmlns="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-733234" y="6876589"/>
                  <a:ext cx="983270" cy="957866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定期更新</a:t>
                  </a:r>
                  <a:endParaRPr lang="en-US" altLang="zh-CN" sz="1600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物料位置</a:t>
                  </a:r>
                </a:p>
              </p:txBody>
            </p:sp>
          </p:grpSp>
          <p:sp>
            <p:nvSpPr>
              <p:cNvPr id="59" name="îṩlíďê">
                <a:extLst>
                  <a:ext uri="{FF2B5EF4-FFF2-40B4-BE49-F238E27FC236}">
                    <a16:creationId xmlns:a16="http://schemas.microsoft.com/office/drawing/2014/main" xmlns="" id="{02FACDCD-811C-4398-BD9C-160DE312E8E2}"/>
                  </a:ext>
                </a:extLst>
              </p:cNvPr>
              <p:cNvSpPr/>
              <p:nvPr/>
            </p:nvSpPr>
            <p:spPr>
              <a:xfrm>
                <a:off x="1647398" y="6808402"/>
                <a:ext cx="1044563" cy="1094237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出入库</a:t>
                </a:r>
                <a:endParaRPr lang="en-US" altLang="zh-CN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效率更高</a:t>
                </a:r>
              </a:p>
            </p:txBody>
          </p:sp>
        </p:grpSp>
        <p:sp>
          <p:nvSpPr>
            <p:cNvPr id="115" name="iśḷiḍê">
              <a:extLst>
                <a:ext uri="{FF2B5EF4-FFF2-40B4-BE49-F238E27FC236}">
                  <a16:creationId xmlns:a16="http://schemas.microsoft.com/office/drawing/2014/main" xmlns="" id="{625C5F23-C6FE-4FED-A8A2-1922EFB1980B}"/>
                </a:ext>
              </a:extLst>
            </p:cNvPr>
            <p:cNvSpPr txBox="1"/>
            <p:nvPr/>
          </p:nvSpPr>
          <p:spPr>
            <a:xfrm>
              <a:off x="1215327" y="5281914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rgbClr val="00B0F0"/>
                  </a:solidFill>
                </a:rPr>
                <a:t>无人仓库</a:t>
              </a:r>
            </a:p>
          </p:txBody>
        </p:sp>
      </p:grpSp>
      <p:sp>
        <p:nvSpPr>
          <p:cNvPr id="24" name="îśľíḑê">
            <a:extLst>
              <a:ext uri="{FF2B5EF4-FFF2-40B4-BE49-F238E27FC236}">
                <a16:creationId xmlns:a16="http://schemas.microsoft.com/office/drawing/2014/main" xmlns="" id="{124F4410-C60B-473C-B20B-C0661478BF58}"/>
              </a:ext>
            </a:extLst>
          </p:cNvPr>
          <p:cNvSpPr txBox="1"/>
          <p:nvPr/>
        </p:nvSpPr>
        <p:spPr>
          <a:xfrm>
            <a:off x="1548986" y="4403160"/>
            <a:ext cx="1678230" cy="53256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</a:rPr>
              <a:t>传统仓库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5D6BB142-45F9-46B8-AFED-7F419C7F1E75}"/>
              </a:ext>
            </a:extLst>
          </p:cNvPr>
          <p:cNvSpPr/>
          <p:nvPr/>
        </p:nvSpPr>
        <p:spPr>
          <a:xfrm>
            <a:off x="1880830" y="5129939"/>
            <a:ext cx="252030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一般不会对物料存放位置进行优化</a:t>
            </a:r>
            <a:endParaRPr lang="en-US" altLang="zh-CN" sz="1400" dirty="0"/>
          </a:p>
        </p:txBody>
      </p:sp>
      <p:pic>
        <p:nvPicPr>
          <p:cNvPr id="27" name="图片 26" descr="C:\Users\darha\AppData\Local\Temp\WeChat Files\486484375611669031.jpg">
            <a:extLst>
              <a:ext uri="{FF2B5EF4-FFF2-40B4-BE49-F238E27FC236}">
                <a16:creationId xmlns:a16="http://schemas.microsoft.com/office/drawing/2014/main" xmlns="" id="{C3F238D1-54E1-4B15-9193-56EEE6FB813A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67" y="1439415"/>
            <a:ext cx="3500895" cy="265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B17C5B60-50C3-4F85-9ADA-E098CAB839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15" y="1470042"/>
            <a:ext cx="3500895" cy="26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927057" y="2988500"/>
            <a:ext cx="595939" cy="763233"/>
          </a:xfrm>
          <a:custGeom>
            <a:avLst/>
            <a:gdLst>
              <a:gd name="T0" fmla="*/ 557 w 702"/>
              <a:gd name="T1" fmla="*/ 136 h 898"/>
              <a:gd name="T2" fmla="*/ 681 w 702"/>
              <a:gd name="T3" fmla="*/ 72 h 898"/>
              <a:gd name="T4" fmla="*/ 700 w 702"/>
              <a:gd name="T5" fmla="*/ 55 h 898"/>
              <a:gd name="T6" fmla="*/ 673 w 702"/>
              <a:gd name="T7" fmla="*/ 31 h 898"/>
              <a:gd name="T8" fmla="*/ 656 w 702"/>
              <a:gd name="T9" fmla="*/ 16 h 898"/>
              <a:gd name="T10" fmla="*/ 569 w 702"/>
              <a:gd name="T11" fmla="*/ 21 h 898"/>
              <a:gd name="T12" fmla="*/ 286 w 702"/>
              <a:gd name="T13" fmla="*/ 79 h 898"/>
              <a:gd name="T14" fmla="*/ 38 w 702"/>
              <a:gd name="T15" fmla="*/ 130 h 898"/>
              <a:gd name="T16" fmla="*/ 4 w 702"/>
              <a:gd name="T17" fmla="*/ 193 h 898"/>
              <a:gd name="T18" fmla="*/ 34 w 702"/>
              <a:gd name="T19" fmla="*/ 231 h 898"/>
              <a:gd name="T20" fmla="*/ 216 w 702"/>
              <a:gd name="T21" fmla="*/ 210 h 898"/>
              <a:gd name="T22" fmla="*/ 381 w 702"/>
              <a:gd name="T23" fmla="*/ 176 h 898"/>
              <a:gd name="T24" fmla="*/ 374 w 702"/>
              <a:gd name="T25" fmla="*/ 216 h 898"/>
              <a:gd name="T26" fmla="*/ 351 w 702"/>
              <a:gd name="T27" fmla="*/ 487 h 898"/>
              <a:gd name="T28" fmla="*/ 338 w 702"/>
              <a:gd name="T29" fmla="*/ 716 h 898"/>
              <a:gd name="T30" fmla="*/ 329 w 702"/>
              <a:gd name="T31" fmla="*/ 755 h 898"/>
              <a:gd name="T32" fmla="*/ 350 w 702"/>
              <a:gd name="T33" fmla="*/ 771 h 898"/>
              <a:gd name="T34" fmla="*/ 350 w 702"/>
              <a:gd name="T35" fmla="*/ 799 h 898"/>
              <a:gd name="T36" fmla="*/ 345 w 702"/>
              <a:gd name="T37" fmla="*/ 843 h 898"/>
              <a:gd name="T38" fmla="*/ 358 w 702"/>
              <a:gd name="T39" fmla="*/ 840 h 898"/>
              <a:gd name="T40" fmla="*/ 397 w 702"/>
              <a:gd name="T41" fmla="*/ 885 h 898"/>
              <a:gd name="T42" fmla="*/ 402 w 702"/>
              <a:gd name="T43" fmla="*/ 896 h 898"/>
              <a:gd name="T44" fmla="*/ 412 w 702"/>
              <a:gd name="T45" fmla="*/ 870 h 898"/>
              <a:gd name="T46" fmla="*/ 427 w 702"/>
              <a:gd name="T47" fmla="*/ 828 h 898"/>
              <a:gd name="T48" fmla="*/ 444 w 702"/>
              <a:gd name="T49" fmla="*/ 704 h 898"/>
              <a:gd name="T50" fmla="*/ 534 w 702"/>
              <a:gd name="T51" fmla="*/ 164 h 898"/>
              <a:gd name="T52" fmla="*/ 557 w 702"/>
              <a:gd name="T53" fmla="*/ 136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2" h="898">
                <a:moveTo>
                  <a:pt x="557" y="136"/>
                </a:moveTo>
                <a:cubicBezTo>
                  <a:pt x="599" y="117"/>
                  <a:pt x="649" y="111"/>
                  <a:pt x="681" y="72"/>
                </a:cubicBezTo>
                <a:cubicBezTo>
                  <a:pt x="686" y="65"/>
                  <a:pt x="702" y="68"/>
                  <a:pt x="700" y="55"/>
                </a:cubicBezTo>
                <a:cubicBezTo>
                  <a:pt x="698" y="40"/>
                  <a:pt x="685" y="35"/>
                  <a:pt x="673" y="31"/>
                </a:cubicBezTo>
                <a:cubicBezTo>
                  <a:pt x="666" y="27"/>
                  <a:pt x="680" y="0"/>
                  <a:pt x="656" y="16"/>
                </a:cubicBezTo>
                <a:cubicBezTo>
                  <a:pt x="627" y="16"/>
                  <a:pt x="598" y="15"/>
                  <a:pt x="569" y="21"/>
                </a:cubicBezTo>
                <a:cubicBezTo>
                  <a:pt x="475" y="41"/>
                  <a:pt x="380" y="60"/>
                  <a:pt x="286" y="79"/>
                </a:cubicBezTo>
                <a:cubicBezTo>
                  <a:pt x="203" y="96"/>
                  <a:pt x="121" y="114"/>
                  <a:pt x="38" y="130"/>
                </a:cubicBezTo>
                <a:cubicBezTo>
                  <a:pt x="0" y="138"/>
                  <a:pt x="7" y="167"/>
                  <a:pt x="4" y="193"/>
                </a:cubicBezTo>
                <a:cubicBezTo>
                  <a:pt x="1" y="216"/>
                  <a:pt x="12" y="226"/>
                  <a:pt x="34" y="231"/>
                </a:cubicBezTo>
                <a:cubicBezTo>
                  <a:pt x="98" y="247"/>
                  <a:pt x="156" y="221"/>
                  <a:pt x="216" y="210"/>
                </a:cubicBezTo>
                <a:cubicBezTo>
                  <a:pt x="271" y="201"/>
                  <a:pt x="324" y="180"/>
                  <a:pt x="381" y="176"/>
                </a:cubicBezTo>
                <a:cubicBezTo>
                  <a:pt x="378" y="192"/>
                  <a:pt x="375" y="204"/>
                  <a:pt x="374" y="216"/>
                </a:cubicBezTo>
                <a:cubicBezTo>
                  <a:pt x="362" y="306"/>
                  <a:pt x="365" y="397"/>
                  <a:pt x="351" y="487"/>
                </a:cubicBezTo>
                <a:cubicBezTo>
                  <a:pt x="338" y="562"/>
                  <a:pt x="341" y="640"/>
                  <a:pt x="338" y="716"/>
                </a:cubicBezTo>
                <a:cubicBezTo>
                  <a:pt x="335" y="729"/>
                  <a:pt x="333" y="742"/>
                  <a:pt x="329" y="755"/>
                </a:cubicBezTo>
                <a:cubicBezTo>
                  <a:pt x="324" y="776"/>
                  <a:pt x="336" y="774"/>
                  <a:pt x="350" y="771"/>
                </a:cubicBezTo>
                <a:cubicBezTo>
                  <a:pt x="345" y="781"/>
                  <a:pt x="350" y="790"/>
                  <a:pt x="350" y="799"/>
                </a:cubicBezTo>
                <a:cubicBezTo>
                  <a:pt x="344" y="813"/>
                  <a:pt x="341" y="829"/>
                  <a:pt x="345" y="843"/>
                </a:cubicBezTo>
                <a:cubicBezTo>
                  <a:pt x="349" y="859"/>
                  <a:pt x="352" y="835"/>
                  <a:pt x="358" y="840"/>
                </a:cubicBezTo>
                <a:cubicBezTo>
                  <a:pt x="381" y="847"/>
                  <a:pt x="379" y="875"/>
                  <a:pt x="397" y="885"/>
                </a:cubicBezTo>
                <a:cubicBezTo>
                  <a:pt x="397" y="889"/>
                  <a:pt x="398" y="898"/>
                  <a:pt x="402" y="896"/>
                </a:cubicBezTo>
                <a:cubicBezTo>
                  <a:pt x="413" y="891"/>
                  <a:pt x="411" y="879"/>
                  <a:pt x="412" y="870"/>
                </a:cubicBezTo>
                <a:cubicBezTo>
                  <a:pt x="424" y="858"/>
                  <a:pt x="425" y="842"/>
                  <a:pt x="427" y="828"/>
                </a:cubicBezTo>
                <a:cubicBezTo>
                  <a:pt x="433" y="787"/>
                  <a:pt x="438" y="745"/>
                  <a:pt x="444" y="704"/>
                </a:cubicBezTo>
                <a:cubicBezTo>
                  <a:pt x="467" y="523"/>
                  <a:pt x="495" y="342"/>
                  <a:pt x="534" y="164"/>
                </a:cubicBezTo>
                <a:cubicBezTo>
                  <a:pt x="537" y="149"/>
                  <a:pt x="541" y="143"/>
                  <a:pt x="557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68996" y="2847054"/>
            <a:ext cx="360435" cy="576553"/>
          </a:xfrm>
          <a:custGeom>
            <a:avLst/>
            <a:gdLst>
              <a:gd name="T0" fmla="*/ 70 w 425"/>
              <a:gd name="T1" fmla="*/ 666 h 678"/>
              <a:gd name="T2" fmla="*/ 102 w 425"/>
              <a:gd name="T3" fmla="*/ 625 h 678"/>
              <a:gd name="T4" fmla="*/ 140 w 425"/>
              <a:gd name="T5" fmla="*/ 469 h 678"/>
              <a:gd name="T6" fmla="*/ 199 w 425"/>
              <a:gd name="T7" fmla="*/ 577 h 678"/>
              <a:gd name="T8" fmla="*/ 248 w 425"/>
              <a:gd name="T9" fmla="*/ 639 h 678"/>
              <a:gd name="T10" fmla="*/ 383 w 425"/>
              <a:gd name="T11" fmla="*/ 548 h 678"/>
              <a:gd name="T12" fmla="*/ 392 w 425"/>
              <a:gd name="T13" fmla="*/ 470 h 678"/>
              <a:gd name="T14" fmla="*/ 395 w 425"/>
              <a:gd name="T15" fmla="*/ 377 h 678"/>
              <a:gd name="T16" fmla="*/ 414 w 425"/>
              <a:gd name="T17" fmla="*/ 160 h 678"/>
              <a:gd name="T18" fmla="*/ 421 w 425"/>
              <a:gd name="T19" fmla="*/ 110 h 678"/>
              <a:gd name="T20" fmla="*/ 408 w 425"/>
              <a:gd name="T21" fmla="*/ 136 h 678"/>
              <a:gd name="T22" fmla="*/ 408 w 425"/>
              <a:gd name="T23" fmla="*/ 61 h 678"/>
              <a:gd name="T24" fmla="*/ 403 w 425"/>
              <a:gd name="T25" fmla="*/ 47 h 678"/>
              <a:gd name="T26" fmla="*/ 385 w 425"/>
              <a:gd name="T27" fmla="*/ 53 h 678"/>
              <a:gd name="T28" fmla="*/ 369 w 425"/>
              <a:gd name="T29" fmla="*/ 31 h 678"/>
              <a:gd name="T30" fmla="*/ 348 w 425"/>
              <a:gd name="T31" fmla="*/ 0 h 678"/>
              <a:gd name="T32" fmla="*/ 341 w 425"/>
              <a:gd name="T33" fmla="*/ 24 h 678"/>
              <a:gd name="T34" fmla="*/ 325 w 425"/>
              <a:gd name="T35" fmla="*/ 70 h 678"/>
              <a:gd name="T36" fmla="*/ 285 w 425"/>
              <a:gd name="T37" fmla="*/ 308 h 678"/>
              <a:gd name="T38" fmla="*/ 264 w 425"/>
              <a:gd name="T39" fmla="*/ 407 h 678"/>
              <a:gd name="T40" fmla="*/ 165 w 425"/>
              <a:gd name="T41" fmla="*/ 251 h 678"/>
              <a:gd name="T42" fmla="*/ 89 w 425"/>
              <a:gd name="T43" fmla="*/ 222 h 678"/>
              <a:gd name="T44" fmla="*/ 55 w 425"/>
              <a:gd name="T45" fmla="*/ 274 h 678"/>
              <a:gd name="T46" fmla="*/ 7 w 425"/>
              <a:gd name="T47" fmla="*/ 539 h 678"/>
              <a:gd name="T48" fmla="*/ 6 w 425"/>
              <a:gd name="T49" fmla="*/ 622 h 678"/>
              <a:gd name="T50" fmla="*/ 70 w 425"/>
              <a:gd name="T51" fmla="*/ 6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" h="678">
                <a:moveTo>
                  <a:pt x="70" y="666"/>
                </a:moveTo>
                <a:cubicBezTo>
                  <a:pt x="91" y="660"/>
                  <a:pt x="97" y="641"/>
                  <a:pt x="102" y="625"/>
                </a:cubicBezTo>
                <a:cubicBezTo>
                  <a:pt x="115" y="575"/>
                  <a:pt x="126" y="525"/>
                  <a:pt x="140" y="469"/>
                </a:cubicBezTo>
                <a:cubicBezTo>
                  <a:pt x="156" y="511"/>
                  <a:pt x="186" y="537"/>
                  <a:pt x="199" y="577"/>
                </a:cubicBezTo>
                <a:cubicBezTo>
                  <a:pt x="206" y="598"/>
                  <a:pt x="211" y="636"/>
                  <a:pt x="248" y="639"/>
                </a:cubicBezTo>
                <a:cubicBezTo>
                  <a:pt x="327" y="646"/>
                  <a:pt x="360" y="624"/>
                  <a:pt x="383" y="548"/>
                </a:cubicBezTo>
                <a:cubicBezTo>
                  <a:pt x="391" y="523"/>
                  <a:pt x="394" y="497"/>
                  <a:pt x="392" y="470"/>
                </a:cubicBezTo>
                <a:cubicBezTo>
                  <a:pt x="391" y="439"/>
                  <a:pt x="386" y="405"/>
                  <a:pt x="395" y="377"/>
                </a:cubicBezTo>
                <a:cubicBezTo>
                  <a:pt x="416" y="305"/>
                  <a:pt x="410" y="232"/>
                  <a:pt x="414" y="160"/>
                </a:cubicBezTo>
                <a:cubicBezTo>
                  <a:pt x="421" y="144"/>
                  <a:pt x="425" y="127"/>
                  <a:pt x="421" y="110"/>
                </a:cubicBezTo>
                <a:cubicBezTo>
                  <a:pt x="408" y="114"/>
                  <a:pt x="424" y="133"/>
                  <a:pt x="408" y="136"/>
                </a:cubicBezTo>
                <a:cubicBezTo>
                  <a:pt x="402" y="111"/>
                  <a:pt x="404" y="86"/>
                  <a:pt x="408" y="61"/>
                </a:cubicBezTo>
                <a:cubicBezTo>
                  <a:pt x="409" y="55"/>
                  <a:pt x="410" y="49"/>
                  <a:pt x="403" y="47"/>
                </a:cubicBezTo>
                <a:cubicBezTo>
                  <a:pt x="396" y="45"/>
                  <a:pt x="388" y="45"/>
                  <a:pt x="385" y="53"/>
                </a:cubicBezTo>
                <a:cubicBezTo>
                  <a:pt x="374" y="50"/>
                  <a:pt x="370" y="41"/>
                  <a:pt x="369" y="31"/>
                </a:cubicBezTo>
                <a:cubicBezTo>
                  <a:pt x="373" y="14"/>
                  <a:pt x="351" y="14"/>
                  <a:pt x="348" y="0"/>
                </a:cubicBezTo>
                <a:cubicBezTo>
                  <a:pt x="346" y="8"/>
                  <a:pt x="344" y="16"/>
                  <a:pt x="341" y="24"/>
                </a:cubicBezTo>
                <a:cubicBezTo>
                  <a:pt x="332" y="38"/>
                  <a:pt x="328" y="54"/>
                  <a:pt x="325" y="70"/>
                </a:cubicBezTo>
                <a:cubicBezTo>
                  <a:pt x="312" y="149"/>
                  <a:pt x="300" y="229"/>
                  <a:pt x="285" y="308"/>
                </a:cubicBezTo>
                <a:cubicBezTo>
                  <a:pt x="279" y="341"/>
                  <a:pt x="278" y="376"/>
                  <a:pt x="264" y="407"/>
                </a:cubicBezTo>
                <a:cubicBezTo>
                  <a:pt x="209" y="367"/>
                  <a:pt x="207" y="297"/>
                  <a:pt x="165" y="251"/>
                </a:cubicBezTo>
                <a:cubicBezTo>
                  <a:pt x="144" y="228"/>
                  <a:pt x="117" y="220"/>
                  <a:pt x="89" y="222"/>
                </a:cubicBezTo>
                <a:cubicBezTo>
                  <a:pt x="61" y="224"/>
                  <a:pt x="57" y="252"/>
                  <a:pt x="55" y="274"/>
                </a:cubicBezTo>
                <a:cubicBezTo>
                  <a:pt x="45" y="363"/>
                  <a:pt x="29" y="452"/>
                  <a:pt x="7" y="539"/>
                </a:cubicBezTo>
                <a:cubicBezTo>
                  <a:pt x="0" y="566"/>
                  <a:pt x="2" y="595"/>
                  <a:pt x="6" y="622"/>
                </a:cubicBezTo>
                <a:cubicBezTo>
                  <a:pt x="14" y="673"/>
                  <a:pt x="22" y="678"/>
                  <a:pt x="70" y="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345650" y="3534897"/>
            <a:ext cx="2185588" cy="334587"/>
          </a:xfrm>
          <a:custGeom>
            <a:avLst/>
            <a:gdLst>
              <a:gd name="T0" fmla="*/ 2501 w 2575"/>
              <a:gd name="T1" fmla="*/ 20 h 394"/>
              <a:gd name="T2" fmla="*/ 2494 w 2575"/>
              <a:gd name="T3" fmla="*/ 22 h 394"/>
              <a:gd name="T4" fmla="*/ 2477 w 2575"/>
              <a:gd name="T5" fmla="*/ 22 h 394"/>
              <a:gd name="T6" fmla="*/ 2278 w 2575"/>
              <a:gd name="T7" fmla="*/ 47 h 394"/>
              <a:gd name="T8" fmla="*/ 1713 w 2575"/>
              <a:gd name="T9" fmla="*/ 111 h 394"/>
              <a:gd name="T10" fmla="*/ 1248 w 2575"/>
              <a:gd name="T11" fmla="*/ 152 h 394"/>
              <a:gd name="T12" fmla="*/ 649 w 2575"/>
              <a:gd name="T13" fmla="*/ 207 h 394"/>
              <a:gd name="T14" fmla="*/ 107 w 2575"/>
              <a:gd name="T15" fmla="*/ 272 h 394"/>
              <a:gd name="T16" fmla="*/ 20 w 2575"/>
              <a:gd name="T17" fmla="*/ 296 h 394"/>
              <a:gd name="T18" fmla="*/ 2 w 2575"/>
              <a:gd name="T19" fmla="*/ 318 h 394"/>
              <a:gd name="T20" fmla="*/ 20 w 2575"/>
              <a:gd name="T21" fmla="*/ 335 h 394"/>
              <a:gd name="T22" fmla="*/ 53 w 2575"/>
              <a:gd name="T23" fmla="*/ 352 h 394"/>
              <a:gd name="T24" fmla="*/ 122 w 2575"/>
              <a:gd name="T25" fmla="*/ 385 h 394"/>
              <a:gd name="T26" fmla="*/ 500 w 2575"/>
              <a:gd name="T27" fmla="*/ 352 h 394"/>
              <a:gd name="T28" fmla="*/ 1185 w 2575"/>
              <a:gd name="T29" fmla="*/ 267 h 394"/>
              <a:gd name="T30" fmla="*/ 1483 w 2575"/>
              <a:gd name="T31" fmla="*/ 239 h 394"/>
              <a:gd name="T32" fmla="*/ 2021 w 2575"/>
              <a:gd name="T33" fmla="*/ 171 h 394"/>
              <a:gd name="T34" fmla="*/ 2075 w 2575"/>
              <a:gd name="T35" fmla="*/ 162 h 394"/>
              <a:gd name="T36" fmla="*/ 2134 w 2575"/>
              <a:gd name="T37" fmla="*/ 157 h 394"/>
              <a:gd name="T38" fmla="*/ 2172 w 2575"/>
              <a:gd name="T39" fmla="*/ 150 h 394"/>
              <a:gd name="T40" fmla="*/ 2206 w 2575"/>
              <a:gd name="T41" fmla="*/ 149 h 394"/>
              <a:gd name="T42" fmla="*/ 2234 w 2575"/>
              <a:gd name="T43" fmla="*/ 135 h 394"/>
              <a:gd name="T44" fmla="*/ 2258 w 2575"/>
              <a:gd name="T45" fmla="*/ 128 h 394"/>
              <a:gd name="T46" fmla="*/ 2416 w 2575"/>
              <a:gd name="T47" fmla="*/ 94 h 394"/>
              <a:gd name="T48" fmla="*/ 2448 w 2575"/>
              <a:gd name="T49" fmla="*/ 72 h 394"/>
              <a:gd name="T50" fmla="*/ 2450 w 2575"/>
              <a:gd name="T51" fmla="*/ 71 h 394"/>
              <a:gd name="T52" fmla="*/ 2453 w 2575"/>
              <a:gd name="T53" fmla="*/ 71 h 394"/>
              <a:gd name="T54" fmla="*/ 2475 w 2575"/>
              <a:gd name="T55" fmla="*/ 69 h 394"/>
              <a:gd name="T56" fmla="*/ 2475 w 2575"/>
              <a:gd name="T57" fmla="*/ 63 h 394"/>
              <a:gd name="T58" fmla="*/ 2455 w 2575"/>
              <a:gd name="T59" fmla="*/ 67 h 394"/>
              <a:gd name="T60" fmla="*/ 2463 w 2575"/>
              <a:gd name="T61" fmla="*/ 49 h 394"/>
              <a:gd name="T62" fmla="*/ 2471 w 2575"/>
              <a:gd name="T63" fmla="*/ 50 h 394"/>
              <a:gd name="T64" fmla="*/ 2471 w 2575"/>
              <a:gd name="T65" fmla="*/ 50 h 394"/>
              <a:gd name="T66" fmla="*/ 2516 w 2575"/>
              <a:gd name="T67" fmla="*/ 36 h 394"/>
              <a:gd name="T68" fmla="*/ 2575 w 2575"/>
              <a:gd name="T69" fmla="*/ 15 h 394"/>
              <a:gd name="T70" fmla="*/ 2501 w 2575"/>
              <a:gd name="T71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75" h="394">
                <a:moveTo>
                  <a:pt x="2501" y="20"/>
                </a:moveTo>
                <a:cubicBezTo>
                  <a:pt x="2499" y="21"/>
                  <a:pt x="2496" y="21"/>
                  <a:pt x="2494" y="22"/>
                </a:cubicBezTo>
                <a:cubicBezTo>
                  <a:pt x="2488" y="22"/>
                  <a:pt x="2483" y="22"/>
                  <a:pt x="2477" y="22"/>
                </a:cubicBezTo>
                <a:cubicBezTo>
                  <a:pt x="2409" y="18"/>
                  <a:pt x="2344" y="37"/>
                  <a:pt x="2278" y="47"/>
                </a:cubicBezTo>
                <a:cubicBezTo>
                  <a:pt x="2091" y="74"/>
                  <a:pt x="1902" y="89"/>
                  <a:pt x="1713" y="111"/>
                </a:cubicBezTo>
                <a:cubicBezTo>
                  <a:pt x="1559" y="128"/>
                  <a:pt x="1403" y="134"/>
                  <a:pt x="1248" y="152"/>
                </a:cubicBezTo>
                <a:cubicBezTo>
                  <a:pt x="1049" y="174"/>
                  <a:pt x="849" y="186"/>
                  <a:pt x="649" y="207"/>
                </a:cubicBezTo>
                <a:cubicBezTo>
                  <a:pt x="468" y="227"/>
                  <a:pt x="287" y="244"/>
                  <a:pt x="107" y="272"/>
                </a:cubicBezTo>
                <a:cubicBezTo>
                  <a:pt x="77" y="277"/>
                  <a:pt x="47" y="283"/>
                  <a:pt x="20" y="296"/>
                </a:cubicBezTo>
                <a:cubicBezTo>
                  <a:pt x="11" y="301"/>
                  <a:pt x="0" y="306"/>
                  <a:pt x="2" y="318"/>
                </a:cubicBezTo>
                <a:cubicBezTo>
                  <a:pt x="3" y="328"/>
                  <a:pt x="12" y="331"/>
                  <a:pt x="20" y="335"/>
                </a:cubicBezTo>
                <a:cubicBezTo>
                  <a:pt x="32" y="340"/>
                  <a:pt x="50" y="340"/>
                  <a:pt x="53" y="352"/>
                </a:cubicBezTo>
                <a:cubicBezTo>
                  <a:pt x="63" y="394"/>
                  <a:pt x="96" y="387"/>
                  <a:pt x="122" y="385"/>
                </a:cubicBezTo>
                <a:cubicBezTo>
                  <a:pt x="248" y="376"/>
                  <a:pt x="374" y="366"/>
                  <a:pt x="500" y="352"/>
                </a:cubicBezTo>
                <a:cubicBezTo>
                  <a:pt x="729" y="326"/>
                  <a:pt x="955" y="282"/>
                  <a:pt x="1185" y="267"/>
                </a:cubicBezTo>
                <a:cubicBezTo>
                  <a:pt x="1284" y="260"/>
                  <a:pt x="1384" y="251"/>
                  <a:pt x="1483" y="239"/>
                </a:cubicBezTo>
                <a:cubicBezTo>
                  <a:pt x="1662" y="218"/>
                  <a:pt x="1842" y="194"/>
                  <a:pt x="2021" y="171"/>
                </a:cubicBezTo>
                <a:cubicBezTo>
                  <a:pt x="2039" y="168"/>
                  <a:pt x="2057" y="165"/>
                  <a:pt x="2075" y="162"/>
                </a:cubicBezTo>
                <a:cubicBezTo>
                  <a:pt x="2095" y="166"/>
                  <a:pt x="2113" y="148"/>
                  <a:pt x="2134" y="157"/>
                </a:cubicBezTo>
                <a:cubicBezTo>
                  <a:pt x="2148" y="161"/>
                  <a:pt x="2162" y="160"/>
                  <a:pt x="2172" y="150"/>
                </a:cubicBezTo>
                <a:cubicBezTo>
                  <a:pt x="2184" y="138"/>
                  <a:pt x="2194" y="146"/>
                  <a:pt x="2206" y="149"/>
                </a:cubicBezTo>
                <a:cubicBezTo>
                  <a:pt x="2214" y="141"/>
                  <a:pt x="2229" y="150"/>
                  <a:pt x="2234" y="135"/>
                </a:cubicBezTo>
                <a:cubicBezTo>
                  <a:pt x="2241" y="129"/>
                  <a:pt x="2256" y="152"/>
                  <a:pt x="2258" y="128"/>
                </a:cubicBezTo>
                <a:cubicBezTo>
                  <a:pt x="2310" y="114"/>
                  <a:pt x="2362" y="98"/>
                  <a:pt x="2416" y="94"/>
                </a:cubicBezTo>
                <a:cubicBezTo>
                  <a:pt x="2430" y="92"/>
                  <a:pt x="2455" y="105"/>
                  <a:pt x="2448" y="72"/>
                </a:cubicBezTo>
                <a:cubicBezTo>
                  <a:pt x="2450" y="71"/>
                  <a:pt x="2450" y="71"/>
                  <a:pt x="2450" y="71"/>
                </a:cubicBezTo>
                <a:cubicBezTo>
                  <a:pt x="2453" y="71"/>
                  <a:pt x="2453" y="71"/>
                  <a:pt x="2453" y="71"/>
                </a:cubicBezTo>
                <a:cubicBezTo>
                  <a:pt x="2461" y="76"/>
                  <a:pt x="2469" y="77"/>
                  <a:pt x="2475" y="69"/>
                </a:cubicBezTo>
                <a:cubicBezTo>
                  <a:pt x="2476" y="68"/>
                  <a:pt x="2476" y="63"/>
                  <a:pt x="2475" y="63"/>
                </a:cubicBezTo>
                <a:cubicBezTo>
                  <a:pt x="2468" y="59"/>
                  <a:pt x="2462" y="64"/>
                  <a:pt x="2455" y="67"/>
                </a:cubicBezTo>
                <a:cubicBezTo>
                  <a:pt x="2446" y="56"/>
                  <a:pt x="2453" y="52"/>
                  <a:pt x="2463" y="49"/>
                </a:cubicBezTo>
                <a:cubicBezTo>
                  <a:pt x="2466" y="50"/>
                  <a:pt x="2468" y="50"/>
                  <a:pt x="2471" y="50"/>
                </a:cubicBezTo>
                <a:cubicBezTo>
                  <a:pt x="2471" y="50"/>
                  <a:pt x="2471" y="50"/>
                  <a:pt x="2471" y="50"/>
                </a:cubicBezTo>
                <a:cubicBezTo>
                  <a:pt x="2487" y="50"/>
                  <a:pt x="2504" y="50"/>
                  <a:pt x="2516" y="36"/>
                </a:cubicBezTo>
                <a:cubicBezTo>
                  <a:pt x="2538" y="36"/>
                  <a:pt x="2551" y="11"/>
                  <a:pt x="2575" y="15"/>
                </a:cubicBezTo>
                <a:cubicBezTo>
                  <a:pt x="2549" y="0"/>
                  <a:pt x="2525" y="12"/>
                  <a:pt x="250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412424" y="2956908"/>
            <a:ext cx="864470" cy="732359"/>
          </a:xfrm>
          <a:custGeom>
            <a:avLst/>
            <a:gdLst>
              <a:gd name="T0" fmla="*/ 47 w 1018"/>
              <a:gd name="T1" fmla="*/ 358 h 862"/>
              <a:gd name="T2" fmla="*/ 51 w 1018"/>
              <a:gd name="T3" fmla="*/ 449 h 862"/>
              <a:gd name="T4" fmla="*/ 70 w 1018"/>
              <a:gd name="T5" fmla="*/ 534 h 862"/>
              <a:gd name="T6" fmla="*/ 182 w 1018"/>
              <a:gd name="T7" fmla="*/ 591 h 862"/>
              <a:gd name="T8" fmla="*/ 210 w 1018"/>
              <a:gd name="T9" fmla="*/ 513 h 862"/>
              <a:gd name="T10" fmla="*/ 403 w 1018"/>
              <a:gd name="T11" fmla="*/ 371 h 862"/>
              <a:gd name="T12" fmla="*/ 332 w 1018"/>
              <a:gd name="T13" fmla="*/ 844 h 862"/>
              <a:gd name="T14" fmla="*/ 395 w 1018"/>
              <a:gd name="T15" fmla="*/ 829 h 862"/>
              <a:gd name="T16" fmla="*/ 514 w 1018"/>
              <a:gd name="T17" fmla="*/ 372 h 862"/>
              <a:gd name="T18" fmla="*/ 586 w 1018"/>
              <a:gd name="T19" fmla="*/ 338 h 862"/>
              <a:gd name="T20" fmla="*/ 588 w 1018"/>
              <a:gd name="T21" fmla="*/ 631 h 862"/>
              <a:gd name="T22" fmla="*/ 588 w 1018"/>
              <a:gd name="T23" fmla="*/ 631 h 862"/>
              <a:gd name="T24" fmla="*/ 609 w 1018"/>
              <a:gd name="T25" fmla="*/ 631 h 862"/>
              <a:gd name="T26" fmla="*/ 609 w 1018"/>
              <a:gd name="T27" fmla="*/ 631 h 862"/>
              <a:gd name="T28" fmla="*/ 692 w 1018"/>
              <a:gd name="T29" fmla="*/ 481 h 862"/>
              <a:gd name="T30" fmla="*/ 843 w 1018"/>
              <a:gd name="T31" fmla="*/ 477 h 862"/>
              <a:gd name="T32" fmla="*/ 978 w 1018"/>
              <a:gd name="T33" fmla="*/ 679 h 862"/>
              <a:gd name="T34" fmla="*/ 996 w 1018"/>
              <a:gd name="T35" fmla="*/ 573 h 862"/>
              <a:gd name="T36" fmla="*/ 946 w 1018"/>
              <a:gd name="T37" fmla="*/ 385 h 862"/>
              <a:gd name="T38" fmla="*/ 907 w 1018"/>
              <a:gd name="T39" fmla="*/ 334 h 862"/>
              <a:gd name="T40" fmla="*/ 753 w 1018"/>
              <a:gd name="T41" fmla="*/ 48 h 862"/>
              <a:gd name="T42" fmla="*/ 666 w 1018"/>
              <a:gd name="T43" fmla="*/ 83 h 862"/>
              <a:gd name="T44" fmla="*/ 673 w 1018"/>
              <a:gd name="T45" fmla="*/ 161 h 862"/>
              <a:gd name="T46" fmla="*/ 582 w 1018"/>
              <a:gd name="T47" fmla="*/ 89 h 862"/>
              <a:gd name="T48" fmla="*/ 486 w 1018"/>
              <a:gd name="T49" fmla="*/ 48 h 862"/>
              <a:gd name="T50" fmla="*/ 426 w 1018"/>
              <a:gd name="T51" fmla="*/ 250 h 862"/>
              <a:gd name="T52" fmla="*/ 276 w 1018"/>
              <a:gd name="T53" fmla="*/ 318 h 862"/>
              <a:gd name="T54" fmla="*/ 281 w 1018"/>
              <a:gd name="T55" fmla="*/ 191 h 862"/>
              <a:gd name="T56" fmla="*/ 279 w 1018"/>
              <a:gd name="T57" fmla="*/ 76 h 862"/>
              <a:gd name="T58" fmla="*/ 171 w 1018"/>
              <a:gd name="T59" fmla="*/ 100 h 862"/>
              <a:gd name="T60" fmla="*/ 59 w 1018"/>
              <a:gd name="T61" fmla="*/ 358 h 862"/>
              <a:gd name="T62" fmla="*/ 725 w 1018"/>
              <a:gd name="T63" fmla="*/ 232 h 862"/>
              <a:gd name="T64" fmla="*/ 779 w 1018"/>
              <a:gd name="T65" fmla="*/ 382 h 862"/>
              <a:gd name="T66" fmla="*/ 697 w 1018"/>
              <a:gd name="T67" fmla="*/ 28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8" h="862">
                <a:moveTo>
                  <a:pt x="59" y="358"/>
                </a:moveTo>
                <a:cubicBezTo>
                  <a:pt x="55" y="358"/>
                  <a:pt x="51" y="357"/>
                  <a:pt x="47" y="358"/>
                </a:cubicBezTo>
                <a:cubicBezTo>
                  <a:pt x="29" y="362"/>
                  <a:pt x="8" y="362"/>
                  <a:pt x="2" y="386"/>
                </a:cubicBezTo>
                <a:cubicBezTo>
                  <a:pt x="0" y="398"/>
                  <a:pt x="40" y="448"/>
                  <a:pt x="51" y="449"/>
                </a:cubicBezTo>
                <a:cubicBezTo>
                  <a:pt x="97" y="456"/>
                  <a:pt x="97" y="456"/>
                  <a:pt x="79" y="502"/>
                </a:cubicBezTo>
                <a:cubicBezTo>
                  <a:pt x="75" y="512"/>
                  <a:pt x="70" y="523"/>
                  <a:pt x="70" y="534"/>
                </a:cubicBezTo>
                <a:cubicBezTo>
                  <a:pt x="69" y="550"/>
                  <a:pt x="60" y="573"/>
                  <a:pt x="83" y="580"/>
                </a:cubicBezTo>
                <a:cubicBezTo>
                  <a:pt x="115" y="590"/>
                  <a:pt x="149" y="598"/>
                  <a:pt x="182" y="591"/>
                </a:cubicBezTo>
                <a:cubicBezTo>
                  <a:pt x="196" y="589"/>
                  <a:pt x="208" y="578"/>
                  <a:pt x="208" y="559"/>
                </a:cubicBezTo>
                <a:cubicBezTo>
                  <a:pt x="208" y="544"/>
                  <a:pt x="209" y="528"/>
                  <a:pt x="210" y="513"/>
                </a:cubicBezTo>
                <a:cubicBezTo>
                  <a:pt x="211" y="482"/>
                  <a:pt x="210" y="443"/>
                  <a:pt x="238" y="427"/>
                </a:cubicBezTo>
                <a:cubicBezTo>
                  <a:pt x="286" y="398"/>
                  <a:pt x="343" y="388"/>
                  <a:pt x="403" y="371"/>
                </a:cubicBezTo>
                <a:cubicBezTo>
                  <a:pt x="386" y="444"/>
                  <a:pt x="369" y="509"/>
                  <a:pt x="354" y="576"/>
                </a:cubicBezTo>
                <a:cubicBezTo>
                  <a:pt x="333" y="664"/>
                  <a:pt x="320" y="753"/>
                  <a:pt x="332" y="844"/>
                </a:cubicBezTo>
                <a:cubicBezTo>
                  <a:pt x="334" y="862"/>
                  <a:pt x="350" y="858"/>
                  <a:pt x="351" y="858"/>
                </a:cubicBezTo>
                <a:cubicBezTo>
                  <a:pt x="365" y="846"/>
                  <a:pt x="386" y="841"/>
                  <a:pt x="395" y="829"/>
                </a:cubicBezTo>
                <a:cubicBezTo>
                  <a:pt x="410" y="808"/>
                  <a:pt x="418" y="781"/>
                  <a:pt x="426" y="756"/>
                </a:cubicBezTo>
                <a:cubicBezTo>
                  <a:pt x="463" y="630"/>
                  <a:pt x="490" y="501"/>
                  <a:pt x="514" y="372"/>
                </a:cubicBezTo>
                <a:cubicBezTo>
                  <a:pt x="524" y="323"/>
                  <a:pt x="547" y="297"/>
                  <a:pt x="593" y="285"/>
                </a:cubicBezTo>
                <a:cubicBezTo>
                  <a:pt x="596" y="304"/>
                  <a:pt x="591" y="322"/>
                  <a:pt x="586" y="338"/>
                </a:cubicBezTo>
                <a:cubicBezTo>
                  <a:pt x="566" y="401"/>
                  <a:pt x="553" y="465"/>
                  <a:pt x="558" y="530"/>
                </a:cubicBezTo>
                <a:cubicBezTo>
                  <a:pt x="560" y="563"/>
                  <a:pt x="546" y="607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91" y="641"/>
                  <a:pt x="594" y="650"/>
                  <a:pt x="598" y="661"/>
                </a:cubicBezTo>
                <a:cubicBezTo>
                  <a:pt x="607" y="651"/>
                  <a:pt x="609" y="642"/>
                  <a:pt x="609" y="631"/>
                </a:cubicBezTo>
                <a:cubicBezTo>
                  <a:pt x="607" y="629"/>
                  <a:pt x="604" y="627"/>
                  <a:pt x="602" y="626"/>
                </a:cubicBezTo>
                <a:cubicBezTo>
                  <a:pt x="604" y="625"/>
                  <a:pt x="607" y="626"/>
                  <a:pt x="609" y="631"/>
                </a:cubicBezTo>
                <a:cubicBezTo>
                  <a:pt x="624" y="577"/>
                  <a:pt x="623" y="519"/>
                  <a:pt x="642" y="463"/>
                </a:cubicBezTo>
                <a:cubicBezTo>
                  <a:pt x="658" y="474"/>
                  <a:pt x="674" y="479"/>
                  <a:pt x="692" y="481"/>
                </a:cubicBezTo>
                <a:cubicBezTo>
                  <a:pt x="733" y="487"/>
                  <a:pt x="770" y="466"/>
                  <a:pt x="810" y="461"/>
                </a:cubicBezTo>
                <a:cubicBezTo>
                  <a:pt x="830" y="459"/>
                  <a:pt x="836" y="462"/>
                  <a:pt x="843" y="477"/>
                </a:cubicBezTo>
                <a:cubicBezTo>
                  <a:pt x="865" y="521"/>
                  <a:pt x="881" y="567"/>
                  <a:pt x="890" y="617"/>
                </a:cubicBezTo>
                <a:cubicBezTo>
                  <a:pt x="902" y="691"/>
                  <a:pt x="905" y="690"/>
                  <a:pt x="978" y="679"/>
                </a:cubicBezTo>
                <a:cubicBezTo>
                  <a:pt x="1013" y="674"/>
                  <a:pt x="1018" y="655"/>
                  <a:pt x="1013" y="627"/>
                </a:cubicBezTo>
                <a:cubicBezTo>
                  <a:pt x="1010" y="609"/>
                  <a:pt x="1005" y="590"/>
                  <a:pt x="996" y="573"/>
                </a:cubicBezTo>
                <a:cubicBezTo>
                  <a:pt x="971" y="523"/>
                  <a:pt x="959" y="469"/>
                  <a:pt x="943" y="416"/>
                </a:cubicBezTo>
                <a:cubicBezTo>
                  <a:pt x="939" y="404"/>
                  <a:pt x="941" y="394"/>
                  <a:pt x="946" y="385"/>
                </a:cubicBezTo>
                <a:cubicBezTo>
                  <a:pt x="958" y="363"/>
                  <a:pt x="952" y="345"/>
                  <a:pt x="929" y="342"/>
                </a:cubicBezTo>
                <a:cubicBezTo>
                  <a:pt x="920" y="341"/>
                  <a:pt x="913" y="345"/>
                  <a:pt x="907" y="334"/>
                </a:cubicBezTo>
                <a:cubicBezTo>
                  <a:pt x="880" y="282"/>
                  <a:pt x="848" y="233"/>
                  <a:pt x="825" y="180"/>
                </a:cubicBezTo>
                <a:cubicBezTo>
                  <a:pt x="805" y="134"/>
                  <a:pt x="781" y="90"/>
                  <a:pt x="753" y="48"/>
                </a:cubicBezTo>
                <a:cubicBezTo>
                  <a:pt x="749" y="41"/>
                  <a:pt x="743" y="28"/>
                  <a:pt x="735" y="32"/>
                </a:cubicBezTo>
                <a:cubicBezTo>
                  <a:pt x="710" y="45"/>
                  <a:pt x="684" y="60"/>
                  <a:pt x="666" y="83"/>
                </a:cubicBezTo>
                <a:cubicBezTo>
                  <a:pt x="653" y="100"/>
                  <a:pt x="673" y="112"/>
                  <a:pt x="676" y="127"/>
                </a:cubicBezTo>
                <a:cubicBezTo>
                  <a:pt x="678" y="139"/>
                  <a:pt x="696" y="150"/>
                  <a:pt x="673" y="161"/>
                </a:cubicBezTo>
                <a:cubicBezTo>
                  <a:pt x="636" y="178"/>
                  <a:pt x="601" y="201"/>
                  <a:pt x="557" y="213"/>
                </a:cubicBezTo>
                <a:cubicBezTo>
                  <a:pt x="566" y="170"/>
                  <a:pt x="573" y="129"/>
                  <a:pt x="582" y="89"/>
                </a:cubicBezTo>
                <a:cubicBezTo>
                  <a:pt x="592" y="45"/>
                  <a:pt x="584" y="29"/>
                  <a:pt x="539" y="12"/>
                </a:cubicBezTo>
                <a:cubicBezTo>
                  <a:pt x="506" y="0"/>
                  <a:pt x="499" y="30"/>
                  <a:pt x="486" y="48"/>
                </a:cubicBezTo>
                <a:cubicBezTo>
                  <a:pt x="474" y="64"/>
                  <a:pt x="466" y="83"/>
                  <a:pt x="462" y="103"/>
                </a:cubicBezTo>
                <a:cubicBezTo>
                  <a:pt x="450" y="152"/>
                  <a:pt x="438" y="201"/>
                  <a:pt x="426" y="250"/>
                </a:cubicBezTo>
                <a:cubicBezTo>
                  <a:pt x="423" y="263"/>
                  <a:pt x="421" y="275"/>
                  <a:pt x="406" y="280"/>
                </a:cubicBezTo>
                <a:cubicBezTo>
                  <a:pt x="363" y="292"/>
                  <a:pt x="319" y="305"/>
                  <a:pt x="276" y="318"/>
                </a:cubicBezTo>
                <a:cubicBezTo>
                  <a:pt x="255" y="324"/>
                  <a:pt x="252" y="314"/>
                  <a:pt x="255" y="297"/>
                </a:cubicBezTo>
                <a:cubicBezTo>
                  <a:pt x="261" y="261"/>
                  <a:pt x="266" y="225"/>
                  <a:pt x="281" y="191"/>
                </a:cubicBezTo>
                <a:cubicBezTo>
                  <a:pt x="294" y="161"/>
                  <a:pt x="298" y="130"/>
                  <a:pt x="300" y="99"/>
                </a:cubicBezTo>
                <a:cubicBezTo>
                  <a:pt x="301" y="83"/>
                  <a:pt x="297" y="76"/>
                  <a:pt x="279" y="76"/>
                </a:cubicBezTo>
                <a:cubicBezTo>
                  <a:pt x="261" y="75"/>
                  <a:pt x="242" y="71"/>
                  <a:pt x="224" y="66"/>
                </a:cubicBezTo>
                <a:cubicBezTo>
                  <a:pt x="192" y="57"/>
                  <a:pt x="183" y="72"/>
                  <a:pt x="171" y="100"/>
                </a:cubicBezTo>
                <a:cubicBezTo>
                  <a:pt x="143" y="164"/>
                  <a:pt x="145" y="233"/>
                  <a:pt x="126" y="298"/>
                </a:cubicBezTo>
                <a:cubicBezTo>
                  <a:pt x="114" y="341"/>
                  <a:pt x="97" y="356"/>
                  <a:pt x="59" y="358"/>
                </a:cubicBezTo>
                <a:close/>
                <a:moveTo>
                  <a:pt x="697" y="282"/>
                </a:moveTo>
                <a:cubicBezTo>
                  <a:pt x="703" y="265"/>
                  <a:pt x="715" y="249"/>
                  <a:pt x="725" y="232"/>
                </a:cubicBezTo>
                <a:cubicBezTo>
                  <a:pt x="757" y="273"/>
                  <a:pt x="777" y="314"/>
                  <a:pt x="794" y="358"/>
                </a:cubicBezTo>
                <a:cubicBezTo>
                  <a:pt x="802" y="378"/>
                  <a:pt x="797" y="383"/>
                  <a:pt x="779" y="382"/>
                </a:cubicBezTo>
                <a:cubicBezTo>
                  <a:pt x="774" y="382"/>
                  <a:pt x="769" y="383"/>
                  <a:pt x="764" y="383"/>
                </a:cubicBezTo>
                <a:cubicBezTo>
                  <a:pt x="618" y="393"/>
                  <a:pt x="664" y="384"/>
                  <a:pt x="697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617226" y="2737918"/>
            <a:ext cx="740975" cy="880985"/>
          </a:xfrm>
          <a:custGeom>
            <a:avLst/>
            <a:gdLst>
              <a:gd name="T0" fmla="*/ 14 w 873"/>
              <a:gd name="T1" fmla="*/ 1009 h 1036"/>
              <a:gd name="T2" fmla="*/ 20 w 873"/>
              <a:gd name="T3" fmla="*/ 1026 h 1036"/>
              <a:gd name="T4" fmla="*/ 44 w 873"/>
              <a:gd name="T5" fmla="*/ 1024 h 1036"/>
              <a:gd name="T6" fmla="*/ 118 w 873"/>
              <a:gd name="T7" fmla="*/ 878 h 1036"/>
              <a:gd name="T8" fmla="*/ 151 w 873"/>
              <a:gd name="T9" fmla="*/ 746 h 1036"/>
              <a:gd name="T10" fmla="*/ 167 w 873"/>
              <a:gd name="T11" fmla="*/ 764 h 1036"/>
              <a:gd name="T12" fmla="*/ 280 w 873"/>
              <a:gd name="T13" fmla="*/ 911 h 1036"/>
              <a:gd name="T14" fmla="*/ 435 w 873"/>
              <a:gd name="T15" fmla="*/ 964 h 1036"/>
              <a:gd name="T16" fmla="*/ 466 w 873"/>
              <a:gd name="T17" fmla="*/ 913 h 1036"/>
              <a:gd name="T18" fmla="*/ 696 w 873"/>
              <a:gd name="T19" fmla="*/ 846 h 1036"/>
              <a:gd name="T20" fmla="*/ 762 w 873"/>
              <a:gd name="T21" fmla="*/ 639 h 1036"/>
              <a:gd name="T22" fmla="*/ 639 w 873"/>
              <a:gd name="T23" fmla="*/ 496 h 1036"/>
              <a:gd name="T24" fmla="*/ 650 w 873"/>
              <a:gd name="T25" fmla="*/ 490 h 1036"/>
              <a:gd name="T26" fmla="*/ 676 w 873"/>
              <a:gd name="T27" fmla="*/ 443 h 1036"/>
              <a:gd name="T28" fmla="*/ 650 w 873"/>
              <a:gd name="T29" fmla="*/ 416 h 1036"/>
              <a:gd name="T30" fmla="*/ 650 w 873"/>
              <a:gd name="T31" fmla="*/ 401 h 1036"/>
              <a:gd name="T32" fmla="*/ 766 w 873"/>
              <a:gd name="T33" fmla="*/ 311 h 1036"/>
              <a:gd name="T34" fmla="*/ 837 w 873"/>
              <a:gd name="T35" fmla="*/ 325 h 1036"/>
              <a:gd name="T36" fmla="*/ 837 w 873"/>
              <a:gd name="T37" fmla="*/ 325 h 1036"/>
              <a:gd name="T38" fmla="*/ 863 w 873"/>
              <a:gd name="T39" fmla="*/ 362 h 1036"/>
              <a:gd name="T40" fmla="*/ 858 w 873"/>
              <a:gd name="T41" fmla="*/ 317 h 1036"/>
              <a:gd name="T42" fmla="*/ 861 w 873"/>
              <a:gd name="T43" fmla="*/ 281 h 1036"/>
              <a:gd name="T44" fmla="*/ 677 w 873"/>
              <a:gd name="T45" fmla="*/ 218 h 1036"/>
              <a:gd name="T46" fmla="*/ 613 w 873"/>
              <a:gd name="T47" fmla="*/ 265 h 1036"/>
              <a:gd name="T48" fmla="*/ 474 w 873"/>
              <a:gd name="T49" fmla="*/ 462 h 1036"/>
              <a:gd name="T50" fmla="*/ 446 w 873"/>
              <a:gd name="T51" fmla="*/ 482 h 1036"/>
              <a:gd name="T52" fmla="*/ 227 w 873"/>
              <a:gd name="T53" fmla="*/ 529 h 1036"/>
              <a:gd name="T54" fmla="*/ 204 w 873"/>
              <a:gd name="T55" fmla="*/ 507 h 1036"/>
              <a:gd name="T56" fmla="*/ 256 w 873"/>
              <a:gd name="T57" fmla="*/ 298 h 1036"/>
              <a:gd name="T58" fmla="*/ 306 w 873"/>
              <a:gd name="T59" fmla="*/ 72 h 1036"/>
              <a:gd name="T60" fmla="*/ 256 w 873"/>
              <a:gd name="T61" fmla="*/ 12 h 1036"/>
              <a:gd name="T62" fmla="*/ 217 w 873"/>
              <a:gd name="T63" fmla="*/ 37 h 1036"/>
              <a:gd name="T64" fmla="*/ 173 w 873"/>
              <a:gd name="T65" fmla="*/ 140 h 1036"/>
              <a:gd name="T66" fmla="*/ 88 w 873"/>
              <a:gd name="T67" fmla="*/ 513 h 1036"/>
              <a:gd name="T68" fmla="*/ 57 w 873"/>
              <a:gd name="T69" fmla="*/ 633 h 1036"/>
              <a:gd name="T70" fmla="*/ 14 w 873"/>
              <a:gd name="T71" fmla="*/ 1009 h 1036"/>
              <a:gd name="T72" fmla="*/ 431 w 873"/>
              <a:gd name="T73" fmla="*/ 585 h 1036"/>
              <a:gd name="T74" fmla="*/ 442 w 873"/>
              <a:gd name="T75" fmla="*/ 583 h 1036"/>
              <a:gd name="T76" fmla="*/ 566 w 873"/>
              <a:gd name="T77" fmla="*/ 617 h 1036"/>
              <a:gd name="T78" fmla="*/ 617 w 873"/>
              <a:gd name="T79" fmla="*/ 656 h 1036"/>
              <a:gd name="T80" fmla="*/ 629 w 873"/>
              <a:gd name="T81" fmla="*/ 754 h 1036"/>
              <a:gd name="T82" fmla="*/ 521 w 873"/>
              <a:gd name="T83" fmla="*/ 826 h 1036"/>
              <a:gd name="T84" fmla="*/ 469 w 873"/>
              <a:gd name="T85" fmla="*/ 873 h 1036"/>
              <a:gd name="T86" fmla="*/ 456 w 873"/>
              <a:gd name="T87" fmla="*/ 875 h 1036"/>
              <a:gd name="T88" fmla="*/ 440 w 873"/>
              <a:gd name="T89" fmla="*/ 881 h 1036"/>
              <a:gd name="T90" fmla="*/ 440 w 873"/>
              <a:gd name="T91" fmla="*/ 881 h 1036"/>
              <a:gd name="T92" fmla="*/ 440 w 873"/>
              <a:gd name="T93" fmla="*/ 881 h 1036"/>
              <a:gd name="T94" fmla="*/ 370 w 873"/>
              <a:gd name="T95" fmla="*/ 820 h 1036"/>
              <a:gd name="T96" fmla="*/ 313 w 873"/>
              <a:gd name="T97" fmla="*/ 762 h 1036"/>
              <a:gd name="T98" fmla="*/ 205 w 873"/>
              <a:gd name="T99" fmla="*/ 650 h 1036"/>
              <a:gd name="T100" fmla="*/ 431 w 873"/>
              <a:gd name="T101" fmla="*/ 58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3" h="1036">
                <a:moveTo>
                  <a:pt x="14" y="1009"/>
                </a:moveTo>
                <a:cubicBezTo>
                  <a:pt x="14" y="1015"/>
                  <a:pt x="9" y="1032"/>
                  <a:pt x="20" y="1026"/>
                </a:cubicBezTo>
                <a:cubicBezTo>
                  <a:pt x="29" y="1021"/>
                  <a:pt x="33" y="1036"/>
                  <a:pt x="44" y="1024"/>
                </a:cubicBezTo>
                <a:cubicBezTo>
                  <a:pt x="83" y="982"/>
                  <a:pt x="105" y="933"/>
                  <a:pt x="118" y="878"/>
                </a:cubicBezTo>
                <a:cubicBezTo>
                  <a:pt x="129" y="836"/>
                  <a:pt x="139" y="793"/>
                  <a:pt x="151" y="746"/>
                </a:cubicBezTo>
                <a:cubicBezTo>
                  <a:pt x="159" y="755"/>
                  <a:pt x="164" y="759"/>
                  <a:pt x="167" y="764"/>
                </a:cubicBezTo>
                <a:cubicBezTo>
                  <a:pt x="205" y="813"/>
                  <a:pt x="243" y="862"/>
                  <a:pt x="280" y="911"/>
                </a:cubicBezTo>
                <a:cubicBezTo>
                  <a:pt x="320" y="964"/>
                  <a:pt x="374" y="978"/>
                  <a:pt x="435" y="964"/>
                </a:cubicBezTo>
                <a:cubicBezTo>
                  <a:pt x="460" y="959"/>
                  <a:pt x="488" y="949"/>
                  <a:pt x="466" y="913"/>
                </a:cubicBezTo>
                <a:cubicBezTo>
                  <a:pt x="550" y="909"/>
                  <a:pt x="628" y="898"/>
                  <a:pt x="696" y="846"/>
                </a:cubicBezTo>
                <a:cubicBezTo>
                  <a:pt x="763" y="796"/>
                  <a:pt x="789" y="719"/>
                  <a:pt x="762" y="639"/>
                </a:cubicBezTo>
                <a:cubicBezTo>
                  <a:pt x="741" y="574"/>
                  <a:pt x="691" y="535"/>
                  <a:pt x="639" y="496"/>
                </a:cubicBezTo>
                <a:cubicBezTo>
                  <a:pt x="644" y="494"/>
                  <a:pt x="647" y="492"/>
                  <a:pt x="650" y="490"/>
                </a:cubicBezTo>
                <a:cubicBezTo>
                  <a:pt x="665" y="478"/>
                  <a:pt x="673" y="460"/>
                  <a:pt x="676" y="443"/>
                </a:cubicBezTo>
                <a:cubicBezTo>
                  <a:pt x="679" y="429"/>
                  <a:pt x="671" y="415"/>
                  <a:pt x="650" y="416"/>
                </a:cubicBezTo>
                <a:cubicBezTo>
                  <a:pt x="643" y="416"/>
                  <a:pt x="646" y="404"/>
                  <a:pt x="650" y="401"/>
                </a:cubicBezTo>
                <a:cubicBezTo>
                  <a:pt x="689" y="371"/>
                  <a:pt x="702" y="310"/>
                  <a:pt x="766" y="311"/>
                </a:cubicBezTo>
                <a:cubicBezTo>
                  <a:pt x="791" y="312"/>
                  <a:pt x="813" y="322"/>
                  <a:pt x="837" y="325"/>
                </a:cubicBezTo>
                <a:cubicBezTo>
                  <a:pt x="837" y="325"/>
                  <a:pt x="837" y="325"/>
                  <a:pt x="837" y="325"/>
                </a:cubicBezTo>
                <a:cubicBezTo>
                  <a:pt x="840" y="341"/>
                  <a:pt x="860" y="345"/>
                  <a:pt x="863" y="362"/>
                </a:cubicBezTo>
                <a:cubicBezTo>
                  <a:pt x="870" y="345"/>
                  <a:pt x="868" y="331"/>
                  <a:pt x="858" y="317"/>
                </a:cubicBezTo>
                <a:cubicBezTo>
                  <a:pt x="873" y="306"/>
                  <a:pt x="868" y="294"/>
                  <a:pt x="861" y="281"/>
                </a:cubicBezTo>
                <a:cubicBezTo>
                  <a:pt x="835" y="230"/>
                  <a:pt x="755" y="177"/>
                  <a:pt x="677" y="218"/>
                </a:cubicBezTo>
                <a:cubicBezTo>
                  <a:pt x="653" y="231"/>
                  <a:pt x="632" y="246"/>
                  <a:pt x="613" y="265"/>
                </a:cubicBezTo>
                <a:cubicBezTo>
                  <a:pt x="555" y="322"/>
                  <a:pt x="490" y="375"/>
                  <a:pt x="474" y="462"/>
                </a:cubicBezTo>
                <a:cubicBezTo>
                  <a:pt x="470" y="480"/>
                  <a:pt x="457" y="478"/>
                  <a:pt x="446" y="482"/>
                </a:cubicBezTo>
                <a:cubicBezTo>
                  <a:pt x="374" y="504"/>
                  <a:pt x="301" y="514"/>
                  <a:pt x="227" y="529"/>
                </a:cubicBezTo>
                <a:cubicBezTo>
                  <a:pt x="205" y="533"/>
                  <a:pt x="200" y="526"/>
                  <a:pt x="204" y="507"/>
                </a:cubicBezTo>
                <a:cubicBezTo>
                  <a:pt x="221" y="437"/>
                  <a:pt x="236" y="367"/>
                  <a:pt x="256" y="298"/>
                </a:cubicBezTo>
                <a:cubicBezTo>
                  <a:pt x="277" y="223"/>
                  <a:pt x="288" y="147"/>
                  <a:pt x="306" y="72"/>
                </a:cubicBezTo>
                <a:cubicBezTo>
                  <a:pt x="315" y="32"/>
                  <a:pt x="281" y="24"/>
                  <a:pt x="256" y="12"/>
                </a:cubicBezTo>
                <a:cubicBezTo>
                  <a:pt x="233" y="0"/>
                  <a:pt x="226" y="24"/>
                  <a:pt x="217" y="37"/>
                </a:cubicBezTo>
                <a:cubicBezTo>
                  <a:pt x="194" y="68"/>
                  <a:pt x="181" y="103"/>
                  <a:pt x="173" y="140"/>
                </a:cubicBezTo>
                <a:cubicBezTo>
                  <a:pt x="145" y="265"/>
                  <a:pt x="120" y="390"/>
                  <a:pt x="88" y="513"/>
                </a:cubicBezTo>
                <a:cubicBezTo>
                  <a:pt x="77" y="553"/>
                  <a:pt x="64" y="591"/>
                  <a:pt x="57" y="633"/>
                </a:cubicBezTo>
                <a:cubicBezTo>
                  <a:pt x="35" y="758"/>
                  <a:pt x="0" y="881"/>
                  <a:pt x="14" y="1009"/>
                </a:cubicBezTo>
                <a:close/>
                <a:moveTo>
                  <a:pt x="431" y="585"/>
                </a:moveTo>
                <a:cubicBezTo>
                  <a:pt x="435" y="585"/>
                  <a:pt x="439" y="585"/>
                  <a:pt x="442" y="583"/>
                </a:cubicBezTo>
                <a:cubicBezTo>
                  <a:pt x="498" y="542"/>
                  <a:pt x="531" y="579"/>
                  <a:pt x="566" y="617"/>
                </a:cubicBezTo>
                <a:cubicBezTo>
                  <a:pt x="580" y="633"/>
                  <a:pt x="598" y="647"/>
                  <a:pt x="617" y="656"/>
                </a:cubicBezTo>
                <a:cubicBezTo>
                  <a:pt x="666" y="679"/>
                  <a:pt x="659" y="719"/>
                  <a:pt x="629" y="754"/>
                </a:cubicBezTo>
                <a:cubicBezTo>
                  <a:pt x="601" y="788"/>
                  <a:pt x="559" y="807"/>
                  <a:pt x="521" y="826"/>
                </a:cubicBezTo>
                <a:cubicBezTo>
                  <a:pt x="497" y="838"/>
                  <a:pt x="475" y="843"/>
                  <a:pt x="469" y="873"/>
                </a:cubicBezTo>
                <a:cubicBezTo>
                  <a:pt x="469" y="874"/>
                  <a:pt x="461" y="874"/>
                  <a:pt x="456" y="875"/>
                </a:cubicBezTo>
                <a:cubicBezTo>
                  <a:pt x="451" y="877"/>
                  <a:pt x="445" y="879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28" y="848"/>
                  <a:pt x="393" y="841"/>
                  <a:pt x="370" y="820"/>
                </a:cubicBezTo>
                <a:cubicBezTo>
                  <a:pt x="350" y="802"/>
                  <a:pt x="331" y="783"/>
                  <a:pt x="313" y="762"/>
                </a:cubicBezTo>
                <a:cubicBezTo>
                  <a:pt x="280" y="723"/>
                  <a:pt x="241" y="688"/>
                  <a:pt x="205" y="650"/>
                </a:cubicBezTo>
                <a:cubicBezTo>
                  <a:pt x="278" y="625"/>
                  <a:pt x="353" y="599"/>
                  <a:pt x="431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xmlns="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xmlns="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25" y="3861501"/>
            <a:ext cx="3935889" cy="94003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未来！一起见证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标题 4">
            <a:extLst>
              <a:ext uri="{FF2B5EF4-FFF2-40B4-BE49-F238E27FC236}">
                <a16:creationId xmlns:a16="http://schemas.microsoft.com/office/drawing/2014/main" xmlns="" id="{C076F79B-917E-44D3-8853-BE49B88EDAF1}"/>
              </a:ext>
            </a:extLst>
          </p:cNvPr>
          <p:cNvSpPr txBox="1">
            <a:spLocks/>
          </p:cNvSpPr>
          <p:nvPr/>
        </p:nvSpPr>
        <p:spPr>
          <a:xfrm>
            <a:off x="6982333" y="4140895"/>
            <a:ext cx="5142067" cy="162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i="1" dirty="0">
                <a:latin typeface="Consolas" panose="020B0609020204030204" pitchFamily="49" charset="0"/>
              </a:rPr>
              <a:t>Let's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witness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together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future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4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ṩľíḋe">
            <a:extLst>
              <a:ext uri="{FF2B5EF4-FFF2-40B4-BE49-F238E27FC236}">
                <a16:creationId xmlns:a16="http://schemas.microsoft.com/office/drawing/2014/main" xmlns="" id="{933D02D6-86E4-48A5-BD7C-9A746CDE30AF}"/>
              </a:ext>
            </a:extLst>
          </p:cNvPr>
          <p:cNvSpPr/>
          <p:nvPr/>
        </p:nvSpPr>
        <p:spPr bwMode="auto">
          <a:xfrm>
            <a:off x="2218050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" name="ïşḻiḍè">
            <a:extLst>
              <a:ext uri="{FF2B5EF4-FFF2-40B4-BE49-F238E27FC236}">
                <a16:creationId xmlns:a16="http://schemas.microsoft.com/office/drawing/2014/main" xmlns="" id="{2300B757-F5D1-4E67-A721-E812C4952AB4}"/>
              </a:ext>
            </a:extLst>
          </p:cNvPr>
          <p:cNvSpPr/>
          <p:nvPr/>
        </p:nvSpPr>
        <p:spPr bwMode="auto">
          <a:xfrm>
            <a:off x="2293517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" name="îṣļíḓê">
            <a:extLst>
              <a:ext uri="{FF2B5EF4-FFF2-40B4-BE49-F238E27FC236}">
                <a16:creationId xmlns:a16="http://schemas.microsoft.com/office/drawing/2014/main" xmlns="" id="{9C1E267C-00D8-4375-B83A-30FD6D818489}"/>
              </a:ext>
            </a:extLst>
          </p:cNvPr>
          <p:cNvSpPr/>
          <p:nvPr/>
        </p:nvSpPr>
        <p:spPr bwMode="auto">
          <a:xfrm>
            <a:off x="2586726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5" name="í$ľïdè">
            <a:extLst>
              <a:ext uri="{FF2B5EF4-FFF2-40B4-BE49-F238E27FC236}">
                <a16:creationId xmlns:a16="http://schemas.microsoft.com/office/drawing/2014/main" xmlns="" id="{033B064A-0A06-4748-980D-1D441B6C368F}"/>
              </a:ext>
            </a:extLst>
          </p:cNvPr>
          <p:cNvSpPr/>
          <p:nvPr/>
        </p:nvSpPr>
        <p:spPr bwMode="auto">
          <a:xfrm>
            <a:off x="2955401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ïṧ1ïḑè">
            <a:extLst>
              <a:ext uri="{FF2B5EF4-FFF2-40B4-BE49-F238E27FC236}">
                <a16:creationId xmlns:a16="http://schemas.microsoft.com/office/drawing/2014/main" xmlns="" id="{24450F73-B5B8-4A11-A248-040A0FDE7F13}"/>
              </a:ext>
            </a:extLst>
          </p:cNvPr>
          <p:cNvSpPr/>
          <p:nvPr/>
        </p:nvSpPr>
        <p:spPr bwMode="auto">
          <a:xfrm>
            <a:off x="1994988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7" name="isľíde">
            <a:extLst>
              <a:ext uri="{FF2B5EF4-FFF2-40B4-BE49-F238E27FC236}">
                <a16:creationId xmlns:a16="http://schemas.microsoft.com/office/drawing/2014/main" xmlns="" id="{05941C13-2F5A-4E41-88C1-08AE8D98BD4E}"/>
              </a:ext>
            </a:extLst>
          </p:cNvPr>
          <p:cNvSpPr/>
          <p:nvPr/>
        </p:nvSpPr>
        <p:spPr bwMode="auto">
          <a:xfrm>
            <a:off x="3411063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îṥḷíḍê">
            <a:extLst>
              <a:ext uri="{FF2B5EF4-FFF2-40B4-BE49-F238E27FC236}">
                <a16:creationId xmlns:a16="http://schemas.microsoft.com/office/drawing/2014/main" xmlns="" id="{B27DD9DF-164F-483B-A987-D7C54BE7DC77}"/>
              </a:ext>
            </a:extLst>
          </p:cNvPr>
          <p:cNvSpPr/>
          <p:nvPr/>
        </p:nvSpPr>
        <p:spPr bwMode="auto">
          <a:xfrm>
            <a:off x="2218050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išḻíḋê">
            <a:extLst>
              <a:ext uri="{FF2B5EF4-FFF2-40B4-BE49-F238E27FC236}">
                <a16:creationId xmlns:a16="http://schemas.microsoft.com/office/drawing/2014/main" xmlns="" id="{3FECB039-F117-4CF5-B8B7-FDBD3BBE522D}"/>
              </a:ext>
            </a:extLst>
          </p:cNvPr>
          <p:cNvSpPr/>
          <p:nvPr/>
        </p:nvSpPr>
        <p:spPr bwMode="auto">
          <a:xfrm>
            <a:off x="2293517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8" name="ïṧlïḍe">
            <a:extLst>
              <a:ext uri="{FF2B5EF4-FFF2-40B4-BE49-F238E27FC236}">
                <a16:creationId xmlns:a16="http://schemas.microsoft.com/office/drawing/2014/main" xmlns="" id="{3F7CEFDE-1290-4C47-A03E-216208A65CF4}"/>
              </a:ext>
            </a:extLst>
          </p:cNvPr>
          <p:cNvSpPr/>
          <p:nvPr/>
        </p:nvSpPr>
        <p:spPr bwMode="auto">
          <a:xfrm>
            <a:off x="2586726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îṣľïḍè">
            <a:extLst>
              <a:ext uri="{FF2B5EF4-FFF2-40B4-BE49-F238E27FC236}">
                <a16:creationId xmlns:a16="http://schemas.microsoft.com/office/drawing/2014/main" xmlns="" id="{435D39D6-1845-4DD4-B991-37D98AB9C58B}"/>
              </a:ext>
            </a:extLst>
          </p:cNvPr>
          <p:cNvSpPr/>
          <p:nvPr/>
        </p:nvSpPr>
        <p:spPr bwMode="auto">
          <a:xfrm>
            <a:off x="2955401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išľîďè">
            <a:extLst>
              <a:ext uri="{FF2B5EF4-FFF2-40B4-BE49-F238E27FC236}">
                <a16:creationId xmlns:a16="http://schemas.microsoft.com/office/drawing/2014/main" xmlns="" id="{BC9127AC-2E58-4EF3-8CF1-D32E45795450}"/>
              </a:ext>
            </a:extLst>
          </p:cNvPr>
          <p:cNvSpPr/>
          <p:nvPr/>
        </p:nvSpPr>
        <p:spPr bwMode="auto">
          <a:xfrm>
            <a:off x="1994988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ï$ľíḓe">
            <a:extLst>
              <a:ext uri="{FF2B5EF4-FFF2-40B4-BE49-F238E27FC236}">
                <a16:creationId xmlns:a16="http://schemas.microsoft.com/office/drawing/2014/main" xmlns="" id="{3C378E27-4B0C-45F2-9634-1E0A111141CD}"/>
              </a:ext>
            </a:extLst>
          </p:cNvPr>
          <p:cNvSpPr/>
          <p:nvPr/>
        </p:nvSpPr>
        <p:spPr bwMode="auto">
          <a:xfrm>
            <a:off x="3411063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0" name="isḷîḑe">
            <a:extLst>
              <a:ext uri="{FF2B5EF4-FFF2-40B4-BE49-F238E27FC236}">
                <a16:creationId xmlns:a16="http://schemas.microsoft.com/office/drawing/2014/main" xmlns="" id="{732219AB-9625-47F8-AD6F-BD488E6EDA17}"/>
              </a:ext>
            </a:extLst>
          </p:cNvPr>
          <p:cNvSpPr/>
          <p:nvPr/>
        </p:nvSpPr>
        <p:spPr bwMode="auto">
          <a:xfrm>
            <a:off x="6435358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íṩľidê">
            <a:extLst>
              <a:ext uri="{FF2B5EF4-FFF2-40B4-BE49-F238E27FC236}">
                <a16:creationId xmlns:a16="http://schemas.microsoft.com/office/drawing/2014/main" xmlns="" id="{19AFBE72-5C89-4440-907B-46B49AE95E1D}"/>
              </a:ext>
            </a:extLst>
          </p:cNvPr>
          <p:cNvSpPr/>
          <p:nvPr/>
        </p:nvSpPr>
        <p:spPr bwMode="auto">
          <a:xfrm>
            <a:off x="6510825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iṡḷíḓè">
            <a:extLst>
              <a:ext uri="{FF2B5EF4-FFF2-40B4-BE49-F238E27FC236}">
                <a16:creationId xmlns:a16="http://schemas.microsoft.com/office/drawing/2014/main" xmlns="" id="{841264D6-FEB5-41E4-A44D-C5AB63293507}"/>
              </a:ext>
            </a:extLst>
          </p:cNvPr>
          <p:cNvSpPr/>
          <p:nvPr/>
        </p:nvSpPr>
        <p:spPr bwMode="auto">
          <a:xfrm>
            <a:off x="6804034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3" name="ïṥlíḋè">
            <a:extLst>
              <a:ext uri="{FF2B5EF4-FFF2-40B4-BE49-F238E27FC236}">
                <a16:creationId xmlns:a16="http://schemas.microsoft.com/office/drawing/2014/main" xmlns="" id="{1BFF52A4-CE8C-43D5-9BD3-841B96519F15}"/>
              </a:ext>
            </a:extLst>
          </p:cNvPr>
          <p:cNvSpPr/>
          <p:nvPr/>
        </p:nvSpPr>
        <p:spPr bwMode="auto">
          <a:xfrm>
            <a:off x="7172709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íṣḻîḍe">
            <a:extLst>
              <a:ext uri="{FF2B5EF4-FFF2-40B4-BE49-F238E27FC236}">
                <a16:creationId xmlns:a16="http://schemas.microsoft.com/office/drawing/2014/main" xmlns="" id="{2A7CEF29-9CD4-4FBC-9EC8-D3DD36E96ED5}"/>
              </a:ext>
            </a:extLst>
          </p:cNvPr>
          <p:cNvSpPr/>
          <p:nvPr/>
        </p:nvSpPr>
        <p:spPr bwMode="auto">
          <a:xfrm>
            <a:off x="6212296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íṡḻiḑè">
            <a:extLst>
              <a:ext uri="{FF2B5EF4-FFF2-40B4-BE49-F238E27FC236}">
                <a16:creationId xmlns:a16="http://schemas.microsoft.com/office/drawing/2014/main" xmlns="" id="{F18B1D28-0084-44AF-B2AD-C8E55DAE6280}"/>
              </a:ext>
            </a:extLst>
          </p:cNvPr>
          <p:cNvSpPr/>
          <p:nvPr/>
        </p:nvSpPr>
        <p:spPr bwMode="auto">
          <a:xfrm>
            <a:off x="7628371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is1íḑê">
            <a:extLst>
              <a:ext uri="{FF2B5EF4-FFF2-40B4-BE49-F238E27FC236}">
                <a16:creationId xmlns:a16="http://schemas.microsoft.com/office/drawing/2014/main" xmlns="" id="{BE9DE7DA-714D-41BD-BA7E-1F07315EBEEF}"/>
              </a:ext>
            </a:extLst>
          </p:cNvPr>
          <p:cNvSpPr/>
          <p:nvPr/>
        </p:nvSpPr>
        <p:spPr bwMode="auto">
          <a:xfrm>
            <a:off x="6435358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ïšḷîḑé">
            <a:extLst>
              <a:ext uri="{FF2B5EF4-FFF2-40B4-BE49-F238E27FC236}">
                <a16:creationId xmlns:a16="http://schemas.microsoft.com/office/drawing/2014/main" xmlns="" id="{76DB17D0-B923-48EA-B81E-1262EC8E1DE8}"/>
              </a:ext>
            </a:extLst>
          </p:cNvPr>
          <p:cNvSpPr/>
          <p:nvPr/>
        </p:nvSpPr>
        <p:spPr bwMode="auto">
          <a:xfrm>
            <a:off x="6510825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îṥļiḑe">
            <a:extLst>
              <a:ext uri="{FF2B5EF4-FFF2-40B4-BE49-F238E27FC236}">
                <a16:creationId xmlns:a16="http://schemas.microsoft.com/office/drawing/2014/main" xmlns="" id="{E2F548C5-E4A3-448B-AF9C-3108434D0EE4}"/>
              </a:ext>
            </a:extLst>
          </p:cNvPr>
          <p:cNvSpPr/>
          <p:nvPr/>
        </p:nvSpPr>
        <p:spPr bwMode="auto">
          <a:xfrm>
            <a:off x="6804034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ïṧḻíde">
            <a:extLst>
              <a:ext uri="{FF2B5EF4-FFF2-40B4-BE49-F238E27FC236}">
                <a16:creationId xmlns:a16="http://schemas.microsoft.com/office/drawing/2014/main" xmlns="" id="{C5B7E8DC-C7C5-4475-B760-000E00AC9CC2}"/>
              </a:ext>
            </a:extLst>
          </p:cNvPr>
          <p:cNvSpPr/>
          <p:nvPr/>
        </p:nvSpPr>
        <p:spPr bwMode="auto">
          <a:xfrm>
            <a:off x="7172709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išḻíďé">
            <a:extLst>
              <a:ext uri="{FF2B5EF4-FFF2-40B4-BE49-F238E27FC236}">
                <a16:creationId xmlns:a16="http://schemas.microsoft.com/office/drawing/2014/main" xmlns="" id="{84EB3AAC-B37F-41CF-8444-973A5471C2C5}"/>
              </a:ext>
            </a:extLst>
          </p:cNvPr>
          <p:cNvSpPr/>
          <p:nvPr/>
        </p:nvSpPr>
        <p:spPr bwMode="auto">
          <a:xfrm>
            <a:off x="6212296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ïSḷíḋé">
            <a:extLst>
              <a:ext uri="{FF2B5EF4-FFF2-40B4-BE49-F238E27FC236}">
                <a16:creationId xmlns:a16="http://schemas.microsoft.com/office/drawing/2014/main" xmlns="" id="{ABFE0B30-3BA5-45CE-B176-DCABB643DC26}"/>
              </a:ext>
            </a:extLst>
          </p:cNvPr>
          <p:cNvSpPr/>
          <p:nvPr/>
        </p:nvSpPr>
        <p:spPr bwMode="auto">
          <a:xfrm>
            <a:off x="7628371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íṥḻíḍè">
            <a:extLst>
              <a:ext uri="{FF2B5EF4-FFF2-40B4-BE49-F238E27FC236}">
                <a16:creationId xmlns:a16="http://schemas.microsoft.com/office/drawing/2014/main" xmlns="" id="{CD04B3D2-2BED-4075-BDC6-AA5F0F68B808}"/>
              </a:ext>
            </a:extLst>
          </p:cNvPr>
          <p:cNvSpPr/>
          <p:nvPr/>
        </p:nvSpPr>
        <p:spPr bwMode="auto">
          <a:xfrm>
            <a:off x="533063" y="2049092"/>
            <a:ext cx="318666" cy="3186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îş1íďê">
            <a:extLst>
              <a:ext uri="{FF2B5EF4-FFF2-40B4-BE49-F238E27FC236}">
                <a16:creationId xmlns:a16="http://schemas.microsoft.com/office/drawing/2014/main" xmlns="" id="{F385A72A-2D81-4E75-B91E-1469CDD54A37}"/>
              </a:ext>
            </a:extLst>
          </p:cNvPr>
          <p:cNvSpPr/>
          <p:nvPr/>
        </p:nvSpPr>
        <p:spPr bwMode="auto">
          <a:xfrm>
            <a:off x="2209197" y="1720422"/>
            <a:ext cx="611886" cy="611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îṡḷïdê">
            <a:extLst>
              <a:ext uri="{FF2B5EF4-FFF2-40B4-BE49-F238E27FC236}">
                <a16:creationId xmlns:a16="http://schemas.microsoft.com/office/drawing/2014/main" xmlns="" id="{7DCFDBF5-0761-4513-805C-0BE6E68C1CFD}"/>
              </a:ext>
            </a:extLst>
          </p:cNvPr>
          <p:cNvSpPr/>
          <p:nvPr/>
        </p:nvSpPr>
        <p:spPr bwMode="auto">
          <a:xfrm>
            <a:off x="305975" y="878682"/>
            <a:ext cx="852035" cy="8520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íş1idé">
            <a:extLst>
              <a:ext uri="{FF2B5EF4-FFF2-40B4-BE49-F238E27FC236}">
                <a16:creationId xmlns:a16="http://schemas.microsoft.com/office/drawing/2014/main" xmlns="" id="{E873F5F4-D320-4428-BA10-64A6D0BE6367}"/>
              </a:ext>
            </a:extLst>
          </p:cNvPr>
          <p:cNvSpPr/>
          <p:nvPr/>
        </p:nvSpPr>
        <p:spPr bwMode="auto">
          <a:xfrm>
            <a:off x="1078549" y="465777"/>
            <a:ext cx="1769154" cy="1807159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成功</a:t>
            </a:r>
            <a:endParaRPr lang="en-US" altLang="zh-CN" sz="4800" b="1" spc="300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案例</a:t>
            </a:r>
            <a:endParaRPr lang="en-US" altLang="zh-CN" sz="4800" b="1" spc="300" dirty="0">
              <a:solidFill>
                <a:schemeClr val="bg1"/>
              </a:solidFill>
            </a:endParaRPr>
          </a:p>
        </p:txBody>
      </p:sp>
      <p:sp>
        <p:nvSpPr>
          <p:cNvPr id="23" name="ïṥ1iḓè">
            <a:extLst>
              <a:ext uri="{FF2B5EF4-FFF2-40B4-BE49-F238E27FC236}">
                <a16:creationId xmlns:a16="http://schemas.microsoft.com/office/drawing/2014/main" xmlns="" id="{964B7CCD-95E1-4E22-B8A3-70249ABF7CA2}"/>
              </a:ext>
            </a:extLst>
          </p:cNvPr>
          <p:cNvSpPr/>
          <p:nvPr/>
        </p:nvSpPr>
        <p:spPr bwMode="auto">
          <a:xfrm>
            <a:off x="2708123" y="1236214"/>
            <a:ext cx="405203" cy="4052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ïślïḑe">
            <a:extLst>
              <a:ext uri="{FF2B5EF4-FFF2-40B4-BE49-F238E27FC236}">
                <a16:creationId xmlns:a16="http://schemas.microsoft.com/office/drawing/2014/main" xmlns="" id="{A54F9CE5-4329-40CA-9524-F99F1C363EF9}"/>
              </a:ext>
            </a:extLst>
          </p:cNvPr>
          <p:cNvSpPr/>
          <p:nvPr/>
        </p:nvSpPr>
        <p:spPr bwMode="auto">
          <a:xfrm>
            <a:off x="3549987" y="3094939"/>
            <a:ext cx="2586841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与机械叉车，机械臂相结合，实现仓库入库，出库，盘点等操作的自动化</a:t>
            </a:r>
            <a:endParaRPr lang="en-US" altLang="zh-CN" sz="1400" dirty="0"/>
          </a:p>
        </p:txBody>
      </p:sp>
      <p:sp>
        <p:nvSpPr>
          <p:cNvPr id="12" name="íŝľíḑe">
            <a:extLst>
              <a:ext uri="{FF2B5EF4-FFF2-40B4-BE49-F238E27FC236}">
                <a16:creationId xmlns:a16="http://schemas.microsoft.com/office/drawing/2014/main" xmlns="" id="{CCAF5B04-7E81-4E14-AF9E-7838B865DFC3}"/>
              </a:ext>
            </a:extLst>
          </p:cNvPr>
          <p:cNvSpPr txBox="1"/>
          <p:nvPr/>
        </p:nvSpPr>
        <p:spPr bwMode="auto">
          <a:xfrm>
            <a:off x="3549987" y="2682059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无人仓库</a:t>
            </a:r>
            <a:endParaRPr lang="en-US" altLang="zh-CN" sz="2000" b="1" dirty="0"/>
          </a:p>
        </p:txBody>
      </p:sp>
      <p:sp>
        <p:nvSpPr>
          <p:cNvPr id="13" name="ïşḻïḓè">
            <a:extLst>
              <a:ext uri="{FF2B5EF4-FFF2-40B4-BE49-F238E27FC236}">
                <a16:creationId xmlns:a16="http://schemas.microsoft.com/office/drawing/2014/main" xmlns="" id="{3BD91DDD-E9FF-4557-BF61-B97A13037EB0}"/>
              </a:ext>
            </a:extLst>
          </p:cNvPr>
          <p:cNvSpPr/>
          <p:nvPr/>
        </p:nvSpPr>
        <p:spPr bwMode="auto">
          <a:xfrm>
            <a:off x="7851433" y="3094939"/>
            <a:ext cx="2843986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解决</a:t>
            </a:r>
            <a:r>
              <a:rPr lang="en-US" altLang="zh-CN" sz="1400" dirty="0"/>
              <a:t>SMT</a:t>
            </a:r>
            <a:r>
              <a:rPr lang="zh-CN" altLang="en-US" sz="1400" dirty="0"/>
              <a:t>生产过程人工产生的错误，大幅度提高生产质量和速度</a:t>
            </a:r>
            <a:endParaRPr lang="en-US" altLang="zh-CN" sz="1400" dirty="0"/>
          </a:p>
        </p:txBody>
      </p:sp>
      <p:sp>
        <p:nvSpPr>
          <p:cNvPr id="14" name="ïsḻïďè">
            <a:extLst>
              <a:ext uri="{FF2B5EF4-FFF2-40B4-BE49-F238E27FC236}">
                <a16:creationId xmlns:a16="http://schemas.microsoft.com/office/drawing/2014/main" xmlns="" id="{78CF781A-91D3-4E07-95CB-FA47735CFFF4}"/>
              </a:ext>
            </a:extLst>
          </p:cNvPr>
          <p:cNvSpPr txBox="1"/>
          <p:nvPr/>
        </p:nvSpPr>
        <p:spPr bwMode="auto">
          <a:xfrm>
            <a:off x="7851433" y="2682059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SMT</a:t>
            </a:r>
            <a:r>
              <a:rPr lang="zh-CN" altLang="en-US" sz="2000" b="1" dirty="0"/>
              <a:t>防错料系统</a:t>
            </a:r>
            <a:endParaRPr lang="en-US" altLang="zh-CN" sz="2000" b="1" dirty="0"/>
          </a:p>
        </p:txBody>
      </p:sp>
      <p:sp>
        <p:nvSpPr>
          <p:cNvPr id="15" name="îṩľíḋê">
            <a:extLst>
              <a:ext uri="{FF2B5EF4-FFF2-40B4-BE49-F238E27FC236}">
                <a16:creationId xmlns:a16="http://schemas.microsoft.com/office/drawing/2014/main" xmlns="" id="{897B60AF-69E0-4323-B589-0DBCF7C1853F}"/>
              </a:ext>
            </a:extLst>
          </p:cNvPr>
          <p:cNvSpPr/>
          <p:nvPr/>
        </p:nvSpPr>
        <p:spPr bwMode="auto">
          <a:xfrm>
            <a:off x="3549987" y="5271081"/>
            <a:ext cx="258684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制造企业生产过程执行管理系统</a:t>
            </a:r>
            <a:endParaRPr lang="en-US" altLang="zh-CN" sz="1400" dirty="0"/>
          </a:p>
        </p:txBody>
      </p:sp>
      <p:sp>
        <p:nvSpPr>
          <p:cNvPr id="16" name="íṣlîḍé">
            <a:extLst>
              <a:ext uri="{FF2B5EF4-FFF2-40B4-BE49-F238E27FC236}">
                <a16:creationId xmlns:a16="http://schemas.microsoft.com/office/drawing/2014/main" xmlns="" id="{025E2B07-EB39-472B-9E55-5601A41C94AE}"/>
              </a:ext>
            </a:extLst>
          </p:cNvPr>
          <p:cNvSpPr txBox="1"/>
          <p:nvPr/>
        </p:nvSpPr>
        <p:spPr bwMode="auto">
          <a:xfrm>
            <a:off x="3549987" y="4858201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MES</a:t>
            </a:r>
            <a:r>
              <a:rPr lang="zh-CN" altLang="en-US" sz="2000" b="1" dirty="0"/>
              <a:t>系统</a:t>
            </a:r>
            <a:endParaRPr lang="en-US" altLang="zh-CN" sz="2000" b="1" dirty="0"/>
          </a:p>
        </p:txBody>
      </p:sp>
      <p:sp>
        <p:nvSpPr>
          <p:cNvPr id="17" name="îṣḷîḍè">
            <a:extLst>
              <a:ext uri="{FF2B5EF4-FFF2-40B4-BE49-F238E27FC236}">
                <a16:creationId xmlns:a16="http://schemas.microsoft.com/office/drawing/2014/main" xmlns="" id="{EB99057E-9B74-4D0B-8E8E-85C842BDCE43}"/>
              </a:ext>
            </a:extLst>
          </p:cNvPr>
          <p:cNvSpPr/>
          <p:nvPr/>
        </p:nvSpPr>
        <p:spPr bwMode="auto">
          <a:xfrm>
            <a:off x="7851433" y="5271081"/>
            <a:ext cx="2843986" cy="7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自动取料、包胶、下料，实现自动化，大幅度提高产量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18" name="íşľïde">
            <a:extLst>
              <a:ext uri="{FF2B5EF4-FFF2-40B4-BE49-F238E27FC236}">
                <a16:creationId xmlns:a16="http://schemas.microsoft.com/office/drawing/2014/main" xmlns="" id="{2D2D822D-150B-4A25-8F2F-493C8571278A}"/>
              </a:ext>
            </a:extLst>
          </p:cNvPr>
          <p:cNvSpPr txBox="1"/>
          <p:nvPr/>
        </p:nvSpPr>
        <p:spPr bwMode="auto">
          <a:xfrm>
            <a:off x="7851433" y="4858201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电池自动包胶机</a:t>
            </a:r>
            <a:endParaRPr lang="en-US" altLang="zh-CN" sz="2000" b="1" dirty="0"/>
          </a:p>
          <a:p>
            <a:pPr>
              <a:spcBef>
                <a:spcPct val="0"/>
              </a:spcBef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8715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ṡḷîḓé">
            <a:extLst>
              <a:ext uri="{FF2B5EF4-FFF2-40B4-BE49-F238E27FC236}">
                <a16:creationId xmlns:a16="http://schemas.microsoft.com/office/drawing/2014/main" xmlns="" id="{6BF7A20F-B2F3-4B92-A7B2-4F1A966B1F26}"/>
              </a:ext>
            </a:extLst>
          </p:cNvPr>
          <p:cNvSpPr/>
          <p:nvPr/>
        </p:nvSpPr>
        <p:spPr>
          <a:xfrm rot="5400000">
            <a:off x="5985334" y="2596428"/>
            <a:ext cx="5675703" cy="2847442"/>
          </a:xfrm>
          <a:prstGeom prst="homePlate">
            <a:avLst>
              <a:gd name="adj" fmla="val 36237"/>
            </a:avLst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无人仓库运行实景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34986" y="1500200"/>
            <a:ext cx="2865368" cy="4784396"/>
            <a:chOff x="2034986" y="1500200"/>
            <a:chExt cx="2865368" cy="47843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55911"/>
            <a:stretch/>
          </p:blipFill>
          <p:spPr>
            <a:xfrm rot="5400000">
              <a:off x="1081568" y="2465810"/>
              <a:ext cx="4784396" cy="2853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r="51335"/>
            <a:stretch/>
          </p:blipFill>
          <p:spPr>
            <a:xfrm rot="5400000">
              <a:off x="1384938" y="2603293"/>
              <a:ext cx="4165463" cy="2865368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51335"/>
          <a:stretch/>
        </p:blipFill>
        <p:spPr>
          <a:xfrm rot="5400000">
            <a:off x="6553939" y="2009897"/>
            <a:ext cx="4520567" cy="2865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024297"/>
            <a:ext cx="5364480" cy="402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7" y="1500199"/>
            <a:ext cx="5364480" cy="4023360"/>
          </a:xfrm>
          <a:prstGeom prst="rect">
            <a:avLst/>
          </a:prstGeom>
        </p:spPr>
      </p:pic>
      <p:sp>
        <p:nvSpPr>
          <p:cNvPr id="12" name="íṧlíḑè">
            <a:extLst>
              <a:ext uri="{FF2B5EF4-FFF2-40B4-BE49-F238E27FC236}">
                <a16:creationId xmlns:a16="http://schemas.microsoft.com/office/drawing/2014/main" xmlns="" id="{7C99620B-8631-4194-A4B4-5C3A0230A3FB}"/>
              </a:ext>
            </a:extLst>
          </p:cNvPr>
          <p:cNvSpPr/>
          <p:nvPr/>
        </p:nvSpPr>
        <p:spPr bwMode="auto">
          <a:xfrm flipH="1">
            <a:off x="8112846" y="5773880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13" name="íṧlíḑè">
            <a:extLst>
              <a:ext uri="{FF2B5EF4-FFF2-40B4-BE49-F238E27FC236}">
                <a16:creationId xmlns:a16="http://schemas.microsoft.com/office/drawing/2014/main" xmlns="" id="{7C99620B-8631-4194-A4B4-5C3A0230A3FB}"/>
              </a:ext>
            </a:extLst>
          </p:cNvPr>
          <p:cNvSpPr/>
          <p:nvPr/>
        </p:nvSpPr>
        <p:spPr bwMode="auto">
          <a:xfrm flipH="1">
            <a:off x="224476" y="930592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4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</a:t>
            </a:r>
            <a:r>
              <a:rPr lang="zh-CN" altLang="en-US" dirty="0"/>
              <a:t>防错料产线运行实景</a:t>
            </a:r>
          </a:p>
        </p:txBody>
      </p:sp>
      <p:sp>
        <p:nvSpPr>
          <p:cNvPr id="378" name="íṧlíḑè">
            <a:extLst>
              <a:ext uri="{FF2B5EF4-FFF2-40B4-BE49-F238E27FC236}">
                <a16:creationId xmlns:a16="http://schemas.microsoft.com/office/drawing/2014/main" xmlns="" id="{7C99620B-8631-4194-A4B4-5C3A0230A3FB}"/>
              </a:ext>
            </a:extLst>
          </p:cNvPr>
          <p:cNvSpPr/>
          <p:nvPr/>
        </p:nvSpPr>
        <p:spPr bwMode="auto">
          <a:xfrm flipH="1">
            <a:off x="891226" y="1067496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79" name="íṧlíḑè">
            <a:extLst>
              <a:ext uri="{FF2B5EF4-FFF2-40B4-BE49-F238E27FC236}">
                <a16:creationId xmlns:a16="http://schemas.microsoft.com/office/drawing/2014/main" xmlns="" id="{7C99620B-8631-4194-A4B4-5C3A0230A3FB}"/>
              </a:ext>
            </a:extLst>
          </p:cNvPr>
          <p:cNvSpPr/>
          <p:nvPr/>
        </p:nvSpPr>
        <p:spPr bwMode="auto">
          <a:xfrm flipH="1">
            <a:off x="7224888" y="5600475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785719" y="2128945"/>
            <a:ext cx="10850563" cy="3499369"/>
            <a:chOff x="669924" y="1889308"/>
            <a:chExt cx="10850563" cy="3499369"/>
          </a:xfrm>
        </p:grpSpPr>
        <p:grpSp>
          <p:nvGrpSpPr>
            <p:cNvPr id="5" name="d24af4d3-2ce9-43ee-b8d4-1a224eca20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4" y="2202038"/>
              <a:ext cx="10850563" cy="2865087"/>
              <a:chOff x="1" y="1821663"/>
              <a:chExt cx="8075999" cy="2865087"/>
            </a:xfrm>
          </p:grpSpPr>
          <p:sp>
            <p:nvSpPr>
              <p:cNvPr id="6" name="îṡḷîḓé">
                <a:extLst>
                  <a:ext uri="{FF2B5EF4-FFF2-40B4-BE49-F238E27FC236}">
                    <a16:creationId xmlns:a16="http://schemas.microsoft.com/office/drawing/2014/main" xmlns="" id="{6BF7A20F-B2F3-4B92-A7B2-4F1A966B1F26}"/>
                  </a:ext>
                </a:extLst>
              </p:cNvPr>
              <p:cNvSpPr/>
              <p:nvPr/>
            </p:nvSpPr>
            <p:spPr>
              <a:xfrm>
                <a:off x="1" y="1839308"/>
                <a:ext cx="8075999" cy="2847442"/>
              </a:xfrm>
              <a:prstGeom prst="homePlate">
                <a:avLst>
                  <a:gd name="adj" fmla="val 36237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" name="isļíḓè">
                <a:extLst>
                  <a:ext uri="{FF2B5EF4-FFF2-40B4-BE49-F238E27FC236}">
                    <a16:creationId xmlns:a16="http://schemas.microsoft.com/office/drawing/2014/main" xmlns="" id="{7E805008-6ED9-4D72-9896-4FB6E9174BB8}"/>
                  </a:ext>
                </a:extLst>
              </p:cNvPr>
              <p:cNvSpPr/>
              <p:nvPr/>
            </p:nvSpPr>
            <p:spPr>
              <a:xfrm>
                <a:off x="669924" y="1821663"/>
                <a:ext cx="6371076" cy="286508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7ECC7B00-C598-4387-A249-1791A4E40D81}"/>
                  </a:ext>
                </a:extLst>
              </p:cNvPr>
              <p:cNvCxnSpPr/>
              <p:nvPr/>
            </p:nvCxnSpPr>
            <p:spPr>
              <a:xfrm>
                <a:off x="4601164" y="2683050"/>
                <a:ext cx="0" cy="141533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015" y="1889308"/>
              <a:ext cx="2617910" cy="349054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555" y="1898131"/>
              <a:ext cx="4654061" cy="349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9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193" y="85844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193" y="85844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857251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211513" y="2943225"/>
            <a:ext cx="5426076" cy="653139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+mn-ea"/>
                <a:ea typeface="+mn-ea"/>
              </a:rPr>
              <a:t>UW</a:t>
            </a:r>
            <a:r>
              <a:rPr lang="zh-CN" altLang="en-US" sz="4400" dirty="0">
                <a:latin typeface="+mn-ea"/>
                <a:ea typeface="+mn-ea"/>
              </a:rPr>
              <a:t>无人仓库</a:t>
            </a:r>
          </a:p>
        </p:txBody>
      </p:sp>
      <p:sp>
        <p:nvSpPr>
          <p:cNvPr id="8" name="椭圆 7">
            <a:extLst/>
          </p:cNvPr>
          <p:cNvSpPr/>
          <p:nvPr/>
        </p:nvSpPr>
        <p:spPr>
          <a:xfrm>
            <a:off x="10457454" y="46996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椭圆 6">
            <a:extLst/>
          </p:cNvPr>
          <p:cNvSpPr/>
          <p:nvPr/>
        </p:nvSpPr>
        <p:spPr>
          <a:xfrm>
            <a:off x="661182" y="373132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UW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传统仓库日常工作流程</a:t>
            </a:r>
          </a:p>
        </p:txBody>
      </p:sp>
      <p:sp>
        <p:nvSpPr>
          <p:cNvPr id="21" name="išḷiḍé">
            <a:extLst>
              <a:ext uri="{FF2B5EF4-FFF2-40B4-BE49-F238E27FC236}">
                <a16:creationId xmlns:a16="http://schemas.microsoft.com/office/drawing/2014/main" xmlns="" id="{0286D387-E057-4FF0-A233-177FF208DB1C}"/>
              </a:ext>
            </a:extLst>
          </p:cNvPr>
          <p:cNvSpPr/>
          <p:nvPr/>
        </p:nvSpPr>
        <p:spPr bwMode="auto">
          <a:xfrm rot="5400000">
            <a:off x="5076120" y="2435541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Slíḋe">
            <a:extLst>
              <a:ext uri="{FF2B5EF4-FFF2-40B4-BE49-F238E27FC236}">
                <a16:creationId xmlns:a16="http://schemas.microsoft.com/office/drawing/2014/main" xmlns="" id="{D1D51334-E0BB-4D37-AB26-DF8F26FE71FE}"/>
              </a:ext>
            </a:extLst>
          </p:cNvPr>
          <p:cNvSpPr/>
          <p:nvPr/>
        </p:nvSpPr>
        <p:spPr bwMode="auto">
          <a:xfrm rot="5400000">
            <a:off x="5056065" y="3811629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îṣḷíḑè">
            <a:extLst>
              <a:ext uri="{FF2B5EF4-FFF2-40B4-BE49-F238E27FC236}">
                <a16:creationId xmlns:a16="http://schemas.microsoft.com/office/drawing/2014/main" xmlns="" id="{838B91F9-0100-4117-9131-E9EF32422B83}"/>
              </a:ext>
            </a:extLst>
          </p:cNvPr>
          <p:cNvSpPr/>
          <p:nvPr/>
        </p:nvSpPr>
        <p:spPr bwMode="auto">
          <a:xfrm rot="5400000">
            <a:off x="6304109" y="2087663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îśḷîďè">
            <a:extLst>
              <a:ext uri="{FF2B5EF4-FFF2-40B4-BE49-F238E27FC236}">
                <a16:creationId xmlns:a16="http://schemas.microsoft.com/office/drawing/2014/main" xmlns="" id="{2186FE10-6671-4FB6-AC91-BCA7DE7C6445}"/>
              </a:ext>
            </a:extLst>
          </p:cNvPr>
          <p:cNvSpPr/>
          <p:nvPr/>
        </p:nvSpPr>
        <p:spPr bwMode="auto">
          <a:xfrm rot="5400000">
            <a:off x="6304109" y="2062209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śḷiḍè">
            <a:extLst>
              <a:ext uri="{FF2B5EF4-FFF2-40B4-BE49-F238E27FC236}">
                <a16:creationId xmlns:a16="http://schemas.microsoft.com/office/drawing/2014/main" xmlns="" id="{93F329D4-2C09-4592-A91C-1132E72174E2}"/>
              </a:ext>
            </a:extLst>
          </p:cNvPr>
          <p:cNvSpPr/>
          <p:nvPr/>
        </p:nvSpPr>
        <p:spPr bwMode="auto">
          <a:xfrm>
            <a:off x="4476839" y="4777234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ïşļïḋe">
            <a:extLst>
              <a:ext uri="{FF2B5EF4-FFF2-40B4-BE49-F238E27FC236}">
                <a16:creationId xmlns:a16="http://schemas.microsoft.com/office/drawing/2014/main" xmlns="" id="{1512B009-9694-41D8-93B9-FCAB32AF5EFB}"/>
              </a:ext>
            </a:extLst>
          </p:cNvPr>
          <p:cNvSpPr/>
          <p:nvPr/>
        </p:nvSpPr>
        <p:spPr bwMode="auto">
          <a:xfrm>
            <a:off x="4506019" y="2371012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7" name="í$liḍe">
            <a:extLst>
              <a:ext uri="{FF2B5EF4-FFF2-40B4-BE49-F238E27FC236}">
                <a16:creationId xmlns:a16="http://schemas.microsoft.com/office/drawing/2014/main" xmlns="" id="{3E68E220-7892-4D49-87F3-4CFBB8EE6D8E}"/>
              </a:ext>
            </a:extLst>
          </p:cNvPr>
          <p:cNvSpPr/>
          <p:nvPr/>
        </p:nvSpPr>
        <p:spPr bwMode="auto">
          <a:xfrm>
            <a:off x="4847450" y="3060760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śļïḍè">
            <a:extLst>
              <a:ext uri="{FF2B5EF4-FFF2-40B4-BE49-F238E27FC236}">
                <a16:creationId xmlns:a16="http://schemas.microsoft.com/office/drawing/2014/main" xmlns="" id="{A986318A-6B6D-4D2B-8E82-AF4F038D72AC}"/>
              </a:ext>
            </a:extLst>
          </p:cNvPr>
          <p:cNvSpPr/>
          <p:nvPr/>
        </p:nvSpPr>
        <p:spPr bwMode="auto">
          <a:xfrm>
            <a:off x="4847450" y="4185606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íṣḻíde">
            <a:extLst>
              <a:ext uri="{FF2B5EF4-FFF2-40B4-BE49-F238E27FC236}">
                <a16:creationId xmlns:a16="http://schemas.microsoft.com/office/drawing/2014/main" xmlns="" id="{10F54B13-5252-4210-A7D5-BAFCA3C0C07A}"/>
              </a:ext>
            </a:extLst>
          </p:cNvPr>
          <p:cNvSpPr txBox="1"/>
          <p:nvPr/>
        </p:nvSpPr>
        <p:spPr bwMode="auto">
          <a:xfrm>
            <a:off x="8702750" y="3107305"/>
            <a:ext cx="1560803" cy="13840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存取效率</a:t>
            </a: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货物质量</a:t>
            </a:r>
            <a:endParaRPr lang="en-US" altLang="zh-CN" sz="2800" b="1" dirty="0"/>
          </a:p>
        </p:txBody>
      </p:sp>
      <p:sp>
        <p:nvSpPr>
          <p:cNvPr id="9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1111833" y="1628846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人工出入库效率低下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:a16="http://schemas.microsoft.com/office/drawing/2014/main" xmlns="" id="{3E67EE89-6570-4900-89C4-2BB7B2CD9602}"/>
              </a:ext>
            </a:extLst>
          </p:cNvPr>
          <p:cNvSpPr txBox="1"/>
          <p:nvPr/>
        </p:nvSpPr>
        <p:spPr bwMode="auto">
          <a:xfrm>
            <a:off x="1111833" y="240677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自动化程度低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:a16="http://schemas.microsoft.com/office/drawing/2014/main" xmlns="" id="{79B003B9-4875-4123-9113-CCF125DD1703}"/>
              </a:ext>
            </a:extLst>
          </p:cNvPr>
          <p:cNvSpPr txBox="1"/>
          <p:nvPr/>
        </p:nvSpPr>
        <p:spPr bwMode="auto">
          <a:xfrm>
            <a:off x="1111833" y="318006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出库出错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1111833" y="3926455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入库出错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1111833" y="2069647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A17A22C-AF39-447E-8093-9D88AEC21EB7}"/>
              </a:ext>
            </a:extLst>
          </p:cNvPr>
          <p:cNvCxnSpPr/>
          <p:nvPr/>
        </p:nvCxnSpPr>
        <p:spPr>
          <a:xfrm>
            <a:off x="1111833" y="2838723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11833" y="3607789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1106572" y="464260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盘点出错</a:t>
            </a:r>
            <a:endParaRPr lang="en-US" altLang="zh-CN" sz="2400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06573" y="4359290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1117082" y="5413680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信息没有同步化</a:t>
            </a:r>
            <a:endParaRPr lang="en-US" altLang="zh-CN" sz="24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17082" y="5079248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 rot="10800000" flipV="1">
            <a:off x="10263554" y="2716885"/>
            <a:ext cx="873211" cy="21648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11056" y="5847426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0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无人仓库系统目的</a:t>
            </a:r>
          </a:p>
        </p:txBody>
      </p:sp>
      <p:sp>
        <p:nvSpPr>
          <p:cNvPr id="5" name="ïŝļíḋê">
            <a:extLst>
              <a:ext uri="{FF2B5EF4-FFF2-40B4-BE49-F238E27FC236}">
                <a16:creationId xmlns:a16="http://schemas.microsoft.com/office/drawing/2014/main" xmlns="" id="{72100ED3-6380-4F13-BF5E-7C81A09C8D85}"/>
              </a:ext>
            </a:extLst>
          </p:cNvPr>
          <p:cNvSpPr/>
          <p:nvPr/>
        </p:nvSpPr>
        <p:spPr>
          <a:xfrm flipH="1">
            <a:off x="10588111" y="2014358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" name="i$1îḑé">
            <a:extLst>
              <a:ext uri="{FF2B5EF4-FFF2-40B4-BE49-F238E27FC236}">
                <a16:creationId xmlns:a16="http://schemas.microsoft.com/office/drawing/2014/main" xmlns="" id="{415C40E7-C259-4E2A-8063-66011DDD61D3}"/>
              </a:ext>
            </a:extLst>
          </p:cNvPr>
          <p:cNvSpPr/>
          <p:nvPr/>
        </p:nvSpPr>
        <p:spPr>
          <a:xfrm flipH="1">
            <a:off x="10724196" y="2150442"/>
            <a:ext cx="444873" cy="44487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01</a:t>
            </a:r>
          </a:p>
        </p:txBody>
      </p:sp>
      <p:sp>
        <p:nvSpPr>
          <p:cNvPr id="7" name="ïṣ1iḍè">
            <a:extLst>
              <a:ext uri="{FF2B5EF4-FFF2-40B4-BE49-F238E27FC236}">
                <a16:creationId xmlns:a16="http://schemas.microsoft.com/office/drawing/2014/main" xmlns="" id="{1B83BEEE-40EF-4E0B-9230-127C93EF289D}"/>
              </a:ext>
            </a:extLst>
          </p:cNvPr>
          <p:cNvSpPr/>
          <p:nvPr/>
        </p:nvSpPr>
        <p:spPr>
          <a:xfrm flipH="1">
            <a:off x="10588111" y="3499697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ïş1ïḓé">
            <a:extLst>
              <a:ext uri="{FF2B5EF4-FFF2-40B4-BE49-F238E27FC236}">
                <a16:creationId xmlns:a16="http://schemas.microsoft.com/office/drawing/2014/main" xmlns="" id="{A39BEC7E-9B49-40A6-B4DF-5CACE4F2EFC2}"/>
              </a:ext>
            </a:extLst>
          </p:cNvPr>
          <p:cNvSpPr/>
          <p:nvPr/>
        </p:nvSpPr>
        <p:spPr>
          <a:xfrm flipH="1">
            <a:off x="10724196" y="3635781"/>
            <a:ext cx="444873" cy="44487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02</a:t>
            </a:r>
          </a:p>
        </p:txBody>
      </p:sp>
      <p:sp>
        <p:nvSpPr>
          <p:cNvPr id="9" name="ïṩḻïḑé">
            <a:extLst>
              <a:ext uri="{FF2B5EF4-FFF2-40B4-BE49-F238E27FC236}">
                <a16:creationId xmlns:a16="http://schemas.microsoft.com/office/drawing/2014/main" xmlns="" id="{6156C651-D79F-4158-AEE3-3AD24239F7CC}"/>
              </a:ext>
            </a:extLst>
          </p:cNvPr>
          <p:cNvSpPr/>
          <p:nvPr/>
        </p:nvSpPr>
        <p:spPr>
          <a:xfrm flipH="1">
            <a:off x="10588111" y="4985036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iş1îḋe">
            <a:extLst>
              <a:ext uri="{FF2B5EF4-FFF2-40B4-BE49-F238E27FC236}">
                <a16:creationId xmlns:a16="http://schemas.microsoft.com/office/drawing/2014/main" xmlns="" id="{1F7D7731-E335-4D5E-8C6B-F4331C02C3F9}"/>
              </a:ext>
            </a:extLst>
          </p:cNvPr>
          <p:cNvSpPr/>
          <p:nvPr/>
        </p:nvSpPr>
        <p:spPr>
          <a:xfrm flipH="1">
            <a:off x="10724196" y="5121120"/>
            <a:ext cx="444873" cy="44487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03</a:t>
            </a:r>
          </a:p>
        </p:txBody>
      </p:sp>
      <p:sp>
        <p:nvSpPr>
          <p:cNvPr id="11" name="îSlïḋê">
            <a:extLst>
              <a:ext uri="{FF2B5EF4-FFF2-40B4-BE49-F238E27FC236}">
                <a16:creationId xmlns:a16="http://schemas.microsoft.com/office/drawing/2014/main" xmlns="" id="{5C52919A-D7E1-4C5C-80C9-22887C69E56B}"/>
              </a:ext>
            </a:extLst>
          </p:cNvPr>
          <p:cNvSpPr/>
          <p:nvPr/>
        </p:nvSpPr>
        <p:spPr>
          <a:xfrm flipH="1">
            <a:off x="1102195" y="3348333"/>
            <a:ext cx="1620889" cy="162088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îṩlïde">
            <a:extLst>
              <a:ext uri="{FF2B5EF4-FFF2-40B4-BE49-F238E27FC236}">
                <a16:creationId xmlns:a16="http://schemas.microsoft.com/office/drawing/2014/main" xmlns="" id="{0B72FC42-2D6D-4D21-BC51-A3435BF32B71}"/>
              </a:ext>
            </a:extLst>
          </p:cNvPr>
          <p:cNvSpPr/>
          <p:nvPr/>
        </p:nvSpPr>
        <p:spPr>
          <a:xfrm flipH="1">
            <a:off x="1409817" y="3655953"/>
            <a:ext cx="1005644" cy="10056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îŝļîḓê">
            <a:extLst>
              <a:ext uri="{FF2B5EF4-FFF2-40B4-BE49-F238E27FC236}">
                <a16:creationId xmlns:a16="http://schemas.microsoft.com/office/drawing/2014/main" xmlns="" id="{691CFBC1-55FE-4A05-BE81-D8E609640949}"/>
              </a:ext>
            </a:extLst>
          </p:cNvPr>
          <p:cNvSpPr/>
          <p:nvPr/>
        </p:nvSpPr>
        <p:spPr>
          <a:xfrm rot="342038" flipH="1">
            <a:off x="2603181" y="3553316"/>
            <a:ext cx="2170871" cy="217086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4" name="îSḻïḍê">
            <a:extLst>
              <a:ext uri="{FF2B5EF4-FFF2-40B4-BE49-F238E27FC236}">
                <a16:creationId xmlns:a16="http://schemas.microsoft.com/office/drawing/2014/main" xmlns="" id="{E14EC1F8-ECB3-429B-817F-C89C398ED655}"/>
              </a:ext>
            </a:extLst>
          </p:cNvPr>
          <p:cNvSpPr/>
          <p:nvPr/>
        </p:nvSpPr>
        <p:spPr>
          <a:xfrm rot="342038" flipH="1">
            <a:off x="3015183" y="3965316"/>
            <a:ext cx="1346868" cy="134686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ïsļîḍé">
            <a:extLst>
              <a:ext uri="{FF2B5EF4-FFF2-40B4-BE49-F238E27FC236}">
                <a16:creationId xmlns:a16="http://schemas.microsoft.com/office/drawing/2014/main" xmlns="" id="{AD14A547-8E06-4472-9B25-F10547A8FB3F}"/>
              </a:ext>
            </a:extLst>
          </p:cNvPr>
          <p:cNvSpPr/>
          <p:nvPr/>
        </p:nvSpPr>
        <p:spPr>
          <a:xfrm rot="342038" flipH="1">
            <a:off x="3994406" y="1973792"/>
            <a:ext cx="2486426" cy="248642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6" name="ísľiḍè">
            <a:extLst>
              <a:ext uri="{FF2B5EF4-FFF2-40B4-BE49-F238E27FC236}">
                <a16:creationId xmlns:a16="http://schemas.microsoft.com/office/drawing/2014/main" xmlns="" id="{94D3B5F6-7267-4147-9261-0912E3D4E09E}"/>
              </a:ext>
            </a:extLst>
          </p:cNvPr>
          <p:cNvSpPr/>
          <p:nvPr/>
        </p:nvSpPr>
        <p:spPr>
          <a:xfrm rot="342038" flipH="1">
            <a:off x="4466296" y="2445680"/>
            <a:ext cx="1542647" cy="154264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7" name="isļídè">
            <a:extLst>
              <a:ext uri="{FF2B5EF4-FFF2-40B4-BE49-F238E27FC236}">
                <a16:creationId xmlns:a16="http://schemas.microsoft.com/office/drawing/2014/main" xmlns="" id="{25958011-97A8-4809-84F6-01F1FCA6BA0B}"/>
              </a:ext>
            </a:extLst>
          </p:cNvPr>
          <p:cNvSpPr/>
          <p:nvPr/>
        </p:nvSpPr>
        <p:spPr>
          <a:xfrm>
            <a:off x="867611" y="3075285"/>
            <a:ext cx="1897756" cy="1897756"/>
          </a:xfrm>
          <a:prstGeom prst="arc">
            <a:avLst>
              <a:gd name="adj1" fmla="val 11101589"/>
              <a:gd name="adj2" fmla="val 18700949"/>
            </a:avLst>
          </a:prstGeom>
          <a:ln w="28575" cap="rnd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8" name="ísľîḋê">
            <a:extLst>
              <a:ext uri="{FF2B5EF4-FFF2-40B4-BE49-F238E27FC236}">
                <a16:creationId xmlns:a16="http://schemas.microsoft.com/office/drawing/2014/main" xmlns="" id="{07EABA58-7A82-42AA-B5DF-3908B4167210}"/>
              </a:ext>
            </a:extLst>
          </p:cNvPr>
          <p:cNvSpPr/>
          <p:nvPr/>
        </p:nvSpPr>
        <p:spPr>
          <a:xfrm flipV="1">
            <a:off x="2595027" y="3680149"/>
            <a:ext cx="2292159" cy="2292159"/>
          </a:xfrm>
          <a:prstGeom prst="arc">
            <a:avLst>
              <a:gd name="adj1" fmla="val 13730012"/>
              <a:gd name="adj2" fmla="val 256323"/>
            </a:avLst>
          </a:prstGeom>
          <a:ln w="28575" cap="rnd">
            <a:solidFill>
              <a:schemeClr val="accent2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ïṩlíde">
            <a:extLst>
              <a:ext uri="{FF2B5EF4-FFF2-40B4-BE49-F238E27FC236}">
                <a16:creationId xmlns:a16="http://schemas.microsoft.com/office/drawing/2014/main" xmlns="" id="{2D2B8D25-14F0-4D13-87F8-6A36A8664477}"/>
              </a:ext>
            </a:extLst>
          </p:cNvPr>
          <p:cNvSpPr/>
          <p:nvPr/>
        </p:nvSpPr>
        <p:spPr>
          <a:xfrm>
            <a:off x="3914762" y="1675283"/>
            <a:ext cx="2292159" cy="2292159"/>
          </a:xfrm>
          <a:prstGeom prst="arc">
            <a:avLst>
              <a:gd name="adj1" fmla="val 11093161"/>
              <a:gd name="adj2" fmla="val 18823990"/>
            </a:avLst>
          </a:prstGeom>
          <a:ln w="28575" cap="rnd">
            <a:solidFill>
              <a:schemeClr val="accent3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iŝļíďe">
            <a:extLst>
              <a:ext uri="{FF2B5EF4-FFF2-40B4-BE49-F238E27FC236}">
                <a16:creationId xmlns:a16="http://schemas.microsoft.com/office/drawing/2014/main" xmlns="" id="{E09E8AD1-2E25-484C-9D80-52CAB9A32D68}"/>
              </a:ext>
            </a:extLst>
          </p:cNvPr>
          <p:cNvSpPr/>
          <p:nvPr/>
        </p:nvSpPr>
        <p:spPr bwMode="auto">
          <a:xfrm>
            <a:off x="4894692" y="2857045"/>
            <a:ext cx="647012" cy="719916"/>
          </a:xfrm>
          <a:custGeom>
            <a:avLst/>
            <a:gdLst/>
            <a:ahLst/>
            <a:cxnLst>
              <a:cxn ang="0">
                <a:pos x="45" y="81"/>
              </a:cxn>
              <a:cxn ang="0">
                <a:pos x="52" y="71"/>
              </a:cxn>
              <a:cxn ang="0">
                <a:pos x="51" y="66"/>
              </a:cxn>
              <a:cxn ang="0">
                <a:pos x="40" y="55"/>
              </a:cxn>
              <a:cxn ang="0">
                <a:pos x="35" y="54"/>
              </a:cxn>
              <a:cxn ang="0">
                <a:pos x="28" y="59"/>
              </a:cxn>
              <a:cxn ang="0">
                <a:pos x="16" y="31"/>
              </a:cxn>
              <a:cxn ang="0">
                <a:pos x="24" y="27"/>
              </a:cxn>
              <a:cxn ang="0">
                <a:pos x="25" y="22"/>
              </a:cxn>
              <a:cxn ang="0">
                <a:pos x="21" y="6"/>
              </a:cxn>
              <a:cxn ang="0">
                <a:pos x="17" y="3"/>
              </a:cxn>
              <a:cxn ang="0">
                <a:pos x="5" y="4"/>
              </a:cxn>
              <a:cxn ang="0">
                <a:pos x="0" y="9"/>
              </a:cxn>
              <a:cxn ang="0">
                <a:pos x="39" y="83"/>
              </a:cxn>
              <a:cxn ang="0">
                <a:pos x="45" y="81"/>
              </a:cxn>
              <a:cxn ang="0">
                <a:pos x="41" y="47"/>
              </a:cxn>
              <a:cxn ang="0">
                <a:pos x="29" y="47"/>
              </a:cxn>
              <a:cxn ang="0">
                <a:pos x="30" y="44"/>
              </a:cxn>
              <a:cxn ang="0">
                <a:pos x="37" y="33"/>
              </a:cxn>
              <a:cxn ang="0">
                <a:pos x="38" y="28"/>
              </a:cxn>
              <a:cxn ang="0">
                <a:pos x="37" y="26"/>
              </a:cxn>
              <a:cxn ang="0">
                <a:pos x="36" y="27"/>
              </a:cxn>
              <a:cxn ang="0">
                <a:pos x="36" y="31"/>
              </a:cxn>
              <a:cxn ang="0">
                <a:pos x="31" y="31"/>
              </a:cxn>
              <a:cxn ang="0">
                <a:pos x="31" y="27"/>
              </a:cxn>
              <a:cxn ang="0">
                <a:pos x="38" y="23"/>
              </a:cxn>
              <a:cxn ang="0">
                <a:pos x="43" y="24"/>
              </a:cxn>
              <a:cxn ang="0">
                <a:pos x="43" y="30"/>
              </a:cxn>
              <a:cxn ang="0">
                <a:pos x="42" y="32"/>
              </a:cxn>
              <a:cxn ang="0">
                <a:pos x="35" y="44"/>
              </a:cxn>
              <a:cxn ang="0">
                <a:pos x="42" y="44"/>
              </a:cxn>
              <a:cxn ang="0">
                <a:pos x="41" y="47"/>
              </a:cxn>
              <a:cxn ang="0">
                <a:pos x="57" y="44"/>
              </a:cxn>
              <a:cxn ang="0">
                <a:pos x="54" y="44"/>
              </a:cxn>
              <a:cxn ang="0">
                <a:pos x="54" y="47"/>
              </a:cxn>
              <a:cxn ang="0">
                <a:pos x="49" y="47"/>
              </a:cxn>
              <a:cxn ang="0">
                <a:pos x="49" y="44"/>
              </a:cxn>
              <a:cxn ang="0">
                <a:pos x="42" y="44"/>
              </a:cxn>
              <a:cxn ang="0">
                <a:pos x="43" y="40"/>
              </a:cxn>
              <a:cxn ang="0">
                <a:pos x="50" y="23"/>
              </a:cxn>
              <a:cxn ang="0">
                <a:pos x="57" y="23"/>
              </a:cxn>
              <a:cxn ang="0">
                <a:pos x="55" y="40"/>
              </a:cxn>
              <a:cxn ang="0">
                <a:pos x="57" y="40"/>
              </a:cxn>
              <a:cxn ang="0">
                <a:pos x="57" y="44"/>
              </a:cxn>
              <a:cxn ang="0">
                <a:pos x="50" y="40"/>
              </a:cxn>
              <a:cxn ang="0">
                <a:pos x="47" y="40"/>
              </a:cxn>
              <a:cxn ang="0">
                <a:pos x="51" y="31"/>
              </a:cxn>
              <a:cxn ang="0">
                <a:pos x="50" y="40"/>
              </a:cxn>
              <a:cxn ang="0">
                <a:pos x="39" y="0"/>
              </a:cxn>
              <a:cxn ang="0">
                <a:pos x="65" y="10"/>
              </a:cxn>
              <a:cxn ang="0">
                <a:pos x="76" y="36"/>
              </a:cxn>
              <a:cxn ang="0">
                <a:pos x="65" y="62"/>
              </a:cxn>
              <a:cxn ang="0">
                <a:pos x="59" y="67"/>
              </a:cxn>
              <a:cxn ang="0">
                <a:pos x="57" y="65"/>
              </a:cxn>
              <a:cxn ang="0">
                <a:pos x="53" y="61"/>
              </a:cxn>
              <a:cxn ang="0">
                <a:pos x="59" y="56"/>
              </a:cxn>
              <a:cxn ang="0">
                <a:pos x="68" y="36"/>
              </a:cxn>
              <a:cxn ang="0">
                <a:pos x="59" y="16"/>
              </a:cxn>
              <a:cxn ang="0">
                <a:pos x="39" y="8"/>
              </a:cxn>
              <a:cxn ang="0">
                <a:pos x="29" y="10"/>
              </a:cxn>
              <a:cxn ang="0">
                <a:pos x="27" y="5"/>
              </a:cxn>
              <a:cxn ang="0">
                <a:pos x="26" y="2"/>
              </a:cxn>
              <a:cxn ang="0">
                <a:pos x="39" y="0"/>
              </a:cxn>
            </a:cxnLst>
            <a:rect l="0" t="0" r="r" b="b"/>
            <a:pathLst>
              <a:path w="76" h="85">
                <a:moveTo>
                  <a:pt x="45" y="81"/>
                </a:moveTo>
                <a:cubicBezTo>
                  <a:pt x="47" y="78"/>
                  <a:pt x="50" y="75"/>
                  <a:pt x="52" y="71"/>
                </a:cubicBezTo>
                <a:cubicBezTo>
                  <a:pt x="53" y="70"/>
                  <a:pt x="53" y="68"/>
                  <a:pt x="51" y="66"/>
                </a:cubicBezTo>
                <a:cubicBezTo>
                  <a:pt x="47" y="63"/>
                  <a:pt x="43" y="59"/>
                  <a:pt x="40" y="55"/>
                </a:cubicBezTo>
                <a:cubicBezTo>
                  <a:pt x="38" y="54"/>
                  <a:pt x="36" y="53"/>
                  <a:pt x="35" y="54"/>
                </a:cubicBezTo>
                <a:cubicBezTo>
                  <a:pt x="32" y="56"/>
                  <a:pt x="30" y="57"/>
                  <a:pt x="28" y="59"/>
                </a:cubicBezTo>
                <a:cubicBezTo>
                  <a:pt x="20" y="46"/>
                  <a:pt x="18" y="40"/>
                  <a:pt x="16" y="31"/>
                </a:cubicBezTo>
                <a:cubicBezTo>
                  <a:pt x="19" y="29"/>
                  <a:pt x="21" y="28"/>
                  <a:pt x="24" y="27"/>
                </a:cubicBezTo>
                <a:cubicBezTo>
                  <a:pt x="25" y="26"/>
                  <a:pt x="26" y="24"/>
                  <a:pt x="25" y="22"/>
                </a:cubicBezTo>
                <a:cubicBezTo>
                  <a:pt x="24" y="17"/>
                  <a:pt x="22" y="12"/>
                  <a:pt x="21" y="6"/>
                </a:cubicBezTo>
                <a:cubicBezTo>
                  <a:pt x="20" y="4"/>
                  <a:pt x="19" y="3"/>
                  <a:pt x="17" y="3"/>
                </a:cubicBezTo>
                <a:cubicBezTo>
                  <a:pt x="13" y="4"/>
                  <a:pt x="9" y="4"/>
                  <a:pt x="5" y="4"/>
                </a:cubicBezTo>
                <a:cubicBezTo>
                  <a:pt x="1" y="5"/>
                  <a:pt x="0" y="6"/>
                  <a:pt x="0" y="9"/>
                </a:cubicBezTo>
                <a:cubicBezTo>
                  <a:pt x="2" y="40"/>
                  <a:pt x="14" y="69"/>
                  <a:pt x="39" y="83"/>
                </a:cubicBezTo>
                <a:cubicBezTo>
                  <a:pt x="42" y="85"/>
                  <a:pt x="43" y="85"/>
                  <a:pt x="45" y="81"/>
                </a:cubicBezTo>
                <a:close/>
                <a:moveTo>
                  <a:pt x="41" y="47"/>
                </a:moveTo>
                <a:cubicBezTo>
                  <a:pt x="29" y="47"/>
                  <a:pt x="29" y="47"/>
                  <a:pt x="29" y="47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2"/>
                  <a:pt x="38" y="30"/>
                  <a:pt x="38" y="28"/>
                </a:cubicBezTo>
                <a:cubicBezTo>
                  <a:pt x="38" y="27"/>
                  <a:pt x="38" y="26"/>
                  <a:pt x="37" y="26"/>
                </a:cubicBezTo>
                <a:cubicBezTo>
                  <a:pt x="37" y="26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4"/>
                  <a:pt x="34" y="23"/>
                  <a:pt x="38" y="23"/>
                </a:cubicBezTo>
                <a:cubicBezTo>
                  <a:pt x="40" y="23"/>
                  <a:pt x="42" y="23"/>
                  <a:pt x="43" y="24"/>
                </a:cubicBezTo>
                <a:cubicBezTo>
                  <a:pt x="43" y="26"/>
                  <a:pt x="43" y="27"/>
                  <a:pt x="43" y="30"/>
                </a:cubicBezTo>
                <a:cubicBezTo>
                  <a:pt x="43" y="31"/>
                  <a:pt x="43" y="32"/>
                  <a:pt x="42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57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7"/>
                  <a:pt x="54" y="47"/>
                  <a:pt x="54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4"/>
                  <a:pt x="49" y="44"/>
                  <a:pt x="49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0"/>
                  <a:pt x="43" y="40"/>
                  <a:pt x="43" y="40"/>
                </a:cubicBezTo>
                <a:cubicBezTo>
                  <a:pt x="50" y="23"/>
                  <a:pt x="50" y="23"/>
                  <a:pt x="50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4"/>
                  <a:pt x="57" y="44"/>
                  <a:pt x="57" y="44"/>
                </a:cubicBezTo>
                <a:close/>
                <a:moveTo>
                  <a:pt x="50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51" y="31"/>
                  <a:pt x="51" y="31"/>
                  <a:pt x="51" y="31"/>
                </a:cubicBezTo>
                <a:cubicBezTo>
                  <a:pt x="50" y="40"/>
                  <a:pt x="50" y="40"/>
                  <a:pt x="50" y="40"/>
                </a:cubicBezTo>
                <a:close/>
                <a:moveTo>
                  <a:pt x="39" y="0"/>
                </a:moveTo>
                <a:cubicBezTo>
                  <a:pt x="49" y="0"/>
                  <a:pt x="59" y="4"/>
                  <a:pt x="65" y="10"/>
                </a:cubicBezTo>
                <a:cubicBezTo>
                  <a:pt x="72" y="17"/>
                  <a:pt x="76" y="26"/>
                  <a:pt x="76" y="36"/>
                </a:cubicBezTo>
                <a:cubicBezTo>
                  <a:pt x="76" y="46"/>
                  <a:pt x="72" y="56"/>
                  <a:pt x="65" y="62"/>
                </a:cubicBezTo>
                <a:cubicBezTo>
                  <a:pt x="63" y="64"/>
                  <a:pt x="61" y="66"/>
                  <a:pt x="59" y="67"/>
                </a:cubicBezTo>
                <a:cubicBezTo>
                  <a:pt x="59" y="66"/>
                  <a:pt x="58" y="66"/>
                  <a:pt x="57" y="65"/>
                </a:cubicBezTo>
                <a:cubicBezTo>
                  <a:pt x="53" y="61"/>
                  <a:pt x="53" y="61"/>
                  <a:pt x="53" y="61"/>
                </a:cubicBezTo>
                <a:cubicBezTo>
                  <a:pt x="56" y="60"/>
                  <a:pt x="58" y="58"/>
                  <a:pt x="59" y="56"/>
                </a:cubicBezTo>
                <a:cubicBezTo>
                  <a:pt x="64" y="51"/>
                  <a:pt x="68" y="44"/>
                  <a:pt x="68" y="36"/>
                </a:cubicBezTo>
                <a:cubicBezTo>
                  <a:pt x="68" y="28"/>
                  <a:pt x="64" y="21"/>
                  <a:pt x="59" y="16"/>
                </a:cubicBezTo>
                <a:cubicBezTo>
                  <a:pt x="54" y="11"/>
                  <a:pt x="47" y="8"/>
                  <a:pt x="39" y="8"/>
                </a:cubicBezTo>
                <a:cubicBezTo>
                  <a:pt x="36" y="8"/>
                  <a:pt x="32" y="9"/>
                  <a:pt x="29" y="10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6" y="3"/>
                  <a:pt x="26" y="2"/>
                </a:cubicBezTo>
                <a:cubicBezTo>
                  <a:pt x="30" y="1"/>
                  <a:pt x="34" y="0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iS1îḍê">
            <a:extLst>
              <a:ext uri="{FF2B5EF4-FFF2-40B4-BE49-F238E27FC236}">
                <a16:creationId xmlns:a16="http://schemas.microsoft.com/office/drawing/2014/main" xmlns="" id="{82F4826F-08C7-43A0-95F0-A5B5E7EC82CB}"/>
              </a:ext>
            </a:extLst>
          </p:cNvPr>
          <p:cNvSpPr/>
          <p:nvPr/>
        </p:nvSpPr>
        <p:spPr bwMode="auto">
          <a:xfrm>
            <a:off x="3363473" y="4287530"/>
            <a:ext cx="750886" cy="70244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6" y="16"/>
              </a:cxn>
              <a:cxn ang="0">
                <a:pos x="83" y="16"/>
              </a:cxn>
              <a:cxn ang="0">
                <a:pos x="62" y="23"/>
              </a:cxn>
              <a:cxn ang="0">
                <a:pos x="59" y="60"/>
              </a:cxn>
              <a:cxn ang="0">
                <a:pos x="59" y="75"/>
              </a:cxn>
              <a:cxn ang="0">
                <a:pos x="44" y="75"/>
              </a:cxn>
              <a:cxn ang="0">
                <a:pos x="21" y="69"/>
              </a:cxn>
              <a:cxn ang="0">
                <a:pos x="11" y="78"/>
              </a:cxn>
              <a:cxn ang="0">
                <a:pos x="0" y="67"/>
              </a:cxn>
              <a:cxn ang="0">
                <a:pos x="7" y="57"/>
              </a:cxn>
              <a:cxn ang="0">
                <a:pos x="52" y="11"/>
              </a:cxn>
              <a:cxn ang="0">
                <a:pos x="26" y="0"/>
              </a:cxn>
              <a:cxn ang="0">
                <a:pos x="25" y="0"/>
              </a:cxn>
              <a:cxn ang="0">
                <a:pos x="21" y="3"/>
              </a:cxn>
              <a:cxn ang="0">
                <a:pos x="12" y="30"/>
              </a:cxn>
              <a:cxn ang="0">
                <a:pos x="50" y="18"/>
              </a:cxn>
              <a:cxn ang="0">
                <a:pos x="51" y="16"/>
              </a:cxn>
              <a:cxn ang="0">
                <a:pos x="32" y="12"/>
              </a:cxn>
              <a:cxn ang="0">
                <a:pos x="24" y="20"/>
              </a:cxn>
              <a:cxn ang="0">
                <a:pos x="23" y="9"/>
              </a:cxn>
              <a:cxn ang="0">
                <a:pos x="24" y="7"/>
              </a:cxn>
              <a:cxn ang="0">
                <a:pos x="23" y="4"/>
              </a:cxn>
              <a:cxn ang="0">
                <a:pos x="25" y="2"/>
              </a:cxn>
              <a:cxn ang="0">
                <a:pos x="25" y="6"/>
              </a:cxn>
              <a:cxn ang="0">
                <a:pos x="49" y="13"/>
              </a:cxn>
              <a:cxn ang="0">
                <a:pos x="25" y="6"/>
              </a:cxn>
              <a:cxn ang="0">
                <a:pos x="49" y="12"/>
              </a:cxn>
              <a:cxn ang="0">
                <a:pos x="25" y="5"/>
              </a:cxn>
              <a:cxn ang="0">
                <a:pos x="26" y="4"/>
              </a:cxn>
              <a:cxn ang="0">
                <a:pos x="49" y="12"/>
              </a:cxn>
              <a:cxn ang="0">
                <a:pos x="26" y="4"/>
              </a:cxn>
              <a:cxn ang="0">
                <a:pos x="16" y="52"/>
              </a:cxn>
              <a:cxn ang="0">
                <a:pos x="46" y="49"/>
              </a:cxn>
              <a:cxn ang="0">
                <a:pos x="14" y="40"/>
              </a:cxn>
              <a:cxn ang="0">
                <a:pos x="47" y="43"/>
              </a:cxn>
              <a:cxn ang="0">
                <a:pos x="14" y="40"/>
              </a:cxn>
              <a:cxn ang="0">
                <a:pos x="11" y="62"/>
              </a:cxn>
              <a:cxn ang="0">
                <a:pos x="6" y="67"/>
              </a:cxn>
              <a:cxn ang="0">
                <a:pos x="11" y="72"/>
              </a:cxn>
              <a:cxn ang="0">
                <a:pos x="16" y="67"/>
              </a:cxn>
              <a:cxn ang="0">
                <a:pos x="55" y="64"/>
              </a:cxn>
              <a:cxn ang="0">
                <a:pos x="48" y="64"/>
              </a:cxn>
              <a:cxn ang="0">
                <a:pos x="48" y="71"/>
              </a:cxn>
              <a:cxn ang="0">
                <a:pos x="55" y="71"/>
              </a:cxn>
              <a:cxn ang="0">
                <a:pos x="55" y="64"/>
              </a:cxn>
            </a:cxnLst>
            <a:rect l="0" t="0" r="r" b="b"/>
            <a:pathLst>
              <a:path w="83" h="78">
                <a:moveTo>
                  <a:pt x="2" y="33"/>
                </a:moveTo>
                <a:cubicBezTo>
                  <a:pt x="53" y="33"/>
                  <a:pt x="53" y="33"/>
                  <a:pt x="53" y="33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23"/>
                  <a:pt x="83" y="23"/>
                  <a:pt x="83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56" y="58"/>
                  <a:pt x="56" y="58"/>
                  <a:pt x="56" y="58"/>
                </a:cubicBezTo>
                <a:cubicBezTo>
                  <a:pt x="57" y="58"/>
                  <a:pt x="58" y="59"/>
                  <a:pt x="59" y="60"/>
                </a:cubicBezTo>
                <a:cubicBezTo>
                  <a:pt x="61" y="62"/>
                  <a:pt x="62" y="64"/>
                  <a:pt x="62" y="67"/>
                </a:cubicBezTo>
                <a:cubicBezTo>
                  <a:pt x="62" y="70"/>
                  <a:pt x="61" y="73"/>
                  <a:pt x="59" y="75"/>
                </a:cubicBezTo>
                <a:cubicBezTo>
                  <a:pt x="57" y="77"/>
                  <a:pt x="55" y="78"/>
                  <a:pt x="52" y="78"/>
                </a:cubicBezTo>
                <a:cubicBezTo>
                  <a:pt x="49" y="78"/>
                  <a:pt x="46" y="77"/>
                  <a:pt x="44" y="75"/>
                </a:cubicBezTo>
                <a:cubicBezTo>
                  <a:pt x="43" y="73"/>
                  <a:pt x="42" y="71"/>
                  <a:pt x="4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1"/>
                  <a:pt x="20" y="73"/>
                  <a:pt x="18" y="75"/>
                </a:cubicBezTo>
                <a:cubicBezTo>
                  <a:pt x="17" y="77"/>
                  <a:pt x="14" y="78"/>
                  <a:pt x="11" y="78"/>
                </a:cubicBezTo>
                <a:cubicBezTo>
                  <a:pt x="8" y="78"/>
                  <a:pt x="5" y="77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2"/>
                  <a:pt x="4" y="60"/>
                </a:cubicBezTo>
                <a:cubicBezTo>
                  <a:pt x="4" y="59"/>
                  <a:pt x="6" y="58"/>
                  <a:pt x="7" y="57"/>
                </a:cubicBezTo>
                <a:cubicBezTo>
                  <a:pt x="2" y="33"/>
                  <a:pt x="2" y="33"/>
                  <a:pt x="2" y="33"/>
                </a:cubicBezTo>
                <a:close/>
                <a:moveTo>
                  <a:pt x="52" y="11"/>
                </a:moveTo>
                <a:cubicBezTo>
                  <a:pt x="53" y="8"/>
                  <a:pt x="53" y="8"/>
                  <a:pt x="53" y="8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21" y="2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2"/>
                  <a:pt x="19" y="22"/>
                  <a:pt x="19" y="22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5" y="8"/>
                  <a:pt x="25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3"/>
                  <a:pt x="24" y="3"/>
                </a:cubicBezTo>
                <a:cubicBezTo>
                  <a:pt x="24" y="3"/>
                  <a:pt x="25" y="3"/>
                  <a:pt x="25" y="2"/>
                </a:cubicBezTo>
                <a:cubicBezTo>
                  <a:pt x="52" y="11"/>
                  <a:pt x="52" y="11"/>
                  <a:pt x="52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4"/>
                  <a:pt x="49" y="14"/>
                  <a:pt x="49" y="14"/>
                </a:cubicBezTo>
                <a:cubicBezTo>
                  <a:pt x="25" y="6"/>
                  <a:pt x="25" y="6"/>
                  <a:pt x="25" y="6"/>
                </a:cubicBezTo>
                <a:close/>
                <a:moveTo>
                  <a:pt x="25" y="5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6" y="4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lose/>
                <a:moveTo>
                  <a:pt x="15" y="49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4" y="40"/>
                </a:moveTo>
                <a:cubicBezTo>
                  <a:pt x="15" y="43"/>
                  <a:pt x="15" y="43"/>
                  <a:pt x="15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14" y="64"/>
                </a:moveTo>
                <a:cubicBezTo>
                  <a:pt x="14" y="63"/>
                  <a:pt x="12" y="62"/>
                  <a:pt x="11" y="62"/>
                </a:cubicBezTo>
                <a:cubicBezTo>
                  <a:pt x="10" y="62"/>
                  <a:pt x="8" y="63"/>
                  <a:pt x="8" y="64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69"/>
                  <a:pt x="7" y="70"/>
                  <a:pt x="8" y="71"/>
                </a:cubicBezTo>
                <a:cubicBezTo>
                  <a:pt x="8" y="71"/>
                  <a:pt x="10" y="72"/>
                  <a:pt x="11" y="72"/>
                </a:cubicBezTo>
                <a:cubicBezTo>
                  <a:pt x="12" y="72"/>
                  <a:pt x="14" y="71"/>
                  <a:pt x="14" y="71"/>
                </a:cubicBezTo>
                <a:cubicBezTo>
                  <a:pt x="15" y="70"/>
                  <a:pt x="16" y="69"/>
                  <a:pt x="16" y="67"/>
                </a:cubicBezTo>
                <a:cubicBezTo>
                  <a:pt x="16" y="66"/>
                  <a:pt x="15" y="65"/>
                  <a:pt x="14" y="64"/>
                </a:cubicBezTo>
                <a:close/>
                <a:moveTo>
                  <a:pt x="55" y="64"/>
                </a:moveTo>
                <a:cubicBezTo>
                  <a:pt x="54" y="63"/>
                  <a:pt x="53" y="62"/>
                  <a:pt x="52" y="62"/>
                </a:cubicBezTo>
                <a:cubicBezTo>
                  <a:pt x="50" y="62"/>
                  <a:pt x="49" y="63"/>
                  <a:pt x="48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7" y="69"/>
                  <a:pt x="47" y="70"/>
                  <a:pt x="48" y="71"/>
                </a:cubicBezTo>
                <a:cubicBezTo>
                  <a:pt x="49" y="71"/>
                  <a:pt x="50" y="72"/>
                  <a:pt x="52" y="72"/>
                </a:cubicBezTo>
                <a:cubicBezTo>
                  <a:pt x="53" y="72"/>
                  <a:pt x="54" y="71"/>
                  <a:pt x="55" y="71"/>
                </a:cubicBezTo>
                <a:cubicBezTo>
                  <a:pt x="56" y="70"/>
                  <a:pt x="56" y="69"/>
                  <a:pt x="56" y="67"/>
                </a:cubicBezTo>
                <a:cubicBezTo>
                  <a:pt x="56" y="66"/>
                  <a:pt x="56" y="65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ṣlíḑé">
            <a:extLst>
              <a:ext uri="{FF2B5EF4-FFF2-40B4-BE49-F238E27FC236}">
                <a16:creationId xmlns:a16="http://schemas.microsoft.com/office/drawing/2014/main" xmlns="" id="{CE0FD087-1B61-4501-882E-180592182228}"/>
              </a:ext>
            </a:extLst>
          </p:cNvPr>
          <p:cNvSpPr/>
          <p:nvPr/>
        </p:nvSpPr>
        <p:spPr bwMode="auto">
          <a:xfrm>
            <a:off x="1647014" y="3907804"/>
            <a:ext cx="531251" cy="501940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3" y="6"/>
              </a:cxn>
              <a:cxn ang="0">
                <a:pos x="15" y="27"/>
              </a:cxn>
              <a:cxn ang="0">
                <a:pos x="13" y="28"/>
              </a:cxn>
              <a:cxn ang="0">
                <a:pos x="5" y="68"/>
              </a:cxn>
              <a:cxn ang="0">
                <a:pos x="56" y="50"/>
              </a:cxn>
              <a:cxn ang="0">
                <a:pos x="62" y="71"/>
              </a:cxn>
              <a:cxn ang="0">
                <a:pos x="59" y="74"/>
              </a:cxn>
              <a:cxn ang="0">
                <a:pos x="0" y="74"/>
              </a:cxn>
              <a:cxn ang="0">
                <a:pos x="0" y="25"/>
              </a:cxn>
              <a:cxn ang="0">
                <a:pos x="0" y="24"/>
              </a:cxn>
              <a:cxn ang="0">
                <a:pos x="13" y="0"/>
              </a:cxn>
              <a:cxn ang="0">
                <a:pos x="9" y="50"/>
              </a:cxn>
              <a:cxn ang="0">
                <a:pos x="16" y="45"/>
              </a:cxn>
              <a:cxn ang="0">
                <a:pos x="18" y="56"/>
              </a:cxn>
              <a:cxn ang="0">
                <a:pos x="18" y="60"/>
              </a:cxn>
              <a:cxn ang="0">
                <a:pos x="28" y="61"/>
              </a:cxn>
              <a:cxn ang="0">
                <a:pos x="39" y="63"/>
              </a:cxn>
              <a:cxn ang="0">
                <a:pos x="32" y="58"/>
              </a:cxn>
              <a:cxn ang="0">
                <a:pos x="26" y="58"/>
              </a:cxn>
              <a:cxn ang="0">
                <a:pos x="26" y="56"/>
              </a:cxn>
              <a:cxn ang="0">
                <a:pos x="29" y="47"/>
              </a:cxn>
              <a:cxn ang="0">
                <a:pos x="19" y="51"/>
              </a:cxn>
              <a:cxn ang="0">
                <a:pos x="20" y="42"/>
              </a:cxn>
              <a:cxn ang="0">
                <a:pos x="15" y="8"/>
              </a:cxn>
              <a:cxn ang="0">
                <a:pos x="12" y="25"/>
              </a:cxn>
              <a:cxn ang="0">
                <a:pos x="41" y="40"/>
              </a:cxn>
              <a:cxn ang="0">
                <a:pos x="40" y="52"/>
              </a:cxn>
              <a:cxn ang="0">
                <a:pos x="41" y="57"/>
              </a:cxn>
              <a:cxn ang="0">
                <a:pos x="44" y="55"/>
              </a:cxn>
              <a:cxn ang="0">
                <a:pos x="41" y="40"/>
              </a:cxn>
              <a:cxn ang="0">
                <a:pos x="70" y="9"/>
              </a:cxn>
              <a:cxn ang="0">
                <a:pos x="60" y="9"/>
              </a:cxn>
              <a:cxn ang="0">
                <a:pos x="71" y="16"/>
              </a:cxn>
              <a:cxn ang="0">
                <a:pos x="64" y="34"/>
              </a:cxn>
              <a:cxn ang="0">
                <a:pos x="77" y="16"/>
              </a:cxn>
              <a:cxn ang="0">
                <a:pos x="76" y="14"/>
              </a:cxn>
              <a:cxn ang="0">
                <a:pos x="58" y="11"/>
              </a:cxn>
              <a:cxn ang="0">
                <a:pos x="54" y="44"/>
              </a:cxn>
              <a:cxn ang="0">
                <a:pos x="58" y="11"/>
              </a:cxn>
            </a:cxnLst>
            <a:rect l="0" t="0" r="r" b="b"/>
            <a:pathLst>
              <a:path w="78" h="74">
                <a:moveTo>
                  <a:pt x="15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68"/>
                  <a:pt x="5" y="68"/>
                  <a:pt x="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50"/>
                  <a:pt x="56" y="50"/>
                  <a:pt x="56" y="50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4"/>
                  <a:pt x="62" y="74"/>
                  <a:pt x="6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9" y="50"/>
                </a:move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6" y="42"/>
                  <a:pt x="16" y="45"/>
                </a:cubicBezTo>
                <a:cubicBezTo>
                  <a:pt x="16" y="48"/>
                  <a:pt x="14" y="52"/>
                  <a:pt x="15" y="54"/>
                </a:cubicBezTo>
                <a:cubicBezTo>
                  <a:pt x="15" y="56"/>
                  <a:pt x="16" y="57"/>
                  <a:pt x="18" y="56"/>
                </a:cubicBezTo>
                <a:cubicBezTo>
                  <a:pt x="19" y="56"/>
                  <a:pt x="20" y="55"/>
                  <a:pt x="21" y="55"/>
                </a:cubicBezTo>
                <a:cubicBezTo>
                  <a:pt x="20" y="57"/>
                  <a:pt x="18" y="58"/>
                  <a:pt x="18" y="60"/>
                </a:cubicBezTo>
                <a:cubicBezTo>
                  <a:pt x="17" y="62"/>
                  <a:pt x="18" y="63"/>
                  <a:pt x="20" y="64"/>
                </a:cubicBezTo>
                <a:cubicBezTo>
                  <a:pt x="23" y="65"/>
                  <a:pt x="26" y="63"/>
                  <a:pt x="28" y="61"/>
                </a:cubicBezTo>
                <a:cubicBezTo>
                  <a:pt x="28" y="61"/>
                  <a:pt x="28" y="61"/>
                  <a:pt x="29" y="61"/>
                </a:cubicBezTo>
                <a:cubicBezTo>
                  <a:pt x="31" y="64"/>
                  <a:pt x="39" y="63"/>
                  <a:pt x="39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2" y="60"/>
                  <a:pt x="32" y="58"/>
                </a:cubicBezTo>
                <a:cubicBezTo>
                  <a:pt x="32" y="56"/>
                  <a:pt x="30" y="56"/>
                  <a:pt x="29" y="56"/>
                </a:cubicBezTo>
                <a:cubicBezTo>
                  <a:pt x="28" y="56"/>
                  <a:pt x="27" y="57"/>
                  <a:pt x="26" y="58"/>
                </a:cubicBezTo>
                <a:cubicBezTo>
                  <a:pt x="25" y="58"/>
                  <a:pt x="23" y="59"/>
                  <a:pt x="22" y="60"/>
                </a:cubicBezTo>
                <a:cubicBezTo>
                  <a:pt x="23" y="59"/>
                  <a:pt x="25" y="57"/>
                  <a:pt x="26" y="56"/>
                </a:cubicBezTo>
                <a:cubicBezTo>
                  <a:pt x="28" y="53"/>
                  <a:pt x="30" y="51"/>
                  <a:pt x="30" y="50"/>
                </a:cubicBezTo>
                <a:cubicBezTo>
                  <a:pt x="31" y="48"/>
                  <a:pt x="30" y="47"/>
                  <a:pt x="29" y="47"/>
                </a:cubicBezTo>
                <a:cubicBezTo>
                  <a:pt x="27" y="46"/>
                  <a:pt x="25" y="48"/>
                  <a:pt x="22" y="49"/>
                </a:cubicBezTo>
                <a:cubicBezTo>
                  <a:pt x="21" y="50"/>
                  <a:pt x="20" y="51"/>
                  <a:pt x="19" y="51"/>
                </a:cubicBezTo>
                <a:cubicBezTo>
                  <a:pt x="19" y="50"/>
                  <a:pt x="19" y="47"/>
                  <a:pt x="20" y="45"/>
                </a:cubicBezTo>
                <a:cubicBezTo>
                  <a:pt x="20" y="44"/>
                  <a:pt x="20" y="42"/>
                  <a:pt x="20" y="42"/>
                </a:cubicBezTo>
                <a:cubicBezTo>
                  <a:pt x="23" y="25"/>
                  <a:pt x="9" y="50"/>
                  <a:pt x="9" y="50"/>
                </a:cubicBezTo>
                <a:close/>
                <a:moveTo>
                  <a:pt x="15" y="8"/>
                </a:moveTo>
                <a:cubicBezTo>
                  <a:pt x="6" y="24"/>
                  <a:pt x="6" y="24"/>
                  <a:pt x="6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41" y="40"/>
                </a:move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6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53" y="47"/>
                  <a:pt x="53" y="47"/>
                  <a:pt x="53" y="47"/>
                </a:cubicBezTo>
                <a:cubicBezTo>
                  <a:pt x="41" y="40"/>
                  <a:pt x="41" y="40"/>
                  <a:pt x="41" y="40"/>
                </a:cubicBezTo>
                <a:close/>
                <a:moveTo>
                  <a:pt x="71" y="10"/>
                </a:moveTo>
                <a:cubicBezTo>
                  <a:pt x="70" y="9"/>
                  <a:pt x="70" y="9"/>
                  <a:pt x="70" y="9"/>
                </a:cubicBezTo>
                <a:cubicBezTo>
                  <a:pt x="66" y="6"/>
                  <a:pt x="66" y="6"/>
                  <a:pt x="66" y="6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6"/>
                  <a:pt x="71" y="16"/>
                  <a:pt x="7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23"/>
                  <a:pt x="68" y="29"/>
                  <a:pt x="64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2" y="31"/>
                  <a:pt x="76" y="24"/>
                  <a:pt x="77" y="16"/>
                </a:cubicBezTo>
                <a:cubicBezTo>
                  <a:pt x="78" y="15"/>
                  <a:pt x="78" y="15"/>
                  <a:pt x="78" y="15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0"/>
                  <a:pt x="71" y="10"/>
                  <a:pt x="71" y="10"/>
                </a:cubicBezTo>
                <a:close/>
                <a:moveTo>
                  <a:pt x="58" y="11"/>
                </a:moveTo>
                <a:cubicBezTo>
                  <a:pt x="51" y="19"/>
                  <a:pt x="46" y="28"/>
                  <a:pt x="43" y="38"/>
                </a:cubicBezTo>
                <a:cubicBezTo>
                  <a:pt x="47" y="40"/>
                  <a:pt x="50" y="42"/>
                  <a:pt x="54" y="44"/>
                </a:cubicBezTo>
                <a:cubicBezTo>
                  <a:pt x="61" y="36"/>
                  <a:pt x="66" y="27"/>
                  <a:pt x="70" y="18"/>
                </a:cubicBezTo>
                <a:cubicBezTo>
                  <a:pt x="66" y="16"/>
                  <a:pt x="62" y="13"/>
                  <a:pt x="58" y="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iśḻîḍè">
            <a:extLst>
              <a:ext uri="{FF2B5EF4-FFF2-40B4-BE49-F238E27FC236}">
                <a16:creationId xmlns:a16="http://schemas.microsoft.com/office/drawing/2014/main" xmlns="" id="{BEE72C6A-690E-4CA6-B7A2-F22A12609031}"/>
              </a:ext>
            </a:extLst>
          </p:cNvPr>
          <p:cNvSpPr txBox="1"/>
          <p:nvPr/>
        </p:nvSpPr>
        <p:spPr bwMode="auto">
          <a:xfrm>
            <a:off x="6081746" y="2278099"/>
            <a:ext cx="4348706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智能叉车出入库代替人工</a:t>
            </a:r>
            <a:r>
              <a:rPr lang="zh-CN" altLang="en-US" sz="2200" b="1" dirty="0"/>
              <a:t>出入库</a:t>
            </a:r>
            <a:endParaRPr lang="zh-CN" altLang="en-US" sz="2200" b="1" dirty="0">
              <a:effectLst/>
            </a:endParaRPr>
          </a:p>
        </p:txBody>
      </p:sp>
      <p:sp>
        <p:nvSpPr>
          <p:cNvPr id="24" name="íSḻiďé">
            <a:extLst>
              <a:ext uri="{FF2B5EF4-FFF2-40B4-BE49-F238E27FC236}">
                <a16:creationId xmlns:a16="http://schemas.microsoft.com/office/drawing/2014/main" xmlns="" id="{6AC1F7A9-0869-42A7-9B06-C3B43242C83C}"/>
              </a:ext>
            </a:extLst>
          </p:cNvPr>
          <p:cNvSpPr txBox="1"/>
          <p:nvPr/>
        </p:nvSpPr>
        <p:spPr bwMode="auto">
          <a:xfrm>
            <a:off x="6834285" y="3711146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杜绝仓库物料数量出错</a:t>
            </a:r>
          </a:p>
        </p:txBody>
      </p:sp>
      <p:sp>
        <p:nvSpPr>
          <p:cNvPr id="25" name="íŝḷíďé">
            <a:extLst>
              <a:ext uri="{FF2B5EF4-FFF2-40B4-BE49-F238E27FC236}">
                <a16:creationId xmlns:a16="http://schemas.microsoft.com/office/drawing/2014/main" xmlns="" id="{68BFBD13-C76B-45A4-B7F8-2CB6C41B0FDE}"/>
              </a:ext>
            </a:extLst>
          </p:cNvPr>
          <p:cNvSpPr txBox="1"/>
          <p:nvPr/>
        </p:nvSpPr>
        <p:spPr bwMode="auto">
          <a:xfrm>
            <a:off x="7415868" y="5142444"/>
            <a:ext cx="3014584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减少人员管理成本</a:t>
            </a:r>
          </a:p>
        </p:txBody>
      </p:sp>
      <p:sp>
        <p:nvSpPr>
          <p:cNvPr id="27" name="矩形 26"/>
          <p:cNvSpPr/>
          <p:nvPr/>
        </p:nvSpPr>
        <p:spPr>
          <a:xfrm>
            <a:off x="2536368" y="1423372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提高存取效率</a:t>
            </a:r>
          </a:p>
        </p:txBody>
      </p:sp>
      <p:sp>
        <p:nvSpPr>
          <p:cNvPr id="28" name="íśḻîḓe">
            <a:extLst>
              <a:ext uri="{FF2B5EF4-FFF2-40B4-BE49-F238E27FC236}">
                <a16:creationId xmlns:a16="http://schemas.microsoft.com/office/drawing/2014/main" xmlns="" id="{07AD0EA0-BBF6-49C5-B99A-85A332C27036}"/>
              </a:ext>
            </a:extLst>
          </p:cNvPr>
          <p:cNvSpPr txBox="1"/>
          <p:nvPr/>
        </p:nvSpPr>
        <p:spPr bwMode="auto">
          <a:xfrm>
            <a:off x="620785" y="2453307"/>
            <a:ext cx="2116542" cy="556179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0"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9600" dirty="0"/>
              <a:t>信息同步化</a:t>
            </a:r>
            <a:endParaRPr lang="en-US" altLang="zh-CN" sz="9600" dirty="0"/>
          </a:p>
          <a:p>
            <a:pPr algn="r">
              <a:lnSpc>
                <a:spcPct val="150000"/>
              </a:lnSpc>
            </a:pPr>
            <a:r>
              <a:rPr lang="en-US" altLang="zh-CN" sz="1100" dirty="0"/>
              <a:t>.</a:t>
            </a:r>
          </a:p>
        </p:txBody>
      </p:sp>
      <p:sp>
        <p:nvSpPr>
          <p:cNvPr id="29" name="矩形 28"/>
          <p:cNvSpPr/>
          <p:nvPr/>
        </p:nvSpPr>
        <p:spPr>
          <a:xfrm>
            <a:off x="3399409" y="6037235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减少人力需求</a:t>
            </a:r>
          </a:p>
        </p:txBody>
      </p:sp>
    </p:spTree>
    <p:extLst>
      <p:ext uri="{BB962C8B-B14F-4D97-AF65-F5344CB8AC3E}">
        <p14:creationId xmlns:p14="http://schemas.microsoft.com/office/powerpoint/2010/main" val="362736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无人仓库系统优势</a:t>
            </a:r>
          </a:p>
        </p:txBody>
      </p:sp>
      <p:sp>
        <p:nvSpPr>
          <p:cNvPr id="20" name="íṣḻíde">
            <a:extLst>
              <a:ext uri="{FF2B5EF4-FFF2-40B4-BE49-F238E27FC236}">
                <a16:creationId xmlns:a16="http://schemas.microsoft.com/office/drawing/2014/main" xmlns="" id="{10F54B13-5252-4210-A7D5-BAFCA3C0C07A}"/>
              </a:ext>
            </a:extLst>
          </p:cNvPr>
          <p:cNvSpPr txBox="1"/>
          <p:nvPr/>
        </p:nvSpPr>
        <p:spPr bwMode="auto">
          <a:xfrm>
            <a:off x="8706320" y="2626664"/>
            <a:ext cx="1223128" cy="24766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存取效率</a:t>
            </a: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货物质量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9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1210435" y="1673393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自动化程度高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:a16="http://schemas.microsoft.com/office/drawing/2014/main" xmlns="" id="{3E67EE89-6570-4900-89C4-2BB7B2CD9602}"/>
              </a:ext>
            </a:extLst>
          </p:cNvPr>
          <p:cNvSpPr txBox="1"/>
          <p:nvPr/>
        </p:nvSpPr>
        <p:spPr bwMode="auto">
          <a:xfrm>
            <a:off x="1210435" y="2959912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出入库错误率低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:a16="http://schemas.microsoft.com/office/drawing/2014/main" xmlns="" id="{79B003B9-4875-4123-9113-CCF125DD1703}"/>
              </a:ext>
            </a:extLst>
          </p:cNvPr>
          <p:cNvSpPr txBox="1"/>
          <p:nvPr/>
        </p:nvSpPr>
        <p:spPr bwMode="auto">
          <a:xfrm>
            <a:off x="1174012" y="4194322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信息同步化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1194043" y="5324479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日志记录 问题追溯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1210435" y="2145353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A17A22C-AF39-447E-8093-9D88AEC21EB7}"/>
              </a:ext>
            </a:extLst>
          </p:cNvPr>
          <p:cNvCxnSpPr/>
          <p:nvPr/>
        </p:nvCxnSpPr>
        <p:spPr>
          <a:xfrm>
            <a:off x="1210435" y="339248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210435" y="463961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74012" y="5779479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 flipV="1">
            <a:off x="10150600" y="2624728"/>
            <a:ext cx="902166" cy="216484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išḷiḍé">
            <a:extLst>
              <a:ext uri="{FF2B5EF4-FFF2-40B4-BE49-F238E27FC236}">
                <a16:creationId xmlns:a16="http://schemas.microsoft.com/office/drawing/2014/main" xmlns="" id="{0286D387-E057-4FF0-A233-177FF208DB1C}"/>
              </a:ext>
            </a:extLst>
          </p:cNvPr>
          <p:cNvSpPr/>
          <p:nvPr/>
        </p:nvSpPr>
        <p:spPr bwMode="auto">
          <a:xfrm rot="5400000">
            <a:off x="5139806" y="2547043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ïSlíḋe">
            <a:extLst>
              <a:ext uri="{FF2B5EF4-FFF2-40B4-BE49-F238E27FC236}">
                <a16:creationId xmlns:a16="http://schemas.microsoft.com/office/drawing/2014/main" xmlns="" id="{D1D51334-E0BB-4D37-AB26-DF8F26FE71FE}"/>
              </a:ext>
            </a:extLst>
          </p:cNvPr>
          <p:cNvSpPr/>
          <p:nvPr/>
        </p:nvSpPr>
        <p:spPr bwMode="auto">
          <a:xfrm rot="5400000">
            <a:off x="5119751" y="3923131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îṣḷíḑè">
            <a:extLst>
              <a:ext uri="{FF2B5EF4-FFF2-40B4-BE49-F238E27FC236}">
                <a16:creationId xmlns:a16="http://schemas.microsoft.com/office/drawing/2014/main" xmlns="" id="{838B91F9-0100-4117-9131-E9EF32422B83}"/>
              </a:ext>
            </a:extLst>
          </p:cNvPr>
          <p:cNvSpPr/>
          <p:nvPr/>
        </p:nvSpPr>
        <p:spPr bwMode="auto">
          <a:xfrm rot="5400000">
            <a:off x="6367795" y="2199165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3" name="îśḷîďè">
            <a:extLst>
              <a:ext uri="{FF2B5EF4-FFF2-40B4-BE49-F238E27FC236}">
                <a16:creationId xmlns:a16="http://schemas.microsoft.com/office/drawing/2014/main" xmlns="" id="{2186FE10-6671-4FB6-AC91-BCA7DE7C6445}"/>
              </a:ext>
            </a:extLst>
          </p:cNvPr>
          <p:cNvSpPr/>
          <p:nvPr/>
        </p:nvSpPr>
        <p:spPr bwMode="auto">
          <a:xfrm rot="5400000">
            <a:off x="6367795" y="2173711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iśḷiḍè">
            <a:extLst>
              <a:ext uri="{FF2B5EF4-FFF2-40B4-BE49-F238E27FC236}">
                <a16:creationId xmlns:a16="http://schemas.microsoft.com/office/drawing/2014/main" xmlns="" id="{93F329D4-2C09-4592-A91C-1132E72174E2}"/>
              </a:ext>
            </a:extLst>
          </p:cNvPr>
          <p:cNvSpPr/>
          <p:nvPr/>
        </p:nvSpPr>
        <p:spPr bwMode="auto">
          <a:xfrm>
            <a:off x="4540525" y="4888736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ïşļïḋe">
            <a:extLst>
              <a:ext uri="{FF2B5EF4-FFF2-40B4-BE49-F238E27FC236}">
                <a16:creationId xmlns:a16="http://schemas.microsoft.com/office/drawing/2014/main" xmlns="" id="{1512B009-9694-41D8-93B9-FCAB32AF5EFB}"/>
              </a:ext>
            </a:extLst>
          </p:cNvPr>
          <p:cNvSpPr/>
          <p:nvPr/>
        </p:nvSpPr>
        <p:spPr bwMode="auto">
          <a:xfrm>
            <a:off x="4569705" y="2482514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í$liḍe">
            <a:extLst>
              <a:ext uri="{FF2B5EF4-FFF2-40B4-BE49-F238E27FC236}">
                <a16:creationId xmlns:a16="http://schemas.microsoft.com/office/drawing/2014/main" xmlns="" id="{3E68E220-7892-4D49-87F3-4CFBB8EE6D8E}"/>
              </a:ext>
            </a:extLst>
          </p:cNvPr>
          <p:cNvSpPr/>
          <p:nvPr/>
        </p:nvSpPr>
        <p:spPr bwMode="auto">
          <a:xfrm>
            <a:off x="4911136" y="3172262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íśļïḍè">
            <a:extLst>
              <a:ext uri="{FF2B5EF4-FFF2-40B4-BE49-F238E27FC236}">
                <a16:creationId xmlns:a16="http://schemas.microsoft.com/office/drawing/2014/main" xmlns="" id="{A986318A-6B6D-4D2B-8E82-AF4F038D72AC}"/>
              </a:ext>
            </a:extLst>
          </p:cNvPr>
          <p:cNvSpPr/>
          <p:nvPr/>
        </p:nvSpPr>
        <p:spPr bwMode="auto">
          <a:xfrm>
            <a:off x="4911136" y="4297108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214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4af4d3-2ce9-43ee-b8d4-1a224eca20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4400</TotalTime>
  <Words>1360</Words>
  <Application>Microsoft Office PowerPoint</Application>
  <PresentationFormat>宽屏</PresentationFormat>
  <Paragraphs>275</Paragraphs>
  <Slides>24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Consolas</vt:lpstr>
      <vt:lpstr>Impact</vt:lpstr>
      <vt:lpstr>Wingdings</vt:lpstr>
      <vt:lpstr>主题5</vt:lpstr>
      <vt:lpstr>think-cell Slide</vt:lpstr>
      <vt:lpstr>UW无人仓库</vt:lpstr>
      <vt:lpstr>自动化部</vt:lpstr>
      <vt:lpstr>PowerPoint 演示文稿</vt:lpstr>
      <vt:lpstr>无人仓库运行实景</vt:lpstr>
      <vt:lpstr>SMT防错料产线运行实景</vt:lpstr>
      <vt:lpstr>UW无人仓库</vt:lpstr>
      <vt:lpstr>传统仓库日常工作流程</vt:lpstr>
      <vt:lpstr>UW无人仓库系统目的</vt:lpstr>
      <vt:lpstr>UW无人仓库系统优势</vt:lpstr>
      <vt:lpstr>UW无人仓库系统结构</vt:lpstr>
      <vt:lpstr>硬件设备</vt:lpstr>
      <vt:lpstr>后台管理系统</vt:lpstr>
      <vt:lpstr>物料管理</vt:lpstr>
      <vt:lpstr>任务管理</vt:lpstr>
      <vt:lpstr>智能叉车管理</vt:lpstr>
      <vt:lpstr>日志管理</vt:lpstr>
      <vt:lpstr>出入库管理</vt:lpstr>
      <vt:lpstr>用户管理</vt:lpstr>
      <vt:lpstr>移动APP客户端功能</vt:lpstr>
      <vt:lpstr>入库流程对比</vt:lpstr>
      <vt:lpstr>出库流程对比</vt:lpstr>
      <vt:lpstr>盘点流程对比</vt:lpstr>
      <vt:lpstr>物料存放位置优化</vt:lpstr>
      <vt:lpstr>未来！一起见证 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PC</cp:lastModifiedBy>
  <cp:revision>334</cp:revision>
  <cp:lastPrinted>2017-09-28T16:00:00Z</cp:lastPrinted>
  <dcterms:created xsi:type="dcterms:W3CDTF">2017-09-28T16:00:00Z</dcterms:created>
  <dcterms:modified xsi:type="dcterms:W3CDTF">2018-09-12T01:51:27Z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