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17"/>
  </p:notesMasterIdLst>
  <p:handoutMasterIdLst>
    <p:handoutMasterId r:id="rId18"/>
  </p:handoutMasterIdLst>
  <p:sldIdLst>
    <p:sldId id="296" r:id="rId5"/>
    <p:sldId id="295" r:id="rId6"/>
    <p:sldId id="312" r:id="rId7"/>
    <p:sldId id="313" r:id="rId8"/>
    <p:sldId id="314" r:id="rId9"/>
    <p:sldId id="320" r:id="rId10"/>
    <p:sldId id="323" r:id="rId11"/>
    <p:sldId id="324" r:id="rId12"/>
    <p:sldId id="325" r:id="rId13"/>
    <p:sldId id="328" r:id="rId14"/>
    <p:sldId id="329" r:id="rId15"/>
    <p:sldId id="31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autoAdjust="0"/>
    <p:restoredTop sz="94626" autoAdjust="0"/>
  </p:normalViewPr>
  <p:slideViewPr>
    <p:cSldViewPr snapToGrid="0">
      <p:cViewPr>
        <p:scale>
          <a:sx n="75" d="100"/>
          <a:sy n="75" d="100"/>
        </p:scale>
        <p:origin x="1075" y="1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57BDD2-FD8F-DB97-3B52-B87D6F3C20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9B646F6-9457-BD67-7C83-65FAA5E751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A72A-4651-45C7-9E42-35BFFD46D92F}" type="datetimeFigureOut">
              <a:rPr lang="en-US" smtClean="0"/>
              <a:t>4/12/2024</a:t>
            </a:fld>
            <a:endParaRPr lang="en-US" dirty="0"/>
          </a:p>
        </p:txBody>
      </p:sp>
      <p:sp>
        <p:nvSpPr>
          <p:cNvPr id="4" name="Footer Placeholder 3">
            <a:extLst>
              <a:ext uri="{FF2B5EF4-FFF2-40B4-BE49-F238E27FC236}">
                <a16:creationId xmlns:a16="http://schemas.microsoft.com/office/drawing/2014/main" id="{12D0DE2B-367D-0F52-FAA8-3ACF1E4EAA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8C8EAA-C094-412A-F8A7-2165B600C3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88172-A614-444B-9E98-71B10C8CDE5C}" type="slidenum">
              <a:rPr lang="en-US" smtClean="0"/>
              <a:t>‹#›</a:t>
            </a:fld>
            <a:endParaRPr lang="en-US" dirty="0"/>
          </a:p>
        </p:txBody>
      </p:sp>
    </p:spTree>
    <p:extLst>
      <p:ext uri="{BB962C8B-B14F-4D97-AF65-F5344CB8AC3E}">
        <p14:creationId xmlns:p14="http://schemas.microsoft.com/office/powerpoint/2010/main" val="1805580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t>4/12/2024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t>‹#›</a:t>
            </a:fld>
            <a:endParaRPr lang="en-US"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t>1</a:t>
            </a:fld>
            <a:endParaRPr lang="en-US" dirty="0"/>
          </a:p>
        </p:txBody>
      </p:sp>
    </p:spTree>
    <p:extLst>
      <p:ext uri="{BB962C8B-B14F-4D97-AF65-F5344CB8AC3E}">
        <p14:creationId xmlns:p14="http://schemas.microsoft.com/office/powerpoint/2010/main" val="1623119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31816-AF2F-1242-F46B-D491A845E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7A44CE-7EA8-1458-D688-33AE228549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7EC9CE-4E9C-5EDC-E164-36D0F5B6DC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D87164-08E0-C6EF-2F03-E48C6796A434}"/>
              </a:ext>
            </a:extLst>
          </p:cNvPr>
          <p:cNvSpPr>
            <a:spLocks noGrp="1"/>
          </p:cNvSpPr>
          <p:nvPr>
            <p:ph type="sldNum" sz="quarter" idx="5"/>
          </p:nvPr>
        </p:nvSpPr>
        <p:spPr/>
        <p:txBody>
          <a:bodyPr/>
          <a:lstStyle/>
          <a:p>
            <a:fld id="{C30E6F85-6220-421D-9203-84F526C4C605}" type="slidenum">
              <a:rPr lang="en-US" smtClean="0"/>
              <a:t>12</a:t>
            </a:fld>
            <a:endParaRPr lang="en-US" dirty="0"/>
          </a:p>
        </p:txBody>
      </p:sp>
    </p:spTree>
    <p:extLst>
      <p:ext uri="{BB962C8B-B14F-4D97-AF65-F5344CB8AC3E}">
        <p14:creationId xmlns:p14="http://schemas.microsoft.com/office/powerpoint/2010/main" val="1477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75995833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35073780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7335180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8121AD-8518-1695-111E-C8CFF8A3D0D4}"/>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id="{230DFABF-2A96-46EC-8C35-1C4A9D0A0739}"/>
                </a:ext>
              </a:extLst>
            </p:cNvPr>
            <p:cNvSpPr>
              <a:spLocks noChangeAspect="1"/>
            </p:cNvSpPr>
            <p:nvPr userDrawn="1"/>
          </p:nvSpPr>
          <p:spPr>
            <a:xfrm rot="16200000" flipH="1">
              <a:off x="3489960" y="822961"/>
              <a:ext cx="5212080" cy="5212080"/>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 name="Freeform: Shape 19">
            <a:extLst>
              <a:ext uri="{FF2B5EF4-FFF2-40B4-BE49-F238E27FC236}">
                <a16:creationId xmlns:a16="http://schemas.microsoft.com/office/drawing/2014/main" id="{9829D3BA-2CE1-52FA-09B7-96BDEAF530CE}"/>
              </a:ext>
              <a:ext uri="{C183D7F6-B498-43B3-948B-1728B52AA6E4}">
                <adec:decorative xmlns:adec="http://schemas.microsoft.com/office/drawing/2017/decorative" val="1"/>
              </a:ext>
            </a:extLst>
          </p:cNvPr>
          <p:cNvSpPr>
            <a:spLocks noChangeAspect="1"/>
          </p:cNvSpPr>
          <p:nvPr userDrawn="1"/>
        </p:nvSpPr>
        <p:spPr>
          <a:xfrm>
            <a:off x="3124200" y="459028"/>
            <a:ext cx="5943600" cy="5939944"/>
          </a:xfrm>
          <a:prstGeom prst="ellipse">
            <a:avLst/>
          </a:prstGeom>
          <a:gradFill flip="none" rotWithShape="1">
            <a:gsLst>
              <a:gs pos="7000">
                <a:schemeClr val="accent5">
                  <a:alpha val="30000"/>
                </a:schemeClr>
              </a:gs>
              <a:gs pos="100000">
                <a:schemeClr val="accent3">
                  <a:alpha val="2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975360" y="1731702"/>
            <a:ext cx="10241280" cy="3394596"/>
          </a:xfrm>
        </p:spPr>
        <p:txBody>
          <a:bodyPr anchor="ctr" anchorCtr="0"/>
          <a:lstStyle>
            <a:lvl1pPr algn="ctr">
              <a:defRPr baseline="0"/>
            </a:lvl1pPr>
          </a:lstStyle>
          <a:p>
            <a:r>
              <a:rPr lang="en-US" dirty="0"/>
              <a:t>Click to add title</a:t>
            </a:r>
          </a:p>
        </p:txBody>
      </p:sp>
      <p:sp>
        <p:nvSpPr>
          <p:cNvPr id="3" name="Rectangle 2">
            <a:extLst>
              <a:ext uri="{FF2B5EF4-FFF2-40B4-BE49-F238E27FC236}">
                <a16:creationId xmlns:a16="http://schemas.microsoft.com/office/drawing/2014/main" id="{4253DD31-8C23-CEA0-7016-E263E3AE4D48}"/>
              </a:ext>
              <a:ext uri="{C183D7F6-B498-43B3-948B-1728B52AA6E4}">
                <adec:decorative xmlns:adec="http://schemas.microsoft.com/office/drawing/2017/decorative" val="1"/>
              </a:ext>
            </a:extLst>
          </p:cNvPr>
          <p:cNvSpPr/>
          <p:nvPr userDrawn="1"/>
        </p:nvSpPr>
        <p:spPr>
          <a:xfrm>
            <a:off x="1" y="6401228"/>
            <a:ext cx="12192000" cy="456772"/>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0294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52400" y="161109"/>
            <a:ext cx="6400800" cy="609446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2071713" y="2385989"/>
            <a:ext cx="1951041" cy="6094468"/>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1810016" y="1721821"/>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1075528" y="-614277"/>
            <a:ext cx="4400609" cy="5637268"/>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ED625ADC-8F5C-4D24-FB31-E0A0566E6A9B}"/>
              </a:ext>
              <a:ext uri="{C183D7F6-B498-43B3-948B-1728B52AA6E4}">
                <adec:decorative xmlns:adec="http://schemas.microsoft.com/office/drawing/2017/decorative" val="1"/>
              </a:ext>
            </a:extLst>
          </p:cNvPr>
          <p:cNvSpPr/>
          <p:nvPr userDrawn="1"/>
        </p:nvSpPr>
        <p:spPr>
          <a:xfrm rot="16200000" flipH="1">
            <a:off x="6314338" y="572611"/>
            <a:ext cx="5676110" cy="5167469"/>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4BB0C4-4982-9534-E355-6F700CA613BC}"/>
              </a:ext>
            </a:extLst>
          </p:cNvPr>
          <p:cNvSpPr>
            <a:spLocks noGrp="1"/>
          </p:cNvSpPr>
          <p:nvPr>
            <p:ph type="title"/>
          </p:nvPr>
        </p:nvSpPr>
        <p:spPr>
          <a:xfrm>
            <a:off x="626165" y="189782"/>
            <a:ext cx="5219086" cy="3830130"/>
          </a:xfrm>
        </p:spPr>
        <p:txBody>
          <a:bodyPr/>
          <a:lstStyle>
            <a:lvl1pPr>
              <a:defRPr/>
            </a:lvl1pPr>
          </a:lstStyle>
          <a:p>
            <a:endParaRPr lang="en-US" dirty="0"/>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739649" y="1823065"/>
            <a:ext cx="3936495" cy="457200"/>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6887059" y="2009950"/>
            <a:ext cx="4529559" cy="3725411"/>
          </a:xfrm>
        </p:spPr>
        <p:txBody>
          <a:bodyPr anchor="ctr">
            <a:normAutofit/>
          </a:bodyPr>
          <a:lstStyle>
            <a:lvl1pPr marL="457200" indent="-228600" algn="l">
              <a:buFont typeface="Arial" panose="020B0604020202020204" pitchFamily="34" charset="0"/>
              <a:buChar char="•"/>
              <a:defRPr sz="2000">
                <a:solidFill>
                  <a:schemeClr val="tx1"/>
                </a:solidFill>
              </a:defRPr>
            </a:lvl1pPr>
            <a:lvl2pPr marL="800100" indent="-34290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dirty="0"/>
              <a:t>20XX</a:t>
            </a:r>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1150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6656623-465F-ABF1-A0A3-D5DED6EB1045}"/>
              </a:ext>
              <a:ext uri="{C183D7F6-B498-43B3-948B-1728B52AA6E4}">
                <adec:decorative xmlns:adec="http://schemas.microsoft.com/office/drawing/2017/decorative" val="1"/>
              </a:ext>
            </a:extLst>
          </p:cNvPr>
          <p:cNvGrpSpPr/>
          <p:nvPr userDrawn="1"/>
        </p:nvGrpSpPr>
        <p:grpSpPr>
          <a:xfrm>
            <a:off x="-17809" y="0"/>
            <a:ext cx="6113515" cy="6411879"/>
            <a:chOff x="-17809" y="0"/>
            <a:chExt cx="6113515" cy="6411879"/>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47B9F2E-88FD-DD95-86E3-4FB51190DCCF}"/>
              </a:ext>
            </a:extLst>
          </p:cNvPr>
          <p:cNvSpPr>
            <a:spLocks noGrp="1"/>
          </p:cNvSpPr>
          <p:nvPr>
            <p:ph type="title"/>
          </p:nvPr>
        </p:nvSpPr>
        <p:spPr>
          <a:xfrm>
            <a:off x="630936" y="80592"/>
            <a:ext cx="5168348" cy="3710115"/>
          </a:xfrm>
        </p:spPr>
        <p:txBody>
          <a:bodyPr/>
          <a:lstStyle/>
          <a:p>
            <a:endParaRPr lang="en-US" dirty="0"/>
          </a:p>
        </p:txBody>
      </p:sp>
      <p:sp>
        <p:nvSpPr>
          <p:cNvPr id="6" name="Content Placeholder 6">
            <a:extLst>
              <a:ext uri="{FF2B5EF4-FFF2-40B4-BE49-F238E27FC236}">
                <a16:creationId xmlns:a16="http://schemas.microsoft.com/office/drawing/2014/main" id="{D23A755B-04DF-191D-5B87-B81FF2D55322}"/>
              </a:ext>
            </a:extLst>
          </p:cNvPr>
          <p:cNvSpPr>
            <a:spLocks noGrp="1"/>
          </p:cNvSpPr>
          <p:nvPr>
            <p:ph sz="quarter" idx="17" hasCustomPrompt="1"/>
          </p:nvPr>
        </p:nvSpPr>
        <p:spPr>
          <a:xfrm>
            <a:off x="6578502" y="102442"/>
            <a:ext cx="5089242" cy="6177587"/>
          </a:xfrm>
        </p:spPr>
        <p:txBody>
          <a:bodyPr anchor="ctr">
            <a:noAutofit/>
          </a:bodyPr>
          <a:lstStyle>
            <a:lvl1pPr marL="0" indent="0">
              <a:buNone/>
              <a:defRPr sz="2000">
                <a:solidFill>
                  <a:schemeClr val="tx1"/>
                </a:solidFill>
                <a:latin typeface="+mj-lt"/>
              </a:defRPr>
            </a:lvl1pPr>
            <a:lvl2pPr marL="742950" indent="-285750">
              <a:buFont typeface="Arial" panose="020B0604020202020204" pitchFamily="34" charset="0"/>
              <a:buChar char="•"/>
              <a:defRPr sz="2000">
                <a:latin typeface="+mj-lt"/>
              </a:defRPr>
            </a:lvl2pPr>
            <a:lvl3pPr marL="1200150" indent="-285750">
              <a:buFont typeface="Arial" panose="020B0604020202020204" pitchFamily="34" charset="0"/>
              <a:buChar char="•"/>
              <a:defRPr sz="2000">
                <a:latin typeface="+mj-lt"/>
              </a:defRPr>
            </a:lvl3pPr>
            <a:lvl4pPr marL="1657350" indent="-285750">
              <a:buFont typeface="Arial" panose="020B0604020202020204" pitchFamily="34" charset="0"/>
              <a:buChar char="•"/>
              <a:defRPr sz="2000">
                <a:latin typeface="+mj-lt"/>
              </a:defRPr>
            </a:lvl4pPr>
            <a:lvl5pPr marL="2114550" indent="-285750">
              <a:buFont typeface="Arial" panose="020B0604020202020204" pitchFamily="34" charset="0"/>
              <a:buChar char="•"/>
              <a:defRPr sz="2000">
                <a:latin typeface="+mj-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a:xfrm rot="5400000">
            <a:off x="-1625606" y="1707902"/>
            <a:ext cx="3708411" cy="457200"/>
          </a:xfrm>
        </p:spPr>
        <p:txBody>
          <a:bodyPr/>
          <a:lstStyle>
            <a:lvl1pPr>
              <a:defRPr>
                <a:solidFill>
                  <a:schemeClr val="bg1"/>
                </a:solidFill>
              </a:defRPr>
            </a:lvl1pPr>
          </a:lstStyle>
          <a:p>
            <a:r>
              <a:rPr lang="en-US" dirty="0"/>
              <a:t>Presentation Title</a:t>
            </a:r>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dirty="0"/>
              <a:t>20XX</a:t>
            </a:r>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2525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2 column (comparison slide)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hasCustomPrompt="1"/>
          </p:nvPr>
        </p:nvSpPr>
        <p:spPr>
          <a:xfrm>
            <a:off x="975360" y="795528"/>
            <a:ext cx="10241280" cy="1234440"/>
          </a:xfrm>
        </p:spPr>
        <p:txBody>
          <a:bodyPr/>
          <a:lstStyle>
            <a:lvl1pPr>
              <a:defRPr>
                <a:solidFill>
                  <a:schemeClr val="tx1"/>
                </a:solidFill>
              </a:defRPr>
            </a:lvl1pPr>
          </a:lstStyle>
          <a:p>
            <a:r>
              <a:rPr lang="en-US" dirty="0"/>
              <a:t>Click to add title</a:t>
            </a:r>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a:xfrm rot="5400000">
            <a:off x="-950889" y="1033185"/>
            <a:ext cx="2358977" cy="457200"/>
          </a:xfrm>
        </p:spPr>
        <p:txBody>
          <a:bodyPr/>
          <a:lstStyle/>
          <a:p>
            <a:r>
              <a:rPr lang="en-US" dirty="0"/>
              <a:t>Presentation Title</a:t>
            </a:r>
          </a:p>
        </p:txBody>
      </p:sp>
      <p:sp>
        <p:nvSpPr>
          <p:cNvPr id="2" name="Content Placeholder 2">
            <a:extLst>
              <a:ext uri="{FF2B5EF4-FFF2-40B4-BE49-F238E27FC236}">
                <a16:creationId xmlns:a16="http://schemas.microsoft.com/office/drawing/2014/main" id="{FE7159F4-9C90-4671-D0C4-5A5F1D7BDA47}"/>
              </a:ext>
            </a:extLst>
          </p:cNvPr>
          <p:cNvSpPr>
            <a:spLocks noGrp="1"/>
          </p:cNvSpPr>
          <p:nvPr>
            <p:ph idx="13" hasCustomPrompt="1"/>
          </p:nvPr>
        </p:nvSpPr>
        <p:spPr>
          <a:xfrm>
            <a:off x="974172" y="2441273"/>
            <a:ext cx="4841076" cy="3776596"/>
          </a:xfrm>
        </p:spPr>
        <p:txBody>
          <a:bodyPr>
            <a:noAutofit/>
          </a:bodyPr>
          <a:lstStyle>
            <a:lvl1pPr marL="0" indent="0">
              <a:lnSpc>
                <a:spcPct val="100000"/>
              </a:lnSpc>
              <a:spcBef>
                <a:spcPts val="1000"/>
              </a:spcBef>
              <a:buNone/>
              <a:defRPr sz="2000"/>
            </a:lvl1pPr>
            <a:lvl2pPr marL="228600">
              <a:lnSpc>
                <a:spcPct val="100000"/>
              </a:lnSpc>
              <a:spcBef>
                <a:spcPts val="1000"/>
              </a:spcBef>
              <a:defRPr sz="2000"/>
            </a:lvl2pPr>
            <a:lvl3pPr marL="685800">
              <a:lnSpc>
                <a:spcPct val="100000"/>
              </a:lnSpc>
              <a:spcBef>
                <a:spcPts val="1000"/>
              </a:spcBef>
              <a:defRPr sz="1800"/>
            </a:lvl3pPr>
            <a:lvl4pPr marL="1143000">
              <a:lnSpc>
                <a:spcPct val="100000"/>
              </a:lnSpc>
              <a:spcBef>
                <a:spcPts val="1000"/>
              </a:spcBef>
              <a:defRPr sz="1600"/>
            </a:lvl4pPr>
            <a:lvl5pPr marL="1600200">
              <a:lnSpc>
                <a:spcPct val="100000"/>
              </a:lnSpc>
              <a:spcBef>
                <a:spcPts val="1000"/>
              </a:spcBef>
              <a:defRPr sz="16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94879934-FAC6-CBA9-F178-98B8359AD3BE}"/>
              </a:ext>
            </a:extLst>
          </p:cNvPr>
          <p:cNvSpPr>
            <a:spLocks noGrp="1"/>
          </p:cNvSpPr>
          <p:nvPr>
            <p:ph idx="14" hasCustomPrompt="1"/>
          </p:nvPr>
        </p:nvSpPr>
        <p:spPr>
          <a:xfrm>
            <a:off x="6371754" y="2441273"/>
            <a:ext cx="4841076" cy="3776596"/>
          </a:xfrm>
        </p:spPr>
        <p:txBody>
          <a:bodyPr>
            <a:noAutofit/>
          </a:bodyPr>
          <a:lstStyle>
            <a:lvl1pPr marL="0" indent="0">
              <a:lnSpc>
                <a:spcPct val="100000"/>
              </a:lnSpc>
              <a:spcBef>
                <a:spcPts val="1000"/>
              </a:spcBef>
              <a:buNone/>
              <a:defRPr sz="2000"/>
            </a:lvl1pPr>
            <a:lvl2pPr marL="228600">
              <a:lnSpc>
                <a:spcPct val="100000"/>
              </a:lnSpc>
              <a:spcBef>
                <a:spcPts val="1000"/>
              </a:spcBef>
              <a:defRPr sz="2000"/>
            </a:lvl2pPr>
            <a:lvl3pPr marL="685800">
              <a:lnSpc>
                <a:spcPct val="100000"/>
              </a:lnSpc>
              <a:spcBef>
                <a:spcPts val="1000"/>
              </a:spcBef>
              <a:defRPr sz="1800"/>
            </a:lvl3pPr>
            <a:lvl4pPr marL="1143000">
              <a:lnSpc>
                <a:spcPct val="100000"/>
              </a:lnSpc>
              <a:spcBef>
                <a:spcPts val="1000"/>
              </a:spcBef>
              <a:defRPr sz="1600"/>
            </a:lvl4pPr>
            <a:lvl5pPr marL="1600200">
              <a:lnSpc>
                <a:spcPct val="100000"/>
              </a:lnSpc>
              <a:spcBef>
                <a:spcPts val="1000"/>
              </a:spcBef>
              <a:defRPr sz="16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dirty="0"/>
              <a:t>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64217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hasCustomPrompt="1"/>
          </p:nvPr>
        </p:nvSpPr>
        <p:spPr>
          <a:xfrm>
            <a:off x="4541292" y="457200"/>
            <a:ext cx="7126530" cy="1569368"/>
          </a:xfrm>
        </p:spPr>
        <p:txBody>
          <a:bodyPr>
            <a:noAutofit/>
          </a:bodyPr>
          <a:lstStyle>
            <a:lvl1pPr>
              <a:defRPr>
                <a:solidFill>
                  <a:schemeClr val="tx1"/>
                </a:solidFill>
              </a:defRPr>
            </a:lvl1pPr>
          </a:lstStyle>
          <a:p>
            <a:r>
              <a:rPr lang="en-US" dirty="0"/>
              <a:t>Click to add title</a:t>
            </a:r>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4041648" cy="6409944"/>
          </a:xfrm>
          <a:solidFill>
            <a:schemeClr val="accent6"/>
          </a:solidFill>
        </p:spPr>
        <p:txBody>
          <a:bodyPr tIns="182880" anchor="t" anchorCtr="0">
            <a:normAutofit/>
          </a:bodyPr>
          <a:lstStyle>
            <a:lvl1pPr marL="0" indent="0" algn="ctr">
              <a:buNone/>
              <a:defRPr sz="1400"/>
            </a:lvl1pPr>
          </a:lstStyle>
          <a:p>
            <a:r>
              <a:rPr lang="en-US" dirty="0"/>
              <a:t>Click icon to add picture</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4541838" y="2368550"/>
            <a:ext cx="7125906" cy="3390900"/>
          </a:xfrm>
        </p:spPr>
        <p:txBody>
          <a:bodyPr>
            <a:noAutofit/>
          </a:bodyPr>
          <a:lstStyle>
            <a:lvl1pPr marL="0" indent="0">
              <a:buNone/>
              <a:defRPr sz="2000">
                <a:solidFill>
                  <a:schemeClr val="tx1"/>
                </a:solidFill>
              </a:defRPr>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2000"/>
            </a:lvl4pPr>
            <a:lvl5pPr marL="2114550" indent="-28575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532345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9266C16-8EA6-D555-3ADA-1DE204938A28}"/>
              </a:ext>
            </a:extLst>
          </p:cNvPr>
          <p:cNvSpPr>
            <a:spLocks noGrp="1"/>
          </p:cNvSpPr>
          <p:nvPr>
            <p:ph type="title"/>
          </p:nvPr>
        </p:nvSpPr>
        <p:spPr>
          <a:xfrm>
            <a:off x="6518562" y="366777"/>
            <a:ext cx="5216238" cy="3382263"/>
          </a:xfrm>
        </p:spPr>
        <p:txBody>
          <a:bodyPr/>
          <a:lstStyle/>
          <a:p>
            <a:endParaRPr lang="en-US"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6096000" cy="6409944"/>
          </a:xfrm>
          <a:solidFill>
            <a:schemeClr val="accent6"/>
          </a:solidFill>
        </p:spPr>
        <p:txBody>
          <a:bodyPr tIns="274320" anchor="t" anchorCtr="0">
            <a:normAutofit/>
          </a:bodyPr>
          <a:lstStyle>
            <a:lvl1pPr marL="0" indent="0" algn="ctr">
              <a:buNone/>
              <a:defRPr sz="1600"/>
            </a:lvl1pPr>
          </a:lstStyle>
          <a:p>
            <a:r>
              <a:rPr lang="en-US" dirty="0"/>
              <a:t>Click icon to add picture</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p:nvPr>
        </p:nvSpPr>
        <p:spPr>
          <a:xfrm>
            <a:off x="6518562" y="3923818"/>
            <a:ext cx="5216239" cy="2349660"/>
          </a:xfrm>
        </p:spPr>
        <p:txBody>
          <a:bodyPr tIns="91440">
            <a:noAutofit/>
          </a:bodyPr>
          <a:lstStyle>
            <a:lvl1pPr>
              <a:buNone/>
              <a:defRPr sz="2000">
                <a:solidFill>
                  <a:schemeClr val="tx1"/>
                </a:solidFill>
              </a:defRPr>
            </a:lvl1pPr>
            <a:lvl2pPr marL="800100" indent="-342900">
              <a:buFont typeface="Arial" panose="020B0604020202020204" pitchFamily="34" charset="0"/>
              <a:buChar char="•"/>
              <a:defRPr sz="2000"/>
            </a:lvl2pPr>
            <a:lvl3pPr>
              <a:buNone/>
              <a:defRPr sz="2000"/>
            </a:lvl3pPr>
            <a:lvl4pPr>
              <a:buNone/>
              <a:defRPr sz="2000"/>
            </a:lvl4pPr>
            <a:lvl5pPr>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111493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64612724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6656861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38587046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600372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66345772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47970358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301227162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359090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dirty="0"/>
              <a:t>20XX</a:t>
            </a:r>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grpSp>
        <p:nvGrpSpPr>
          <p:cNvPr id="7" name="Group 6">
            <a:extLst>
              <a:ext uri="{FF2B5EF4-FFF2-40B4-BE49-F238E27FC236}">
                <a16:creationId xmlns:a16="http://schemas.microsoft.com/office/drawing/2014/main" id="{9E8DBF93-D603-D808-A70E-4FA75C281852}"/>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9" name="Rectangle 8">
              <a:extLst>
                <a:ext uri="{FF2B5EF4-FFF2-40B4-BE49-F238E27FC236}">
                  <a16:creationId xmlns:a16="http://schemas.microsoft.com/office/drawing/2014/main" id="{F6FC0FD2-4638-A73E-C9F9-35DDA047C627}"/>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99ED2BD-B9B6-4596-DB73-861D6ADCCE5F}"/>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9794815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4" r:id="rId14"/>
    <p:sldLayoutId id="2147483746" r:id="rId15"/>
    <p:sldLayoutId id="2147483747" r:id="rId16"/>
    <p:sldLayoutId id="2147483752" r:id="rId17"/>
  </p:sldLayoutIdLst>
  <p:hf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0F0A-3BC6-A4BF-0161-DCE0CBC0C609}"/>
              </a:ext>
            </a:extLst>
          </p:cNvPr>
          <p:cNvSpPr>
            <a:spLocks noGrp="1"/>
          </p:cNvSpPr>
          <p:nvPr>
            <p:ph type="title"/>
          </p:nvPr>
        </p:nvSpPr>
        <p:spPr>
          <a:xfrm>
            <a:off x="899946" y="1034118"/>
            <a:ext cx="10241280" cy="3394596"/>
          </a:xfrm>
        </p:spPr>
        <p:txBody>
          <a:bodyPr/>
          <a:lstStyle/>
          <a:p>
            <a:r>
              <a:rPr lang="en-US" dirty="0"/>
              <a:t>Musical genre classification</a:t>
            </a:r>
            <a:br>
              <a:rPr lang="en-US" dirty="0"/>
            </a:br>
            <a:endParaRPr lang="en-US" dirty="0"/>
          </a:p>
        </p:txBody>
      </p:sp>
      <p:sp>
        <p:nvSpPr>
          <p:cNvPr id="3" name="TextBox 2">
            <a:extLst>
              <a:ext uri="{FF2B5EF4-FFF2-40B4-BE49-F238E27FC236}">
                <a16:creationId xmlns:a16="http://schemas.microsoft.com/office/drawing/2014/main" id="{B2CD154B-3A2B-4F85-8227-7FDAAB9B802C}"/>
              </a:ext>
            </a:extLst>
          </p:cNvPr>
          <p:cNvSpPr txBox="1"/>
          <p:nvPr/>
        </p:nvSpPr>
        <p:spPr>
          <a:xfrm>
            <a:off x="7070102" y="4628560"/>
            <a:ext cx="3808429" cy="1200329"/>
          </a:xfrm>
          <a:prstGeom prst="rect">
            <a:avLst/>
          </a:prstGeom>
          <a:noFill/>
        </p:spPr>
        <p:txBody>
          <a:bodyPr wrap="square" rtlCol="0">
            <a:spAutoFit/>
          </a:bodyPr>
          <a:lstStyle/>
          <a:p>
            <a:r>
              <a:rPr lang="en-US" b="1" dirty="0"/>
              <a:t>PRESENTED BY</a:t>
            </a:r>
          </a:p>
          <a:p>
            <a:r>
              <a:rPr lang="en-US" b="1" dirty="0"/>
              <a:t>          S.SAMSUN SUNDAR RAJ</a:t>
            </a:r>
          </a:p>
          <a:p>
            <a:r>
              <a:rPr lang="en-US" b="1" dirty="0"/>
              <a:t>                613521104038</a:t>
            </a:r>
          </a:p>
          <a:p>
            <a:r>
              <a:rPr lang="en-US" b="1" dirty="0"/>
              <a:t>           3</a:t>
            </a:r>
            <a:r>
              <a:rPr lang="en-US" b="1" baseline="30000" dirty="0"/>
              <a:t>rd</a:t>
            </a:r>
            <a:r>
              <a:rPr lang="en-US" b="1" dirty="0"/>
              <a:t> YEAR    CSE  Dept     </a:t>
            </a:r>
          </a:p>
        </p:txBody>
      </p:sp>
    </p:spTree>
    <p:extLst>
      <p:ext uri="{BB962C8B-B14F-4D97-AF65-F5344CB8AC3E}">
        <p14:creationId xmlns:p14="http://schemas.microsoft.com/office/powerpoint/2010/main" val="389988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39262-B8AB-463C-B0A7-6326F84C7789}"/>
              </a:ext>
            </a:extLst>
          </p:cNvPr>
          <p:cNvSpPr>
            <a:spLocks noGrp="1"/>
          </p:cNvSpPr>
          <p:nvPr>
            <p:ph type="title"/>
          </p:nvPr>
        </p:nvSpPr>
        <p:spPr/>
        <p:txBody>
          <a:bodyPr/>
          <a:lstStyle/>
          <a:p>
            <a:r>
              <a:rPr lang="en-US" dirty="0"/>
              <a:t>Deployment Process</a:t>
            </a:r>
          </a:p>
        </p:txBody>
      </p:sp>
      <p:sp>
        <p:nvSpPr>
          <p:cNvPr id="4" name="Slide Number Placeholder 3">
            <a:extLst>
              <a:ext uri="{FF2B5EF4-FFF2-40B4-BE49-F238E27FC236}">
                <a16:creationId xmlns:a16="http://schemas.microsoft.com/office/drawing/2014/main" id="{C28E69C2-4DF2-41D9-A80D-64FF7584554C}"/>
              </a:ext>
            </a:extLst>
          </p:cNvPr>
          <p:cNvSpPr>
            <a:spLocks noGrp="1"/>
          </p:cNvSpPr>
          <p:nvPr>
            <p:ph type="sldNum" sz="quarter" idx="12"/>
          </p:nvPr>
        </p:nvSpPr>
        <p:spPr/>
        <p:txBody>
          <a:bodyPr/>
          <a:lstStyle/>
          <a:p>
            <a:fld id="{C01389E6-C847-4AD0-B56D-D205B2EAB1EE}" type="slidenum">
              <a:rPr lang="en-US" smtClean="0"/>
              <a:t>10</a:t>
            </a:fld>
            <a:endParaRPr lang="en-US" dirty="0"/>
          </a:p>
        </p:txBody>
      </p:sp>
      <p:sp>
        <p:nvSpPr>
          <p:cNvPr id="6" name="Rectangle 5">
            <a:extLst>
              <a:ext uri="{FF2B5EF4-FFF2-40B4-BE49-F238E27FC236}">
                <a16:creationId xmlns:a16="http://schemas.microsoft.com/office/drawing/2014/main" id="{86C041D8-DA56-4EB7-A2E7-168BAC3DDA8A}"/>
              </a:ext>
            </a:extLst>
          </p:cNvPr>
          <p:cNvSpPr/>
          <p:nvPr/>
        </p:nvSpPr>
        <p:spPr>
          <a:xfrm>
            <a:off x="6193410" y="71166"/>
            <a:ext cx="5913246" cy="6186309"/>
          </a:xfrm>
          <a:prstGeom prst="rect">
            <a:avLst/>
          </a:prstGeom>
        </p:spPr>
        <p:txBody>
          <a:bodyPr wrap="square">
            <a:spAutoFit/>
          </a:bodyPr>
          <a:lstStyle/>
          <a:p>
            <a:pPr marL="285750" indent="-285750">
              <a:buFont typeface="Arial" panose="020B0604020202020204" pitchFamily="34" charset="0"/>
              <a:buChar char="•"/>
            </a:pPr>
            <a:r>
              <a:rPr lang="en-US" dirty="0"/>
              <a:t>Once the algorithm is trained and validated, it can be deployed in a production environment.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deployment process involves setting up a server or cloud infrastructure to host the model and handle incoming audio samples.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model can be exposed through an API, allowing users to send audio samples for genre classification.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server receives the audio samples, preprocesses them, and passes them through the trained model for classification.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predicted genre for each audio sample is then returned to the user.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deployment process also includes monitoring the system's performance and making necessary updates or improvements as needed.</a:t>
            </a:r>
          </a:p>
          <a:p>
            <a:endParaRPr lang="en-US" dirty="0"/>
          </a:p>
          <a:p>
            <a:endParaRPr lang="en-US" dirty="0"/>
          </a:p>
        </p:txBody>
      </p:sp>
    </p:spTree>
    <p:extLst>
      <p:ext uri="{BB962C8B-B14F-4D97-AF65-F5344CB8AC3E}">
        <p14:creationId xmlns:p14="http://schemas.microsoft.com/office/powerpoint/2010/main" val="278214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D130-78ED-4753-8170-155E0F56EB00}"/>
              </a:ext>
            </a:extLst>
          </p:cNvPr>
          <p:cNvSpPr>
            <a:spLocks noGrp="1"/>
          </p:cNvSpPr>
          <p:nvPr>
            <p:ph type="title"/>
          </p:nvPr>
        </p:nvSpPr>
        <p:spPr>
          <a:xfrm>
            <a:off x="249811" y="239347"/>
            <a:ext cx="10241280" cy="1234440"/>
          </a:xfrm>
        </p:spPr>
        <p:txBody>
          <a:bodyPr/>
          <a:lstStyle/>
          <a:p>
            <a:r>
              <a:rPr lang="en-US" dirty="0"/>
              <a:t>Results</a:t>
            </a:r>
            <a:br>
              <a:rPr lang="en-US" dirty="0"/>
            </a:br>
            <a:endParaRPr lang="en-US" dirty="0"/>
          </a:p>
        </p:txBody>
      </p:sp>
      <p:sp>
        <p:nvSpPr>
          <p:cNvPr id="3" name="Slide Number Placeholder 2">
            <a:extLst>
              <a:ext uri="{FF2B5EF4-FFF2-40B4-BE49-F238E27FC236}">
                <a16:creationId xmlns:a16="http://schemas.microsoft.com/office/drawing/2014/main" id="{1224BF64-3BE3-4C14-808D-BBFA487113EA}"/>
              </a:ext>
            </a:extLst>
          </p:cNvPr>
          <p:cNvSpPr>
            <a:spLocks noGrp="1"/>
          </p:cNvSpPr>
          <p:nvPr>
            <p:ph type="sldNum" sz="quarter" idx="12"/>
          </p:nvPr>
        </p:nvSpPr>
        <p:spPr/>
        <p:txBody>
          <a:bodyPr/>
          <a:lstStyle/>
          <a:p>
            <a:fld id="{C01389E6-C847-4AD0-B56D-D205B2EAB1EE}" type="slidenum">
              <a:rPr lang="en-US" smtClean="0"/>
              <a:pPr/>
              <a:t>11</a:t>
            </a:fld>
            <a:endParaRPr lang="en-US" dirty="0"/>
          </a:p>
        </p:txBody>
      </p:sp>
      <p:sp>
        <p:nvSpPr>
          <p:cNvPr id="4" name="TextBox 3">
            <a:extLst>
              <a:ext uri="{FF2B5EF4-FFF2-40B4-BE49-F238E27FC236}">
                <a16:creationId xmlns:a16="http://schemas.microsoft.com/office/drawing/2014/main" id="{7B68408B-6796-40F4-BC89-8FF54D99FFA0}"/>
              </a:ext>
            </a:extLst>
          </p:cNvPr>
          <p:cNvSpPr txBox="1"/>
          <p:nvPr/>
        </p:nvSpPr>
        <p:spPr>
          <a:xfrm>
            <a:off x="457000" y="1473787"/>
            <a:ext cx="11433142" cy="4502807"/>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B88C02FC-6F7B-45B9-B4EF-A727892B251A}"/>
              </a:ext>
            </a:extLst>
          </p:cNvPr>
          <p:cNvPicPr>
            <a:picLocks noChangeAspect="1"/>
          </p:cNvPicPr>
          <p:nvPr/>
        </p:nvPicPr>
        <p:blipFill>
          <a:blip r:embed="rId2"/>
          <a:stretch>
            <a:fillRect/>
          </a:stretch>
        </p:blipFill>
        <p:spPr>
          <a:xfrm>
            <a:off x="6754306" y="1165695"/>
            <a:ext cx="5264869" cy="5118990"/>
          </a:xfrm>
          <a:prstGeom prst="rect">
            <a:avLst/>
          </a:prstGeom>
        </p:spPr>
      </p:pic>
      <p:pic>
        <p:nvPicPr>
          <p:cNvPr id="8" name="Picture 7">
            <a:extLst>
              <a:ext uri="{FF2B5EF4-FFF2-40B4-BE49-F238E27FC236}">
                <a16:creationId xmlns:a16="http://schemas.microsoft.com/office/drawing/2014/main" id="{EF1B4D1A-2B3D-427E-A09D-9DAA8E382178}"/>
              </a:ext>
            </a:extLst>
          </p:cNvPr>
          <p:cNvPicPr>
            <a:picLocks noChangeAspect="1"/>
          </p:cNvPicPr>
          <p:nvPr/>
        </p:nvPicPr>
        <p:blipFill>
          <a:blip r:embed="rId3"/>
          <a:stretch>
            <a:fillRect/>
          </a:stretch>
        </p:blipFill>
        <p:spPr>
          <a:xfrm>
            <a:off x="301858" y="944613"/>
            <a:ext cx="5650795" cy="2843689"/>
          </a:xfrm>
          <a:prstGeom prst="rect">
            <a:avLst/>
          </a:prstGeom>
        </p:spPr>
      </p:pic>
      <p:pic>
        <p:nvPicPr>
          <p:cNvPr id="10" name="Picture 9">
            <a:extLst>
              <a:ext uri="{FF2B5EF4-FFF2-40B4-BE49-F238E27FC236}">
                <a16:creationId xmlns:a16="http://schemas.microsoft.com/office/drawing/2014/main" id="{AD868144-7F0F-4F17-94E8-F6AFCFC157C5}"/>
              </a:ext>
            </a:extLst>
          </p:cNvPr>
          <p:cNvPicPr>
            <a:picLocks noChangeAspect="1"/>
          </p:cNvPicPr>
          <p:nvPr/>
        </p:nvPicPr>
        <p:blipFill>
          <a:blip r:embed="rId4"/>
          <a:stretch>
            <a:fillRect/>
          </a:stretch>
        </p:blipFill>
        <p:spPr>
          <a:xfrm>
            <a:off x="764155" y="3801837"/>
            <a:ext cx="5112279" cy="2703931"/>
          </a:xfrm>
          <a:prstGeom prst="rect">
            <a:avLst/>
          </a:prstGeom>
        </p:spPr>
      </p:pic>
    </p:spTree>
    <p:extLst>
      <p:ext uri="{BB962C8B-B14F-4D97-AF65-F5344CB8AC3E}">
        <p14:creationId xmlns:p14="http://schemas.microsoft.com/office/powerpoint/2010/main" val="2198463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186F80-7215-47FB-657E-C8F2797A72BC}"/>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A64777FC-99CE-D7D5-132F-9A5CD5126417}"/>
              </a:ext>
            </a:extLst>
          </p:cNvPr>
          <p:cNvSpPr>
            <a:spLocks noGrp="1"/>
          </p:cNvSpPr>
          <p:nvPr>
            <p:ph type="title"/>
          </p:nvPr>
        </p:nvSpPr>
        <p:spPr>
          <a:xfrm>
            <a:off x="6518562" y="366777"/>
            <a:ext cx="5094318" cy="3382263"/>
          </a:xfrm>
        </p:spPr>
        <p:txBody>
          <a:bodyPr/>
          <a:lstStyle/>
          <a:p>
            <a:r>
              <a:rPr lang="en-US" dirty="0"/>
              <a:t>Thank you</a:t>
            </a:r>
          </a:p>
        </p:txBody>
      </p:sp>
      <p:pic>
        <p:nvPicPr>
          <p:cNvPr id="20" name="Picture Placeholder 19" descr="A close-up of a DJ playing music">
            <a:extLst>
              <a:ext uri="{FF2B5EF4-FFF2-40B4-BE49-F238E27FC236}">
                <a16:creationId xmlns:a16="http://schemas.microsoft.com/office/drawing/2014/main" id="{9668A41A-8DDF-D3FB-6B31-728C899D8E59}"/>
              </a:ext>
            </a:extLst>
          </p:cNvPr>
          <p:cNvPicPr>
            <a:picLocks noGrp="1" noChangeAspect="1"/>
          </p:cNvPicPr>
          <p:nvPr>
            <p:ph type="pic" sz="quarter" idx="13"/>
          </p:nvPr>
        </p:nvPicPr>
        <p:blipFill>
          <a:blip r:embed="rId3"/>
          <a:srcRect t="21" b="21"/>
          <a:stretch/>
        </p:blipFill>
        <p:spPr/>
      </p:pic>
      <p:sp>
        <p:nvSpPr>
          <p:cNvPr id="15" name="Content Placeholder 14">
            <a:extLst>
              <a:ext uri="{FF2B5EF4-FFF2-40B4-BE49-F238E27FC236}">
                <a16:creationId xmlns:a16="http://schemas.microsoft.com/office/drawing/2014/main" id="{C2304883-A247-1151-C58C-A464EDAEB520}"/>
              </a:ext>
            </a:extLst>
          </p:cNvPr>
          <p:cNvSpPr>
            <a:spLocks noGrp="1"/>
          </p:cNvSpPr>
          <p:nvPr>
            <p:ph sz="quarter" idx="14"/>
          </p:nvPr>
        </p:nvSpPr>
        <p:spPr>
          <a:xfrm flipH="1">
            <a:off x="102125" y="0"/>
            <a:ext cx="76985" cy="45719"/>
          </a:xfrm>
        </p:spPr>
        <p:txBody>
          <a:bodyPr/>
          <a:lstStyle/>
          <a:p>
            <a:endParaRPr lang="en-US" dirty="0"/>
          </a:p>
        </p:txBody>
      </p:sp>
      <p:sp>
        <p:nvSpPr>
          <p:cNvPr id="6" name="Slide Number Placeholder 5">
            <a:extLst>
              <a:ext uri="{FF2B5EF4-FFF2-40B4-BE49-F238E27FC236}">
                <a16:creationId xmlns:a16="http://schemas.microsoft.com/office/drawing/2014/main" id="{EE31A628-6E9B-44AE-A7C9-B2E987849FD2}"/>
              </a:ext>
            </a:extLst>
          </p:cNvPr>
          <p:cNvSpPr>
            <a:spLocks noGrp="1"/>
          </p:cNvSpPr>
          <p:nvPr>
            <p:ph type="sldNum" sz="quarter" idx="12"/>
          </p:nvPr>
        </p:nvSpPr>
        <p:spPr/>
        <p:txBody>
          <a:bodyPr/>
          <a:lstStyle/>
          <a:p>
            <a:fld id="{C01389E6-C847-4AD0-B56D-D205B2EAB1EE}" type="slidenum">
              <a:rPr lang="en-US" smtClean="0"/>
              <a:pPr/>
              <a:t>12</a:t>
            </a:fld>
            <a:endParaRPr lang="en-US" dirty="0"/>
          </a:p>
        </p:txBody>
      </p:sp>
    </p:spTree>
    <p:extLst>
      <p:ext uri="{BB962C8B-B14F-4D97-AF65-F5344CB8AC3E}">
        <p14:creationId xmlns:p14="http://schemas.microsoft.com/office/powerpoint/2010/main" val="104888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C86C-18B1-9DCD-7CED-E3932EBBE3E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AE5548C-6AE1-979F-8462-BC4197999AA5}"/>
              </a:ext>
            </a:extLst>
          </p:cNvPr>
          <p:cNvSpPr>
            <a:spLocks noGrp="1"/>
          </p:cNvSpPr>
          <p:nvPr>
            <p:ph sz="quarter" idx="16"/>
          </p:nvPr>
        </p:nvSpPr>
        <p:spPr/>
        <p:txBody>
          <a:bodyPr>
            <a:normAutofit/>
          </a:bodyPr>
          <a:lstStyle/>
          <a:p>
            <a:r>
              <a:rPr lang="en-US" b="1" dirty="0"/>
              <a:t>Problem Statement</a:t>
            </a:r>
          </a:p>
          <a:p>
            <a:r>
              <a:rPr lang="en-US" b="1" dirty="0"/>
              <a:t>Proposed System/Solution</a:t>
            </a:r>
          </a:p>
          <a:p>
            <a:r>
              <a:rPr lang="en-US" b="1" dirty="0"/>
              <a:t>System Development Approach</a:t>
            </a:r>
          </a:p>
          <a:p>
            <a:r>
              <a:rPr lang="en-US" b="1" dirty="0"/>
              <a:t>Algorithm &amp; Deployment</a:t>
            </a:r>
          </a:p>
          <a:p>
            <a:r>
              <a:rPr lang="en-US" b="1" dirty="0"/>
              <a:t>Results</a:t>
            </a:r>
          </a:p>
          <a:p>
            <a:r>
              <a:rPr lang="en-US" b="1" dirty="0"/>
              <a:t>Conclusion</a:t>
            </a:r>
          </a:p>
          <a:p>
            <a:r>
              <a:rPr lang="en-US" b="1" dirty="0"/>
              <a:t>References</a:t>
            </a:r>
          </a:p>
        </p:txBody>
      </p:sp>
      <p:sp>
        <p:nvSpPr>
          <p:cNvPr id="4" name="Slide Number Placeholder 3">
            <a:extLst>
              <a:ext uri="{FF2B5EF4-FFF2-40B4-BE49-F238E27FC236}">
                <a16:creationId xmlns:a16="http://schemas.microsoft.com/office/drawing/2014/main" id="{CFF7126C-384F-56F2-D9A3-16840F27A350}"/>
              </a:ext>
            </a:extLst>
          </p:cNvPr>
          <p:cNvSpPr>
            <a:spLocks noGrp="1"/>
          </p:cNvSpPr>
          <p:nvPr>
            <p:ph type="sldNum" sz="quarter" idx="12"/>
          </p:nvPr>
        </p:nvSpPr>
        <p:spPr/>
        <p:txBody>
          <a:bodyPr/>
          <a:lstStyle/>
          <a:p>
            <a:fld id="{39A857F5-96C8-461D-A78C-38E92FE1C522}" type="slidenum">
              <a:rPr lang="en-US" smtClean="0"/>
              <a:pPr/>
              <a:t>2</a:t>
            </a:fld>
            <a:endParaRPr lang="en-US" dirty="0"/>
          </a:p>
        </p:txBody>
      </p:sp>
    </p:spTree>
    <p:extLst>
      <p:ext uri="{BB962C8B-B14F-4D97-AF65-F5344CB8AC3E}">
        <p14:creationId xmlns:p14="http://schemas.microsoft.com/office/powerpoint/2010/main" val="342372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654-0C52-B309-B287-DCD191AB24F3}"/>
              </a:ext>
            </a:extLst>
          </p:cNvPr>
          <p:cNvSpPr>
            <a:spLocks noGrp="1"/>
          </p:cNvSpPr>
          <p:nvPr>
            <p:ph type="title"/>
          </p:nvPr>
        </p:nvSpPr>
        <p:spPr/>
        <p:txBody>
          <a:bodyPr/>
          <a:lstStyle/>
          <a:p>
            <a:r>
              <a:rPr lang="en-US" dirty="0"/>
              <a:t>Problem Statement</a:t>
            </a:r>
          </a:p>
        </p:txBody>
      </p:sp>
      <p:sp>
        <p:nvSpPr>
          <p:cNvPr id="5" name="Content Placeholder 4">
            <a:extLst>
              <a:ext uri="{FF2B5EF4-FFF2-40B4-BE49-F238E27FC236}">
                <a16:creationId xmlns:a16="http://schemas.microsoft.com/office/drawing/2014/main" id="{CC54EF62-25FE-1502-341A-E039FF0E782F}"/>
              </a:ext>
            </a:extLst>
          </p:cNvPr>
          <p:cNvSpPr>
            <a:spLocks noGrp="1"/>
          </p:cNvSpPr>
          <p:nvPr>
            <p:ph sz="quarter" idx="17"/>
          </p:nvPr>
        </p:nvSpPr>
        <p:spPr/>
        <p:txBody>
          <a:bodyPr/>
          <a:lstStyle/>
          <a:p>
            <a:r>
              <a:rPr lang="en-US" b="1" dirty="0"/>
              <a:t>Musical Genre Classification</a:t>
            </a:r>
          </a:p>
          <a:p>
            <a:r>
              <a:rPr lang="en-US" dirty="0"/>
              <a:t>The problem of musical genre classification involves automatically categorizing a piece of music into one or more predefined genres, such as rock, pop, jazz, or classical. This task is challenging due to the subjective nature of musical genres and the high variability in musical features across different genres.</a:t>
            </a:r>
          </a:p>
        </p:txBody>
      </p:sp>
      <p:sp>
        <p:nvSpPr>
          <p:cNvPr id="4" name="Slide Number Placeholder 3">
            <a:extLst>
              <a:ext uri="{FF2B5EF4-FFF2-40B4-BE49-F238E27FC236}">
                <a16:creationId xmlns:a16="http://schemas.microsoft.com/office/drawing/2014/main" id="{6DE0C6C8-BBF8-D6DB-5F26-A9F1C44BBDDA}"/>
              </a:ext>
            </a:extLst>
          </p:cNvPr>
          <p:cNvSpPr>
            <a:spLocks noGrp="1"/>
          </p:cNvSpPr>
          <p:nvPr>
            <p:ph type="sldNum" sz="quarter" idx="12"/>
          </p:nvPr>
        </p:nvSpPr>
        <p:spPr/>
        <p:txBody>
          <a:bodyPr/>
          <a:lstStyle/>
          <a:p>
            <a:fld id="{C01389E6-C847-4AD0-B56D-D205B2EAB1EE}" type="slidenum">
              <a:rPr lang="en-US" smtClean="0"/>
              <a:pPr/>
              <a:t>3</a:t>
            </a:fld>
            <a:endParaRPr lang="en-US" dirty="0"/>
          </a:p>
        </p:txBody>
      </p:sp>
    </p:spTree>
    <p:extLst>
      <p:ext uri="{BB962C8B-B14F-4D97-AF65-F5344CB8AC3E}">
        <p14:creationId xmlns:p14="http://schemas.microsoft.com/office/powerpoint/2010/main" val="698736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1D41-5286-2B6E-EE70-7893A03CDE7D}"/>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314C37A0-451F-A5BA-50DE-F50D2BE3A817}"/>
              </a:ext>
            </a:extLst>
          </p:cNvPr>
          <p:cNvSpPr>
            <a:spLocks noGrp="1"/>
          </p:cNvSpPr>
          <p:nvPr>
            <p:ph idx="13"/>
          </p:nvPr>
        </p:nvSpPr>
        <p:spPr/>
        <p:txBody>
          <a:bodyPr/>
          <a:lstStyle/>
          <a:p>
            <a:r>
              <a:rPr lang="en-US" dirty="0"/>
              <a:t>There are several challenges associated with musical genre classification:</a:t>
            </a:r>
          </a:p>
          <a:p>
            <a:r>
              <a:rPr lang="en-US" b="1" dirty="0"/>
              <a:t>Subjectivity</a:t>
            </a:r>
            <a:r>
              <a:rPr lang="en-US" dirty="0"/>
              <a:t>: Musical genres are subjective and can be difficult to define precisely. Different listeners may have different interpretations of the same piece of music.</a:t>
            </a:r>
          </a:p>
        </p:txBody>
      </p:sp>
      <p:sp>
        <p:nvSpPr>
          <p:cNvPr id="4" name="Content Placeholder 3">
            <a:extLst>
              <a:ext uri="{FF2B5EF4-FFF2-40B4-BE49-F238E27FC236}">
                <a16:creationId xmlns:a16="http://schemas.microsoft.com/office/drawing/2014/main" id="{DAA9899A-BC50-19B5-0FA9-A07BC368900F}"/>
              </a:ext>
            </a:extLst>
          </p:cNvPr>
          <p:cNvSpPr>
            <a:spLocks noGrp="1"/>
          </p:cNvSpPr>
          <p:nvPr>
            <p:ph idx="14"/>
          </p:nvPr>
        </p:nvSpPr>
        <p:spPr/>
        <p:txBody>
          <a:bodyPr/>
          <a:lstStyle/>
          <a:p>
            <a:r>
              <a:rPr lang="en-US" b="1" dirty="0"/>
              <a:t>Data Variability</a:t>
            </a:r>
            <a:r>
              <a:rPr lang="en-US" dirty="0"/>
              <a:t>: Musical features, such as rhythm, melody, and timbre, can vary significantly across different genres. This makes it challenging to develop a robust classification model.</a:t>
            </a:r>
          </a:p>
          <a:p>
            <a:r>
              <a:rPr lang="en-US" b="1" dirty="0"/>
              <a:t>Data Imbalance</a:t>
            </a:r>
            <a:r>
              <a:rPr lang="en-US" dirty="0"/>
              <a:t>: The distribution of music samples across different genres is often imbalanced, with some genres having a much larger number of samples than others. This can affect the performance of classification models.</a:t>
            </a:r>
          </a:p>
        </p:txBody>
      </p:sp>
      <p:sp>
        <p:nvSpPr>
          <p:cNvPr id="5" name="Slide Number Placeholder 4">
            <a:extLst>
              <a:ext uri="{FF2B5EF4-FFF2-40B4-BE49-F238E27FC236}">
                <a16:creationId xmlns:a16="http://schemas.microsoft.com/office/drawing/2014/main" id="{513D02C0-0922-7872-ED77-5519F8213166}"/>
              </a:ext>
            </a:extLst>
          </p:cNvPr>
          <p:cNvSpPr>
            <a:spLocks noGrp="1"/>
          </p:cNvSpPr>
          <p:nvPr>
            <p:ph type="sldNum" sz="quarter" idx="12"/>
          </p:nvPr>
        </p:nvSpPr>
        <p:spPr/>
        <p:txBody>
          <a:bodyPr/>
          <a:lstStyle/>
          <a:p>
            <a:fld id="{C01389E6-C847-4AD0-B56D-D205B2EAB1EE}" type="slidenum">
              <a:rPr lang="en-US" smtClean="0"/>
              <a:pPr/>
              <a:t>4</a:t>
            </a:fld>
            <a:endParaRPr lang="en-US" dirty="0"/>
          </a:p>
        </p:txBody>
      </p:sp>
    </p:spTree>
    <p:extLst>
      <p:ext uri="{BB962C8B-B14F-4D97-AF65-F5344CB8AC3E}">
        <p14:creationId xmlns:p14="http://schemas.microsoft.com/office/powerpoint/2010/main" val="1811109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7C1F976-19D9-4B3A-5154-7A1274E0806D}"/>
              </a:ext>
            </a:extLst>
          </p:cNvPr>
          <p:cNvSpPr>
            <a:spLocks noGrp="1"/>
          </p:cNvSpPr>
          <p:nvPr>
            <p:ph type="title"/>
          </p:nvPr>
        </p:nvSpPr>
        <p:spPr/>
        <p:txBody>
          <a:bodyPr/>
          <a:lstStyle/>
          <a:p>
            <a:r>
              <a:rPr lang="en-US" dirty="0"/>
              <a:t>Proposed System/Solution</a:t>
            </a:r>
          </a:p>
        </p:txBody>
      </p:sp>
      <p:pic>
        <p:nvPicPr>
          <p:cNvPr id="28" name="Picture Placeholder 27" descr="A close up of a dj mixer">
            <a:extLst>
              <a:ext uri="{FF2B5EF4-FFF2-40B4-BE49-F238E27FC236}">
                <a16:creationId xmlns:a16="http://schemas.microsoft.com/office/drawing/2014/main" id="{883BEC4E-FACA-49F1-8A18-5A235BD6E203}"/>
              </a:ext>
            </a:extLst>
          </p:cNvPr>
          <p:cNvPicPr>
            <a:picLocks noGrp="1" noChangeAspect="1"/>
          </p:cNvPicPr>
          <p:nvPr>
            <p:ph type="pic" sz="quarter" idx="13"/>
          </p:nvPr>
        </p:nvPicPr>
        <p:blipFill>
          <a:blip r:embed="rId2"/>
          <a:srcRect t="18" b="18"/>
          <a:stretch/>
        </p:blipFill>
        <p:spPr/>
      </p:pic>
      <p:sp>
        <p:nvSpPr>
          <p:cNvPr id="26" name="Content Placeholder 25">
            <a:extLst>
              <a:ext uri="{FF2B5EF4-FFF2-40B4-BE49-F238E27FC236}">
                <a16:creationId xmlns:a16="http://schemas.microsoft.com/office/drawing/2014/main" id="{C746A096-1F10-75ED-9DB7-57ED932FACB5}"/>
              </a:ext>
            </a:extLst>
          </p:cNvPr>
          <p:cNvSpPr>
            <a:spLocks noGrp="1"/>
          </p:cNvSpPr>
          <p:nvPr>
            <p:ph sz="quarter" idx="17"/>
          </p:nvPr>
        </p:nvSpPr>
        <p:spPr/>
        <p:txBody>
          <a:bodyPr/>
          <a:lstStyle/>
          <a:p>
            <a:r>
              <a:rPr lang="en-US" b="1" dirty="0"/>
              <a:t>Deep Learning Techniques</a:t>
            </a:r>
          </a:p>
          <a:p>
            <a:r>
              <a:rPr lang="en-US" dirty="0"/>
              <a:t>Utilize deep learning algorithms such as Convolutional Neural Networks (CNNs) and Recurrent Neural Networks (RNNs) to analyze and classify musical genres.</a:t>
            </a:r>
          </a:p>
          <a:p>
            <a:r>
              <a:rPr lang="en-US" dirty="0"/>
              <a:t>CNNs can extract high-level features from audio spectrograms, while RNNs can capture temporal dependencies in music sequences.</a:t>
            </a:r>
            <a:endParaRPr lang="en-US" b="1" dirty="0"/>
          </a:p>
          <a:p>
            <a:endParaRPr lang="en-US" dirty="0"/>
          </a:p>
        </p:txBody>
      </p:sp>
      <p:sp>
        <p:nvSpPr>
          <p:cNvPr id="8" name="Slide Number Placeholder 7">
            <a:extLst>
              <a:ext uri="{FF2B5EF4-FFF2-40B4-BE49-F238E27FC236}">
                <a16:creationId xmlns:a16="http://schemas.microsoft.com/office/drawing/2014/main" id="{8A865451-9850-B9FC-5CD5-D14FD2784BA0}"/>
              </a:ext>
            </a:extLst>
          </p:cNvPr>
          <p:cNvSpPr>
            <a:spLocks noGrp="1"/>
          </p:cNvSpPr>
          <p:nvPr>
            <p:ph type="sldNum" sz="quarter" idx="12"/>
          </p:nvPr>
        </p:nvSpPr>
        <p:spPr/>
        <p:txBody>
          <a:bodyPr/>
          <a:lstStyle/>
          <a:p>
            <a:fld id="{C01389E6-C847-4AD0-B56D-D205B2EAB1EE}" type="slidenum">
              <a:rPr lang="en-US" smtClean="0"/>
              <a:pPr/>
              <a:t>5</a:t>
            </a:fld>
            <a:endParaRPr lang="en-US" dirty="0"/>
          </a:p>
        </p:txBody>
      </p:sp>
    </p:spTree>
    <p:extLst>
      <p:ext uri="{BB962C8B-B14F-4D97-AF65-F5344CB8AC3E}">
        <p14:creationId xmlns:p14="http://schemas.microsoft.com/office/powerpoint/2010/main" val="336560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F70116-F978-487E-8F8F-22D075BF5BBA}"/>
              </a:ext>
            </a:extLst>
          </p:cNvPr>
          <p:cNvSpPr>
            <a:spLocks noGrp="1"/>
          </p:cNvSpPr>
          <p:nvPr>
            <p:ph type="sldNum" sz="quarter" idx="12"/>
          </p:nvPr>
        </p:nvSpPr>
        <p:spPr/>
        <p:txBody>
          <a:bodyPr/>
          <a:lstStyle/>
          <a:p>
            <a:fld id="{C01389E6-C847-4AD0-B56D-D205B2EAB1EE}" type="slidenum">
              <a:rPr lang="en-US" smtClean="0"/>
              <a:pPr/>
              <a:t>6</a:t>
            </a:fld>
            <a:endParaRPr lang="en-US" dirty="0"/>
          </a:p>
        </p:txBody>
      </p:sp>
      <p:sp>
        <p:nvSpPr>
          <p:cNvPr id="3" name="TextBox 2">
            <a:extLst>
              <a:ext uri="{FF2B5EF4-FFF2-40B4-BE49-F238E27FC236}">
                <a16:creationId xmlns:a16="http://schemas.microsoft.com/office/drawing/2014/main" id="{3D51B582-DE87-4ADF-B7A9-51B0F36480A6}"/>
              </a:ext>
            </a:extLst>
          </p:cNvPr>
          <p:cNvSpPr txBox="1"/>
          <p:nvPr/>
        </p:nvSpPr>
        <p:spPr>
          <a:xfrm>
            <a:off x="85344" y="18854"/>
            <a:ext cx="11821212" cy="6740307"/>
          </a:xfrm>
          <a:prstGeom prst="rect">
            <a:avLst/>
          </a:prstGeom>
          <a:noFill/>
        </p:spPr>
        <p:txBody>
          <a:bodyPr wrap="square" rtlCol="0">
            <a:spAutoFit/>
          </a:bodyPr>
          <a:lstStyle/>
          <a:p>
            <a:r>
              <a:rPr lang="en-US" b="1" dirty="0"/>
              <a:t>Preprocessing and Feature Extraction</a:t>
            </a:r>
          </a:p>
          <a:p>
            <a:pPr marL="285750" indent="-285750">
              <a:buFont typeface="Arial" panose="020B0604020202020204" pitchFamily="34" charset="0"/>
              <a:buChar char="•"/>
            </a:pPr>
            <a:r>
              <a:rPr lang="en-US" dirty="0"/>
              <a:t>Preprocess audio data by converting it into spectrograms or other suitable representations.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Extract relevant features from the spectrograms, such as </a:t>
            </a:r>
            <a:r>
              <a:rPr lang="en-US" dirty="0" err="1"/>
              <a:t>mel</a:t>
            </a:r>
            <a:r>
              <a:rPr lang="en-US" dirty="0"/>
              <a:t>-frequency cepstral coefficients (MFCCs) or spectral contrast.</a:t>
            </a:r>
          </a:p>
          <a:p>
            <a:pPr marL="285750" indent="-285750">
              <a:buFont typeface="Arial" panose="020B0604020202020204" pitchFamily="34" charset="0"/>
              <a:buChar char="•"/>
            </a:pPr>
            <a:endParaRPr lang="en-US" dirty="0"/>
          </a:p>
          <a:p>
            <a:r>
              <a:rPr lang="en-US" b="1" dirty="0"/>
              <a:t>Model Training and Evaluation</a:t>
            </a:r>
          </a:p>
          <a:p>
            <a:pPr marL="285750" indent="-285750">
              <a:buFont typeface="Arial" panose="020B0604020202020204" pitchFamily="34" charset="0"/>
              <a:buChar char="•"/>
            </a:pPr>
            <a:r>
              <a:rPr lang="en-US" dirty="0"/>
              <a:t>Train the deep learning model on a large dataset of labeled music samples.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techniques like cross-validation and hyperparameter tuning to optimize the model's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Evaluate the model's accuracy, precision, recall, and F1 score to assess its effectiveness in genre classification</a:t>
            </a:r>
          </a:p>
          <a:p>
            <a:endParaRPr lang="en-US" dirty="0"/>
          </a:p>
          <a:p>
            <a:r>
              <a:rPr lang="en-US" b="1" dirty="0"/>
              <a:t>Real-Time Classification</a:t>
            </a:r>
          </a:p>
          <a:p>
            <a:pPr marL="285750" indent="-285750">
              <a:buFont typeface="Arial" panose="020B0604020202020204" pitchFamily="34" charset="0"/>
              <a:buChar char="•"/>
            </a:pPr>
            <a:r>
              <a:rPr lang="en-US" dirty="0"/>
              <a:t>Implement the trained model in a real-time system that can classify music genres on-the-fly.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efficient algorithms and hardware optimizations to ensure low latency and high throughput.</a:t>
            </a:r>
          </a:p>
          <a:p>
            <a:pPr marL="285750" indent="-285750">
              <a:buFont typeface="Arial" panose="020B0604020202020204" pitchFamily="34" charset="0"/>
              <a:buChar char="•"/>
            </a:pPr>
            <a:endParaRPr lang="en-US" dirty="0"/>
          </a:p>
          <a:p>
            <a:r>
              <a:rPr lang="en-US" b="1" dirty="0"/>
              <a:t>Integration and Deployment</a:t>
            </a:r>
          </a:p>
          <a:p>
            <a:pPr marL="285750" indent="-285750">
              <a:buFont typeface="Arial" panose="020B0604020202020204" pitchFamily="34" charset="0"/>
              <a:buChar char="•"/>
            </a:pPr>
            <a:r>
              <a:rPr lang="en-US" dirty="0"/>
              <a:t>Integrate the genre classification system into music streaming platforms, recommendation engines, or other applications that can benefit from automatic genre tagging.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Deploy the system on cloud infrastructure for scalability and accessibility.</a:t>
            </a:r>
          </a:p>
          <a:p>
            <a:endParaRPr lang="en-US" dirty="0"/>
          </a:p>
        </p:txBody>
      </p:sp>
    </p:spTree>
    <p:extLst>
      <p:ext uri="{BB962C8B-B14F-4D97-AF65-F5344CB8AC3E}">
        <p14:creationId xmlns:p14="http://schemas.microsoft.com/office/powerpoint/2010/main" val="943795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23DA-B19A-4FF2-81B3-B8980F5A044C}"/>
              </a:ext>
            </a:extLst>
          </p:cNvPr>
          <p:cNvSpPr>
            <a:spLocks noGrp="1"/>
          </p:cNvSpPr>
          <p:nvPr>
            <p:ph type="title"/>
          </p:nvPr>
        </p:nvSpPr>
        <p:spPr/>
        <p:txBody>
          <a:bodyPr/>
          <a:lstStyle/>
          <a:p>
            <a:r>
              <a:rPr lang="en-US" dirty="0"/>
              <a:t>System Development Approach</a:t>
            </a:r>
            <a:br>
              <a:rPr lang="en-US" dirty="0"/>
            </a:br>
            <a:endParaRPr lang="en-US" dirty="0"/>
          </a:p>
        </p:txBody>
      </p:sp>
    </p:spTree>
    <p:extLst>
      <p:ext uri="{BB962C8B-B14F-4D97-AF65-F5344CB8AC3E}">
        <p14:creationId xmlns:p14="http://schemas.microsoft.com/office/powerpoint/2010/main" val="1497703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7E3D56-355A-43AE-B205-06A0852165EB}"/>
              </a:ext>
            </a:extLst>
          </p:cNvPr>
          <p:cNvSpPr>
            <a:spLocks noGrp="1"/>
          </p:cNvSpPr>
          <p:nvPr>
            <p:ph type="sldNum" sz="quarter" idx="12"/>
          </p:nvPr>
        </p:nvSpPr>
        <p:spPr/>
        <p:txBody>
          <a:bodyPr/>
          <a:lstStyle/>
          <a:p>
            <a:fld id="{C01389E6-C847-4AD0-B56D-D205B2EAB1EE}" type="slidenum">
              <a:rPr lang="en-US" smtClean="0"/>
              <a:pPr/>
              <a:t>8</a:t>
            </a:fld>
            <a:endParaRPr lang="en-US" dirty="0"/>
          </a:p>
        </p:txBody>
      </p:sp>
      <p:sp>
        <p:nvSpPr>
          <p:cNvPr id="3" name="TextBox 2">
            <a:extLst>
              <a:ext uri="{FF2B5EF4-FFF2-40B4-BE49-F238E27FC236}">
                <a16:creationId xmlns:a16="http://schemas.microsoft.com/office/drawing/2014/main" id="{E7B69E2F-6B8B-4A1A-91E0-EC9CC20419D1}"/>
              </a:ext>
            </a:extLst>
          </p:cNvPr>
          <p:cNvSpPr txBox="1"/>
          <p:nvPr/>
        </p:nvSpPr>
        <p:spPr>
          <a:xfrm>
            <a:off x="160256" y="235670"/>
            <a:ext cx="5495826" cy="5940088"/>
          </a:xfrm>
          <a:prstGeom prst="rect">
            <a:avLst/>
          </a:prstGeom>
          <a:noFill/>
        </p:spPr>
        <p:txBody>
          <a:bodyPr wrap="square" rtlCol="0">
            <a:spAutoFit/>
          </a:bodyPr>
          <a:lstStyle/>
          <a:p>
            <a:r>
              <a:rPr lang="en-US" sz="2000" b="1" dirty="0"/>
              <a:t>Data Collection</a:t>
            </a:r>
          </a:p>
          <a:p>
            <a:r>
              <a:rPr lang="en-US" sz="2000" dirty="0"/>
              <a:t>Collect a diverse dataset of audio samples from various musical genres, ensuring a balanced representation of each genre.</a:t>
            </a:r>
          </a:p>
          <a:p>
            <a:endParaRPr lang="en-US" sz="2000" dirty="0"/>
          </a:p>
          <a:p>
            <a:r>
              <a:rPr lang="en-US" sz="2000" b="1" dirty="0"/>
              <a:t>Model Selection</a:t>
            </a:r>
          </a:p>
          <a:p>
            <a:r>
              <a:rPr lang="en-US" sz="2000" dirty="0"/>
              <a:t>Evaluate different deep learning models, such as Convolutional Neural Networks (CNNs) and Recurrent Neural Networks (RNNs), to identify the most suitable architecture for genre classification.</a:t>
            </a:r>
          </a:p>
          <a:p>
            <a:endParaRPr lang="en-US" sz="2000" dirty="0"/>
          </a:p>
          <a:p>
            <a:r>
              <a:rPr lang="en-US" sz="2000" b="1" dirty="0"/>
              <a:t>Model Evaluation</a:t>
            </a:r>
          </a:p>
          <a:p>
            <a:r>
              <a:rPr lang="en-US" sz="2000" dirty="0"/>
              <a:t>Evaluate the trained model's performance using various metrics, such as accuracy, precision, recall, and F1 score, to assess its effectiveness in genre classification.</a:t>
            </a:r>
          </a:p>
          <a:p>
            <a:endParaRPr lang="en-US" dirty="0"/>
          </a:p>
          <a:p>
            <a:endParaRPr lang="en-US" sz="2000" dirty="0"/>
          </a:p>
        </p:txBody>
      </p:sp>
      <p:sp>
        <p:nvSpPr>
          <p:cNvPr id="4" name="TextBox 3">
            <a:extLst>
              <a:ext uri="{FF2B5EF4-FFF2-40B4-BE49-F238E27FC236}">
                <a16:creationId xmlns:a16="http://schemas.microsoft.com/office/drawing/2014/main" id="{8AA8D524-63D3-49B3-9473-E43A2537CAD8}"/>
              </a:ext>
            </a:extLst>
          </p:cNvPr>
          <p:cNvSpPr txBox="1"/>
          <p:nvPr/>
        </p:nvSpPr>
        <p:spPr>
          <a:xfrm>
            <a:off x="5863472" y="245097"/>
            <a:ext cx="6052008" cy="5324535"/>
          </a:xfrm>
          <a:prstGeom prst="rect">
            <a:avLst/>
          </a:prstGeom>
          <a:noFill/>
        </p:spPr>
        <p:txBody>
          <a:bodyPr wrap="square" rtlCol="0">
            <a:spAutoFit/>
          </a:bodyPr>
          <a:lstStyle/>
          <a:p>
            <a:r>
              <a:rPr lang="en-US" sz="2000" b="1" dirty="0"/>
              <a:t>Data Preprocessing</a:t>
            </a:r>
          </a:p>
          <a:p>
            <a:r>
              <a:rPr lang="en-US" sz="2000" dirty="0"/>
              <a:t>Clean and preprocess the collected data, including audio normalization, feature extraction, and encoding the target labels.</a:t>
            </a:r>
          </a:p>
          <a:p>
            <a:endParaRPr lang="en-US" sz="2000" dirty="0"/>
          </a:p>
          <a:p>
            <a:r>
              <a:rPr lang="en-US" sz="2000" b="1" dirty="0"/>
              <a:t>Model Training</a:t>
            </a:r>
          </a:p>
          <a:p>
            <a:r>
              <a:rPr lang="en-US" sz="2000" dirty="0"/>
              <a:t>Train the selected model using the preprocessed data, optimizing the model's parameters and hyperparameters to maximize classification accuracy.</a:t>
            </a:r>
          </a:p>
          <a:p>
            <a:endParaRPr lang="en-US" sz="2000" dirty="0"/>
          </a:p>
          <a:p>
            <a:r>
              <a:rPr lang="en-US" sz="2000" b="1" dirty="0"/>
              <a:t>System Integration</a:t>
            </a:r>
          </a:p>
          <a:p>
            <a:r>
              <a:rPr lang="en-US" sz="2000" dirty="0"/>
              <a:t>Integrate the trained model into a user-friendly application or system that allows users to classify musical genres based on audio input.</a:t>
            </a:r>
          </a:p>
          <a:p>
            <a:endParaRPr lang="en-US" sz="2000" dirty="0"/>
          </a:p>
          <a:p>
            <a:endParaRPr lang="en-US" sz="2000" dirty="0"/>
          </a:p>
        </p:txBody>
      </p:sp>
    </p:spTree>
    <p:extLst>
      <p:ext uri="{BB962C8B-B14F-4D97-AF65-F5344CB8AC3E}">
        <p14:creationId xmlns:p14="http://schemas.microsoft.com/office/powerpoint/2010/main" val="2910194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A97B-B80B-403A-9E72-0A4E80807D8F}"/>
              </a:ext>
            </a:extLst>
          </p:cNvPr>
          <p:cNvSpPr>
            <a:spLocks noGrp="1"/>
          </p:cNvSpPr>
          <p:nvPr>
            <p:ph type="title"/>
          </p:nvPr>
        </p:nvSpPr>
        <p:spPr/>
        <p:txBody>
          <a:bodyPr/>
          <a:lstStyle/>
          <a:p>
            <a:r>
              <a:rPr lang="en-US" dirty="0"/>
              <a:t>Algorithm &amp; Deployment</a:t>
            </a:r>
            <a:br>
              <a:rPr lang="en-US" dirty="0"/>
            </a:br>
            <a:endParaRPr lang="en-US" dirty="0"/>
          </a:p>
        </p:txBody>
      </p:sp>
      <p:sp>
        <p:nvSpPr>
          <p:cNvPr id="3" name="Content Placeholder 2">
            <a:extLst>
              <a:ext uri="{FF2B5EF4-FFF2-40B4-BE49-F238E27FC236}">
                <a16:creationId xmlns:a16="http://schemas.microsoft.com/office/drawing/2014/main" id="{7F1C964F-4D1D-4F15-938A-39F925178844}"/>
              </a:ext>
            </a:extLst>
          </p:cNvPr>
          <p:cNvSpPr>
            <a:spLocks noGrp="1"/>
          </p:cNvSpPr>
          <p:nvPr>
            <p:ph sz="quarter" idx="17"/>
          </p:nvPr>
        </p:nvSpPr>
        <p:spPr>
          <a:xfrm>
            <a:off x="6465381" y="275249"/>
            <a:ext cx="5528154" cy="6307502"/>
          </a:xfrm>
        </p:spPr>
        <p:txBody>
          <a:bodyPr/>
          <a:lstStyle/>
          <a:p>
            <a:r>
              <a:rPr lang="en-US" b="1" dirty="0"/>
              <a:t>Algorithm</a:t>
            </a:r>
          </a:p>
          <a:p>
            <a:r>
              <a:rPr lang="en-US" dirty="0"/>
              <a:t>The musical genre classification system is built using a deep learning algorithm, specifically a convolutional neural network (CNN).</a:t>
            </a:r>
          </a:p>
          <a:p>
            <a:r>
              <a:rPr lang="en-US" dirty="0"/>
              <a:t>CNNs are well-suited for image and audio processing tasks, making them ideal for genre classification based on audio features.</a:t>
            </a:r>
          </a:p>
          <a:p>
            <a:r>
              <a:rPr lang="en-US" dirty="0"/>
              <a:t>The algorithm is trained on a large dataset of labeled audio samples, with each sample belonging to a specific genre.</a:t>
            </a:r>
          </a:p>
          <a:p>
            <a:r>
              <a:rPr lang="en-US" dirty="0"/>
              <a:t>During training, the CNN learns to extract relevant features from the audio data and classify them into different genres.</a:t>
            </a:r>
          </a:p>
          <a:p>
            <a:r>
              <a:rPr lang="en-US" dirty="0"/>
              <a:t>The trained model achieves high accuracy in genre classification and can be used to classify new audio samples.</a:t>
            </a:r>
          </a:p>
          <a:p>
            <a:endParaRPr lang="en-US" dirty="0"/>
          </a:p>
        </p:txBody>
      </p:sp>
      <p:sp>
        <p:nvSpPr>
          <p:cNvPr id="4" name="Slide Number Placeholder 3">
            <a:extLst>
              <a:ext uri="{FF2B5EF4-FFF2-40B4-BE49-F238E27FC236}">
                <a16:creationId xmlns:a16="http://schemas.microsoft.com/office/drawing/2014/main" id="{5658CA0E-55D3-4BD7-AA4A-D7733F73A3FD}"/>
              </a:ext>
            </a:extLst>
          </p:cNvPr>
          <p:cNvSpPr>
            <a:spLocks noGrp="1"/>
          </p:cNvSpPr>
          <p:nvPr>
            <p:ph type="sldNum" sz="quarter" idx="12"/>
          </p:nvPr>
        </p:nvSpPr>
        <p:spPr/>
        <p:txBody>
          <a:bodyPr/>
          <a:lstStyle/>
          <a:p>
            <a:fld id="{C01389E6-C847-4AD0-B56D-D205B2EAB1EE}" type="slidenum">
              <a:rPr lang="en-US" smtClean="0"/>
              <a:t>9</a:t>
            </a:fld>
            <a:endParaRPr lang="en-US" dirty="0"/>
          </a:p>
        </p:txBody>
      </p:sp>
    </p:spTree>
    <p:extLst>
      <p:ext uri="{BB962C8B-B14F-4D97-AF65-F5344CB8AC3E}">
        <p14:creationId xmlns:p14="http://schemas.microsoft.com/office/powerpoint/2010/main" val="767349628"/>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A7445E-EF73-4976-B9D7-E7A3C6566F8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020DDD3-DDF8-4D0B-9E2A-B5DEFDF01E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88D8A8-6649-44E8-BF8C-735A193CAF3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GradientRiseVTI</Template>
  <TotalTime>196</TotalTime>
  <Words>803</Words>
  <Application>Microsoft Office PowerPoint</Application>
  <PresentationFormat>Widescreen</PresentationFormat>
  <Paragraphs>96</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Avenir Next LT Pro Light</vt:lpstr>
      <vt:lpstr>Calibri</vt:lpstr>
      <vt:lpstr>GradientRiseVTI</vt:lpstr>
      <vt:lpstr>Musical genre classification </vt:lpstr>
      <vt:lpstr>agenda</vt:lpstr>
      <vt:lpstr>Problem Statement</vt:lpstr>
      <vt:lpstr>Challenges</vt:lpstr>
      <vt:lpstr>Proposed System/Solution</vt:lpstr>
      <vt:lpstr>PowerPoint Presentation</vt:lpstr>
      <vt:lpstr>System Development Approach </vt:lpstr>
      <vt:lpstr>PowerPoint Presentation</vt:lpstr>
      <vt:lpstr>Algorithm &amp; Deployment </vt:lpstr>
      <vt:lpstr>Deployment Process</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samsun raj</cp:lastModifiedBy>
  <cp:revision>11</cp:revision>
  <dcterms:created xsi:type="dcterms:W3CDTF">2024-01-08T20:21:13Z</dcterms:created>
  <dcterms:modified xsi:type="dcterms:W3CDTF">2024-04-12T17:24:34Z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