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0" r:id="rId5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6CC"/>
    <a:srgbClr val="E6E6E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5" autoAdjust="0"/>
    <p:restoredTop sz="94660"/>
  </p:normalViewPr>
  <p:slideViewPr>
    <p:cSldViewPr snapToGrid="0">
      <p:cViewPr>
        <p:scale>
          <a:sx n="75" d="100"/>
          <a:sy n="75" d="100"/>
        </p:scale>
        <p:origin x="-64" y="-6524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2DE32-A6D7-44A9-BE41-3F28F4EB3FC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9D1D154-8F52-4176-AFE7-2EF937B2303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2E91DEB-579B-44B1-B369-9A7595050BFE}" type="sibTrans" cxnId="{CE1AD7F2-08CD-4820-8EB6-4FCF936022E6}">
      <dgm:prSet/>
      <dgm:spPr/>
      <dgm:t>
        <a:bodyPr/>
        <a:lstStyle/>
        <a:p>
          <a:pPr latinLnBrk="1"/>
          <a:endParaRPr lang="ko-KR" altLang="en-US"/>
        </a:p>
      </dgm:t>
    </dgm:pt>
    <dgm:pt modelId="{0AE97459-03CC-4208-BE08-9A4A850EA84D}" type="parTrans" cxnId="{CE1AD7F2-08CD-4820-8EB6-4FCF936022E6}">
      <dgm:prSet/>
      <dgm:spPr/>
      <dgm:t>
        <a:bodyPr/>
        <a:lstStyle/>
        <a:p>
          <a:pPr latinLnBrk="1"/>
          <a:endParaRPr lang="ko-KR" altLang="en-US"/>
        </a:p>
      </dgm:t>
    </dgm:pt>
    <dgm:pt modelId="{B9AE6A91-C162-42C1-A1C5-741196DECFDE}" type="pres">
      <dgm:prSet presAssocID="{4842DE32-A6D7-44A9-BE41-3F28F4EB3FC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3CE8BD-E4FD-4649-9642-479487E35D55}" type="pres">
      <dgm:prSet presAssocID="{4842DE32-A6D7-44A9-BE41-3F28F4EB3FC0}" presName="ellipse" presStyleLbl="trBgShp" presStyleIdx="0" presStyleCnt="1"/>
      <dgm:spPr/>
    </dgm:pt>
    <dgm:pt modelId="{BA8F61B0-CECB-4E70-B7AC-5B391FC7549E}" type="pres">
      <dgm:prSet presAssocID="{4842DE32-A6D7-44A9-BE41-3F28F4EB3FC0}" presName="arrow1" presStyleLbl="fgShp" presStyleIdx="0" presStyleCnt="1"/>
      <dgm:spPr/>
    </dgm:pt>
    <dgm:pt modelId="{C45990D0-AE98-42FD-A019-B25A6B6CF79B}" type="pres">
      <dgm:prSet presAssocID="{4842DE32-A6D7-44A9-BE41-3F28F4EB3FC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521966-E9A4-4D81-A675-F48EB13DFE84}" type="pres">
      <dgm:prSet presAssocID="{4842DE32-A6D7-44A9-BE41-3F28F4EB3FC0}" presName="funnel" presStyleLbl="trAlignAcc1" presStyleIdx="0" presStyleCnt="1"/>
      <dgm:spPr/>
    </dgm:pt>
  </dgm:ptLst>
  <dgm:cxnLst>
    <dgm:cxn modelId="{7DB30945-6813-40C2-8058-1345D78AAA6B}" type="presOf" srcId="{19D1D154-8F52-4176-AFE7-2EF937B23039}" destId="{C45990D0-AE98-42FD-A019-B25A6B6CF79B}" srcOrd="0" destOrd="0" presId="urn:microsoft.com/office/officeart/2005/8/layout/funnel1"/>
    <dgm:cxn modelId="{79710EB9-2538-46E3-A1E9-CAEDFB88CB03}" type="presOf" srcId="{4842DE32-A6D7-44A9-BE41-3F28F4EB3FC0}" destId="{B9AE6A91-C162-42C1-A1C5-741196DECFDE}" srcOrd="0" destOrd="0" presId="urn:microsoft.com/office/officeart/2005/8/layout/funnel1"/>
    <dgm:cxn modelId="{CE1AD7F2-08CD-4820-8EB6-4FCF936022E6}" srcId="{4842DE32-A6D7-44A9-BE41-3F28F4EB3FC0}" destId="{19D1D154-8F52-4176-AFE7-2EF937B23039}" srcOrd="0" destOrd="0" parTransId="{0AE97459-03CC-4208-BE08-9A4A850EA84D}" sibTransId="{02E91DEB-579B-44B1-B369-9A7595050BFE}"/>
    <dgm:cxn modelId="{23965BCF-7C70-4D25-A279-7EFFD3C2CD40}" type="presParOf" srcId="{B9AE6A91-C162-42C1-A1C5-741196DECFDE}" destId="{723CE8BD-E4FD-4649-9642-479487E35D55}" srcOrd="0" destOrd="0" presId="urn:microsoft.com/office/officeart/2005/8/layout/funnel1"/>
    <dgm:cxn modelId="{E992E4F5-7882-4A77-8CDE-A852783B1E3B}" type="presParOf" srcId="{B9AE6A91-C162-42C1-A1C5-741196DECFDE}" destId="{BA8F61B0-CECB-4E70-B7AC-5B391FC7549E}" srcOrd="1" destOrd="0" presId="urn:microsoft.com/office/officeart/2005/8/layout/funnel1"/>
    <dgm:cxn modelId="{4CCEE050-BD05-4B0D-8749-E989A473F9E1}" type="presParOf" srcId="{B9AE6A91-C162-42C1-A1C5-741196DECFDE}" destId="{C45990D0-AE98-42FD-A019-B25A6B6CF79B}" srcOrd="2" destOrd="0" presId="urn:microsoft.com/office/officeart/2005/8/layout/funnel1"/>
    <dgm:cxn modelId="{39E1E498-13A1-4717-8B48-C0F0F399E7B8}" type="presParOf" srcId="{B9AE6A91-C162-42C1-A1C5-741196DECFDE}" destId="{5E521966-E9A4-4D81-A675-F48EB13DFE84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E8BD-E4FD-4649-9642-479487E35D55}">
      <dsp:nvSpPr>
        <dsp:cNvPr id="0" name=""/>
        <dsp:cNvSpPr/>
      </dsp:nvSpPr>
      <dsp:spPr>
        <a:xfrm>
          <a:off x="2461825" y="286453"/>
          <a:ext cx="5684991" cy="197432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F61B0-CECB-4E70-B7AC-5B391FC7549E}">
      <dsp:nvSpPr>
        <dsp:cNvPr id="0" name=""/>
        <dsp:cNvSpPr/>
      </dsp:nvSpPr>
      <dsp:spPr>
        <a:xfrm>
          <a:off x="4762263" y="5120899"/>
          <a:ext cx="1101742" cy="70511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990D0-AE98-42FD-A019-B25A6B6CF79B}">
      <dsp:nvSpPr>
        <dsp:cNvPr id="0" name=""/>
        <dsp:cNvSpPr/>
      </dsp:nvSpPr>
      <dsp:spPr>
        <a:xfrm>
          <a:off x="2668953" y="5684991"/>
          <a:ext cx="5288364" cy="1322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600" kern="1200" dirty="0"/>
        </a:p>
      </dsp:txBody>
      <dsp:txXfrm>
        <a:off x="2668953" y="5684991"/>
        <a:ext cx="5288364" cy="1322091"/>
      </dsp:txXfrm>
    </dsp:sp>
    <dsp:sp modelId="{5E521966-E9A4-4D81-A675-F48EB13DFE84}">
      <dsp:nvSpPr>
        <dsp:cNvPr id="0" name=""/>
        <dsp:cNvSpPr/>
      </dsp:nvSpPr>
      <dsp:spPr>
        <a:xfrm>
          <a:off x="2228256" y="44069"/>
          <a:ext cx="6169758" cy="493580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2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63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5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05497D11-8F9A-9428-3629-3CF3598BEDF2}"/>
              </a:ext>
            </a:extLst>
          </p:cNvPr>
          <p:cNvSpPr/>
          <p:nvPr userDrawn="1"/>
        </p:nvSpPr>
        <p:spPr>
          <a:xfrm>
            <a:off x="1" y="1"/>
            <a:ext cx="30275213" cy="3616522"/>
          </a:xfrm>
          <a:prstGeom prst="flowChartProcess">
            <a:avLst/>
          </a:prstGeom>
          <a:solidFill>
            <a:srgbClr val="29A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41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737F6B5-6229-4EDE-8E8B-B38AE1B1FC9A}"/>
              </a:ext>
            </a:extLst>
          </p:cNvPr>
          <p:cNvSpPr/>
          <p:nvPr userDrawn="1"/>
        </p:nvSpPr>
        <p:spPr>
          <a:xfrm>
            <a:off x="0" y="1"/>
            <a:ext cx="350357" cy="3628907"/>
          </a:xfrm>
          <a:prstGeom prst="flowChartProcess">
            <a:avLst/>
          </a:prstGeom>
          <a:solidFill>
            <a:srgbClr val="29A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41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B264A508-2F6F-B76A-22EB-FE8739227F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9082" y="1664595"/>
            <a:ext cx="19028068" cy="39620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861" b="1" spc="-26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1. Insert your section title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0833C3-3017-F900-B729-E973E1A4CCDD}"/>
              </a:ext>
            </a:extLst>
          </p:cNvPr>
          <p:cNvCxnSpPr>
            <a:cxnSpLocks/>
          </p:cNvCxnSpPr>
          <p:nvPr userDrawn="1"/>
        </p:nvCxnSpPr>
        <p:spPr>
          <a:xfrm>
            <a:off x="1" y="3620084"/>
            <a:ext cx="30275213" cy="0"/>
          </a:xfrm>
          <a:prstGeom prst="line">
            <a:avLst/>
          </a:prstGeom>
          <a:ln w="13970">
            <a:solidFill>
              <a:srgbClr val="29A6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2737F6B5-6229-4EDE-8E8B-B38AE1B1FC9A}"/>
              </a:ext>
            </a:extLst>
          </p:cNvPr>
          <p:cNvSpPr/>
          <p:nvPr userDrawn="1"/>
        </p:nvSpPr>
        <p:spPr>
          <a:xfrm>
            <a:off x="29916097" y="-12385"/>
            <a:ext cx="350357" cy="3628907"/>
          </a:xfrm>
          <a:prstGeom prst="flowChartProcess">
            <a:avLst/>
          </a:prstGeom>
          <a:solidFill>
            <a:srgbClr val="29A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741" dirty="0"/>
          </a:p>
        </p:txBody>
      </p:sp>
    </p:spTree>
    <p:extLst>
      <p:ext uri="{BB962C8B-B14F-4D97-AF65-F5344CB8AC3E}">
        <p14:creationId xmlns:p14="http://schemas.microsoft.com/office/powerpoint/2010/main" val="355080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01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35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06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1E5F-3DB9-4071-A1FE-1754B5006AA9}" type="datetimeFigureOut">
              <a:rPr lang="ko-KR" altLang="en-US" smtClean="0"/>
              <a:t>2025-04-24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6EBF-0132-42AC-A41D-047D526F18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4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3.png"/><Relationship Id="rId9" Type="http://schemas.openxmlformats.org/officeDocument/2006/relationships/diagramData" Target="../diagrams/data1.xml"/><Relationship Id="rId1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22"/>
          <p:cNvSpPr txBox="1">
            <a:spLocks noChangeArrowheads="1"/>
          </p:cNvSpPr>
          <p:nvPr/>
        </p:nvSpPr>
        <p:spPr bwMode="auto">
          <a:xfrm>
            <a:off x="3703866" y="500528"/>
            <a:ext cx="21401881" cy="202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03" tIns="212257" rIns="84903" bIns="212257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5201" b="1" dirty="0">
                <a:latin typeface="Satoshi variable"/>
              </a:rPr>
              <a:t>Vyond: Flexible and Rapid WorldGuard-Based </a:t>
            </a:r>
            <a:endParaRPr lang="en-US" altLang="ko-KR" sz="5201" b="1" dirty="0" smtClean="0">
              <a:latin typeface="Satoshi variable"/>
            </a:endParaRPr>
          </a:p>
          <a:p>
            <a:pPr algn="ctr"/>
            <a:r>
              <a:rPr lang="en-US" altLang="ko-KR" sz="5201" b="1" dirty="0" smtClean="0">
                <a:latin typeface="Satoshi variable"/>
              </a:rPr>
              <a:t>Security Prototyping using Chipyard</a:t>
            </a:r>
            <a:endParaRPr lang="en-US" altLang="ko-KR" sz="5201" b="1" dirty="0">
              <a:latin typeface="Satoshi variable"/>
            </a:endParaRPr>
          </a:p>
        </p:txBody>
      </p:sp>
      <p:sp>
        <p:nvSpPr>
          <p:cNvPr id="24" name="Text Box 123"/>
          <p:cNvSpPr txBox="1">
            <a:spLocks noChangeArrowheads="1"/>
          </p:cNvSpPr>
          <p:nvPr/>
        </p:nvSpPr>
        <p:spPr bwMode="auto">
          <a:xfrm>
            <a:off x="4434602" y="2435112"/>
            <a:ext cx="21401881" cy="99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903" tIns="84903" rIns="84903" bIns="84903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121" dirty="0">
                <a:latin typeface="+mn-lt"/>
              </a:rPr>
              <a:t>Sungkeun Kim</a:t>
            </a:r>
          </a:p>
          <a:p>
            <a:pPr algn="ctr" eaLnBrk="1" hangingPunct="1"/>
            <a:r>
              <a:rPr lang="en-US" altLang="ko-KR" sz="3121" dirty="0">
                <a:latin typeface="+mn-lt"/>
              </a:rPr>
              <a:t>Samsung Research</a:t>
            </a:r>
            <a:endParaRPr lang="ko-KR" altLang="en-US" sz="3121" dirty="0">
              <a:latin typeface="+mn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AC7DB6-1531-7C2F-BF06-6CC2D6E881DE}"/>
              </a:ext>
            </a:extLst>
          </p:cNvPr>
          <p:cNvSpPr/>
          <p:nvPr/>
        </p:nvSpPr>
        <p:spPr>
          <a:xfrm>
            <a:off x="736598" y="3969703"/>
            <a:ext cx="14157806" cy="1251960"/>
          </a:xfrm>
          <a:prstGeom prst="roundRect">
            <a:avLst>
              <a:gd name="adj" fmla="val 11731"/>
            </a:avLst>
          </a:prstGeom>
          <a:solidFill>
            <a:srgbClr val="29A6CC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43" tIns="93622" rIns="187243" bIns="93622" rtlCol="0" anchor="ctr"/>
          <a:lstStyle/>
          <a:p>
            <a:pPr algn="ctr"/>
            <a:r>
              <a:rPr lang="en-US" altLang="ko-KR" sz="4161" b="1" dirty="0" smtClean="0">
                <a:latin typeface="Satoshi variable"/>
              </a:rPr>
              <a:t>Hardware </a:t>
            </a:r>
            <a:r>
              <a:rPr lang="en-US" altLang="ko-KR" sz="4161" b="1" dirty="0">
                <a:latin typeface="Satoshi variable"/>
              </a:rPr>
              <a:t>Isolation Primitives</a:t>
            </a:r>
          </a:p>
          <a:p>
            <a:pPr algn="ctr"/>
            <a:r>
              <a:rPr lang="en-US" altLang="ko-KR" sz="4161" b="1" dirty="0">
                <a:latin typeface="Satoshi variable"/>
              </a:rPr>
              <a:t>for Trusted Execution Environments (TEEs)</a:t>
            </a:r>
            <a:endParaRPr lang="ko-KR" altLang="en-US" sz="4161" spc="-26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C963F2-21E2-EC24-9B56-99B85589AB3B}"/>
              </a:ext>
            </a:extLst>
          </p:cNvPr>
          <p:cNvSpPr/>
          <p:nvPr/>
        </p:nvSpPr>
        <p:spPr>
          <a:xfrm>
            <a:off x="736599" y="5315156"/>
            <a:ext cx="14144767" cy="121746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54" tIns="140432" rIns="234054" bIns="140432" rtlCol="0" anchor="t"/>
          <a:lstStyle/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1. Prevent Unauthorized Access</a:t>
            </a:r>
          </a:p>
          <a:p>
            <a:r>
              <a:rPr lang="en-US" altLang="ko-KR" sz="2601" dirty="0">
                <a:solidFill>
                  <a:schemeClr val="tx1"/>
                </a:solidFill>
              </a:rPr>
              <a:t>Ensures that sensitive code and data are isolated from untrusted SW, including OS and hypervisor</a:t>
            </a: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2. Minimize Trusted Computing Base (TCB)</a:t>
            </a:r>
          </a:p>
          <a:p>
            <a:r>
              <a:rPr lang="en-US" altLang="ko-KR" sz="2601" dirty="0">
                <a:solidFill>
                  <a:schemeClr val="tx1"/>
                </a:solidFill>
              </a:rPr>
              <a:t>HW primitives enable </a:t>
            </a:r>
            <a:r>
              <a:rPr lang="en-US" altLang="ko-KR" sz="2601" dirty="0" smtClean="0">
                <a:solidFill>
                  <a:schemeClr val="tx1"/>
                </a:solidFill>
              </a:rPr>
              <a:t>smaller and </a:t>
            </a:r>
            <a:r>
              <a:rPr lang="en-US" altLang="ko-KR" sz="2601" dirty="0">
                <a:solidFill>
                  <a:schemeClr val="tx1"/>
                </a:solidFill>
              </a:rPr>
              <a:t>more verifiable TCBs by enforcing boundaries at the HW level</a:t>
            </a: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3. Enforce Strong Access Control</a:t>
            </a:r>
          </a:p>
          <a:p>
            <a:r>
              <a:rPr lang="en-US" altLang="ko-KR" sz="2601" dirty="0">
                <a:solidFill>
                  <a:schemeClr val="tx1"/>
                </a:solidFill>
              </a:rPr>
              <a:t>HW isolation provides robust access control mechanisms that SW alone cannot guarantee</a:t>
            </a: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</p:txBody>
      </p:sp>
      <p:sp>
        <p:nvSpPr>
          <p:cNvPr id="34" name="사각형: 둥근 모서리 8">
            <a:extLst>
              <a:ext uri="{FF2B5EF4-FFF2-40B4-BE49-F238E27FC236}">
                <a16:creationId xmlns:a16="http://schemas.microsoft.com/office/drawing/2014/main" id="{A9C963F2-21E2-EC24-9B56-99B85589AB3B}"/>
              </a:ext>
            </a:extLst>
          </p:cNvPr>
          <p:cNvSpPr/>
          <p:nvPr/>
        </p:nvSpPr>
        <p:spPr>
          <a:xfrm>
            <a:off x="736598" y="18968181"/>
            <a:ext cx="14144769" cy="9518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54" tIns="140432" rIns="234054" bIns="140432" rtlCol="0" anchor="t"/>
          <a:lstStyle/>
          <a:p>
            <a:pPr>
              <a:lnSpc>
                <a:spcPct val="110000"/>
              </a:lnSpc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AutoNum type="arabicPeriod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Font typeface="Arial" panose="020B0604020202020204" pitchFamily="34" charset="0"/>
              <a:buChar char="•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Font typeface="Arial" panose="020B0604020202020204" pitchFamily="34" charset="0"/>
              <a:buChar char="•"/>
            </a:pP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594497" indent="-594497">
              <a:buFont typeface="Arial" panose="020B0604020202020204" pitchFamily="34" charset="0"/>
              <a:buChar char="•"/>
            </a:pPr>
            <a:endParaRPr lang="ko-KR" altLang="en-US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</p:txBody>
      </p:sp>
      <p:sp>
        <p:nvSpPr>
          <p:cNvPr id="36" name="사각형: 둥근 모서리 8">
            <a:extLst>
              <a:ext uri="{FF2B5EF4-FFF2-40B4-BE49-F238E27FC236}">
                <a16:creationId xmlns:a16="http://schemas.microsoft.com/office/drawing/2014/main" id="{A9C963F2-21E2-EC24-9B56-99B85589AB3B}"/>
              </a:ext>
            </a:extLst>
          </p:cNvPr>
          <p:cNvSpPr/>
          <p:nvPr/>
        </p:nvSpPr>
        <p:spPr>
          <a:xfrm>
            <a:off x="15456780" y="5315156"/>
            <a:ext cx="14096119" cy="221638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54" tIns="140432" rIns="234054" bIns="140432" rtlCol="0" anchor="t"/>
          <a:lstStyle/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1. Generators for WorldGuard Marker and Checker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Easy to configure and place markers and checkers</a:t>
            </a: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2. Support for different security design phase - Simulation, FPGA, and QEMU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Security designer can use a proper setup depending on their design phase</a:t>
            </a: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3. Example configurations and test programs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They can be references of a security monitor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One example found a potential issue on WorldGuard specification (reported to Security TG)</a:t>
            </a: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4. Reference Security Monitor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A security monitor that protects enclaves </a:t>
            </a:r>
            <a:r>
              <a:rPr lang="en-US" altLang="ko-KR" sz="2601" spc="-26">
                <a:solidFill>
                  <a:schemeClr val="tx1"/>
                </a:solidFill>
                <a:ea typeface="삼성긴고딕 Regular" panose="020B0600000101010101" pitchFamily="50" charset="-127"/>
              </a:rPr>
              <a:t>using </a:t>
            </a:r>
            <a:r>
              <a:rPr lang="en-US" altLang="ko-KR" sz="2601" spc="-26" smtClean="0">
                <a:solidFill>
                  <a:schemeClr val="tx1"/>
                </a:solidFill>
                <a:ea typeface="삼성긴고딕 Regular" panose="020B0600000101010101" pitchFamily="50" charset="-127"/>
              </a:rPr>
              <a:t>WorldGuard (WG)</a:t>
            </a:r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pPr marL="371561" indent="-371561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ko-KR" altLang="ko-KR" sz="2601" b="1" spc="-39" dirty="0">
              <a:ln w="12700">
                <a:noFill/>
              </a:ln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endParaRPr lang="ko-KR" altLang="en-US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</p:txBody>
      </p:sp>
      <p:sp>
        <p:nvSpPr>
          <p:cNvPr id="37" name="사각형: 둥근 모서리 7">
            <a:extLst>
              <a:ext uri="{FF2B5EF4-FFF2-40B4-BE49-F238E27FC236}">
                <a16:creationId xmlns:a16="http://schemas.microsoft.com/office/drawing/2014/main" id="{74AC7DB6-1531-7C2F-BF06-6CC2D6E881DE}"/>
              </a:ext>
            </a:extLst>
          </p:cNvPr>
          <p:cNvSpPr/>
          <p:nvPr/>
        </p:nvSpPr>
        <p:spPr>
          <a:xfrm>
            <a:off x="15427103" y="3951348"/>
            <a:ext cx="14125796" cy="1288668"/>
          </a:xfrm>
          <a:prstGeom prst="roundRect">
            <a:avLst>
              <a:gd name="adj" fmla="val 11731"/>
            </a:avLst>
          </a:prstGeom>
          <a:solidFill>
            <a:srgbClr val="29A6CC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43" tIns="93622" rIns="187243" bIns="93622" rtlCol="0" anchor="ctr"/>
          <a:lstStyle/>
          <a:p>
            <a:pPr algn="ctr"/>
            <a:r>
              <a:rPr lang="en-US" altLang="ko-KR" sz="4161" b="1" dirty="0">
                <a:latin typeface="Satoshi variable"/>
              </a:rPr>
              <a:t>Key Features of Vyond</a:t>
            </a:r>
            <a:endParaRPr lang="ko-KR" altLang="en-US" sz="4161" spc="-26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8" name="사각형: 둥근 모서리 8">
            <a:extLst>
              <a:ext uri="{FF2B5EF4-FFF2-40B4-BE49-F238E27FC236}">
                <a16:creationId xmlns:a16="http://schemas.microsoft.com/office/drawing/2014/main" id="{A9C963F2-21E2-EC24-9B56-99B85589AB3B}"/>
              </a:ext>
            </a:extLst>
          </p:cNvPr>
          <p:cNvSpPr/>
          <p:nvPr/>
        </p:nvSpPr>
        <p:spPr>
          <a:xfrm>
            <a:off x="15427102" y="29067094"/>
            <a:ext cx="14125797" cy="113279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54" tIns="140432" rIns="234054" bIns="140432" rtlCol="0" anchor="t"/>
          <a:lstStyle/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Collaboration of PMP and WorldGuard for complete isolation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To Protect statically allocated regions (SM, I/O devices) </a:t>
            </a:r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WorldGuard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  No extra works is required for enclave migration (e.g., PMP register update)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  Useful in Robot, Car, and IoT devices with many sensors</a:t>
            </a:r>
          </a:p>
          <a:p>
            <a:endParaRPr lang="en-US" altLang="ko-KR" sz="260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To protect dynamically allocated regions (OS, Enclaves) </a:t>
            </a:r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 PMP</a:t>
            </a:r>
            <a:endParaRPr lang="en-GB" altLang="ko-KR" sz="2601" dirty="0">
              <a:solidFill>
                <a:schemeClr val="tx1"/>
              </a:solidFill>
            </a:endParaRPr>
          </a:p>
          <a:p>
            <a:r>
              <a:rPr lang="en-GB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  As PMP is per-core solution, it is easy for SM to reallocate memory region for different enclave.  </a:t>
            </a:r>
            <a:endParaRPr lang="en-US" altLang="ko-KR" sz="260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7">
            <a:extLst>
              <a:ext uri="{FF2B5EF4-FFF2-40B4-BE49-F238E27FC236}">
                <a16:creationId xmlns:a16="http://schemas.microsoft.com/office/drawing/2014/main" id="{74AC7DB6-1531-7C2F-BF06-6CC2D6E881DE}"/>
              </a:ext>
            </a:extLst>
          </p:cNvPr>
          <p:cNvSpPr/>
          <p:nvPr/>
        </p:nvSpPr>
        <p:spPr>
          <a:xfrm>
            <a:off x="736598" y="17778313"/>
            <a:ext cx="14157806" cy="1109411"/>
          </a:xfrm>
          <a:prstGeom prst="roundRect">
            <a:avLst>
              <a:gd name="adj" fmla="val 11731"/>
            </a:avLst>
          </a:prstGeom>
          <a:solidFill>
            <a:srgbClr val="29A6CC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43" tIns="93622" rIns="187243" bIns="93622" rtlCol="0" anchor="ctr"/>
          <a:lstStyle/>
          <a:p>
            <a:pPr algn="ctr"/>
            <a:r>
              <a:rPr lang="en-US" altLang="ko-KR" sz="4161" b="1" dirty="0" smtClean="0">
                <a:latin typeface="Satoshi variable"/>
              </a:rPr>
              <a:t>Configurable Hardware Isolation for Fast Prototyping</a:t>
            </a:r>
            <a:endParaRPr lang="ko-KR" altLang="en-US" sz="4161" spc="-26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058359" y="27456548"/>
            <a:ext cx="4552080" cy="879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117" b="1" dirty="0">
                <a:solidFill>
                  <a:srgbClr val="FF0000"/>
                </a:solidFill>
              </a:rPr>
              <a:t>Enables Rapid Prototyping</a:t>
            </a:r>
          </a:p>
          <a:p>
            <a:r>
              <a:rPr lang="en-US" altLang="ko-KR" sz="2000" b="1" dirty="0">
                <a:solidFill>
                  <a:schemeClr val="accent1"/>
                </a:solidFill>
              </a:rPr>
              <a:t>Configurable WorldGuard Implemented</a:t>
            </a:r>
            <a:endParaRPr lang="ko-KR" altLang="en-US" sz="4000" dirty="0">
              <a:solidFill>
                <a:schemeClr val="accent1"/>
              </a:solidFill>
            </a:endParaRPr>
          </a:p>
        </p:txBody>
      </p:sp>
      <p:sp>
        <p:nvSpPr>
          <p:cNvPr id="40" name="사각형: 둥근 모서리 8">
            <a:extLst>
              <a:ext uri="{FF2B5EF4-FFF2-40B4-BE49-F238E27FC236}">
                <a16:creationId xmlns:a16="http://schemas.microsoft.com/office/drawing/2014/main" id="{A9C963F2-21E2-EC24-9B56-99B85589AB3B}"/>
              </a:ext>
            </a:extLst>
          </p:cNvPr>
          <p:cNvSpPr/>
          <p:nvPr/>
        </p:nvSpPr>
        <p:spPr>
          <a:xfrm>
            <a:off x="736598" y="29973363"/>
            <a:ext cx="14144769" cy="104216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54" tIns="140432" rIns="234054" bIns="140432" rtlCol="0" anchor="t"/>
          <a:lstStyle/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1. Implemented WorldGuard Specification (v4.0)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Implemented WorldGuard Checkers (WGC) and Markers (WGM)</a:t>
            </a: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Extended Rocket Core (CSRs, TLB, and Caches), Inclusive Cache (LLC)</a:t>
            </a:r>
            <a:endParaRPr lang="en-US" altLang="ko-KR" sz="2601" b="1" spc="-26" dirty="0">
              <a:solidFill>
                <a:schemeClr val="tx1"/>
              </a:solidFill>
              <a:ea typeface="삼성긴고딕 Regular" panose="020B0600000101010101" pitchFamily="50" charset="-127"/>
            </a:endParaRPr>
          </a:p>
          <a:p>
            <a:r>
              <a:rPr lang="en-US" altLang="ko-KR" sz="2601" b="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2. WorldGuard as Chipyard generator</a:t>
            </a:r>
          </a:p>
          <a:p>
            <a:r>
              <a:rPr lang="en-US" altLang="ko-KR" sz="2601" spc="-26" dirty="0">
                <a:solidFill>
                  <a:schemeClr val="tx1"/>
                </a:solidFill>
                <a:ea typeface="삼성긴고딕 Regular" panose="020B0600000101010101" pitchFamily="50" charset="-127"/>
              </a:rPr>
              <a:t>- Minimum changes in Chipyard to be part of Chipyard</a:t>
            </a:r>
          </a:p>
        </p:txBody>
      </p:sp>
      <p:sp>
        <p:nvSpPr>
          <p:cNvPr id="41" name="사각형: 둥근 모서리 7">
            <a:extLst>
              <a:ext uri="{FF2B5EF4-FFF2-40B4-BE49-F238E27FC236}">
                <a16:creationId xmlns:a16="http://schemas.microsoft.com/office/drawing/2014/main" id="{74AC7DB6-1531-7C2F-BF06-6CC2D6E881DE}"/>
              </a:ext>
            </a:extLst>
          </p:cNvPr>
          <p:cNvSpPr/>
          <p:nvPr/>
        </p:nvSpPr>
        <p:spPr>
          <a:xfrm>
            <a:off x="736598" y="28607646"/>
            <a:ext cx="14157806" cy="1109411"/>
          </a:xfrm>
          <a:prstGeom prst="roundRect">
            <a:avLst>
              <a:gd name="adj" fmla="val 11731"/>
            </a:avLst>
          </a:prstGeom>
          <a:solidFill>
            <a:srgbClr val="29A6CC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43" tIns="93622" rIns="187243" bIns="93622" rtlCol="0" anchor="ctr"/>
          <a:lstStyle/>
          <a:p>
            <a:pPr algn="ctr"/>
            <a:r>
              <a:rPr lang="en-US" altLang="ko-KR" sz="4161" b="1" dirty="0" smtClean="0">
                <a:latin typeface="Satoshi variable"/>
              </a:rPr>
              <a:t>Security Prototyping with WorldGuard on Chipyard</a:t>
            </a:r>
            <a:endParaRPr lang="ko-KR" altLang="en-US" sz="4161" spc="-26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442537" y="41097899"/>
            <a:ext cx="7717626" cy="1147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117" dirty="0">
                <a:latin typeface="Satoshi variable"/>
              </a:rPr>
              <a:t>https://</a:t>
            </a:r>
            <a:r>
              <a:rPr lang="en-US" altLang="ko-KR" sz="3117" dirty="0" smtClean="0">
                <a:latin typeface="Satoshi variable"/>
              </a:rPr>
              <a:t>www.github.com/Samsung/vyond </a:t>
            </a:r>
            <a:endParaRPr lang="en-US" altLang="ko-KR" sz="3117" dirty="0">
              <a:latin typeface="Satoshi variable"/>
            </a:endParaRPr>
          </a:p>
          <a:p>
            <a:pPr>
              <a:lnSpc>
                <a:spcPct val="110000"/>
              </a:lnSpc>
            </a:pPr>
            <a:r>
              <a:rPr lang="en-US" altLang="ko-KR" sz="3117" dirty="0">
                <a:latin typeface="Satoshi variable"/>
              </a:rPr>
              <a:t>sk84.kim@samsung.com</a:t>
            </a:r>
          </a:p>
        </p:txBody>
      </p:sp>
      <p:pic>
        <p:nvPicPr>
          <p:cNvPr id="1026" name="Picture 2" descr="SAMSUNG Re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605" y="1751355"/>
            <a:ext cx="3167141" cy="3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0.wp.com/libnanews.com/wp-content/uploads/2019/10/Samsung-logo.png?resize=628%2C167&amp;ssl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3547" y="953674"/>
            <a:ext cx="3151194" cy="83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427103" y="40627178"/>
            <a:ext cx="5290103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1" b="1" spc="-26" dirty="0">
                <a:ea typeface="삼성긴고딕 Regular" panose="020B0600000101010101" pitchFamily="50" charset="-127"/>
              </a:rPr>
              <a:t>Contact :</a:t>
            </a:r>
            <a:endParaRPr lang="ko-KR" altLang="en-US" sz="2601" b="1" spc="-26" dirty="0">
              <a:ea typeface="삼성긴고딕 Regular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599" y="40481817"/>
            <a:ext cx="14157806" cy="160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1" b="1" spc="-26" dirty="0">
                <a:ea typeface="삼성긴고딕 Regular" panose="020B0600000101010101" pitchFamily="50" charset="-127"/>
              </a:rPr>
              <a:t>References :</a:t>
            </a:r>
          </a:p>
          <a:p>
            <a:r>
              <a:rPr lang="en-US" altLang="ko-KR" sz="2400" spc="-26" dirty="0">
                <a:ea typeface="삼성긴고딕 Regular" panose="020B0600000101010101" pitchFamily="50" charset="-127"/>
              </a:rPr>
              <a:t>1. https://lists.riscv.org/g/security/attachment/711/0/worldguard_rvia_spec-v0.4.pdf </a:t>
            </a:r>
          </a:p>
          <a:p>
            <a:r>
              <a:rPr lang="en-US" altLang="ko-KR" sz="2400" spc="-26" dirty="0">
                <a:ea typeface="삼성긴고딕 Regular" panose="020B0600000101010101" pitchFamily="50" charset="-127"/>
              </a:rPr>
              <a:t>2. https://</a:t>
            </a:r>
            <a:r>
              <a:rPr lang="en-US" altLang="ko-KR" sz="2400" spc="-26" dirty="0" smtClean="0">
                <a:ea typeface="삼성긴고딕 Regular" panose="020B0600000101010101" pitchFamily="50" charset="-127"/>
              </a:rPr>
              <a:t>github.com/ucb-bar/chipyard</a:t>
            </a:r>
            <a:endParaRPr lang="en-US" altLang="ko-KR" sz="2400" spc="-26" dirty="0">
              <a:ea typeface="삼성긴고딕 Regular" panose="020B0600000101010101" pitchFamily="50" charset="-127"/>
            </a:endParaRPr>
          </a:p>
          <a:p>
            <a:pPr marL="235322" indent="-235322"/>
            <a:r>
              <a:rPr lang="en-US" altLang="ko-KR" sz="2400" dirty="0"/>
              <a:t>3. https://</a:t>
            </a:r>
            <a:r>
              <a:rPr lang="en-US" altLang="ko-KR" sz="2400" dirty="0" smtClean="0"/>
              <a:t>patchwork.ozlabs.org/project/qemu-devel/cover/20240612081416.29704-1-jim.shu@sifive.com</a:t>
            </a:r>
            <a:endParaRPr lang="ko-KR" altLang="en-US" sz="2400" spc="-26" dirty="0">
              <a:ea typeface="삼성긴고딕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291" y="534695"/>
            <a:ext cx="2449326" cy="2323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24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Vyond</a:t>
            </a:r>
            <a:endParaRPr lang="ko-KR" altLang="en-US" sz="624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74AC7DB6-1531-7C2F-BF06-6CC2D6E881DE}"/>
              </a:ext>
            </a:extLst>
          </p:cNvPr>
          <p:cNvSpPr/>
          <p:nvPr/>
        </p:nvSpPr>
        <p:spPr>
          <a:xfrm>
            <a:off x="15427103" y="27649470"/>
            <a:ext cx="14125796" cy="1109411"/>
          </a:xfrm>
          <a:prstGeom prst="roundRect">
            <a:avLst>
              <a:gd name="adj" fmla="val 11731"/>
            </a:avLst>
          </a:prstGeom>
          <a:solidFill>
            <a:srgbClr val="29A6CC"/>
          </a:solidFill>
          <a:ln w="9525">
            <a:solidFill>
              <a:srgbClr val="29A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7243" tIns="93622" rIns="187243" bIns="93622" rtlCol="0" anchor="ctr"/>
          <a:lstStyle/>
          <a:p>
            <a:pPr algn="ctr"/>
            <a:r>
              <a:rPr lang="en-US" altLang="ko-KR" sz="4161" b="1" dirty="0">
                <a:latin typeface="Satoshi variable"/>
              </a:rPr>
              <a:t>Use Cases and Future Potential </a:t>
            </a:r>
            <a:endParaRPr lang="ko-KR" altLang="en-US" sz="4161" b="1" dirty="0">
              <a:latin typeface="Satoshi variable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21" y="32499153"/>
            <a:ext cx="9478086" cy="76245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512" y="21019182"/>
            <a:ext cx="12015707" cy="50893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329" y="40612695"/>
            <a:ext cx="1699231" cy="1699231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1993" y="6420598"/>
            <a:ext cx="11135937" cy="5806137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9728" y="13451058"/>
            <a:ext cx="11135937" cy="3052249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18544624" y="12301871"/>
            <a:ext cx="7338099" cy="572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117" b="1" dirty="0"/>
              <a:t>WorldGuard Checker Configuration for PLIC</a:t>
            </a:r>
            <a:endParaRPr lang="ko-KR" altLang="en-US" sz="3117" dirty="0"/>
          </a:p>
        </p:txBody>
      </p:sp>
      <p:sp>
        <p:nvSpPr>
          <p:cNvPr id="84" name="직사각형 83"/>
          <p:cNvSpPr/>
          <p:nvPr/>
        </p:nvSpPr>
        <p:spPr>
          <a:xfrm>
            <a:off x="17580790" y="16726642"/>
            <a:ext cx="9223038" cy="572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117" b="1" dirty="0"/>
              <a:t>WorldGuard Checker Placement between PLIC and Bus</a:t>
            </a:r>
            <a:endParaRPr lang="ko-KR" altLang="en-US" sz="3117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2812629" y="8918840"/>
            <a:ext cx="10347426" cy="6637379"/>
            <a:chOff x="1986371" y="1146966"/>
            <a:chExt cx="7957728" cy="5104502"/>
          </a:xfrm>
        </p:grpSpPr>
        <p:sp>
          <p:nvSpPr>
            <p:cNvPr id="118" name="직사각형 117"/>
            <p:cNvSpPr/>
            <p:nvPr/>
          </p:nvSpPr>
          <p:spPr>
            <a:xfrm>
              <a:off x="3457663" y="1146966"/>
              <a:ext cx="1546592" cy="505315"/>
            </a:xfrm>
            <a:prstGeom prst="rect">
              <a:avLst/>
            </a:prstGeom>
            <a:solidFill>
              <a:srgbClr val="B0E3E6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App1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57660" y="4221745"/>
              <a:ext cx="6122809" cy="1044167"/>
            </a:xfrm>
            <a:prstGeom prst="rect">
              <a:avLst/>
            </a:prstGeom>
            <a:solidFill>
              <a:srgbClr val="FFFF88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HW</a:t>
              </a:r>
            </a:p>
            <a:p>
              <a:pPr algn="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Resource</a:t>
              </a:r>
            </a:p>
            <a:p>
              <a:pPr algn="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Isolation IP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235538" y="1146966"/>
              <a:ext cx="1546592" cy="50531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App2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73364" y="1159581"/>
              <a:ext cx="951508" cy="35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U-mode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21116" y="2102827"/>
              <a:ext cx="1056003" cy="35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S-mode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92958" y="3054737"/>
              <a:ext cx="1112319" cy="35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M-mode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7265" y="3820565"/>
              <a:ext cx="505693" cy="35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HW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986371" y="3299889"/>
              <a:ext cx="466983" cy="35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SW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2057400" y="3748307"/>
              <a:ext cx="7886699" cy="135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457660" y="5636405"/>
              <a:ext cx="1373276" cy="615063"/>
            </a:xfrm>
            <a:prstGeom prst="rect">
              <a:avLst/>
            </a:prstGeom>
            <a:solidFill>
              <a:srgbClr val="B0E3E6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App1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30949" y="5636405"/>
              <a:ext cx="2586062" cy="615063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App2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17024" y="5636405"/>
              <a:ext cx="949014" cy="615063"/>
            </a:xfrm>
            <a:prstGeom prst="rect">
              <a:avLst/>
            </a:prstGeom>
            <a:solidFill>
              <a:srgbClr val="D0CEE2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8366040" y="5636405"/>
              <a:ext cx="1214429" cy="615063"/>
            </a:xfrm>
            <a:prstGeom prst="rect">
              <a:avLst/>
            </a:prstGeom>
            <a:solidFill>
              <a:srgbClr val="BAC8D3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10459" y="5816979"/>
              <a:ext cx="794817" cy="35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DRAM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&quot;없음&quot; 기호 134"/>
            <p:cNvSpPr/>
            <p:nvPr/>
          </p:nvSpPr>
          <p:spPr>
            <a:xfrm>
              <a:off x="4830936" y="4481032"/>
              <a:ext cx="467097" cy="412164"/>
            </a:xfrm>
            <a:prstGeom prst="noSmoking">
              <a:avLst>
                <a:gd name="adj" fmla="val 1027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>
              <a:off x="5054393" y="2696631"/>
              <a:ext cx="0" cy="17879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&quot;없음&quot; 기호 136"/>
            <p:cNvSpPr/>
            <p:nvPr/>
          </p:nvSpPr>
          <p:spPr>
            <a:xfrm>
              <a:off x="5541736" y="4481032"/>
              <a:ext cx="467097" cy="412164"/>
            </a:xfrm>
            <a:prstGeom prst="noSmoking">
              <a:avLst>
                <a:gd name="adj" fmla="val 1027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 flipH="1">
              <a:off x="6400969" y="1652281"/>
              <a:ext cx="4088" cy="3984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37" idx="4"/>
            </p:cNvCxnSpPr>
            <p:nvPr/>
          </p:nvCxnSpPr>
          <p:spPr>
            <a:xfrm>
              <a:off x="5775284" y="4893196"/>
              <a:ext cx="0" cy="74320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round/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135" idx="4"/>
            </p:cNvCxnSpPr>
            <p:nvPr/>
          </p:nvCxnSpPr>
          <p:spPr>
            <a:xfrm>
              <a:off x="5064485" y="4893196"/>
              <a:ext cx="0" cy="7282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round/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/>
            <p:cNvSpPr/>
            <p:nvPr/>
          </p:nvSpPr>
          <p:spPr>
            <a:xfrm>
              <a:off x="3457660" y="1858223"/>
              <a:ext cx="6122809" cy="838408"/>
            </a:xfrm>
            <a:prstGeom prst="rect">
              <a:avLst/>
            </a:prstGeom>
            <a:solidFill>
              <a:srgbClr val="D0CEE2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Untrusted</a:t>
              </a:r>
            </a:p>
            <a:p>
              <a:pPr algn="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OS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605273" y="1955931"/>
              <a:ext cx="2522254" cy="463705"/>
            </a:xfrm>
            <a:prstGeom prst="rect">
              <a:avLst/>
            </a:prstGeom>
            <a:solidFill>
              <a:srgbClr val="EC7873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Malicious Code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7642341" y="1344931"/>
              <a:ext cx="93419" cy="8243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7996621" y="1344931"/>
              <a:ext cx="93419" cy="8243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8350901" y="1344931"/>
              <a:ext cx="93419" cy="8243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>
              <a:off x="5756567" y="2419636"/>
              <a:ext cx="0" cy="2057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3457660" y="2860729"/>
              <a:ext cx="6122809" cy="486406"/>
            </a:xfrm>
            <a:prstGeom prst="rect">
              <a:avLst/>
            </a:prstGeom>
            <a:solidFill>
              <a:srgbClr val="BAC8D3"/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Security Monitor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313242" y="24670163"/>
            <a:ext cx="5680030" cy="239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953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Vyond</a:t>
            </a:r>
            <a:endParaRPr lang="ko-KR" altLang="en-US" sz="14953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8" name="다이어그램 157"/>
          <p:cNvGraphicFramePr/>
          <p:nvPr/>
        </p:nvGraphicFramePr>
        <p:xfrm>
          <a:off x="2457073" y="19591096"/>
          <a:ext cx="10626270" cy="7051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65147D-5614-425F-B642-1A08738B2380}"/>
              </a:ext>
            </a:extLst>
          </p:cNvPr>
          <p:cNvGrpSpPr/>
          <p:nvPr/>
        </p:nvGrpSpPr>
        <p:grpSpPr>
          <a:xfrm>
            <a:off x="2680512" y="19508029"/>
            <a:ext cx="11239435" cy="2716535"/>
            <a:chOff x="1394210" y="15002725"/>
            <a:chExt cx="8643731" cy="2089162"/>
          </a:xfrm>
        </p:grpSpPr>
        <p:pic>
          <p:nvPicPr>
            <p:cNvPr id="156" name="Picture 6" descr="RISC-V pioneer SiFive has opened up its WorldGuard model to RISC-V International members.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210" y="15002725"/>
              <a:ext cx="3957149" cy="197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41D831-029F-46E1-A670-0D9CD554AA20}"/>
                </a:ext>
              </a:extLst>
            </p:cNvPr>
            <p:cNvGrpSpPr/>
            <p:nvPr/>
          </p:nvGrpSpPr>
          <p:grpSpPr>
            <a:xfrm>
              <a:off x="2344894" y="15480104"/>
              <a:ext cx="7693047" cy="1611783"/>
              <a:chOff x="2344894" y="15480104"/>
              <a:chExt cx="7693047" cy="1611783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2344894" y="16651976"/>
                <a:ext cx="2273522" cy="43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117" b="1" dirty="0">
                    <a:solidFill>
                      <a:srgbClr val="00B0F0"/>
                    </a:solidFill>
                  </a:rPr>
                  <a:t>Not configurable</a:t>
                </a:r>
                <a:endParaRPr lang="ko-KR" altLang="en-US" sz="3117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55" name="Picture 2" descr="https://raw.githubusercontent.com/ucb-bar/chipyard/main/docs/_static/images/chipyard-logo-full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9354" y="15480104"/>
                <a:ext cx="3830430" cy="867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직사각형 159"/>
              <p:cNvSpPr/>
              <p:nvPr/>
            </p:nvSpPr>
            <p:spPr>
              <a:xfrm>
                <a:off x="6106507" y="16651976"/>
                <a:ext cx="3931434" cy="43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117" b="1" dirty="0">
                    <a:solidFill>
                      <a:srgbClr val="00B0F0"/>
                    </a:solidFill>
                  </a:rPr>
                  <a:t>No WorldGuard Implemented</a:t>
                </a:r>
                <a:endParaRPr lang="ko-KR" altLang="en-US" sz="3117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12" name="그룹 111"/>
          <p:cNvGrpSpPr/>
          <p:nvPr/>
        </p:nvGrpSpPr>
        <p:grpSpPr>
          <a:xfrm>
            <a:off x="15733772" y="32598234"/>
            <a:ext cx="13152261" cy="7604229"/>
            <a:chOff x="400982" y="678882"/>
            <a:chExt cx="10835205" cy="6346187"/>
          </a:xfrm>
        </p:grpSpPr>
        <p:sp>
          <p:nvSpPr>
            <p:cNvPr id="113" name="Left-Right Arrow 19">
              <a:extLst>
                <a:ext uri="{FF2B5EF4-FFF2-40B4-BE49-F238E27FC236}">
                  <a16:creationId xmlns:a16="http://schemas.microsoft.com/office/drawing/2014/main" id="{47DF767C-5D13-2D01-9246-AA3DFE165D1B}"/>
                </a:ext>
              </a:extLst>
            </p:cNvPr>
            <p:cNvSpPr/>
            <p:nvPr/>
          </p:nvSpPr>
          <p:spPr>
            <a:xfrm>
              <a:off x="400982" y="4825013"/>
              <a:ext cx="10835205" cy="554044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BUS</a:t>
              </a:r>
            </a:p>
          </p:txBody>
        </p:sp>
        <p:cxnSp>
          <p:nvCxnSpPr>
            <p:cNvPr id="116" name="Straight Arrow Connector 31">
              <a:extLst>
                <a:ext uri="{FF2B5EF4-FFF2-40B4-BE49-F238E27FC236}">
                  <a16:creationId xmlns:a16="http://schemas.microsoft.com/office/drawing/2014/main" id="{21FEF17B-829D-EEEC-8EAD-808D8B0801D9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67" y="3638995"/>
              <a:ext cx="9235" cy="48206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36">
              <a:extLst>
                <a:ext uri="{FF2B5EF4-FFF2-40B4-BE49-F238E27FC236}">
                  <a16:creationId xmlns:a16="http://schemas.microsoft.com/office/drawing/2014/main" id="{53A15D93-0A78-FA4F-CDDB-2B2219EE0DDA}"/>
                </a:ext>
              </a:extLst>
            </p:cNvPr>
            <p:cNvSpPr/>
            <p:nvPr/>
          </p:nvSpPr>
          <p:spPr>
            <a:xfrm>
              <a:off x="1554383" y="2729140"/>
              <a:ext cx="4318368" cy="507404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Security Monitor (SM)</a:t>
              </a: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A76E8B42-DDE7-09A4-98A4-4245247001E0}"/>
                </a:ext>
              </a:extLst>
            </p:cNvPr>
            <p:cNvSpPr/>
            <p:nvPr/>
          </p:nvSpPr>
          <p:spPr>
            <a:xfrm>
              <a:off x="7667657" y="3054435"/>
              <a:ext cx="1116755" cy="317090"/>
            </a:xfrm>
            <a:prstGeom prst="rect">
              <a:avLst/>
            </a:prstGeom>
            <a:solidFill>
              <a:srgbClr val="C8E9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80" dirty="0">
                  <a:solidFill>
                    <a:schemeClr val="tx1"/>
                  </a:solidFill>
                </a:rPr>
                <a:t>IO Device</a:t>
              </a:r>
            </a:p>
          </p:txBody>
        </p:sp>
        <p:cxnSp>
          <p:nvCxnSpPr>
            <p:cNvPr id="134" name="Straight Arrow Connector 41">
              <a:extLst>
                <a:ext uri="{FF2B5EF4-FFF2-40B4-BE49-F238E27FC236}">
                  <a16:creationId xmlns:a16="http://schemas.microsoft.com/office/drawing/2014/main" id="{D539F8A7-D433-1F5E-AD18-1C4919671BB5}"/>
                </a:ext>
              </a:extLst>
            </p:cNvPr>
            <p:cNvCxnSpPr>
              <a:cxnSpLocks/>
              <a:stCxn id="213" idx="2"/>
              <a:endCxn id="210" idx="0"/>
            </p:cNvCxnSpPr>
            <p:nvPr/>
          </p:nvCxnSpPr>
          <p:spPr>
            <a:xfrm>
              <a:off x="8197258" y="3448983"/>
              <a:ext cx="1664" cy="676384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44">
              <a:extLst>
                <a:ext uri="{FF2B5EF4-FFF2-40B4-BE49-F238E27FC236}">
                  <a16:creationId xmlns:a16="http://schemas.microsoft.com/office/drawing/2014/main" id="{16156B99-3888-4C2B-83AE-4F89E2849294}"/>
                </a:ext>
              </a:extLst>
            </p:cNvPr>
            <p:cNvCxnSpPr>
              <a:cxnSpLocks/>
              <a:stCxn id="210" idx="2"/>
            </p:cNvCxnSpPr>
            <p:nvPr/>
          </p:nvCxnSpPr>
          <p:spPr>
            <a:xfrm flipH="1">
              <a:off x="8198922" y="4469558"/>
              <a:ext cx="1" cy="463977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DF3B33C5-B3D7-14F0-714F-C789BE92E5C5}"/>
                </a:ext>
              </a:extLst>
            </p:cNvPr>
            <p:cNvSpPr/>
            <p:nvPr/>
          </p:nvSpPr>
          <p:spPr>
            <a:xfrm>
              <a:off x="755374" y="6085500"/>
              <a:ext cx="10197548" cy="456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                                                                                                       OS</a:t>
              </a:r>
            </a:p>
          </p:txBody>
        </p:sp>
        <p:sp>
          <p:nvSpPr>
            <p:cNvPr id="201" name="Rectangle 50">
              <a:extLst>
                <a:ext uri="{FF2B5EF4-FFF2-40B4-BE49-F238E27FC236}">
                  <a16:creationId xmlns:a16="http://schemas.microsoft.com/office/drawing/2014/main" id="{010BF424-2F77-E0DC-6355-E33FFAC04845}"/>
                </a:ext>
              </a:extLst>
            </p:cNvPr>
            <p:cNvSpPr/>
            <p:nvPr/>
          </p:nvSpPr>
          <p:spPr>
            <a:xfrm>
              <a:off x="759834" y="6092821"/>
              <a:ext cx="1980360" cy="449123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World 3</a:t>
              </a:r>
            </a:p>
          </p:txBody>
        </p:sp>
        <p:sp>
          <p:nvSpPr>
            <p:cNvPr id="202" name="Rectangle 62">
              <a:extLst>
                <a:ext uri="{FF2B5EF4-FFF2-40B4-BE49-F238E27FC236}">
                  <a16:creationId xmlns:a16="http://schemas.microsoft.com/office/drawing/2014/main" id="{F295D3F6-E8BA-EE0A-DE35-FCD67067D3B8}"/>
                </a:ext>
              </a:extLst>
            </p:cNvPr>
            <p:cNvSpPr/>
            <p:nvPr/>
          </p:nvSpPr>
          <p:spPr>
            <a:xfrm>
              <a:off x="2877719" y="6092821"/>
              <a:ext cx="1440000" cy="444258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Enclave 1</a:t>
              </a:r>
            </a:p>
          </p:txBody>
        </p:sp>
        <p:sp>
          <p:nvSpPr>
            <p:cNvPr id="203" name="Rectangle 63">
              <a:extLst>
                <a:ext uri="{FF2B5EF4-FFF2-40B4-BE49-F238E27FC236}">
                  <a16:creationId xmlns:a16="http://schemas.microsoft.com/office/drawing/2014/main" id="{03B8C16B-85E4-9318-8A5C-98BF0501A414}"/>
                </a:ext>
              </a:extLst>
            </p:cNvPr>
            <p:cNvSpPr/>
            <p:nvPr/>
          </p:nvSpPr>
          <p:spPr>
            <a:xfrm>
              <a:off x="4455244" y="6092821"/>
              <a:ext cx="1440000" cy="43931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Enclave 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D946F16-A263-D5FC-D8AF-20C7B3EB7206}"/>
                </a:ext>
              </a:extLst>
            </p:cNvPr>
            <p:cNvSpPr txBox="1"/>
            <p:nvPr/>
          </p:nvSpPr>
          <p:spPr>
            <a:xfrm>
              <a:off x="5362532" y="6547687"/>
              <a:ext cx="1003920" cy="47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17" dirty="0"/>
                <a:t>DRAM</a:t>
              </a:r>
            </a:p>
          </p:txBody>
        </p:sp>
        <p:cxnSp>
          <p:nvCxnSpPr>
            <p:cNvPr id="205" name="Straight Arrow Connector 67">
              <a:extLst>
                <a:ext uri="{FF2B5EF4-FFF2-40B4-BE49-F238E27FC236}">
                  <a16:creationId xmlns:a16="http://schemas.microsoft.com/office/drawing/2014/main" id="{68B7115F-34A8-AA12-C7E4-F194FFD8FC83}"/>
                </a:ext>
              </a:extLst>
            </p:cNvPr>
            <p:cNvCxnSpPr>
              <a:cxnSpLocks/>
              <a:stCxn id="113" idx="5"/>
              <a:endCxn id="211" idx="0"/>
            </p:cNvCxnSpPr>
            <p:nvPr/>
          </p:nvCxnSpPr>
          <p:spPr>
            <a:xfrm>
              <a:off x="5818585" y="5240546"/>
              <a:ext cx="6629" cy="474619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C2C44D8-898F-421C-BC64-497C9A92F8BC}"/>
                </a:ext>
              </a:extLst>
            </p:cNvPr>
            <p:cNvSpPr txBox="1"/>
            <p:nvPr/>
          </p:nvSpPr>
          <p:spPr>
            <a:xfrm>
              <a:off x="1554383" y="3300441"/>
              <a:ext cx="4318367" cy="344190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0" dirty="0">
                  <a:solidFill>
                    <a:schemeClr val="bg1"/>
                  </a:solidFill>
                </a:rPr>
                <a:t>PMP</a:t>
              </a:r>
            </a:p>
          </p:txBody>
        </p:sp>
        <p:sp>
          <p:nvSpPr>
            <p:cNvPr id="207" name="Rounded Rectangle 70">
              <a:extLst>
                <a:ext uri="{FF2B5EF4-FFF2-40B4-BE49-F238E27FC236}">
                  <a16:creationId xmlns:a16="http://schemas.microsoft.com/office/drawing/2014/main" id="{E7884A39-D37F-53D2-B04E-8AEC873EE539}"/>
                </a:ext>
              </a:extLst>
            </p:cNvPr>
            <p:cNvSpPr/>
            <p:nvPr/>
          </p:nvSpPr>
          <p:spPr>
            <a:xfrm>
              <a:off x="853645" y="685343"/>
              <a:ext cx="5392382" cy="300042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17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BD2344E-3451-2CA0-6557-19971892113C}"/>
                </a:ext>
              </a:extLst>
            </p:cNvPr>
            <p:cNvSpPr txBox="1"/>
            <p:nvPr/>
          </p:nvSpPr>
          <p:spPr>
            <a:xfrm>
              <a:off x="5184508" y="678882"/>
              <a:ext cx="739800" cy="477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17" dirty="0"/>
                <a:t>Hart</a:t>
              </a:r>
            </a:p>
          </p:txBody>
        </p:sp>
        <p:sp>
          <p:nvSpPr>
            <p:cNvPr id="209" name="Rectangle 87">
              <a:extLst>
                <a:ext uri="{FF2B5EF4-FFF2-40B4-BE49-F238E27FC236}">
                  <a16:creationId xmlns:a16="http://schemas.microsoft.com/office/drawing/2014/main" id="{C25D3FFD-1DC2-FA74-42A0-664A61B6C576}"/>
                </a:ext>
              </a:extLst>
            </p:cNvPr>
            <p:cNvSpPr/>
            <p:nvPr/>
          </p:nvSpPr>
          <p:spPr>
            <a:xfrm>
              <a:off x="6032769" y="6092821"/>
              <a:ext cx="1440000" cy="4393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World 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9272D6E-E78C-B6C6-2748-A8A43C4C07D9}"/>
                </a:ext>
              </a:extLst>
            </p:cNvPr>
            <p:cNvSpPr txBox="1"/>
            <p:nvPr/>
          </p:nvSpPr>
          <p:spPr>
            <a:xfrm>
              <a:off x="7615664" y="4125368"/>
              <a:ext cx="1166515" cy="344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0" dirty="0">
                  <a:solidFill>
                    <a:schemeClr val="bg1"/>
                  </a:solidFill>
                </a:rPr>
                <a:t>wgMarker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2BCABB5-2933-0A77-0670-5987DB2AA0DE}"/>
                </a:ext>
              </a:extLst>
            </p:cNvPr>
            <p:cNvSpPr txBox="1"/>
            <p:nvPr/>
          </p:nvSpPr>
          <p:spPr>
            <a:xfrm>
              <a:off x="5115941" y="5715164"/>
              <a:ext cx="1418544" cy="344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0" dirty="0">
                  <a:solidFill>
                    <a:schemeClr val="bg1"/>
                  </a:solidFill>
                </a:rPr>
                <a:t>wgChecker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EACB00E-B349-CE49-A9F8-1BAC670A235C}"/>
                </a:ext>
              </a:extLst>
            </p:cNvPr>
            <p:cNvSpPr txBox="1"/>
            <p:nvPr/>
          </p:nvSpPr>
          <p:spPr>
            <a:xfrm>
              <a:off x="3013530" y="4121057"/>
              <a:ext cx="1418544" cy="344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0" dirty="0">
                  <a:solidFill>
                    <a:schemeClr val="bg1"/>
                  </a:solidFill>
                </a:rPr>
                <a:t>wgMarker</a:t>
              </a:r>
            </a:p>
          </p:txBody>
        </p:sp>
        <p:sp>
          <p:nvSpPr>
            <p:cNvPr id="213" name="Rectangle 35">
              <a:extLst>
                <a:ext uri="{FF2B5EF4-FFF2-40B4-BE49-F238E27FC236}">
                  <a16:creationId xmlns:a16="http://schemas.microsoft.com/office/drawing/2014/main" id="{06BA82B7-7D0E-0C32-48DD-3266750E2350}"/>
                </a:ext>
              </a:extLst>
            </p:cNvPr>
            <p:cNvSpPr/>
            <p:nvPr/>
          </p:nvSpPr>
          <p:spPr>
            <a:xfrm>
              <a:off x="7496400" y="2729141"/>
              <a:ext cx="1401716" cy="71984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17" dirty="0"/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1549706" y="1301245"/>
              <a:ext cx="1455620" cy="1223864"/>
              <a:chOff x="1589466" y="1301245"/>
              <a:chExt cx="1455620" cy="1223864"/>
            </a:xfrm>
          </p:grpSpPr>
          <p:sp>
            <p:nvSpPr>
              <p:cNvPr id="240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>
                <a:off x="1718362" y="2089165"/>
                <a:ext cx="1199373" cy="318355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241" name="Rectangle 37">
                <a:extLst>
                  <a:ext uri="{FF2B5EF4-FFF2-40B4-BE49-F238E27FC236}">
                    <a16:creationId xmlns:a16="http://schemas.microsoft.com/office/drawing/2014/main" id="{58993ACB-3294-DC08-3696-8227614FC18C}"/>
                  </a:ext>
                </a:extLst>
              </p:cNvPr>
              <p:cNvSpPr/>
              <p:nvPr/>
            </p:nvSpPr>
            <p:spPr>
              <a:xfrm>
                <a:off x="1589466" y="1301245"/>
                <a:ext cx="1455620" cy="1223864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42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 rot="16200000">
                <a:off x="1593511" y="1563618"/>
                <a:ext cx="610049" cy="285559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243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 rot="16200000">
                <a:off x="1995494" y="1552940"/>
                <a:ext cx="610049" cy="285559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244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 rot="16200000">
                <a:off x="2419328" y="1528171"/>
                <a:ext cx="610049" cy="285559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sp>
          <p:nvSpPr>
            <p:cNvPr id="215" name="Rectangle 80">
              <a:extLst>
                <a:ext uri="{FF2B5EF4-FFF2-40B4-BE49-F238E27FC236}">
                  <a16:creationId xmlns:a16="http://schemas.microsoft.com/office/drawing/2014/main" id="{F1BE36A7-A545-C695-BD9B-4A9972C8DB04}"/>
                </a:ext>
              </a:extLst>
            </p:cNvPr>
            <p:cNvSpPr/>
            <p:nvPr/>
          </p:nvSpPr>
          <p:spPr>
            <a:xfrm>
              <a:off x="1703094" y="2568424"/>
              <a:ext cx="1010738" cy="285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80" dirty="0">
                  <a:solidFill>
                    <a:schemeClr val="tx1"/>
                  </a:solidFill>
                </a:rPr>
                <a:t>World 3</a:t>
              </a:r>
            </a:p>
          </p:txBody>
        </p:sp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F1BE36A7-A545-C695-BD9B-4A9972C8DB04}"/>
                </a:ext>
              </a:extLst>
            </p:cNvPr>
            <p:cNvSpPr/>
            <p:nvPr/>
          </p:nvSpPr>
          <p:spPr>
            <a:xfrm>
              <a:off x="7723821" y="2581236"/>
              <a:ext cx="1010738" cy="285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80" dirty="0">
                  <a:solidFill>
                    <a:schemeClr val="tx1"/>
                  </a:solidFill>
                </a:rPr>
                <a:t>World 1</a:t>
              </a:r>
            </a:p>
          </p:txBody>
        </p:sp>
        <p:cxnSp>
          <p:nvCxnSpPr>
            <p:cNvPr id="217" name="Straight Arrow Connector 31">
              <a:extLst>
                <a:ext uri="{FF2B5EF4-FFF2-40B4-BE49-F238E27FC236}">
                  <a16:creationId xmlns:a16="http://schemas.microsoft.com/office/drawing/2014/main" id="{21FEF17B-829D-EEEC-8EAD-808D8B080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3567" y="4477557"/>
              <a:ext cx="7734" cy="505675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Rectangle 39">
              <a:extLst>
                <a:ext uri="{FF2B5EF4-FFF2-40B4-BE49-F238E27FC236}">
                  <a16:creationId xmlns:a16="http://schemas.microsoft.com/office/drawing/2014/main" id="{A76E8B42-DDE7-09A4-98A4-4245247001E0}"/>
                </a:ext>
              </a:extLst>
            </p:cNvPr>
            <p:cNvSpPr/>
            <p:nvPr/>
          </p:nvSpPr>
          <p:spPr>
            <a:xfrm>
              <a:off x="9335012" y="3054435"/>
              <a:ext cx="1116755" cy="317090"/>
            </a:xfrm>
            <a:prstGeom prst="rect">
              <a:avLst/>
            </a:prstGeom>
            <a:solidFill>
              <a:srgbClr val="C8E9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80" dirty="0">
                  <a:solidFill>
                    <a:schemeClr val="tx1"/>
                  </a:solidFill>
                </a:rPr>
                <a:t>IO Device</a:t>
              </a:r>
            </a:p>
          </p:txBody>
        </p:sp>
        <p:cxnSp>
          <p:nvCxnSpPr>
            <p:cNvPr id="219" name="Straight Arrow Connector 41">
              <a:extLst>
                <a:ext uri="{FF2B5EF4-FFF2-40B4-BE49-F238E27FC236}">
                  <a16:creationId xmlns:a16="http://schemas.microsoft.com/office/drawing/2014/main" id="{D539F8A7-D433-1F5E-AD18-1C4919671BB5}"/>
                </a:ext>
              </a:extLst>
            </p:cNvPr>
            <p:cNvCxnSpPr>
              <a:cxnSpLocks/>
              <a:stCxn id="222" idx="2"/>
              <a:endCxn id="221" idx="0"/>
            </p:cNvCxnSpPr>
            <p:nvPr/>
          </p:nvCxnSpPr>
          <p:spPr>
            <a:xfrm>
              <a:off x="9864613" y="3448983"/>
              <a:ext cx="6583" cy="676384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44">
              <a:extLst>
                <a:ext uri="{FF2B5EF4-FFF2-40B4-BE49-F238E27FC236}">
                  <a16:creationId xmlns:a16="http://schemas.microsoft.com/office/drawing/2014/main" id="{16156B99-3888-4C2B-83AE-4F89E2849294}"/>
                </a:ext>
              </a:extLst>
            </p:cNvPr>
            <p:cNvCxnSpPr>
              <a:cxnSpLocks/>
              <a:stCxn id="221" idx="2"/>
            </p:cNvCxnSpPr>
            <p:nvPr/>
          </p:nvCxnSpPr>
          <p:spPr>
            <a:xfrm flipH="1">
              <a:off x="9871195" y="4469558"/>
              <a:ext cx="1" cy="463978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9272D6E-E78C-B6C6-2748-A8A43C4C07D9}"/>
                </a:ext>
              </a:extLst>
            </p:cNvPr>
            <p:cNvSpPr txBox="1"/>
            <p:nvPr/>
          </p:nvSpPr>
          <p:spPr>
            <a:xfrm>
              <a:off x="9123989" y="4125368"/>
              <a:ext cx="1494412" cy="34419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80" dirty="0">
                  <a:solidFill>
                    <a:schemeClr val="bg1"/>
                  </a:solidFill>
                </a:rPr>
                <a:t>wgChecker</a:t>
              </a:r>
            </a:p>
          </p:txBody>
        </p:sp>
        <p:sp>
          <p:nvSpPr>
            <p:cNvPr id="222" name="Rectangle 35">
              <a:extLst>
                <a:ext uri="{FF2B5EF4-FFF2-40B4-BE49-F238E27FC236}">
                  <a16:creationId xmlns:a16="http://schemas.microsoft.com/office/drawing/2014/main" id="{06BA82B7-7D0E-0C32-48DD-3266750E2350}"/>
                </a:ext>
              </a:extLst>
            </p:cNvPr>
            <p:cNvSpPr/>
            <p:nvPr/>
          </p:nvSpPr>
          <p:spPr>
            <a:xfrm>
              <a:off x="9163755" y="2729141"/>
              <a:ext cx="1401716" cy="71984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17" dirty="0"/>
            </a:p>
          </p:txBody>
        </p:sp>
        <p:sp>
          <p:nvSpPr>
            <p:cNvPr id="223" name="Rectangle 80">
              <a:extLst>
                <a:ext uri="{FF2B5EF4-FFF2-40B4-BE49-F238E27FC236}">
                  <a16:creationId xmlns:a16="http://schemas.microsoft.com/office/drawing/2014/main" id="{F1BE36A7-A545-C695-BD9B-4A9972C8DB04}"/>
                </a:ext>
              </a:extLst>
            </p:cNvPr>
            <p:cNvSpPr/>
            <p:nvPr/>
          </p:nvSpPr>
          <p:spPr>
            <a:xfrm>
              <a:off x="9381236" y="2581236"/>
              <a:ext cx="1010738" cy="285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80" dirty="0">
                  <a:solidFill>
                    <a:schemeClr val="tx1"/>
                  </a:solidFill>
                </a:rPr>
                <a:t>World 2</a:t>
              </a: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3100782" y="1215268"/>
              <a:ext cx="1331582" cy="1296803"/>
              <a:chOff x="3100782" y="1240118"/>
              <a:chExt cx="1331582" cy="1296803"/>
            </a:xfrm>
          </p:grpSpPr>
          <p:sp>
            <p:nvSpPr>
              <p:cNvPr id="236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>
                <a:off x="3205419" y="2063577"/>
                <a:ext cx="1151539" cy="356955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Enclave 1</a:t>
                </a:r>
              </a:p>
            </p:txBody>
          </p:sp>
          <p:sp>
            <p:nvSpPr>
              <p:cNvPr id="237" name="Rectangle 35">
                <a:extLst>
                  <a:ext uri="{FF2B5EF4-FFF2-40B4-BE49-F238E27FC236}">
                    <a16:creationId xmlns:a16="http://schemas.microsoft.com/office/drawing/2014/main" id="{06BA82B7-7D0E-0C32-48DD-3266750E2350}"/>
                  </a:ext>
                </a:extLst>
              </p:cNvPr>
              <p:cNvSpPr/>
              <p:nvPr/>
            </p:nvSpPr>
            <p:spPr>
              <a:xfrm>
                <a:off x="3100782" y="1333951"/>
                <a:ext cx="1331582" cy="1202970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38" name="Rectangle 34">
                <a:extLst>
                  <a:ext uri="{FF2B5EF4-FFF2-40B4-BE49-F238E27FC236}">
                    <a16:creationId xmlns:a16="http://schemas.microsoft.com/office/drawing/2014/main" id="{DFB204AC-C7BC-7308-ACAE-FA37158B24EA}"/>
                  </a:ext>
                </a:extLst>
              </p:cNvPr>
              <p:cNvSpPr/>
              <p:nvPr/>
            </p:nvSpPr>
            <p:spPr>
              <a:xfrm>
                <a:off x="3173982" y="2025595"/>
                <a:ext cx="1195486" cy="43953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39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>
                <a:off x="3310283" y="1240118"/>
                <a:ext cx="1010738" cy="2855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World 1</a:t>
                </a: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7506478" y="852956"/>
              <a:ext cx="3403359" cy="1166239"/>
              <a:chOff x="7506478" y="852956"/>
              <a:chExt cx="3403359" cy="1166239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E3A09BA-E4EA-DE4E-61ED-2179D9453CB8}"/>
                  </a:ext>
                </a:extLst>
              </p:cNvPr>
              <p:cNvSpPr txBox="1"/>
              <p:nvPr/>
            </p:nvSpPr>
            <p:spPr>
              <a:xfrm>
                <a:off x="7930671" y="869065"/>
                <a:ext cx="2979166" cy="47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17" dirty="0">
                    <a:solidFill>
                      <a:srgbClr val="0070C0"/>
                    </a:solidFill>
                  </a:rPr>
                  <a:t>PMP-isolated regions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E3A09BA-E4EA-DE4E-61ED-2179D9453CB8}"/>
                  </a:ext>
                </a:extLst>
              </p:cNvPr>
              <p:cNvSpPr txBox="1"/>
              <p:nvPr/>
            </p:nvSpPr>
            <p:spPr>
              <a:xfrm>
                <a:off x="7930676" y="1541813"/>
                <a:ext cx="2854133" cy="47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17" dirty="0">
                    <a:solidFill>
                      <a:schemeClr val="accent2"/>
                    </a:solidFill>
                  </a:rPr>
                  <a:t>WG-isolated regions</a:t>
                </a:r>
              </a:p>
            </p:txBody>
          </p:sp>
          <p:sp>
            <p:nvSpPr>
              <p:cNvPr id="234" name="Rectangle 34">
                <a:extLst>
                  <a:ext uri="{FF2B5EF4-FFF2-40B4-BE49-F238E27FC236}">
                    <a16:creationId xmlns:a16="http://schemas.microsoft.com/office/drawing/2014/main" id="{DFB204AC-C7BC-7308-ACAE-FA37158B2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6478" y="852956"/>
                <a:ext cx="403200" cy="404346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35" name="Rectangle 35">
                <a:extLst>
                  <a:ext uri="{FF2B5EF4-FFF2-40B4-BE49-F238E27FC236}">
                    <a16:creationId xmlns:a16="http://schemas.microsoft.com/office/drawing/2014/main" id="{06BA82B7-7D0E-0C32-48DD-3266750E2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6478" y="1518863"/>
                <a:ext cx="403200" cy="403200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>
              <a:off x="4541169" y="1214173"/>
              <a:ext cx="1331582" cy="1296803"/>
              <a:chOff x="3100782" y="1240118"/>
              <a:chExt cx="1331582" cy="1296803"/>
            </a:xfrm>
          </p:grpSpPr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>
                <a:off x="3205419" y="2063577"/>
                <a:ext cx="1151539" cy="356955"/>
              </a:xfrm>
              <a:prstGeom prst="rect">
                <a:avLst/>
              </a:prstGeom>
              <a:solidFill>
                <a:srgbClr val="C8E9A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Enclave 2</a:t>
                </a:r>
              </a:p>
            </p:txBody>
          </p:sp>
          <p:sp>
            <p:nvSpPr>
              <p:cNvPr id="229" name="Rectangle 35">
                <a:extLst>
                  <a:ext uri="{FF2B5EF4-FFF2-40B4-BE49-F238E27FC236}">
                    <a16:creationId xmlns:a16="http://schemas.microsoft.com/office/drawing/2014/main" id="{06BA82B7-7D0E-0C32-48DD-3266750E2350}"/>
                  </a:ext>
                </a:extLst>
              </p:cNvPr>
              <p:cNvSpPr/>
              <p:nvPr/>
            </p:nvSpPr>
            <p:spPr>
              <a:xfrm>
                <a:off x="3100782" y="1333951"/>
                <a:ext cx="1331582" cy="1202970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30" name="Rectangle 34">
                <a:extLst>
                  <a:ext uri="{FF2B5EF4-FFF2-40B4-BE49-F238E27FC236}">
                    <a16:creationId xmlns:a16="http://schemas.microsoft.com/office/drawing/2014/main" id="{DFB204AC-C7BC-7308-ACAE-FA37158B24EA}"/>
                  </a:ext>
                </a:extLst>
              </p:cNvPr>
              <p:cNvSpPr/>
              <p:nvPr/>
            </p:nvSpPr>
            <p:spPr>
              <a:xfrm>
                <a:off x="3173982" y="2025595"/>
                <a:ext cx="1195486" cy="439537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17" dirty="0"/>
              </a:p>
            </p:txBody>
          </p:sp>
          <p:sp>
            <p:nvSpPr>
              <p:cNvPr id="231" name="Rectangle 80">
                <a:extLst>
                  <a:ext uri="{FF2B5EF4-FFF2-40B4-BE49-F238E27FC236}">
                    <a16:creationId xmlns:a16="http://schemas.microsoft.com/office/drawing/2014/main" id="{F1BE36A7-A545-C695-BD9B-4A9972C8DB04}"/>
                  </a:ext>
                </a:extLst>
              </p:cNvPr>
              <p:cNvSpPr/>
              <p:nvPr/>
            </p:nvSpPr>
            <p:spPr>
              <a:xfrm>
                <a:off x="3310283" y="1240118"/>
                <a:ext cx="1010738" cy="2855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80" dirty="0">
                    <a:solidFill>
                      <a:schemeClr val="tx1"/>
                    </a:solidFill>
                  </a:rPr>
                  <a:t>World 2</a:t>
                </a:r>
              </a:p>
            </p:txBody>
          </p:sp>
        </p:grpSp>
        <p:sp>
          <p:nvSpPr>
            <p:cNvPr id="227" name="Rectangle 87">
              <a:extLst>
                <a:ext uri="{FF2B5EF4-FFF2-40B4-BE49-F238E27FC236}">
                  <a16:creationId xmlns:a16="http://schemas.microsoft.com/office/drawing/2014/main" id="{C25D3FFD-1DC2-FA74-42A0-664A61B6C576}"/>
                </a:ext>
              </a:extLst>
            </p:cNvPr>
            <p:cNvSpPr/>
            <p:nvPr/>
          </p:nvSpPr>
          <p:spPr>
            <a:xfrm>
              <a:off x="7610293" y="6092821"/>
              <a:ext cx="1440000" cy="43931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17" dirty="0">
                  <a:solidFill>
                    <a:schemeClr val="tx1"/>
                  </a:solidFill>
                </a:rPr>
                <a:t>World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3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26281BEB22ACE4493FF87DF6D8BCE44" ma:contentTypeVersion="0" ma:contentTypeDescription="새 문서를 만듭니다." ma:contentTypeScope="" ma:versionID="14dee82ecf2bdb52d2a4f0d08222ed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6142cc285753f069fe6237cbe592e3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8C5CA-805A-46F9-B908-EB9BE1FF7BC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D2F08C-3A3E-4AA3-9F98-C9813BDCB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165AB2-B6B0-45C6-A7FC-D1127A6AB2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11626</TotalTime>
  <Words>458</Words>
  <Application>Microsoft Office PowerPoint</Application>
  <PresentationFormat>사용자 지정</PresentationFormat>
  <Paragraphs>167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Satoshi variable</vt:lpstr>
      <vt:lpstr>맑은 고딕</vt:lpstr>
      <vt:lpstr>삼성긴고딕 Regular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정복득/Security Assurance Lab(SR)/삼성전자</dc:creator>
  <cp:lastModifiedBy>김성근</cp:lastModifiedBy>
  <cp:revision>112</cp:revision>
  <dcterms:created xsi:type="dcterms:W3CDTF">2024-05-10T08:06:29Z</dcterms:created>
  <dcterms:modified xsi:type="dcterms:W3CDTF">2025-04-25T04:27:39Z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0x010100B26281BEB22ACE4493FF87DF6D8BCE44</vt:lpwstr>
  </property>
  <property fmtid="{D5CDD505-2E9C-101B-9397-08002B2CF9AE}" pid="4" name="FLCMData">
    <vt:lpwstr>E791B5F83AB5BF53DF15E5D8243109C614138F092815D33AF76789FBF6566523164568C9145A9B510962BD2672F33EEE5CC67931F73AE055AC3691714A27BCC7</vt:lpwstr>
  </property>
</Properties>
</file>