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7" r:id="rId18"/>
    <p:sldId id="278" r:id="rId19"/>
    <p:sldId id="279" r:id="rId20"/>
    <p:sldId id="280" r:id="rId21"/>
    <p:sldId id="273" r:id="rId22"/>
    <p:sldId id="281" r:id="rId23"/>
    <p:sldId id="282" r:id="rId24"/>
    <p:sldId id="283" r:id="rId25"/>
    <p:sldId id="284" r:id="rId26"/>
    <p:sldId id="286" r:id="rId27"/>
    <p:sldId id="285" r:id="rId28"/>
    <p:sldId id="289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19,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28068" cy="80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820"/>
            <a:ext cx="8128068" cy="497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i="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6032" indent="-256032" algn="l" defTabSz="9144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Synthesis of Library Code using Dynamic Probing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Stefan Heule &lt;</a:t>
            </a:r>
            <a:r>
              <a:rPr lang="en-US" dirty="0" err="1" smtClean="0"/>
              <a:t>sheule@cs.stanford.edu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Manu </a:t>
            </a:r>
            <a:r>
              <a:rPr lang="en-US" dirty="0" err="1" smtClean="0"/>
              <a:t>Sridharan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m.sridharan</a:t>
            </a:r>
            <a:r>
              <a:rPr lang="en-US" dirty="0" err="1"/>
              <a:t>@samsung.com</a:t>
            </a:r>
            <a:r>
              <a:rPr lang="en-US" dirty="0"/>
              <a:t>&gt;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879849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none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End-of-</a:t>
            </a:r>
            <a:r>
              <a:rPr lang="en-US" dirty="0" err="1" smtClean="0"/>
              <a:t>intership</a:t>
            </a:r>
            <a:r>
              <a:rPr lang="en-US" dirty="0" smtClean="0"/>
              <a:t> presentation, 2014-09-18</a:t>
            </a:r>
          </a:p>
        </p:txBody>
      </p:sp>
    </p:spTree>
    <p:extLst>
      <p:ext uri="{BB962C8B-B14F-4D97-AF65-F5344CB8AC3E}">
        <p14:creationId xmlns:p14="http://schemas.microsoft.com/office/powerpoint/2010/main" val="152912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Distance as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input, we can compare the trace of f, and trace of m</a:t>
            </a:r>
          </a:p>
          <a:p>
            <a:pPr lvl="1"/>
            <a:r>
              <a:rPr lang="en-US" dirty="0" smtClean="0"/>
              <a:t>The closer the two traces, the better the model</a:t>
            </a:r>
          </a:p>
          <a:p>
            <a:pPr lvl="1"/>
            <a:r>
              <a:rPr lang="en-US" dirty="0" smtClean="0"/>
              <a:t>Different program analyses can define “closeness”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4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single input, trace directly gives a model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 smtClean="0"/>
              <a:t>Trace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Model (?)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283" y="1799171"/>
            <a:ext cx="705908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Input: [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'a'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'b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'c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'd'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283" y="2956991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arg0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get </a:t>
            </a:r>
            <a:r>
              <a:rPr lang="en-US" dirty="0">
                <a:latin typeface="Courier New"/>
                <a:cs typeface="Courier New"/>
              </a:rPr>
              <a:t>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set property length of arg0 to </a:t>
            </a:r>
            <a:r>
              <a:rPr lang="en-US" dirty="0" smtClean="0">
                <a:latin typeface="Courier New"/>
                <a:cs typeface="Courier New"/>
              </a:rPr>
              <a:t>3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delete 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Result: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283" y="5226050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v0 = arg0.length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x-none" dirty="0" smtClean="0">
                <a:latin typeface="Courier New"/>
                <a:cs typeface="Courier New"/>
              </a:rPr>
              <a:t>var v1 = arg0[3]</a:t>
            </a:r>
            <a:endParaRPr lang="tr-TR" dirty="0" smtClean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arg0.length = 3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delete arg0[3]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return 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38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819"/>
            <a:ext cx="8128068" cy="5335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Different inputs exercise different parts of the function</a:t>
            </a:r>
          </a:p>
          <a:p>
            <a:pPr lvl="1"/>
            <a:r>
              <a:rPr lang="en-US" dirty="0" smtClean="0"/>
              <a:t>Need many inputs to gain confidence in our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 of inputs</a:t>
            </a:r>
          </a:p>
          <a:p>
            <a:pPr lvl="1"/>
            <a:r>
              <a:rPr lang="en-US" dirty="0" smtClean="0"/>
              <a:t>User (e.g., from test cases)</a:t>
            </a:r>
          </a:p>
          <a:p>
            <a:pPr lvl="1"/>
            <a:r>
              <a:rPr lang="en-US" dirty="0" smtClean="0"/>
              <a:t>Automatically generated</a:t>
            </a:r>
          </a:p>
          <a:p>
            <a:pPr lvl="1"/>
            <a:endParaRPr lang="en-US" dirty="0"/>
          </a:p>
          <a:p>
            <a:r>
              <a:rPr lang="en-US" dirty="0" smtClean="0"/>
              <a:t>Generate automatically</a:t>
            </a:r>
          </a:p>
          <a:p>
            <a:pPr lvl="1"/>
            <a:r>
              <a:rPr lang="en-US" dirty="0" smtClean="0"/>
              <a:t>Vary parameters</a:t>
            </a:r>
          </a:p>
          <a:p>
            <a:pPr lvl="1"/>
            <a:r>
              <a:rPr lang="en-US" dirty="0" smtClean="0"/>
              <a:t>From trace, we know what locations are being read</a:t>
            </a:r>
          </a:p>
          <a:p>
            <a:pPr lvl="2"/>
            <a:r>
              <a:rPr lang="en-US" dirty="0" smtClean="0"/>
              <a:t>Generate input variants that differ in those locations</a:t>
            </a:r>
          </a:p>
          <a:p>
            <a:pPr lvl="1"/>
            <a:r>
              <a:rPr lang="en-US" dirty="0" smtClean="0"/>
              <a:t>Yields new set of inputs -&gt;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Program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Generate many inputs, and start with program from one of the traces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hill-climbing random search to generalize to the right program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283" y="3930076"/>
            <a:ext cx="705908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while (computational budget left over) {</a:t>
            </a:r>
          </a:p>
          <a:p>
            <a:r>
              <a:rPr lang="en-US" dirty="0" smtClean="0">
                <a:latin typeface="Courier New"/>
                <a:cs typeface="Courier New"/>
              </a:rPr>
              <a:t>  modify program in random way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evaluate the new program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if the new program is better, keep it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otherwise, sometimes still keep it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if program behaves correctly: success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991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Program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program modification</a:t>
            </a:r>
          </a:p>
          <a:p>
            <a:pPr lvl="1"/>
            <a:r>
              <a:rPr lang="en-US" dirty="0" smtClean="0"/>
              <a:t>Select a statement at random, and replace a sub-expression of it</a:t>
            </a:r>
          </a:p>
          <a:p>
            <a:pPr lvl="2"/>
            <a:r>
              <a:rPr lang="en-US" dirty="0" smtClean="0"/>
              <a:t>By a variable</a:t>
            </a:r>
          </a:p>
          <a:p>
            <a:pPr lvl="2"/>
            <a:r>
              <a:rPr lang="en-US" dirty="0" smtClean="0"/>
              <a:t>By an argument</a:t>
            </a:r>
          </a:p>
          <a:p>
            <a:pPr lvl="2"/>
            <a:r>
              <a:rPr lang="en-US" dirty="0" smtClean="0"/>
              <a:t>By a binary or unary operator (e.g.,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+1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By a constant</a:t>
            </a:r>
          </a:p>
          <a:p>
            <a:pPr lvl="2"/>
            <a:endParaRPr lang="en-US" dirty="0"/>
          </a:p>
          <a:p>
            <a:r>
              <a:rPr lang="en-US" dirty="0" smtClean="0"/>
              <a:t>Model evaluation: use trace distance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4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Array.prototype.pop</a:t>
            </a:r>
            <a:r>
              <a:rPr lang="en-US" dirty="0" smtClean="0"/>
              <a:t>, start from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after 1777 iterations, search succeeds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283" y="4502149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ourier New"/>
                <a:cs typeface="Courier New"/>
              </a:rPr>
              <a:t>  </a:t>
            </a:r>
            <a:r>
              <a:rPr lang="hu-HU" b="1" dirty="0" smtClean="0">
                <a:latin typeface="Courier New"/>
                <a:cs typeface="Courier New"/>
              </a:rPr>
              <a:t>var</a:t>
            </a:r>
            <a:r>
              <a:rPr lang="hu-HU" dirty="0" smtClean="0">
                <a:latin typeface="Courier New"/>
                <a:cs typeface="Courier New"/>
              </a:rPr>
              <a:t> n0 = arg0.length  </a:t>
            </a:r>
          </a:p>
          <a:p>
            <a:r>
              <a:rPr lang="hu-HU" dirty="0">
                <a:latin typeface="Courier New"/>
                <a:cs typeface="Courier New"/>
              </a:rPr>
              <a:t> </a:t>
            </a:r>
            <a:r>
              <a:rPr lang="hu-HU" dirty="0" smtClean="0">
                <a:latin typeface="Courier New"/>
                <a:cs typeface="Courier New"/>
              </a:rPr>
              <a:t> </a:t>
            </a:r>
            <a:r>
              <a:rPr lang="hu-HU" b="1" dirty="0" smtClean="0">
                <a:latin typeface="Courier New"/>
                <a:cs typeface="Courier New"/>
              </a:rPr>
              <a:t>var</a:t>
            </a:r>
            <a:r>
              <a:rPr lang="hu-HU" dirty="0" smtClean="0">
                <a:latin typeface="Courier New"/>
                <a:cs typeface="Courier New"/>
              </a:rPr>
              <a:t> </a:t>
            </a:r>
            <a:r>
              <a:rPr lang="hu-HU" dirty="0">
                <a:latin typeface="Courier New"/>
                <a:cs typeface="Courier New"/>
              </a:rPr>
              <a:t>n1 = arg0[n0-1]</a:t>
            </a:r>
          </a:p>
          <a:p>
            <a:r>
              <a:rPr lang="hu-HU" dirty="0">
                <a:latin typeface="Courier New"/>
                <a:cs typeface="Courier New"/>
              </a:rPr>
              <a:t>  </a:t>
            </a:r>
            <a:r>
              <a:rPr lang="hu-HU" dirty="0" smtClean="0">
                <a:latin typeface="Courier New"/>
                <a:cs typeface="Courier New"/>
              </a:rPr>
              <a:t>arg0</a:t>
            </a:r>
            <a:r>
              <a:rPr lang="hu-HU" dirty="0">
                <a:latin typeface="Courier New"/>
                <a:cs typeface="Courier New"/>
              </a:rPr>
              <a:t>.length = n0-1</a:t>
            </a:r>
          </a:p>
          <a:p>
            <a:r>
              <a:rPr lang="hu-HU" dirty="0">
                <a:latin typeface="Courier New"/>
                <a:cs typeface="Courier New"/>
              </a:rPr>
              <a:t>  </a:t>
            </a:r>
            <a:r>
              <a:rPr lang="hu-HU" b="1" dirty="0" smtClean="0">
                <a:latin typeface="Courier New"/>
                <a:cs typeface="Courier New"/>
              </a:rPr>
              <a:t>delete</a:t>
            </a:r>
            <a:r>
              <a:rPr lang="hu-HU" dirty="0" smtClean="0">
                <a:latin typeface="Courier New"/>
                <a:cs typeface="Courier New"/>
              </a:rPr>
              <a:t> </a:t>
            </a:r>
            <a:r>
              <a:rPr lang="hu-HU" dirty="0">
                <a:latin typeface="Courier New"/>
                <a:cs typeface="Courier New"/>
              </a:rPr>
              <a:t>arg0[n0-1]</a:t>
            </a:r>
          </a:p>
          <a:p>
            <a:r>
              <a:rPr lang="hu-HU" dirty="0">
                <a:latin typeface="Courier New"/>
                <a:cs typeface="Courier New"/>
              </a:rPr>
              <a:t>  </a:t>
            </a:r>
            <a:r>
              <a:rPr lang="hu-HU" b="1" dirty="0" smtClean="0">
                <a:latin typeface="Courier New"/>
                <a:cs typeface="Courier New"/>
              </a:rPr>
              <a:t>return</a:t>
            </a:r>
            <a:r>
              <a:rPr lang="hu-HU" dirty="0" smtClean="0">
                <a:latin typeface="Courier New"/>
                <a:cs typeface="Courier New"/>
              </a:rPr>
              <a:t> </a:t>
            </a:r>
            <a:r>
              <a:rPr lang="hu-HU" dirty="0">
                <a:latin typeface="Courier New"/>
                <a:cs typeface="Courier New"/>
              </a:rPr>
              <a:t>n1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283" y="1871134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v0 = arg0.length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x-none" b="1" dirty="0" smtClean="0">
                <a:latin typeface="Courier New"/>
                <a:cs typeface="Courier New"/>
              </a:rPr>
              <a:t>var</a:t>
            </a:r>
            <a:r>
              <a:rPr lang="x-none" dirty="0" smtClean="0">
                <a:latin typeface="Courier New"/>
                <a:cs typeface="Courier New"/>
              </a:rPr>
              <a:t> v1 = arg0[3]</a:t>
            </a:r>
            <a:endParaRPr lang="tr-TR" dirty="0" smtClean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arg0.length = 3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delete</a:t>
            </a:r>
            <a:r>
              <a:rPr lang="en-US" dirty="0" smtClean="0">
                <a:latin typeface="Courier New"/>
                <a:cs typeface="Courier New"/>
              </a:rPr>
              <a:t> arg0[3]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return</a:t>
            </a:r>
            <a:r>
              <a:rPr lang="en-US" dirty="0" smtClean="0">
                <a:latin typeface="Courier New"/>
                <a:cs typeface="Courier New"/>
              </a:rPr>
              <a:t> 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968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the empty array?  Has a very different trace: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283" y="2448990"/>
            <a:ext cx="70590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input: []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</a:t>
            </a:r>
            <a:r>
              <a:rPr lang="en-US" dirty="0" smtClean="0">
                <a:latin typeface="Courier New"/>
                <a:cs typeface="Courier New"/>
              </a:rPr>
              <a:t>arg0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set property length of arg0 to 0</a:t>
            </a:r>
          </a:p>
          <a:p>
            <a:r>
              <a:rPr lang="en-US" dirty="0" smtClean="0">
                <a:latin typeface="Courier New"/>
                <a:cs typeface="Courier New"/>
              </a:rPr>
              <a:t>  Result: undefined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283" y="4174075"/>
            <a:ext cx="7059083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// input: [a, b, c, d]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arg0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get </a:t>
            </a:r>
            <a:r>
              <a:rPr lang="en-US" dirty="0">
                <a:latin typeface="Courier New"/>
                <a:cs typeface="Courier New"/>
              </a:rPr>
              <a:t>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set property length of arg0 to </a:t>
            </a:r>
            <a:r>
              <a:rPr lang="en-US" dirty="0" smtClean="0">
                <a:latin typeface="Courier New"/>
                <a:cs typeface="Courier New"/>
              </a:rPr>
              <a:t>3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delete 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Result: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914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program for both cases, then combine</a:t>
            </a:r>
          </a:p>
          <a:p>
            <a:pPr lvl="1"/>
            <a:r>
              <a:rPr lang="en-US" dirty="0" smtClean="0"/>
              <a:t>What is the conditional?  Random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83" y="2442583"/>
            <a:ext cx="70590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program for non-empty arrays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n0 = arg0.</a:t>
            </a:r>
            <a:r>
              <a:rPr lang="en-US" dirty="0" smtClean="0">
                <a:latin typeface="Courier New"/>
                <a:cs typeface="Courier New"/>
              </a:rPr>
              <a:t>length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n1 = arg0[n0-1]</a:t>
            </a:r>
          </a:p>
          <a:p>
            <a:r>
              <a:rPr lang="en-US" dirty="0">
                <a:latin typeface="Courier New"/>
                <a:cs typeface="Courier New"/>
              </a:rPr>
              <a:t>    arg0.length = n0-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delete</a:t>
            </a:r>
            <a:r>
              <a:rPr lang="en-US" dirty="0">
                <a:latin typeface="Courier New"/>
                <a:cs typeface="Courier New"/>
              </a:rPr>
              <a:t> arg0[n0-1]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n1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program for 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n0 = arg0.length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undefined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335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program for both cases, then combine</a:t>
            </a:r>
          </a:p>
          <a:p>
            <a:pPr lvl="1"/>
            <a:r>
              <a:rPr lang="en-US" dirty="0" smtClean="0"/>
              <a:t>What is the conditional?  Random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83" y="2442583"/>
            <a:ext cx="70590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if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b="1" dirty="0" smtClean="0">
                <a:latin typeface="Courier New"/>
                <a:cs typeface="Courier New"/>
              </a:rPr>
              <a:t>false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// program for non-empty arrays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n0 = arg0.</a:t>
            </a:r>
            <a:r>
              <a:rPr lang="en-US" dirty="0" smtClean="0">
                <a:latin typeface="Courier New"/>
                <a:cs typeface="Courier New"/>
              </a:rPr>
              <a:t>length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n1 = arg0[n0-1]</a:t>
            </a:r>
          </a:p>
          <a:p>
            <a:r>
              <a:rPr lang="en-US" dirty="0">
                <a:latin typeface="Courier New"/>
                <a:cs typeface="Courier New"/>
              </a:rPr>
              <a:t>    arg0.length = n0-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delete</a:t>
            </a:r>
            <a:r>
              <a:rPr lang="en-US" dirty="0">
                <a:latin typeface="Courier New"/>
                <a:cs typeface="Courier New"/>
              </a:rPr>
              <a:t> arg0[n0-1]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n1</a:t>
            </a:r>
          </a:p>
          <a:p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b="1" dirty="0" smtClean="0">
                <a:latin typeface="Courier New"/>
                <a:cs typeface="Courier New"/>
              </a:rPr>
              <a:t>else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program for 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n0 = arg0.length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undefined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335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program for both cases, then combine</a:t>
            </a:r>
          </a:p>
          <a:p>
            <a:pPr lvl="1"/>
            <a:r>
              <a:rPr lang="en-US" dirty="0" smtClean="0"/>
              <a:t>What is the conditional?  Random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83" y="2442583"/>
            <a:ext cx="70590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n0 = arg0.length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if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b="1" dirty="0" smtClean="0">
                <a:latin typeface="Courier New"/>
                <a:cs typeface="Courier New"/>
              </a:rPr>
              <a:t>false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// program for non-empty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n1 = arg0[n0-1]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n0-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delete</a:t>
            </a:r>
            <a:r>
              <a:rPr lang="en-US" dirty="0">
                <a:latin typeface="Courier New"/>
                <a:cs typeface="Courier New"/>
              </a:rPr>
              <a:t> arg0[n0-1]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n1</a:t>
            </a:r>
          </a:p>
          <a:p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b="1" dirty="0" smtClean="0">
                <a:latin typeface="Courier New"/>
                <a:cs typeface="Courier New"/>
              </a:rPr>
              <a:t>else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program for 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undefined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113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analysis often cannot analyze full code</a:t>
            </a:r>
          </a:p>
          <a:p>
            <a:pPr lvl="1"/>
            <a:r>
              <a:rPr lang="en-US" dirty="0" smtClean="0"/>
              <a:t>Scalability issues</a:t>
            </a:r>
          </a:p>
          <a:p>
            <a:pPr lvl="1"/>
            <a:r>
              <a:rPr lang="en-US" dirty="0" smtClean="0"/>
              <a:t>Source code is not available, or written in a different language (e.g., native implementation)</a:t>
            </a:r>
          </a:p>
          <a:p>
            <a:pPr lvl="1"/>
            <a:r>
              <a:rPr lang="en-US" dirty="0" smtClean="0"/>
              <a:t>Source code is too complex, or uses unsupported features</a:t>
            </a:r>
          </a:p>
          <a:p>
            <a:pPr lvl="1"/>
            <a:endParaRPr lang="en-US" dirty="0"/>
          </a:p>
          <a:p>
            <a:r>
              <a:rPr lang="en-US" dirty="0" smtClean="0"/>
              <a:t>Solution: write models for these functions</a:t>
            </a:r>
          </a:p>
          <a:p>
            <a:pPr lvl="1"/>
            <a:r>
              <a:rPr lang="en-US" dirty="0" smtClean="0"/>
              <a:t>A model captures the important behavior of the original code</a:t>
            </a:r>
          </a:p>
          <a:p>
            <a:pPr lvl="1"/>
            <a:r>
              <a:rPr lang="en-US" dirty="0" smtClean="0"/>
              <a:t>Often written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1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program for both cases, then combine</a:t>
            </a:r>
          </a:p>
          <a:p>
            <a:pPr lvl="1"/>
            <a:r>
              <a:rPr lang="en-US" dirty="0" smtClean="0"/>
              <a:t>What is the conditional?  Random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83" y="2442583"/>
            <a:ext cx="70590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n0 = arg0.length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if</a:t>
            </a:r>
            <a:r>
              <a:rPr lang="en-US" dirty="0" smtClean="0">
                <a:latin typeface="Courier New"/>
                <a:cs typeface="Courier New"/>
              </a:rPr>
              <a:t> (n0)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// program for non-empty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n1 = arg0[n0-1]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n0-</a:t>
            </a:r>
            <a:r>
              <a:rPr lang="en-US" dirty="0" smtClean="0">
                <a:latin typeface="Courier New"/>
                <a:cs typeface="Courier New"/>
              </a:rPr>
              <a:t>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delete</a:t>
            </a:r>
            <a:r>
              <a:rPr lang="en-US" dirty="0">
                <a:latin typeface="Courier New"/>
                <a:cs typeface="Courier New"/>
              </a:rPr>
              <a:t> arg0[n0-1]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n1</a:t>
            </a:r>
          </a:p>
          <a:p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b="1" dirty="0" smtClean="0">
                <a:latin typeface="Courier New"/>
                <a:cs typeface="Courier New"/>
              </a:rPr>
              <a:t>else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program for empty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arg0.length 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return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undefined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41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with Loops,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Examle</a:t>
            </a:r>
            <a:r>
              <a:rPr lang="en-US" dirty="0" smtClean="0"/>
              <a:t>: </a:t>
            </a:r>
            <a:r>
              <a:rPr lang="en-US" dirty="0" err="1" smtClean="0"/>
              <a:t>Array.prototype.reduce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Function calls can be recorded with proxies</a:t>
            </a:r>
          </a:p>
          <a:p>
            <a:r>
              <a:rPr lang="en-US" dirty="0" smtClean="0"/>
              <a:t>Loops yield traces of different length</a:t>
            </a:r>
          </a:p>
          <a:p>
            <a:pPr lvl="1"/>
            <a:r>
              <a:rPr lang="en-US" dirty="0" smtClean="0"/>
              <a:t>Need some program structure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950" y="1848825"/>
            <a:ext cx="705908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res = [1,2,3,4].reduce((</a:t>
            </a:r>
            <a:r>
              <a:rPr lang="en-US" dirty="0" err="1" smtClean="0">
                <a:latin typeface="Courier New"/>
                <a:cs typeface="Courier New"/>
              </a:rPr>
              <a:t>a,b</a:t>
            </a:r>
            <a:r>
              <a:rPr lang="en-US" dirty="0" smtClean="0">
                <a:latin typeface="Courier New"/>
                <a:cs typeface="Courier New"/>
              </a:rPr>
              <a:t>) =&gt; </a:t>
            </a:r>
            <a:r>
              <a:rPr lang="en-US" dirty="0" err="1" smtClean="0">
                <a:latin typeface="Courier New"/>
                <a:cs typeface="Courier New"/>
              </a:rPr>
              <a:t>a+b</a:t>
            </a:r>
            <a:r>
              <a:rPr lang="en-US" dirty="0" smtClean="0">
                <a:latin typeface="Courier New"/>
                <a:cs typeface="Courier New"/>
              </a:rPr>
              <a:t>, 0)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print(res)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prints 10 = 1+2+3+4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005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for </a:t>
            </a:r>
            <a:r>
              <a:rPr lang="en-US" sz="2000" dirty="0">
                <a:latin typeface="Courier New"/>
                <a:cs typeface="Courier New"/>
              </a:rPr>
              <a:t>[1,2,3,4].reduce((</a:t>
            </a:r>
            <a:r>
              <a:rPr lang="en-US" sz="2000" dirty="0" err="1">
                <a:latin typeface="Courier New"/>
                <a:cs typeface="Courier New"/>
              </a:rPr>
              <a:t>a,b</a:t>
            </a:r>
            <a:r>
              <a:rPr lang="en-US" sz="2000" dirty="0">
                <a:latin typeface="Courier New"/>
                <a:cs typeface="Courier New"/>
              </a:rPr>
              <a:t>) =&gt; </a:t>
            </a:r>
            <a:r>
              <a:rPr lang="en-US" sz="2000" dirty="0" err="1">
                <a:latin typeface="Courier New"/>
                <a:cs typeface="Courier New"/>
              </a:rPr>
              <a:t>a+b</a:t>
            </a:r>
            <a:r>
              <a:rPr lang="en-US" sz="2000" dirty="0">
                <a:latin typeface="Courier New"/>
                <a:cs typeface="Courier New"/>
              </a:rPr>
              <a:t>, 0)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to guess loop structure by spotting repeating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950" y="1764159"/>
            <a:ext cx="7059083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arg0</a:t>
            </a:r>
          </a:p>
          <a:p>
            <a:r>
              <a:rPr lang="en-US" dirty="0" smtClean="0">
                <a:latin typeface="Courier New"/>
                <a:cs typeface="Courier New"/>
              </a:rPr>
              <a:t>  get </a:t>
            </a:r>
            <a:r>
              <a:rPr lang="en-US" dirty="0">
                <a:latin typeface="Courier New"/>
                <a:cs typeface="Courier New"/>
              </a:rPr>
              <a:t>property 0 of arg0</a:t>
            </a:r>
          </a:p>
          <a:p>
            <a:r>
              <a:rPr lang="en-US" dirty="0" smtClean="0">
                <a:latin typeface="Courier New"/>
                <a:cs typeface="Courier New"/>
              </a:rPr>
              <a:t>  apply </a:t>
            </a:r>
            <a:r>
              <a:rPr lang="en-US" dirty="0">
                <a:latin typeface="Courier New"/>
                <a:cs typeface="Courier New"/>
              </a:rPr>
              <a:t>arg1 </a:t>
            </a:r>
            <a:r>
              <a:rPr lang="en-US" dirty="0" smtClean="0">
                <a:latin typeface="Courier New"/>
                <a:cs typeface="Courier New"/>
              </a:rPr>
              <a:t>with arguments </a:t>
            </a:r>
            <a:r>
              <a:rPr lang="en-US" dirty="0">
                <a:latin typeface="Courier New"/>
                <a:cs typeface="Courier New"/>
              </a:rPr>
              <a:t>( 0, 1, 0, arg0 )</a:t>
            </a:r>
          </a:p>
          <a:p>
            <a:r>
              <a:rPr lang="en-US" dirty="0" smtClean="0">
                <a:latin typeface="Courier New"/>
                <a:cs typeface="Courier New"/>
              </a:rPr>
              <a:t>  get </a:t>
            </a:r>
            <a:r>
              <a:rPr lang="en-US" dirty="0">
                <a:latin typeface="Courier New"/>
                <a:cs typeface="Courier New"/>
              </a:rPr>
              <a:t>property 1 of arg0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apply </a:t>
            </a:r>
            <a:r>
              <a:rPr lang="en-US" dirty="0">
                <a:latin typeface="Courier New"/>
                <a:cs typeface="Courier New"/>
              </a:rPr>
              <a:t>arg1 with </a:t>
            </a:r>
            <a:r>
              <a:rPr lang="en-US" dirty="0" smtClean="0">
                <a:latin typeface="Courier New"/>
                <a:cs typeface="Courier New"/>
              </a:rPr>
              <a:t>arguments </a:t>
            </a:r>
            <a:r>
              <a:rPr lang="en-US" dirty="0">
                <a:latin typeface="Courier New"/>
                <a:cs typeface="Courier New"/>
              </a:rPr>
              <a:t>( 1, 2, 1, arg0 )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2 of arg0</a:t>
            </a:r>
          </a:p>
          <a:p>
            <a:r>
              <a:rPr lang="en-US" dirty="0">
                <a:latin typeface="Courier New"/>
                <a:cs typeface="Courier New"/>
              </a:rPr>
              <a:t>  apply arg1 with arguments ( 3, 3, 2, arg0 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apply arg1 with arguments ( </a:t>
            </a:r>
            <a:r>
              <a:rPr lang="en-US" dirty="0" smtClean="0">
                <a:latin typeface="Courier New"/>
                <a:cs typeface="Courier New"/>
              </a:rPr>
              <a:t>6, 4, 3, </a:t>
            </a:r>
            <a:r>
              <a:rPr lang="en-US" dirty="0">
                <a:latin typeface="Courier New"/>
                <a:cs typeface="Courier New"/>
              </a:rPr>
              <a:t>arg0 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Result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10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441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Inference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Repeating events (get, set, apply, …) can be generated by the same statement (in a loop), or different ones</a:t>
            </a:r>
          </a:p>
          <a:p>
            <a:endParaRPr lang="en-US" dirty="0"/>
          </a:p>
          <a:p>
            <a:r>
              <a:rPr lang="en-US" dirty="0" smtClean="0"/>
              <a:t>Come up with multiple proposals, try all of them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get get apply get apply get apply get apply get apply</a:t>
            </a:r>
          </a:p>
          <a:p>
            <a:r>
              <a:rPr lang="en-US" dirty="0" smtClean="0"/>
              <a:t>Possible loops:</a:t>
            </a:r>
          </a:p>
          <a:p>
            <a:pPr lvl="1"/>
            <a:r>
              <a:rPr lang="en-US" dirty="0" smtClean="0"/>
              <a:t>get (get apply)*</a:t>
            </a:r>
          </a:p>
          <a:p>
            <a:pPr lvl="1"/>
            <a:r>
              <a:rPr lang="en-US" dirty="0" smtClean="0"/>
              <a:t>get get (apply get)* apply</a:t>
            </a:r>
          </a:p>
        </p:txBody>
      </p:sp>
    </p:spTree>
    <p:extLst>
      <p:ext uri="{BB962C8B-B14F-4D97-AF65-F5344CB8AC3E}">
        <p14:creationId xmlns:p14="http://schemas.microsoft.com/office/powerpoint/2010/main" val="34247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Inference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Ranking loop proposals</a:t>
            </a:r>
          </a:p>
          <a:p>
            <a:pPr lvl="1"/>
            <a:r>
              <a:rPr lang="en-US" dirty="0" smtClean="0"/>
              <a:t>How many different inputs that the proposal explain?</a:t>
            </a:r>
          </a:p>
          <a:p>
            <a:pPr lvl="2"/>
            <a:r>
              <a:rPr lang="en-US" dirty="0"/>
              <a:t>get (get apply)</a:t>
            </a:r>
            <a:r>
              <a:rPr lang="en-US" dirty="0" smtClean="0"/>
              <a:t>*		-&gt; all of them</a:t>
            </a:r>
            <a:endParaRPr lang="en-US" dirty="0"/>
          </a:p>
          <a:p>
            <a:pPr lvl="2"/>
            <a:r>
              <a:rPr lang="en-US" dirty="0"/>
              <a:t>get get (apply get)* </a:t>
            </a:r>
            <a:r>
              <a:rPr lang="en-US" dirty="0" smtClean="0"/>
              <a:t>apply	-&gt; all except empty array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all proposals in parallel, only one has to succeed</a:t>
            </a:r>
          </a:p>
          <a:p>
            <a:endParaRPr lang="en-US" dirty="0"/>
          </a:p>
          <a:p>
            <a:r>
              <a:rPr lang="en-US" dirty="0" smtClean="0"/>
              <a:t>What about loop exit condition?</a:t>
            </a:r>
          </a:p>
          <a:p>
            <a:pPr lvl="1"/>
            <a:r>
              <a:rPr lang="en-US" dirty="0" smtClean="0"/>
              <a:t>Propose a counting loop</a:t>
            </a:r>
          </a:p>
          <a:p>
            <a:pPr lvl="1"/>
            <a:r>
              <a:rPr lang="en-US" dirty="0" smtClean="0"/>
              <a:t>Random search for termination condition / loop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950" y="1151820"/>
            <a:ext cx="7059083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arg0</a:t>
            </a:r>
          </a:p>
          <a:p>
            <a:r>
              <a:rPr lang="en-US" dirty="0" smtClean="0">
                <a:latin typeface="Courier New"/>
                <a:cs typeface="Courier New"/>
              </a:rPr>
              <a:t>  get </a:t>
            </a:r>
            <a:r>
              <a:rPr lang="en-US" dirty="0">
                <a:latin typeface="Courier New"/>
                <a:cs typeface="Courier New"/>
              </a:rPr>
              <a:t>property 0 of arg0</a:t>
            </a:r>
          </a:p>
          <a:p>
            <a:r>
              <a:rPr lang="en-US" dirty="0" smtClean="0">
                <a:latin typeface="Courier New"/>
                <a:cs typeface="Courier New"/>
              </a:rPr>
              <a:t>  apply </a:t>
            </a:r>
            <a:r>
              <a:rPr lang="en-US" dirty="0">
                <a:latin typeface="Courier New"/>
                <a:cs typeface="Courier New"/>
              </a:rPr>
              <a:t>arg1 </a:t>
            </a:r>
            <a:r>
              <a:rPr lang="en-US" dirty="0" smtClean="0">
                <a:latin typeface="Courier New"/>
                <a:cs typeface="Courier New"/>
              </a:rPr>
              <a:t>with arguments </a:t>
            </a:r>
            <a:r>
              <a:rPr lang="en-US" dirty="0">
                <a:latin typeface="Courier New"/>
                <a:cs typeface="Courier New"/>
              </a:rPr>
              <a:t>( 0, 1, 0, arg0 )</a:t>
            </a:r>
          </a:p>
          <a:p>
            <a:r>
              <a:rPr lang="en-US" dirty="0" smtClean="0">
                <a:latin typeface="Courier New"/>
                <a:cs typeface="Courier New"/>
              </a:rPr>
              <a:t>  get </a:t>
            </a:r>
            <a:r>
              <a:rPr lang="en-US" dirty="0">
                <a:latin typeface="Courier New"/>
                <a:cs typeface="Courier New"/>
              </a:rPr>
              <a:t>property 1 of arg0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apply </a:t>
            </a:r>
            <a:r>
              <a:rPr lang="en-US" dirty="0">
                <a:latin typeface="Courier New"/>
                <a:cs typeface="Courier New"/>
              </a:rPr>
              <a:t>arg1 with </a:t>
            </a:r>
            <a:r>
              <a:rPr lang="en-US" dirty="0" smtClean="0">
                <a:latin typeface="Courier New"/>
                <a:cs typeface="Courier New"/>
              </a:rPr>
              <a:t>arguments </a:t>
            </a:r>
            <a:r>
              <a:rPr lang="en-US" dirty="0">
                <a:latin typeface="Courier New"/>
                <a:cs typeface="Courier New"/>
              </a:rPr>
              <a:t>( 1, 2, 1, arg0 )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2 of arg0</a:t>
            </a:r>
          </a:p>
          <a:p>
            <a:r>
              <a:rPr lang="en-US" dirty="0">
                <a:latin typeface="Courier New"/>
                <a:cs typeface="Courier New"/>
              </a:rPr>
              <a:t>  apply arg1 with arguments ( 3, 3, 2, arg0 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apply arg1 with arguments ( </a:t>
            </a:r>
            <a:r>
              <a:rPr lang="en-US" dirty="0" smtClean="0">
                <a:latin typeface="Courier New"/>
                <a:cs typeface="Courier New"/>
              </a:rPr>
              <a:t>6, 4, 3, </a:t>
            </a:r>
            <a:r>
              <a:rPr lang="en-US" dirty="0">
                <a:latin typeface="Courier New"/>
                <a:cs typeface="Courier New"/>
              </a:rPr>
              <a:t>arg0 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Result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10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950" y="4288147"/>
            <a:ext cx="705908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n0 = arg0.length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n1, n2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for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i0 = 0; i0 &lt; 0; i0++)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n1 = arg0[0]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n2 = arg1.apply(</a:t>
            </a:r>
            <a:r>
              <a:rPr lang="en-US" b="1" dirty="0" smtClean="0">
                <a:latin typeface="Courier New"/>
                <a:cs typeface="Courier New"/>
              </a:rPr>
              <a:t>undefined</a:t>
            </a:r>
            <a:r>
              <a:rPr lang="en-US" dirty="0" smtClean="0">
                <a:latin typeface="Courier New"/>
                <a:cs typeface="Courier New"/>
              </a:rPr>
              <a:t>, [0,1,0,arg0])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if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b="1" dirty="0" smtClean="0">
                <a:latin typeface="Courier New"/>
                <a:cs typeface="Courier New"/>
              </a:rPr>
              <a:t>false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b="1" dirty="0" smtClean="0">
                <a:latin typeface="Courier New"/>
                <a:cs typeface="Courier New"/>
              </a:rPr>
              <a:t>break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return</a:t>
            </a:r>
            <a:r>
              <a:rPr lang="en-US" dirty="0" smtClean="0">
                <a:latin typeface="Courier New"/>
                <a:cs typeface="Courier New"/>
              </a:rPr>
              <a:t> 10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394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Example: reduce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5950" y="1462397"/>
            <a:ext cx="705908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n0 = arg0.length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n1, n2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= arg2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for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i0 = 0; i0 &lt; 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n0</a:t>
            </a:r>
            <a:r>
              <a:rPr lang="en-US" dirty="0" smtClean="0">
                <a:latin typeface="Courier New"/>
                <a:cs typeface="Courier New"/>
              </a:rPr>
              <a:t>; i0++)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n1 = arg0[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i0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n2 = arg1.apply(</a:t>
            </a:r>
            <a:r>
              <a:rPr lang="en-US" b="1" dirty="0" smtClean="0">
                <a:latin typeface="Courier New"/>
                <a:cs typeface="Courier New"/>
              </a:rPr>
              <a:t>undefined</a:t>
            </a:r>
            <a:r>
              <a:rPr lang="en-US" dirty="0" smtClean="0">
                <a:latin typeface="Courier New"/>
                <a:cs typeface="Courier New"/>
              </a:rPr>
              <a:t>, [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n2,n1,i0</a:t>
            </a:r>
            <a:r>
              <a:rPr lang="en-US" dirty="0" smtClean="0">
                <a:latin typeface="Courier New"/>
                <a:cs typeface="Courier New"/>
              </a:rPr>
              <a:t>,arg0])</a:t>
            </a:r>
          </a:p>
          <a:p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return</a:t>
            </a:r>
            <a:r>
              <a:rPr lang="en-US" dirty="0" smtClean="0">
                <a:latin typeface="Courier New"/>
                <a:cs typeface="Courier New"/>
              </a:rPr>
              <a:t> n2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4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with loops might not terminate</a:t>
            </a:r>
          </a:p>
          <a:p>
            <a:endParaRPr lang="en-US" dirty="0"/>
          </a:p>
          <a:p>
            <a:r>
              <a:rPr lang="en-US" dirty="0" smtClean="0"/>
              <a:t>For every input, we know how long the trace should be</a:t>
            </a:r>
          </a:p>
          <a:p>
            <a:pPr lvl="1"/>
            <a:r>
              <a:rPr lang="en-US" dirty="0" smtClean="0"/>
              <a:t>If the model trace gets much longer, kill the function</a:t>
            </a:r>
          </a:p>
          <a:p>
            <a:pPr lvl="1"/>
            <a:r>
              <a:rPr lang="en-US" dirty="0" smtClean="0"/>
              <a:t>And evaluate it badly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Successfully find models for (from </a:t>
            </a:r>
            <a:r>
              <a:rPr lang="en-US" dirty="0" err="1" smtClean="0"/>
              <a:t>Array.prototype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to find model:</a:t>
            </a:r>
          </a:p>
          <a:p>
            <a:r>
              <a:rPr lang="en-US" dirty="0" smtClean="0"/>
              <a:t>All below 30 seconds, usually below 2 seconds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27538"/>
            <a:ext cx="8128068" cy="19937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6032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dirty="0" smtClean="0"/>
              <a:t>every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forEach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pop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push (with one argument)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254" y="1864980"/>
            <a:ext cx="2653661" cy="1993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6032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sz="2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dirty="0" smtClean="0"/>
              <a:t>reduce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shift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more JavaScript features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creation inside functions</a:t>
            </a:r>
          </a:p>
          <a:p>
            <a:pPr lvl="1"/>
            <a:r>
              <a:rPr lang="en-US" dirty="0" smtClean="0"/>
              <a:t>Different types of loops, more than one loop</a:t>
            </a:r>
          </a:p>
          <a:p>
            <a:endParaRPr lang="en-US" dirty="0" smtClean="0"/>
          </a:p>
          <a:p>
            <a:r>
              <a:rPr lang="en-US" dirty="0"/>
              <a:t>Find models that are accurate up to program analysis </a:t>
            </a:r>
            <a:r>
              <a:rPr lang="en-US" dirty="0" smtClean="0"/>
              <a:t>abstraction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Proper evaluation</a:t>
            </a:r>
          </a:p>
          <a:p>
            <a:pPr lvl="1"/>
            <a:r>
              <a:rPr lang="en-US" dirty="0" smtClean="0"/>
              <a:t>More examples</a:t>
            </a:r>
          </a:p>
          <a:p>
            <a:pPr lvl="1"/>
            <a:r>
              <a:rPr lang="en-US" dirty="0" smtClean="0"/>
              <a:t>Use models in program analyses (static or 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Array.prototype.pop</a:t>
            </a:r>
            <a:endParaRPr lang="en-US" dirty="0" smtClean="0"/>
          </a:p>
          <a:p>
            <a:pPr lvl="1"/>
            <a:r>
              <a:rPr lang="en-US" dirty="0" smtClean="0"/>
              <a:t>Retrieve the last element of an array, and remove it</a:t>
            </a:r>
          </a:p>
          <a:p>
            <a:pPr lvl="1"/>
            <a:r>
              <a:rPr lang="en-US" dirty="0" smtClean="0"/>
              <a:t>Built-in function of the array library</a:t>
            </a:r>
          </a:p>
          <a:p>
            <a:pPr lvl="1"/>
            <a:endParaRPr lang="en-US" dirty="0"/>
          </a:p>
          <a:p>
            <a:r>
              <a:rPr lang="en-US" dirty="0" smtClean="0"/>
              <a:t>Example invocation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Wanted: JavaScript function that behaves like pop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117" y="3746501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a = [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a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'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'b'</a:t>
            </a:r>
            <a:r>
              <a:rPr lang="tr-TR" dirty="0">
                <a:latin typeface="Courier New"/>
                <a:cs typeface="Courier New"/>
              </a:rPr>
              <a:t>, </a:t>
            </a:r>
            <a:r>
              <a:rPr lang="tr-TR" dirty="0" smtClean="0">
                <a:solidFill>
                  <a:srgbClr val="660066"/>
                </a:solidFill>
                <a:latin typeface="Courier New"/>
                <a:cs typeface="Courier New"/>
              </a:rPr>
              <a:t>'c',</a:t>
            </a:r>
            <a:r>
              <a:rPr lang="tr-TR" dirty="0">
                <a:solidFill>
                  <a:srgbClr val="660066"/>
                </a:solidFill>
                <a:latin typeface="Courier New"/>
                <a:cs typeface="Courier New"/>
              </a:rPr>
              <a:t> 'd'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res = </a:t>
            </a:r>
            <a:r>
              <a:rPr lang="en-US" dirty="0" err="1" smtClean="0">
                <a:latin typeface="Courier New"/>
                <a:cs typeface="Courier New"/>
              </a:rPr>
              <a:t>a.pop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print(a)   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prints [a, b, c]</a:t>
            </a:r>
          </a:p>
          <a:p>
            <a:r>
              <a:rPr lang="en-US" dirty="0" smtClean="0">
                <a:latin typeface="Courier New"/>
                <a:cs typeface="Courier New"/>
              </a:rPr>
              <a:t>print(res) 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prints d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374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020319"/>
            <a:ext cx="7772400" cy="1066800"/>
          </a:xfrm>
        </p:spPr>
        <p:txBody>
          <a:bodyPr/>
          <a:lstStyle/>
          <a:p>
            <a:r>
              <a:rPr lang="en-US" cap="none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function f, and a set of inputs </a:t>
            </a:r>
            <a:r>
              <a:rPr lang="en-US" dirty="0" err="1" smtClean="0"/>
              <a:t>i</a:t>
            </a:r>
            <a:r>
              <a:rPr lang="en-US" dirty="0" smtClean="0"/>
              <a:t>, learn a model m that behaves identically to f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The code for f may not be available (instrumentation is not an option)</a:t>
            </a:r>
          </a:p>
          <a:p>
            <a:pPr lvl="1"/>
            <a:r>
              <a:rPr lang="en-US" dirty="0" smtClean="0"/>
              <a:t>f can be executed many times</a:t>
            </a:r>
          </a:p>
          <a:p>
            <a:pPr lvl="1"/>
            <a:r>
              <a:rPr lang="en-US" dirty="0" smtClean="0"/>
              <a:t>The model m should be a program</a:t>
            </a:r>
          </a:p>
        </p:txBody>
      </p:sp>
    </p:spTree>
    <p:extLst>
      <p:ext uri="{BB962C8B-B14F-4D97-AF65-F5344CB8AC3E}">
        <p14:creationId xmlns:p14="http://schemas.microsoft.com/office/powerpoint/2010/main" val="2822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for </a:t>
            </a:r>
            <a:r>
              <a:rPr lang="en-US" dirty="0" err="1" smtClean="0"/>
              <a:t>Array.prototype.shift</a:t>
            </a:r>
            <a:endParaRPr lang="en-US" dirty="0" smtClean="0"/>
          </a:p>
          <a:p>
            <a:pPr lvl="1"/>
            <a:r>
              <a:rPr lang="en-US" dirty="0" smtClean="0"/>
              <a:t>For an analysis that requires the same behavior test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117" y="2269173"/>
            <a:ext cx="7059083" cy="4524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b-NO" b="1" dirty="0" err="1" smtClean="0">
                <a:latin typeface="Courier New"/>
                <a:cs typeface="Courier New"/>
              </a:rPr>
              <a:t>function</a:t>
            </a:r>
            <a:r>
              <a:rPr lang="nb-NO" dirty="0" smtClean="0">
                <a:latin typeface="Courier New"/>
                <a:cs typeface="Courier New"/>
              </a:rPr>
              <a:t> </a:t>
            </a:r>
            <a:r>
              <a:rPr lang="nb-NO" dirty="0" err="1" smtClean="0">
                <a:latin typeface="Courier New"/>
                <a:cs typeface="Courier New"/>
              </a:rPr>
              <a:t>shiftModel</a:t>
            </a:r>
            <a:r>
              <a:rPr lang="nb-NO" dirty="0" smtClean="0">
                <a:latin typeface="Courier New"/>
                <a:cs typeface="Courier New"/>
              </a:rPr>
              <a:t>(arg0) {</a:t>
            </a:r>
          </a:p>
          <a:p>
            <a:r>
              <a:rPr lang="nb-NO" dirty="0" smtClean="0">
                <a:latin typeface="Courier New"/>
                <a:cs typeface="Courier New"/>
              </a:rPr>
              <a:t>  </a:t>
            </a:r>
            <a:r>
              <a:rPr lang="nb-NO" b="1" dirty="0" smtClean="0">
                <a:latin typeface="Courier New"/>
                <a:cs typeface="Courier New"/>
              </a:rPr>
              <a:t>var</a:t>
            </a:r>
            <a:r>
              <a:rPr lang="nb-NO" dirty="0" smtClean="0">
                <a:latin typeface="Courier New"/>
                <a:cs typeface="Courier New"/>
              </a:rPr>
              <a:t> </a:t>
            </a:r>
            <a:r>
              <a:rPr lang="nb-NO" dirty="0">
                <a:latin typeface="Courier New"/>
                <a:cs typeface="Courier New"/>
              </a:rPr>
              <a:t>n0 = arg0.length</a:t>
            </a:r>
          </a:p>
          <a:p>
            <a:r>
              <a:rPr lang="nb-NO" dirty="0">
                <a:latin typeface="Courier New"/>
                <a:cs typeface="Courier New"/>
              </a:rPr>
              <a:t>  </a:t>
            </a:r>
            <a:r>
              <a:rPr lang="nb-NO" b="1" dirty="0" err="1">
                <a:latin typeface="Courier New"/>
                <a:cs typeface="Courier New"/>
              </a:rPr>
              <a:t>if</a:t>
            </a:r>
            <a:r>
              <a:rPr lang="nb-NO" dirty="0">
                <a:latin typeface="Courier New"/>
                <a:cs typeface="Courier New"/>
              </a:rPr>
              <a:t> (n0) {</a:t>
            </a:r>
          </a:p>
          <a:p>
            <a:r>
              <a:rPr lang="nb-NO" dirty="0">
                <a:latin typeface="Courier New"/>
                <a:cs typeface="Courier New"/>
              </a:rPr>
              <a:t>    </a:t>
            </a:r>
            <a:r>
              <a:rPr lang="nb-NO" b="1" dirty="0">
                <a:latin typeface="Courier New"/>
                <a:cs typeface="Courier New"/>
              </a:rPr>
              <a:t>var</a:t>
            </a:r>
            <a:r>
              <a:rPr lang="nb-NO" dirty="0">
                <a:latin typeface="Courier New"/>
                <a:cs typeface="Courier New"/>
              </a:rPr>
              <a:t> n1 = arg0[0]</a:t>
            </a:r>
          </a:p>
          <a:p>
            <a:r>
              <a:rPr lang="nb-NO" dirty="0">
                <a:latin typeface="Courier New"/>
                <a:cs typeface="Courier New"/>
              </a:rPr>
              <a:t>    </a:t>
            </a:r>
            <a:r>
              <a:rPr lang="nb-NO" b="1" dirty="0">
                <a:latin typeface="Courier New"/>
                <a:cs typeface="Courier New"/>
              </a:rPr>
              <a:t>var</a:t>
            </a:r>
            <a:r>
              <a:rPr lang="nb-NO" dirty="0">
                <a:latin typeface="Courier New"/>
                <a:cs typeface="Courier New"/>
              </a:rPr>
              <a:t> n2</a:t>
            </a:r>
          </a:p>
          <a:p>
            <a:r>
              <a:rPr lang="nb-NO" dirty="0">
                <a:latin typeface="Courier New"/>
                <a:cs typeface="Courier New"/>
              </a:rPr>
              <a:t>    </a:t>
            </a:r>
            <a:r>
              <a:rPr lang="nb-NO" b="1" dirty="0">
                <a:latin typeface="Courier New"/>
                <a:cs typeface="Courier New"/>
              </a:rPr>
              <a:t>for</a:t>
            </a:r>
            <a:r>
              <a:rPr lang="nb-NO" dirty="0">
                <a:latin typeface="Courier New"/>
                <a:cs typeface="Courier New"/>
              </a:rPr>
              <a:t> (</a:t>
            </a:r>
            <a:r>
              <a:rPr lang="nb-NO" b="1" dirty="0">
                <a:latin typeface="Courier New"/>
                <a:cs typeface="Courier New"/>
              </a:rPr>
              <a:t>var</a:t>
            </a:r>
            <a:r>
              <a:rPr lang="nb-NO" dirty="0">
                <a:latin typeface="Courier New"/>
                <a:cs typeface="Courier New"/>
              </a:rPr>
              <a:t> i6 = 0; i6 &lt; </a:t>
            </a:r>
            <a:r>
              <a:rPr lang="nb-NO" dirty="0" smtClean="0">
                <a:latin typeface="Courier New"/>
                <a:cs typeface="Courier New"/>
              </a:rPr>
              <a:t>n0</a:t>
            </a:r>
            <a:r>
              <a:rPr lang="nb-NO" dirty="0">
                <a:latin typeface="Courier New"/>
                <a:cs typeface="Courier New"/>
              </a:rPr>
              <a:t>-</a:t>
            </a:r>
            <a:r>
              <a:rPr lang="nb-NO" dirty="0" smtClean="0">
                <a:latin typeface="Courier New"/>
                <a:cs typeface="Courier New"/>
              </a:rPr>
              <a:t>1; </a:t>
            </a:r>
            <a:r>
              <a:rPr lang="nb-NO" dirty="0">
                <a:latin typeface="Courier New"/>
                <a:cs typeface="Courier New"/>
              </a:rPr>
              <a:t>i6 += 1) {</a:t>
            </a:r>
          </a:p>
          <a:p>
            <a:r>
              <a:rPr lang="nb-NO" dirty="0">
                <a:latin typeface="Courier New"/>
                <a:cs typeface="Courier New"/>
              </a:rPr>
              <a:t>      n2 = arg0[i6+1]</a:t>
            </a:r>
          </a:p>
          <a:p>
            <a:r>
              <a:rPr lang="nb-NO" dirty="0">
                <a:latin typeface="Courier New"/>
                <a:cs typeface="Courier New"/>
              </a:rPr>
              <a:t>      arg0[i6] = n2</a:t>
            </a:r>
          </a:p>
          <a:p>
            <a:r>
              <a:rPr lang="nb-NO" dirty="0">
                <a:latin typeface="Courier New"/>
                <a:cs typeface="Courier New"/>
              </a:rPr>
              <a:t>    }</a:t>
            </a:r>
          </a:p>
          <a:p>
            <a:r>
              <a:rPr lang="nb-NO" dirty="0">
                <a:latin typeface="Courier New"/>
                <a:cs typeface="Courier New"/>
              </a:rPr>
              <a:t>    </a:t>
            </a:r>
            <a:r>
              <a:rPr lang="nb-NO" b="1" dirty="0" err="1">
                <a:latin typeface="Courier New"/>
                <a:cs typeface="Courier New"/>
              </a:rPr>
              <a:t>delete</a:t>
            </a:r>
            <a:r>
              <a:rPr lang="nb-NO" dirty="0">
                <a:latin typeface="Courier New"/>
                <a:cs typeface="Courier New"/>
              </a:rPr>
              <a:t> arg0[i6]</a:t>
            </a:r>
          </a:p>
          <a:p>
            <a:r>
              <a:rPr lang="nb-NO" dirty="0">
                <a:latin typeface="Courier New"/>
                <a:cs typeface="Courier New"/>
              </a:rPr>
              <a:t>    arg0.length = i6</a:t>
            </a:r>
          </a:p>
          <a:p>
            <a:r>
              <a:rPr lang="nb-NO" dirty="0">
                <a:latin typeface="Courier New"/>
                <a:cs typeface="Courier New"/>
              </a:rPr>
              <a:t>    </a:t>
            </a:r>
            <a:r>
              <a:rPr lang="nb-NO" b="1" dirty="0" err="1">
                <a:latin typeface="Courier New"/>
                <a:cs typeface="Courier New"/>
              </a:rPr>
              <a:t>return</a:t>
            </a:r>
            <a:r>
              <a:rPr lang="nb-NO" dirty="0">
                <a:latin typeface="Courier New"/>
                <a:cs typeface="Courier New"/>
              </a:rPr>
              <a:t> n1</a:t>
            </a:r>
          </a:p>
          <a:p>
            <a:r>
              <a:rPr lang="nb-NO" dirty="0">
                <a:latin typeface="Courier New"/>
                <a:cs typeface="Courier New"/>
              </a:rPr>
              <a:t>  </a:t>
            </a:r>
            <a:r>
              <a:rPr lang="nb-NO" dirty="0" smtClean="0">
                <a:latin typeface="Courier New"/>
                <a:cs typeface="Courier New"/>
              </a:rPr>
              <a:t>} </a:t>
            </a:r>
            <a:r>
              <a:rPr lang="nb-NO" b="1" dirty="0" err="1" smtClean="0">
                <a:latin typeface="Courier New"/>
                <a:cs typeface="Courier New"/>
              </a:rPr>
              <a:t>else</a:t>
            </a:r>
            <a:r>
              <a:rPr lang="nb-NO" dirty="0" smtClean="0">
                <a:latin typeface="Courier New"/>
                <a:cs typeface="Courier New"/>
              </a:rPr>
              <a:t> {</a:t>
            </a:r>
          </a:p>
          <a:p>
            <a:r>
              <a:rPr lang="nb-NO" dirty="0" smtClean="0">
                <a:latin typeface="Courier New"/>
                <a:cs typeface="Courier New"/>
              </a:rPr>
              <a:t>    arg0.length = 0</a:t>
            </a:r>
            <a:endParaRPr lang="nb-NO" dirty="0">
              <a:latin typeface="Courier New"/>
              <a:cs typeface="Courier New"/>
            </a:endParaRPr>
          </a:p>
          <a:p>
            <a:r>
              <a:rPr lang="nb-NO" dirty="0" smtClean="0">
                <a:latin typeface="Courier New"/>
                <a:cs typeface="Courier New"/>
              </a:rPr>
              <a:t>  }</a:t>
            </a:r>
          </a:p>
          <a:p>
            <a:r>
              <a:rPr lang="nb-NO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365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Function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the code, so what does the function do?</a:t>
            </a:r>
          </a:p>
          <a:p>
            <a:endParaRPr lang="en-US" dirty="0" smtClean="0"/>
          </a:p>
          <a:p>
            <a:r>
              <a:rPr lang="en-US" dirty="0" smtClean="0"/>
              <a:t>Observable behavior from outside</a:t>
            </a:r>
            <a:endParaRPr lang="en-US" dirty="0"/>
          </a:p>
          <a:p>
            <a:pPr lvl="1"/>
            <a:r>
              <a:rPr lang="en-US" dirty="0" smtClean="0"/>
              <a:t>Return value</a:t>
            </a:r>
            <a:endParaRPr lang="en-US" dirty="0"/>
          </a:p>
          <a:p>
            <a:pPr lvl="1"/>
            <a:r>
              <a:rPr lang="en-US" dirty="0" smtClean="0"/>
              <a:t>Heap changes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7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Objects of JavaScript with programmer-defined semantics</a:t>
            </a:r>
          </a:p>
          <a:p>
            <a:pPr lvl="1"/>
            <a:r>
              <a:rPr lang="en-US" dirty="0" smtClean="0"/>
              <a:t>Intercept field reads, writes, deletes, iteration over properties,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of </a:t>
            </a:r>
            <a:r>
              <a:rPr lang="en-US" dirty="0" err="1" smtClean="0"/>
              <a:t>EcmaScript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Already working prototypes for </a:t>
            </a:r>
            <a:r>
              <a:rPr lang="en-US" dirty="0" err="1" smtClean="0"/>
              <a:t>Node.js</a:t>
            </a:r>
            <a:r>
              <a:rPr lang="en-US" dirty="0" smtClean="0"/>
              <a:t> and browsers</a:t>
            </a:r>
          </a:p>
          <a:p>
            <a:pPr lvl="1"/>
            <a:r>
              <a:rPr lang="en-US" dirty="0" smtClean="0"/>
              <a:t>Other dynamic languages have similar functionality (e.g., Ruby, Python)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proxy has a handler, which decides what to do for all interactions with the proxy (e.g. field read of proxy)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94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Proxies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return 42 for undefined fields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57918"/>
            <a:ext cx="705908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handler =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get: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(target, name)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name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target ? target[name] : 42;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p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Proxy({}, handler);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p.a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p.a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 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prints 1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print(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p.b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    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// prints 42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891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proxy functionality, record a </a:t>
            </a:r>
            <a:r>
              <a:rPr lang="en-US" i="1" dirty="0" smtClean="0"/>
              <a:t>trace</a:t>
            </a:r>
            <a:endParaRPr lang="en-US" dirty="0"/>
          </a:p>
          <a:p>
            <a:pPr lvl="1"/>
            <a:r>
              <a:rPr lang="en-US" dirty="0" smtClean="0"/>
              <a:t>Before invoking a function, proxy all its arguments</a:t>
            </a:r>
          </a:p>
          <a:p>
            <a:pPr lvl="1"/>
            <a:r>
              <a:rPr lang="en-US" dirty="0" smtClean="0"/>
              <a:t>Execute the function, and record all intercepted object interactions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Array.prototype.pop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283" y="4121157"/>
            <a:ext cx="705908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get </a:t>
            </a:r>
            <a:r>
              <a:rPr lang="en-US" dirty="0">
                <a:latin typeface="Courier New"/>
                <a:cs typeface="Courier New"/>
              </a:rPr>
              <a:t>property length of arg0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get </a:t>
            </a:r>
            <a:r>
              <a:rPr lang="en-US" dirty="0">
                <a:latin typeface="Courier New"/>
                <a:cs typeface="Courier New"/>
              </a:rPr>
              <a:t>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set property length of arg0 to </a:t>
            </a:r>
            <a:r>
              <a:rPr lang="en-US" dirty="0" smtClean="0">
                <a:latin typeface="Courier New"/>
                <a:cs typeface="Courier New"/>
              </a:rPr>
              <a:t>3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delete property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of arg0</a:t>
            </a:r>
          </a:p>
          <a:p>
            <a:r>
              <a:rPr lang="en-US" dirty="0">
                <a:latin typeface="Courier New"/>
                <a:cs typeface="Courier New"/>
              </a:rPr>
              <a:t>  Result: </a:t>
            </a:r>
            <a:r>
              <a:rPr lang="en-US" dirty="0" smtClean="0">
                <a:latin typeface="Courier New"/>
                <a:cs typeface="Courier New"/>
              </a:rPr>
              <a:t>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688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4255</TotalTime>
  <Words>2055</Words>
  <Application>Microsoft Macintosh PowerPoint</Application>
  <PresentationFormat>On-screen Show (4:3)</PresentationFormat>
  <Paragraphs>359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Model Synthesis of Library Code using Dynamic Probing</vt:lpstr>
      <vt:lpstr>Program Analysis</vt:lpstr>
      <vt:lpstr>Running Example</vt:lpstr>
      <vt:lpstr>Problem Statement</vt:lpstr>
      <vt:lpstr>Desired Outcome</vt:lpstr>
      <vt:lpstr>Observing Function Behavior</vt:lpstr>
      <vt:lpstr>JavaScript Proxies</vt:lpstr>
      <vt:lpstr>JavaScript Proxies in Action</vt:lpstr>
      <vt:lpstr>Recording Traces</vt:lpstr>
      <vt:lpstr>Trace Distance as Metric</vt:lpstr>
      <vt:lpstr>Model Synthesis</vt:lpstr>
      <vt:lpstr>Input Generation</vt:lpstr>
      <vt:lpstr>Straight-Line Program Search</vt:lpstr>
      <vt:lpstr>Straight-Line Program Search (2)</vt:lpstr>
      <vt:lpstr>Random Search Example</vt:lpstr>
      <vt:lpstr>Conditionals</vt:lpstr>
      <vt:lpstr>Conditionals (2)</vt:lpstr>
      <vt:lpstr>Conditionals (2)</vt:lpstr>
      <vt:lpstr>Conditionals (2)</vt:lpstr>
      <vt:lpstr>Conditionals (2)</vt:lpstr>
      <vt:lpstr>Programs with Loops, Callbacks</vt:lpstr>
      <vt:lpstr>Loop Inference</vt:lpstr>
      <vt:lpstr>Loop Inference (2)</vt:lpstr>
      <vt:lpstr>Loop Inference (3)</vt:lpstr>
      <vt:lpstr>Loop Example: reduce</vt:lpstr>
      <vt:lpstr>Loop Example: reduce (2)</vt:lpstr>
      <vt:lpstr>Non-terminating models</vt:lpstr>
      <vt:lpstr>Preliminary Results</vt:lpstr>
      <vt:lpstr>Limitations and Next Steps</vt:lpstr>
      <vt:lpstr>Questions?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Heule</dc:creator>
  <cp:lastModifiedBy>Stefan Heule</cp:lastModifiedBy>
  <cp:revision>49</cp:revision>
  <dcterms:created xsi:type="dcterms:W3CDTF">2014-09-16T21:14:20Z</dcterms:created>
  <dcterms:modified xsi:type="dcterms:W3CDTF">2014-09-19T20:44:18Z</dcterms:modified>
</cp:coreProperties>
</file>