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83" r:id="rId6"/>
    <p:sldId id="266" r:id="rId7"/>
    <p:sldId id="257" r:id="rId8"/>
    <p:sldId id="258" r:id="rId9"/>
    <p:sldId id="259" r:id="rId10"/>
    <p:sldId id="260" r:id="rId11"/>
    <p:sldId id="261" r:id="rId12"/>
    <p:sldId id="264" r:id="rId13"/>
    <p:sldId id="262" r:id="rId14"/>
    <p:sldId id="263" r:id="rId15"/>
    <p:sldId id="268" r:id="rId16"/>
    <p:sldId id="278" r:id="rId17"/>
    <p:sldId id="284" r:id="rId18"/>
    <p:sldId id="269" r:id="rId19"/>
    <p:sldId id="285" r:id="rId20"/>
    <p:sldId id="270" r:id="rId21"/>
    <p:sldId id="271" r:id="rId22"/>
    <p:sldId id="281" r:id="rId23"/>
    <p:sldId id="282" r:id="rId24"/>
    <p:sldId id="287" r:id="rId25"/>
    <p:sldId id="288" r:id="rId26"/>
    <p:sldId id="280" r:id="rId27"/>
    <p:sldId id="275" r:id="rId28"/>
    <p:sldId id="286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FF"/>
    <a:srgbClr val="DBB54B"/>
    <a:srgbClr val="F0C96B"/>
    <a:srgbClr val="FFFFFF"/>
    <a:srgbClr val="57975A"/>
    <a:srgbClr val="9FCBA1"/>
    <a:srgbClr val="A53737"/>
    <a:srgbClr val="9E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B6DEC-6CDD-4A01-8DEC-521E434558D3}" v="26" dt="2019-08-30T14:37:3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Ehrenhofer" userId="473062b43ff0ad33" providerId="LiveId" clId="{682B6DEC-6CDD-4A01-8DEC-521E434558D3}"/>
    <pc:docChg chg="modSld">
      <pc:chgData name="Justin Ehrenhofer" userId="473062b43ff0ad33" providerId="LiveId" clId="{682B6DEC-6CDD-4A01-8DEC-521E434558D3}" dt="2019-08-30T14:51:53.667" v="99" actId="20577"/>
      <pc:docMkLst>
        <pc:docMk/>
      </pc:docMkLst>
      <pc:sldChg chg="modAnim">
        <pc:chgData name="Justin Ehrenhofer" userId="473062b43ff0ad33" providerId="LiveId" clId="{682B6DEC-6CDD-4A01-8DEC-521E434558D3}" dt="2019-08-27T01:09:22.450" v="2"/>
        <pc:sldMkLst>
          <pc:docMk/>
          <pc:sldMk cId="2050795934" sldId="264"/>
        </pc:sldMkLst>
      </pc:sldChg>
      <pc:sldChg chg="modAnim">
        <pc:chgData name="Justin Ehrenhofer" userId="473062b43ff0ad33" providerId="LiveId" clId="{682B6DEC-6CDD-4A01-8DEC-521E434558D3}" dt="2019-08-27T01:10:23.810" v="8"/>
        <pc:sldMkLst>
          <pc:docMk/>
          <pc:sldMk cId="2360593503" sldId="270"/>
        </pc:sldMkLst>
      </pc:sldChg>
      <pc:sldChg chg="modAnim">
        <pc:chgData name="Justin Ehrenhofer" userId="473062b43ff0ad33" providerId="LiveId" clId="{682B6DEC-6CDD-4A01-8DEC-521E434558D3}" dt="2019-08-27T01:10:45.312" v="11"/>
        <pc:sldMkLst>
          <pc:docMk/>
          <pc:sldMk cId="3179483703" sldId="271"/>
        </pc:sldMkLst>
      </pc:sldChg>
      <pc:sldChg chg="modAnim">
        <pc:chgData name="Justin Ehrenhofer" userId="473062b43ff0ad33" providerId="LiveId" clId="{682B6DEC-6CDD-4A01-8DEC-521E434558D3}" dt="2019-08-27T01:12:27.526" v="23"/>
        <pc:sldMkLst>
          <pc:docMk/>
          <pc:sldMk cId="383960337" sldId="275"/>
        </pc:sldMkLst>
      </pc:sldChg>
      <pc:sldChg chg="modSp">
        <pc:chgData name="Justin Ehrenhofer" userId="473062b43ff0ad33" providerId="LiveId" clId="{682B6DEC-6CDD-4A01-8DEC-521E434558D3}" dt="2019-08-30T14:51:53.667" v="99" actId="20577"/>
        <pc:sldMkLst>
          <pc:docMk/>
          <pc:sldMk cId="1340541892" sldId="276"/>
        </pc:sldMkLst>
        <pc:spChg chg="mod">
          <ac:chgData name="Justin Ehrenhofer" userId="473062b43ff0ad33" providerId="LiveId" clId="{682B6DEC-6CDD-4A01-8DEC-521E434558D3}" dt="2019-08-30T14:51:53.667" v="99" actId="20577"/>
          <ac:spMkLst>
            <pc:docMk/>
            <pc:sldMk cId="1340541892" sldId="276"/>
            <ac:spMk id="32" creationId="{1F31F5D3-D501-4EF2-9CF6-1B35A539A0F9}"/>
          </ac:spMkLst>
        </pc:spChg>
      </pc:sldChg>
      <pc:sldChg chg="modSp">
        <pc:chgData name="Justin Ehrenhofer" userId="473062b43ff0ad33" providerId="LiveId" clId="{682B6DEC-6CDD-4A01-8DEC-521E434558D3}" dt="2019-08-30T14:37:41.572" v="62" actId="1035"/>
        <pc:sldMkLst>
          <pc:docMk/>
          <pc:sldMk cId="1432220222" sldId="277"/>
        </pc:sldMkLst>
        <pc:spChg chg="mod">
          <ac:chgData name="Justin Ehrenhofer" userId="473062b43ff0ad33" providerId="LiveId" clId="{682B6DEC-6CDD-4A01-8DEC-521E434558D3}" dt="2019-08-30T14:37:41.572" v="62" actId="1035"/>
          <ac:spMkLst>
            <pc:docMk/>
            <pc:sldMk cId="1432220222" sldId="277"/>
            <ac:spMk id="4" creationId="{DA2AF8B8-D1C7-4B55-A844-7F27D8449132}"/>
          </ac:spMkLst>
        </pc:spChg>
        <pc:spChg chg="mod">
          <ac:chgData name="Justin Ehrenhofer" userId="473062b43ff0ad33" providerId="LiveId" clId="{682B6DEC-6CDD-4A01-8DEC-521E434558D3}" dt="2019-08-30T14:37:41.572" v="62" actId="1035"/>
          <ac:spMkLst>
            <pc:docMk/>
            <pc:sldMk cId="1432220222" sldId="277"/>
            <ac:spMk id="32" creationId="{1F31F5D3-D501-4EF2-9CF6-1B35A539A0F9}"/>
          </ac:spMkLst>
        </pc:spChg>
        <pc:cxnChg chg="mod">
          <ac:chgData name="Justin Ehrenhofer" userId="473062b43ff0ad33" providerId="LiveId" clId="{682B6DEC-6CDD-4A01-8DEC-521E434558D3}" dt="2019-08-30T14:37:41.572" v="62" actId="1035"/>
          <ac:cxnSpMkLst>
            <pc:docMk/>
            <pc:sldMk cId="1432220222" sldId="277"/>
            <ac:cxnSpMk id="12" creationId="{798E89FA-EF6A-40D3-A288-CCD07CB46C2C}"/>
          </ac:cxnSpMkLst>
        </pc:cxnChg>
      </pc:sldChg>
      <pc:sldChg chg="modAnim">
        <pc:chgData name="Justin Ehrenhofer" userId="473062b43ff0ad33" providerId="LiveId" clId="{682B6DEC-6CDD-4A01-8DEC-521E434558D3}" dt="2019-08-27T01:09:51.990" v="5"/>
        <pc:sldMkLst>
          <pc:docMk/>
          <pc:sldMk cId="3880290919" sldId="278"/>
        </pc:sldMkLst>
      </pc:sldChg>
      <pc:sldChg chg="modAnim">
        <pc:chgData name="Justin Ehrenhofer" userId="473062b43ff0ad33" providerId="LiveId" clId="{682B6DEC-6CDD-4A01-8DEC-521E434558D3}" dt="2019-08-27T01:12:01.117" v="20"/>
        <pc:sldMkLst>
          <pc:docMk/>
          <pc:sldMk cId="2692947457" sldId="280"/>
        </pc:sldMkLst>
      </pc:sldChg>
      <pc:sldChg chg="modAnim">
        <pc:chgData name="Justin Ehrenhofer" userId="473062b43ff0ad33" providerId="LiveId" clId="{682B6DEC-6CDD-4A01-8DEC-521E434558D3}" dt="2019-08-27T01:11:26.263" v="17"/>
        <pc:sldMkLst>
          <pc:docMk/>
          <pc:sldMk cId="2781127965" sldId="281"/>
        </pc:sldMkLst>
      </pc:sldChg>
      <pc:sldChg chg="modAnim">
        <pc:chgData name="Justin Ehrenhofer" userId="473062b43ff0ad33" providerId="LiveId" clId="{682B6DEC-6CDD-4A01-8DEC-521E434558D3}" dt="2019-08-27T01:11:52.594" v="19"/>
        <pc:sldMkLst>
          <pc:docMk/>
          <pc:sldMk cId="1099885636" sldId="28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A52-47C7-8469-64D9316B4F6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52-47C7-8469-64D9316B4F6D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</c:v>
                </c:pt>
                <c:pt idx="1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52-47C7-8469-64D9316B4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4-4608-96BD-BDFE40637DD5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4-4608-96BD-BDFE40637DD5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4-4608-96BD-BDFE40637DD5}"/>
              </c:ext>
            </c:extLst>
          </c:dPt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Kinda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0.01</c:v>
                </c:pt>
                <c:pt idx="1">
                  <c:v>0.09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64-4608-96BD-BDFE40637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58-4239-969D-E4BD307ED42E}"/>
              </c:ext>
            </c:extLst>
          </c:dPt>
          <c:cat>
            <c:strRef>
              <c:f>Sheet1!$A$2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58-4239-969D-E4BD307ED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CB-4362-8CBE-AAF836144153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CB-4362-8CBE-AAF83614415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CB-4362-8CBE-AAF836144153}"/>
              </c:ext>
            </c:extLst>
          </c:dPt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Kinda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0.01</c:v>
                </c:pt>
                <c:pt idx="1">
                  <c:v>0.09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CB-4362-8CBE-AAF836144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FF766-D099-4175-9383-83A7AAAE38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4AB5E-3235-4A0E-A065-0BDFC11D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huge amount of extra stuff to worry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4AB5E-3235-4A0E-A065-0BDFC11D3B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6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huge amount of extra stuff to worry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4AB5E-3235-4A0E-A065-0BDFC11D3B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FFAF-A13E-4ED8-BBA8-F745B81D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CBB99-2A62-48CF-9D92-B31A6A8F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44-DE15-4147-8E32-DA251633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B837-B6B5-4085-A3DF-84DCA50D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09935-8E21-4DCC-9693-FA4096DC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5F93-17D0-4048-AAB2-8D161E7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36F7F-C1C8-4E51-BE09-DBB12106C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E9AE-9A8B-490B-8C9C-A6EFF5F9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73614-CA4A-4207-95EC-9B2D9F7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88AC-462C-437F-AE60-28BA05E1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74A8F-1D8E-42A8-A710-41CA4288D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C370F-8BDA-4A26-BE0A-F2B216F5C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4530-2A0D-4118-AA99-0102A154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EF4B-98FA-4B34-AE60-F82CA1D3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657B-C72F-4570-9884-9C4FA357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079B-3F4C-4E85-A00C-CC504661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FB77-D0FF-4FEC-9BC3-93609D09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EA46-3DE4-47D3-9A13-9ED64093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C916-6289-49F2-8A6A-B44CBCA4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9588-D0C1-47A9-8DA3-699F91D2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3711-2FC4-494A-8A86-966FC5D9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BC00B-14BF-4201-BB1B-009018CBB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4F77E-C214-449C-A758-47EE71A5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651D-658C-4093-A57D-45BE4643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DD00-0F45-4542-8E8F-B519E5F4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AF34-B94E-4A1D-B2E0-AE5A5545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478E-B8A3-4BFF-9AB1-9F0022FEE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F3E68-90FB-48CF-8893-B358CDE9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E188B-2D9B-4E11-87B6-A5969E4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B6422-21DB-44EA-AD41-1102439A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D056-3E72-49FE-94DE-4D675A9A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DA3F-1619-4F4E-99A7-08BF5A51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F73AA-A375-439A-AA3D-549E7E31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27B15-4276-461F-9622-327A0ACA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674E9-FE20-4E82-A5C8-C443CDF6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5AE53-5A79-4580-9BCD-8EFE50D62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16CF5-5AB3-45A3-9EBE-D36FABDF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3D3B8-C977-499C-87FD-96986689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725B0-8A48-4EA0-AF29-5C0F5FD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7EBC-17E4-4D1E-933E-B828CB72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9728A-62C6-4CF2-8532-DB094FEA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972E9-8E23-49E6-884B-BCEA77E8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C79AF-A614-46A0-8FA8-EEAD03ED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AEE90-6C63-4C8C-A78A-56A53AB7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8B321-2818-4C91-97C7-17AD123E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AB38-86E2-4912-86FA-4E14DC78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59F0-5EFE-4F01-BF9D-0DA0A44C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D23C-E6E1-42BE-92C7-50ED3A3E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71A79-6724-4EEC-ACE4-E23CA9F2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F40B-0B19-4EA5-A496-103FAA32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6285-02CD-4065-ADE6-B073C991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217A6-C0C9-46E7-94CE-9260A51C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298E-2C1D-47EE-93D8-A3554328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5BFE1-906A-47EE-A253-BC859A7D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13586-FE97-4241-A2D0-958313E9B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3D5D8-99CA-4E76-8C88-1CC90941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B977E-4DC4-4CAB-B62E-7AF9087D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A838B-502D-4131-9002-A32AD221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8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DD54D-68B7-4562-BDDE-168457FD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7CD71-CD4A-4656-BD60-8947EBB7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57AE-4190-4285-8540-0442BA190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8A7B-169B-4A7D-A67E-70EC327C2D94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6264-010B-4BFD-8218-D3AF752B7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0F4E-93AC-448C-B60C-4CD3D674F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D96A-297C-40E1-AA74-27C2525EE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3EE7781B-8F04-464C-981C-D13878810852}"/>
              </a:ext>
            </a:extLst>
          </p:cNvPr>
          <p:cNvSpPr/>
          <p:nvPr/>
        </p:nvSpPr>
        <p:spPr>
          <a:xfrm>
            <a:off x="-16039" y="1858062"/>
            <a:ext cx="2775274" cy="27752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DF30B4-B571-48CE-9C60-3EA3BC7637C8}"/>
              </a:ext>
            </a:extLst>
          </p:cNvPr>
          <p:cNvSpPr/>
          <p:nvPr/>
        </p:nvSpPr>
        <p:spPr>
          <a:xfrm>
            <a:off x="1630643" y="-49092"/>
            <a:ext cx="2775274" cy="2775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54F970F1-E038-4EE9-A5F9-6E9D4BD1A078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31CC7-C90D-436D-B328-7B1E87F1153F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BD216D-2251-49BD-934D-C6F62F02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8" name="Picture 7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526BEDD5-3A6C-467D-B4A6-4326A083C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CD7AF-DC5F-45AB-BB5D-911A5973F320}"/>
              </a:ext>
            </a:extLst>
          </p:cNvPr>
          <p:cNvGrpSpPr/>
          <p:nvPr/>
        </p:nvGrpSpPr>
        <p:grpSpPr>
          <a:xfrm>
            <a:off x="4399195" y="1404139"/>
            <a:ext cx="7619533" cy="3563709"/>
            <a:chOff x="4263656" y="360949"/>
            <a:chExt cx="7619533" cy="35637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2AF8B8-D1C7-4B55-A844-7F27D8449132}"/>
                </a:ext>
              </a:extLst>
            </p:cNvPr>
            <p:cNvSpPr txBox="1"/>
            <p:nvPr/>
          </p:nvSpPr>
          <p:spPr>
            <a:xfrm>
              <a:off x="4263656" y="360949"/>
              <a:ext cx="75994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rgbClr val="002060"/>
                  </a:solidFill>
                </a:rPr>
                <a:t>Welcome!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8E89FA-EF6A-40D3-A288-CCD07CB46C2C}"/>
                </a:ext>
              </a:extLst>
            </p:cNvPr>
            <p:cNvCxnSpPr>
              <a:cxnSpLocks/>
            </p:cNvCxnSpPr>
            <p:nvPr/>
          </p:nvCxnSpPr>
          <p:spPr>
            <a:xfrm>
              <a:off x="4401879" y="1367101"/>
              <a:ext cx="7300837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BB99B2-20C1-4D2D-96A4-B920E0FFDA4A}"/>
                </a:ext>
              </a:extLst>
            </p:cNvPr>
            <p:cNvSpPr txBox="1"/>
            <p:nvPr/>
          </p:nvSpPr>
          <p:spPr>
            <a:xfrm>
              <a:off x="4263656" y="1524001"/>
              <a:ext cx="761953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rgbClr val="002060"/>
                  </a:solidFill>
                </a:rPr>
                <a:t>Institutions and Individuals Need Effective Decentralized Privacy Solutions</a:t>
              </a:r>
            </a:p>
          </p:txBody>
        </p:sp>
      </p:grpSp>
      <p:pic>
        <p:nvPicPr>
          <p:cNvPr id="5" name="Graphic 4" descr="Building">
            <a:extLst>
              <a:ext uri="{FF2B5EF4-FFF2-40B4-BE49-F238E27FC236}">
                <a16:creationId xmlns:a16="http://schemas.microsoft.com/office/drawing/2014/main" id="{B274C342-9CD0-426A-B873-EDEF4690B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613" y="385328"/>
            <a:ext cx="1895335" cy="1895335"/>
          </a:xfrm>
          <a:prstGeom prst="rect">
            <a:avLst/>
          </a:prstGeom>
        </p:spPr>
      </p:pic>
      <p:pic>
        <p:nvPicPr>
          <p:cNvPr id="9" name="Graphic 8" descr="Court">
            <a:extLst>
              <a:ext uri="{FF2B5EF4-FFF2-40B4-BE49-F238E27FC236}">
                <a16:creationId xmlns:a16="http://schemas.microsoft.com/office/drawing/2014/main" id="{20B2241B-D488-431D-8531-EE9712429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394" y="2474495"/>
            <a:ext cx="1542408" cy="15424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122DD25-4735-428A-BC47-4D823CC5C29E}"/>
              </a:ext>
            </a:extLst>
          </p:cNvPr>
          <p:cNvSpPr/>
          <p:nvPr/>
        </p:nvSpPr>
        <p:spPr>
          <a:xfrm>
            <a:off x="1435789" y="4072122"/>
            <a:ext cx="2775274" cy="27752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City">
            <a:extLst>
              <a:ext uri="{FF2B5EF4-FFF2-40B4-BE49-F238E27FC236}">
                <a16:creationId xmlns:a16="http://schemas.microsoft.com/office/drawing/2014/main" id="{5E47D70D-6584-4D8F-84C1-E3F98EDEE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2458" y="4328791"/>
            <a:ext cx="2261937" cy="2261937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3651EB3A-EF8D-4259-A669-EE98EA378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73051" y="2554670"/>
            <a:ext cx="1337269" cy="133726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54C6AF-2A34-4E6E-A2EF-A26EB6DCA018}"/>
              </a:ext>
            </a:extLst>
          </p:cNvPr>
          <p:cNvCxnSpPr>
            <a:cxnSpLocks/>
          </p:cNvCxnSpPr>
          <p:nvPr/>
        </p:nvCxnSpPr>
        <p:spPr>
          <a:xfrm>
            <a:off x="2943726" y="2117558"/>
            <a:ext cx="674642" cy="11960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CA6EDF-D07B-4579-A5CF-7E168D1A3891}"/>
              </a:ext>
            </a:extLst>
          </p:cNvPr>
          <p:cNvCxnSpPr>
            <a:cxnSpLocks/>
          </p:cNvCxnSpPr>
          <p:nvPr/>
        </p:nvCxnSpPr>
        <p:spPr>
          <a:xfrm>
            <a:off x="1770373" y="3429001"/>
            <a:ext cx="1847995" cy="69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AB6CF9-B9CB-4702-8BA6-F2BF9A5A9831}"/>
              </a:ext>
            </a:extLst>
          </p:cNvPr>
          <p:cNvCxnSpPr>
            <a:cxnSpLocks/>
          </p:cNvCxnSpPr>
          <p:nvPr/>
        </p:nvCxnSpPr>
        <p:spPr>
          <a:xfrm flipH="1">
            <a:off x="3428552" y="3566172"/>
            <a:ext cx="342696" cy="12865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5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624792B-0957-4492-85B1-15973B84C860}"/>
              </a:ext>
            </a:extLst>
          </p:cNvPr>
          <p:cNvSpPr/>
          <p:nvPr/>
        </p:nvSpPr>
        <p:spPr>
          <a:xfrm>
            <a:off x="3404937" y="2145634"/>
            <a:ext cx="5382126" cy="2566732"/>
          </a:xfrm>
          <a:prstGeom prst="roundRect">
            <a:avLst>
              <a:gd name="adj" fmla="val 3229"/>
            </a:avLst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E0FAA4-59E2-45B6-AFF7-236135E3978A}"/>
              </a:ext>
            </a:extLst>
          </p:cNvPr>
          <p:cNvCxnSpPr/>
          <p:nvPr/>
        </p:nvCxnSpPr>
        <p:spPr>
          <a:xfrm>
            <a:off x="3656065" y="2546993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5BA512-90E5-4D31-A8BB-A96FA7732F04}"/>
              </a:ext>
            </a:extLst>
          </p:cNvPr>
          <p:cNvCxnSpPr/>
          <p:nvPr/>
        </p:nvCxnSpPr>
        <p:spPr>
          <a:xfrm>
            <a:off x="3656065" y="2940025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F51908-B6CD-4F60-B7FC-196C54EF070F}"/>
              </a:ext>
            </a:extLst>
          </p:cNvPr>
          <p:cNvCxnSpPr/>
          <p:nvPr/>
        </p:nvCxnSpPr>
        <p:spPr>
          <a:xfrm>
            <a:off x="3656065" y="3341077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E30601-9277-4002-8F07-6A57DA9320C5}"/>
              </a:ext>
            </a:extLst>
          </p:cNvPr>
          <p:cNvCxnSpPr/>
          <p:nvPr/>
        </p:nvCxnSpPr>
        <p:spPr>
          <a:xfrm>
            <a:off x="3656065" y="3750151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31D0AD-A332-4C5D-A970-F70F3F82690F}"/>
              </a:ext>
            </a:extLst>
          </p:cNvPr>
          <p:cNvCxnSpPr/>
          <p:nvPr/>
        </p:nvCxnSpPr>
        <p:spPr>
          <a:xfrm>
            <a:off x="3656065" y="4183288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63C748-6366-4D76-A43D-BB0EFDA2E4FB}"/>
              </a:ext>
            </a:extLst>
          </p:cNvPr>
          <p:cNvCxnSpPr/>
          <p:nvPr/>
        </p:nvCxnSpPr>
        <p:spPr>
          <a:xfrm>
            <a:off x="3656065" y="4592362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Activity Debrief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A9CE5-B282-4F24-8A31-6501EF356DC1}"/>
              </a:ext>
            </a:extLst>
          </p:cNvPr>
          <p:cNvSpPr txBox="1"/>
          <p:nvPr/>
        </p:nvSpPr>
        <p:spPr>
          <a:xfrm>
            <a:off x="3656065" y="2155821"/>
            <a:ext cx="4879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eestyle Script" panose="030804020302050B0404" pitchFamily="66" charset="0"/>
              </a:rPr>
              <a:t>Name to Alice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Alice to Bob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Bob to Charlie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866426-8C64-4C8E-A5AA-87C429CDB98F}"/>
              </a:ext>
            </a:extLst>
          </p:cNvPr>
          <p:cNvSpPr/>
          <p:nvPr/>
        </p:nvSpPr>
        <p:spPr>
          <a:xfrm>
            <a:off x="4948989" y="2671011"/>
            <a:ext cx="200524" cy="200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3FB27-1AAA-43A4-9539-7C7553542176}"/>
              </a:ext>
            </a:extLst>
          </p:cNvPr>
          <p:cNvSpPr/>
          <p:nvPr/>
        </p:nvSpPr>
        <p:spPr>
          <a:xfrm>
            <a:off x="3656065" y="2199158"/>
            <a:ext cx="1405219" cy="347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F18A2-11F7-4963-8F26-EB6F3AA0F301}"/>
              </a:ext>
            </a:extLst>
          </p:cNvPr>
          <p:cNvSpPr txBox="1"/>
          <p:nvPr/>
        </p:nvSpPr>
        <p:spPr>
          <a:xfrm>
            <a:off x="465220" y="1463352"/>
            <a:ext cx="11237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Transparent blockchains look much like these cards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4AD3D-CDD7-4C37-9D91-9B7A7F103D22}"/>
              </a:ext>
            </a:extLst>
          </p:cNvPr>
          <p:cNvSpPr txBox="1"/>
          <p:nvPr/>
        </p:nvSpPr>
        <p:spPr>
          <a:xfrm>
            <a:off x="120316" y="2140748"/>
            <a:ext cx="2728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Sending and receiving addresses and amounts are visible to all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BFE44C-6F64-46DF-B5BF-BBAECED8589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>
            <a:off x="2849009" y="2373075"/>
            <a:ext cx="807056" cy="55250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DD03A6-F6E1-4C6A-A221-FBBBBC09D84D}"/>
              </a:ext>
            </a:extLst>
          </p:cNvPr>
          <p:cNvSpPr txBox="1"/>
          <p:nvPr/>
        </p:nvSpPr>
        <p:spPr>
          <a:xfrm>
            <a:off x="8943833" y="2345311"/>
            <a:ext cx="3127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Blockchain analysis companies compile lists of suspicious accounts; most companies subscribe to these, but few users do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E60BC9-7387-4D2E-B29C-FE5E87C0B5BB}"/>
              </a:ext>
            </a:extLst>
          </p:cNvPr>
          <p:cNvCxnSpPr>
            <a:cxnSpLocks/>
            <a:stCxn id="3" idx="6"/>
            <a:endCxn id="23" idx="1"/>
          </p:cNvCxnSpPr>
          <p:nvPr/>
        </p:nvCxnSpPr>
        <p:spPr>
          <a:xfrm>
            <a:off x="5149513" y="2771273"/>
            <a:ext cx="3794320" cy="728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B66E837-7AC9-4AB0-81AC-0237392CCB9F}"/>
              </a:ext>
            </a:extLst>
          </p:cNvPr>
          <p:cNvSpPr/>
          <p:nvPr/>
        </p:nvSpPr>
        <p:spPr>
          <a:xfrm>
            <a:off x="3680129" y="2960052"/>
            <a:ext cx="426650" cy="347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5C67D0-CF0E-4BF1-909B-93DAA55212C0}"/>
              </a:ext>
            </a:extLst>
          </p:cNvPr>
          <p:cNvSpPr txBox="1"/>
          <p:nvPr/>
        </p:nvSpPr>
        <p:spPr>
          <a:xfrm>
            <a:off x="288758" y="4567988"/>
            <a:ext cx="2959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Exchanges collect IDs, SSNs, addresses, etc.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483243-7474-48EC-A33D-F9072E6ED63F}"/>
              </a:ext>
            </a:extLst>
          </p:cNvPr>
          <p:cNvCxnSpPr>
            <a:cxnSpLocks/>
            <a:stCxn id="29" idx="1"/>
            <a:endCxn id="30" idx="0"/>
          </p:cNvCxnSpPr>
          <p:nvPr/>
        </p:nvCxnSpPr>
        <p:spPr>
          <a:xfrm flipH="1">
            <a:off x="1768463" y="3133969"/>
            <a:ext cx="1911666" cy="14340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lay 26">
            <a:extLst>
              <a:ext uri="{FF2B5EF4-FFF2-40B4-BE49-F238E27FC236}">
                <a16:creationId xmlns:a16="http://schemas.microsoft.com/office/drawing/2014/main" id="{328D56C0-5293-440C-8668-00D205D3A2C6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4C48F-0C1F-4E33-9D69-BC821A0A2D3D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891D77-B294-473E-8A45-716985DB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33" name="Picture 3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B3496CB0-747C-421F-AC51-9B2C37A68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69B1919-1D90-4AC6-914F-848F29472AE4}"/>
              </a:ext>
            </a:extLst>
          </p:cNvPr>
          <p:cNvSpPr/>
          <p:nvPr/>
        </p:nvSpPr>
        <p:spPr>
          <a:xfrm>
            <a:off x="3404937" y="2145634"/>
            <a:ext cx="5382126" cy="2566732"/>
          </a:xfrm>
          <a:prstGeom prst="roundRect">
            <a:avLst>
              <a:gd name="adj" fmla="val 3229"/>
            </a:avLst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1AB5A4-C45E-4BDB-A070-634A88721416}"/>
              </a:ext>
            </a:extLst>
          </p:cNvPr>
          <p:cNvCxnSpPr/>
          <p:nvPr/>
        </p:nvCxnSpPr>
        <p:spPr>
          <a:xfrm>
            <a:off x="3656065" y="2546993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A4648-E4DA-4D7D-A170-5DEA4B6482FF}"/>
              </a:ext>
            </a:extLst>
          </p:cNvPr>
          <p:cNvCxnSpPr/>
          <p:nvPr/>
        </p:nvCxnSpPr>
        <p:spPr>
          <a:xfrm>
            <a:off x="3656065" y="2940025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53DB2E-6613-4550-A977-C12E19713A04}"/>
              </a:ext>
            </a:extLst>
          </p:cNvPr>
          <p:cNvCxnSpPr/>
          <p:nvPr/>
        </p:nvCxnSpPr>
        <p:spPr>
          <a:xfrm>
            <a:off x="3656065" y="3341077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28D100-150B-46FC-BD62-60C1E938C515}"/>
              </a:ext>
            </a:extLst>
          </p:cNvPr>
          <p:cNvCxnSpPr/>
          <p:nvPr/>
        </p:nvCxnSpPr>
        <p:spPr>
          <a:xfrm>
            <a:off x="3656065" y="3750151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78F80A-F25C-4FD9-B9A8-DC39B56AFC5E}"/>
              </a:ext>
            </a:extLst>
          </p:cNvPr>
          <p:cNvCxnSpPr/>
          <p:nvPr/>
        </p:nvCxnSpPr>
        <p:spPr>
          <a:xfrm>
            <a:off x="3656065" y="4183288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166762-ECD6-4E86-BF3C-4F822A8DED3C}"/>
              </a:ext>
            </a:extLst>
          </p:cNvPr>
          <p:cNvCxnSpPr/>
          <p:nvPr/>
        </p:nvCxnSpPr>
        <p:spPr>
          <a:xfrm>
            <a:off x="3656065" y="4592362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Activity Debrief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A9CE5-B282-4F24-8A31-6501EF356DC1}"/>
              </a:ext>
            </a:extLst>
          </p:cNvPr>
          <p:cNvSpPr txBox="1"/>
          <p:nvPr/>
        </p:nvSpPr>
        <p:spPr>
          <a:xfrm>
            <a:off x="3656065" y="2155821"/>
            <a:ext cx="4879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eestyle Script" panose="030804020302050B0404" pitchFamily="66" charset="0"/>
              </a:rPr>
              <a:t>Name to Alice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Alice to Bob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Bob to Charlie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866426-8C64-4C8E-A5AA-87C429CDB98F}"/>
              </a:ext>
            </a:extLst>
          </p:cNvPr>
          <p:cNvSpPr/>
          <p:nvPr/>
        </p:nvSpPr>
        <p:spPr>
          <a:xfrm>
            <a:off x="4948989" y="2671011"/>
            <a:ext cx="200524" cy="200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D03A6-F6E1-4C6A-A221-FBBBBC09D84D}"/>
              </a:ext>
            </a:extLst>
          </p:cNvPr>
          <p:cNvSpPr txBox="1"/>
          <p:nvPr/>
        </p:nvSpPr>
        <p:spPr>
          <a:xfrm>
            <a:off x="8943833" y="2178903"/>
            <a:ext cx="3238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Bob Profile</a:t>
            </a:r>
          </a:p>
          <a:p>
            <a:r>
              <a:rPr lang="en-US" sz="2400" dirty="0"/>
              <a:t>Amount: 10 BTC</a:t>
            </a:r>
          </a:p>
          <a:p>
            <a:r>
              <a:rPr lang="en-US" sz="2400" dirty="0"/>
              <a:t>Suspicious Activity:     </a:t>
            </a:r>
            <a:r>
              <a:rPr lang="en-US" sz="2400" dirty="0">
                <a:solidFill>
                  <a:srgbClr val="FF0000"/>
                </a:solidFill>
              </a:rPr>
              <a:t>Ransomware</a:t>
            </a:r>
          </a:p>
          <a:p>
            <a:r>
              <a:rPr lang="en-US" sz="2400" dirty="0"/>
              <a:t>Risk profile: </a:t>
            </a:r>
            <a:r>
              <a:rPr lang="en-US" sz="2400" dirty="0">
                <a:solidFill>
                  <a:srgbClr val="FF0000"/>
                </a:solidFill>
              </a:rPr>
              <a:t>High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E60BC9-7387-4D2E-B29C-FE5E87C0B5BB}"/>
              </a:ext>
            </a:extLst>
          </p:cNvPr>
          <p:cNvCxnSpPr>
            <a:cxnSpLocks/>
            <a:stCxn id="3" idx="6"/>
            <a:endCxn id="23" idx="1"/>
          </p:cNvCxnSpPr>
          <p:nvPr/>
        </p:nvCxnSpPr>
        <p:spPr>
          <a:xfrm>
            <a:off x="5149513" y="2771273"/>
            <a:ext cx="3794320" cy="3771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1463352"/>
            <a:ext cx="11237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Transparent blockchains look much like these cards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4923641-8BC7-4CEC-BA53-71ECEA31BC8A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C44AF-BD06-4DDB-966D-159AAB2D9C8E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86C063-E6C5-44F5-9B35-AAFCD2B23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6" name="Picture 25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10283B11-01D5-4410-AC81-D98F228ED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1CF4B4-5564-41A2-967F-54F0B26DD69B}"/>
              </a:ext>
            </a:extLst>
          </p:cNvPr>
          <p:cNvSpPr/>
          <p:nvPr/>
        </p:nvSpPr>
        <p:spPr>
          <a:xfrm>
            <a:off x="3404937" y="2145634"/>
            <a:ext cx="5382126" cy="2566732"/>
          </a:xfrm>
          <a:prstGeom prst="roundRect">
            <a:avLst>
              <a:gd name="adj" fmla="val 3229"/>
            </a:avLst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62D92B-6F76-4B53-B397-888D3A859C2F}"/>
              </a:ext>
            </a:extLst>
          </p:cNvPr>
          <p:cNvCxnSpPr/>
          <p:nvPr/>
        </p:nvCxnSpPr>
        <p:spPr>
          <a:xfrm>
            <a:off x="3656065" y="2546993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D85801-B1A2-4FB1-B29F-289334569104}"/>
              </a:ext>
            </a:extLst>
          </p:cNvPr>
          <p:cNvCxnSpPr/>
          <p:nvPr/>
        </p:nvCxnSpPr>
        <p:spPr>
          <a:xfrm>
            <a:off x="3656065" y="2940025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16A20F-3BC4-4955-BD9C-CBED86311BDB}"/>
              </a:ext>
            </a:extLst>
          </p:cNvPr>
          <p:cNvCxnSpPr/>
          <p:nvPr/>
        </p:nvCxnSpPr>
        <p:spPr>
          <a:xfrm>
            <a:off x="3656065" y="3341077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51622-648C-4937-9592-23A87A132F06}"/>
              </a:ext>
            </a:extLst>
          </p:cNvPr>
          <p:cNvCxnSpPr/>
          <p:nvPr/>
        </p:nvCxnSpPr>
        <p:spPr>
          <a:xfrm>
            <a:off x="3656065" y="3750151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F3DC21-F4AE-4A30-8A02-BF81917CA3D4}"/>
              </a:ext>
            </a:extLst>
          </p:cNvPr>
          <p:cNvCxnSpPr/>
          <p:nvPr/>
        </p:nvCxnSpPr>
        <p:spPr>
          <a:xfrm>
            <a:off x="3656065" y="4183288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A9EC93-234C-4AAE-B665-8347EEA69688}"/>
              </a:ext>
            </a:extLst>
          </p:cNvPr>
          <p:cNvCxnSpPr/>
          <p:nvPr/>
        </p:nvCxnSpPr>
        <p:spPr>
          <a:xfrm>
            <a:off x="3656065" y="4592362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Privacy as Optionality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08A485-324E-4BF4-9DDB-01980356615D}"/>
              </a:ext>
            </a:extLst>
          </p:cNvPr>
          <p:cNvSpPr txBox="1"/>
          <p:nvPr/>
        </p:nvSpPr>
        <p:spPr>
          <a:xfrm>
            <a:off x="3656065" y="2155821"/>
            <a:ext cx="4879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eestyle Script" panose="030804020302050B0404" pitchFamily="66" charset="0"/>
              </a:rPr>
              <a:t>Name to Alice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Alice to </a:t>
            </a:r>
            <a:r>
              <a:rPr lang="en-US" sz="2500" dirty="0" err="1">
                <a:latin typeface="Freestyle Script" panose="030804020302050B0404" pitchFamily="66" charset="0"/>
              </a:rPr>
              <a:t>xxxxx</a:t>
            </a:r>
            <a:endParaRPr lang="en-US" sz="2500" dirty="0">
              <a:latin typeface="Freestyle Script" panose="030804020302050B0404" pitchFamily="66" charset="0"/>
            </a:endParaRPr>
          </a:p>
          <a:p>
            <a:r>
              <a:rPr lang="en-US" sz="2500" dirty="0" err="1">
                <a:latin typeface="Freestyle Script" panose="030804020302050B0404" pitchFamily="66" charset="0"/>
              </a:rPr>
              <a:t>xxxxx</a:t>
            </a:r>
            <a:r>
              <a:rPr lang="en-US" sz="2500" dirty="0">
                <a:latin typeface="Freestyle Script" panose="030804020302050B0404" pitchFamily="66" charset="0"/>
              </a:rPr>
              <a:t> to Charlie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7F8ACA-7842-454D-80FD-6C574377EE2D}"/>
              </a:ext>
            </a:extLst>
          </p:cNvPr>
          <p:cNvSpPr/>
          <p:nvPr/>
        </p:nvSpPr>
        <p:spPr>
          <a:xfrm>
            <a:off x="4948989" y="2671011"/>
            <a:ext cx="200524" cy="2005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65A850-7610-4D17-9030-1A6486334291}"/>
              </a:ext>
            </a:extLst>
          </p:cNvPr>
          <p:cNvSpPr txBox="1"/>
          <p:nvPr/>
        </p:nvSpPr>
        <p:spPr>
          <a:xfrm>
            <a:off x="8943833" y="2178903"/>
            <a:ext cx="2855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xxxxx</a:t>
            </a:r>
            <a:r>
              <a:rPr lang="en-US" sz="2400" u="sng" dirty="0"/>
              <a:t> Profile</a:t>
            </a:r>
          </a:p>
          <a:p>
            <a:r>
              <a:rPr lang="en-US" sz="2400" dirty="0"/>
              <a:t>Amount: 10 BTC</a:t>
            </a:r>
          </a:p>
          <a:p>
            <a:r>
              <a:rPr lang="en-US" sz="2400" dirty="0"/>
              <a:t>Suspicious Activity: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Used Privacy Feature</a:t>
            </a:r>
          </a:p>
          <a:p>
            <a:r>
              <a:rPr lang="en-US" sz="2400" dirty="0"/>
              <a:t>Risk profile: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Medium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8DC793-9100-49AD-A1A8-0DBEB4179560}"/>
              </a:ext>
            </a:extLst>
          </p:cNvPr>
          <p:cNvCxnSpPr>
            <a:cxnSpLocks/>
            <a:stCxn id="22" idx="6"/>
            <a:endCxn id="23" idx="1"/>
          </p:cNvCxnSpPr>
          <p:nvPr/>
        </p:nvCxnSpPr>
        <p:spPr>
          <a:xfrm>
            <a:off x="5149513" y="2771273"/>
            <a:ext cx="3794320" cy="3771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E5DF4732-8420-4DA4-A513-7A8785E33F0B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5779C-0855-4A5C-8AB7-1942143ABC4B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75A7F3D-7E0D-4D3B-908F-9FFA4ECD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8" name="Picture 27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35B3FCCF-18A0-4576-AA90-869AA7FF5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2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Tools Can Be Added; Complicated Benefits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B1ADE3-76B1-4938-BD60-AED42526059A}"/>
              </a:ext>
            </a:extLst>
          </p:cNvPr>
          <p:cNvSpPr/>
          <p:nvPr/>
        </p:nvSpPr>
        <p:spPr>
          <a:xfrm>
            <a:off x="958515" y="1740568"/>
            <a:ext cx="10234863" cy="395084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E0A01-A79D-478B-838F-6F4F10262A81}"/>
              </a:ext>
            </a:extLst>
          </p:cNvPr>
          <p:cNvSpPr/>
          <p:nvPr/>
        </p:nvSpPr>
        <p:spPr>
          <a:xfrm>
            <a:off x="1676400" y="2140013"/>
            <a:ext cx="2374231" cy="1575977"/>
          </a:xfrm>
          <a:prstGeom prst="rect">
            <a:avLst/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Magical Box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Privacy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14C793-E732-4651-B5B7-80BC3DC79678}"/>
              </a:ext>
            </a:extLst>
          </p:cNvPr>
          <p:cNvSpPr/>
          <p:nvPr/>
        </p:nvSpPr>
        <p:spPr>
          <a:xfrm>
            <a:off x="4888831" y="1916054"/>
            <a:ext cx="2947738" cy="3218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Probably not; it’s complicated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314EFF-861A-4942-B48E-734C565D5EDB}"/>
              </a:ext>
            </a:extLst>
          </p:cNvPr>
          <p:cNvSpPr/>
          <p:nvPr/>
        </p:nvSpPr>
        <p:spPr>
          <a:xfrm>
            <a:off x="8590546" y="3707969"/>
            <a:ext cx="1925053" cy="321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Highly transparent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DF843C-8CD5-4279-926A-1EF59AFFDE20}"/>
              </a:ext>
            </a:extLst>
          </p:cNvPr>
          <p:cNvSpPr/>
          <p:nvPr/>
        </p:nvSpPr>
        <p:spPr>
          <a:xfrm>
            <a:off x="1676400" y="3798294"/>
            <a:ext cx="1868906" cy="321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 be effective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AB35E7-6EC3-4568-8E5E-39A691B6F59F}"/>
              </a:ext>
            </a:extLst>
          </p:cNvPr>
          <p:cNvCxnSpPr/>
          <p:nvPr/>
        </p:nvCxnSpPr>
        <p:spPr>
          <a:xfrm>
            <a:off x="1900989" y="3152274"/>
            <a:ext cx="336885" cy="44052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5218B-99E8-40C2-8C38-105A695E4414}"/>
              </a:ext>
            </a:extLst>
          </p:cNvPr>
          <p:cNvCxnSpPr>
            <a:cxnSpLocks/>
          </p:cNvCxnSpPr>
          <p:nvPr/>
        </p:nvCxnSpPr>
        <p:spPr>
          <a:xfrm flipV="1">
            <a:off x="3777916" y="2076964"/>
            <a:ext cx="930442" cy="3774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301F83-986F-45DB-9DFD-7FC95A925848}"/>
              </a:ext>
            </a:extLst>
          </p:cNvPr>
          <p:cNvCxnSpPr>
            <a:cxnSpLocks/>
          </p:cNvCxnSpPr>
          <p:nvPr/>
        </p:nvCxnSpPr>
        <p:spPr>
          <a:xfrm>
            <a:off x="8246310" y="3691769"/>
            <a:ext cx="859878" cy="11389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DEC7636C-16BD-4E71-98CE-633A5C4C0EE2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C33C76-95B0-4808-8087-0D6001BA1CE2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701B04-8E08-4CFD-9D70-C2AB2847C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3" name="Picture 2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1A9A8348-5672-497B-AE65-08CAD02B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Tools Can Be Added; Complicated Benefits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B1ADE3-76B1-4938-BD60-AED42526059A}"/>
              </a:ext>
            </a:extLst>
          </p:cNvPr>
          <p:cNvSpPr/>
          <p:nvPr/>
        </p:nvSpPr>
        <p:spPr>
          <a:xfrm>
            <a:off x="958515" y="1740568"/>
            <a:ext cx="10234863" cy="395084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E0A01-A79D-478B-838F-6F4F10262A81}"/>
              </a:ext>
            </a:extLst>
          </p:cNvPr>
          <p:cNvSpPr/>
          <p:nvPr/>
        </p:nvSpPr>
        <p:spPr>
          <a:xfrm>
            <a:off x="1676400" y="2140013"/>
            <a:ext cx="2374231" cy="1575977"/>
          </a:xfrm>
          <a:prstGeom prst="rect">
            <a:avLst/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Magical Box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Privacy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14C793-E732-4651-B5B7-80BC3DC79678}"/>
              </a:ext>
            </a:extLst>
          </p:cNvPr>
          <p:cNvSpPr/>
          <p:nvPr/>
        </p:nvSpPr>
        <p:spPr>
          <a:xfrm>
            <a:off x="4888831" y="1916054"/>
            <a:ext cx="2947738" cy="3218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Probably not; it’s complicated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314EFF-861A-4942-B48E-734C565D5EDB}"/>
              </a:ext>
            </a:extLst>
          </p:cNvPr>
          <p:cNvSpPr/>
          <p:nvPr/>
        </p:nvSpPr>
        <p:spPr>
          <a:xfrm>
            <a:off x="8590546" y="3707969"/>
            <a:ext cx="1925053" cy="321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Highly transparent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DF843C-8CD5-4279-926A-1EF59AFFDE20}"/>
              </a:ext>
            </a:extLst>
          </p:cNvPr>
          <p:cNvSpPr/>
          <p:nvPr/>
        </p:nvSpPr>
        <p:spPr>
          <a:xfrm>
            <a:off x="1676400" y="3798294"/>
            <a:ext cx="1868906" cy="3218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Could be effective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AB35E7-6EC3-4568-8E5E-39A691B6F59F}"/>
              </a:ext>
            </a:extLst>
          </p:cNvPr>
          <p:cNvCxnSpPr/>
          <p:nvPr/>
        </p:nvCxnSpPr>
        <p:spPr>
          <a:xfrm>
            <a:off x="1900989" y="3152274"/>
            <a:ext cx="336885" cy="440528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5218B-99E8-40C2-8C38-105A695E4414}"/>
              </a:ext>
            </a:extLst>
          </p:cNvPr>
          <p:cNvCxnSpPr>
            <a:cxnSpLocks/>
          </p:cNvCxnSpPr>
          <p:nvPr/>
        </p:nvCxnSpPr>
        <p:spPr>
          <a:xfrm flipV="1">
            <a:off x="3777916" y="2076964"/>
            <a:ext cx="930442" cy="3774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301F83-986F-45DB-9DFD-7FC95A925848}"/>
              </a:ext>
            </a:extLst>
          </p:cNvPr>
          <p:cNvCxnSpPr>
            <a:cxnSpLocks/>
          </p:cNvCxnSpPr>
          <p:nvPr/>
        </p:nvCxnSpPr>
        <p:spPr>
          <a:xfrm>
            <a:off x="8246310" y="3691769"/>
            <a:ext cx="859878" cy="113899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53443BD-94E2-424E-9B14-72D53F2648CA}"/>
              </a:ext>
            </a:extLst>
          </p:cNvPr>
          <p:cNvSpPr/>
          <p:nvPr/>
        </p:nvSpPr>
        <p:spPr>
          <a:xfrm>
            <a:off x="7728953" y="4423142"/>
            <a:ext cx="1034714" cy="32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90%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97113-85D8-41A7-A48E-DF4DB2637C8C}"/>
              </a:ext>
            </a:extLst>
          </p:cNvPr>
          <p:cNvSpPr/>
          <p:nvPr/>
        </p:nvSpPr>
        <p:spPr>
          <a:xfrm>
            <a:off x="4596399" y="2311614"/>
            <a:ext cx="1034714" cy="32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</a:rPr>
              <a:t>9%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078AED-580C-4249-9994-40FE9AA4A25B}"/>
              </a:ext>
            </a:extLst>
          </p:cNvPr>
          <p:cNvSpPr/>
          <p:nvPr/>
        </p:nvSpPr>
        <p:spPr>
          <a:xfrm>
            <a:off x="1383632" y="4219800"/>
            <a:ext cx="1034714" cy="321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6"/>
                </a:solidFill>
              </a:rPr>
              <a:t>1%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DEC7636C-16BD-4E71-98CE-633A5C4C0EE2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C33C76-95B0-4808-8087-0D6001BA1CE2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701B04-8E08-4CFD-9D70-C2AB2847C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3" name="Picture 2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1A9A8348-5672-497B-AE65-08CAD02B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7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Privacy Feature Use by Default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E022D1-3C64-4624-BC70-8E196F807143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AA4E92-B8C4-4B09-9727-EEE8673DB2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719445"/>
              </p:ext>
            </p:extLst>
          </p:nvPr>
        </p:nvGraphicFramePr>
        <p:xfrm>
          <a:off x="4267200" y="2168707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F5543CD-4554-4C6B-A4F4-49F244ED6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873387"/>
              </p:ext>
            </p:extLst>
          </p:nvPr>
        </p:nvGraphicFramePr>
        <p:xfrm>
          <a:off x="211002" y="216390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461E668-0B78-4993-8EB9-B172E5E54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583874"/>
              </p:ext>
            </p:extLst>
          </p:nvPr>
        </p:nvGraphicFramePr>
        <p:xfrm>
          <a:off x="8323398" y="216390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D6C967-B52C-4CB2-8946-212704434439}"/>
              </a:ext>
            </a:extLst>
          </p:cNvPr>
          <p:cNvSpPr txBox="1"/>
          <p:nvPr/>
        </p:nvSpPr>
        <p:spPr>
          <a:xfrm>
            <a:off x="652253" y="1310162"/>
            <a:ext cx="27750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Opt-In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4BE1C-051D-400A-88BF-7A22FBF99BD1}"/>
              </a:ext>
            </a:extLst>
          </p:cNvPr>
          <p:cNvSpPr txBox="1"/>
          <p:nvPr/>
        </p:nvSpPr>
        <p:spPr>
          <a:xfrm>
            <a:off x="4708451" y="1310162"/>
            <a:ext cx="27750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Opt-Out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65A758-2A96-4299-96A2-9CF67FE0AFF4}"/>
              </a:ext>
            </a:extLst>
          </p:cNvPr>
          <p:cNvSpPr txBox="1"/>
          <p:nvPr/>
        </p:nvSpPr>
        <p:spPr>
          <a:xfrm>
            <a:off x="8526425" y="1316432"/>
            <a:ext cx="32515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Mandatory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0B610-4EA5-444B-A56F-7B482BF79401}"/>
              </a:ext>
            </a:extLst>
          </p:cNvPr>
          <p:cNvSpPr txBox="1"/>
          <p:nvPr/>
        </p:nvSpPr>
        <p:spPr>
          <a:xfrm>
            <a:off x="0" y="6198784"/>
            <a:ext cx="81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Opt-In: Zcash transparent, partially-shielded, and fully-shielded transactions</a:t>
            </a:r>
          </a:p>
          <a:p>
            <a:r>
              <a:rPr lang="en-US" dirty="0"/>
              <a:t>Opt-Out: Monero </a:t>
            </a:r>
            <a:r>
              <a:rPr lang="en-US" dirty="0" err="1"/>
              <a:t>ringsize</a:t>
            </a:r>
            <a:r>
              <a:rPr lang="en-US" dirty="0"/>
              <a:t> by transaction February 2016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5E4527D8-AB28-495C-9D58-72B03760D159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7FD27-0B95-4AC8-96FC-6B1D8F08F5AB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4C5F6CB-9097-4BBD-9142-C061FC50B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3" name="Picture 2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6BD183FF-67E7-4F52-ABB4-6B0A80C68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3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Another Real-Life, Non-Crypto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E37196C8-F45A-44E7-9BE2-F1F1EC59B402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3067A-4DF2-4FE7-BB4A-191EF5B2747E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384325-B5E1-45B2-8A22-C4933613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187454AE-4531-424E-8D6B-D318634E9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891AC12-B23F-403D-AFEB-AA1FF6B335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78"/>
          <a:stretch/>
        </p:blipFill>
        <p:spPr>
          <a:xfrm>
            <a:off x="381000" y="2107580"/>
            <a:ext cx="11430000" cy="41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4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How Does This Impact People, Practically?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1463352"/>
            <a:ext cx="11237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Bitcoin Wiki recommends solo mining funds (good luck)</a:t>
            </a:r>
          </a:p>
          <a:p>
            <a:endParaRPr lang="en-US" sz="3000" dirty="0"/>
          </a:p>
          <a:p>
            <a:r>
              <a:rPr lang="en-US" sz="3000" dirty="0"/>
              <a:t>Bitcoin trades at a discount to Monero on decentralized exchanges</a:t>
            </a:r>
          </a:p>
          <a:p>
            <a:r>
              <a:rPr lang="en-US" sz="3000" dirty="0"/>
              <a:t>	High risk of receiving tainted Bitcoin</a:t>
            </a:r>
          </a:p>
          <a:p>
            <a:endParaRPr lang="en-US" sz="3000" dirty="0"/>
          </a:p>
          <a:p>
            <a:r>
              <a:rPr lang="en-US" sz="3000" dirty="0"/>
              <a:t>“Fresh” Bitcoin commands a 5-10% premium</a:t>
            </a:r>
          </a:p>
          <a:p>
            <a:endParaRPr lang="en-US" sz="3000" dirty="0"/>
          </a:p>
          <a:p>
            <a:r>
              <a:rPr lang="en-US" sz="3000" b="1" i="1" dirty="0"/>
              <a:t>Individuals and businesses are at risk of unintentionally accepting tainted coins in otherwise legal business transactions.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C341C05E-8935-4655-9EE0-79342A392CEA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927DD-B625-4A37-8CBD-2C8D67760FBB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EB76C-1133-4C66-91AF-D34FF81C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4C8E8774-B464-4D01-BB55-C29FF8BE4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Privacy is Critical for Business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1463352"/>
            <a:ext cx="11237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No one (esp. competitors) should see DV’s counterparty list</a:t>
            </a:r>
          </a:p>
          <a:p>
            <a:endParaRPr lang="en-US" sz="3000" dirty="0"/>
          </a:p>
          <a:p>
            <a:r>
              <a:rPr lang="en-US" sz="3000" dirty="0"/>
              <a:t>No one should see when we transfer BTC to exchanges</a:t>
            </a:r>
          </a:p>
          <a:p>
            <a:r>
              <a:rPr lang="en-US" sz="3000" dirty="0"/>
              <a:t>	What if someone tries to front-run the trade?</a:t>
            </a:r>
          </a:p>
          <a:p>
            <a:endParaRPr lang="en-US" sz="3000" dirty="0"/>
          </a:p>
          <a:p>
            <a:r>
              <a:rPr lang="en-US" sz="3000" dirty="0"/>
              <a:t>Compliance is simpler if there is no public record of payment history</a:t>
            </a:r>
          </a:p>
          <a:p>
            <a:r>
              <a:rPr lang="en-US" sz="3000" dirty="0"/>
              <a:t>	Revert to back-to-basics KYC approach</a:t>
            </a:r>
          </a:p>
          <a:p>
            <a:r>
              <a:rPr lang="en-US" sz="3000" dirty="0"/>
              <a:t>	Who checks the source of funds for a low-risk $5 cash payment?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D4770D77-9502-4E4C-9F28-9B30818B5864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58908-698D-4CBC-BCD4-14948FED1564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2656B5-14A3-4EC3-8795-BEA3EA77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9A9C6203-0185-4CF5-9493-83E42D3AE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8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B627D6-E6A9-41A7-A6B6-AE22D310DC8C}"/>
              </a:ext>
            </a:extLst>
          </p:cNvPr>
          <p:cNvSpPr/>
          <p:nvPr/>
        </p:nvSpPr>
        <p:spPr>
          <a:xfrm>
            <a:off x="4263655" y="2769792"/>
            <a:ext cx="3604437" cy="83994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The Problem: Privacy is </a:t>
            </a:r>
            <a:r>
              <a:rPr lang="en-US" sz="5000" b="1" dirty="0">
                <a:solidFill>
                  <a:srgbClr val="002060"/>
                </a:solidFill>
              </a:rPr>
              <a:t>HARD</a:t>
            </a:r>
            <a:endParaRPr lang="en-US" sz="50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4CC63839-2DF9-4C41-95E9-C552B7069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68062" r="39197"/>
          <a:stretch/>
        </p:blipFill>
        <p:spPr>
          <a:xfrm>
            <a:off x="3221666" y="2094614"/>
            <a:ext cx="1488558" cy="2190305"/>
          </a:xfrm>
          <a:prstGeom prst="round2SameRect">
            <a:avLst>
              <a:gd name="adj1" fmla="val 50000"/>
              <a:gd name="adj2" fmla="val 0"/>
            </a:avLst>
          </a:prstGeom>
        </p:spPr>
      </p:pic>
      <p:pic>
        <p:nvPicPr>
          <p:cNvPr id="9" name="Picture 8" descr="A picture containing toy&#10;&#10;Description automatically generated">
            <a:extLst>
              <a:ext uri="{FF2B5EF4-FFF2-40B4-BE49-F238E27FC236}">
                <a16:creationId xmlns:a16="http://schemas.microsoft.com/office/drawing/2014/main" id="{EFED2233-E079-4B25-A450-B5A5F7518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t="31783" r="78295" b="36279"/>
          <a:stretch/>
        </p:blipFill>
        <p:spPr>
          <a:xfrm>
            <a:off x="7603926" y="2094614"/>
            <a:ext cx="1284767" cy="2190305"/>
          </a:xfrm>
          <a:prstGeom prst="rect">
            <a:avLst/>
          </a:prstGeom>
        </p:spPr>
      </p:pic>
      <p:pic>
        <p:nvPicPr>
          <p:cNvPr id="15" name="Picture 14" descr="A picture containing iPod, electronics&#10;&#10;Description automatically generated">
            <a:extLst>
              <a:ext uri="{FF2B5EF4-FFF2-40B4-BE49-F238E27FC236}">
                <a16:creationId xmlns:a16="http://schemas.microsoft.com/office/drawing/2014/main" id="{DEFEAECE-9FEF-40DA-AF55-F1ED3D293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8" y="2227519"/>
            <a:ext cx="1924493" cy="1924493"/>
          </a:xfrm>
          <a:prstGeom prst="rect">
            <a:avLst/>
          </a:prstGeom>
        </p:spPr>
      </p:pic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D69E0F95-92FD-4B8C-AD34-2AC7E9AB269A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B7E73-1C3F-4894-998A-7019C4AA7A0E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D4A891-ADAA-472B-B2F0-8C3C8C5C3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0" name="Picture 19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1C460E0A-87ED-4D63-BE1B-47120E1CC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E45C9FE-F0B1-4AC2-89F1-2F2AFE66CF11}"/>
              </a:ext>
            </a:extLst>
          </p:cNvPr>
          <p:cNvSpPr/>
          <p:nvPr/>
        </p:nvSpPr>
        <p:spPr>
          <a:xfrm rot="20096724">
            <a:off x="5800284" y="2875941"/>
            <a:ext cx="301752" cy="301752"/>
          </a:xfrm>
          <a:prstGeom prst="ellipse">
            <a:avLst/>
          </a:prstGeom>
          <a:solidFill>
            <a:srgbClr val="9FC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0678D9-28BC-4BC3-B642-B4E74C3BD133}"/>
              </a:ext>
            </a:extLst>
          </p:cNvPr>
          <p:cNvSpPr/>
          <p:nvPr/>
        </p:nvSpPr>
        <p:spPr>
          <a:xfrm rot="20096724">
            <a:off x="6208537" y="3203374"/>
            <a:ext cx="301752" cy="301752"/>
          </a:xfrm>
          <a:prstGeom prst="ellipse">
            <a:avLst/>
          </a:prstGeom>
          <a:solidFill>
            <a:srgbClr val="9FC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0E3D2D-3FFF-40EC-B9A9-8C24DB855ED7}"/>
              </a:ext>
            </a:extLst>
          </p:cNvPr>
          <p:cNvSpPr/>
          <p:nvPr/>
        </p:nvSpPr>
        <p:spPr>
          <a:xfrm rot="20096724">
            <a:off x="5523164" y="3125496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D191A7-0BEA-4A27-92FA-8BC64D8C455F}"/>
              </a:ext>
            </a:extLst>
          </p:cNvPr>
          <p:cNvSpPr/>
          <p:nvPr/>
        </p:nvSpPr>
        <p:spPr>
          <a:xfrm rot="20096724">
            <a:off x="6226474" y="2787333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F99097-4087-47D1-9FC6-7FC50667D5CA}"/>
              </a:ext>
            </a:extLst>
          </p:cNvPr>
          <p:cNvSpPr/>
          <p:nvPr/>
        </p:nvSpPr>
        <p:spPr>
          <a:xfrm rot="20096724">
            <a:off x="6639382" y="3113424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0D34A2-DDA5-4C59-B34E-05A5A14B0E92}"/>
              </a:ext>
            </a:extLst>
          </p:cNvPr>
          <p:cNvSpPr/>
          <p:nvPr/>
        </p:nvSpPr>
        <p:spPr>
          <a:xfrm rot="20096724">
            <a:off x="5935816" y="3445179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Super Quick Intro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42D20DBF-AEAE-4E41-B86E-0BCA06BE58F3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8AAD8-6A54-42C2-A328-53FB37DBD48E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A2949A-58F1-4CBB-85A9-6FE57F9BC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1CBB8ED4-FB12-4B02-B0F4-0CFA0CB90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2B6273-638C-4F74-BF69-A98E25B5C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99829"/>
              </p:ext>
            </p:extLst>
          </p:nvPr>
        </p:nvGraphicFramePr>
        <p:xfrm>
          <a:off x="379666" y="1145111"/>
          <a:ext cx="11395239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413">
                  <a:extLst>
                    <a:ext uri="{9D8B030D-6E8A-4147-A177-3AD203B41FA5}">
                      <a16:colId xmlns:a16="http://schemas.microsoft.com/office/drawing/2014/main" val="3423001588"/>
                    </a:ext>
                  </a:extLst>
                </a:gridCol>
                <a:gridCol w="3798413">
                  <a:extLst>
                    <a:ext uri="{9D8B030D-6E8A-4147-A177-3AD203B41FA5}">
                      <a16:colId xmlns:a16="http://schemas.microsoft.com/office/drawing/2014/main" val="4065924052"/>
                    </a:ext>
                  </a:extLst>
                </a:gridCol>
                <a:gridCol w="3798413">
                  <a:extLst>
                    <a:ext uri="{9D8B030D-6E8A-4147-A177-3AD203B41FA5}">
                      <a16:colId xmlns:a16="http://schemas.microsoft.com/office/drawing/2014/main" val="3522980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</a:p>
                  </a:txBody>
                  <a:tcPr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2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Regulatory Compliance Analyst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 Chain</a:t>
                      </a:r>
                    </a:p>
                    <a:p>
                      <a:r>
                        <a:rPr lang="en-US" dirty="0"/>
                        <a:t>dvtrading.co/dv-chain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9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Organizer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Monero Community Workgroup</a:t>
                      </a:r>
                    </a:p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monero</a:t>
                      </a:r>
                      <a:r>
                        <a:rPr lang="en-US" dirty="0"/>
                        <a:t>-community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00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Member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MAGIC</a:t>
                      </a:r>
                    </a:p>
                    <a:p>
                      <a:r>
                        <a:rPr lang="en-US" dirty="0"/>
                        <a:t>magicgrants.org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27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 and Researcher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Breaking Monero</a:t>
                      </a:r>
                    </a:p>
                    <a:p>
                      <a:r>
                        <a:rPr lang="en-US" dirty="0"/>
                        <a:t>Breaking Zcash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8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Mastering Monero</a:t>
                      </a:r>
                      <a:endParaRPr lang="en-US" i="0" dirty="0"/>
                    </a:p>
                    <a:p>
                      <a:r>
                        <a:rPr lang="en-US" i="0" dirty="0"/>
                        <a:t>masteringmonero.com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33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Moderator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r/</a:t>
                      </a:r>
                      <a:r>
                        <a:rPr lang="en-US" dirty="0" err="1"/>
                        <a:t>CryptoCurrency</a:t>
                      </a:r>
                      <a:endParaRPr lang="en-US" dirty="0"/>
                    </a:p>
                    <a:p>
                      <a:r>
                        <a:rPr lang="en-US" dirty="0"/>
                        <a:t>reddit.com/r/cryptocurrency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75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Former President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Minnesota Cryptocurrency</a:t>
                      </a:r>
                    </a:p>
                    <a:p>
                      <a:r>
                        <a:rPr lang="en-US" dirty="0"/>
                        <a:t>mncryptocurrency.org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200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618CF3F-07AF-4259-8545-6A911D176D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54" y="1553668"/>
            <a:ext cx="891541" cy="594360"/>
          </a:xfrm>
          <a:prstGeom prst="rect">
            <a:avLst/>
          </a:prstGeom>
        </p:spPr>
      </p:pic>
      <p:pic>
        <p:nvPicPr>
          <p:cNvPr id="13" name="Picture 1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A3369E93-36D6-4AD2-945D-B57A37510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12" y="2190735"/>
            <a:ext cx="1790310" cy="59436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8DBB500-61EB-438E-A15E-BC5348FC3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28" y="2826619"/>
            <a:ext cx="1917290" cy="594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DC531-ED51-47FA-9B6F-604E2C352A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22655" r="19605" b="45263"/>
          <a:stretch/>
        </p:blipFill>
        <p:spPr>
          <a:xfrm>
            <a:off x="8507107" y="3538727"/>
            <a:ext cx="1451230" cy="438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B3DFA7-7574-47B0-9490-699935949C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3" t="26550" r="16908" b="34970"/>
          <a:stretch/>
        </p:blipFill>
        <p:spPr>
          <a:xfrm>
            <a:off x="10052974" y="3538707"/>
            <a:ext cx="1299394" cy="438912"/>
          </a:xfrm>
          <a:prstGeom prst="rect">
            <a:avLst/>
          </a:prstGeom>
        </p:spPr>
      </p:pic>
      <p:pic>
        <p:nvPicPr>
          <p:cNvPr id="21" name="Picture 20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314F6D9-0BE0-4092-96CD-CCCDE8F90BA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1" t="10644" r="9695" b="80350"/>
          <a:stretch/>
        </p:blipFill>
        <p:spPr>
          <a:xfrm>
            <a:off x="8509926" y="4185522"/>
            <a:ext cx="2895674" cy="4389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ABA69C-F9C8-4FAC-9254-03A85A92F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7107" y="4818468"/>
            <a:ext cx="2839212" cy="4389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1B6E79-C3B0-40B4-A2D8-F6DADB7C905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12" y="5326753"/>
            <a:ext cx="693821" cy="6938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ED53E1-D144-409B-ACED-57CADA7132B6}"/>
              </a:ext>
            </a:extLst>
          </p:cNvPr>
          <p:cNvSpPr txBox="1"/>
          <p:nvPr/>
        </p:nvSpPr>
        <p:spPr>
          <a:xfrm>
            <a:off x="8977955" y="5550569"/>
            <a:ext cx="26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3737"/>
                </a:solidFill>
                <a:latin typeface="Bahnschrift SemiLight Condensed" panose="020B0502040204020203" pitchFamily="34" charset="0"/>
              </a:rPr>
              <a:t>innesota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168180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B627D6-E6A9-41A7-A6B6-AE22D310DC8C}"/>
              </a:ext>
            </a:extLst>
          </p:cNvPr>
          <p:cNvSpPr/>
          <p:nvPr/>
        </p:nvSpPr>
        <p:spPr>
          <a:xfrm>
            <a:off x="4263655" y="2769792"/>
            <a:ext cx="3604437" cy="83994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The Problem: Privacy is </a:t>
            </a:r>
            <a:r>
              <a:rPr lang="en-US" sz="5000" b="1" dirty="0">
                <a:solidFill>
                  <a:srgbClr val="002060"/>
                </a:solidFill>
              </a:rPr>
              <a:t>HARD</a:t>
            </a:r>
            <a:endParaRPr lang="en-US" sz="50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4CC63839-2DF9-4C41-95E9-C552B70697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68062" r="39197"/>
          <a:stretch/>
        </p:blipFill>
        <p:spPr>
          <a:xfrm>
            <a:off x="3221666" y="2094614"/>
            <a:ext cx="1488558" cy="2190305"/>
          </a:xfrm>
          <a:prstGeom prst="round2SameRect">
            <a:avLst>
              <a:gd name="adj1" fmla="val 50000"/>
              <a:gd name="adj2" fmla="val 0"/>
            </a:avLst>
          </a:prstGeom>
        </p:spPr>
      </p:pic>
      <p:pic>
        <p:nvPicPr>
          <p:cNvPr id="9" name="Picture 8" descr="A picture containing toy&#10;&#10;Description automatically generated">
            <a:extLst>
              <a:ext uri="{FF2B5EF4-FFF2-40B4-BE49-F238E27FC236}">
                <a16:creationId xmlns:a16="http://schemas.microsoft.com/office/drawing/2014/main" id="{EFED2233-E079-4B25-A450-B5A5F75187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t="31783" r="78295" b="36279"/>
          <a:stretch/>
        </p:blipFill>
        <p:spPr>
          <a:xfrm>
            <a:off x="7603926" y="2094614"/>
            <a:ext cx="1284767" cy="2190305"/>
          </a:xfrm>
          <a:prstGeom prst="rect">
            <a:avLst/>
          </a:prstGeom>
        </p:spPr>
      </p:pic>
      <p:pic>
        <p:nvPicPr>
          <p:cNvPr id="15" name="Picture 14" descr="A picture containing iPod, electronics&#10;&#10;Description automatically generated">
            <a:extLst>
              <a:ext uri="{FF2B5EF4-FFF2-40B4-BE49-F238E27FC236}">
                <a16:creationId xmlns:a16="http://schemas.microsoft.com/office/drawing/2014/main" id="{DEFEAECE-9FEF-40DA-AF55-F1ED3D293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8" y="2227519"/>
            <a:ext cx="1924493" cy="1924493"/>
          </a:xfrm>
          <a:prstGeom prst="rect">
            <a:avLst/>
          </a:prstGeom>
        </p:spPr>
      </p:pic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DC0BB918-1F28-43D6-9BEE-456B4BA8F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5" y="3710762"/>
            <a:ext cx="3040909" cy="30409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FF3AC-ADB5-441F-A295-DDC0CBF74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98" y="1567163"/>
            <a:ext cx="2221231" cy="1341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73084-BD4A-43D3-B651-BB79A24D1E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13543" r="11069" b="44896"/>
          <a:stretch/>
        </p:blipFill>
        <p:spPr>
          <a:xfrm>
            <a:off x="9483719" y="3189765"/>
            <a:ext cx="2000388" cy="59407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2FC4C70-4072-4549-91F0-2FC3D14C65D0}"/>
              </a:ext>
            </a:extLst>
          </p:cNvPr>
          <p:cNvSpPr/>
          <p:nvPr/>
        </p:nvSpPr>
        <p:spPr>
          <a:xfrm>
            <a:off x="784160" y="1622635"/>
            <a:ext cx="1749038" cy="174903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704140-4668-42E0-BBEF-92FE79D1898A}"/>
              </a:ext>
            </a:extLst>
          </p:cNvPr>
          <p:cNvCxnSpPr>
            <a:cxnSpLocks/>
          </p:cNvCxnSpPr>
          <p:nvPr/>
        </p:nvCxnSpPr>
        <p:spPr>
          <a:xfrm flipV="1">
            <a:off x="1658679" y="1796902"/>
            <a:ext cx="0" cy="733647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B81741-6518-4407-88A5-87B8C5D7B56C}"/>
              </a:ext>
            </a:extLst>
          </p:cNvPr>
          <p:cNvCxnSpPr>
            <a:cxnSpLocks/>
          </p:cNvCxnSpPr>
          <p:nvPr/>
        </p:nvCxnSpPr>
        <p:spPr>
          <a:xfrm flipH="1" flipV="1">
            <a:off x="1658679" y="2497155"/>
            <a:ext cx="337949" cy="41200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toy&#10;&#10;Description automatically generated">
            <a:extLst>
              <a:ext uri="{FF2B5EF4-FFF2-40B4-BE49-F238E27FC236}">
                <a16:creationId xmlns:a16="http://schemas.microsoft.com/office/drawing/2014/main" id="{33CAAC8E-B53E-4B7F-BECA-5985AF5A1D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0" t="30577" r="1995" b="36362"/>
          <a:stretch/>
        </p:blipFill>
        <p:spPr>
          <a:xfrm>
            <a:off x="4595410" y="4398189"/>
            <a:ext cx="1488558" cy="2267306"/>
          </a:xfrm>
          <a:prstGeom prst="rect">
            <a:avLst/>
          </a:prstGeom>
        </p:spPr>
      </p:pic>
      <p:pic>
        <p:nvPicPr>
          <p:cNvPr id="28" name="Picture 27" descr="A picture containing toy&#10;&#10;Description automatically generated">
            <a:extLst>
              <a:ext uri="{FF2B5EF4-FFF2-40B4-BE49-F238E27FC236}">
                <a16:creationId xmlns:a16="http://schemas.microsoft.com/office/drawing/2014/main" id="{338F50CC-D54A-4F25-B075-18212A37C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6" r="38578" b="77266"/>
          <a:stretch/>
        </p:blipFill>
        <p:spPr>
          <a:xfrm>
            <a:off x="6515096" y="4525645"/>
            <a:ext cx="1552353" cy="15591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7C5EF03-9521-4698-97C0-2BD7DBFFC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44" y="3673987"/>
            <a:ext cx="2898722" cy="2520628"/>
          </a:xfrm>
          <a:prstGeom prst="rect">
            <a:avLst/>
          </a:prstGeom>
        </p:spPr>
      </p:pic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68DF5A04-0F5A-4E0C-BFCA-30F48CDFF5F4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FD248D-936C-408F-AC8B-0FE39E73CAA7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BA0068-A879-4CCB-B2A0-896732E169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5" name="Picture 24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69CAF995-459F-4D5F-AE73-75859859C3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778B466-29FC-4A69-940E-0515CCF9B175}"/>
              </a:ext>
            </a:extLst>
          </p:cNvPr>
          <p:cNvSpPr/>
          <p:nvPr/>
        </p:nvSpPr>
        <p:spPr>
          <a:xfrm rot="20096724">
            <a:off x="5800284" y="2875941"/>
            <a:ext cx="301752" cy="301752"/>
          </a:xfrm>
          <a:prstGeom prst="ellipse">
            <a:avLst/>
          </a:prstGeom>
          <a:solidFill>
            <a:srgbClr val="9FC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E2FC5E-F0AB-4510-915A-A11DBD767E41}"/>
              </a:ext>
            </a:extLst>
          </p:cNvPr>
          <p:cNvSpPr/>
          <p:nvPr/>
        </p:nvSpPr>
        <p:spPr>
          <a:xfrm rot="20096724">
            <a:off x="6208537" y="3203374"/>
            <a:ext cx="301752" cy="301752"/>
          </a:xfrm>
          <a:prstGeom prst="ellipse">
            <a:avLst/>
          </a:prstGeom>
          <a:solidFill>
            <a:srgbClr val="9FC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E264C4-C78A-4A2B-BB3E-887EFFE99A55}"/>
              </a:ext>
            </a:extLst>
          </p:cNvPr>
          <p:cNvSpPr/>
          <p:nvPr/>
        </p:nvSpPr>
        <p:spPr>
          <a:xfrm rot="20096724">
            <a:off x="5523164" y="3125496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B6FC6E-DFBD-4E62-8AF6-0F461178EDBB}"/>
              </a:ext>
            </a:extLst>
          </p:cNvPr>
          <p:cNvSpPr/>
          <p:nvPr/>
        </p:nvSpPr>
        <p:spPr>
          <a:xfrm rot="20096724">
            <a:off x="6226474" y="2787333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F43A17-0E49-4C22-A8AD-17906C6AC309}"/>
              </a:ext>
            </a:extLst>
          </p:cNvPr>
          <p:cNvSpPr/>
          <p:nvPr/>
        </p:nvSpPr>
        <p:spPr>
          <a:xfrm rot="20096724">
            <a:off x="6639382" y="3113424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84A8CA-3EAF-48E3-BB21-6D5515FB3BAA}"/>
              </a:ext>
            </a:extLst>
          </p:cNvPr>
          <p:cNvSpPr/>
          <p:nvPr/>
        </p:nvSpPr>
        <p:spPr>
          <a:xfrm rot="20096724">
            <a:off x="5935816" y="3445179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61A87E4-C371-461B-9138-98986C6C279E}"/>
              </a:ext>
            </a:extLst>
          </p:cNvPr>
          <p:cNvSpPr/>
          <p:nvPr/>
        </p:nvSpPr>
        <p:spPr>
          <a:xfrm>
            <a:off x="2345531" y="5348287"/>
            <a:ext cx="190048" cy="17859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162A0C-A6E6-44C7-B67C-F6091A9A1352}"/>
              </a:ext>
            </a:extLst>
          </p:cNvPr>
          <p:cNvSpPr/>
          <p:nvPr/>
        </p:nvSpPr>
        <p:spPr>
          <a:xfrm>
            <a:off x="1201018" y="4781619"/>
            <a:ext cx="152682" cy="152682"/>
          </a:xfrm>
          <a:prstGeom prst="ellipse">
            <a:avLst/>
          </a:prstGeom>
          <a:solidFill>
            <a:srgbClr val="F0C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The Problem: Privacy is </a:t>
            </a:r>
            <a:r>
              <a:rPr lang="en-US" sz="5000" b="1" dirty="0">
                <a:solidFill>
                  <a:srgbClr val="002060"/>
                </a:solidFill>
              </a:rPr>
              <a:t>HARD</a:t>
            </a:r>
            <a:endParaRPr lang="en-US" sz="50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68DF5A04-0F5A-4E0C-BFCA-30F48CDFF5F4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FD248D-936C-408F-AC8B-0FE39E73CAA7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BA0068-A879-4CCB-B2A0-896732E16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5" name="Picture 24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69CAF995-459F-4D5F-AE73-75859859C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A0DE64D-6912-406D-BF51-4F67B2FEC2DB}"/>
              </a:ext>
            </a:extLst>
          </p:cNvPr>
          <p:cNvGrpSpPr/>
          <p:nvPr/>
        </p:nvGrpSpPr>
        <p:grpSpPr>
          <a:xfrm>
            <a:off x="1219848" y="1594450"/>
            <a:ext cx="9752303" cy="3939540"/>
            <a:chOff x="1526542" y="1485166"/>
            <a:chExt cx="9752303" cy="393954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F1A8E5-AA01-4E84-B83D-C73091BF5A2E}"/>
                </a:ext>
              </a:extLst>
            </p:cNvPr>
            <p:cNvSpPr txBox="1"/>
            <p:nvPr/>
          </p:nvSpPr>
          <p:spPr>
            <a:xfrm>
              <a:off x="1526542" y="1485166"/>
              <a:ext cx="659154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000" dirty="0"/>
                <a:t>Privacy features may be on/off like a light switch, but reality is far more complicated, even for good privacy options.</a:t>
              </a:r>
            </a:p>
          </p:txBody>
        </p:sp>
        <p:pic>
          <p:nvPicPr>
            <p:cNvPr id="6" name="Picture 5" descr="A close up of a white wall&#10;&#10;Description automatically generated">
              <a:extLst>
                <a:ext uri="{FF2B5EF4-FFF2-40B4-BE49-F238E27FC236}">
                  <a16:creationId xmlns:a16="http://schemas.microsoft.com/office/drawing/2014/main" id="{270146A3-96A5-4292-ABD3-8C215A5C8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57"/>
            <a:stretch/>
          </p:blipFill>
          <p:spPr>
            <a:xfrm>
              <a:off x="8118087" y="1528615"/>
              <a:ext cx="3160758" cy="3852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39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Zero-Knowledge Isn’t Perfect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7AD1C022-64F3-4B8D-98BC-CB47B91597D1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BCB2AA-9B1C-4C16-86FB-20A7A2733E44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704C49-FE5A-4E03-9552-8CC9617E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091DAB90-F771-4F39-8449-2AEC80EC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41A0EC-2759-40CA-BF18-FC629C34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16" y="1222735"/>
            <a:ext cx="5980368" cy="47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Zero-Knowledge Isn’t Perfect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1463352"/>
            <a:ext cx="11237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Zero-knowledge proofs are hot topics and sound amazing</a:t>
            </a:r>
          </a:p>
          <a:p>
            <a:endParaRPr lang="en-US" sz="3000" dirty="0"/>
          </a:p>
          <a:p>
            <a:r>
              <a:rPr lang="en-US" sz="3000" dirty="0"/>
              <a:t>Zero-knowledge proofs address </a:t>
            </a:r>
            <a:r>
              <a:rPr lang="en-US" sz="3000" b="1" i="1" dirty="0"/>
              <a:t>specific</a:t>
            </a:r>
            <a:r>
              <a:rPr lang="en-US" sz="3000" dirty="0"/>
              <a:t> problems, but they do so with varying levels of success and with different tradeoffs</a:t>
            </a:r>
          </a:p>
          <a:p>
            <a:endParaRPr lang="en-US" sz="3000" dirty="0"/>
          </a:p>
          <a:p>
            <a:r>
              <a:rPr lang="en-US" sz="3000" dirty="0"/>
              <a:t>Patching one hole doesn’t mean the other holes are magically patched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7AD1C022-64F3-4B8D-98BC-CB47B91597D1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BCB2AA-9B1C-4C16-86FB-20A7A2733E44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704C49-FE5A-4E03-9552-8CC9617E9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091DAB90-F771-4F39-8449-2AEC80EC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3505F6-8EF6-4B5F-8DAA-B5CBD5E775B8}"/>
              </a:ext>
            </a:extLst>
          </p:cNvPr>
          <p:cNvSpPr/>
          <p:nvPr/>
        </p:nvSpPr>
        <p:spPr>
          <a:xfrm>
            <a:off x="2646728" y="5178453"/>
            <a:ext cx="3604437" cy="83994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toy&#10;&#10;Description automatically generated">
            <a:extLst>
              <a:ext uri="{FF2B5EF4-FFF2-40B4-BE49-F238E27FC236}">
                <a16:creationId xmlns:a16="http://schemas.microsoft.com/office/drawing/2014/main" id="{AC852270-EF10-4D4A-A254-D286C79180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68062" r="39197"/>
          <a:stretch/>
        </p:blipFill>
        <p:spPr>
          <a:xfrm>
            <a:off x="1604739" y="4503275"/>
            <a:ext cx="1488558" cy="2190305"/>
          </a:xfrm>
          <a:prstGeom prst="round2SameRect">
            <a:avLst>
              <a:gd name="adj1" fmla="val 50000"/>
              <a:gd name="adj2" fmla="val 0"/>
            </a:avLst>
          </a:prstGeom>
        </p:spPr>
      </p:pic>
      <p:pic>
        <p:nvPicPr>
          <p:cNvPr id="20" name="Picture 19" descr="A picture containing toy&#10;&#10;Description automatically generated">
            <a:extLst>
              <a:ext uri="{FF2B5EF4-FFF2-40B4-BE49-F238E27FC236}">
                <a16:creationId xmlns:a16="http://schemas.microsoft.com/office/drawing/2014/main" id="{92315511-08F8-435F-A44C-68A7478C7D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t="31783" r="78295" b="36279"/>
          <a:stretch/>
        </p:blipFill>
        <p:spPr>
          <a:xfrm>
            <a:off x="5986999" y="4503275"/>
            <a:ext cx="1284767" cy="2190305"/>
          </a:xfrm>
          <a:prstGeom prst="rect">
            <a:avLst/>
          </a:prstGeom>
        </p:spPr>
      </p:pic>
      <p:pic>
        <p:nvPicPr>
          <p:cNvPr id="21" name="Picture 20" descr="A picture containing iPod, electronics&#10;&#10;Description automatically generated">
            <a:extLst>
              <a:ext uri="{FF2B5EF4-FFF2-40B4-BE49-F238E27FC236}">
                <a16:creationId xmlns:a16="http://schemas.microsoft.com/office/drawing/2014/main" id="{9DD8D35A-1989-41ED-90E0-DB2A967B0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1" y="4636180"/>
            <a:ext cx="1924493" cy="192449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9849166-EE60-4387-935A-47B63DE4E089}"/>
              </a:ext>
            </a:extLst>
          </p:cNvPr>
          <p:cNvSpPr/>
          <p:nvPr/>
        </p:nvSpPr>
        <p:spPr>
          <a:xfrm rot="20096724">
            <a:off x="4183357" y="5284602"/>
            <a:ext cx="301752" cy="301752"/>
          </a:xfrm>
          <a:prstGeom prst="ellipse">
            <a:avLst/>
          </a:prstGeom>
          <a:solidFill>
            <a:srgbClr val="9FC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9DFD75-C109-4496-A40C-64F4D88B36DF}"/>
              </a:ext>
            </a:extLst>
          </p:cNvPr>
          <p:cNvSpPr/>
          <p:nvPr/>
        </p:nvSpPr>
        <p:spPr>
          <a:xfrm rot="20096724">
            <a:off x="4591610" y="5612035"/>
            <a:ext cx="301752" cy="301752"/>
          </a:xfrm>
          <a:prstGeom prst="ellipse">
            <a:avLst/>
          </a:prstGeom>
          <a:solidFill>
            <a:srgbClr val="9FCB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476F09-FA7D-4392-B9F7-CAD8571BE8B1}"/>
              </a:ext>
            </a:extLst>
          </p:cNvPr>
          <p:cNvSpPr/>
          <p:nvPr/>
        </p:nvSpPr>
        <p:spPr>
          <a:xfrm rot="20096724">
            <a:off x="3906237" y="5534157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BF3B13-2B92-4E7A-9C96-1E036052EBC2}"/>
              </a:ext>
            </a:extLst>
          </p:cNvPr>
          <p:cNvSpPr/>
          <p:nvPr/>
        </p:nvSpPr>
        <p:spPr>
          <a:xfrm rot="20096724">
            <a:off x="4609547" y="5195994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CAA603-6663-43A0-BED8-ECB6BDD4BB9A}"/>
              </a:ext>
            </a:extLst>
          </p:cNvPr>
          <p:cNvSpPr/>
          <p:nvPr/>
        </p:nvSpPr>
        <p:spPr>
          <a:xfrm rot="20096724">
            <a:off x="5022455" y="5522085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41A761-C142-4B40-8B2E-1C2BB633094C}"/>
              </a:ext>
            </a:extLst>
          </p:cNvPr>
          <p:cNvSpPr/>
          <p:nvPr/>
        </p:nvSpPr>
        <p:spPr>
          <a:xfrm rot="20096724">
            <a:off x="4318889" y="5853840"/>
            <a:ext cx="152682" cy="152682"/>
          </a:xfrm>
          <a:prstGeom prst="ellipse">
            <a:avLst/>
          </a:prstGeom>
          <a:solidFill>
            <a:srgbClr val="579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966FF-1ACD-49D5-AE14-5354C571091C}"/>
              </a:ext>
            </a:extLst>
          </p:cNvPr>
          <p:cNvSpPr/>
          <p:nvPr/>
        </p:nvSpPr>
        <p:spPr>
          <a:xfrm>
            <a:off x="5983940" y="4510882"/>
            <a:ext cx="1309214" cy="21546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29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Fungibility is the Main Goal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1463352"/>
            <a:ext cx="112374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Digital money where 1 BTC ≠ 1 BTC </a:t>
            </a:r>
            <a:r>
              <a:rPr lang="en-US" sz="3000" b="1" i="1" dirty="0"/>
              <a:t>sucks</a:t>
            </a:r>
            <a:endParaRPr lang="en-US" sz="3000" i="1" dirty="0"/>
          </a:p>
          <a:p>
            <a:endParaRPr lang="en-US" sz="3000" dirty="0"/>
          </a:p>
          <a:p>
            <a:r>
              <a:rPr lang="en-US" sz="3000" dirty="0"/>
              <a:t>Inspecting funds before receiving or sending them </a:t>
            </a:r>
            <a:r>
              <a:rPr lang="en-US" sz="3000" b="1" i="1" dirty="0"/>
              <a:t>sucks</a:t>
            </a:r>
          </a:p>
          <a:p>
            <a:endParaRPr lang="en-US" sz="3000" b="1" dirty="0"/>
          </a:p>
          <a:p>
            <a:r>
              <a:rPr lang="en-US" sz="3000" dirty="0"/>
              <a:t>Bitcoin is </a:t>
            </a:r>
            <a:r>
              <a:rPr lang="en-US" sz="3000" b="1" i="1" dirty="0"/>
              <a:t>fungible-</a:t>
            </a:r>
            <a:r>
              <a:rPr lang="en-US" sz="3000" b="1" i="1" dirty="0" err="1"/>
              <a:t>ish</a:t>
            </a:r>
            <a:r>
              <a:rPr lang="en-US" sz="3000" dirty="0"/>
              <a:t> for the worst of both worlds:</a:t>
            </a:r>
          </a:p>
          <a:p>
            <a:r>
              <a:rPr lang="en-US" sz="3000" dirty="0"/>
              <a:t>	Normal people accept it without thinking, assuming it’s fungible</a:t>
            </a:r>
          </a:p>
          <a:p>
            <a:r>
              <a:rPr lang="en-US" sz="3000" dirty="0"/>
              <a:t>	Services audit and close accounts based on linked behavior</a:t>
            </a:r>
          </a:p>
          <a:p>
            <a:r>
              <a:rPr lang="en-US" sz="3000" dirty="0"/>
              <a:t>	Normal, unsuspecting users at highest risk</a:t>
            </a:r>
          </a:p>
          <a:p>
            <a:r>
              <a:rPr lang="en-US" sz="3000" dirty="0"/>
              <a:t>	Businesses still suffer from consequences of transparency</a:t>
            </a:r>
          </a:p>
          <a:p>
            <a:endParaRPr lang="en-US" sz="3000" dirty="0"/>
          </a:p>
          <a:p>
            <a:r>
              <a:rPr lang="en-US" sz="3000" dirty="0"/>
              <a:t>Optional privacy wallets are insufficient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AACCDE13-7E96-49D1-90FF-69927098F458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58365-20A8-4616-9D9E-AA5B8AC1A09A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10F7F8-99F1-470D-A2E6-245145AD6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A0A40418-741F-4929-A9BF-F87E448A9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Fungibility is the Main Goal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1463352"/>
            <a:ext cx="11237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Without fungibility, we’ve created the same financial system as before</a:t>
            </a:r>
          </a:p>
          <a:p>
            <a:endParaRPr lang="en-US" sz="3000" dirty="0"/>
          </a:p>
          <a:p>
            <a:r>
              <a:rPr lang="en-US" sz="3000" dirty="0"/>
              <a:t>Surveillance companies function as payment processors to audit incoming funds for compliance purposes</a:t>
            </a:r>
          </a:p>
          <a:p>
            <a:endParaRPr lang="en-US" sz="3000" dirty="0"/>
          </a:p>
          <a:p>
            <a:r>
              <a:rPr lang="en-US" sz="3000" dirty="0"/>
              <a:t>Fungible assets avoid this problem</a:t>
            </a:r>
          </a:p>
          <a:p>
            <a:endParaRPr lang="en-US" sz="3000" dirty="0"/>
          </a:p>
          <a:p>
            <a:pPr lvl="5" algn="r"/>
            <a:r>
              <a:rPr lang="en-US" sz="3000" dirty="0"/>
              <a:t>Prohibit			</a:t>
            </a:r>
          </a:p>
          <a:p>
            <a:pPr lvl="5" algn="r"/>
            <a:r>
              <a:rPr lang="en-US" sz="3000" dirty="0"/>
              <a:t>   Accept with surveillance			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AACCDE13-7E96-49D1-90FF-69927098F458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58365-20A8-4616-9D9E-AA5B8AC1A09A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10F7F8-99F1-470D-A2E6-245145AD6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A0A40418-741F-4929-A9BF-F87E448A9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9ACFD7B-5860-42FD-9ED4-9385EB181B10}"/>
              </a:ext>
            </a:extLst>
          </p:cNvPr>
          <p:cNvGrpSpPr/>
          <p:nvPr/>
        </p:nvGrpSpPr>
        <p:grpSpPr>
          <a:xfrm>
            <a:off x="9866558" y="3428221"/>
            <a:ext cx="2251644" cy="2598793"/>
            <a:chOff x="211002" y="1599988"/>
            <a:chExt cx="3657600" cy="4221512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05A09B2D-A5E4-4856-8AD4-F116E9F896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5601090"/>
                </p:ext>
              </p:extLst>
            </p:nvPr>
          </p:nvGraphicFramePr>
          <p:xfrm>
            <a:off x="211002" y="2163900"/>
            <a:ext cx="36576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0584A-9B3B-4136-AC09-9E6F3161FD70}"/>
                </a:ext>
              </a:extLst>
            </p:cNvPr>
            <p:cNvSpPr txBox="1"/>
            <p:nvPr/>
          </p:nvSpPr>
          <p:spPr>
            <a:xfrm>
              <a:off x="652253" y="1599988"/>
              <a:ext cx="2775099" cy="64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Opt-In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1C263F-9DA4-456D-A2D1-797B790BD11C}"/>
              </a:ext>
            </a:extLst>
          </p:cNvPr>
          <p:cNvCxnSpPr/>
          <p:nvPr/>
        </p:nvCxnSpPr>
        <p:spPr>
          <a:xfrm flipV="1">
            <a:off x="9701561" y="4337824"/>
            <a:ext cx="1449659" cy="5633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DDD143-5069-44F9-9B24-0B06A11DC5FA}"/>
              </a:ext>
            </a:extLst>
          </p:cNvPr>
          <p:cNvCxnSpPr>
            <a:cxnSpLocks/>
          </p:cNvCxnSpPr>
          <p:nvPr/>
        </p:nvCxnSpPr>
        <p:spPr>
          <a:xfrm>
            <a:off x="9779620" y="5394648"/>
            <a:ext cx="1245676" cy="49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53439027-BDF6-40C5-B6D2-4516C73EDC72}"/>
              </a:ext>
            </a:extLst>
          </p:cNvPr>
          <p:cNvSpPr/>
          <p:nvPr/>
        </p:nvSpPr>
        <p:spPr>
          <a:xfrm rot="20579735">
            <a:off x="10801813" y="4204964"/>
            <a:ext cx="552874" cy="629138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1463352"/>
            <a:ext cx="112374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Privacy is very difficult but an essential property</a:t>
            </a:r>
          </a:p>
          <a:p>
            <a:endParaRPr lang="en-US" sz="3000" dirty="0"/>
          </a:p>
          <a:p>
            <a:r>
              <a:rPr lang="en-US" sz="3000" dirty="0"/>
              <a:t>Individuals and businesses need privacy to transact</a:t>
            </a:r>
          </a:p>
          <a:p>
            <a:endParaRPr lang="en-US" sz="3000" dirty="0"/>
          </a:p>
          <a:p>
            <a:r>
              <a:rPr lang="en-US" sz="3000" dirty="0"/>
              <a:t>Privacy nuances are difficult to comprehend; the solution needs to be simple to use. Focus on the least-technical users.</a:t>
            </a:r>
          </a:p>
          <a:p>
            <a:endParaRPr lang="en-US" sz="3000" dirty="0"/>
          </a:p>
          <a:p>
            <a:r>
              <a:rPr lang="en-US" sz="3000" dirty="0"/>
              <a:t>We need to get away from the “efficiency first, privacy second” mindset</a:t>
            </a:r>
          </a:p>
          <a:p>
            <a:endParaRPr lang="en-US" sz="3000" dirty="0"/>
          </a:p>
          <a:p>
            <a:r>
              <a:rPr lang="en-US" sz="3000" dirty="0"/>
              <a:t>Without privacy, open blockchains will be used</a:t>
            </a:r>
          </a:p>
          <a:p>
            <a:r>
              <a:rPr lang="en-US" sz="3000" dirty="0"/>
              <a:t>primarily for surveillance purposes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6908D9A9-EC54-42C9-9AD1-2689F1BB8309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585E4-3927-4F33-B5B9-A02046041E99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17C0E2-34B7-4925-9D95-91F192B23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E01D4617-A9CB-4727-B1FC-B962B9A2C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41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880573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002060"/>
                </a:solidFill>
              </a:rPr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>
            <a:cxnSpLocks/>
          </p:cNvCxnSpPr>
          <p:nvPr/>
        </p:nvCxnSpPr>
        <p:spPr>
          <a:xfrm>
            <a:off x="3874168" y="2838599"/>
            <a:ext cx="437214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2966937"/>
            <a:ext cx="11237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</a:rPr>
              <a:t>jehrenhofer@dvtrading.co</a:t>
            </a:r>
          </a:p>
          <a:p>
            <a:pPr algn="ctr"/>
            <a:r>
              <a:rPr lang="en-US" sz="3000" dirty="0">
                <a:solidFill>
                  <a:srgbClr val="002060"/>
                </a:solidFill>
              </a:rPr>
              <a:t>justin@ehrenhofer.org</a:t>
            </a:r>
          </a:p>
          <a:p>
            <a:pPr algn="ctr"/>
            <a:r>
              <a:rPr lang="en-US" sz="3000" dirty="0">
                <a:solidFill>
                  <a:srgbClr val="002060"/>
                </a:solidFill>
              </a:rPr>
              <a:t>@</a:t>
            </a:r>
            <a:r>
              <a:rPr lang="en-US" sz="3000" dirty="0" err="1">
                <a:solidFill>
                  <a:srgbClr val="002060"/>
                </a:solidFill>
              </a:rPr>
              <a:t>JEhrenhofer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54D73DE8-8FCD-48FA-B419-CF49F4C3C502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15617-23A2-4A89-AB45-572844151B5D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3701D2-F784-48FB-946D-873B8F7A1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3A537C0E-925C-4954-97AB-FF64291CC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448C8-2BF5-4713-BE4F-C3ACA8C12C8F}"/>
              </a:ext>
            </a:extLst>
          </p:cNvPr>
          <p:cNvSpPr txBox="1"/>
          <p:nvPr/>
        </p:nvSpPr>
        <p:spPr>
          <a:xfrm>
            <a:off x="0" y="6499868"/>
            <a:ext cx="81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to </a:t>
            </a:r>
            <a:r>
              <a:rPr lang="en-US" dirty="0" err="1"/>
              <a:t>rehrar</a:t>
            </a:r>
            <a:r>
              <a:rPr lang="en-US" dirty="0"/>
              <a:t> for designing many of the images used under the CC license</a:t>
            </a:r>
          </a:p>
        </p:txBody>
      </p:sp>
    </p:spTree>
    <p:extLst>
      <p:ext uri="{BB962C8B-B14F-4D97-AF65-F5344CB8AC3E}">
        <p14:creationId xmlns:p14="http://schemas.microsoft.com/office/powerpoint/2010/main" val="143222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Quick Definition Quadrant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64BBEA-C0C8-48E7-9BDA-73690A77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32131"/>
              </p:ext>
            </p:extLst>
          </p:nvPr>
        </p:nvGraphicFramePr>
        <p:xfrm>
          <a:off x="1160564" y="1739574"/>
          <a:ext cx="8128000" cy="376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274">
                  <a:extLst>
                    <a:ext uri="{9D8B030D-6E8A-4147-A177-3AD203B41FA5}">
                      <a16:colId xmlns:a16="http://schemas.microsoft.com/office/drawing/2014/main" val="177371582"/>
                    </a:ext>
                  </a:extLst>
                </a:gridCol>
                <a:gridCol w="3503863">
                  <a:extLst>
                    <a:ext uri="{9D8B030D-6E8A-4147-A177-3AD203B41FA5}">
                      <a16:colId xmlns:a16="http://schemas.microsoft.com/office/drawing/2014/main" val="26541899"/>
                    </a:ext>
                  </a:extLst>
                </a:gridCol>
                <a:gridCol w="3503863">
                  <a:extLst>
                    <a:ext uri="{9D8B030D-6E8A-4147-A177-3AD203B41FA5}">
                      <a16:colId xmlns:a16="http://schemas.microsoft.com/office/drawing/2014/main" val="200771239"/>
                    </a:ext>
                  </a:extLst>
                </a:gridCol>
              </a:tblGrid>
              <a:tr h="736173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Transparent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Obfuscated</a:t>
                      </a:r>
                    </a:p>
                  </a:txBody>
                  <a:tcPr anchor="b"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17317"/>
                  </a:ext>
                </a:extLst>
              </a:tr>
              <a:tr h="151672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Public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630501"/>
                  </a:ext>
                </a:extLst>
              </a:tr>
              <a:tr h="1516721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Private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Private Bitcoin/Ethereum Instance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Monero/Zcash Instance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429632"/>
                  </a:ext>
                </a:extLst>
              </a:tr>
            </a:tbl>
          </a:graphicData>
        </a:graphic>
      </p:graphicFrame>
      <p:pic>
        <p:nvPicPr>
          <p:cNvPr id="9" name="Picture 8" descr="A picture containing gear, wheel&#10;&#10;Description automatically generated">
            <a:extLst>
              <a:ext uri="{FF2B5EF4-FFF2-40B4-BE49-F238E27FC236}">
                <a16:creationId xmlns:a16="http://schemas.microsoft.com/office/drawing/2014/main" id="{25F71A1A-EB49-4AFA-AC98-03E9FA4D4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2" y="2796597"/>
            <a:ext cx="1464084" cy="304541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B8A33F11-09ED-44FC-9C4C-5C0C7E51B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27" y="3277020"/>
            <a:ext cx="1620253" cy="405963"/>
          </a:xfrm>
          <a:prstGeom prst="rect">
            <a:avLst/>
          </a:prstGeom>
        </p:spPr>
      </p:pic>
      <p:pic>
        <p:nvPicPr>
          <p:cNvPr id="20" name="Picture 19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E63E20E3-CC53-418A-A733-967420FC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18" y="2724408"/>
            <a:ext cx="1377162" cy="4572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AF7EBA4E-6D6E-4440-9399-7099757F8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1" y="4240562"/>
            <a:ext cx="2767263" cy="594962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A722D4F6-F577-4F71-98EE-87A35B4DD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78" y="3254277"/>
            <a:ext cx="1082842" cy="4541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11B9A6-F648-4C76-897F-E0380EB9FB1F}"/>
              </a:ext>
            </a:extLst>
          </p:cNvPr>
          <p:cNvSpPr txBox="1"/>
          <p:nvPr/>
        </p:nvSpPr>
        <p:spPr>
          <a:xfrm>
            <a:off x="9302385" y="1739574"/>
            <a:ext cx="219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</a:t>
            </a:r>
            <a:r>
              <a:rPr lang="en-US" b="1" i="1" u="sng" dirty="0"/>
              <a:t>obfuscated</a:t>
            </a:r>
            <a:r>
              <a:rPr lang="en-US" i="1" dirty="0"/>
              <a:t> is an oversimplification, which I will cover later in this talk</a:t>
            </a:r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6F25F9BE-B9A0-4C80-95B5-BAE65AFF8B38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5501C-1569-48BC-AA65-F7C0E93F9FA6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FD4D55-4D4B-4CF4-AA4D-2162EAB76D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2" name="Picture 21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6B37950D-FCAF-43CA-972E-9920C0D54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5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Activity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3DEEE8-4E38-40FB-9EE0-71F7B1B73330}"/>
              </a:ext>
            </a:extLst>
          </p:cNvPr>
          <p:cNvSpPr/>
          <p:nvPr/>
        </p:nvSpPr>
        <p:spPr>
          <a:xfrm>
            <a:off x="3404937" y="2145634"/>
            <a:ext cx="5382126" cy="2566732"/>
          </a:xfrm>
          <a:prstGeom prst="roundRect">
            <a:avLst>
              <a:gd name="adj" fmla="val 3229"/>
            </a:avLst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C5DACC-991C-42DA-8129-C0000C8ED1AE}"/>
              </a:ext>
            </a:extLst>
          </p:cNvPr>
          <p:cNvCxnSpPr/>
          <p:nvPr/>
        </p:nvCxnSpPr>
        <p:spPr>
          <a:xfrm>
            <a:off x="3656065" y="2546993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202EA0-5A1D-44D5-B97B-C2B41916D829}"/>
              </a:ext>
            </a:extLst>
          </p:cNvPr>
          <p:cNvCxnSpPr/>
          <p:nvPr/>
        </p:nvCxnSpPr>
        <p:spPr>
          <a:xfrm>
            <a:off x="3656065" y="2940025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CDAA0D-F227-46E2-9C48-47B64465A340}"/>
              </a:ext>
            </a:extLst>
          </p:cNvPr>
          <p:cNvCxnSpPr/>
          <p:nvPr/>
        </p:nvCxnSpPr>
        <p:spPr>
          <a:xfrm>
            <a:off x="3656065" y="3341077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7052A1-22CF-4E20-970B-02132D649376}"/>
              </a:ext>
            </a:extLst>
          </p:cNvPr>
          <p:cNvCxnSpPr/>
          <p:nvPr/>
        </p:nvCxnSpPr>
        <p:spPr>
          <a:xfrm>
            <a:off x="3656065" y="3750151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415974-3597-44C4-93F3-C12955C1A988}"/>
              </a:ext>
            </a:extLst>
          </p:cNvPr>
          <p:cNvCxnSpPr/>
          <p:nvPr/>
        </p:nvCxnSpPr>
        <p:spPr>
          <a:xfrm>
            <a:off x="3656065" y="4183288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44A486-7E9D-4F18-A19F-FEF698406183}"/>
              </a:ext>
            </a:extLst>
          </p:cNvPr>
          <p:cNvCxnSpPr/>
          <p:nvPr/>
        </p:nvCxnSpPr>
        <p:spPr>
          <a:xfrm>
            <a:off x="3656065" y="4592362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A9CE5-B282-4F24-8A31-6501EF356DC1}"/>
              </a:ext>
            </a:extLst>
          </p:cNvPr>
          <p:cNvSpPr txBox="1"/>
          <p:nvPr/>
        </p:nvSpPr>
        <p:spPr>
          <a:xfrm>
            <a:off x="3656065" y="2155821"/>
            <a:ext cx="487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eestyle Script" panose="030804020302050B0404" pitchFamily="66" charset="0"/>
              </a:rPr>
              <a:t>Name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C1809D18-E386-4DD8-92C2-205E01755D58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BE1228-72A3-49FD-A496-1BC1AD0A8894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439A08-9A3C-431E-AF23-5E690537E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3" name="Picture 2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C9C09DD0-B5CD-465F-B454-17FFD2BB4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3A1AA2-3202-4D08-B36C-21347EF7D3CB}"/>
              </a:ext>
            </a:extLst>
          </p:cNvPr>
          <p:cNvSpPr/>
          <p:nvPr/>
        </p:nvSpPr>
        <p:spPr>
          <a:xfrm>
            <a:off x="3404937" y="2145634"/>
            <a:ext cx="5382126" cy="2566732"/>
          </a:xfrm>
          <a:prstGeom prst="roundRect">
            <a:avLst>
              <a:gd name="adj" fmla="val 3229"/>
            </a:avLst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5F8AA-D2D1-466E-B825-66759BB4FAF3}"/>
              </a:ext>
            </a:extLst>
          </p:cNvPr>
          <p:cNvCxnSpPr/>
          <p:nvPr/>
        </p:nvCxnSpPr>
        <p:spPr>
          <a:xfrm>
            <a:off x="3656065" y="2546993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430080-ED91-454A-832F-7BA00231365D}"/>
              </a:ext>
            </a:extLst>
          </p:cNvPr>
          <p:cNvCxnSpPr/>
          <p:nvPr/>
        </p:nvCxnSpPr>
        <p:spPr>
          <a:xfrm>
            <a:off x="3656065" y="2940025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52BA-0CD4-4CB3-B97D-75A96633E448}"/>
              </a:ext>
            </a:extLst>
          </p:cNvPr>
          <p:cNvCxnSpPr/>
          <p:nvPr/>
        </p:nvCxnSpPr>
        <p:spPr>
          <a:xfrm>
            <a:off x="3656065" y="3341077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4C9765-B29B-4F7C-9A03-9FE4B779E0E2}"/>
              </a:ext>
            </a:extLst>
          </p:cNvPr>
          <p:cNvCxnSpPr/>
          <p:nvPr/>
        </p:nvCxnSpPr>
        <p:spPr>
          <a:xfrm>
            <a:off x="3656065" y="3750151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E59CBC-24CC-42ED-A167-1C5AF087556A}"/>
              </a:ext>
            </a:extLst>
          </p:cNvPr>
          <p:cNvCxnSpPr/>
          <p:nvPr/>
        </p:nvCxnSpPr>
        <p:spPr>
          <a:xfrm>
            <a:off x="3656065" y="4183288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BD9D0-C198-4CB9-AACE-ABA627D29F34}"/>
              </a:ext>
            </a:extLst>
          </p:cNvPr>
          <p:cNvCxnSpPr/>
          <p:nvPr/>
        </p:nvCxnSpPr>
        <p:spPr>
          <a:xfrm>
            <a:off x="3656065" y="4592362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Activity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A9CE5-B282-4F24-8A31-6501EF356DC1}"/>
              </a:ext>
            </a:extLst>
          </p:cNvPr>
          <p:cNvSpPr txBox="1"/>
          <p:nvPr/>
        </p:nvSpPr>
        <p:spPr>
          <a:xfrm>
            <a:off x="3656065" y="2155821"/>
            <a:ext cx="4879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eestyle Script" panose="030804020302050B0404" pitchFamily="66" charset="0"/>
              </a:rPr>
              <a:t>Name to Alice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C15FAF22-10EC-4A93-93BA-9539297FB8C3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BC0E3B-94BC-4F70-B4B7-90F0A7304842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CB5535-F780-4DDF-9A62-10A8E795D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3" name="Picture 2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22D5405E-3454-414C-8523-3AEA0D14A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8AACE9-40A6-48ED-9E43-2B3D058FBF52}"/>
              </a:ext>
            </a:extLst>
          </p:cNvPr>
          <p:cNvSpPr/>
          <p:nvPr/>
        </p:nvSpPr>
        <p:spPr>
          <a:xfrm>
            <a:off x="3404937" y="2145634"/>
            <a:ext cx="5382126" cy="2566732"/>
          </a:xfrm>
          <a:prstGeom prst="roundRect">
            <a:avLst>
              <a:gd name="adj" fmla="val 3229"/>
            </a:avLst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7D1D68-9F43-4ED7-9749-BDECAA2B4235}"/>
              </a:ext>
            </a:extLst>
          </p:cNvPr>
          <p:cNvCxnSpPr/>
          <p:nvPr/>
        </p:nvCxnSpPr>
        <p:spPr>
          <a:xfrm>
            <a:off x="3656065" y="2546993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12F89-C4A7-4AC2-89F4-141A91EBF572}"/>
              </a:ext>
            </a:extLst>
          </p:cNvPr>
          <p:cNvCxnSpPr/>
          <p:nvPr/>
        </p:nvCxnSpPr>
        <p:spPr>
          <a:xfrm>
            <a:off x="3656065" y="2940025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E950CF-F173-497E-BA2A-64B709A122A4}"/>
              </a:ext>
            </a:extLst>
          </p:cNvPr>
          <p:cNvCxnSpPr/>
          <p:nvPr/>
        </p:nvCxnSpPr>
        <p:spPr>
          <a:xfrm>
            <a:off x="3656065" y="3341077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F7158B-233B-4554-840B-D5EA10B7A1F0}"/>
              </a:ext>
            </a:extLst>
          </p:cNvPr>
          <p:cNvCxnSpPr/>
          <p:nvPr/>
        </p:nvCxnSpPr>
        <p:spPr>
          <a:xfrm>
            <a:off x="3656065" y="3750151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56E89B-49E2-4538-AD63-B103E750E3F2}"/>
              </a:ext>
            </a:extLst>
          </p:cNvPr>
          <p:cNvCxnSpPr/>
          <p:nvPr/>
        </p:nvCxnSpPr>
        <p:spPr>
          <a:xfrm>
            <a:off x="3656065" y="4183288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9F9257-4039-4CCB-927F-81D07AE2D898}"/>
              </a:ext>
            </a:extLst>
          </p:cNvPr>
          <p:cNvCxnSpPr/>
          <p:nvPr/>
        </p:nvCxnSpPr>
        <p:spPr>
          <a:xfrm>
            <a:off x="3656065" y="4592362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Activity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A9CE5-B282-4F24-8A31-6501EF356DC1}"/>
              </a:ext>
            </a:extLst>
          </p:cNvPr>
          <p:cNvSpPr txBox="1"/>
          <p:nvPr/>
        </p:nvSpPr>
        <p:spPr>
          <a:xfrm>
            <a:off x="3656065" y="2155821"/>
            <a:ext cx="4879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eestyle Script" panose="030804020302050B0404" pitchFamily="66" charset="0"/>
              </a:rPr>
              <a:t>Name to Alice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Alice to Bob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F1FF3F22-CEA3-492A-AADB-03AA535337C1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7E65FF-785A-4D67-8DA2-1F79109CD6DA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A5604C-1D62-4FA3-9D88-3A9DAFF4F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3" name="Picture 2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0B676594-3587-475A-8A85-0100C3CDC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0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F0E47D-58A1-4BF5-8F1C-F001C0B0529D}"/>
              </a:ext>
            </a:extLst>
          </p:cNvPr>
          <p:cNvSpPr/>
          <p:nvPr/>
        </p:nvSpPr>
        <p:spPr>
          <a:xfrm>
            <a:off x="3404937" y="2145634"/>
            <a:ext cx="5382126" cy="2566732"/>
          </a:xfrm>
          <a:prstGeom prst="roundRect">
            <a:avLst>
              <a:gd name="adj" fmla="val 3229"/>
            </a:avLst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75DC7D-EF66-4F9B-B198-FBA18A53AD47}"/>
              </a:ext>
            </a:extLst>
          </p:cNvPr>
          <p:cNvCxnSpPr/>
          <p:nvPr/>
        </p:nvCxnSpPr>
        <p:spPr>
          <a:xfrm>
            <a:off x="3656065" y="2546993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EDA345-A244-43EC-AE94-96439322D015}"/>
              </a:ext>
            </a:extLst>
          </p:cNvPr>
          <p:cNvCxnSpPr/>
          <p:nvPr/>
        </p:nvCxnSpPr>
        <p:spPr>
          <a:xfrm>
            <a:off x="3656065" y="2940025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750B24-B3B6-4867-B190-E66EBEDD2E93}"/>
              </a:ext>
            </a:extLst>
          </p:cNvPr>
          <p:cNvCxnSpPr/>
          <p:nvPr/>
        </p:nvCxnSpPr>
        <p:spPr>
          <a:xfrm>
            <a:off x="3656065" y="3341077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64CF99-EE95-4163-94C3-3AF57B3342F6}"/>
              </a:ext>
            </a:extLst>
          </p:cNvPr>
          <p:cNvCxnSpPr/>
          <p:nvPr/>
        </p:nvCxnSpPr>
        <p:spPr>
          <a:xfrm>
            <a:off x="3656065" y="3750151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05BAB4-A16B-4A4C-8C6C-F8E271853812}"/>
              </a:ext>
            </a:extLst>
          </p:cNvPr>
          <p:cNvCxnSpPr/>
          <p:nvPr/>
        </p:nvCxnSpPr>
        <p:spPr>
          <a:xfrm>
            <a:off x="3656065" y="4183288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613EA-B0EA-4C65-8EEB-C9C4CD2DDFE3}"/>
              </a:ext>
            </a:extLst>
          </p:cNvPr>
          <p:cNvCxnSpPr/>
          <p:nvPr/>
        </p:nvCxnSpPr>
        <p:spPr>
          <a:xfrm>
            <a:off x="3656065" y="4592362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Activity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A9CE5-B282-4F24-8A31-6501EF356DC1}"/>
              </a:ext>
            </a:extLst>
          </p:cNvPr>
          <p:cNvSpPr txBox="1"/>
          <p:nvPr/>
        </p:nvSpPr>
        <p:spPr>
          <a:xfrm>
            <a:off x="3656065" y="2155821"/>
            <a:ext cx="4879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eestyle Script" panose="030804020302050B0404" pitchFamily="66" charset="0"/>
              </a:rPr>
              <a:t>Name to Alice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Alice to Bob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Bob to Charlie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D6B52330-12B6-4DA3-AF1E-52F300943532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491E6B-C041-4C98-9FEE-34697E7CDA7F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20D39E-88F1-43C2-9182-0CEF3546D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3" name="Picture 2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7F871AD8-3D84-4A06-99D8-FD8003C0F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4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9B9942-A2B3-4C18-856A-B0D671104646}"/>
              </a:ext>
            </a:extLst>
          </p:cNvPr>
          <p:cNvSpPr/>
          <p:nvPr/>
        </p:nvSpPr>
        <p:spPr>
          <a:xfrm>
            <a:off x="3404937" y="2145634"/>
            <a:ext cx="5382126" cy="2566732"/>
          </a:xfrm>
          <a:prstGeom prst="roundRect">
            <a:avLst>
              <a:gd name="adj" fmla="val 3229"/>
            </a:avLst>
          </a:prstGeom>
          <a:solidFill>
            <a:srgbClr val="CD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8C0486-0CA4-43CC-B2FC-7A669281E49A}"/>
              </a:ext>
            </a:extLst>
          </p:cNvPr>
          <p:cNvCxnSpPr/>
          <p:nvPr/>
        </p:nvCxnSpPr>
        <p:spPr>
          <a:xfrm>
            <a:off x="3656065" y="2546993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195306-183D-4F4B-B642-12A0D034B947}"/>
              </a:ext>
            </a:extLst>
          </p:cNvPr>
          <p:cNvCxnSpPr/>
          <p:nvPr/>
        </p:nvCxnSpPr>
        <p:spPr>
          <a:xfrm>
            <a:off x="3656065" y="2940025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AA3898-034D-43CD-A801-BDFE56E30315}"/>
              </a:ext>
            </a:extLst>
          </p:cNvPr>
          <p:cNvCxnSpPr/>
          <p:nvPr/>
        </p:nvCxnSpPr>
        <p:spPr>
          <a:xfrm>
            <a:off x="3656065" y="3341077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3CEF13-21AD-444F-A186-BE179A4FB9F7}"/>
              </a:ext>
            </a:extLst>
          </p:cNvPr>
          <p:cNvCxnSpPr/>
          <p:nvPr/>
        </p:nvCxnSpPr>
        <p:spPr>
          <a:xfrm>
            <a:off x="3656065" y="3750151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7F0F49-73F8-44A0-80CF-4F9F2AD98F99}"/>
              </a:ext>
            </a:extLst>
          </p:cNvPr>
          <p:cNvCxnSpPr/>
          <p:nvPr/>
        </p:nvCxnSpPr>
        <p:spPr>
          <a:xfrm>
            <a:off x="3656065" y="4183288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E94848-A063-4994-81A4-9A49458D843E}"/>
              </a:ext>
            </a:extLst>
          </p:cNvPr>
          <p:cNvCxnSpPr/>
          <p:nvPr/>
        </p:nvCxnSpPr>
        <p:spPr>
          <a:xfrm>
            <a:off x="3656065" y="4592362"/>
            <a:ext cx="48798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Activity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A9CE5-B282-4F24-8A31-6501EF356DC1}"/>
              </a:ext>
            </a:extLst>
          </p:cNvPr>
          <p:cNvSpPr txBox="1"/>
          <p:nvPr/>
        </p:nvSpPr>
        <p:spPr>
          <a:xfrm>
            <a:off x="3656065" y="2155821"/>
            <a:ext cx="4879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Freestyle Script" panose="030804020302050B0404" pitchFamily="66" charset="0"/>
              </a:rPr>
              <a:t>Name to Alice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Alice to Bob</a:t>
            </a:r>
          </a:p>
          <a:p>
            <a:r>
              <a:rPr lang="en-US" sz="2500" dirty="0">
                <a:latin typeface="Freestyle Script" panose="030804020302050B0404" pitchFamily="66" charset="0"/>
              </a:rPr>
              <a:t>Bob to Charlie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866426-8C64-4C8E-A5AA-87C429CDB98F}"/>
              </a:ext>
            </a:extLst>
          </p:cNvPr>
          <p:cNvSpPr/>
          <p:nvPr/>
        </p:nvSpPr>
        <p:spPr>
          <a:xfrm>
            <a:off x="4948989" y="2671011"/>
            <a:ext cx="200524" cy="200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87045193-A022-4AE8-8F59-B5630431D05C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35CD04-3F4A-47B0-B582-E4C27A5E6B14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ACE2F0-9C6A-4202-AF58-8C2491798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23" name="Picture 22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5625313E-511F-4D78-A695-9AE6555F6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AF8B8-D1C7-4B55-A844-7F27D8449132}"/>
              </a:ext>
            </a:extLst>
          </p:cNvPr>
          <p:cNvSpPr txBox="1"/>
          <p:nvPr/>
        </p:nvSpPr>
        <p:spPr>
          <a:xfrm>
            <a:off x="288758" y="192505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2060"/>
                </a:solidFill>
              </a:rPr>
              <a:t>Activity Debrief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8E89FA-EF6A-40D3-A288-CCD07CB46C2C}"/>
              </a:ext>
            </a:extLst>
          </p:cNvPr>
          <p:cNvCxnSpPr/>
          <p:nvPr/>
        </p:nvCxnSpPr>
        <p:spPr>
          <a:xfrm>
            <a:off x="465221" y="1054279"/>
            <a:ext cx="11237495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31F5D3-D501-4EF2-9CF6-1B35A539A0F9}"/>
              </a:ext>
            </a:extLst>
          </p:cNvPr>
          <p:cNvSpPr txBox="1"/>
          <p:nvPr/>
        </p:nvSpPr>
        <p:spPr>
          <a:xfrm>
            <a:off x="465220" y="1463352"/>
            <a:ext cx="112374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Who accepted cards with red dots on them? Why?</a:t>
            </a:r>
          </a:p>
          <a:p>
            <a:endParaRPr lang="en-US" sz="3000" dirty="0"/>
          </a:p>
          <a:p>
            <a:r>
              <a:rPr lang="en-US" sz="3000" dirty="0"/>
              <a:t>Who could not send their funds to anyone else?</a:t>
            </a:r>
          </a:p>
          <a:p>
            <a:endParaRPr lang="en-US" sz="3000" dirty="0"/>
          </a:p>
          <a:p>
            <a:r>
              <a:rPr lang="en-US" sz="3000" dirty="0"/>
              <a:t>Would anyone accept the funds at a discount for the trouble?</a:t>
            </a:r>
          </a:p>
          <a:p>
            <a:endParaRPr lang="en-US" sz="3000" dirty="0"/>
          </a:p>
          <a:p>
            <a:r>
              <a:rPr lang="en-US" sz="3000" dirty="0"/>
              <a:t>Who would pay more for a card with no previous history?</a:t>
            </a: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5CC0018C-8283-4D35-9563-864790AF12FE}"/>
              </a:ext>
            </a:extLst>
          </p:cNvPr>
          <p:cNvSpPr/>
          <p:nvPr/>
        </p:nvSpPr>
        <p:spPr>
          <a:xfrm rot="10800000">
            <a:off x="8229599" y="6095371"/>
            <a:ext cx="529390" cy="76262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87FD2-DF66-49E2-8028-3ACDFEF49FFA}"/>
              </a:ext>
            </a:extLst>
          </p:cNvPr>
          <p:cNvSpPr/>
          <p:nvPr/>
        </p:nvSpPr>
        <p:spPr>
          <a:xfrm>
            <a:off x="8758989" y="6084765"/>
            <a:ext cx="3433010" cy="76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FC95AB-A88B-4E67-9C2A-2606CBCC9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90" y="6087344"/>
            <a:ext cx="1572768" cy="770656"/>
          </a:xfrm>
          <a:prstGeom prst="rect">
            <a:avLst/>
          </a:prstGeom>
        </p:spPr>
      </p:pic>
      <p:pic>
        <p:nvPicPr>
          <p:cNvPr id="17" name="Picture 16" descr="https://web.getmonero.org/press-kit/logos/monero-logo-symbol-on-white-1280.png">
            <a:extLst>
              <a:ext uri="{FF2B5EF4-FFF2-40B4-BE49-F238E27FC236}">
                <a16:creationId xmlns:a16="http://schemas.microsoft.com/office/drawing/2014/main" id="{5B2DA92C-BFFD-40A2-B10A-EFB5860DF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480" y="6087344"/>
            <a:ext cx="23136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E175F7D4A4D43B951A9C3A31CD133" ma:contentTypeVersion="11" ma:contentTypeDescription="Create a new document." ma:contentTypeScope="" ma:versionID="f33ec17cbebf32d563c2d5ab3ec17e17">
  <xsd:schema xmlns:xsd="http://www.w3.org/2001/XMLSchema" xmlns:xs="http://www.w3.org/2001/XMLSchema" xmlns:p="http://schemas.microsoft.com/office/2006/metadata/properties" xmlns:ns3="4e60df31-082c-46d7-928d-c66e2eb353ec" xmlns:ns4="6d1703cf-f0c8-4553-ab6a-29d117c9fe9a" targetNamespace="http://schemas.microsoft.com/office/2006/metadata/properties" ma:root="true" ma:fieldsID="8b8ecdb29f458072432c74911b23699d" ns3:_="" ns4:_="">
    <xsd:import namespace="4e60df31-082c-46d7-928d-c66e2eb353ec"/>
    <xsd:import namespace="6d1703cf-f0c8-4553-ab6a-29d117c9fe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0df31-082c-46d7-928d-c66e2eb353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703cf-f0c8-4553-ab6a-29d117c9fe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9462E-267C-47BF-A357-61758CB58B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F10039-E570-4FFC-8347-65800733B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60df31-082c-46d7-928d-c66e2eb353ec"/>
    <ds:schemaRef ds:uri="6d1703cf-f0c8-4553-ab6a-29d117c9fe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E26760-6D2D-4E63-BDD1-04E7F7A9D7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11261</TotalTime>
  <Words>707</Words>
  <Application>Microsoft Office PowerPoint</Application>
  <PresentationFormat>Widescreen</PresentationFormat>
  <Paragraphs>179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Bahnschrift SemiLight Condensed</vt:lpstr>
      <vt:lpstr>Calibri</vt:lpstr>
      <vt:lpstr>Calibri Light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Ehrenhofer</dc:creator>
  <cp:lastModifiedBy>Justin Ehrenhofer</cp:lastModifiedBy>
  <cp:revision>12</cp:revision>
  <dcterms:created xsi:type="dcterms:W3CDTF">2019-08-15T14:59:33Z</dcterms:created>
  <dcterms:modified xsi:type="dcterms:W3CDTF">2019-08-30T14:51:58Z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0x01010051CE175F7D4A4D43B951A9C3A31CD133</vt:lpwstr>
  </property>
</Properties>
</file>