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4" r:id="rId6"/>
    <p:sldId id="265" r:id="rId7"/>
    <p:sldId id="266" r:id="rId8"/>
    <p:sldId id="260" r:id="rId9"/>
    <p:sldId id="261" r:id="rId10"/>
    <p:sldId id="262" r:id="rId11"/>
    <p:sldId id="263" r:id="rId12"/>
    <p:sldId id="267" r:id="rId13"/>
    <p:sldId id="269" r:id="rId14"/>
    <p:sldId id="270" r:id="rId15"/>
    <p:sldId id="271" r:id="rId16"/>
    <p:sldId id="272" r:id="rId17"/>
    <p:sldId id="268" r:id="rId18"/>
    <p:sldId id="273" r:id="rId19"/>
    <p:sldId id="277" r:id="rId20"/>
    <p:sldId id="274" r:id="rId21"/>
    <p:sldId id="276" r:id="rId22"/>
    <p:sldId id="27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B343"/>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94660"/>
  </p:normalViewPr>
  <p:slideViewPr>
    <p:cSldViewPr snapToGrid="0">
      <p:cViewPr>
        <p:scale>
          <a:sx n="50" d="100"/>
          <a:sy n="50" d="100"/>
        </p:scale>
        <p:origin x="2376"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A6C8E-FBDC-42C6-A6D8-C85FAECC1F84}" type="datetimeFigureOut">
              <a:rPr lang="en-US" smtClean="0"/>
              <a:t>5/10/2018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D1828-4E70-4F24-9F21-32FC0181F9D8}" type="slidenum">
              <a:rPr lang="en-US" smtClean="0"/>
              <a:t>‹#›</a:t>
            </a:fld>
            <a:endParaRPr lang="en-US"/>
          </a:p>
        </p:txBody>
      </p:sp>
    </p:spTree>
    <p:extLst>
      <p:ext uri="{BB962C8B-B14F-4D97-AF65-F5344CB8AC3E}">
        <p14:creationId xmlns:p14="http://schemas.microsoft.com/office/powerpoint/2010/main" val="1039030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simple</a:t>
            </a:r>
            <a:r>
              <a:rPr lang="en-US" baseline="0" dirty="0"/>
              <a:t> terms, Bitcoin is a decentralized network, where a history of the transactions is stored on thousands of computers around the world. This history is called the blockchain. The blockchain is a chain of blocks. Each block contains the most recent transaction history. There is a new block every 10 minutes. People will ask miners to include their transactions in the next block, often with a fee. The network automatically adjusts so that a new block can be added by one miner at random approximately every 10 minutes. Once a transaction is included in a block, it has a confirmation. People who are very cautious wait for several confirmations, since it is significantly harder to reverse an old transaction than a new one.</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2</a:t>
            </a:fld>
            <a:endParaRPr lang="en-US"/>
          </a:p>
        </p:txBody>
      </p:sp>
    </p:spTree>
    <p:extLst>
      <p:ext uri="{BB962C8B-B14F-4D97-AF65-F5344CB8AC3E}">
        <p14:creationId xmlns:p14="http://schemas.microsoft.com/office/powerpoint/2010/main" val="1644972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15</a:t>
            </a:fld>
            <a:endParaRPr lang="en-US"/>
          </a:p>
        </p:txBody>
      </p:sp>
    </p:spTree>
    <p:extLst>
      <p:ext uri="{BB962C8B-B14F-4D97-AF65-F5344CB8AC3E}">
        <p14:creationId xmlns:p14="http://schemas.microsoft.com/office/powerpoint/2010/main" val="199189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16</a:t>
            </a:fld>
            <a:endParaRPr lang="en-US"/>
          </a:p>
        </p:txBody>
      </p:sp>
    </p:spTree>
    <p:extLst>
      <p:ext uri="{BB962C8B-B14F-4D97-AF65-F5344CB8AC3E}">
        <p14:creationId xmlns:p14="http://schemas.microsoft.com/office/powerpoint/2010/main" val="111707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t>1</a:t>
            </a:r>
            <a:r>
              <a:rPr lang="en-US" dirty="0"/>
              <a:t>https://dashpay.atlassian.net/wiki/spaces/OC/pages/79986710/</a:t>
            </a:r>
            <a:r>
              <a:rPr lang="en-US" dirty="0" err="1"/>
              <a:t>Messaging+Framework+for+Dash</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19</a:t>
            </a:fld>
            <a:endParaRPr lang="en-US"/>
          </a:p>
        </p:txBody>
      </p:sp>
    </p:spTree>
    <p:extLst>
      <p:ext uri="{BB962C8B-B14F-4D97-AF65-F5344CB8AC3E}">
        <p14:creationId xmlns:p14="http://schemas.microsoft.com/office/powerpoint/2010/main" val="2168700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https://arxiv.org/pdf/1704.04299.pdf</a:t>
            </a:r>
          </a:p>
        </p:txBody>
      </p:sp>
      <p:sp>
        <p:nvSpPr>
          <p:cNvPr id="4" name="Slide Number Placeholder 3"/>
          <p:cNvSpPr>
            <a:spLocks noGrp="1"/>
          </p:cNvSpPr>
          <p:nvPr>
            <p:ph type="sldNum" sz="quarter" idx="10"/>
          </p:nvPr>
        </p:nvSpPr>
        <p:spPr/>
        <p:txBody>
          <a:bodyPr/>
          <a:lstStyle/>
          <a:p>
            <a:fld id="{F90D1828-4E70-4F24-9F21-32FC0181F9D8}" type="slidenum">
              <a:rPr lang="en-US" smtClean="0"/>
              <a:t>21</a:t>
            </a:fld>
            <a:endParaRPr lang="en-US"/>
          </a:p>
        </p:txBody>
      </p:sp>
    </p:spTree>
    <p:extLst>
      <p:ext uri="{BB962C8B-B14F-4D97-AF65-F5344CB8AC3E}">
        <p14:creationId xmlns:p14="http://schemas.microsoft.com/office/powerpoint/2010/main" val="108221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can see on the blockchain, that Bob spends 0.1 BTC.</a:t>
            </a:r>
          </a:p>
        </p:txBody>
      </p:sp>
      <p:sp>
        <p:nvSpPr>
          <p:cNvPr id="4" name="Slide Number Placeholder 3"/>
          <p:cNvSpPr>
            <a:spLocks noGrp="1"/>
          </p:cNvSpPr>
          <p:nvPr>
            <p:ph type="sldNum" sz="quarter" idx="10"/>
          </p:nvPr>
        </p:nvSpPr>
        <p:spPr/>
        <p:txBody>
          <a:bodyPr/>
          <a:lstStyle/>
          <a:p>
            <a:fld id="{CAFFB7B3-A7C1-4B78-91E8-8C25CF3B30BB}" type="slidenum">
              <a:rPr lang="en-US" smtClean="0"/>
              <a:t>3</a:t>
            </a:fld>
            <a:endParaRPr lang="en-US"/>
          </a:p>
        </p:txBody>
      </p:sp>
    </p:spTree>
    <p:extLst>
      <p:ext uri="{BB962C8B-B14F-4D97-AF65-F5344CB8AC3E}">
        <p14:creationId xmlns:p14="http://schemas.microsoft.com/office/powerpoint/2010/main" val="333739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amount will be credited to Alice’s wallet and this transaction is stored forever on the blockchain.</a:t>
            </a:r>
          </a:p>
        </p:txBody>
      </p:sp>
      <p:sp>
        <p:nvSpPr>
          <p:cNvPr id="4" name="Slide Number Placeholder 3"/>
          <p:cNvSpPr>
            <a:spLocks noGrp="1"/>
          </p:cNvSpPr>
          <p:nvPr>
            <p:ph type="sldNum" sz="quarter" idx="10"/>
          </p:nvPr>
        </p:nvSpPr>
        <p:spPr/>
        <p:txBody>
          <a:bodyPr/>
          <a:lstStyle/>
          <a:p>
            <a:fld id="{CAFFB7B3-A7C1-4B78-91E8-8C25CF3B30BB}" type="slidenum">
              <a:rPr lang="en-US" smtClean="0"/>
              <a:t>4</a:t>
            </a:fld>
            <a:endParaRPr lang="en-US"/>
          </a:p>
        </p:txBody>
      </p:sp>
    </p:spTree>
    <p:extLst>
      <p:ext uri="{BB962C8B-B14F-4D97-AF65-F5344CB8AC3E}">
        <p14:creationId xmlns:p14="http://schemas.microsoft.com/office/powerpoint/2010/main" val="39905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a:t>
            </a:r>
            <a:r>
              <a:rPr lang="en-US" baseline="0" dirty="0"/>
              <a:t> is not private! In fact, it is perhaps the most transparent money system ever made. Everyone in the world can see a history of the following:</a:t>
            </a:r>
          </a:p>
          <a:p>
            <a:endParaRPr lang="en-US" baseline="0" dirty="0"/>
          </a:p>
          <a:p>
            <a:pPr marL="235572" indent="-235572">
              <a:buAutoNum type="arabicPeriod"/>
            </a:pPr>
            <a:r>
              <a:rPr lang="en-US" baseline="0" dirty="0"/>
              <a:t>The amount of money in a wallet</a:t>
            </a:r>
          </a:p>
          <a:p>
            <a:pPr marL="235572" indent="-235572">
              <a:buAutoNum type="arabicPeriod"/>
            </a:pPr>
            <a:r>
              <a:rPr lang="en-US" baseline="0" dirty="0"/>
              <a:t>Where the Bitcoin came from</a:t>
            </a:r>
          </a:p>
          <a:p>
            <a:pPr marL="235572" indent="-235572">
              <a:buAutoNum type="arabicPeriod"/>
            </a:pPr>
            <a:r>
              <a:rPr lang="en-US" baseline="0" dirty="0"/>
              <a:t>Where the Bitcoin went</a:t>
            </a:r>
          </a:p>
          <a:p>
            <a:pPr marL="235572" indent="-235572">
              <a:buAutoNum type="arabicPeriod"/>
            </a:pPr>
            <a:endParaRPr lang="en-US" baseline="0" dirty="0"/>
          </a:p>
          <a:p>
            <a:r>
              <a:rPr lang="en-US" baseline="0" dirty="0"/>
              <a:t>This visualization shows the transfer of Bitcoin from large accounts to others. It is a visual representation of transfers of Bitcoin.</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8</a:t>
            </a:fld>
            <a:endParaRPr lang="en-US"/>
          </a:p>
        </p:txBody>
      </p:sp>
    </p:spTree>
    <p:extLst>
      <p:ext uri="{BB962C8B-B14F-4D97-AF65-F5344CB8AC3E}">
        <p14:creationId xmlns:p14="http://schemas.microsoft.com/office/powerpoint/2010/main" val="240177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people</a:t>
            </a:r>
            <a:r>
              <a:rPr lang="en-US" baseline="0" dirty="0"/>
              <a:t> started realizing that Bitcoin is not private, they tried adding things on top of Bitcoin so some people could have privacy. This is traditionally done with a Bitcoin mixing or </a:t>
            </a:r>
            <a:r>
              <a:rPr lang="en-US" baseline="0" dirty="0" err="1"/>
              <a:t>CoinJoin</a:t>
            </a:r>
            <a:r>
              <a:rPr lang="en-US" baseline="0" dirty="0"/>
              <a:t> approach. Several people take their Bitcoin and send it to a centralized server. This centralized server then gives a random Bitcoin from among those received back to the users. Ideally, this could provide some </a:t>
            </a:r>
            <a:r>
              <a:rPr lang="en-US" baseline="0" dirty="0" err="1"/>
              <a:t>untraceability</a:t>
            </a:r>
            <a:r>
              <a:rPr lang="en-US" baseline="0" dirty="0"/>
              <a:t>, since the origin of the received funds is ambiguous. However, there are several fundamental issues with this type of approach.</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9</a:t>
            </a:fld>
            <a:endParaRPr lang="en-US"/>
          </a:p>
        </p:txBody>
      </p:sp>
    </p:spTree>
    <p:extLst>
      <p:ext uri="{BB962C8B-B14F-4D97-AF65-F5344CB8AC3E}">
        <p14:creationId xmlns:p14="http://schemas.microsoft.com/office/powerpoint/2010/main" val="4040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vast majority of people who use an optional system that costs extra which you need to go out of your way to use are people who have tainted coins. Tainted coins are coins that are known to previously be used for illicit purposes. An insignificant number of people pay money to mix clean coins. Thus, mixers do not work very well at providing plausible deniability. Instead, they make you stand out, since it makes it look like you are doing something wrong. Mixing itself is a shady act.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10</a:t>
            </a:fld>
            <a:endParaRPr lang="en-US"/>
          </a:p>
        </p:txBody>
      </p:sp>
    </p:spTree>
    <p:extLst>
      <p:ext uri="{BB962C8B-B14F-4D97-AF65-F5344CB8AC3E}">
        <p14:creationId xmlns:p14="http://schemas.microsoft.com/office/powerpoint/2010/main" val="229437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you add a level of trust to the system. While Bitcoin is trustless, you need to trust the mixer you use with </a:t>
            </a:r>
            <a:r>
              <a:rPr lang="en-US" baseline="0" dirty="0" err="1"/>
              <a:t>CoinJoin</a:t>
            </a:r>
            <a:r>
              <a:rPr lang="en-US" baseline="0" dirty="0"/>
              <a:t>. They may choose to keep a history of the transaction information, and the people who use the service will never know. People must trust that the mixer does not act maliciously, which is a systemic risk with mixing services. In an ideal private system, you should not have to trust anyone else with your privacy.</a:t>
            </a:r>
          </a:p>
          <a:p>
            <a:endParaRPr lang="en-US" baseline="0" dirty="0"/>
          </a:p>
          <a:p>
            <a:r>
              <a:rPr lang="en-US" baseline="0" dirty="0"/>
              <a:t>Finally, from a convenience perspective, it takes a long time to mix coins, since you need to wait for other participants to mix with. If you plan to mix a large number of coins several times, it can take days or weeks. Few users will go through this effort.</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11</a:t>
            </a:fld>
            <a:endParaRPr lang="en-US"/>
          </a:p>
        </p:txBody>
      </p:sp>
    </p:spTree>
    <p:extLst>
      <p:ext uri="{BB962C8B-B14F-4D97-AF65-F5344CB8AC3E}">
        <p14:creationId xmlns:p14="http://schemas.microsoft.com/office/powerpoint/2010/main" val="18749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Monero is different from a mixing service. It uses three technologies and a work-in-progress fourth technology to provide trustless privacy for all transactions.</a:t>
            </a:r>
            <a:r>
              <a:rPr lang="en-US" baseline="0" dirty="0"/>
              <a:t> These technologies work together to protect different parts of a transaction. The sender is hidden with ring signatures. The amount is hidden with ring confidential transactions, or </a:t>
            </a:r>
            <a:r>
              <a:rPr lang="en-US" baseline="0" dirty="0" err="1"/>
              <a:t>RingCT</a:t>
            </a:r>
            <a:r>
              <a:rPr lang="en-US" baseline="0" dirty="0"/>
              <a:t>. The transaction broadcast is not currently hidden without extra steps, but Monero is working on </a:t>
            </a:r>
            <a:r>
              <a:rPr lang="en-US" baseline="0" dirty="0" err="1"/>
              <a:t>Kovri</a:t>
            </a:r>
            <a:r>
              <a:rPr lang="en-US" baseline="0" dirty="0"/>
              <a:t>, an I2P router, to hide this with no additional effort. The receiver is hidden with stealth addresses. All of these technologies will be addressed in this presentation.</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13</a:t>
            </a:fld>
            <a:endParaRPr lang="en-US"/>
          </a:p>
        </p:txBody>
      </p:sp>
    </p:spTree>
    <p:extLst>
      <p:ext uri="{BB962C8B-B14F-4D97-AF65-F5344CB8AC3E}">
        <p14:creationId xmlns:p14="http://schemas.microsoft.com/office/powerpoint/2010/main" val="3137926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for</a:t>
            </a:r>
            <a:r>
              <a:rPr lang="en-US" baseline="0" dirty="0"/>
              <a:t> any given transaction, Monero is sent from an ambiguous source, from which an unknown amount is committed and thus an unknown amount is sent, to an unknown receiver or set of receivers. As you can see, all information stored on the blockchain is obfuscated by mandate.</a:t>
            </a:r>
            <a:endParaRPr lang="en-US" dirty="0"/>
          </a:p>
        </p:txBody>
      </p:sp>
      <p:sp>
        <p:nvSpPr>
          <p:cNvPr id="4" name="Slide Number Placeholder 3"/>
          <p:cNvSpPr>
            <a:spLocks noGrp="1"/>
          </p:cNvSpPr>
          <p:nvPr>
            <p:ph type="sldNum" sz="quarter" idx="10"/>
          </p:nvPr>
        </p:nvSpPr>
        <p:spPr/>
        <p:txBody>
          <a:bodyPr/>
          <a:lstStyle/>
          <a:p>
            <a:fld id="{CAFFB7B3-A7C1-4B78-91E8-8C25CF3B30BB}" type="slidenum">
              <a:rPr lang="en-US" smtClean="0"/>
              <a:t>14</a:t>
            </a:fld>
            <a:endParaRPr lang="en-US"/>
          </a:p>
        </p:txBody>
      </p:sp>
    </p:spTree>
    <p:extLst>
      <p:ext uri="{BB962C8B-B14F-4D97-AF65-F5344CB8AC3E}">
        <p14:creationId xmlns:p14="http://schemas.microsoft.com/office/powerpoint/2010/main" val="156345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AD56-88AF-477B-9DA6-82F136DB0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B7936-368B-419F-B7A5-AAC4FF8D4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F61DA-E084-4049-A194-65D2F1EAC719}"/>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5" name="Footer Placeholder 4">
            <a:extLst>
              <a:ext uri="{FF2B5EF4-FFF2-40B4-BE49-F238E27FC236}">
                <a16:creationId xmlns:a16="http://schemas.microsoft.com/office/drawing/2014/main" id="{CEE481D7-B13C-4265-9E7E-2D135A67F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48B17-BA20-450D-B646-FD0B7EBA59D1}"/>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196886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8724-210F-4C11-9EFF-29D62A3F7E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63234D-6503-4A82-BD7B-CB8FDE3195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A1511-BF42-4D36-9FBB-466CE8BD1480}"/>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5" name="Footer Placeholder 4">
            <a:extLst>
              <a:ext uri="{FF2B5EF4-FFF2-40B4-BE49-F238E27FC236}">
                <a16:creationId xmlns:a16="http://schemas.microsoft.com/office/drawing/2014/main" id="{D1A3E4B6-2581-44F9-A257-74CAB6A50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1A801-60D7-48FF-B250-252FB0B17AF2}"/>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261629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F6541-B056-4EC8-A253-6A95D574B6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4D80CC-66AA-4C20-9F0D-641E083EEA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18A98-5C27-47BE-9D9C-9C5931E91994}"/>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5" name="Footer Placeholder 4">
            <a:extLst>
              <a:ext uri="{FF2B5EF4-FFF2-40B4-BE49-F238E27FC236}">
                <a16:creationId xmlns:a16="http://schemas.microsoft.com/office/drawing/2014/main" id="{CA6DC6C5-B5F3-4A35-A9A8-43D1039A2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4305E-3BEE-47AE-885A-FF22DC9FCB22}"/>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311236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7699-5BF4-4E63-A35F-71A5AA3A5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30B81-F515-4E65-AFAE-0425752E84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E2543-B539-434B-AF2E-444B945A118F}"/>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5" name="Footer Placeholder 4">
            <a:extLst>
              <a:ext uri="{FF2B5EF4-FFF2-40B4-BE49-F238E27FC236}">
                <a16:creationId xmlns:a16="http://schemas.microsoft.com/office/drawing/2014/main" id="{B784EC60-DEBE-4622-8E00-C0C999ADF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BDA55-994C-4DD2-A3D8-402AB34AAEFF}"/>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209471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CD0D-AF2B-4CC0-8D62-924513F53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9F1E08-DFAC-4DBD-A396-3D98A88F6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FA24DD-6BF7-4017-95DB-99689CB0E44F}"/>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5" name="Footer Placeholder 4">
            <a:extLst>
              <a:ext uri="{FF2B5EF4-FFF2-40B4-BE49-F238E27FC236}">
                <a16:creationId xmlns:a16="http://schemas.microsoft.com/office/drawing/2014/main" id="{93F9BB65-8F95-4E59-AF1B-D62A188DA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CEB9A-861C-4481-9C54-4057874282C2}"/>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186821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5BA6-C023-4E7C-93B8-48B313C8B2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4D235-3F0A-4A3E-906F-094BB5590A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273842-17B2-43FD-A2FC-8A3440367B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F0DBC4-7F96-470A-94E9-39FAAD965780}"/>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6" name="Footer Placeholder 5">
            <a:extLst>
              <a:ext uri="{FF2B5EF4-FFF2-40B4-BE49-F238E27FC236}">
                <a16:creationId xmlns:a16="http://schemas.microsoft.com/office/drawing/2014/main" id="{CE8D5F5F-5FEB-4F61-9AA5-3E009E3AC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C425E-B1B0-4DBA-997C-9421AE15D631}"/>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48475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3F26-F544-4E14-8732-8FECA6C055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96A4B6-6D17-4FB7-A285-6CD315E05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4052DC-EF93-40C5-A89F-E281AFD070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7938EB-3A8A-4E7F-9FB8-22BE22E2B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9A0B41-2285-4DC4-8E33-50C57439FF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0148F-1125-4FA0-BC00-D44A2FBC0181}"/>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8" name="Footer Placeholder 7">
            <a:extLst>
              <a:ext uri="{FF2B5EF4-FFF2-40B4-BE49-F238E27FC236}">
                <a16:creationId xmlns:a16="http://schemas.microsoft.com/office/drawing/2014/main" id="{CD00B4BF-E7A2-4236-B140-45602CAE5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5ED81C-246F-483B-B10A-D10AACCBF32D}"/>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105993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B760-8F64-4FA5-B843-3A7F0699A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38A18B-9E1D-446D-BC78-BA023AA985E1}"/>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4" name="Footer Placeholder 3">
            <a:extLst>
              <a:ext uri="{FF2B5EF4-FFF2-40B4-BE49-F238E27FC236}">
                <a16:creationId xmlns:a16="http://schemas.microsoft.com/office/drawing/2014/main" id="{D4ED8165-31D7-4449-A9C9-0EB8FB4D8A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AEC29E-0EAF-4129-BB15-D88637EDAA60}"/>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281528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7C8C17-7E6C-4BCC-A196-19AB3D0E76AE}"/>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3" name="Footer Placeholder 2">
            <a:extLst>
              <a:ext uri="{FF2B5EF4-FFF2-40B4-BE49-F238E27FC236}">
                <a16:creationId xmlns:a16="http://schemas.microsoft.com/office/drawing/2014/main" id="{3F2370BF-FA50-4960-95DA-63312C3F51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C385B1-6E9E-454D-A640-65ACCF9B09C5}"/>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40154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6509-9078-4FFD-9BF0-44B4F635B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DA8F77-22EB-4014-8C2C-8357612CF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21A475-C6B2-4149-9973-CF437E63E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E9C36-99CB-4AD2-B50D-9078E511917E}"/>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6" name="Footer Placeholder 5">
            <a:extLst>
              <a:ext uri="{FF2B5EF4-FFF2-40B4-BE49-F238E27FC236}">
                <a16:creationId xmlns:a16="http://schemas.microsoft.com/office/drawing/2014/main" id="{736B190C-8EC5-4DD2-85B6-BDD83E99C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9A137-B6E0-4C0C-A189-87EA1F690098}"/>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303269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66DF-BCAF-44FC-9338-726A52E6F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6EEEE-6E56-48AC-A43A-10C8199C9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0A577-ABEC-41A8-9ACC-B6E1FA61D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317662-D98E-45C7-9E03-8F8F8BAAC46C}"/>
              </a:ext>
            </a:extLst>
          </p:cNvPr>
          <p:cNvSpPr>
            <a:spLocks noGrp="1"/>
          </p:cNvSpPr>
          <p:nvPr>
            <p:ph type="dt" sz="half" idx="10"/>
          </p:nvPr>
        </p:nvSpPr>
        <p:spPr/>
        <p:txBody>
          <a:bodyPr/>
          <a:lstStyle/>
          <a:p>
            <a:fld id="{D3332C9D-5CAD-4E12-BC8E-957F27963486}" type="datetimeFigureOut">
              <a:rPr lang="en-US" smtClean="0"/>
              <a:t>5/10/2018</a:t>
            </a:fld>
            <a:endParaRPr lang="en-US"/>
          </a:p>
        </p:txBody>
      </p:sp>
      <p:sp>
        <p:nvSpPr>
          <p:cNvPr id="6" name="Footer Placeholder 5">
            <a:extLst>
              <a:ext uri="{FF2B5EF4-FFF2-40B4-BE49-F238E27FC236}">
                <a16:creationId xmlns:a16="http://schemas.microsoft.com/office/drawing/2014/main" id="{42343B5E-819A-4DEE-A2A6-09ADEE28D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34766-02EB-4E5E-87A7-8108DC1FE0CC}"/>
              </a:ext>
            </a:extLst>
          </p:cNvPr>
          <p:cNvSpPr>
            <a:spLocks noGrp="1"/>
          </p:cNvSpPr>
          <p:nvPr>
            <p:ph type="sldNum" sz="quarter" idx="12"/>
          </p:nvPr>
        </p:nvSpPr>
        <p:spPr/>
        <p:txBody>
          <a:bodyPr/>
          <a:lstStyle/>
          <a:p>
            <a:fld id="{0616376C-3346-4E4A-B2D1-2B3133A16F1C}" type="slidenum">
              <a:rPr lang="en-US" smtClean="0"/>
              <a:t>‹#›</a:t>
            </a:fld>
            <a:endParaRPr lang="en-US"/>
          </a:p>
        </p:txBody>
      </p:sp>
    </p:spTree>
    <p:extLst>
      <p:ext uri="{BB962C8B-B14F-4D97-AF65-F5344CB8AC3E}">
        <p14:creationId xmlns:p14="http://schemas.microsoft.com/office/powerpoint/2010/main" val="955181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BA771-277A-4535-87F4-FF78905A0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F0FFD7-7C80-40DE-B3BC-5000E170A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71DCF-9C9C-4666-8BB0-31A9F7AAF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32C9D-5CAD-4E12-BC8E-957F27963486}" type="datetimeFigureOut">
              <a:rPr lang="en-US" smtClean="0"/>
              <a:t>5/10/2018</a:t>
            </a:fld>
            <a:endParaRPr lang="en-US"/>
          </a:p>
        </p:txBody>
      </p:sp>
      <p:sp>
        <p:nvSpPr>
          <p:cNvPr id="5" name="Footer Placeholder 4">
            <a:extLst>
              <a:ext uri="{FF2B5EF4-FFF2-40B4-BE49-F238E27FC236}">
                <a16:creationId xmlns:a16="http://schemas.microsoft.com/office/drawing/2014/main" id="{6BB2BDF3-4446-45B8-BE4F-366A6F5CC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0C660-EB48-4AB3-98C3-B6FB552EA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6376C-3346-4E4A-B2D1-2B3133A16F1C}" type="slidenum">
              <a:rPr lang="en-US" smtClean="0"/>
              <a:t>‹#›</a:t>
            </a:fld>
            <a:endParaRPr lang="en-US"/>
          </a:p>
        </p:txBody>
      </p:sp>
    </p:spTree>
    <p:extLst>
      <p:ext uri="{BB962C8B-B14F-4D97-AF65-F5344CB8AC3E}">
        <p14:creationId xmlns:p14="http://schemas.microsoft.com/office/powerpoint/2010/main" val="164680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09838FF-EDCC-4CD9-80B3-F68EB1DB6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859" y="982364"/>
            <a:ext cx="2648371" cy="2648371"/>
          </a:xfrm>
          <a:prstGeom prst="rect">
            <a:avLst/>
          </a:prstGeom>
        </p:spPr>
      </p:pic>
      <p:sp>
        <p:nvSpPr>
          <p:cNvPr id="42" name="Rectangle 15">
            <a:extLst>
              <a:ext uri="{FF2B5EF4-FFF2-40B4-BE49-F238E27FC236}">
                <a16:creationId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17">
            <a:extLst>
              <a:ext uri="{FF2B5EF4-FFF2-40B4-BE49-F238E27FC236}">
                <a16:creationId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44" name="Straight Connector 19">
            <a:extLst>
              <a:ext uri="{FF2B5EF4-FFF2-40B4-BE49-F238E27FC236}">
                <a16:creationId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84089AD-0D91-492F-9237-D4FE18265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1" y="976813"/>
            <a:ext cx="2659472" cy="2659472"/>
          </a:xfrm>
          <a:prstGeom prst="rect">
            <a:avLst/>
          </a:prstGeom>
        </p:spPr>
      </p:pic>
      <p:pic>
        <p:nvPicPr>
          <p:cNvPr id="7" name="Picture 6">
            <a:extLst>
              <a:ext uri="{FF2B5EF4-FFF2-40B4-BE49-F238E27FC236}">
                <a16:creationId xmlns:a16="http://schemas.microsoft.com/office/drawing/2014/main" id="{A61860F4-FDC5-4E34-9B7F-528F06EBB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143" y="983211"/>
            <a:ext cx="2646677" cy="2646677"/>
          </a:xfrm>
          <a:prstGeom prst="rect">
            <a:avLst/>
          </a:prstGeom>
        </p:spPr>
      </p:pic>
      <p:cxnSp>
        <p:nvCxnSpPr>
          <p:cNvPr id="45" name="Straight Connector 21">
            <a:extLst>
              <a:ext uri="{FF2B5EF4-FFF2-40B4-BE49-F238E27FC236}">
                <a16:creationId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7806B83-382F-410D-8C05-45D1D45636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5269" y="1004677"/>
            <a:ext cx="2648372" cy="2648372"/>
          </a:xfrm>
          <a:prstGeom prst="rect">
            <a:avLst/>
          </a:prstGeom>
        </p:spPr>
      </p:pic>
      <p:cxnSp>
        <p:nvCxnSpPr>
          <p:cNvPr id="46" name="Straight Connector 23">
            <a:extLst>
              <a:ext uri="{FF2B5EF4-FFF2-40B4-BE49-F238E27FC236}">
                <a16:creationId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03DBE90-5EBD-4078-B380-DA85CCF8E88A}"/>
              </a:ext>
            </a:extLst>
          </p:cNvPr>
          <p:cNvSpPr>
            <a:spLocks noGrp="1"/>
          </p:cNvSpPr>
          <p:nvPr>
            <p:ph type="ctrTitle"/>
          </p:nvPr>
        </p:nvSpPr>
        <p:spPr>
          <a:xfrm>
            <a:off x="527538" y="4756638"/>
            <a:ext cx="11139854" cy="930447"/>
          </a:xfrm>
        </p:spPr>
        <p:txBody>
          <a:bodyPr>
            <a:normAutofit/>
          </a:bodyPr>
          <a:lstStyle/>
          <a:p>
            <a:r>
              <a:rPr lang="en-US" sz="5400">
                <a:solidFill>
                  <a:srgbClr val="FFFFFF"/>
                </a:solidFill>
              </a:rPr>
              <a:t>Privacy and Cryptocurrency</a:t>
            </a:r>
          </a:p>
        </p:txBody>
      </p:sp>
      <p:sp>
        <p:nvSpPr>
          <p:cNvPr id="3" name="Subtitle 2">
            <a:extLst>
              <a:ext uri="{FF2B5EF4-FFF2-40B4-BE49-F238E27FC236}">
                <a16:creationId xmlns:a16="http://schemas.microsoft.com/office/drawing/2014/main" id="{6EAFC772-454F-4F64-A874-0F7F8EA54A84}"/>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rPr>
              <a:t>By Justin Ehrenhofer</a:t>
            </a:r>
          </a:p>
        </p:txBody>
      </p:sp>
    </p:spTree>
    <p:extLst>
      <p:ext uri="{BB962C8B-B14F-4D97-AF65-F5344CB8AC3E}">
        <p14:creationId xmlns:p14="http://schemas.microsoft.com/office/powerpoint/2010/main" val="384657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Cloud 30"/>
          <p:cNvSpPr/>
          <p:nvPr/>
        </p:nvSpPr>
        <p:spPr>
          <a:xfrm>
            <a:off x="3542701" y="4721842"/>
            <a:ext cx="5138667" cy="2662991"/>
          </a:xfrm>
          <a:prstGeom prst="cloud">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b="1" dirty="0"/>
              <a:t>Mixing with other people’s coins</a:t>
            </a:r>
          </a:p>
        </p:txBody>
      </p:sp>
      <p:sp>
        <p:nvSpPr>
          <p:cNvPr id="4" name="Flowchart: Manual Operation 3"/>
          <p:cNvSpPr/>
          <p:nvPr/>
        </p:nvSpPr>
        <p:spPr>
          <a:xfrm rot="10800000">
            <a:off x="4569564" y="4957010"/>
            <a:ext cx="3052868" cy="1155029"/>
          </a:xfrm>
          <a:prstGeom prst="flowChartManualOperatio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43072" y="5127206"/>
            <a:ext cx="705852" cy="7058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rot="2208729">
            <a:off x="5823284" y="5432006"/>
            <a:ext cx="545429" cy="96253"/>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38797" y="2057935"/>
            <a:ext cx="914400" cy="128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bitc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566" y="1780790"/>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bitcoin"/>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756291" y="2564205"/>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mage result for bitcoin"/>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756290" y="3503478"/>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bitcoin"/>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527566" y="4274385"/>
            <a:ext cx="682625" cy="6826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569563" y="6128082"/>
            <a:ext cx="3052869" cy="374904"/>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55532" y="6224094"/>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69563" y="6502986"/>
            <a:ext cx="3052869" cy="374904"/>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655532" y="6598998"/>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23319" y="6245129"/>
            <a:ext cx="1945356" cy="140810"/>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123319" y="6615694"/>
            <a:ext cx="1945356" cy="140810"/>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804733" y="4226258"/>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88689" y="3364464"/>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04730" y="2531284"/>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Flowchart: Alternate Process 4"/>
          <p:cNvSpPr/>
          <p:nvPr/>
        </p:nvSpPr>
        <p:spPr>
          <a:xfrm>
            <a:off x="5237746" y="2149642"/>
            <a:ext cx="1716505" cy="280736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761175">
            <a:off x="4239905" y="2512135"/>
            <a:ext cx="914400" cy="157586"/>
          </a:xfrm>
          <a:prstGeom prst="rightArrow">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9869766">
            <a:off x="4238525" y="4153227"/>
            <a:ext cx="91440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495292">
            <a:off x="3523712" y="3000685"/>
            <a:ext cx="1554480" cy="157586"/>
          </a:xfrm>
          <a:prstGeom prst="rightArrow">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21140983">
            <a:off x="3512328" y="3584434"/>
            <a:ext cx="1554480" cy="157586"/>
          </a:xfrm>
          <a:prstGeom prst="rightArrow">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9270913" flipH="1">
            <a:off x="7121987" y="2516237"/>
            <a:ext cx="914400" cy="157586"/>
          </a:xfrm>
          <a:prstGeom prst="rightArrow">
            <a:avLst/>
          </a:prstGeom>
          <a:gradFill flip="none" rotWithShape="1">
            <a:gsLst>
              <a:gs pos="0">
                <a:srgbClr val="00B050"/>
              </a:gs>
              <a:gs pos="43000">
                <a:srgbClr val="F84836"/>
              </a:gs>
              <a:gs pos="100000">
                <a:srgbClr val="F848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2417004" flipH="1">
            <a:off x="7120607" y="4153225"/>
            <a:ext cx="914400" cy="157586"/>
          </a:xfrm>
          <a:prstGeom prst="rightArrow">
            <a:avLst/>
          </a:prstGeom>
          <a:gradFill>
            <a:gsLst>
              <a:gs pos="0">
                <a:srgbClr val="00B050"/>
              </a:gs>
              <a:gs pos="43000">
                <a:srgbClr val="F84836"/>
              </a:gs>
              <a:gs pos="100000">
                <a:srgbClr val="F8483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10267143" flipH="1">
            <a:off x="7161609" y="2984972"/>
            <a:ext cx="1554480" cy="157586"/>
          </a:xfrm>
          <a:prstGeom prst="rightArrow">
            <a:avLst/>
          </a:prstGeom>
          <a:gradFill>
            <a:gsLst>
              <a:gs pos="0">
                <a:srgbClr val="00B050"/>
              </a:gs>
              <a:gs pos="43000">
                <a:srgbClr val="F84836"/>
              </a:gs>
              <a:gs pos="100000">
                <a:srgbClr val="F8483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1358295" flipH="1">
            <a:off x="7150225" y="3587771"/>
            <a:ext cx="1554480" cy="157586"/>
          </a:xfrm>
          <a:prstGeom prst="rightArrow">
            <a:avLst/>
          </a:prstGeom>
          <a:gradFill>
            <a:gsLst>
              <a:gs pos="0">
                <a:srgbClr val="00B050"/>
              </a:gs>
              <a:gs pos="43000">
                <a:srgbClr val="F84836"/>
              </a:gs>
              <a:gs pos="100000">
                <a:srgbClr val="F8483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20560" y="4680572"/>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20560" y="4461642"/>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721176" y="423659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21176" y="4020735"/>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588491" y="3796883"/>
            <a:ext cx="365760"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716995" y="357043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16995" y="335150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17611" y="3126454"/>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717611" y="2910596"/>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84926" y="2686744"/>
            <a:ext cx="365760"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716995" y="2473527"/>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81597" y="2110950"/>
            <a:ext cx="1828800" cy="128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8761038" y="2562787"/>
            <a:ext cx="683478" cy="685460"/>
            <a:chOff x="8070456" y="1782897"/>
            <a:chExt cx="683478" cy="685460"/>
          </a:xfrm>
        </p:grpSpPr>
        <p:pic>
          <p:nvPicPr>
            <p:cNvPr id="73" name="Picture 6" descr="Image result for bitcoin"/>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Image result for bitcoin"/>
            <p:cNvPicPr>
              <a:picLocks noChangeAspect="1" noChangeArrowheads="1"/>
            </p:cNvPicPr>
            <p:nvPr/>
          </p:nvPicPr>
          <p:blipFill rotWithShape="1">
            <a:blip r:embed="rId4">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Image result for bitcoin"/>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Image result for bitcoin"/>
            <p:cNvPicPr>
              <a:picLocks noChangeAspect="1" noChangeArrowheads="1"/>
            </p:cNvPicPr>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 76"/>
          <p:cNvGrpSpPr/>
          <p:nvPr/>
        </p:nvGrpSpPr>
        <p:grpSpPr>
          <a:xfrm>
            <a:off x="8758691" y="3502047"/>
            <a:ext cx="683478" cy="685460"/>
            <a:chOff x="8070456" y="1782897"/>
            <a:chExt cx="683478" cy="685460"/>
          </a:xfrm>
        </p:grpSpPr>
        <p:pic>
          <p:nvPicPr>
            <p:cNvPr id="78" name="Picture 6" descr="Image result for bitcoin"/>
            <p:cNvPicPr>
              <a:picLocks noChangeAspect="1" noChangeArrowheads="1"/>
            </p:cNvPicPr>
            <p:nvPr/>
          </p:nvPicPr>
          <p:blipFill rotWithShape="1">
            <a:blip r:embed="rId3">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Image result for bitcoin"/>
            <p:cNvPicPr>
              <a:picLocks noChangeAspect="1" noChangeArrowheads="1"/>
            </p:cNvPicPr>
            <p:nvPr/>
          </p:nvPicPr>
          <p:blipFill rotWithShape="1">
            <a:blip r:embed="rId4">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Image result for bitcoin"/>
            <p:cNvPicPr>
              <a:picLocks noChangeAspect="1" noChangeArrowheads="1"/>
            </p:cNvPicPr>
            <p:nvPr/>
          </p:nvPicPr>
          <p:blipFill rotWithShape="1">
            <a:blip r:embed="rId5">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Image result for bitcoin"/>
            <p:cNvPicPr>
              <a:picLocks noChangeAspect="1" noChangeArrowheads="1"/>
            </p:cNvPicPr>
            <p:nvPr/>
          </p:nvPicPr>
          <p:blipFill rotWithShape="1">
            <a:blip r:embed="rId6">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 name="Group 81"/>
          <p:cNvGrpSpPr/>
          <p:nvPr/>
        </p:nvGrpSpPr>
        <p:grpSpPr>
          <a:xfrm>
            <a:off x="8070456" y="4271683"/>
            <a:ext cx="683478" cy="685460"/>
            <a:chOff x="8070456" y="1782897"/>
            <a:chExt cx="683478" cy="685460"/>
          </a:xfrm>
        </p:grpSpPr>
        <p:pic>
          <p:nvPicPr>
            <p:cNvPr id="83" name="Picture 6" descr="Image result for bitcoin"/>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Image result for bitcoin"/>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Image result for bitcoin"/>
            <p:cNvPicPr>
              <a:picLocks noChangeAspect="1" noChangeArrowheads="1"/>
            </p:cNvPicPr>
            <p:nvPr/>
          </p:nvPicPr>
          <p:blipFill rotWithShape="1">
            <a:blip r:embed="rId5">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Image result for bitcoin"/>
            <p:cNvPicPr>
              <a:picLocks noChangeAspect="1" noChangeArrowheads="1"/>
            </p:cNvPicPr>
            <p:nvPr/>
          </p:nvPicPr>
          <p:blipFill rotWithShape="1">
            <a:blip r:embed="rId6">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8070456" y="1782897"/>
            <a:ext cx="683478" cy="685460"/>
            <a:chOff x="8070456" y="1782897"/>
            <a:chExt cx="683478" cy="685460"/>
          </a:xfrm>
        </p:grpSpPr>
        <p:pic>
          <p:nvPicPr>
            <p:cNvPr id="88" name="Picture 6" descr="Image result for bitcoin"/>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Image result for bitcoin"/>
            <p:cNvPicPr>
              <a:picLocks noChangeAspect="1" noChangeArrowheads="1"/>
            </p:cNvPicPr>
            <p:nvPr/>
          </p:nvPicPr>
          <p:blipFill rotWithShape="1">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Image result for bitcoin"/>
            <p:cNvPicPr>
              <a:picLocks noChangeAspect="1" noChangeArrowheads="1"/>
            </p:cNvPicPr>
            <p:nvPr/>
          </p:nvPicPr>
          <p:blipFill rotWithShape="1">
            <a:blip r:embed="rId5">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6" descr="Image result for bitcoin"/>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7506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1" name="Cloud 30"/>
          <p:cNvSpPr/>
          <p:nvPr/>
        </p:nvSpPr>
        <p:spPr>
          <a:xfrm>
            <a:off x="3542701" y="4721842"/>
            <a:ext cx="5138667" cy="2662991"/>
          </a:xfrm>
          <a:prstGeom prst="cloud">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b="1" dirty="0"/>
              <a:t>Mixing with other people’s coins</a:t>
            </a:r>
          </a:p>
        </p:txBody>
      </p:sp>
      <p:sp>
        <p:nvSpPr>
          <p:cNvPr id="4" name="Flowchart: Manual Operation 3"/>
          <p:cNvSpPr/>
          <p:nvPr/>
        </p:nvSpPr>
        <p:spPr>
          <a:xfrm rot="10800000">
            <a:off x="4569564" y="4957010"/>
            <a:ext cx="3052868" cy="1155029"/>
          </a:xfrm>
          <a:prstGeom prst="flowChartManualOperatio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43072" y="5127206"/>
            <a:ext cx="705852" cy="7058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rot="2208729">
            <a:off x="5823284" y="5432006"/>
            <a:ext cx="545429" cy="96253"/>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38797" y="2057935"/>
            <a:ext cx="914400" cy="128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bitc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566" y="1780790"/>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bitcoin"/>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756291" y="2564205"/>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mage result for bitcoin"/>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756290" y="3503478"/>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bitcoin"/>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527566" y="4274385"/>
            <a:ext cx="682625" cy="6826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569563" y="6128082"/>
            <a:ext cx="3052869" cy="374904"/>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55532" y="6224094"/>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69563" y="6502986"/>
            <a:ext cx="3052869" cy="374904"/>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655532" y="6598998"/>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23319" y="6245129"/>
            <a:ext cx="1945356" cy="140810"/>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123319" y="6615694"/>
            <a:ext cx="1945356" cy="140810"/>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804733" y="4226258"/>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88689" y="3364464"/>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04730" y="2531284"/>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Flowchart: Alternate Process 4"/>
          <p:cNvSpPr/>
          <p:nvPr/>
        </p:nvSpPr>
        <p:spPr>
          <a:xfrm>
            <a:off x="5237746" y="2149642"/>
            <a:ext cx="1716505" cy="280736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761175">
            <a:off x="4239905" y="2512135"/>
            <a:ext cx="914400" cy="157586"/>
          </a:xfrm>
          <a:prstGeom prst="rightArrow">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9869766">
            <a:off x="4238525" y="4153227"/>
            <a:ext cx="91440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495292">
            <a:off x="3523712" y="3000685"/>
            <a:ext cx="1554480" cy="157586"/>
          </a:xfrm>
          <a:prstGeom prst="rightArrow">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21140983">
            <a:off x="3512328" y="3584434"/>
            <a:ext cx="1554480" cy="157586"/>
          </a:xfrm>
          <a:prstGeom prst="rightArrow">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20560" y="4680572"/>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20560" y="4461642"/>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721176" y="423659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21176" y="4020735"/>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588491" y="3796883"/>
            <a:ext cx="365760"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716995" y="357043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16995" y="335150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17611" y="3126454"/>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717611" y="2910596"/>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84926" y="2686744"/>
            <a:ext cx="365760"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716995" y="2473527"/>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81597" y="2110950"/>
            <a:ext cx="1828800" cy="128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24"/>
          <p:cNvSpPr/>
          <p:nvPr/>
        </p:nvSpPr>
        <p:spPr>
          <a:xfrm rot="9270913" flipH="1">
            <a:off x="7121987" y="2516237"/>
            <a:ext cx="914400" cy="157586"/>
          </a:xfrm>
          <a:prstGeom prst="rightArrow">
            <a:avLst/>
          </a:prstGeom>
          <a:gradFill flip="none" rotWithShape="1">
            <a:gsLst>
              <a:gs pos="0">
                <a:srgbClr val="00B050"/>
              </a:gs>
              <a:gs pos="43000">
                <a:srgbClr val="F84836"/>
              </a:gs>
              <a:gs pos="100000">
                <a:srgbClr val="F848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25"/>
          <p:cNvSpPr/>
          <p:nvPr/>
        </p:nvSpPr>
        <p:spPr>
          <a:xfrm rot="12417004" flipH="1">
            <a:off x="7120607" y="4153225"/>
            <a:ext cx="914400" cy="157586"/>
          </a:xfrm>
          <a:prstGeom prst="rightArrow">
            <a:avLst/>
          </a:prstGeom>
          <a:gradFill>
            <a:gsLst>
              <a:gs pos="0">
                <a:srgbClr val="00B050"/>
              </a:gs>
              <a:gs pos="43000">
                <a:srgbClr val="F84836"/>
              </a:gs>
              <a:gs pos="100000">
                <a:srgbClr val="F8483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26"/>
          <p:cNvSpPr/>
          <p:nvPr/>
        </p:nvSpPr>
        <p:spPr>
          <a:xfrm rot="10267143" flipH="1">
            <a:off x="7161609" y="2984972"/>
            <a:ext cx="1554480" cy="157586"/>
          </a:xfrm>
          <a:prstGeom prst="rightArrow">
            <a:avLst/>
          </a:prstGeom>
          <a:gradFill>
            <a:gsLst>
              <a:gs pos="0">
                <a:srgbClr val="00B050"/>
              </a:gs>
              <a:gs pos="43000">
                <a:srgbClr val="F84836"/>
              </a:gs>
              <a:gs pos="100000">
                <a:srgbClr val="F8483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27"/>
          <p:cNvSpPr/>
          <p:nvPr/>
        </p:nvSpPr>
        <p:spPr>
          <a:xfrm rot="11358295" flipH="1">
            <a:off x="7150225" y="3587771"/>
            <a:ext cx="1554480" cy="157586"/>
          </a:xfrm>
          <a:prstGeom prst="rightArrow">
            <a:avLst/>
          </a:prstGeom>
          <a:gradFill>
            <a:gsLst>
              <a:gs pos="0">
                <a:srgbClr val="00B050"/>
              </a:gs>
              <a:gs pos="43000">
                <a:srgbClr val="F84836"/>
              </a:gs>
              <a:gs pos="100000">
                <a:srgbClr val="F84836"/>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8761038" y="2562787"/>
            <a:ext cx="683478" cy="685460"/>
            <a:chOff x="8070456" y="1782897"/>
            <a:chExt cx="683478" cy="685460"/>
          </a:xfrm>
        </p:grpSpPr>
        <p:pic>
          <p:nvPicPr>
            <p:cNvPr id="77" name="Picture 6" descr="Image result for bitcoin"/>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Image result for bitcoin"/>
            <p:cNvPicPr>
              <a:picLocks noChangeAspect="1" noChangeArrowheads="1"/>
            </p:cNvPicPr>
            <p:nvPr/>
          </p:nvPicPr>
          <p:blipFill rotWithShape="1">
            <a:blip r:embed="rId4">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Image result for bitcoin"/>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descr="Image result for bitcoin"/>
            <p:cNvPicPr>
              <a:picLocks noChangeAspect="1" noChangeArrowheads="1"/>
            </p:cNvPicPr>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 80"/>
          <p:cNvGrpSpPr/>
          <p:nvPr/>
        </p:nvGrpSpPr>
        <p:grpSpPr>
          <a:xfrm>
            <a:off x="8758691" y="3502047"/>
            <a:ext cx="683478" cy="685460"/>
            <a:chOff x="8070456" y="1782897"/>
            <a:chExt cx="683478" cy="685460"/>
          </a:xfrm>
        </p:grpSpPr>
        <p:pic>
          <p:nvPicPr>
            <p:cNvPr id="82" name="Picture 6" descr="Image result for bitcoin"/>
            <p:cNvPicPr>
              <a:picLocks noChangeAspect="1" noChangeArrowheads="1"/>
            </p:cNvPicPr>
            <p:nvPr/>
          </p:nvPicPr>
          <p:blipFill rotWithShape="1">
            <a:blip r:embed="rId3">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Image result for bitcoin"/>
            <p:cNvPicPr>
              <a:picLocks noChangeAspect="1" noChangeArrowheads="1"/>
            </p:cNvPicPr>
            <p:nvPr/>
          </p:nvPicPr>
          <p:blipFill rotWithShape="1">
            <a:blip r:embed="rId4">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6" descr="Image result for bitcoin"/>
            <p:cNvPicPr>
              <a:picLocks noChangeAspect="1" noChangeArrowheads="1"/>
            </p:cNvPicPr>
            <p:nvPr/>
          </p:nvPicPr>
          <p:blipFill rotWithShape="1">
            <a:blip r:embed="rId5">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6" descr="Image result for bitcoin"/>
            <p:cNvPicPr>
              <a:picLocks noChangeAspect="1" noChangeArrowheads="1"/>
            </p:cNvPicPr>
            <p:nvPr/>
          </p:nvPicPr>
          <p:blipFill rotWithShape="1">
            <a:blip r:embed="rId6">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6" name="Group 85"/>
          <p:cNvGrpSpPr/>
          <p:nvPr/>
        </p:nvGrpSpPr>
        <p:grpSpPr>
          <a:xfrm>
            <a:off x="8070456" y="4271683"/>
            <a:ext cx="683478" cy="685460"/>
            <a:chOff x="8070456" y="1782897"/>
            <a:chExt cx="683478" cy="685460"/>
          </a:xfrm>
        </p:grpSpPr>
        <p:pic>
          <p:nvPicPr>
            <p:cNvPr id="87" name="Picture 6" descr="Image result for bitcoin"/>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Image result for bitcoin"/>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Image result for bitcoin"/>
            <p:cNvPicPr>
              <a:picLocks noChangeAspect="1" noChangeArrowheads="1"/>
            </p:cNvPicPr>
            <p:nvPr/>
          </p:nvPicPr>
          <p:blipFill rotWithShape="1">
            <a:blip r:embed="rId5">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Image result for bitcoin"/>
            <p:cNvPicPr>
              <a:picLocks noChangeAspect="1" noChangeArrowheads="1"/>
            </p:cNvPicPr>
            <p:nvPr/>
          </p:nvPicPr>
          <p:blipFill rotWithShape="1">
            <a:blip r:embed="rId6">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 90"/>
          <p:cNvGrpSpPr/>
          <p:nvPr/>
        </p:nvGrpSpPr>
        <p:grpSpPr>
          <a:xfrm>
            <a:off x="8070456" y="1782897"/>
            <a:ext cx="683478" cy="685460"/>
            <a:chOff x="8070456" y="1782897"/>
            <a:chExt cx="683478" cy="685460"/>
          </a:xfrm>
        </p:grpSpPr>
        <p:pic>
          <p:nvPicPr>
            <p:cNvPr id="92" name="Picture 6" descr="Image result for bitcoin"/>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Image result for bitcoin"/>
            <p:cNvPicPr>
              <a:picLocks noChangeAspect="1" noChangeArrowheads="1"/>
            </p:cNvPicPr>
            <p:nvPr/>
          </p:nvPicPr>
          <p:blipFill rotWithShape="1">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Image result for bitcoin"/>
            <p:cNvPicPr>
              <a:picLocks noChangeAspect="1" noChangeArrowheads="1"/>
            </p:cNvPicPr>
            <p:nvPr/>
          </p:nvPicPr>
          <p:blipFill rotWithShape="1">
            <a:blip r:embed="rId5">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Image result for bitcoin"/>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378226" y="4937739"/>
            <a:ext cx="1595583" cy="1595583"/>
            <a:chOff x="1378226" y="4937739"/>
            <a:chExt cx="1595583" cy="1595583"/>
          </a:xfrm>
        </p:grpSpPr>
        <p:sp>
          <p:nvSpPr>
            <p:cNvPr id="3" name="Oval 2"/>
            <p:cNvSpPr/>
            <p:nvPr/>
          </p:nvSpPr>
          <p:spPr>
            <a:xfrm>
              <a:off x="1378226" y="4937739"/>
              <a:ext cx="1595583" cy="1595583"/>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2160105" y="5775287"/>
              <a:ext cx="384312" cy="0"/>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2160105" y="5166963"/>
              <a:ext cx="0" cy="651129"/>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29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BD87B4-596D-49DB-87D0-86CF74A9630B}"/>
              </a:ext>
            </a:extLst>
          </p:cNvPr>
          <p:cNvSpPr>
            <a:spLocks noGrp="1"/>
          </p:cNvSpPr>
          <p:nvPr>
            <p:ph type="title"/>
          </p:nvPr>
        </p:nvSpPr>
        <p:spPr/>
        <p:txBody>
          <a:bodyPr/>
          <a:lstStyle/>
          <a:p>
            <a:pPr algn="ctr"/>
            <a:r>
              <a:rPr lang="en-US" b="1" dirty="0"/>
              <a:t>Coins Worth Talking About</a:t>
            </a:r>
          </a:p>
        </p:txBody>
      </p:sp>
      <p:pic>
        <p:nvPicPr>
          <p:cNvPr id="3074" name="Picture 2" descr="Image result for monero">
            <a:extLst>
              <a:ext uri="{FF2B5EF4-FFF2-40B4-BE49-F238E27FC236}">
                <a16:creationId xmlns:a16="http://schemas.microsoft.com/office/drawing/2014/main" id="{65CF23DA-6D4D-457D-BE6D-7AA1E8871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26" y="1924706"/>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zcash">
            <a:extLst>
              <a:ext uri="{FF2B5EF4-FFF2-40B4-BE49-F238E27FC236}">
                <a16:creationId xmlns:a16="http://schemas.microsoft.com/office/drawing/2014/main" id="{9DDDCCB2-778B-4408-A289-1FBE3E033B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3026" y="4819076"/>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pivx">
            <a:extLst>
              <a:ext uri="{FF2B5EF4-FFF2-40B4-BE49-F238E27FC236}">
                <a16:creationId xmlns:a16="http://schemas.microsoft.com/office/drawing/2014/main" id="{9761B50B-7BB4-4900-A9C1-9C4576048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993" y="2038924"/>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dash">
            <a:extLst>
              <a:ext uri="{FF2B5EF4-FFF2-40B4-BE49-F238E27FC236}">
                <a16:creationId xmlns:a16="http://schemas.microsoft.com/office/drawing/2014/main" id="{13CD317E-FCC0-4721-A8F9-1DC55D3801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0719" y="2038924"/>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Related image">
            <a:extLst>
              <a:ext uri="{FF2B5EF4-FFF2-40B4-BE49-F238E27FC236}">
                <a16:creationId xmlns:a16="http://schemas.microsoft.com/office/drawing/2014/main" id="{2931C00C-4D64-4918-B654-4889D82FE1A6}"/>
              </a:ext>
            </a:extLst>
          </p:cNvPr>
          <p:cNvPicPr>
            <a:picLocks noChangeAspect="1" noChangeArrowheads="1"/>
          </p:cNvPicPr>
          <p:nvPr/>
        </p:nvPicPr>
        <p:blipFill>
          <a:blip r:embed="rId6">
            <a:clrChange>
              <a:clrFrom>
                <a:srgbClr val="E7E8EC"/>
              </a:clrFrom>
              <a:clrTo>
                <a:srgbClr val="E7E8EC">
                  <a:alpha val="0"/>
                </a:srgbClr>
              </a:clrTo>
            </a:clrChange>
            <a:extLst>
              <a:ext uri="{28A0092B-C50C-407E-A947-70E740481C1C}">
                <a14:useLocalDpi xmlns:a14="http://schemas.microsoft.com/office/drawing/2010/main" val="0"/>
              </a:ext>
            </a:extLst>
          </a:blip>
          <a:srcRect/>
          <a:stretch>
            <a:fillRect/>
          </a:stretch>
        </p:blipFill>
        <p:spPr bwMode="auto">
          <a:xfrm>
            <a:off x="10274352" y="2038924"/>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Image result for deep onion coin">
            <a:extLst>
              <a:ext uri="{FF2B5EF4-FFF2-40B4-BE49-F238E27FC236}">
                <a16:creationId xmlns:a16="http://schemas.microsoft.com/office/drawing/2014/main" id="{CB7F5DD9-6C1F-4698-8FDD-20EEE7B919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0719" y="3657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Image result for verge">
            <a:extLst>
              <a:ext uri="{FF2B5EF4-FFF2-40B4-BE49-F238E27FC236}">
                <a16:creationId xmlns:a16="http://schemas.microsoft.com/office/drawing/2014/main" id="{6963FA86-CC23-4B39-A70C-043D28A9C7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1976" y="3574596"/>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Image result for bytecoin">
            <a:extLst>
              <a:ext uri="{FF2B5EF4-FFF2-40B4-BE49-F238E27FC236}">
                <a16:creationId xmlns:a16="http://schemas.microsoft.com/office/drawing/2014/main" id="{E63F903F-0A93-4123-812B-1A503F598E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60719" y="5276276"/>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Image result for electroneum">
            <a:extLst>
              <a:ext uri="{FF2B5EF4-FFF2-40B4-BE49-F238E27FC236}">
                <a16:creationId xmlns:a16="http://schemas.microsoft.com/office/drawing/2014/main" id="{30EFC244-E790-446F-A35C-9BD422C6B45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7086" y="5276276"/>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Image result for bitcoindark">
            <a:extLst>
              <a:ext uri="{FF2B5EF4-FFF2-40B4-BE49-F238E27FC236}">
                <a16:creationId xmlns:a16="http://schemas.microsoft.com/office/drawing/2014/main" id="{300D262E-9E49-4377-81B8-1C1530F1D512}"/>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71976" y="5276276"/>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Image result for zencash">
            <a:extLst>
              <a:ext uri="{FF2B5EF4-FFF2-40B4-BE49-F238E27FC236}">
                <a16:creationId xmlns:a16="http://schemas.microsoft.com/office/drawing/2014/main" id="{8C6F70C8-8DC5-4233-99A8-65112EB903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7086" y="2038924"/>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Image result for navcoin">
            <a:extLst>
              <a:ext uri="{FF2B5EF4-FFF2-40B4-BE49-F238E27FC236}">
                <a16:creationId xmlns:a16="http://schemas.microsoft.com/office/drawing/2014/main" id="{DFFD58FD-EC75-4B71-92EE-91A6170034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7086" y="3657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4C3A48E-3CAE-4717-9757-4642F5906505}"/>
              </a:ext>
            </a:extLst>
          </p:cNvPr>
          <p:cNvPicPr>
            <a:picLocks/>
          </p:cNvPicPr>
          <p:nvPr/>
        </p:nvPicPr>
        <p:blipFill>
          <a:blip r:embed="rId14">
            <a:clrChange>
              <a:clrFrom>
                <a:srgbClr val="1F1F2E"/>
              </a:clrFrom>
              <a:clrTo>
                <a:srgbClr val="1F1F2E">
                  <a:alpha val="0"/>
                </a:srgbClr>
              </a:clrTo>
            </a:clrChange>
          </a:blip>
          <a:stretch>
            <a:fillRect/>
          </a:stretch>
        </p:blipFill>
        <p:spPr>
          <a:xfrm>
            <a:off x="3361993" y="4819076"/>
            <a:ext cx="1828800" cy="1828800"/>
          </a:xfrm>
          <a:prstGeom prst="rect">
            <a:avLst/>
          </a:prstGeom>
        </p:spPr>
      </p:pic>
      <p:cxnSp>
        <p:nvCxnSpPr>
          <p:cNvPr id="10" name="Straight Connector 9">
            <a:extLst>
              <a:ext uri="{FF2B5EF4-FFF2-40B4-BE49-F238E27FC236}">
                <a16:creationId xmlns:a16="http://schemas.microsoft.com/office/drawing/2014/main" id="{5E0C8DA5-F0D1-41BC-8574-0A1D9DB51423}"/>
              </a:ext>
            </a:extLst>
          </p:cNvPr>
          <p:cNvCxnSpPr>
            <a:cxnSpLocks/>
          </p:cNvCxnSpPr>
          <p:nvPr/>
        </p:nvCxnSpPr>
        <p:spPr>
          <a:xfrm>
            <a:off x="5596755" y="2038924"/>
            <a:ext cx="0" cy="4519531"/>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A89170-5B52-46C3-AF6A-830208D172FC}"/>
              </a:ext>
            </a:extLst>
          </p:cNvPr>
          <p:cNvCxnSpPr>
            <a:cxnSpLocks/>
          </p:cNvCxnSpPr>
          <p:nvPr/>
        </p:nvCxnSpPr>
        <p:spPr>
          <a:xfrm>
            <a:off x="2761589" y="1924706"/>
            <a:ext cx="0" cy="4723170"/>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5D148F7-6A9B-4D04-9000-D5E15EB48D67}"/>
              </a:ext>
            </a:extLst>
          </p:cNvPr>
          <p:cNvSpPr txBox="1"/>
          <p:nvPr/>
        </p:nvSpPr>
        <p:spPr>
          <a:xfrm rot="16200000">
            <a:off x="5011353" y="4158734"/>
            <a:ext cx="1577932" cy="369332"/>
          </a:xfrm>
          <a:prstGeom prst="rect">
            <a:avLst/>
          </a:prstGeom>
          <a:noFill/>
        </p:spPr>
        <p:txBody>
          <a:bodyPr wrap="none" rtlCol="0">
            <a:spAutoFit/>
          </a:bodyPr>
          <a:lstStyle/>
          <a:p>
            <a:pPr algn="ctr"/>
            <a:r>
              <a:rPr lang="en-US" dirty="0"/>
              <a:t>Tier: Pure Crap</a:t>
            </a:r>
          </a:p>
        </p:txBody>
      </p:sp>
      <p:sp>
        <p:nvSpPr>
          <p:cNvPr id="28" name="TextBox 27">
            <a:extLst>
              <a:ext uri="{FF2B5EF4-FFF2-40B4-BE49-F238E27FC236}">
                <a16:creationId xmlns:a16="http://schemas.microsoft.com/office/drawing/2014/main" id="{2996DBD7-EF86-482A-AB26-B8FFC0974AAA}"/>
              </a:ext>
            </a:extLst>
          </p:cNvPr>
          <p:cNvSpPr txBox="1"/>
          <p:nvPr/>
        </p:nvSpPr>
        <p:spPr>
          <a:xfrm rot="16200000">
            <a:off x="1275262" y="4158733"/>
            <a:ext cx="3373039" cy="369332"/>
          </a:xfrm>
          <a:prstGeom prst="rect">
            <a:avLst/>
          </a:prstGeom>
          <a:noFill/>
        </p:spPr>
        <p:txBody>
          <a:bodyPr wrap="none" rtlCol="0">
            <a:spAutoFit/>
          </a:bodyPr>
          <a:lstStyle/>
          <a:p>
            <a:pPr algn="ctr"/>
            <a:r>
              <a:rPr lang="en-US" dirty="0"/>
              <a:t>Tier: Small Modicum of Principles</a:t>
            </a:r>
          </a:p>
        </p:txBody>
      </p:sp>
      <p:sp>
        <p:nvSpPr>
          <p:cNvPr id="29" name="TextBox 28">
            <a:extLst>
              <a:ext uri="{FF2B5EF4-FFF2-40B4-BE49-F238E27FC236}">
                <a16:creationId xmlns:a16="http://schemas.microsoft.com/office/drawing/2014/main" id="{2043D9F8-223D-47F5-A193-7F11F0F66453}"/>
              </a:ext>
            </a:extLst>
          </p:cNvPr>
          <p:cNvSpPr txBox="1"/>
          <p:nvPr/>
        </p:nvSpPr>
        <p:spPr>
          <a:xfrm rot="16200000">
            <a:off x="-1713197" y="4075729"/>
            <a:ext cx="3805915" cy="369332"/>
          </a:xfrm>
          <a:prstGeom prst="rect">
            <a:avLst/>
          </a:prstGeom>
          <a:noFill/>
        </p:spPr>
        <p:txBody>
          <a:bodyPr wrap="none" rtlCol="0">
            <a:spAutoFit/>
          </a:bodyPr>
          <a:lstStyle/>
          <a:p>
            <a:pPr algn="ctr"/>
            <a:r>
              <a:rPr lang="en-US" dirty="0"/>
              <a:t>Tier: Actual Research and Competence</a:t>
            </a:r>
          </a:p>
        </p:txBody>
      </p:sp>
    </p:spTree>
    <p:extLst>
      <p:ext uri="{BB962C8B-B14F-4D97-AF65-F5344CB8AC3E}">
        <p14:creationId xmlns:p14="http://schemas.microsoft.com/office/powerpoint/2010/main" val="41188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5" name="Down Arrow 54"/>
          <p:cNvSpPr/>
          <p:nvPr/>
        </p:nvSpPr>
        <p:spPr>
          <a:xfrm>
            <a:off x="9909352" y="2174306"/>
            <a:ext cx="1375611" cy="3536683"/>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6828953" y="2391271"/>
            <a:ext cx="1375611" cy="3319718"/>
          </a:xfrm>
          <a:prstGeom prst="downArrow">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3769306" y="2168524"/>
            <a:ext cx="1375611" cy="3542465"/>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006045" y="2786648"/>
            <a:ext cx="8247646" cy="1796716"/>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838200" y="2174306"/>
            <a:ext cx="1375611" cy="3536683"/>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9436027" y="2536820"/>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371998" y="2540107"/>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335003" y="2622400"/>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9505" y="2622401"/>
            <a:ext cx="2326105" cy="23261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b="1" dirty="0"/>
              <a:t>A Quick Dive into Monero</a:t>
            </a:r>
          </a:p>
        </p:txBody>
      </p:sp>
      <p:grpSp>
        <p:nvGrpSpPr>
          <p:cNvPr id="23" name="Group 22"/>
          <p:cNvGrpSpPr/>
          <p:nvPr/>
        </p:nvGrpSpPr>
        <p:grpSpPr>
          <a:xfrm>
            <a:off x="1180398" y="3152695"/>
            <a:ext cx="690776" cy="1198538"/>
            <a:chOff x="1106012" y="2591221"/>
            <a:chExt cx="690776" cy="1198538"/>
          </a:xfrm>
          <a:solidFill>
            <a:schemeClr val="tx2">
              <a:lumMod val="75000"/>
            </a:schemeClr>
          </a:solidFill>
        </p:grpSpPr>
        <p:sp>
          <p:nvSpPr>
            <p:cNvPr id="19" name="Oval 18"/>
            <p:cNvSpPr/>
            <p:nvPr/>
          </p:nvSpPr>
          <p:spPr>
            <a:xfrm>
              <a:off x="1106012" y="2591221"/>
              <a:ext cx="690775" cy="690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elay 19"/>
            <p:cNvSpPr/>
            <p:nvPr/>
          </p:nvSpPr>
          <p:spPr>
            <a:xfrm rot="16200000">
              <a:off x="1118287" y="3111258"/>
              <a:ext cx="666227" cy="69077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10253691" y="3152695"/>
            <a:ext cx="690776" cy="1198538"/>
            <a:chOff x="1106012" y="2591221"/>
            <a:chExt cx="690776" cy="1198538"/>
          </a:xfrm>
          <a:solidFill>
            <a:schemeClr val="tx2">
              <a:lumMod val="75000"/>
            </a:schemeClr>
          </a:solidFill>
        </p:grpSpPr>
        <p:sp>
          <p:nvSpPr>
            <p:cNvPr id="25" name="Oval 24"/>
            <p:cNvSpPr/>
            <p:nvPr/>
          </p:nvSpPr>
          <p:spPr>
            <a:xfrm>
              <a:off x="1106012" y="2591221"/>
              <a:ext cx="690775" cy="6907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Delay 25"/>
            <p:cNvSpPr/>
            <p:nvPr/>
          </p:nvSpPr>
          <p:spPr>
            <a:xfrm rot="16200000">
              <a:off x="1118287" y="3111258"/>
              <a:ext cx="666227" cy="69077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p:cNvSpPr txBox="1"/>
          <p:nvPr/>
        </p:nvSpPr>
        <p:spPr>
          <a:xfrm>
            <a:off x="1059952" y="1747831"/>
            <a:ext cx="946093" cy="369332"/>
          </a:xfrm>
          <a:prstGeom prst="rect">
            <a:avLst/>
          </a:prstGeom>
          <a:noFill/>
        </p:spPr>
        <p:txBody>
          <a:bodyPr wrap="none" rtlCol="0">
            <a:spAutoFit/>
          </a:bodyPr>
          <a:lstStyle/>
          <a:p>
            <a:r>
              <a:rPr lang="en-US" b="1" dirty="0"/>
              <a:t>SENDER</a:t>
            </a:r>
          </a:p>
        </p:txBody>
      </p:sp>
      <p:sp>
        <p:nvSpPr>
          <p:cNvPr id="28" name="TextBox 27"/>
          <p:cNvSpPr txBox="1"/>
          <p:nvPr/>
        </p:nvSpPr>
        <p:spPr>
          <a:xfrm>
            <a:off x="10050789" y="1747831"/>
            <a:ext cx="1096582" cy="369332"/>
          </a:xfrm>
          <a:prstGeom prst="rect">
            <a:avLst/>
          </a:prstGeom>
          <a:noFill/>
        </p:spPr>
        <p:txBody>
          <a:bodyPr wrap="none" rtlCol="0">
            <a:spAutoFit/>
          </a:bodyPr>
          <a:lstStyle/>
          <a:p>
            <a:r>
              <a:rPr lang="en-US" b="1" dirty="0"/>
              <a:t>RECEIVER</a:t>
            </a:r>
          </a:p>
        </p:txBody>
      </p:sp>
      <p:sp>
        <p:nvSpPr>
          <p:cNvPr id="38" name="TextBox 37"/>
          <p:cNvSpPr txBox="1"/>
          <p:nvPr/>
        </p:nvSpPr>
        <p:spPr>
          <a:xfrm>
            <a:off x="854243" y="5768132"/>
            <a:ext cx="1389098" cy="646331"/>
          </a:xfrm>
          <a:prstGeom prst="rect">
            <a:avLst/>
          </a:prstGeom>
          <a:noFill/>
        </p:spPr>
        <p:txBody>
          <a:bodyPr wrap="none" rtlCol="0">
            <a:spAutoFit/>
          </a:bodyPr>
          <a:lstStyle/>
          <a:p>
            <a:pPr algn="ctr"/>
            <a:r>
              <a:rPr lang="en-US" b="1" dirty="0"/>
              <a:t>RING</a:t>
            </a:r>
          </a:p>
          <a:p>
            <a:pPr algn="ctr"/>
            <a:r>
              <a:rPr lang="en-US" b="1" dirty="0"/>
              <a:t>SIGNATURES</a:t>
            </a:r>
          </a:p>
        </p:txBody>
      </p:sp>
      <p:sp>
        <p:nvSpPr>
          <p:cNvPr id="56" name="TextBox 55"/>
          <p:cNvSpPr txBox="1"/>
          <p:nvPr/>
        </p:nvSpPr>
        <p:spPr>
          <a:xfrm>
            <a:off x="9973614" y="5768132"/>
            <a:ext cx="1292662" cy="646331"/>
          </a:xfrm>
          <a:prstGeom prst="rect">
            <a:avLst/>
          </a:prstGeom>
          <a:noFill/>
        </p:spPr>
        <p:txBody>
          <a:bodyPr wrap="none" rtlCol="0">
            <a:spAutoFit/>
          </a:bodyPr>
          <a:lstStyle/>
          <a:p>
            <a:pPr algn="ctr"/>
            <a:r>
              <a:rPr lang="en-US" b="1" dirty="0"/>
              <a:t>STEALTH</a:t>
            </a:r>
          </a:p>
          <a:p>
            <a:pPr algn="ctr"/>
            <a:r>
              <a:rPr lang="en-US" b="1" dirty="0"/>
              <a:t>ADDRESSES</a:t>
            </a:r>
          </a:p>
        </p:txBody>
      </p:sp>
      <p:grpSp>
        <p:nvGrpSpPr>
          <p:cNvPr id="57" name="Group 56"/>
          <p:cNvGrpSpPr/>
          <p:nvPr/>
        </p:nvGrpSpPr>
        <p:grpSpPr>
          <a:xfrm>
            <a:off x="6687631" y="3166447"/>
            <a:ext cx="1694836" cy="1037118"/>
            <a:chOff x="2971740" y="5398870"/>
            <a:chExt cx="1694836" cy="1037118"/>
          </a:xfrm>
          <a:solidFill>
            <a:schemeClr val="tx2">
              <a:lumMod val="75000"/>
            </a:schemeClr>
          </a:solidFill>
        </p:grpSpPr>
        <p:sp>
          <p:nvSpPr>
            <p:cNvPr id="58" name="Oval 57"/>
            <p:cNvSpPr/>
            <p:nvPr/>
          </p:nvSpPr>
          <p:spPr>
            <a:xfrm>
              <a:off x="3362976" y="6147230"/>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801978" y="5398870"/>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79159" y="6024513"/>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377818" y="5672775"/>
              <a:ext cx="288758" cy="2887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rot="20036159">
              <a:off x="3266441" y="5614519"/>
              <a:ext cx="82296" cy="6209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15970832">
              <a:off x="3490151" y="5243426"/>
              <a:ext cx="82296" cy="6353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20795181">
              <a:off x="4000222" y="5595126"/>
              <a:ext cx="82296" cy="495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rot="13666799">
              <a:off x="4289260" y="5832331"/>
              <a:ext cx="82296" cy="314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7778814">
              <a:off x="4199650" y="5445530"/>
              <a:ext cx="82296" cy="4345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5428033">
              <a:off x="3760830" y="6001251"/>
              <a:ext cx="82296" cy="4856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971740" y="5442096"/>
              <a:ext cx="288758" cy="2887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TextBox 68"/>
          <p:cNvSpPr txBox="1"/>
          <p:nvPr/>
        </p:nvSpPr>
        <p:spPr>
          <a:xfrm>
            <a:off x="3945281" y="1744940"/>
            <a:ext cx="1098379" cy="369332"/>
          </a:xfrm>
          <a:prstGeom prst="rect">
            <a:avLst/>
          </a:prstGeom>
          <a:noFill/>
        </p:spPr>
        <p:txBody>
          <a:bodyPr wrap="none" rtlCol="0">
            <a:spAutoFit/>
          </a:bodyPr>
          <a:lstStyle/>
          <a:p>
            <a:pPr algn="ctr"/>
            <a:r>
              <a:rPr lang="en-US" b="1" dirty="0"/>
              <a:t>AMOUNT</a:t>
            </a:r>
          </a:p>
        </p:txBody>
      </p:sp>
      <p:sp>
        <p:nvSpPr>
          <p:cNvPr id="70" name="TextBox 69"/>
          <p:cNvSpPr txBox="1"/>
          <p:nvPr/>
        </p:nvSpPr>
        <p:spPr>
          <a:xfrm>
            <a:off x="6750800" y="1747831"/>
            <a:ext cx="1568506" cy="646331"/>
          </a:xfrm>
          <a:prstGeom prst="rect">
            <a:avLst/>
          </a:prstGeom>
          <a:noFill/>
        </p:spPr>
        <p:txBody>
          <a:bodyPr wrap="none" rtlCol="0">
            <a:spAutoFit/>
          </a:bodyPr>
          <a:lstStyle/>
          <a:p>
            <a:pPr algn="ctr"/>
            <a:r>
              <a:rPr lang="en-US" b="1" dirty="0"/>
              <a:t>TRANSACTION</a:t>
            </a:r>
          </a:p>
          <a:p>
            <a:pPr algn="ctr"/>
            <a:r>
              <a:rPr lang="en-US" b="1" dirty="0"/>
              <a:t>BROADCAST</a:t>
            </a:r>
          </a:p>
        </p:txBody>
      </p:sp>
      <p:sp>
        <p:nvSpPr>
          <p:cNvPr id="71" name="TextBox 70"/>
          <p:cNvSpPr txBox="1"/>
          <p:nvPr/>
        </p:nvSpPr>
        <p:spPr>
          <a:xfrm>
            <a:off x="3907744" y="2840291"/>
            <a:ext cx="1168910" cy="1569660"/>
          </a:xfrm>
          <a:prstGeom prst="rect">
            <a:avLst/>
          </a:prstGeom>
          <a:noFill/>
        </p:spPr>
        <p:txBody>
          <a:bodyPr wrap="none" rtlCol="0">
            <a:spAutoFit/>
          </a:bodyPr>
          <a:lstStyle/>
          <a:p>
            <a:r>
              <a:rPr lang="en-US" sz="9600" dirty="0">
                <a:solidFill>
                  <a:srgbClr val="333F50"/>
                </a:solidFill>
              </a:rPr>
              <a:t>ɱ</a:t>
            </a:r>
          </a:p>
        </p:txBody>
      </p:sp>
      <p:sp>
        <p:nvSpPr>
          <p:cNvPr id="72" name="TextBox 71"/>
          <p:cNvSpPr txBox="1"/>
          <p:nvPr/>
        </p:nvSpPr>
        <p:spPr>
          <a:xfrm>
            <a:off x="6803128" y="5768132"/>
            <a:ext cx="1472839" cy="646331"/>
          </a:xfrm>
          <a:prstGeom prst="rect">
            <a:avLst/>
          </a:prstGeom>
          <a:noFill/>
        </p:spPr>
        <p:txBody>
          <a:bodyPr wrap="none" rtlCol="0">
            <a:spAutoFit/>
          </a:bodyPr>
          <a:lstStyle/>
          <a:p>
            <a:pPr algn="ctr"/>
            <a:r>
              <a:rPr lang="en-US" b="1" dirty="0"/>
              <a:t>KOVRI</a:t>
            </a:r>
          </a:p>
          <a:p>
            <a:pPr algn="ctr"/>
            <a:r>
              <a:rPr lang="en-US" b="1" dirty="0"/>
              <a:t>(I2P ROUTER)</a:t>
            </a:r>
          </a:p>
        </p:txBody>
      </p:sp>
      <p:sp>
        <p:nvSpPr>
          <p:cNvPr id="73" name="TextBox 72"/>
          <p:cNvSpPr txBox="1"/>
          <p:nvPr/>
        </p:nvSpPr>
        <p:spPr>
          <a:xfrm>
            <a:off x="3209360" y="5768132"/>
            <a:ext cx="2541081" cy="646331"/>
          </a:xfrm>
          <a:prstGeom prst="rect">
            <a:avLst/>
          </a:prstGeom>
          <a:noFill/>
        </p:spPr>
        <p:txBody>
          <a:bodyPr wrap="none" rtlCol="0">
            <a:spAutoFit/>
          </a:bodyPr>
          <a:lstStyle/>
          <a:p>
            <a:pPr algn="ctr"/>
            <a:r>
              <a:rPr lang="en-US" b="1" dirty="0"/>
              <a:t>RING CONFIDENTIAL</a:t>
            </a:r>
          </a:p>
          <a:p>
            <a:pPr algn="ctr"/>
            <a:r>
              <a:rPr lang="en-US" b="1" dirty="0"/>
              <a:t>TRANSACTIONS (R</a:t>
            </a:r>
            <a:r>
              <a:rPr lang="en-US" sz="1500" b="1" dirty="0"/>
              <a:t>ING</a:t>
            </a:r>
            <a:r>
              <a:rPr lang="en-US" b="1" dirty="0"/>
              <a:t>CT)</a:t>
            </a:r>
          </a:p>
        </p:txBody>
      </p:sp>
    </p:spTree>
    <p:extLst>
      <p:ext uri="{BB962C8B-B14F-4D97-AF65-F5344CB8AC3E}">
        <p14:creationId xmlns:p14="http://schemas.microsoft.com/office/powerpoint/2010/main" val="313263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circle(out)">
                                      <p:cBhvr>
                                        <p:cTn id="11" dur="500"/>
                                        <p:tgtEl>
                                          <p:spTgt spid="47"/>
                                        </p:tgtEl>
                                      </p:cBhvr>
                                    </p:animEffect>
                                  </p:childTnLst>
                                </p:cTn>
                              </p:par>
                              <p:par>
                                <p:cTn id="12" presetID="6" presetClass="entr" presetSubtype="32" fill="hold" grpId="0"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circle(out)">
                                      <p:cBhvr>
                                        <p:cTn id="14" dur="500"/>
                                        <p:tgtEl>
                                          <p:spTgt spid="48"/>
                                        </p:tgtEl>
                                      </p:cBhvr>
                                    </p:animEffect>
                                  </p:childTnLst>
                                </p:cTn>
                              </p:par>
                              <p:par>
                                <p:cTn id="15" presetID="6" presetClass="entr" presetSubtype="32"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circle(out)">
                                      <p:cBhvr>
                                        <p:cTn id="17" dur="500"/>
                                        <p:tgtEl>
                                          <p:spTgt spid="49"/>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circle(out)">
                                      <p:cBhvr>
                                        <p:cTn id="20" dur="500"/>
                                        <p:tgtEl>
                                          <p:spTgt spid="5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ntr" presetSubtype="0" fill="hold"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up)">
                                      <p:cBhvr>
                                        <p:cTn id="63" dur="500"/>
                                        <p:tgtEl>
                                          <p:spTgt spid="45"/>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fade">
                                      <p:cBhvr>
                                        <p:cTn id="67" dur="500"/>
                                        <p:tgtEl>
                                          <p:spTgt spid="7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up)">
                                      <p:cBhvr>
                                        <p:cTn id="72" dur="500"/>
                                        <p:tgtEl>
                                          <p:spTgt spid="53"/>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up)">
                                      <p:cBhvr>
                                        <p:cTn id="81" dur="500"/>
                                        <p:tgtEl>
                                          <p:spTgt spid="55"/>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3" grpId="0" animBg="1"/>
      <p:bldP spid="45" grpId="0" animBg="1"/>
      <p:bldP spid="6" grpId="0" animBg="1"/>
      <p:bldP spid="3" grpId="0" animBg="1"/>
      <p:bldP spid="50" grpId="0" animBg="1"/>
      <p:bldP spid="49" grpId="0" animBg="1"/>
      <p:bldP spid="48" grpId="0" animBg="1"/>
      <p:bldP spid="47" grpId="0" animBg="1"/>
      <p:bldP spid="2" grpId="0"/>
      <p:bldP spid="27" grpId="0"/>
      <p:bldP spid="28" grpId="0"/>
      <p:bldP spid="38" grpId="0"/>
      <p:bldP spid="56" grpId="0"/>
      <p:bldP spid="69" grpId="0"/>
      <p:bldP spid="70" grpId="0"/>
      <p:bldP spid="71" grpId="0"/>
      <p:bldP spid="72" grpId="0"/>
      <p:bldP spid="7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a:t>A Quick Dive into Monero</a:t>
            </a:r>
          </a:p>
        </p:txBody>
      </p:sp>
      <p:grpSp>
        <p:nvGrpSpPr>
          <p:cNvPr id="3" name="Group 2">
            <a:extLst>
              <a:ext uri="{FF2B5EF4-FFF2-40B4-BE49-F238E27FC236}">
                <a16:creationId xmlns:a16="http://schemas.microsoft.com/office/drawing/2014/main" id="{F816E56B-C70A-4EBE-B9EB-D1360D052924}"/>
              </a:ext>
            </a:extLst>
          </p:cNvPr>
          <p:cNvGrpSpPr/>
          <p:nvPr/>
        </p:nvGrpSpPr>
        <p:grpSpPr>
          <a:xfrm>
            <a:off x="1213389" y="1981009"/>
            <a:ext cx="9406895" cy="4212123"/>
            <a:chOff x="1318130" y="1961415"/>
            <a:chExt cx="9406895" cy="4212123"/>
          </a:xfrm>
        </p:grpSpPr>
        <p:cxnSp>
          <p:nvCxnSpPr>
            <p:cNvPr id="39" name="Straight Connector 38">
              <a:extLst>
                <a:ext uri="{FF2B5EF4-FFF2-40B4-BE49-F238E27FC236}">
                  <a16:creationId xmlns:a16="http://schemas.microsoft.com/office/drawing/2014/main" id="{D80D6E74-B667-4A1B-9A14-8162F9D1C0C2}"/>
                </a:ext>
              </a:extLst>
            </p:cNvPr>
            <p:cNvCxnSpPr/>
            <p:nvPr/>
          </p:nvCxnSpPr>
          <p:spPr>
            <a:xfrm flipH="1">
              <a:off x="7490536" y="3476135"/>
              <a:ext cx="511341"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4558233" y="3211441"/>
              <a:ext cx="6166792" cy="1473219"/>
              <a:chOff x="4625102" y="3083104"/>
              <a:chExt cx="6166792" cy="1473219"/>
            </a:xfrm>
          </p:grpSpPr>
          <p:sp>
            <p:nvSpPr>
              <p:cNvPr id="10" name="Rounded Rectangle 5"/>
              <p:cNvSpPr/>
              <p:nvPr/>
            </p:nvSpPr>
            <p:spPr>
              <a:xfrm>
                <a:off x="5539502" y="3685395"/>
                <a:ext cx="1103504" cy="529389"/>
              </a:xfrm>
              <a:prstGeom prst="roundRect">
                <a:avLst/>
              </a:prstGeom>
              <a:solidFill>
                <a:srgbClr val="6FD5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XMR</a:t>
                </a:r>
              </a:p>
            </p:txBody>
          </p:sp>
          <p:cxnSp>
            <p:nvCxnSpPr>
              <p:cNvPr id="18" name="Straight Connector 17"/>
              <p:cNvCxnSpPr/>
              <p:nvPr/>
            </p:nvCxnSpPr>
            <p:spPr>
              <a:xfrm>
                <a:off x="4625102" y="3961979"/>
                <a:ext cx="914400"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a:endCxn id="25" idx="1"/>
              </p:cNvCxnSpPr>
              <p:nvPr/>
            </p:nvCxnSpPr>
            <p:spPr>
              <a:xfrm flipV="1">
                <a:off x="6643006" y="3954265"/>
                <a:ext cx="1425740" cy="7714"/>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Rounded Rectangle 10"/>
              <p:cNvSpPr/>
              <p:nvPr/>
            </p:nvSpPr>
            <p:spPr>
              <a:xfrm>
                <a:off x="8068747" y="3083104"/>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5hfnq835hng6iwfumwf8</a:t>
                </a:r>
              </a:p>
            </p:txBody>
          </p:sp>
          <p:sp>
            <p:nvSpPr>
              <p:cNvPr id="25" name="Rounded Rectangle 11"/>
              <p:cNvSpPr/>
              <p:nvPr/>
            </p:nvSpPr>
            <p:spPr>
              <a:xfrm>
                <a:off x="8068746" y="3689570"/>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3348dqnqcb8vqfi8dfj65f</a:t>
                </a:r>
              </a:p>
            </p:txBody>
          </p:sp>
          <p:cxnSp>
            <p:nvCxnSpPr>
              <p:cNvPr id="27" name="Straight Connector 26"/>
              <p:cNvCxnSpPr>
                <a:cxnSpLocks/>
              </p:cNvCxnSpPr>
              <p:nvPr/>
            </p:nvCxnSpPr>
            <p:spPr>
              <a:xfrm>
                <a:off x="7557405" y="3347798"/>
                <a:ext cx="0" cy="1208525"/>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a:off x="7557405" y="4556323"/>
                <a:ext cx="511341"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 name="Rounded Rectangle 4">
              <a:extLst>
                <a:ext uri="{FF2B5EF4-FFF2-40B4-BE49-F238E27FC236}">
                  <a16:creationId xmlns:a16="http://schemas.microsoft.com/office/drawing/2014/main" id="{9368A023-C5E1-45F5-8FD5-D61166C60DAC}"/>
                </a:ext>
              </a:extLst>
            </p:cNvPr>
            <p:cNvSpPr/>
            <p:nvPr/>
          </p:nvSpPr>
          <p:spPr>
            <a:xfrm>
              <a:off x="1318133" y="1961415"/>
              <a:ext cx="2723145"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a:t>
              </a:r>
              <a:r>
                <a:rPr lang="en-US" dirty="0" err="1">
                  <a:solidFill>
                    <a:schemeClr val="tx1"/>
                  </a:solidFill>
                </a:rPr>
                <a:t>Tx</a:t>
              </a:r>
              <a:r>
                <a:rPr lang="en-US" dirty="0">
                  <a:solidFill>
                    <a:schemeClr val="tx1"/>
                  </a:solidFill>
                </a:rPr>
                <a:t> ID fgwinw3fwtk54)</a:t>
              </a:r>
            </a:p>
          </p:txBody>
        </p:sp>
        <p:sp>
          <p:nvSpPr>
            <p:cNvPr id="28" name="Rounded Rectangle 4">
              <a:extLst>
                <a:ext uri="{FF2B5EF4-FFF2-40B4-BE49-F238E27FC236}">
                  <a16:creationId xmlns:a16="http://schemas.microsoft.com/office/drawing/2014/main" id="{C408E89A-4050-4D3C-9350-F7BB16FAF35F}"/>
                </a:ext>
              </a:extLst>
            </p:cNvPr>
            <p:cNvSpPr/>
            <p:nvPr/>
          </p:nvSpPr>
          <p:spPr>
            <a:xfrm>
              <a:off x="1323745" y="1961415"/>
              <a:ext cx="2723145" cy="529389"/>
            </a:xfrm>
            <a:prstGeom prst="roundRect">
              <a:avLst/>
            </a:prstGeom>
            <a:gradFill flip="none" rotWithShape="1">
              <a:gsLst>
                <a:gs pos="43000">
                  <a:srgbClr val="1EA185"/>
                </a:gs>
                <a:gs pos="0">
                  <a:srgbClr val="1EA185"/>
                </a:gs>
                <a:gs pos="46000">
                  <a:srgbClr val="1EA185"/>
                </a:gs>
                <a:gs pos="46000">
                  <a:schemeClr val="accent1">
                    <a:lumMod val="60000"/>
                    <a:lumOff val="40000"/>
                  </a:schemeClr>
                </a:gs>
                <a:gs pos="100000">
                  <a:schemeClr val="accent1">
                    <a:lumMod val="60000"/>
                    <a:lumOff val="4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a:t>
              </a:r>
              <a:r>
                <a:rPr lang="en-US" dirty="0" err="1">
                  <a:solidFill>
                    <a:schemeClr val="tx1"/>
                  </a:solidFill>
                </a:rPr>
                <a:t>Tx</a:t>
              </a:r>
              <a:r>
                <a:rPr lang="en-US" dirty="0">
                  <a:solidFill>
                    <a:schemeClr val="tx1"/>
                  </a:solidFill>
                </a:rPr>
                <a:t> ID fgwinw3fwtk54)</a:t>
              </a:r>
            </a:p>
          </p:txBody>
        </p:sp>
        <p:sp>
          <p:nvSpPr>
            <p:cNvPr id="29" name="Rounded Rectangle 5">
              <a:extLst>
                <a:ext uri="{FF2B5EF4-FFF2-40B4-BE49-F238E27FC236}">
                  <a16:creationId xmlns:a16="http://schemas.microsoft.com/office/drawing/2014/main" id="{FE1E2354-8F97-431E-8B96-CE559DB2A64A}"/>
                </a:ext>
              </a:extLst>
            </p:cNvPr>
            <p:cNvSpPr/>
            <p:nvPr/>
          </p:nvSpPr>
          <p:spPr>
            <a:xfrm>
              <a:off x="1318132" y="2567881"/>
              <a:ext cx="2723147" cy="529389"/>
            </a:xfrm>
            <a:prstGeom prst="roundRect">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a:t>
              </a:r>
              <a:r>
                <a:rPr lang="en-US" dirty="0" err="1">
                  <a:solidFill>
                    <a:schemeClr val="tx1"/>
                  </a:solidFill>
                </a:rPr>
                <a:t>Tx</a:t>
              </a:r>
              <a:r>
                <a:rPr lang="en-US" dirty="0">
                  <a:solidFill>
                    <a:schemeClr val="tx1"/>
                  </a:solidFill>
                </a:rPr>
                <a:t> ID hng6iwfumwf8)</a:t>
              </a:r>
            </a:p>
          </p:txBody>
        </p:sp>
        <p:sp>
          <p:nvSpPr>
            <p:cNvPr id="30" name="Rounded Rectangle 6">
              <a:extLst>
                <a:ext uri="{FF2B5EF4-FFF2-40B4-BE49-F238E27FC236}">
                  <a16:creationId xmlns:a16="http://schemas.microsoft.com/office/drawing/2014/main" id="{000522EF-A32E-4C6A-9580-CB7D818A666F}"/>
                </a:ext>
              </a:extLst>
            </p:cNvPr>
            <p:cNvSpPr/>
            <p:nvPr/>
          </p:nvSpPr>
          <p:spPr>
            <a:xfrm>
              <a:off x="1318131" y="3174347"/>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 (</a:t>
              </a:r>
              <a:r>
                <a:rPr lang="en-US" dirty="0" err="1">
                  <a:solidFill>
                    <a:schemeClr val="tx1"/>
                  </a:solidFill>
                </a:rPr>
                <a:t>Tx</a:t>
              </a:r>
              <a:r>
                <a:rPr lang="en-US" dirty="0">
                  <a:solidFill>
                    <a:schemeClr val="tx1"/>
                  </a:solidFill>
                </a:rPr>
                <a:t> ID twv8mf8dnfas)</a:t>
              </a:r>
            </a:p>
          </p:txBody>
        </p:sp>
        <p:sp>
          <p:nvSpPr>
            <p:cNvPr id="31" name="Rounded Rectangle 7">
              <a:extLst>
                <a:ext uri="{FF2B5EF4-FFF2-40B4-BE49-F238E27FC236}">
                  <a16:creationId xmlns:a16="http://schemas.microsoft.com/office/drawing/2014/main" id="{89907288-25EF-462A-AC76-608BA69B004C}"/>
                </a:ext>
              </a:extLst>
            </p:cNvPr>
            <p:cNvSpPr/>
            <p:nvPr/>
          </p:nvSpPr>
          <p:spPr>
            <a:xfrm>
              <a:off x="1318133" y="4431217"/>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 (</a:t>
              </a:r>
              <a:r>
                <a:rPr lang="en-US" dirty="0" err="1">
                  <a:solidFill>
                    <a:schemeClr val="tx1"/>
                  </a:solidFill>
                </a:rPr>
                <a:t>Tx</a:t>
              </a:r>
              <a:r>
                <a:rPr lang="en-US" dirty="0">
                  <a:solidFill>
                    <a:schemeClr val="tx1"/>
                  </a:solidFill>
                </a:rPr>
                <a:t> ID wn3f4diiijffwn)</a:t>
              </a:r>
            </a:p>
          </p:txBody>
        </p:sp>
        <p:sp>
          <p:nvSpPr>
            <p:cNvPr id="32" name="Rounded Rectangle 8">
              <a:extLst>
                <a:ext uri="{FF2B5EF4-FFF2-40B4-BE49-F238E27FC236}">
                  <a16:creationId xmlns:a16="http://schemas.microsoft.com/office/drawing/2014/main" id="{3F42A2AB-148A-41AB-A1B9-2A9066BF02CB}"/>
                </a:ext>
              </a:extLst>
            </p:cNvPr>
            <p:cNvSpPr/>
            <p:nvPr/>
          </p:nvSpPr>
          <p:spPr>
            <a:xfrm>
              <a:off x="1318132" y="5037683"/>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 (</a:t>
              </a:r>
              <a:r>
                <a:rPr lang="en-US" dirty="0" err="1">
                  <a:solidFill>
                    <a:schemeClr val="tx1"/>
                  </a:solidFill>
                </a:rPr>
                <a:t>Tx</a:t>
              </a:r>
              <a:r>
                <a:rPr lang="en-US" dirty="0">
                  <a:solidFill>
                    <a:schemeClr val="tx1"/>
                  </a:solidFill>
                </a:rPr>
                <a:t> ID n48gfwmfdki)</a:t>
              </a:r>
            </a:p>
          </p:txBody>
        </p:sp>
        <p:sp>
          <p:nvSpPr>
            <p:cNvPr id="33" name="Rounded Rectangle 9">
              <a:extLst>
                <a:ext uri="{FF2B5EF4-FFF2-40B4-BE49-F238E27FC236}">
                  <a16:creationId xmlns:a16="http://schemas.microsoft.com/office/drawing/2014/main" id="{3B8860A3-4EA7-4F71-A036-90D21B51A4BB}"/>
                </a:ext>
              </a:extLst>
            </p:cNvPr>
            <p:cNvSpPr/>
            <p:nvPr/>
          </p:nvSpPr>
          <p:spPr>
            <a:xfrm>
              <a:off x="1318131" y="5644149"/>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 (</a:t>
              </a:r>
              <a:r>
                <a:rPr lang="en-US" dirty="0" err="1">
                  <a:solidFill>
                    <a:schemeClr val="tx1"/>
                  </a:solidFill>
                </a:rPr>
                <a:t>Tx</a:t>
              </a:r>
              <a:r>
                <a:rPr lang="en-US" dirty="0">
                  <a:solidFill>
                    <a:schemeClr val="tx1"/>
                  </a:solidFill>
                </a:rPr>
                <a:t> ID 4f5f8njdoam4)</a:t>
              </a:r>
            </a:p>
          </p:txBody>
        </p:sp>
        <p:sp>
          <p:nvSpPr>
            <p:cNvPr id="34" name="Rounded Rectangle 5">
              <a:extLst>
                <a:ext uri="{FF2B5EF4-FFF2-40B4-BE49-F238E27FC236}">
                  <a16:creationId xmlns:a16="http://schemas.microsoft.com/office/drawing/2014/main" id="{77A69D6F-8235-465F-AAED-17E027DA9762}"/>
                </a:ext>
              </a:extLst>
            </p:cNvPr>
            <p:cNvSpPr/>
            <p:nvPr/>
          </p:nvSpPr>
          <p:spPr>
            <a:xfrm>
              <a:off x="1323744" y="2567881"/>
              <a:ext cx="2723147" cy="529389"/>
            </a:xfrm>
            <a:prstGeom prst="roundRect">
              <a:avLst/>
            </a:prstGeom>
            <a:gradFill flip="none" rotWithShape="1">
              <a:gsLst>
                <a:gs pos="44000">
                  <a:srgbClr val="1EA185"/>
                </a:gs>
                <a:gs pos="0">
                  <a:srgbClr val="1EA185"/>
                </a:gs>
                <a:gs pos="46000">
                  <a:srgbClr val="1EA185"/>
                </a:gs>
                <a:gs pos="46000">
                  <a:srgbClr val="F84836"/>
                </a:gs>
                <a:gs pos="100000">
                  <a:srgbClr val="F84836">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a:t>
              </a:r>
              <a:r>
                <a:rPr lang="en-US" dirty="0" err="1">
                  <a:solidFill>
                    <a:schemeClr val="tx1"/>
                  </a:solidFill>
                </a:rPr>
                <a:t>Tx</a:t>
              </a:r>
              <a:r>
                <a:rPr lang="en-US" dirty="0">
                  <a:solidFill>
                    <a:schemeClr val="tx1"/>
                  </a:solidFill>
                </a:rPr>
                <a:t> ID hng6iwfumwf8)</a:t>
              </a:r>
            </a:p>
          </p:txBody>
        </p:sp>
        <p:sp>
          <p:nvSpPr>
            <p:cNvPr id="37" name="Rounded Rectangle 6">
              <a:extLst>
                <a:ext uri="{FF2B5EF4-FFF2-40B4-BE49-F238E27FC236}">
                  <a16:creationId xmlns:a16="http://schemas.microsoft.com/office/drawing/2014/main" id="{3C740915-D525-49E1-9F1B-F58EBC34F03A}"/>
                </a:ext>
              </a:extLst>
            </p:cNvPr>
            <p:cNvSpPr/>
            <p:nvPr/>
          </p:nvSpPr>
          <p:spPr>
            <a:xfrm>
              <a:off x="1323743" y="3174347"/>
              <a:ext cx="2723147" cy="529389"/>
            </a:xfrm>
            <a:prstGeom prst="roundRect">
              <a:avLst/>
            </a:prstGeom>
            <a:gradFill flip="none" rotWithShape="1">
              <a:gsLst>
                <a:gs pos="46000">
                  <a:srgbClr val="1EA185"/>
                </a:gs>
                <a:gs pos="0">
                  <a:srgbClr val="1EA185"/>
                </a:gs>
                <a:gs pos="46000">
                  <a:schemeClr val="accent1">
                    <a:lumMod val="60000"/>
                    <a:lumOff val="40000"/>
                  </a:schemeClr>
                </a:gs>
                <a:gs pos="100000">
                  <a:schemeClr val="accent1">
                    <a:lumMod val="60000"/>
                    <a:lumOff val="40000"/>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 (</a:t>
              </a:r>
              <a:r>
                <a:rPr lang="en-US" dirty="0" err="1">
                  <a:solidFill>
                    <a:schemeClr val="tx1"/>
                  </a:solidFill>
                </a:rPr>
                <a:t>Tx</a:t>
              </a:r>
              <a:r>
                <a:rPr lang="en-US" dirty="0">
                  <a:solidFill>
                    <a:schemeClr val="tx1"/>
                  </a:solidFill>
                </a:rPr>
                <a:t> ID twv8mf8dnfas)</a:t>
              </a:r>
            </a:p>
          </p:txBody>
        </p:sp>
        <p:sp>
          <p:nvSpPr>
            <p:cNvPr id="38" name="Rounded Rectangle 7">
              <a:extLst>
                <a:ext uri="{FF2B5EF4-FFF2-40B4-BE49-F238E27FC236}">
                  <a16:creationId xmlns:a16="http://schemas.microsoft.com/office/drawing/2014/main" id="{31DC6A29-A871-4547-AB17-DC01DC159684}"/>
                </a:ext>
              </a:extLst>
            </p:cNvPr>
            <p:cNvSpPr/>
            <p:nvPr/>
          </p:nvSpPr>
          <p:spPr>
            <a:xfrm>
              <a:off x="1323745" y="4431217"/>
              <a:ext cx="2723147" cy="529389"/>
            </a:xfrm>
            <a:prstGeom prst="roundRect">
              <a:avLst/>
            </a:prstGeom>
            <a:gradFill flip="none" rotWithShape="1">
              <a:gsLst>
                <a:gs pos="46000">
                  <a:srgbClr val="1EA185"/>
                </a:gs>
                <a:gs pos="0">
                  <a:srgbClr val="1EA185"/>
                </a:gs>
                <a:gs pos="46000">
                  <a:schemeClr val="accent1">
                    <a:lumMod val="60000"/>
                    <a:lumOff val="40000"/>
                  </a:schemeClr>
                </a:gs>
                <a:gs pos="100000">
                  <a:schemeClr val="accent1">
                    <a:lumMod val="60000"/>
                    <a:lumOff val="40000"/>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 (</a:t>
              </a:r>
              <a:r>
                <a:rPr lang="en-US" dirty="0" err="1">
                  <a:solidFill>
                    <a:schemeClr val="tx1"/>
                  </a:solidFill>
                </a:rPr>
                <a:t>Tx</a:t>
              </a:r>
              <a:r>
                <a:rPr lang="en-US" dirty="0">
                  <a:solidFill>
                    <a:schemeClr val="tx1"/>
                  </a:solidFill>
                </a:rPr>
                <a:t> ID wn3f4diiijffwn)</a:t>
              </a:r>
            </a:p>
          </p:txBody>
        </p:sp>
        <p:sp>
          <p:nvSpPr>
            <p:cNvPr id="40" name="Rounded Rectangle 8">
              <a:extLst>
                <a:ext uri="{FF2B5EF4-FFF2-40B4-BE49-F238E27FC236}">
                  <a16:creationId xmlns:a16="http://schemas.microsoft.com/office/drawing/2014/main" id="{EF5C530D-5CBB-477A-A66E-000004118A3F}"/>
                </a:ext>
              </a:extLst>
            </p:cNvPr>
            <p:cNvSpPr/>
            <p:nvPr/>
          </p:nvSpPr>
          <p:spPr>
            <a:xfrm>
              <a:off x="1323744" y="5037683"/>
              <a:ext cx="2723147" cy="529389"/>
            </a:xfrm>
            <a:prstGeom prst="roundRect">
              <a:avLst/>
            </a:prstGeom>
            <a:gradFill flip="none" rotWithShape="1">
              <a:gsLst>
                <a:gs pos="46000">
                  <a:srgbClr val="1EA185"/>
                </a:gs>
                <a:gs pos="0">
                  <a:srgbClr val="1EA185"/>
                </a:gs>
                <a:gs pos="46000">
                  <a:schemeClr val="accent1">
                    <a:lumMod val="60000"/>
                    <a:lumOff val="40000"/>
                  </a:schemeClr>
                </a:gs>
                <a:gs pos="100000">
                  <a:schemeClr val="accent1">
                    <a:lumMod val="60000"/>
                    <a:lumOff val="40000"/>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 (</a:t>
              </a:r>
              <a:r>
                <a:rPr lang="en-US" dirty="0" err="1">
                  <a:solidFill>
                    <a:schemeClr val="tx1"/>
                  </a:solidFill>
                </a:rPr>
                <a:t>Tx</a:t>
              </a:r>
              <a:r>
                <a:rPr lang="en-US" dirty="0">
                  <a:solidFill>
                    <a:schemeClr val="tx1"/>
                  </a:solidFill>
                </a:rPr>
                <a:t> ID n48gfwmfdki)</a:t>
              </a:r>
            </a:p>
          </p:txBody>
        </p:sp>
        <p:sp>
          <p:nvSpPr>
            <p:cNvPr id="41" name="Rounded Rectangle 9">
              <a:extLst>
                <a:ext uri="{FF2B5EF4-FFF2-40B4-BE49-F238E27FC236}">
                  <a16:creationId xmlns:a16="http://schemas.microsoft.com/office/drawing/2014/main" id="{952B4783-38E0-44CD-B239-703E1E1E64C0}"/>
                </a:ext>
              </a:extLst>
            </p:cNvPr>
            <p:cNvSpPr/>
            <p:nvPr/>
          </p:nvSpPr>
          <p:spPr>
            <a:xfrm>
              <a:off x="1323743" y="5644149"/>
              <a:ext cx="2723147" cy="529389"/>
            </a:xfrm>
            <a:prstGeom prst="roundRect">
              <a:avLst/>
            </a:prstGeom>
            <a:gradFill flip="none" rotWithShape="1">
              <a:gsLst>
                <a:gs pos="46000">
                  <a:srgbClr val="1EA185"/>
                </a:gs>
                <a:gs pos="0">
                  <a:srgbClr val="1EA185"/>
                </a:gs>
                <a:gs pos="46000">
                  <a:schemeClr val="accent1">
                    <a:lumMod val="60000"/>
                    <a:lumOff val="40000"/>
                  </a:schemeClr>
                </a:gs>
                <a:gs pos="100000">
                  <a:schemeClr val="accent1">
                    <a:lumMod val="60000"/>
                    <a:lumOff val="40000"/>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 (</a:t>
              </a:r>
              <a:r>
                <a:rPr lang="en-US" dirty="0" err="1">
                  <a:solidFill>
                    <a:schemeClr val="tx1"/>
                  </a:solidFill>
                </a:rPr>
                <a:t>Tx</a:t>
              </a:r>
              <a:r>
                <a:rPr lang="en-US" dirty="0">
                  <a:solidFill>
                    <a:schemeClr val="tx1"/>
                  </a:solidFill>
                </a:rPr>
                <a:t> ID 4f5f8njdoam4)</a:t>
              </a:r>
            </a:p>
          </p:txBody>
        </p:sp>
        <p:cxnSp>
          <p:nvCxnSpPr>
            <p:cNvPr id="42" name="Straight Connector 41">
              <a:extLst>
                <a:ext uri="{FF2B5EF4-FFF2-40B4-BE49-F238E27FC236}">
                  <a16:creationId xmlns:a16="http://schemas.microsoft.com/office/drawing/2014/main" id="{0D7D9AD2-F543-49F6-843D-5CD75C6C79E0}"/>
                </a:ext>
              </a:extLst>
            </p:cNvPr>
            <p:cNvCxnSpPr>
              <a:cxnSpLocks/>
            </p:cNvCxnSpPr>
            <p:nvPr/>
          </p:nvCxnSpPr>
          <p:spPr>
            <a:xfrm>
              <a:off x="4547205" y="2274171"/>
              <a:ext cx="0" cy="3635916"/>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33DF16D-5506-4EE6-A652-CFC3447D05F5}"/>
                </a:ext>
              </a:extLst>
            </p:cNvPr>
            <p:cNvCxnSpPr/>
            <p:nvPr/>
          </p:nvCxnSpPr>
          <p:spPr>
            <a:xfrm>
              <a:off x="4046890" y="2881402"/>
              <a:ext cx="500315"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34FD0E-73B0-4200-9FB8-D9CCF16A9C94}"/>
                </a:ext>
              </a:extLst>
            </p:cNvPr>
            <p:cNvCxnSpPr/>
            <p:nvPr/>
          </p:nvCxnSpPr>
          <p:spPr>
            <a:xfrm>
              <a:off x="4046890" y="3496026"/>
              <a:ext cx="500315"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1F154F-68A6-4918-B13F-3E8177994F67}"/>
                </a:ext>
              </a:extLst>
            </p:cNvPr>
            <p:cNvCxnSpPr/>
            <p:nvPr/>
          </p:nvCxnSpPr>
          <p:spPr>
            <a:xfrm>
              <a:off x="4046890" y="4088878"/>
              <a:ext cx="500315"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9F3944F-4625-4205-9903-C8A04A1AF15E}"/>
                </a:ext>
              </a:extLst>
            </p:cNvPr>
            <p:cNvCxnSpPr/>
            <p:nvPr/>
          </p:nvCxnSpPr>
          <p:spPr>
            <a:xfrm>
              <a:off x="4046890" y="4695911"/>
              <a:ext cx="500315"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D3FA314-CBB8-4D24-A596-53FE8631F9C2}"/>
                </a:ext>
              </a:extLst>
            </p:cNvPr>
            <p:cNvCxnSpPr/>
            <p:nvPr/>
          </p:nvCxnSpPr>
          <p:spPr>
            <a:xfrm>
              <a:off x="4046890" y="5310535"/>
              <a:ext cx="500315"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F4C3119-69E7-4ECA-8F2B-F6EF15D3FF35}"/>
                </a:ext>
              </a:extLst>
            </p:cNvPr>
            <p:cNvCxnSpPr/>
            <p:nvPr/>
          </p:nvCxnSpPr>
          <p:spPr>
            <a:xfrm>
              <a:off x="4046890" y="5910087"/>
              <a:ext cx="500315"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1" name="Rounded Rectangle 6">
              <a:extLst>
                <a:ext uri="{FF2B5EF4-FFF2-40B4-BE49-F238E27FC236}">
                  <a16:creationId xmlns:a16="http://schemas.microsoft.com/office/drawing/2014/main" id="{E1A63190-D0E6-4117-8F6C-CA69677DF44D}"/>
                </a:ext>
              </a:extLst>
            </p:cNvPr>
            <p:cNvSpPr/>
            <p:nvPr/>
          </p:nvSpPr>
          <p:spPr>
            <a:xfrm>
              <a:off x="1318131" y="3805889"/>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 (Tx ID 7nr8mrjffijdtm)</a:t>
              </a:r>
            </a:p>
          </p:txBody>
        </p:sp>
        <p:sp>
          <p:nvSpPr>
            <p:cNvPr id="52" name="Rounded Rectangle 6">
              <a:extLst>
                <a:ext uri="{FF2B5EF4-FFF2-40B4-BE49-F238E27FC236}">
                  <a16:creationId xmlns:a16="http://schemas.microsoft.com/office/drawing/2014/main" id="{ADEED487-FD7F-46EF-B338-58A1796C71BD}"/>
                </a:ext>
              </a:extLst>
            </p:cNvPr>
            <p:cNvSpPr/>
            <p:nvPr/>
          </p:nvSpPr>
          <p:spPr>
            <a:xfrm>
              <a:off x="1318130" y="3803182"/>
              <a:ext cx="2723147" cy="529389"/>
            </a:xfrm>
            <a:prstGeom prst="roundRect">
              <a:avLst/>
            </a:prstGeom>
            <a:gradFill>
              <a:gsLst>
                <a:gs pos="46000">
                  <a:srgbClr val="1EA185"/>
                </a:gs>
                <a:gs pos="0">
                  <a:srgbClr val="1EA185"/>
                </a:gs>
                <a:gs pos="46000">
                  <a:schemeClr val="accent1">
                    <a:lumMod val="60000"/>
                    <a:lumOff val="40000"/>
                  </a:schemeClr>
                </a:gs>
                <a:gs pos="100000">
                  <a:schemeClr val="accent1">
                    <a:lumMod val="60000"/>
                    <a:lumOff val="40000"/>
                    <a:shade val="100000"/>
                    <a:satMod val="1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 (Tx ID 7nr8mrjffijdtm)</a:t>
              </a:r>
            </a:p>
          </p:txBody>
        </p:sp>
        <p:cxnSp>
          <p:nvCxnSpPr>
            <p:cNvPr id="53" name="Straight Connector 40">
              <a:extLst>
                <a:ext uri="{FF2B5EF4-FFF2-40B4-BE49-F238E27FC236}">
                  <a16:creationId xmlns:a16="http://schemas.microsoft.com/office/drawing/2014/main" id="{2BE74110-2512-48D7-B934-EE2383AE42DE}"/>
                </a:ext>
              </a:extLst>
            </p:cNvPr>
            <p:cNvCxnSpPr/>
            <p:nvPr/>
          </p:nvCxnSpPr>
          <p:spPr>
            <a:xfrm>
              <a:off x="4062130" y="2274171"/>
              <a:ext cx="500315" cy="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98A868F1-5A77-4E97-9A38-6E873CDAE670}"/>
              </a:ext>
            </a:extLst>
          </p:cNvPr>
          <p:cNvSpPr txBox="1"/>
          <p:nvPr/>
        </p:nvSpPr>
        <p:spPr>
          <a:xfrm>
            <a:off x="10626638" y="3330954"/>
            <a:ext cx="1003801" cy="369332"/>
          </a:xfrm>
          <a:prstGeom prst="rect">
            <a:avLst/>
          </a:prstGeom>
          <a:noFill/>
        </p:spPr>
        <p:txBody>
          <a:bodyPr wrap="none" rtlCol="0">
            <a:spAutoFit/>
          </a:bodyPr>
          <a:lstStyle/>
          <a:p>
            <a:r>
              <a:rPr lang="en-US" b="1" dirty="0"/>
              <a:t>CHANGE</a:t>
            </a:r>
          </a:p>
        </p:txBody>
      </p:sp>
      <p:sp>
        <p:nvSpPr>
          <p:cNvPr id="54" name="TextBox 53">
            <a:extLst>
              <a:ext uri="{FF2B5EF4-FFF2-40B4-BE49-F238E27FC236}">
                <a16:creationId xmlns:a16="http://schemas.microsoft.com/office/drawing/2014/main" id="{969F82CF-7906-4DA2-93F7-EBBEA551D3C8}"/>
              </a:ext>
            </a:extLst>
          </p:cNvPr>
          <p:cNvSpPr txBox="1"/>
          <p:nvPr/>
        </p:nvSpPr>
        <p:spPr>
          <a:xfrm>
            <a:off x="10626638" y="3900838"/>
            <a:ext cx="1582484" cy="369332"/>
          </a:xfrm>
          <a:prstGeom prst="rect">
            <a:avLst/>
          </a:prstGeom>
          <a:noFill/>
        </p:spPr>
        <p:txBody>
          <a:bodyPr wrap="none" rtlCol="0">
            <a:spAutoFit/>
          </a:bodyPr>
          <a:lstStyle/>
          <a:p>
            <a:r>
              <a:rPr lang="en-US" b="1" dirty="0"/>
              <a:t>TO RECEIVER 1</a:t>
            </a:r>
          </a:p>
        </p:txBody>
      </p:sp>
      <p:sp>
        <p:nvSpPr>
          <p:cNvPr id="55" name="Rounded Rectangle 11">
            <a:extLst>
              <a:ext uri="{FF2B5EF4-FFF2-40B4-BE49-F238E27FC236}">
                <a16:creationId xmlns:a16="http://schemas.microsoft.com/office/drawing/2014/main" id="{A7E8BD94-FF7E-4AB9-9615-423C218B0512}"/>
              </a:ext>
            </a:extLst>
          </p:cNvPr>
          <p:cNvSpPr/>
          <p:nvPr/>
        </p:nvSpPr>
        <p:spPr>
          <a:xfrm>
            <a:off x="7903491" y="4439559"/>
            <a:ext cx="2723147" cy="52938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rid8qym234qk34dkwrkh</a:t>
            </a:r>
          </a:p>
        </p:txBody>
      </p:sp>
      <p:sp>
        <p:nvSpPr>
          <p:cNvPr id="56" name="TextBox 55">
            <a:extLst>
              <a:ext uri="{FF2B5EF4-FFF2-40B4-BE49-F238E27FC236}">
                <a16:creationId xmlns:a16="http://schemas.microsoft.com/office/drawing/2014/main" id="{2341FB02-9BF3-44B5-9DF7-1284F2B14F6C}"/>
              </a:ext>
            </a:extLst>
          </p:cNvPr>
          <p:cNvSpPr txBox="1"/>
          <p:nvPr/>
        </p:nvSpPr>
        <p:spPr>
          <a:xfrm>
            <a:off x="10626638" y="4519587"/>
            <a:ext cx="1582484" cy="369332"/>
          </a:xfrm>
          <a:prstGeom prst="rect">
            <a:avLst/>
          </a:prstGeom>
          <a:noFill/>
        </p:spPr>
        <p:txBody>
          <a:bodyPr wrap="none" rtlCol="0">
            <a:spAutoFit/>
          </a:bodyPr>
          <a:lstStyle/>
          <a:p>
            <a:r>
              <a:rPr lang="en-US" b="1" dirty="0"/>
              <a:t>TO RECEIVER 2</a:t>
            </a:r>
          </a:p>
        </p:txBody>
      </p:sp>
      <p:sp>
        <p:nvSpPr>
          <p:cNvPr id="57" name="TextBox 56">
            <a:extLst>
              <a:ext uri="{FF2B5EF4-FFF2-40B4-BE49-F238E27FC236}">
                <a16:creationId xmlns:a16="http://schemas.microsoft.com/office/drawing/2014/main" id="{E35D309A-AF86-490B-AFC3-5F491EE97FC2}"/>
              </a:ext>
            </a:extLst>
          </p:cNvPr>
          <p:cNvSpPr txBox="1"/>
          <p:nvPr/>
        </p:nvSpPr>
        <p:spPr>
          <a:xfrm rot="16200000">
            <a:off x="-108588" y="3774854"/>
            <a:ext cx="1825756" cy="646331"/>
          </a:xfrm>
          <a:prstGeom prst="rect">
            <a:avLst/>
          </a:prstGeom>
          <a:noFill/>
        </p:spPr>
        <p:txBody>
          <a:bodyPr wrap="none" rtlCol="0">
            <a:spAutoFit/>
          </a:bodyPr>
          <a:lstStyle/>
          <a:p>
            <a:pPr algn="ctr"/>
            <a:r>
              <a:rPr lang="en-US" b="1" dirty="0"/>
              <a:t>RING SIGNATURE</a:t>
            </a:r>
          </a:p>
          <a:p>
            <a:pPr algn="ctr"/>
            <a:r>
              <a:rPr lang="en-US" b="1" dirty="0"/>
              <a:t>RINGSIZE 7</a:t>
            </a:r>
          </a:p>
        </p:txBody>
      </p:sp>
    </p:spTree>
    <p:extLst>
      <p:ext uri="{BB962C8B-B14F-4D97-AF65-F5344CB8AC3E}">
        <p14:creationId xmlns:p14="http://schemas.microsoft.com/office/powerpoint/2010/main" val="156899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Things Get Complicated Quickly</a:t>
            </a:r>
          </a:p>
        </p:txBody>
      </p:sp>
      <p:pic>
        <p:nvPicPr>
          <p:cNvPr id="30" name="Picture 29">
            <a:extLst>
              <a:ext uri="{FF2B5EF4-FFF2-40B4-BE49-F238E27FC236}">
                <a16:creationId xmlns:a16="http://schemas.microsoft.com/office/drawing/2014/main" id="{594BF661-3514-49AF-90CE-28CBC46B0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118" y="3033946"/>
            <a:ext cx="4493763" cy="1709964"/>
          </a:xfrm>
          <a:prstGeom prst="rect">
            <a:avLst/>
          </a:prstGeom>
        </p:spPr>
      </p:pic>
      <p:pic>
        <p:nvPicPr>
          <p:cNvPr id="48" name="Picture 47">
            <a:extLst>
              <a:ext uri="{FF2B5EF4-FFF2-40B4-BE49-F238E27FC236}">
                <a16:creationId xmlns:a16="http://schemas.microsoft.com/office/drawing/2014/main" id="{9664CB00-B159-4FA6-AFA3-2209CC3E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1" y="1484248"/>
            <a:ext cx="2497079" cy="950187"/>
          </a:xfrm>
          <a:prstGeom prst="rect">
            <a:avLst/>
          </a:prstGeom>
        </p:spPr>
      </p:pic>
      <p:pic>
        <p:nvPicPr>
          <p:cNvPr id="49" name="Picture 48">
            <a:extLst>
              <a:ext uri="{FF2B5EF4-FFF2-40B4-BE49-F238E27FC236}">
                <a16:creationId xmlns:a16="http://schemas.microsoft.com/office/drawing/2014/main" id="{0A2ACA97-3A4F-47FE-8748-C02C47681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1" y="2558853"/>
            <a:ext cx="2497079" cy="950187"/>
          </a:xfrm>
          <a:prstGeom prst="rect">
            <a:avLst/>
          </a:prstGeom>
        </p:spPr>
      </p:pic>
      <p:pic>
        <p:nvPicPr>
          <p:cNvPr id="50" name="Picture 49">
            <a:extLst>
              <a:ext uri="{FF2B5EF4-FFF2-40B4-BE49-F238E27FC236}">
                <a16:creationId xmlns:a16="http://schemas.microsoft.com/office/drawing/2014/main" id="{84DEFE81-8EDE-43A0-996C-D2CFCA738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1" y="3633458"/>
            <a:ext cx="2497079" cy="950187"/>
          </a:xfrm>
          <a:prstGeom prst="rect">
            <a:avLst/>
          </a:prstGeom>
        </p:spPr>
      </p:pic>
      <p:pic>
        <p:nvPicPr>
          <p:cNvPr id="51" name="Picture 50">
            <a:extLst>
              <a:ext uri="{FF2B5EF4-FFF2-40B4-BE49-F238E27FC236}">
                <a16:creationId xmlns:a16="http://schemas.microsoft.com/office/drawing/2014/main" id="{83AACB2A-044B-4D2D-ACC0-57B58F78B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1" y="4708063"/>
            <a:ext cx="2497079" cy="950187"/>
          </a:xfrm>
          <a:prstGeom prst="rect">
            <a:avLst/>
          </a:prstGeom>
        </p:spPr>
      </p:pic>
      <p:pic>
        <p:nvPicPr>
          <p:cNvPr id="52" name="Picture 51">
            <a:extLst>
              <a:ext uri="{FF2B5EF4-FFF2-40B4-BE49-F238E27FC236}">
                <a16:creationId xmlns:a16="http://schemas.microsoft.com/office/drawing/2014/main" id="{674A8431-5551-4C2F-B130-7E463DDA5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2" y="5782668"/>
            <a:ext cx="2497079" cy="950187"/>
          </a:xfrm>
          <a:prstGeom prst="rect">
            <a:avLst/>
          </a:prstGeom>
        </p:spPr>
      </p:pic>
      <p:cxnSp>
        <p:nvCxnSpPr>
          <p:cNvPr id="54" name="Straight Connector 53">
            <a:extLst>
              <a:ext uri="{FF2B5EF4-FFF2-40B4-BE49-F238E27FC236}">
                <a16:creationId xmlns:a16="http://schemas.microsoft.com/office/drawing/2014/main" id="{B3A80DDB-EE94-4B1D-9B5F-D49D8A17222E}"/>
              </a:ext>
            </a:extLst>
          </p:cNvPr>
          <p:cNvCxnSpPr>
            <a:cxnSpLocks/>
          </p:cNvCxnSpPr>
          <p:nvPr/>
        </p:nvCxnSpPr>
        <p:spPr>
          <a:xfrm>
            <a:off x="2611174" y="2091665"/>
            <a:ext cx="1237944" cy="1008493"/>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FCE6AD-8DFF-49F0-A61B-842A84D91132}"/>
              </a:ext>
            </a:extLst>
          </p:cNvPr>
          <p:cNvCxnSpPr/>
          <p:nvPr/>
        </p:nvCxnSpPr>
        <p:spPr>
          <a:xfrm>
            <a:off x="2679630" y="2909455"/>
            <a:ext cx="1169488" cy="508543"/>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D83B8F8-F167-4AFE-82D4-88A631604E20}"/>
              </a:ext>
            </a:extLst>
          </p:cNvPr>
          <p:cNvCxnSpPr>
            <a:cxnSpLocks/>
          </p:cNvCxnSpPr>
          <p:nvPr/>
        </p:nvCxnSpPr>
        <p:spPr>
          <a:xfrm flipV="1">
            <a:off x="2679630" y="3730948"/>
            <a:ext cx="1169488" cy="233368"/>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FEDFB46-CA3A-4A28-9631-E54193A1238D}"/>
              </a:ext>
            </a:extLst>
          </p:cNvPr>
          <p:cNvCxnSpPr>
            <a:cxnSpLocks/>
          </p:cNvCxnSpPr>
          <p:nvPr/>
        </p:nvCxnSpPr>
        <p:spPr>
          <a:xfrm flipV="1">
            <a:off x="2679630" y="4042440"/>
            <a:ext cx="1169488" cy="973996"/>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E5EBD5-06A0-4249-9F5B-E799A379D1B7}"/>
              </a:ext>
            </a:extLst>
          </p:cNvPr>
          <p:cNvCxnSpPr>
            <a:cxnSpLocks/>
          </p:cNvCxnSpPr>
          <p:nvPr/>
        </p:nvCxnSpPr>
        <p:spPr>
          <a:xfrm flipV="1">
            <a:off x="2679630" y="4322618"/>
            <a:ext cx="1169488" cy="2037076"/>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2D6FFC1-0235-4AB2-8A30-B555CD1928B0}"/>
              </a:ext>
            </a:extLst>
          </p:cNvPr>
          <p:cNvSpPr/>
          <p:nvPr/>
        </p:nvSpPr>
        <p:spPr>
          <a:xfrm>
            <a:off x="3804295" y="4454644"/>
            <a:ext cx="1931487" cy="4596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C5C4A3-7758-49CF-85B6-EE148B0DF31A}"/>
              </a:ext>
            </a:extLst>
          </p:cNvPr>
          <p:cNvSpPr/>
          <p:nvPr/>
        </p:nvSpPr>
        <p:spPr>
          <a:xfrm>
            <a:off x="5325850" y="4332937"/>
            <a:ext cx="238787" cy="261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6B66D26B-C61A-45F3-BB4B-8C820491C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370" y="1484248"/>
            <a:ext cx="2497079" cy="950187"/>
          </a:xfrm>
          <a:prstGeom prst="rect">
            <a:avLst/>
          </a:prstGeom>
        </p:spPr>
      </p:pic>
      <p:pic>
        <p:nvPicPr>
          <p:cNvPr id="75" name="Picture 74">
            <a:extLst>
              <a:ext uri="{FF2B5EF4-FFF2-40B4-BE49-F238E27FC236}">
                <a16:creationId xmlns:a16="http://schemas.microsoft.com/office/drawing/2014/main" id="{46A9015E-9E5B-4004-9F67-5422ED7E4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370" y="2558853"/>
            <a:ext cx="2497079" cy="950187"/>
          </a:xfrm>
          <a:prstGeom prst="rect">
            <a:avLst/>
          </a:prstGeom>
        </p:spPr>
      </p:pic>
      <p:pic>
        <p:nvPicPr>
          <p:cNvPr id="76" name="Picture 75">
            <a:extLst>
              <a:ext uri="{FF2B5EF4-FFF2-40B4-BE49-F238E27FC236}">
                <a16:creationId xmlns:a16="http://schemas.microsoft.com/office/drawing/2014/main" id="{A49AA320-2CC8-4806-8BBF-7488D4828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370" y="3633458"/>
            <a:ext cx="2497079" cy="950187"/>
          </a:xfrm>
          <a:prstGeom prst="rect">
            <a:avLst/>
          </a:prstGeom>
        </p:spPr>
      </p:pic>
      <p:pic>
        <p:nvPicPr>
          <p:cNvPr id="77" name="Picture 76">
            <a:extLst>
              <a:ext uri="{FF2B5EF4-FFF2-40B4-BE49-F238E27FC236}">
                <a16:creationId xmlns:a16="http://schemas.microsoft.com/office/drawing/2014/main" id="{1E7BDD6A-8FA1-4FA1-A014-A422E399A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370" y="4708063"/>
            <a:ext cx="2497079" cy="950187"/>
          </a:xfrm>
          <a:prstGeom prst="rect">
            <a:avLst/>
          </a:prstGeom>
        </p:spPr>
      </p:pic>
      <p:pic>
        <p:nvPicPr>
          <p:cNvPr id="78" name="Picture 77">
            <a:extLst>
              <a:ext uri="{FF2B5EF4-FFF2-40B4-BE49-F238E27FC236}">
                <a16:creationId xmlns:a16="http://schemas.microsoft.com/office/drawing/2014/main" id="{0EB3977A-574F-46F1-8F28-A914D43DF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371" y="5782668"/>
            <a:ext cx="2497079" cy="950187"/>
          </a:xfrm>
          <a:prstGeom prst="rect">
            <a:avLst/>
          </a:prstGeom>
        </p:spPr>
      </p:pic>
      <p:cxnSp>
        <p:nvCxnSpPr>
          <p:cNvPr id="79" name="Straight Connector 78">
            <a:extLst>
              <a:ext uri="{FF2B5EF4-FFF2-40B4-BE49-F238E27FC236}">
                <a16:creationId xmlns:a16="http://schemas.microsoft.com/office/drawing/2014/main" id="{5726AE8B-86A5-46D0-B74A-3CD8184E0D9F}"/>
              </a:ext>
            </a:extLst>
          </p:cNvPr>
          <p:cNvCxnSpPr>
            <a:cxnSpLocks/>
          </p:cNvCxnSpPr>
          <p:nvPr/>
        </p:nvCxnSpPr>
        <p:spPr>
          <a:xfrm flipV="1">
            <a:off x="8342881" y="1726113"/>
            <a:ext cx="1169488" cy="1944304"/>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42BA49C-17F9-4A93-AF00-28CAC84E1284}"/>
              </a:ext>
            </a:extLst>
          </p:cNvPr>
          <p:cNvCxnSpPr>
            <a:cxnSpLocks/>
          </p:cNvCxnSpPr>
          <p:nvPr/>
        </p:nvCxnSpPr>
        <p:spPr>
          <a:xfrm flipV="1">
            <a:off x="8342880" y="3235013"/>
            <a:ext cx="1169489" cy="495935"/>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2618103-B597-408A-B538-39548404A1F5}"/>
              </a:ext>
            </a:extLst>
          </p:cNvPr>
          <p:cNvCxnSpPr>
            <a:cxnSpLocks/>
          </p:cNvCxnSpPr>
          <p:nvPr/>
        </p:nvCxnSpPr>
        <p:spPr>
          <a:xfrm>
            <a:off x="8342880" y="3730948"/>
            <a:ext cx="1169489" cy="1696774"/>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C6901AD-80DF-425F-98DB-7477205DBA9F}"/>
              </a:ext>
            </a:extLst>
          </p:cNvPr>
          <p:cNvCxnSpPr>
            <a:cxnSpLocks/>
          </p:cNvCxnSpPr>
          <p:nvPr/>
        </p:nvCxnSpPr>
        <p:spPr>
          <a:xfrm>
            <a:off x="8351842" y="4019881"/>
            <a:ext cx="1124667" cy="457654"/>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30AA54C-C3E9-4E85-B3B9-C755932F238B}"/>
              </a:ext>
            </a:extLst>
          </p:cNvPr>
          <p:cNvCxnSpPr>
            <a:cxnSpLocks/>
          </p:cNvCxnSpPr>
          <p:nvPr/>
        </p:nvCxnSpPr>
        <p:spPr>
          <a:xfrm>
            <a:off x="8351844" y="4108551"/>
            <a:ext cx="1160525" cy="2385156"/>
          </a:xfrm>
          <a:prstGeom prst="line">
            <a:avLst/>
          </a:prstGeom>
          <a:ln w="28575">
            <a:solidFill>
              <a:srgbClr val="F848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left)">
                                      <p:cBhvr>
                                        <p:cTn id="41" dur="500"/>
                                        <p:tgtEl>
                                          <p:spTgt spid="59"/>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wipe(left)">
                                      <p:cBhvr>
                                        <p:cTn id="45" dur="500"/>
                                        <p:tgtEl>
                                          <p:spTgt spid="61"/>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par>
                                <p:cTn id="55" presetID="10"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500"/>
                                        <p:tgtEl>
                                          <p:spTgt spid="75"/>
                                        </p:tgtEl>
                                      </p:cBhvr>
                                    </p:animEffect>
                                  </p:childTnLst>
                                </p:cTn>
                              </p:par>
                              <p:par>
                                <p:cTn id="58" presetID="10" presetClass="entr" presetSubtype="0" fill="hold" nodeType="withEffect">
                                  <p:stCondLst>
                                    <p:cond delay="0"/>
                                  </p:stCondLst>
                                  <p:childTnLst>
                                    <p:set>
                                      <p:cBhvr>
                                        <p:cTn id="59" dur="1" fill="hold">
                                          <p:stCondLst>
                                            <p:cond delay="0"/>
                                          </p:stCondLst>
                                        </p:cTn>
                                        <p:tgtEl>
                                          <p:spTgt spid="76"/>
                                        </p:tgtEl>
                                        <p:attrNameLst>
                                          <p:attrName>style.visibility</p:attrName>
                                        </p:attrNameLst>
                                      </p:cBhvr>
                                      <p:to>
                                        <p:strVal val="visible"/>
                                      </p:to>
                                    </p:set>
                                    <p:animEffect transition="in" filter="fade">
                                      <p:cBhvr>
                                        <p:cTn id="60" dur="500"/>
                                        <p:tgtEl>
                                          <p:spTgt spid="76"/>
                                        </p:tgtEl>
                                      </p:cBhvr>
                                    </p:animEffect>
                                  </p:childTnLst>
                                </p:cTn>
                              </p:par>
                              <p:par>
                                <p:cTn id="61" presetID="10"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fade">
                                      <p:cBhvr>
                                        <p:cTn id="63" dur="500"/>
                                        <p:tgtEl>
                                          <p:spTgt spid="77"/>
                                        </p:tgtEl>
                                      </p:cBhvr>
                                    </p:animEffect>
                                  </p:childTnLst>
                                </p:cTn>
                              </p:par>
                              <p:par>
                                <p:cTn id="64" presetID="10" presetClass="entr" presetSubtype="0" fill="hold"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500"/>
                                        <p:tgtEl>
                                          <p:spTgt spid="7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wipe(left)">
                                      <p:cBhvr>
                                        <p:cTn id="71" dur="500"/>
                                        <p:tgtEl>
                                          <p:spTgt spid="79"/>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wipe(left)">
                                      <p:cBhvr>
                                        <p:cTn id="75" dur="500"/>
                                        <p:tgtEl>
                                          <p:spTgt spid="81"/>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wipe(left)">
                                      <p:cBhvr>
                                        <p:cTn id="79" dur="500"/>
                                        <p:tgtEl>
                                          <p:spTgt spid="87"/>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84"/>
                                        </p:tgtEl>
                                        <p:attrNameLst>
                                          <p:attrName>style.visibility</p:attrName>
                                        </p:attrNameLst>
                                      </p:cBhvr>
                                      <p:to>
                                        <p:strVal val="visible"/>
                                      </p:to>
                                    </p:set>
                                    <p:animEffect transition="in" filter="wipe(left)">
                                      <p:cBhvr>
                                        <p:cTn id="83" dur="500"/>
                                        <p:tgtEl>
                                          <p:spTgt spid="84"/>
                                        </p:tgtEl>
                                      </p:cBhvr>
                                    </p:animEffect>
                                  </p:childTnLst>
                                </p:cTn>
                              </p:par>
                            </p:childTnLst>
                          </p:cTn>
                        </p:par>
                        <p:par>
                          <p:cTn id="84" fill="hold">
                            <p:stCondLst>
                              <p:cond delay="2000"/>
                            </p:stCondLst>
                            <p:childTnLst>
                              <p:par>
                                <p:cTn id="85" presetID="22" presetClass="entr" presetSubtype="8" fill="hold" nodeType="after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wipe(left)">
                                      <p:cBhvr>
                                        <p:cTn id="8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Summary of Monero</a:t>
            </a:r>
          </a:p>
        </p:txBody>
      </p:sp>
      <p:grpSp>
        <p:nvGrpSpPr>
          <p:cNvPr id="11" name="Group 10">
            <a:extLst>
              <a:ext uri="{FF2B5EF4-FFF2-40B4-BE49-F238E27FC236}">
                <a16:creationId xmlns:a16="http://schemas.microsoft.com/office/drawing/2014/main" id="{4F98033B-395E-4891-AE1D-8F5B465A506B}"/>
              </a:ext>
            </a:extLst>
          </p:cNvPr>
          <p:cNvGrpSpPr/>
          <p:nvPr/>
        </p:nvGrpSpPr>
        <p:grpSpPr>
          <a:xfrm>
            <a:off x="1944188" y="2736667"/>
            <a:ext cx="8303624" cy="1828800"/>
            <a:chOff x="2039983" y="2736667"/>
            <a:chExt cx="8303624" cy="1828800"/>
          </a:xfrm>
        </p:grpSpPr>
        <p:pic>
          <p:nvPicPr>
            <p:cNvPr id="6" name="Picture 5">
              <a:extLst>
                <a:ext uri="{FF2B5EF4-FFF2-40B4-BE49-F238E27FC236}">
                  <a16:creationId xmlns:a16="http://schemas.microsoft.com/office/drawing/2014/main" id="{AD7327C2-274C-4E59-82FA-64EBD7738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983" y="2736667"/>
              <a:ext cx="1828800" cy="1828800"/>
            </a:xfrm>
            <a:prstGeom prst="rect">
              <a:avLst/>
            </a:prstGeom>
          </p:spPr>
        </p:pic>
        <p:pic>
          <p:nvPicPr>
            <p:cNvPr id="8" name="Picture 7">
              <a:extLst>
                <a:ext uri="{FF2B5EF4-FFF2-40B4-BE49-F238E27FC236}">
                  <a16:creationId xmlns:a16="http://schemas.microsoft.com/office/drawing/2014/main" id="{57AAB378-A4AD-4A3F-BFBC-A158671AE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572" y="2736667"/>
              <a:ext cx="1828800" cy="1828800"/>
            </a:xfrm>
            <a:prstGeom prst="rect">
              <a:avLst/>
            </a:prstGeom>
          </p:spPr>
        </p:pic>
        <p:pic>
          <p:nvPicPr>
            <p:cNvPr id="10" name="Picture 9">
              <a:extLst>
                <a:ext uri="{FF2B5EF4-FFF2-40B4-BE49-F238E27FC236}">
                  <a16:creationId xmlns:a16="http://schemas.microsoft.com/office/drawing/2014/main" id="{44D6DADE-BBA3-47AF-8705-71F3D67AA6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4807" y="2736667"/>
              <a:ext cx="1828800" cy="1828800"/>
            </a:xfrm>
            <a:prstGeom prst="rect">
              <a:avLst/>
            </a:prstGeom>
          </p:spPr>
        </p:pic>
      </p:grpSp>
    </p:spTree>
    <p:extLst>
      <p:ext uri="{BB962C8B-B14F-4D97-AF65-F5344CB8AC3E}">
        <p14:creationId xmlns:p14="http://schemas.microsoft.com/office/powerpoint/2010/main" val="379596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BD87B4-596D-49DB-87D0-86CF74A9630B}"/>
              </a:ext>
            </a:extLst>
          </p:cNvPr>
          <p:cNvSpPr>
            <a:spLocks noGrp="1"/>
          </p:cNvSpPr>
          <p:nvPr>
            <p:ph type="title"/>
          </p:nvPr>
        </p:nvSpPr>
        <p:spPr/>
        <p:txBody>
          <a:bodyPr/>
          <a:lstStyle/>
          <a:p>
            <a:pPr algn="ctr"/>
            <a:r>
              <a:rPr lang="en-US" b="1" dirty="0"/>
              <a:t>A Quick Dive into </a:t>
            </a:r>
            <a:r>
              <a:rPr lang="en-US" b="1" dirty="0" err="1"/>
              <a:t>Zcash</a:t>
            </a:r>
            <a:endParaRPr lang="en-US" b="1" dirty="0"/>
          </a:p>
        </p:txBody>
      </p:sp>
      <p:sp>
        <p:nvSpPr>
          <p:cNvPr id="5" name="Rectangle 4">
            <a:extLst>
              <a:ext uri="{FF2B5EF4-FFF2-40B4-BE49-F238E27FC236}">
                <a16:creationId xmlns:a16="http://schemas.microsoft.com/office/drawing/2014/main" id="{9776D69B-505D-4E6C-A6DD-A42A37E608F0}"/>
              </a:ext>
            </a:extLst>
          </p:cNvPr>
          <p:cNvSpPr/>
          <p:nvPr/>
        </p:nvSpPr>
        <p:spPr>
          <a:xfrm>
            <a:off x="202474" y="2318657"/>
            <a:ext cx="11795760" cy="4330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D4487C-7939-41D7-B511-9AADBA336E2F}"/>
              </a:ext>
            </a:extLst>
          </p:cNvPr>
          <p:cNvSpPr/>
          <p:nvPr/>
        </p:nvSpPr>
        <p:spPr>
          <a:xfrm>
            <a:off x="1201783" y="3161211"/>
            <a:ext cx="2801983" cy="1606732"/>
          </a:xfrm>
          <a:prstGeom prst="rect">
            <a:avLst/>
          </a:prstGeom>
          <a:solidFill>
            <a:srgbClr val="EF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SHIELDED</a:t>
            </a:r>
          </a:p>
        </p:txBody>
      </p:sp>
      <p:cxnSp>
        <p:nvCxnSpPr>
          <p:cNvPr id="9" name="Straight Arrow Connector 8">
            <a:extLst>
              <a:ext uri="{FF2B5EF4-FFF2-40B4-BE49-F238E27FC236}">
                <a16:creationId xmlns:a16="http://schemas.microsoft.com/office/drawing/2014/main" id="{232028D2-7AAE-44A1-9A72-42922CFD471D}"/>
              </a:ext>
            </a:extLst>
          </p:cNvPr>
          <p:cNvCxnSpPr>
            <a:cxnSpLocks/>
          </p:cNvCxnSpPr>
          <p:nvPr/>
        </p:nvCxnSpPr>
        <p:spPr>
          <a:xfrm>
            <a:off x="1430383" y="4160520"/>
            <a:ext cx="496388" cy="36576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50A016-71D8-40D6-AC4D-82595352007B}"/>
              </a:ext>
            </a:extLst>
          </p:cNvPr>
          <p:cNvCxnSpPr>
            <a:cxnSpLocks/>
          </p:cNvCxnSpPr>
          <p:nvPr/>
        </p:nvCxnSpPr>
        <p:spPr>
          <a:xfrm flipV="1">
            <a:off x="3755572" y="3082834"/>
            <a:ext cx="836022" cy="354874"/>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02F81B-5CF3-4F7B-A784-1990318818D3}"/>
              </a:ext>
            </a:extLst>
          </p:cNvPr>
          <p:cNvCxnSpPr>
            <a:cxnSpLocks/>
          </p:cNvCxnSpPr>
          <p:nvPr/>
        </p:nvCxnSpPr>
        <p:spPr>
          <a:xfrm>
            <a:off x="6474823" y="4615542"/>
            <a:ext cx="1238794" cy="47556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7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ctr"/>
            <a:r>
              <a:rPr lang="en-US" b="1" dirty="0" err="1"/>
              <a:t>Zcash</a:t>
            </a:r>
            <a:r>
              <a:rPr lang="en-US" b="1" dirty="0"/>
              <a:t> Transaction Types</a:t>
            </a:r>
          </a:p>
        </p:txBody>
      </p:sp>
      <p:grpSp>
        <p:nvGrpSpPr>
          <p:cNvPr id="19" name="Group 18">
            <a:extLst>
              <a:ext uri="{FF2B5EF4-FFF2-40B4-BE49-F238E27FC236}">
                <a16:creationId xmlns:a16="http://schemas.microsoft.com/office/drawing/2014/main" id="{2428E3A5-72A8-4CB5-A2CB-22CF76B26F2E}"/>
              </a:ext>
            </a:extLst>
          </p:cNvPr>
          <p:cNvGrpSpPr/>
          <p:nvPr/>
        </p:nvGrpSpPr>
        <p:grpSpPr>
          <a:xfrm>
            <a:off x="617750" y="2387290"/>
            <a:ext cx="10956500" cy="4432392"/>
            <a:chOff x="617750" y="1799461"/>
            <a:chExt cx="10956500" cy="4432392"/>
          </a:xfrm>
        </p:grpSpPr>
        <p:sp>
          <p:nvSpPr>
            <p:cNvPr id="4" name="Rectangle 3">
              <a:extLst>
                <a:ext uri="{FF2B5EF4-FFF2-40B4-BE49-F238E27FC236}">
                  <a16:creationId xmlns:a16="http://schemas.microsoft.com/office/drawing/2014/main" id="{2084757A-445F-499F-8D29-C6643D0F791D}"/>
                </a:ext>
              </a:extLst>
            </p:cNvPr>
            <p:cNvSpPr/>
            <p:nvPr/>
          </p:nvSpPr>
          <p:spPr>
            <a:xfrm>
              <a:off x="617750" y="1799461"/>
              <a:ext cx="3530464" cy="411801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AC73691-A14F-44C5-AAAD-88DD251FEF83}"/>
                </a:ext>
              </a:extLst>
            </p:cNvPr>
            <p:cNvSpPr/>
            <p:nvPr/>
          </p:nvSpPr>
          <p:spPr>
            <a:xfrm>
              <a:off x="4330768" y="1799461"/>
              <a:ext cx="3530464" cy="411801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F47D352-D506-469F-82C5-530EAFE66375}"/>
                </a:ext>
              </a:extLst>
            </p:cNvPr>
            <p:cNvSpPr/>
            <p:nvPr/>
          </p:nvSpPr>
          <p:spPr>
            <a:xfrm>
              <a:off x="8043786" y="1799461"/>
              <a:ext cx="3530464" cy="411801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Image result for shield">
              <a:extLst>
                <a:ext uri="{FF2B5EF4-FFF2-40B4-BE49-F238E27FC236}">
                  <a16:creationId xmlns:a16="http://schemas.microsoft.com/office/drawing/2014/main" id="{124598B5-5198-432A-BCF1-950D9E1BF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94" y="1936376"/>
              <a:ext cx="697457" cy="7163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7828559-11FA-4403-AECD-5D7297113884}"/>
                </a:ext>
              </a:extLst>
            </p:cNvPr>
            <p:cNvSpPr txBox="1"/>
            <p:nvPr/>
          </p:nvSpPr>
          <p:spPr>
            <a:xfrm>
              <a:off x="1613105" y="2056029"/>
              <a:ext cx="1989647" cy="477054"/>
            </a:xfrm>
            <a:prstGeom prst="rect">
              <a:avLst/>
            </a:prstGeom>
            <a:noFill/>
          </p:spPr>
          <p:txBody>
            <a:bodyPr wrap="none" rtlCol="0">
              <a:spAutoFit/>
            </a:bodyPr>
            <a:lstStyle/>
            <a:p>
              <a:r>
                <a:rPr lang="en-US" sz="2500" dirty="0"/>
                <a:t>Fully-shielded</a:t>
              </a:r>
            </a:p>
          </p:txBody>
        </p:sp>
        <p:pic>
          <p:nvPicPr>
            <p:cNvPr id="9" name="Picture 2" descr="Image result for shield">
              <a:extLst>
                <a:ext uri="{FF2B5EF4-FFF2-40B4-BE49-F238E27FC236}">
                  <a16:creationId xmlns:a16="http://schemas.microsoft.com/office/drawing/2014/main" id="{54814410-97ED-4DC2-84F7-EDDD3971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755" y="1936376"/>
              <a:ext cx="697457" cy="7163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2BAB7B3-3CB3-459F-9BA5-F5DA91241A69}"/>
                </a:ext>
              </a:extLst>
            </p:cNvPr>
            <p:cNvSpPr txBox="1"/>
            <p:nvPr/>
          </p:nvSpPr>
          <p:spPr>
            <a:xfrm>
              <a:off x="5359536" y="2056029"/>
              <a:ext cx="2433230" cy="477054"/>
            </a:xfrm>
            <a:prstGeom prst="rect">
              <a:avLst/>
            </a:prstGeom>
            <a:noFill/>
          </p:spPr>
          <p:txBody>
            <a:bodyPr wrap="none" rtlCol="0">
              <a:spAutoFit/>
            </a:bodyPr>
            <a:lstStyle/>
            <a:p>
              <a:r>
                <a:rPr lang="en-US" sz="2500" dirty="0"/>
                <a:t>Partially-shielded</a:t>
              </a:r>
            </a:p>
          </p:txBody>
        </p:sp>
        <p:sp>
          <p:nvSpPr>
            <p:cNvPr id="8" name="Rectangle 7">
              <a:extLst>
                <a:ext uri="{FF2B5EF4-FFF2-40B4-BE49-F238E27FC236}">
                  <a16:creationId xmlns:a16="http://schemas.microsoft.com/office/drawing/2014/main" id="{AD4847A5-0FB8-4E80-AAA9-CF5E290D0E81}"/>
                </a:ext>
              </a:extLst>
            </p:cNvPr>
            <p:cNvSpPr/>
            <p:nvPr/>
          </p:nvSpPr>
          <p:spPr>
            <a:xfrm rot="19860199">
              <a:off x="4558864" y="1949732"/>
              <a:ext cx="535945" cy="772034"/>
            </a:xfrm>
            <a:prstGeom prst="rect">
              <a:avLst/>
            </a:prstGeom>
            <a:solidFill>
              <a:schemeClr val="accent4">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Image result for shield">
              <a:extLst>
                <a:ext uri="{FF2B5EF4-FFF2-40B4-BE49-F238E27FC236}">
                  <a16:creationId xmlns:a16="http://schemas.microsoft.com/office/drawing/2014/main" id="{2BB2F6B9-BF84-434E-AA2E-CB946065C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6686" y="1933929"/>
              <a:ext cx="697457" cy="7163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F845015-A017-45AA-9D83-5C6CCE990A4B}"/>
                </a:ext>
              </a:extLst>
            </p:cNvPr>
            <p:cNvSpPr txBox="1"/>
            <p:nvPr/>
          </p:nvSpPr>
          <p:spPr>
            <a:xfrm>
              <a:off x="9036697" y="2053582"/>
              <a:ext cx="1736373" cy="477054"/>
            </a:xfrm>
            <a:prstGeom prst="rect">
              <a:avLst/>
            </a:prstGeom>
            <a:noFill/>
          </p:spPr>
          <p:txBody>
            <a:bodyPr wrap="none" rtlCol="0">
              <a:spAutoFit/>
            </a:bodyPr>
            <a:lstStyle/>
            <a:p>
              <a:r>
                <a:rPr lang="en-US" sz="2500" dirty="0"/>
                <a:t>Transparent</a:t>
              </a:r>
            </a:p>
          </p:txBody>
        </p:sp>
        <p:sp>
          <p:nvSpPr>
            <p:cNvPr id="14" name="Rectangle 13">
              <a:extLst>
                <a:ext uri="{FF2B5EF4-FFF2-40B4-BE49-F238E27FC236}">
                  <a16:creationId xmlns:a16="http://schemas.microsoft.com/office/drawing/2014/main" id="{343194B9-DB15-4284-8988-D5A4666D25D1}"/>
                </a:ext>
              </a:extLst>
            </p:cNvPr>
            <p:cNvSpPr/>
            <p:nvPr/>
          </p:nvSpPr>
          <p:spPr>
            <a:xfrm>
              <a:off x="8095033" y="1856137"/>
              <a:ext cx="941664" cy="852834"/>
            </a:xfrm>
            <a:prstGeom prst="rect">
              <a:avLst/>
            </a:prstGeom>
            <a:solidFill>
              <a:schemeClr val="accent2">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E1B4D78-D6E3-43D5-BD27-0E2118389915}"/>
                </a:ext>
              </a:extLst>
            </p:cNvPr>
            <p:cNvSpPr txBox="1"/>
            <p:nvPr/>
          </p:nvSpPr>
          <p:spPr>
            <a:xfrm>
              <a:off x="8295260" y="1856137"/>
              <a:ext cx="420308" cy="707886"/>
            </a:xfrm>
            <a:prstGeom prst="rect">
              <a:avLst/>
            </a:prstGeom>
            <a:noFill/>
          </p:spPr>
          <p:txBody>
            <a:bodyPr wrap="none" rtlCol="0">
              <a:spAutoFit/>
            </a:bodyPr>
            <a:lstStyle/>
            <a:p>
              <a:r>
                <a:rPr lang="en-US" sz="4000" b="1" dirty="0">
                  <a:solidFill>
                    <a:srgbClr val="FF0000"/>
                  </a:solidFill>
                </a:rPr>
                <a:t>x</a:t>
              </a:r>
            </a:p>
          </p:txBody>
        </p:sp>
        <p:sp>
          <p:nvSpPr>
            <p:cNvPr id="11" name="TextBox 10">
              <a:extLst>
                <a:ext uri="{FF2B5EF4-FFF2-40B4-BE49-F238E27FC236}">
                  <a16:creationId xmlns:a16="http://schemas.microsoft.com/office/drawing/2014/main" id="{7FBFCE12-48DE-4FC6-AB65-EDFBD605DE99}"/>
                </a:ext>
              </a:extLst>
            </p:cNvPr>
            <p:cNvSpPr txBox="1"/>
            <p:nvPr/>
          </p:nvSpPr>
          <p:spPr>
            <a:xfrm>
              <a:off x="772595" y="2973022"/>
              <a:ext cx="322240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Sending from one z-address to another z-address</a:t>
              </a:r>
            </a:p>
            <a:p>
              <a:pPr marL="285750" indent="-285750">
                <a:buFont typeface="Arial" panose="020B0604020202020204" pitchFamily="34" charset="0"/>
                <a:buChar char="•"/>
              </a:pPr>
              <a:r>
                <a:rPr lang="en-US" dirty="0"/>
                <a:t>Sender, receiver, and amount hidden with zero-knowledge proofs</a:t>
              </a:r>
            </a:p>
            <a:p>
              <a:pPr marL="285750" indent="-285750">
                <a:buFont typeface="Arial" panose="020B0604020202020204" pitchFamily="34" charset="0"/>
                <a:buChar char="•"/>
              </a:pPr>
              <a:r>
                <a:rPr lang="en-US" dirty="0"/>
                <a:t>&lt;0.5% of transactions in the past month</a:t>
              </a:r>
            </a:p>
            <a:p>
              <a:pPr marL="285750" indent="-285750">
                <a:buFont typeface="Arial" panose="020B0604020202020204" pitchFamily="34" charset="0"/>
                <a:buChar char="•"/>
              </a:pPr>
              <a:r>
                <a:rPr lang="en-US" dirty="0"/>
                <a:t>These theoretically provide greater </a:t>
              </a:r>
              <a:r>
                <a:rPr lang="en-US" dirty="0" err="1"/>
                <a:t>untraceability</a:t>
              </a:r>
              <a:r>
                <a:rPr lang="en-US" dirty="0"/>
                <a:t> than Monero</a:t>
              </a:r>
            </a:p>
          </p:txBody>
        </p:sp>
        <p:sp>
          <p:nvSpPr>
            <p:cNvPr id="17" name="TextBox 16">
              <a:extLst>
                <a:ext uri="{FF2B5EF4-FFF2-40B4-BE49-F238E27FC236}">
                  <a16:creationId xmlns:a16="http://schemas.microsoft.com/office/drawing/2014/main" id="{CAE6E156-9902-49B6-A1C8-4CBAED97AABC}"/>
                </a:ext>
              </a:extLst>
            </p:cNvPr>
            <p:cNvSpPr txBox="1"/>
            <p:nvPr/>
          </p:nvSpPr>
          <p:spPr>
            <a:xfrm>
              <a:off x="4484798" y="2977912"/>
              <a:ext cx="322240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Sending from one z-address to a t-address or vice versa</a:t>
              </a:r>
            </a:p>
            <a:p>
              <a:pPr marL="285750" indent="-285750">
                <a:buFont typeface="Arial" panose="020B0604020202020204" pitchFamily="34" charset="0"/>
                <a:buChar char="•"/>
              </a:pPr>
              <a:r>
                <a:rPr lang="en-US" dirty="0"/>
                <a:t>Sender OR receiver hidden</a:t>
              </a:r>
            </a:p>
            <a:p>
              <a:pPr marL="285750" indent="-285750">
                <a:buFont typeface="Arial" panose="020B0604020202020204" pitchFamily="34" charset="0"/>
                <a:buChar char="•"/>
              </a:pPr>
              <a:r>
                <a:rPr lang="en-US" dirty="0"/>
                <a:t>Amount visible</a:t>
              </a:r>
            </a:p>
            <a:p>
              <a:pPr marL="285750" indent="-285750">
                <a:buFont typeface="Arial" panose="020B0604020202020204" pitchFamily="34" charset="0"/>
                <a:buChar char="•"/>
              </a:pPr>
              <a:r>
                <a:rPr lang="en-US" dirty="0"/>
                <a:t>&lt;10% of transactions in the past month</a:t>
              </a:r>
            </a:p>
          </p:txBody>
        </p:sp>
        <p:sp>
          <p:nvSpPr>
            <p:cNvPr id="18" name="TextBox 17">
              <a:extLst>
                <a:ext uri="{FF2B5EF4-FFF2-40B4-BE49-F238E27FC236}">
                  <a16:creationId xmlns:a16="http://schemas.microsoft.com/office/drawing/2014/main" id="{4D345A59-4CB8-418D-8AA2-30A482E3CC21}"/>
                </a:ext>
              </a:extLst>
            </p:cNvPr>
            <p:cNvSpPr txBox="1"/>
            <p:nvPr/>
          </p:nvSpPr>
          <p:spPr>
            <a:xfrm>
              <a:off x="8156686" y="2973022"/>
              <a:ext cx="322240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Sending from one t-address to another t-address</a:t>
              </a:r>
            </a:p>
            <a:p>
              <a:pPr marL="285750" indent="-285750">
                <a:buFont typeface="Arial" panose="020B0604020202020204" pitchFamily="34" charset="0"/>
                <a:buChar char="•"/>
              </a:pPr>
              <a:r>
                <a:rPr lang="en-US" dirty="0"/>
                <a:t>Sender, receiver, and amount visible, just like Bitcoin</a:t>
              </a:r>
            </a:p>
            <a:p>
              <a:pPr marL="285750" indent="-285750">
                <a:buFont typeface="Arial" panose="020B0604020202020204" pitchFamily="34" charset="0"/>
                <a:buChar char="•"/>
              </a:pPr>
              <a:r>
                <a:rPr lang="en-US" dirty="0"/>
                <a:t>&gt;90% of transactions in the past month</a:t>
              </a:r>
            </a:p>
          </p:txBody>
        </p:sp>
        <p:sp>
          <p:nvSpPr>
            <p:cNvPr id="16" name="TextBox 15">
              <a:extLst>
                <a:ext uri="{FF2B5EF4-FFF2-40B4-BE49-F238E27FC236}">
                  <a16:creationId xmlns:a16="http://schemas.microsoft.com/office/drawing/2014/main" id="{8E7900B2-2396-4F1D-AD50-6E7DCBA22713}"/>
                </a:ext>
              </a:extLst>
            </p:cNvPr>
            <p:cNvSpPr txBox="1"/>
            <p:nvPr/>
          </p:nvSpPr>
          <p:spPr>
            <a:xfrm>
              <a:off x="4951977" y="5985632"/>
              <a:ext cx="2274982" cy="246221"/>
            </a:xfrm>
            <a:prstGeom prst="rect">
              <a:avLst/>
            </a:prstGeom>
            <a:noFill/>
          </p:spPr>
          <p:txBody>
            <a:bodyPr wrap="none" rtlCol="0">
              <a:spAutoFit/>
            </a:bodyPr>
            <a:lstStyle/>
            <a:p>
              <a:r>
                <a:rPr lang="en-US" sz="1000" dirty="0"/>
                <a:t>https://explorer.zcha.in/statistics/usage</a:t>
              </a:r>
            </a:p>
          </p:txBody>
        </p:sp>
      </p:grpSp>
      <p:grpSp>
        <p:nvGrpSpPr>
          <p:cNvPr id="26" name="Group 25">
            <a:extLst>
              <a:ext uri="{FF2B5EF4-FFF2-40B4-BE49-F238E27FC236}">
                <a16:creationId xmlns:a16="http://schemas.microsoft.com/office/drawing/2014/main" id="{D34FCC6E-8783-45EF-9E0B-0B3137E3090F}"/>
              </a:ext>
            </a:extLst>
          </p:cNvPr>
          <p:cNvGrpSpPr/>
          <p:nvPr/>
        </p:nvGrpSpPr>
        <p:grpSpPr>
          <a:xfrm>
            <a:off x="8341178" y="1726247"/>
            <a:ext cx="2855408" cy="585694"/>
            <a:chOff x="8295260" y="1726247"/>
            <a:chExt cx="2855408" cy="585694"/>
          </a:xfrm>
        </p:grpSpPr>
        <p:pic>
          <p:nvPicPr>
            <p:cNvPr id="20" name="Picture 4" descr="Image result for zcash">
              <a:extLst>
                <a:ext uri="{FF2B5EF4-FFF2-40B4-BE49-F238E27FC236}">
                  <a16:creationId xmlns:a16="http://schemas.microsoft.com/office/drawing/2014/main" id="{40F049EE-4A5F-4AA1-9144-DE63587F0F0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5260" y="1726247"/>
              <a:ext cx="585694" cy="585694"/>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Right 20">
              <a:extLst>
                <a:ext uri="{FF2B5EF4-FFF2-40B4-BE49-F238E27FC236}">
                  <a16:creationId xmlns:a16="http://schemas.microsoft.com/office/drawing/2014/main" id="{79F7C0F0-AB80-4012-8C55-951403E5B6BE}"/>
                </a:ext>
              </a:extLst>
            </p:cNvPr>
            <p:cNvSpPr/>
            <p:nvPr/>
          </p:nvSpPr>
          <p:spPr>
            <a:xfrm>
              <a:off x="9151464" y="1852542"/>
              <a:ext cx="1143000" cy="333103"/>
            </a:xfrm>
            <a:prstGeom prst="rightArrow">
              <a:avLst/>
            </a:prstGeom>
            <a:solidFill>
              <a:srgbClr val="EF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Image result for zcash">
              <a:extLst>
                <a:ext uri="{FF2B5EF4-FFF2-40B4-BE49-F238E27FC236}">
                  <a16:creationId xmlns:a16="http://schemas.microsoft.com/office/drawing/2014/main" id="{5148E986-779C-462C-A56C-E1982D00320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64974" y="1726247"/>
              <a:ext cx="585694" cy="5856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9BB7527D-8949-4FE8-981C-A45B9D96BD80}"/>
              </a:ext>
            </a:extLst>
          </p:cNvPr>
          <p:cNvGrpSpPr/>
          <p:nvPr/>
        </p:nvGrpSpPr>
        <p:grpSpPr>
          <a:xfrm>
            <a:off x="4668535" y="1726247"/>
            <a:ext cx="2854930" cy="585694"/>
            <a:chOff x="4658432" y="1714280"/>
            <a:chExt cx="2854930" cy="585694"/>
          </a:xfrm>
        </p:grpSpPr>
        <p:sp>
          <p:nvSpPr>
            <p:cNvPr id="23" name="Rectangle 22">
              <a:extLst>
                <a:ext uri="{FF2B5EF4-FFF2-40B4-BE49-F238E27FC236}">
                  <a16:creationId xmlns:a16="http://schemas.microsoft.com/office/drawing/2014/main" id="{6236BDA0-0696-4C83-B7B4-94D097CF1030}"/>
                </a:ext>
              </a:extLst>
            </p:cNvPr>
            <p:cNvSpPr/>
            <p:nvPr/>
          </p:nvSpPr>
          <p:spPr>
            <a:xfrm>
              <a:off x="4658432" y="1714280"/>
              <a:ext cx="585216" cy="585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(BLACK BOX)</a:t>
              </a:r>
            </a:p>
          </p:txBody>
        </p:sp>
        <p:pic>
          <p:nvPicPr>
            <p:cNvPr id="24" name="Picture 4" descr="Image result for zcash">
              <a:extLst>
                <a:ext uri="{FF2B5EF4-FFF2-40B4-BE49-F238E27FC236}">
                  <a16:creationId xmlns:a16="http://schemas.microsoft.com/office/drawing/2014/main" id="{4BC11EDF-9BEC-4CC1-B625-75C2CC7299E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7668" y="1714280"/>
              <a:ext cx="585694" cy="585694"/>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Right 24">
              <a:extLst>
                <a:ext uri="{FF2B5EF4-FFF2-40B4-BE49-F238E27FC236}">
                  <a16:creationId xmlns:a16="http://schemas.microsoft.com/office/drawing/2014/main" id="{E955831E-ACD6-49FE-BB44-D6ED4BCF1289}"/>
                </a:ext>
              </a:extLst>
            </p:cNvPr>
            <p:cNvSpPr/>
            <p:nvPr/>
          </p:nvSpPr>
          <p:spPr>
            <a:xfrm>
              <a:off x="5514158" y="1840575"/>
              <a:ext cx="1143000" cy="333103"/>
            </a:xfrm>
            <a:prstGeom prst="rightArrow">
              <a:avLst/>
            </a:prstGeom>
            <a:solidFill>
              <a:srgbClr val="EF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2A78F7C-5AE1-4DA2-ADF5-87B978F516C8}"/>
              </a:ext>
            </a:extLst>
          </p:cNvPr>
          <p:cNvGrpSpPr/>
          <p:nvPr/>
        </p:nvGrpSpPr>
        <p:grpSpPr>
          <a:xfrm>
            <a:off x="985789" y="1726725"/>
            <a:ext cx="2854452" cy="585216"/>
            <a:chOff x="838200" y="1703742"/>
            <a:chExt cx="2854452" cy="585216"/>
          </a:xfrm>
        </p:grpSpPr>
        <p:sp>
          <p:nvSpPr>
            <p:cNvPr id="28" name="Rectangle 27">
              <a:extLst>
                <a:ext uri="{FF2B5EF4-FFF2-40B4-BE49-F238E27FC236}">
                  <a16:creationId xmlns:a16="http://schemas.microsoft.com/office/drawing/2014/main" id="{D8C900B3-DA6B-4ACD-865F-BE69D494152A}"/>
                </a:ext>
              </a:extLst>
            </p:cNvPr>
            <p:cNvSpPr/>
            <p:nvPr/>
          </p:nvSpPr>
          <p:spPr>
            <a:xfrm>
              <a:off x="838200" y="1703742"/>
              <a:ext cx="585216" cy="585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(BLACK BOX)</a:t>
              </a:r>
            </a:p>
          </p:txBody>
        </p:sp>
        <p:sp>
          <p:nvSpPr>
            <p:cNvPr id="29" name="Arrow: Right 28">
              <a:extLst>
                <a:ext uri="{FF2B5EF4-FFF2-40B4-BE49-F238E27FC236}">
                  <a16:creationId xmlns:a16="http://schemas.microsoft.com/office/drawing/2014/main" id="{B5A57899-0C49-4E92-BC51-57B8DCDF76FE}"/>
                </a:ext>
              </a:extLst>
            </p:cNvPr>
            <p:cNvSpPr/>
            <p:nvPr/>
          </p:nvSpPr>
          <p:spPr>
            <a:xfrm>
              <a:off x="1693926" y="1830037"/>
              <a:ext cx="1143000" cy="333103"/>
            </a:xfrm>
            <a:prstGeom prst="rightArrow">
              <a:avLst/>
            </a:prstGeom>
            <a:solidFill>
              <a:srgbClr val="EF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4A5E748-FE08-4960-8285-5B80BEF31F63}"/>
                </a:ext>
              </a:extLst>
            </p:cNvPr>
            <p:cNvSpPr/>
            <p:nvPr/>
          </p:nvSpPr>
          <p:spPr>
            <a:xfrm>
              <a:off x="3107436" y="1703742"/>
              <a:ext cx="585216" cy="5852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(BLACK BOX)</a:t>
              </a:r>
            </a:p>
          </p:txBody>
        </p:sp>
      </p:grpSp>
    </p:spTree>
    <p:extLst>
      <p:ext uri="{BB962C8B-B14F-4D97-AF65-F5344CB8AC3E}">
        <p14:creationId xmlns:p14="http://schemas.microsoft.com/office/powerpoint/2010/main" val="65334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Mandatory Privacy Matters</a:t>
            </a:r>
          </a:p>
        </p:txBody>
      </p:sp>
      <p:sp>
        <p:nvSpPr>
          <p:cNvPr id="39" name="Rectangle 38">
            <a:extLst>
              <a:ext uri="{FF2B5EF4-FFF2-40B4-BE49-F238E27FC236}">
                <a16:creationId xmlns:a16="http://schemas.microsoft.com/office/drawing/2014/main" id="{06C626D4-8DD6-429C-8F77-97AF76B76A81}"/>
              </a:ext>
            </a:extLst>
          </p:cNvPr>
          <p:cNvSpPr/>
          <p:nvPr/>
        </p:nvSpPr>
        <p:spPr>
          <a:xfrm>
            <a:off x="4196352" y="1799461"/>
            <a:ext cx="2138490" cy="45084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7EAEB322-1AD7-4FC7-9AB0-40F1FE961240}"/>
              </a:ext>
            </a:extLst>
          </p:cNvPr>
          <p:cNvSpPr/>
          <p:nvPr/>
        </p:nvSpPr>
        <p:spPr>
          <a:xfrm>
            <a:off x="6816056" y="1799461"/>
            <a:ext cx="2138490" cy="450843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a:extLst>
              <a:ext uri="{FF2B5EF4-FFF2-40B4-BE49-F238E27FC236}">
                <a16:creationId xmlns:a16="http://schemas.microsoft.com/office/drawing/2014/main" id="{27F28D8F-B628-4871-86D9-ADA77C8CA1B0}"/>
              </a:ext>
            </a:extLst>
          </p:cNvPr>
          <p:cNvSpPr/>
          <p:nvPr/>
        </p:nvSpPr>
        <p:spPr>
          <a:xfrm>
            <a:off x="9435760" y="1799461"/>
            <a:ext cx="2138490" cy="45084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a:extLst>
              <a:ext uri="{FF2B5EF4-FFF2-40B4-BE49-F238E27FC236}">
                <a16:creationId xmlns:a16="http://schemas.microsoft.com/office/drawing/2014/main" id="{2B35AE3B-2FBF-403E-B438-91D645E59BF1}"/>
              </a:ext>
            </a:extLst>
          </p:cNvPr>
          <p:cNvSpPr txBox="1"/>
          <p:nvPr/>
        </p:nvSpPr>
        <p:spPr>
          <a:xfrm>
            <a:off x="244489" y="3051260"/>
            <a:ext cx="3556679" cy="369332"/>
          </a:xfrm>
          <a:prstGeom prst="rect">
            <a:avLst/>
          </a:prstGeom>
          <a:noFill/>
        </p:spPr>
        <p:txBody>
          <a:bodyPr wrap="none" rtlCol="0">
            <a:spAutoFit/>
          </a:bodyPr>
          <a:lstStyle/>
          <a:p>
            <a:r>
              <a:rPr lang="en-US" dirty="0"/>
              <a:t>Total transactions in the past month</a:t>
            </a:r>
          </a:p>
        </p:txBody>
      </p:sp>
      <p:sp>
        <p:nvSpPr>
          <p:cNvPr id="51" name="TextBox 50">
            <a:extLst>
              <a:ext uri="{FF2B5EF4-FFF2-40B4-BE49-F238E27FC236}">
                <a16:creationId xmlns:a16="http://schemas.microsoft.com/office/drawing/2014/main" id="{B7B4F066-50E2-40CC-8F73-E5DAAC02731D}"/>
              </a:ext>
            </a:extLst>
          </p:cNvPr>
          <p:cNvSpPr txBox="1"/>
          <p:nvPr/>
        </p:nvSpPr>
        <p:spPr>
          <a:xfrm>
            <a:off x="244488" y="3869011"/>
            <a:ext cx="3886192" cy="369332"/>
          </a:xfrm>
          <a:prstGeom prst="rect">
            <a:avLst/>
          </a:prstGeom>
          <a:noFill/>
        </p:spPr>
        <p:txBody>
          <a:bodyPr wrap="none" rtlCol="0">
            <a:spAutoFit/>
          </a:bodyPr>
          <a:lstStyle/>
          <a:p>
            <a:r>
              <a:rPr lang="en-US" dirty="0"/>
              <a:t>% of transactions using privacy features</a:t>
            </a:r>
          </a:p>
        </p:txBody>
      </p:sp>
      <p:sp>
        <p:nvSpPr>
          <p:cNvPr id="52" name="TextBox 51">
            <a:extLst>
              <a:ext uri="{FF2B5EF4-FFF2-40B4-BE49-F238E27FC236}">
                <a16:creationId xmlns:a16="http://schemas.microsoft.com/office/drawing/2014/main" id="{9070E3FE-3AA9-43EF-948F-EBADD17765F0}"/>
              </a:ext>
            </a:extLst>
          </p:cNvPr>
          <p:cNvSpPr txBox="1"/>
          <p:nvPr/>
        </p:nvSpPr>
        <p:spPr>
          <a:xfrm>
            <a:off x="244488" y="4686762"/>
            <a:ext cx="3108608" cy="369332"/>
          </a:xfrm>
          <a:prstGeom prst="rect">
            <a:avLst/>
          </a:prstGeom>
          <a:noFill/>
        </p:spPr>
        <p:txBody>
          <a:bodyPr wrap="none" rtlCol="0">
            <a:spAutoFit/>
          </a:bodyPr>
          <a:lstStyle/>
          <a:p>
            <a:r>
              <a:rPr lang="en-US" dirty="0"/>
              <a:t>Number of private transactions</a:t>
            </a:r>
          </a:p>
        </p:txBody>
      </p:sp>
      <p:sp>
        <p:nvSpPr>
          <p:cNvPr id="54" name="TextBox 53">
            <a:extLst>
              <a:ext uri="{FF2B5EF4-FFF2-40B4-BE49-F238E27FC236}">
                <a16:creationId xmlns:a16="http://schemas.microsoft.com/office/drawing/2014/main" id="{69C94EBB-422A-448E-89A3-D218E349BD27}"/>
              </a:ext>
            </a:extLst>
          </p:cNvPr>
          <p:cNvSpPr txBox="1"/>
          <p:nvPr/>
        </p:nvSpPr>
        <p:spPr>
          <a:xfrm>
            <a:off x="4792118" y="3051260"/>
            <a:ext cx="944489" cy="369332"/>
          </a:xfrm>
          <a:prstGeom prst="rect">
            <a:avLst/>
          </a:prstGeom>
          <a:noFill/>
        </p:spPr>
        <p:txBody>
          <a:bodyPr wrap="none" rtlCol="0">
            <a:spAutoFit/>
          </a:bodyPr>
          <a:lstStyle/>
          <a:p>
            <a:pPr algn="ctr"/>
            <a:r>
              <a:rPr lang="en-US" dirty="0"/>
              <a:t>180,000</a:t>
            </a:r>
          </a:p>
        </p:txBody>
      </p:sp>
      <p:sp>
        <p:nvSpPr>
          <p:cNvPr id="74" name="TextBox 73">
            <a:extLst>
              <a:ext uri="{FF2B5EF4-FFF2-40B4-BE49-F238E27FC236}">
                <a16:creationId xmlns:a16="http://schemas.microsoft.com/office/drawing/2014/main" id="{700CF240-6117-45E8-845C-E202665012C9}"/>
              </a:ext>
            </a:extLst>
          </p:cNvPr>
          <p:cNvSpPr txBox="1"/>
          <p:nvPr/>
        </p:nvSpPr>
        <p:spPr>
          <a:xfrm>
            <a:off x="4913945" y="3872753"/>
            <a:ext cx="700833" cy="369332"/>
          </a:xfrm>
          <a:prstGeom prst="rect">
            <a:avLst/>
          </a:prstGeom>
          <a:noFill/>
        </p:spPr>
        <p:txBody>
          <a:bodyPr wrap="none" rtlCol="0">
            <a:spAutoFit/>
          </a:bodyPr>
          <a:lstStyle/>
          <a:p>
            <a:pPr algn="ctr"/>
            <a:r>
              <a:rPr lang="en-US" dirty="0"/>
              <a:t>100%</a:t>
            </a:r>
          </a:p>
        </p:txBody>
      </p:sp>
      <p:sp>
        <p:nvSpPr>
          <p:cNvPr id="75" name="TextBox 74">
            <a:extLst>
              <a:ext uri="{FF2B5EF4-FFF2-40B4-BE49-F238E27FC236}">
                <a16:creationId xmlns:a16="http://schemas.microsoft.com/office/drawing/2014/main" id="{81016528-D787-4D46-AF72-7AA44E17332C}"/>
              </a:ext>
            </a:extLst>
          </p:cNvPr>
          <p:cNvSpPr txBox="1"/>
          <p:nvPr/>
        </p:nvSpPr>
        <p:spPr>
          <a:xfrm>
            <a:off x="4792118" y="4686762"/>
            <a:ext cx="944489" cy="369332"/>
          </a:xfrm>
          <a:prstGeom prst="rect">
            <a:avLst/>
          </a:prstGeom>
          <a:noFill/>
        </p:spPr>
        <p:txBody>
          <a:bodyPr wrap="none" rtlCol="0">
            <a:spAutoFit/>
          </a:bodyPr>
          <a:lstStyle/>
          <a:p>
            <a:pPr algn="ctr"/>
            <a:r>
              <a:rPr lang="en-US" dirty="0"/>
              <a:t>180,000</a:t>
            </a:r>
          </a:p>
        </p:txBody>
      </p:sp>
      <p:sp>
        <p:nvSpPr>
          <p:cNvPr id="76" name="TextBox 75">
            <a:extLst>
              <a:ext uri="{FF2B5EF4-FFF2-40B4-BE49-F238E27FC236}">
                <a16:creationId xmlns:a16="http://schemas.microsoft.com/office/drawing/2014/main" id="{ACB72A14-A682-4D4C-83D0-CF35713A5C4C}"/>
              </a:ext>
            </a:extLst>
          </p:cNvPr>
          <p:cNvSpPr txBox="1"/>
          <p:nvPr/>
        </p:nvSpPr>
        <p:spPr>
          <a:xfrm>
            <a:off x="7408999" y="3012956"/>
            <a:ext cx="944489" cy="369332"/>
          </a:xfrm>
          <a:prstGeom prst="rect">
            <a:avLst/>
          </a:prstGeom>
          <a:noFill/>
        </p:spPr>
        <p:txBody>
          <a:bodyPr wrap="none" rtlCol="0">
            <a:spAutoFit/>
          </a:bodyPr>
          <a:lstStyle/>
          <a:p>
            <a:pPr algn="ctr"/>
            <a:r>
              <a:rPr lang="en-US" dirty="0"/>
              <a:t>270,000</a:t>
            </a:r>
          </a:p>
        </p:txBody>
      </p:sp>
      <p:sp>
        <p:nvSpPr>
          <p:cNvPr id="77" name="TextBox 76">
            <a:extLst>
              <a:ext uri="{FF2B5EF4-FFF2-40B4-BE49-F238E27FC236}">
                <a16:creationId xmlns:a16="http://schemas.microsoft.com/office/drawing/2014/main" id="{8D70E9A7-2276-4035-8CF7-AF7D298B86B5}"/>
              </a:ext>
            </a:extLst>
          </p:cNvPr>
          <p:cNvSpPr txBox="1"/>
          <p:nvPr/>
        </p:nvSpPr>
        <p:spPr>
          <a:xfrm>
            <a:off x="7550863" y="3834449"/>
            <a:ext cx="660758" cy="369332"/>
          </a:xfrm>
          <a:prstGeom prst="rect">
            <a:avLst/>
          </a:prstGeom>
          <a:noFill/>
        </p:spPr>
        <p:txBody>
          <a:bodyPr wrap="none" rtlCol="0">
            <a:spAutoFit/>
          </a:bodyPr>
          <a:lstStyle/>
          <a:p>
            <a:pPr algn="ctr"/>
            <a:r>
              <a:rPr lang="en-US" dirty="0"/>
              <a:t>&lt;1%</a:t>
            </a:r>
            <a:r>
              <a:rPr lang="en-US" baseline="30000" dirty="0"/>
              <a:t>1</a:t>
            </a:r>
            <a:endParaRPr lang="en-US" dirty="0"/>
          </a:p>
        </p:txBody>
      </p:sp>
      <p:sp>
        <p:nvSpPr>
          <p:cNvPr id="78" name="TextBox 77">
            <a:extLst>
              <a:ext uri="{FF2B5EF4-FFF2-40B4-BE49-F238E27FC236}">
                <a16:creationId xmlns:a16="http://schemas.microsoft.com/office/drawing/2014/main" id="{B78F5CEA-AFCA-461F-BB58-BC28E4E5609A}"/>
              </a:ext>
            </a:extLst>
          </p:cNvPr>
          <p:cNvSpPr txBox="1"/>
          <p:nvPr/>
        </p:nvSpPr>
        <p:spPr>
          <a:xfrm>
            <a:off x="7468309" y="4648458"/>
            <a:ext cx="825867" cy="369332"/>
          </a:xfrm>
          <a:prstGeom prst="rect">
            <a:avLst/>
          </a:prstGeom>
          <a:noFill/>
        </p:spPr>
        <p:txBody>
          <a:bodyPr wrap="none" rtlCol="0">
            <a:spAutoFit/>
          </a:bodyPr>
          <a:lstStyle/>
          <a:p>
            <a:pPr algn="ctr"/>
            <a:r>
              <a:rPr lang="en-US" dirty="0"/>
              <a:t>&lt;2,700</a:t>
            </a:r>
          </a:p>
        </p:txBody>
      </p:sp>
      <p:sp>
        <p:nvSpPr>
          <p:cNvPr id="82" name="TextBox 81">
            <a:extLst>
              <a:ext uri="{FF2B5EF4-FFF2-40B4-BE49-F238E27FC236}">
                <a16:creationId xmlns:a16="http://schemas.microsoft.com/office/drawing/2014/main" id="{05E3807F-1E46-49C1-96BA-60AE80C1EBB6}"/>
              </a:ext>
            </a:extLst>
          </p:cNvPr>
          <p:cNvSpPr txBox="1"/>
          <p:nvPr/>
        </p:nvSpPr>
        <p:spPr>
          <a:xfrm>
            <a:off x="10035657" y="3012956"/>
            <a:ext cx="944489" cy="369332"/>
          </a:xfrm>
          <a:prstGeom prst="rect">
            <a:avLst/>
          </a:prstGeom>
          <a:noFill/>
        </p:spPr>
        <p:txBody>
          <a:bodyPr wrap="none" rtlCol="0">
            <a:spAutoFit/>
          </a:bodyPr>
          <a:lstStyle/>
          <a:p>
            <a:pPr algn="ctr"/>
            <a:r>
              <a:rPr lang="en-US" dirty="0"/>
              <a:t>183,000</a:t>
            </a:r>
          </a:p>
        </p:txBody>
      </p:sp>
      <p:sp>
        <p:nvSpPr>
          <p:cNvPr id="83" name="TextBox 82">
            <a:extLst>
              <a:ext uri="{FF2B5EF4-FFF2-40B4-BE49-F238E27FC236}">
                <a16:creationId xmlns:a16="http://schemas.microsoft.com/office/drawing/2014/main" id="{455AC1D4-54AD-43BD-98FD-57368F062AAA}"/>
              </a:ext>
            </a:extLst>
          </p:cNvPr>
          <p:cNvSpPr txBox="1"/>
          <p:nvPr/>
        </p:nvSpPr>
        <p:spPr>
          <a:xfrm>
            <a:off x="9827267" y="3834449"/>
            <a:ext cx="1361270" cy="369332"/>
          </a:xfrm>
          <a:prstGeom prst="rect">
            <a:avLst/>
          </a:prstGeom>
          <a:noFill/>
        </p:spPr>
        <p:txBody>
          <a:bodyPr wrap="none" rtlCol="0">
            <a:spAutoFit/>
          </a:bodyPr>
          <a:lstStyle/>
          <a:p>
            <a:pPr algn="ctr"/>
            <a:r>
              <a:rPr lang="en-US" dirty="0"/>
              <a:t>&lt;10%/&lt;0.5%</a:t>
            </a:r>
          </a:p>
        </p:txBody>
      </p:sp>
      <p:sp>
        <p:nvSpPr>
          <p:cNvPr id="84" name="TextBox 83">
            <a:extLst>
              <a:ext uri="{FF2B5EF4-FFF2-40B4-BE49-F238E27FC236}">
                <a16:creationId xmlns:a16="http://schemas.microsoft.com/office/drawing/2014/main" id="{49950852-BB2D-4208-A7D9-1DC80F4F7D0E}"/>
              </a:ext>
            </a:extLst>
          </p:cNvPr>
          <p:cNvSpPr txBox="1"/>
          <p:nvPr/>
        </p:nvSpPr>
        <p:spPr>
          <a:xfrm>
            <a:off x="9670971" y="4648458"/>
            <a:ext cx="1673856" cy="369332"/>
          </a:xfrm>
          <a:prstGeom prst="rect">
            <a:avLst/>
          </a:prstGeom>
          <a:noFill/>
        </p:spPr>
        <p:txBody>
          <a:bodyPr wrap="none" rtlCol="0">
            <a:spAutoFit/>
          </a:bodyPr>
          <a:lstStyle/>
          <a:p>
            <a:pPr algn="ctr"/>
            <a:r>
              <a:rPr lang="en-US" dirty="0"/>
              <a:t>~18,000/~1,000</a:t>
            </a:r>
          </a:p>
        </p:txBody>
      </p:sp>
      <p:pic>
        <p:nvPicPr>
          <p:cNvPr id="1026" name="Picture 2" descr="Image result for monero logo">
            <a:extLst>
              <a:ext uri="{FF2B5EF4-FFF2-40B4-BE49-F238E27FC236}">
                <a16:creationId xmlns:a16="http://schemas.microsoft.com/office/drawing/2014/main" id="{F9CCD592-38B8-4F3E-A688-5ACEA3B53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640" y="2053431"/>
            <a:ext cx="1474098" cy="392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dash.org/assets/img/graphics/dash_logo_f.png">
            <a:extLst>
              <a:ext uri="{FF2B5EF4-FFF2-40B4-BE49-F238E27FC236}">
                <a16:creationId xmlns:a16="http://schemas.microsoft.com/office/drawing/2014/main" id="{B9AD3C27-5C7F-4713-BEA2-2616B3B28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990" y="2104514"/>
            <a:ext cx="1846547" cy="2899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74A92C79-1B66-468B-BF62-768D0D35D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0294" y="1973912"/>
            <a:ext cx="1145192" cy="52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99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9" name="Arrow: Right 38"/>
          <p:cNvSpPr/>
          <p:nvPr/>
        </p:nvSpPr>
        <p:spPr>
          <a:xfrm>
            <a:off x="9208227" y="4180434"/>
            <a:ext cx="1215015" cy="445867"/>
          </a:xfrm>
          <a:prstGeom prst="rightArrow">
            <a:avLst/>
          </a:prstGeom>
          <a:gradFill flip="none" rotWithShape="1">
            <a:gsLst>
              <a:gs pos="0">
                <a:schemeClr val="tx1">
                  <a:lumMod val="50000"/>
                  <a:lumOff val="50000"/>
                  <a:tint val="66000"/>
                  <a:satMod val="160000"/>
                </a:schemeClr>
              </a:gs>
              <a:gs pos="85000">
                <a:schemeClr val="tx1">
                  <a:lumMod val="50000"/>
                  <a:lumOff val="50000"/>
                  <a:tint val="44500"/>
                  <a:satMod val="160000"/>
                </a:schemeClr>
              </a:gs>
              <a:gs pos="100000">
                <a:schemeClr val="tx1">
                  <a:lumMod val="50000"/>
                  <a:lumOff val="5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Image result for bitc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9824" y="-14176"/>
            <a:ext cx="5172352" cy="258617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2042868" y="3385194"/>
            <a:ext cx="8106263" cy="1492439"/>
            <a:chOff x="3290607" y="3067532"/>
            <a:chExt cx="8106263" cy="1492439"/>
          </a:xfrm>
        </p:grpSpPr>
        <p:grpSp>
          <p:nvGrpSpPr>
            <p:cNvPr id="14" name="Group 13"/>
            <p:cNvGrpSpPr/>
            <p:nvPr/>
          </p:nvGrpSpPr>
          <p:grpSpPr>
            <a:xfrm>
              <a:off x="4094922" y="3619067"/>
              <a:ext cx="7301948" cy="940904"/>
              <a:chOff x="4094922" y="3619067"/>
              <a:chExt cx="7301948" cy="940904"/>
            </a:xfrm>
          </p:grpSpPr>
          <p:grpSp>
            <p:nvGrpSpPr>
              <p:cNvPr id="23" name="Group 22"/>
              <p:cNvGrpSpPr/>
              <p:nvPr/>
            </p:nvGrpSpPr>
            <p:grpSpPr>
              <a:xfrm>
                <a:off x="4094922" y="3862773"/>
                <a:ext cx="6515885" cy="449679"/>
                <a:chOff x="4094922" y="3862773"/>
                <a:chExt cx="6515885" cy="449679"/>
              </a:xfrm>
            </p:grpSpPr>
            <p:sp>
              <p:nvSpPr>
                <p:cNvPr id="31" name="Arrow: Right 30"/>
                <p:cNvSpPr/>
                <p:nvPr/>
              </p:nvSpPr>
              <p:spPr>
                <a:xfrm>
                  <a:off x="5155096" y="3866584"/>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p:cNvSpPr/>
                <p:nvPr/>
              </p:nvSpPr>
              <p:spPr>
                <a:xfrm>
                  <a:off x="6215270" y="3862775"/>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p:cNvSpPr/>
                <p:nvPr/>
              </p:nvSpPr>
              <p:spPr>
                <a:xfrm>
                  <a:off x="4094922" y="3866585"/>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p:cNvSpPr/>
                <p:nvPr/>
              </p:nvSpPr>
              <p:spPr>
                <a:xfrm>
                  <a:off x="7275444" y="3862775"/>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p:cNvSpPr/>
                <p:nvPr/>
              </p:nvSpPr>
              <p:spPr>
                <a:xfrm>
                  <a:off x="8335618" y="3862774"/>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p:cNvSpPr/>
                <p:nvPr/>
              </p:nvSpPr>
              <p:spPr>
                <a:xfrm>
                  <a:off x="9395792" y="3862773"/>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p:cNvSpPr/>
              <p:nvPr/>
            </p:nvSpPr>
            <p:spPr>
              <a:xfrm>
                <a:off x="4094922" y="3619067"/>
                <a:ext cx="940904" cy="940904"/>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55096" y="3619067"/>
                <a:ext cx="940904" cy="940904"/>
              </a:xfrm>
              <a:prstGeom prst="rect">
                <a:avLst/>
              </a:prstGeom>
              <a:solidFill>
                <a:srgbClr val="F84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p>
            </p:txBody>
          </p:sp>
          <p:sp>
            <p:nvSpPr>
              <p:cNvPr id="26" name="Rectangle 25"/>
              <p:cNvSpPr/>
              <p:nvPr/>
            </p:nvSpPr>
            <p:spPr>
              <a:xfrm>
                <a:off x="6215270" y="3619067"/>
                <a:ext cx="940904" cy="940904"/>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275444" y="3619067"/>
                <a:ext cx="940904" cy="940904"/>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335618" y="3619067"/>
                <a:ext cx="940904" cy="940904"/>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395792" y="3619067"/>
                <a:ext cx="940904" cy="940904"/>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455966" y="3619067"/>
                <a:ext cx="940904" cy="940904"/>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flipV="1">
              <a:off x="3290607" y="3384706"/>
              <a:ext cx="7635811" cy="1"/>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9862076" y="3384706"/>
              <a:ext cx="0" cy="234361"/>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703463" y="3384706"/>
              <a:ext cx="0" cy="234361"/>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579695" y="3384706"/>
              <a:ext cx="0" cy="234361"/>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530462" y="3067532"/>
              <a:ext cx="818109" cy="369332"/>
            </a:xfrm>
            <a:prstGeom prst="rect">
              <a:avLst/>
            </a:prstGeom>
            <a:noFill/>
          </p:spPr>
          <p:txBody>
            <a:bodyPr wrap="none" rtlCol="0">
              <a:spAutoFit/>
            </a:bodyPr>
            <a:lstStyle/>
            <a:p>
              <a:pPr algn="ctr"/>
              <a:r>
                <a:rPr lang="en-US" i="1" dirty="0"/>
                <a:t>Newer</a:t>
              </a:r>
            </a:p>
          </p:txBody>
        </p:sp>
        <p:sp>
          <p:nvSpPr>
            <p:cNvPr id="22" name="TextBox 21"/>
            <p:cNvSpPr txBox="1"/>
            <p:nvPr/>
          </p:nvSpPr>
          <p:spPr>
            <a:xfrm>
              <a:off x="3977215" y="3067532"/>
              <a:ext cx="716863" cy="369332"/>
            </a:xfrm>
            <a:prstGeom prst="rect">
              <a:avLst/>
            </a:prstGeom>
            <a:noFill/>
          </p:spPr>
          <p:txBody>
            <a:bodyPr wrap="none" rtlCol="0">
              <a:spAutoFit/>
            </a:bodyPr>
            <a:lstStyle/>
            <a:p>
              <a:pPr algn="ctr"/>
              <a:r>
                <a:rPr lang="en-US" i="1" dirty="0"/>
                <a:t>Older</a:t>
              </a: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29" y="340886"/>
            <a:ext cx="1097899" cy="989241"/>
          </a:xfrm>
          <a:prstGeom prst="rect">
            <a:avLst/>
          </a:prstGeom>
        </p:spPr>
      </p:pic>
      <p:sp>
        <p:nvSpPr>
          <p:cNvPr id="37" name="TextBox 36"/>
          <p:cNvSpPr txBox="1"/>
          <p:nvPr/>
        </p:nvSpPr>
        <p:spPr>
          <a:xfrm>
            <a:off x="440250" y="1420228"/>
            <a:ext cx="1032655" cy="246221"/>
          </a:xfrm>
          <a:prstGeom prst="rect">
            <a:avLst/>
          </a:prstGeom>
          <a:noFill/>
        </p:spPr>
        <p:txBody>
          <a:bodyPr wrap="none" rtlCol="0">
            <a:spAutoFit/>
          </a:bodyPr>
          <a:lstStyle/>
          <a:p>
            <a:r>
              <a:rPr lang="en-US" sz="1000" dirty="0"/>
              <a:t>DECENTRALIZED</a:t>
            </a:r>
          </a:p>
        </p:txBody>
      </p:sp>
      <p:sp>
        <p:nvSpPr>
          <p:cNvPr id="38" name="TextBox 37"/>
          <p:cNvSpPr txBox="1"/>
          <p:nvPr/>
        </p:nvSpPr>
        <p:spPr>
          <a:xfrm>
            <a:off x="2857597" y="5264366"/>
            <a:ext cx="4280916" cy="1200329"/>
          </a:xfrm>
          <a:prstGeom prst="rect">
            <a:avLst/>
          </a:prstGeom>
          <a:noFill/>
        </p:spPr>
        <p:txBody>
          <a:bodyPr wrap="none" rtlCol="0">
            <a:spAutoFit/>
          </a:bodyPr>
          <a:lstStyle/>
          <a:p>
            <a:r>
              <a:rPr lang="en-US" dirty="0" err="1"/>
              <a:t>Tx</a:t>
            </a:r>
            <a:r>
              <a:rPr lang="en-US" dirty="0"/>
              <a:t> ID: wgis85cissajr5da7wz3fcnqnhift</a:t>
            </a:r>
          </a:p>
          <a:p>
            <a:r>
              <a:rPr lang="en-US" dirty="0"/>
              <a:t>Sender: w3fn5ujfm3d3r975qjd35jrwd4k5q</a:t>
            </a:r>
          </a:p>
          <a:p>
            <a:r>
              <a:rPr lang="en-US" dirty="0"/>
              <a:t>Receiver: nftic5k8sf4j598wf357jw38956659</a:t>
            </a:r>
          </a:p>
          <a:p>
            <a:r>
              <a:rPr lang="en-US" dirty="0"/>
              <a:t>Amount: 10 BTC</a:t>
            </a:r>
          </a:p>
        </p:txBody>
      </p:sp>
    </p:spTree>
    <p:extLst>
      <p:ext uri="{BB962C8B-B14F-4D97-AF65-F5344CB8AC3E}">
        <p14:creationId xmlns:p14="http://schemas.microsoft.com/office/powerpoint/2010/main" val="1531024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0CF1EC-3206-43B0-B291-F5081537F4B3}"/>
              </a:ext>
            </a:extLst>
          </p:cNvPr>
          <p:cNvSpPr>
            <a:spLocks noGrp="1"/>
          </p:cNvSpPr>
          <p:nvPr>
            <p:ph type="title"/>
          </p:nvPr>
        </p:nvSpPr>
        <p:spPr/>
        <p:txBody>
          <a:bodyPr/>
          <a:lstStyle/>
          <a:p>
            <a:pPr algn="ctr"/>
            <a:r>
              <a:rPr lang="en-US" b="1" dirty="0"/>
              <a:t>Privacy Concerns</a:t>
            </a:r>
          </a:p>
        </p:txBody>
      </p:sp>
      <p:grpSp>
        <p:nvGrpSpPr>
          <p:cNvPr id="7" name="Group 6">
            <a:extLst>
              <a:ext uri="{FF2B5EF4-FFF2-40B4-BE49-F238E27FC236}">
                <a16:creationId xmlns:a16="http://schemas.microsoft.com/office/drawing/2014/main" id="{C4F5D9A6-765C-489F-86F9-690056576995}"/>
              </a:ext>
            </a:extLst>
          </p:cNvPr>
          <p:cNvGrpSpPr/>
          <p:nvPr/>
        </p:nvGrpSpPr>
        <p:grpSpPr>
          <a:xfrm>
            <a:off x="4081879" y="2080156"/>
            <a:ext cx="4028241" cy="2448639"/>
            <a:chOff x="4184426" y="1689802"/>
            <a:chExt cx="4028241" cy="2448639"/>
          </a:xfrm>
        </p:grpSpPr>
        <p:pic>
          <p:nvPicPr>
            <p:cNvPr id="6" name="Picture 4" descr="Image result for zcash">
              <a:extLst>
                <a:ext uri="{FF2B5EF4-FFF2-40B4-BE49-F238E27FC236}">
                  <a16:creationId xmlns:a16="http://schemas.microsoft.com/office/drawing/2014/main" id="{7823723D-9028-47D0-BC9C-64B2B021518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5800" y="1690688"/>
              <a:ext cx="2446867" cy="24468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monero">
              <a:extLst>
                <a:ext uri="{FF2B5EF4-FFF2-40B4-BE49-F238E27FC236}">
                  <a16:creationId xmlns:a16="http://schemas.microsoft.com/office/drawing/2014/main" id="{ECF67E13-4308-416E-8B93-466178942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426" y="1689802"/>
              <a:ext cx="2448639" cy="244863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34741300-3D86-4DF4-9553-6CC095EE5712}"/>
              </a:ext>
            </a:extLst>
          </p:cNvPr>
          <p:cNvSpPr txBox="1"/>
          <p:nvPr/>
        </p:nvSpPr>
        <p:spPr>
          <a:xfrm>
            <a:off x="8534400" y="4318001"/>
            <a:ext cx="2283061" cy="923330"/>
          </a:xfrm>
          <a:prstGeom prst="rect">
            <a:avLst/>
          </a:prstGeom>
          <a:noFill/>
        </p:spPr>
        <p:txBody>
          <a:bodyPr wrap="none" rtlCol="0">
            <a:spAutoFit/>
          </a:bodyPr>
          <a:lstStyle/>
          <a:p>
            <a:r>
              <a:rPr lang="en-US" dirty="0"/>
              <a:t>Transaction amount</a:t>
            </a:r>
          </a:p>
          <a:p>
            <a:r>
              <a:rPr lang="en-US" dirty="0"/>
              <a:t>T-addresses</a:t>
            </a:r>
          </a:p>
          <a:p>
            <a:r>
              <a:rPr lang="en-US" dirty="0"/>
              <a:t>Non Z-&gt;Z transactions</a:t>
            </a:r>
          </a:p>
        </p:txBody>
      </p:sp>
      <p:sp>
        <p:nvSpPr>
          <p:cNvPr id="9" name="TextBox 8">
            <a:extLst>
              <a:ext uri="{FF2B5EF4-FFF2-40B4-BE49-F238E27FC236}">
                <a16:creationId xmlns:a16="http://schemas.microsoft.com/office/drawing/2014/main" id="{3A716609-4409-4109-B3AA-F0CC1E351A1C}"/>
              </a:ext>
            </a:extLst>
          </p:cNvPr>
          <p:cNvSpPr txBox="1"/>
          <p:nvPr/>
        </p:nvSpPr>
        <p:spPr>
          <a:xfrm>
            <a:off x="5767629" y="4977633"/>
            <a:ext cx="2238113" cy="1200329"/>
          </a:xfrm>
          <a:prstGeom prst="rect">
            <a:avLst/>
          </a:prstGeom>
          <a:noFill/>
        </p:spPr>
        <p:txBody>
          <a:bodyPr wrap="none" rtlCol="0">
            <a:spAutoFit/>
          </a:bodyPr>
          <a:lstStyle/>
          <a:p>
            <a:r>
              <a:rPr lang="en-US" dirty="0"/>
              <a:t>Timing analysis</a:t>
            </a:r>
          </a:p>
          <a:p>
            <a:r>
              <a:rPr lang="en-US" dirty="0"/>
              <a:t>Metadata</a:t>
            </a:r>
          </a:p>
          <a:p>
            <a:r>
              <a:rPr lang="en-US" dirty="0"/>
              <a:t>Transaction broadcast</a:t>
            </a:r>
          </a:p>
          <a:p>
            <a:r>
              <a:rPr lang="en-US" dirty="0"/>
              <a:t>User behavior</a:t>
            </a:r>
          </a:p>
        </p:txBody>
      </p:sp>
      <p:sp>
        <p:nvSpPr>
          <p:cNvPr id="10" name="TextBox 9">
            <a:extLst>
              <a:ext uri="{FF2B5EF4-FFF2-40B4-BE49-F238E27FC236}">
                <a16:creationId xmlns:a16="http://schemas.microsoft.com/office/drawing/2014/main" id="{E442F88F-8301-4A7C-B061-6149B5F2C6CB}"/>
              </a:ext>
            </a:extLst>
          </p:cNvPr>
          <p:cNvSpPr txBox="1"/>
          <p:nvPr/>
        </p:nvSpPr>
        <p:spPr>
          <a:xfrm>
            <a:off x="2048119" y="4318001"/>
            <a:ext cx="1609480" cy="646331"/>
          </a:xfrm>
          <a:prstGeom prst="rect">
            <a:avLst/>
          </a:prstGeom>
          <a:noFill/>
        </p:spPr>
        <p:txBody>
          <a:bodyPr wrap="none" rtlCol="0">
            <a:spAutoFit/>
          </a:bodyPr>
          <a:lstStyle/>
          <a:p>
            <a:pPr algn="r"/>
            <a:r>
              <a:rPr lang="en-US" dirty="0"/>
              <a:t>Ring signatures</a:t>
            </a:r>
          </a:p>
          <a:p>
            <a:pPr algn="r"/>
            <a:endParaRPr lang="en-US" dirty="0"/>
          </a:p>
        </p:txBody>
      </p:sp>
      <p:cxnSp>
        <p:nvCxnSpPr>
          <p:cNvPr id="12" name="Straight Connector 11">
            <a:extLst>
              <a:ext uri="{FF2B5EF4-FFF2-40B4-BE49-F238E27FC236}">
                <a16:creationId xmlns:a16="http://schemas.microsoft.com/office/drawing/2014/main" id="{6D062B2F-50A6-47AB-91C7-1A3352883239}"/>
              </a:ext>
            </a:extLst>
          </p:cNvPr>
          <p:cNvCxnSpPr/>
          <p:nvPr/>
        </p:nvCxnSpPr>
        <p:spPr>
          <a:xfrm flipH="1">
            <a:off x="3657599" y="3725335"/>
            <a:ext cx="1337734" cy="677333"/>
          </a:xfrm>
          <a:prstGeom prst="line">
            <a:avLst/>
          </a:prstGeom>
          <a:ln w="38100">
            <a:solidFill>
              <a:srgbClr val="00B050"/>
            </a:solidFill>
            <a:headEnd type="ova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1E4B1A5-C485-4F20-80AF-39AA1BC93AE6}"/>
              </a:ext>
            </a:extLst>
          </p:cNvPr>
          <p:cNvCxnSpPr>
            <a:cxnSpLocks/>
          </p:cNvCxnSpPr>
          <p:nvPr/>
        </p:nvCxnSpPr>
        <p:spPr>
          <a:xfrm>
            <a:off x="5960533" y="3479801"/>
            <a:ext cx="355973" cy="1484531"/>
          </a:xfrm>
          <a:prstGeom prst="line">
            <a:avLst/>
          </a:prstGeom>
          <a:ln w="38100">
            <a:solidFill>
              <a:srgbClr val="00B050"/>
            </a:solidFill>
            <a:headEnd type="ova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65E63FE-AE25-495D-951F-D04D76E59B0A}"/>
              </a:ext>
            </a:extLst>
          </p:cNvPr>
          <p:cNvCxnSpPr>
            <a:cxnSpLocks/>
          </p:cNvCxnSpPr>
          <p:nvPr/>
        </p:nvCxnSpPr>
        <p:spPr>
          <a:xfrm>
            <a:off x="7543800" y="3856336"/>
            <a:ext cx="990600" cy="546332"/>
          </a:xfrm>
          <a:prstGeom prst="line">
            <a:avLst/>
          </a:prstGeom>
          <a:ln w="38100">
            <a:solidFill>
              <a:srgbClr val="00B050"/>
            </a:solidFill>
            <a:head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96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64F6814-96D5-4463-898E-405CC0C401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6A4F393-9951-45F6-9916-9B8661905030}"/>
              </a:ext>
            </a:extLst>
          </p:cNvPr>
          <p:cNvPicPr>
            <a:picLocks noChangeAspect="1"/>
          </p:cNvPicPr>
          <p:nvPr/>
        </p:nvPicPr>
        <p:blipFill rotWithShape="1">
          <a:blip r:embed="rId3"/>
          <a:srcRect r="6659" b="-4"/>
          <a:stretch/>
        </p:blipFill>
        <p:spPr>
          <a:xfrm>
            <a:off x="7829551" y="2828925"/>
            <a:ext cx="4042410" cy="3388994"/>
          </a:xfrm>
          <a:prstGeom prst="rect">
            <a:avLst/>
          </a:prstGeom>
        </p:spPr>
      </p:pic>
      <p:pic>
        <p:nvPicPr>
          <p:cNvPr id="5" name="Picture 4">
            <a:extLst>
              <a:ext uri="{FF2B5EF4-FFF2-40B4-BE49-F238E27FC236}">
                <a16:creationId xmlns:a16="http://schemas.microsoft.com/office/drawing/2014/main" id="{A2745AEA-83AF-4CCC-8EBB-31D38A77F6F6}"/>
              </a:ext>
            </a:extLst>
          </p:cNvPr>
          <p:cNvPicPr>
            <a:picLocks noChangeAspect="1"/>
          </p:cNvPicPr>
          <p:nvPr/>
        </p:nvPicPr>
        <p:blipFill rotWithShape="1">
          <a:blip r:embed="rId4"/>
          <a:srcRect b="1222"/>
          <a:stretch/>
        </p:blipFill>
        <p:spPr>
          <a:xfrm>
            <a:off x="7829551" y="306909"/>
            <a:ext cx="4042409" cy="2286000"/>
          </a:xfrm>
          <a:prstGeom prst="rect">
            <a:avLst/>
          </a:prstGeom>
        </p:spPr>
      </p:pic>
      <p:sp>
        <p:nvSpPr>
          <p:cNvPr id="3" name="Content Placeholder 2">
            <a:extLst>
              <a:ext uri="{FF2B5EF4-FFF2-40B4-BE49-F238E27FC236}">
                <a16:creationId xmlns:a16="http://schemas.microsoft.com/office/drawing/2014/main" id="{906CF87C-376E-4FD3-B8AF-F8D767F6FAFE}"/>
              </a:ext>
            </a:extLst>
          </p:cNvPr>
          <p:cNvSpPr>
            <a:spLocks noGrp="1"/>
          </p:cNvSpPr>
          <p:nvPr>
            <p:ph idx="1"/>
          </p:nvPr>
        </p:nvSpPr>
        <p:spPr>
          <a:xfrm>
            <a:off x="821515" y="2121762"/>
            <a:ext cx="6204984" cy="3626917"/>
          </a:xfrm>
        </p:spPr>
        <p:txBody>
          <a:bodyPr>
            <a:normAutofit/>
          </a:bodyPr>
          <a:lstStyle/>
          <a:p>
            <a:pPr marL="0" indent="0">
              <a:buNone/>
            </a:pPr>
            <a:r>
              <a:rPr lang="en-US" sz="2400" dirty="0"/>
              <a:t>Between 0-25% of Monero transactions were deposits on AlphaBay</a:t>
            </a:r>
            <a:r>
              <a:rPr lang="en-US" sz="2400" baseline="30000" dirty="0"/>
              <a:t>1</a:t>
            </a:r>
          </a:p>
          <a:p>
            <a:pPr marL="0" indent="0">
              <a:buNone/>
            </a:pPr>
            <a:endParaRPr lang="en-US" sz="2400" baseline="30000" dirty="0"/>
          </a:p>
          <a:p>
            <a:pPr marL="0" indent="0">
              <a:buNone/>
            </a:pPr>
            <a:r>
              <a:rPr lang="en-US" sz="2400" dirty="0"/>
              <a:t>People thought Bitcoin was used for illicit purposes, but this has fallen out of the news as people realize there are other use-cases.</a:t>
            </a:r>
          </a:p>
          <a:p>
            <a:pPr marL="0" indent="0">
              <a:buNone/>
            </a:pPr>
            <a:endParaRPr lang="en-US" sz="2400" dirty="0"/>
          </a:p>
          <a:p>
            <a:pPr marL="0" indent="0">
              <a:buNone/>
            </a:pPr>
            <a:r>
              <a:rPr lang="en-US" sz="2400" dirty="0"/>
              <a:t>You want privacy for many reasons, not just illicit purposes.</a:t>
            </a:r>
          </a:p>
        </p:txBody>
      </p:sp>
      <p:sp>
        <p:nvSpPr>
          <p:cNvPr id="4" name="Title 1">
            <a:extLst>
              <a:ext uri="{FF2B5EF4-FFF2-40B4-BE49-F238E27FC236}">
                <a16:creationId xmlns:a16="http://schemas.microsoft.com/office/drawing/2014/main" id="{3B0CF1EC-3206-43B0-B291-F5081537F4B3}"/>
              </a:ext>
            </a:extLst>
          </p:cNvPr>
          <p:cNvSpPr>
            <a:spLocks noGrp="1"/>
          </p:cNvSpPr>
          <p:nvPr>
            <p:ph type="title"/>
          </p:nvPr>
        </p:nvSpPr>
        <p:spPr>
          <a:xfrm>
            <a:off x="821516" y="640263"/>
            <a:ext cx="6204984" cy="1344975"/>
          </a:xfrm>
        </p:spPr>
        <p:txBody>
          <a:bodyPr>
            <a:normAutofit/>
          </a:bodyPr>
          <a:lstStyle/>
          <a:p>
            <a:r>
              <a:rPr lang="en-US" sz="4000" b="1"/>
              <a:t>Myth: Cryptocurrency is Only Used for Drugs</a:t>
            </a:r>
          </a:p>
        </p:txBody>
      </p:sp>
    </p:spTree>
    <p:extLst>
      <p:ext uri="{BB962C8B-B14F-4D97-AF65-F5344CB8AC3E}">
        <p14:creationId xmlns:p14="http://schemas.microsoft.com/office/powerpoint/2010/main" val="147174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CF87C-376E-4FD3-B8AF-F8D767F6FAFE}"/>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3B0CF1EC-3206-43B0-B291-F5081537F4B3}"/>
              </a:ext>
            </a:extLst>
          </p:cNvPr>
          <p:cNvSpPr>
            <a:spLocks noGrp="1"/>
          </p:cNvSpPr>
          <p:nvPr>
            <p:ph type="title"/>
          </p:nvPr>
        </p:nvSpPr>
        <p:spPr/>
        <p:txBody>
          <a:bodyPr/>
          <a:lstStyle/>
          <a:p>
            <a:pPr algn="ctr"/>
            <a:r>
              <a:rPr lang="en-US" b="1" dirty="0"/>
              <a:t>Myth: I Don’t Need Privacy</a:t>
            </a:r>
          </a:p>
        </p:txBody>
      </p:sp>
    </p:spTree>
    <p:extLst>
      <p:ext uri="{BB962C8B-B14F-4D97-AF65-F5344CB8AC3E}">
        <p14:creationId xmlns:p14="http://schemas.microsoft.com/office/powerpoint/2010/main" val="54507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CF87C-376E-4FD3-B8AF-F8D767F6FAFE}"/>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3B0CF1EC-3206-43B0-B291-F5081537F4B3}"/>
              </a:ext>
            </a:extLst>
          </p:cNvPr>
          <p:cNvSpPr>
            <a:spLocks noGrp="1"/>
          </p:cNvSpPr>
          <p:nvPr>
            <p:ph type="title"/>
          </p:nvPr>
        </p:nvSpPr>
        <p:spPr/>
        <p:txBody>
          <a:bodyPr/>
          <a:lstStyle/>
          <a:p>
            <a:pPr algn="ctr"/>
            <a:r>
              <a:rPr lang="en-US" b="1" dirty="0"/>
              <a:t>Myth: Governments will Ban Privacy</a:t>
            </a:r>
          </a:p>
        </p:txBody>
      </p:sp>
    </p:spTree>
    <p:extLst>
      <p:ext uri="{BB962C8B-B14F-4D97-AF65-F5344CB8AC3E}">
        <p14:creationId xmlns:p14="http://schemas.microsoft.com/office/powerpoint/2010/main" val="15627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TextBox 37"/>
          <p:cNvSpPr txBox="1"/>
          <p:nvPr/>
        </p:nvSpPr>
        <p:spPr>
          <a:xfrm>
            <a:off x="1013366" y="4895034"/>
            <a:ext cx="3407471" cy="369332"/>
          </a:xfrm>
          <a:prstGeom prst="rect">
            <a:avLst/>
          </a:prstGeom>
          <a:noFill/>
        </p:spPr>
        <p:txBody>
          <a:bodyPr wrap="none" rtlCol="0">
            <a:spAutoFit/>
          </a:bodyPr>
          <a:lstStyle/>
          <a:p>
            <a:r>
              <a:rPr lang="en-US" dirty="0"/>
              <a:t>w3fn5ujfm3d3r975qjd35jrwd4k5q</a:t>
            </a:r>
          </a:p>
        </p:txBody>
      </p:sp>
      <p:sp>
        <p:nvSpPr>
          <p:cNvPr id="7" name="Flowchart: Delay 6">
            <a:extLst>
              <a:ext uri="{FF2B5EF4-FFF2-40B4-BE49-F238E27FC236}">
                <a16:creationId xmlns:a16="http://schemas.microsoft.com/office/drawing/2014/main" id="{F2E9A530-2D6A-4A36-BE7C-0953F4ED5B65}"/>
              </a:ext>
            </a:extLst>
          </p:cNvPr>
          <p:cNvSpPr/>
          <p:nvPr/>
        </p:nvSpPr>
        <p:spPr>
          <a:xfrm rot="16200000">
            <a:off x="3433754" y="3526917"/>
            <a:ext cx="1014046" cy="960120"/>
          </a:xfrm>
          <a:prstGeom prst="flowChartDelay">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FED5D75-1A69-45CC-B7B1-5328559571FA}"/>
              </a:ext>
            </a:extLst>
          </p:cNvPr>
          <p:cNvSpPr/>
          <p:nvPr/>
        </p:nvSpPr>
        <p:spPr>
          <a:xfrm>
            <a:off x="3460717" y="2737955"/>
            <a:ext cx="960120" cy="960120"/>
          </a:xfrm>
          <a:prstGeom prst="ellipse">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Delay 39">
            <a:extLst>
              <a:ext uri="{FF2B5EF4-FFF2-40B4-BE49-F238E27FC236}">
                <a16:creationId xmlns:a16="http://schemas.microsoft.com/office/drawing/2014/main" id="{A29DFA2E-167C-4CB3-9F0A-F10159CB7350}"/>
              </a:ext>
            </a:extLst>
          </p:cNvPr>
          <p:cNvSpPr/>
          <p:nvPr/>
        </p:nvSpPr>
        <p:spPr>
          <a:xfrm rot="16200000">
            <a:off x="7741985" y="3521408"/>
            <a:ext cx="1014046" cy="960120"/>
          </a:xfrm>
          <a:prstGeom prst="flowChartDelay">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42477F78-8770-41D0-B949-61867212A69F}"/>
              </a:ext>
            </a:extLst>
          </p:cNvPr>
          <p:cNvSpPr/>
          <p:nvPr/>
        </p:nvSpPr>
        <p:spPr>
          <a:xfrm>
            <a:off x="7768948" y="2732446"/>
            <a:ext cx="960120" cy="960120"/>
          </a:xfrm>
          <a:prstGeom prst="ellipse">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2A91F0-0076-4EED-9B95-28B41BBDE1D9}"/>
              </a:ext>
            </a:extLst>
          </p:cNvPr>
          <p:cNvSpPr txBox="1"/>
          <p:nvPr/>
        </p:nvSpPr>
        <p:spPr>
          <a:xfrm>
            <a:off x="3664098" y="2347477"/>
            <a:ext cx="553357" cy="369332"/>
          </a:xfrm>
          <a:prstGeom prst="rect">
            <a:avLst/>
          </a:prstGeom>
          <a:noFill/>
        </p:spPr>
        <p:txBody>
          <a:bodyPr wrap="none" rtlCol="0">
            <a:spAutoFit/>
          </a:bodyPr>
          <a:lstStyle/>
          <a:p>
            <a:r>
              <a:rPr lang="en-US" dirty="0"/>
              <a:t>Bob</a:t>
            </a:r>
          </a:p>
        </p:txBody>
      </p:sp>
      <p:sp>
        <p:nvSpPr>
          <p:cNvPr id="42" name="TextBox 41">
            <a:extLst>
              <a:ext uri="{FF2B5EF4-FFF2-40B4-BE49-F238E27FC236}">
                <a16:creationId xmlns:a16="http://schemas.microsoft.com/office/drawing/2014/main" id="{7EFA21DD-2F23-4733-B438-7DA292D3F4B1}"/>
              </a:ext>
            </a:extLst>
          </p:cNvPr>
          <p:cNvSpPr txBox="1"/>
          <p:nvPr/>
        </p:nvSpPr>
        <p:spPr>
          <a:xfrm>
            <a:off x="7930651" y="2347477"/>
            <a:ext cx="636713" cy="369332"/>
          </a:xfrm>
          <a:prstGeom prst="rect">
            <a:avLst/>
          </a:prstGeom>
          <a:noFill/>
        </p:spPr>
        <p:txBody>
          <a:bodyPr wrap="none" rtlCol="0">
            <a:spAutoFit/>
          </a:bodyPr>
          <a:lstStyle/>
          <a:p>
            <a:r>
              <a:rPr lang="en-US" dirty="0"/>
              <a:t>Alice</a:t>
            </a:r>
          </a:p>
        </p:txBody>
      </p:sp>
      <p:sp>
        <p:nvSpPr>
          <p:cNvPr id="43" name="TextBox 42">
            <a:extLst>
              <a:ext uri="{FF2B5EF4-FFF2-40B4-BE49-F238E27FC236}">
                <a16:creationId xmlns:a16="http://schemas.microsoft.com/office/drawing/2014/main" id="{91E6D5B1-1A26-4085-9CC5-D2975A8FC41C}"/>
              </a:ext>
            </a:extLst>
          </p:cNvPr>
          <p:cNvSpPr txBox="1"/>
          <p:nvPr/>
        </p:nvSpPr>
        <p:spPr>
          <a:xfrm>
            <a:off x="7768948" y="4895034"/>
            <a:ext cx="3365473" cy="369332"/>
          </a:xfrm>
          <a:prstGeom prst="rect">
            <a:avLst/>
          </a:prstGeom>
          <a:noFill/>
        </p:spPr>
        <p:txBody>
          <a:bodyPr wrap="none" rtlCol="0">
            <a:spAutoFit/>
          </a:bodyPr>
          <a:lstStyle/>
          <a:p>
            <a:r>
              <a:rPr lang="en-US" dirty="0"/>
              <a:t>nftic5k8sf4j598wf357jw38956659</a:t>
            </a:r>
          </a:p>
        </p:txBody>
      </p:sp>
      <p:pic>
        <p:nvPicPr>
          <p:cNvPr id="44" name="Picture 43" descr="opened4.emf">
            <a:extLst>
              <a:ext uri="{FF2B5EF4-FFF2-40B4-BE49-F238E27FC236}">
                <a16:creationId xmlns:a16="http://schemas.microsoft.com/office/drawing/2014/main" id="{BD448274-56A2-4FC4-85A1-A620DB34F5FC}"/>
              </a:ext>
            </a:extLst>
          </p:cNvPr>
          <p:cNvPicPr>
            <a:picLocks noChangeAspect="1"/>
          </p:cNvPicPr>
          <p:nvPr/>
        </p:nvPicPr>
        <p:blipFill>
          <a:blip r:embed="rId3" cstate="email">
            <a:lum bright="-40000" contrast="-40000"/>
            <a:extLst>
              <a:ext uri="{28A0092B-C50C-407E-A947-70E740481C1C}">
                <a14:useLocalDpi xmlns:a14="http://schemas.microsoft.com/office/drawing/2010/main" val="0"/>
              </a:ext>
            </a:extLst>
          </a:blip>
          <a:stretch>
            <a:fillRect/>
          </a:stretch>
        </p:blipFill>
        <p:spPr>
          <a:xfrm>
            <a:off x="593442" y="4844551"/>
            <a:ext cx="419924" cy="419815"/>
          </a:xfrm>
          <a:prstGeom prst="rect">
            <a:avLst/>
          </a:prstGeom>
        </p:spPr>
      </p:pic>
      <p:pic>
        <p:nvPicPr>
          <p:cNvPr id="45" name="Picture 44" descr="opened4.emf">
            <a:extLst>
              <a:ext uri="{FF2B5EF4-FFF2-40B4-BE49-F238E27FC236}">
                <a16:creationId xmlns:a16="http://schemas.microsoft.com/office/drawing/2014/main" id="{8EB24FF1-133E-4D46-A909-27962C357E58}"/>
              </a:ext>
            </a:extLst>
          </p:cNvPr>
          <p:cNvPicPr>
            <a:picLocks noChangeAspect="1"/>
          </p:cNvPicPr>
          <p:nvPr/>
        </p:nvPicPr>
        <p:blipFill>
          <a:blip r:embed="rId3" cstate="email">
            <a:lum bright="-40000" contrast="-40000"/>
            <a:extLst>
              <a:ext uri="{28A0092B-C50C-407E-A947-70E740481C1C}">
                <a14:useLocalDpi xmlns:a14="http://schemas.microsoft.com/office/drawing/2010/main" val="0"/>
              </a:ext>
            </a:extLst>
          </a:blip>
          <a:stretch>
            <a:fillRect/>
          </a:stretch>
        </p:blipFill>
        <p:spPr>
          <a:xfrm>
            <a:off x="11134421" y="4844550"/>
            <a:ext cx="419924" cy="419815"/>
          </a:xfrm>
          <a:prstGeom prst="rect">
            <a:avLst/>
          </a:prstGeom>
        </p:spPr>
      </p:pic>
      <p:sp>
        <p:nvSpPr>
          <p:cNvPr id="46" name="Arrow: Right 45">
            <a:extLst>
              <a:ext uri="{FF2B5EF4-FFF2-40B4-BE49-F238E27FC236}">
                <a16:creationId xmlns:a16="http://schemas.microsoft.com/office/drawing/2014/main" id="{1ADE9701-7027-426E-9F73-173C8E72D3E8}"/>
              </a:ext>
            </a:extLst>
          </p:cNvPr>
          <p:cNvSpPr/>
          <p:nvPr/>
        </p:nvSpPr>
        <p:spPr>
          <a:xfrm>
            <a:off x="5488492" y="3494445"/>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121B81F-4B8C-41EF-9C38-A4657FE923D7}"/>
              </a:ext>
            </a:extLst>
          </p:cNvPr>
          <p:cNvSpPr txBox="1"/>
          <p:nvPr/>
        </p:nvSpPr>
        <p:spPr>
          <a:xfrm>
            <a:off x="5656071" y="3027840"/>
            <a:ext cx="879856" cy="369332"/>
          </a:xfrm>
          <a:prstGeom prst="rect">
            <a:avLst/>
          </a:prstGeom>
          <a:noFill/>
        </p:spPr>
        <p:txBody>
          <a:bodyPr wrap="none" rtlCol="0">
            <a:spAutoFit/>
          </a:bodyPr>
          <a:lstStyle/>
          <a:p>
            <a:r>
              <a:rPr lang="en-US" dirty="0"/>
              <a:t>0.1 BTC</a:t>
            </a:r>
          </a:p>
        </p:txBody>
      </p:sp>
      <p:sp>
        <p:nvSpPr>
          <p:cNvPr id="10" name="Rectangle 9">
            <a:extLst>
              <a:ext uri="{FF2B5EF4-FFF2-40B4-BE49-F238E27FC236}">
                <a16:creationId xmlns:a16="http://schemas.microsoft.com/office/drawing/2014/main" id="{E0468E1A-6881-4C47-8E04-19A80D8A4007}"/>
              </a:ext>
            </a:extLst>
          </p:cNvPr>
          <p:cNvSpPr/>
          <p:nvPr/>
        </p:nvSpPr>
        <p:spPr>
          <a:xfrm>
            <a:off x="2904670" y="4113981"/>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B2D761F-8776-479B-8833-5ECDAB868F68}"/>
              </a:ext>
            </a:extLst>
          </p:cNvPr>
          <p:cNvSpPr/>
          <p:nvPr/>
        </p:nvSpPr>
        <p:spPr>
          <a:xfrm>
            <a:off x="2904670" y="3689551"/>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292F4D-DA8B-45D3-A937-69C405552058}"/>
              </a:ext>
            </a:extLst>
          </p:cNvPr>
          <p:cNvSpPr/>
          <p:nvPr/>
        </p:nvSpPr>
        <p:spPr>
          <a:xfrm>
            <a:off x="2904669" y="3265121"/>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6DE8506-8B33-484F-B9BB-3EA4499D5F94}"/>
              </a:ext>
            </a:extLst>
          </p:cNvPr>
          <p:cNvSpPr/>
          <p:nvPr/>
        </p:nvSpPr>
        <p:spPr>
          <a:xfrm>
            <a:off x="2904669" y="2840691"/>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2" descr="Image result for bitcoin">
            <a:extLst>
              <a:ext uri="{FF2B5EF4-FFF2-40B4-BE49-F238E27FC236}">
                <a16:creationId xmlns:a16="http://schemas.microsoft.com/office/drawing/2014/main" id="{B978B949-AAE9-4C4C-B899-E167F1C6C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824" y="-14176"/>
            <a:ext cx="5172352" cy="25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7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4.07407E-6 L 0.24544 0.16135 " pathEditMode="relative" rAng="0" ptsTypes="AA">
                                      <p:cBhvr>
                                        <p:cTn id="6" dur="2000" fill="hold"/>
                                        <p:tgtEl>
                                          <p:spTgt spid="50"/>
                                        </p:tgtEl>
                                        <p:attrNameLst>
                                          <p:attrName>ppt_x</p:attrName>
                                          <p:attrName>ppt_y</p:attrName>
                                        </p:attrNameLst>
                                      </p:cBhvr>
                                      <p:rCtr x="12266" y="8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TextBox 37"/>
          <p:cNvSpPr txBox="1"/>
          <p:nvPr/>
        </p:nvSpPr>
        <p:spPr>
          <a:xfrm>
            <a:off x="1013366" y="4895034"/>
            <a:ext cx="3407471" cy="369332"/>
          </a:xfrm>
          <a:prstGeom prst="rect">
            <a:avLst/>
          </a:prstGeom>
          <a:noFill/>
        </p:spPr>
        <p:txBody>
          <a:bodyPr wrap="none" rtlCol="0">
            <a:spAutoFit/>
          </a:bodyPr>
          <a:lstStyle/>
          <a:p>
            <a:r>
              <a:rPr lang="en-US" dirty="0"/>
              <a:t>w3fn5ujfm3d3r975qjd35jrwd4k5q</a:t>
            </a:r>
          </a:p>
        </p:txBody>
      </p:sp>
      <p:sp>
        <p:nvSpPr>
          <p:cNvPr id="7" name="Flowchart: Delay 6">
            <a:extLst>
              <a:ext uri="{FF2B5EF4-FFF2-40B4-BE49-F238E27FC236}">
                <a16:creationId xmlns:a16="http://schemas.microsoft.com/office/drawing/2014/main" id="{F2E9A530-2D6A-4A36-BE7C-0953F4ED5B65}"/>
              </a:ext>
            </a:extLst>
          </p:cNvPr>
          <p:cNvSpPr/>
          <p:nvPr/>
        </p:nvSpPr>
        <p:spPr>
          <a:xfrm rot="16200000">
            <a:off x="3433754" y="3526917"/>
            <a:ext cx="1014046" cy="960120"/>
          </a:xfrm>
          <a:prstGeom prst="flowChartDelay">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FED5D75-1A69-45CC-B7B1-5328559571FA}"/>
              </a:ext>
            </a:extLst>
          </p:cNvPr>
          <p:cNvSpPr/>
          <p:nvPr/>
        </p:nvSpPr>
        <p:spPr>
          <a:xfrm>
            <a:off x="3460717" y="2737955"/>
            <a:ext cx="960120" cy="960120"/>
          </a:xfrm>
          <a:prstGeom prst="ellipse">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Delay 39">
            <a:extLst>
              <a:ext uri="{FF2B5EF4-FFF2-40B4-BE49-F238E27FC236}">
                <a16:creationId xmlns:a16="http://schemas.microsoft.com/office/drawing/2014/main" id="{A29DFA2E-167C-4CB3-9F0A-F10159CB7350}"/>
              </a:ext>
            </a:extLst>
          </p:cNvPr>
          <p:cNvSpPr/>
          <p:nvPr/>
        </p:nvSpPr>
        <p:spPr>
          <a:xfrm rot="16200000">
            <a:off x="7741985" y="3521408"/>
            <a:ext cx="1014046" cy="960120"/>
          </a:xfrm>
          <a:prstGeom prst="flowChartDelay">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42477F78-8770-41D0-B949-61867212A69F}"/>
              </a:ext>
            </a:extLst>
          </p:cNvPr>
          <p:cNvSpPr/>
          <p:nvPr/>
        </p:nvSpPr>
        <p:spPr>
          <a:xfrm>
            <a:off x="7768948" y="2732446"/>
            <a:ext cx="960120" cy="960120"/>
          </a:xfrm>
          <a:prstGeom prst="ellipse">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62A91F0-0076-4EED-9B95-28B41BBDE1D9}"/>
              </a:ext>
            </a:extLst>
          </p:cNvPr>
          <p:cNvSpPr txBox="1"/>
          <p:nvPr/>
        </p:nvSpPr>
        <p:spPr>
          <a:xfrm>
            <a:off x="3664098" y="2347477"/>
            <a:ext cx="553357" cy="369332"/>
          </a:xfrm>
          <a:prstGeom prst="rect">
            <a:avLst/>
          </a:prstGeom>
          <a:noFill/>
        </p:spPr>
        <p:txBody>
          <a:bodyPr wrap="none" rtlCol="0">
            <a:spAutoFit/>
          </a:bodyPr>
          <a:lstStyle/>
          <a:p>
            <a:r>
              <a:rPr lang="en-US" dirty="0"/>
              <a:t>Bob</a:t>
            </a:r>
          </a:p>
        </p:txBody>
      </p:sp>
      <p:sp>
        <p:nvSpPr>
          <p:cNvPr id="42" name="TextBox 41">
            <a:extLst>
              <a:ext uri="{FF2B5EF4-FFF2-40B4-BE49-F238E27FC236}">
                <a16:creationId xmlns:a16="http://schemas.microsoft.com/office/drawing/2014/main" id="{7EFA21DD-2F23-4733-B438-7DA292D3F4B1}"/>
              </a:ext>
            </a:extLst>
          </p:cNvPr>
          <p:cNvSpPr txBox="1"/>
          <p:nvPr/>
        </p:nvSpPr>
        <p:spPr>
          <a:xfrm>
            <a:off x="7930651" y="2347477"/>
            <a:ext cx="636713" cy="369332"/>
          </a:xfrm>
          <a:prstGeom prst="rect">
            <a:avLst/>
          </a:prstGeom>
          <a:noFill/>
        </p:spPr>
        <p:txBody>
          <a:bodyPr wrap="none" rtlCol="0">
            <a:spAutoFit/>
          </a:bodyPr>
          <a:lstStyle/>
          <a:p>
            <a:r>
              <a:rPr lang="en-US" dirty="0"/>
              <a:t>Alice</a:t>
            </a:r>
          </a:p>
        </p:txBody>
      </p:sp>
      <p:sp>
        <p:nvSpPr>
          <p:cNvPr id="43" name="TextBox 42">
            <a:extLst>
              <a:ext uri="{FF2B5EF4-FFF2-40B4-BE49-F238E27FC236}">
                <a16:creationId xmlns:a16="http://schemas.microsoft.com/office/drawing/2014/main" id="{91E6D5B1-1A26-4085-9CC5-D2975A8FC41C}"/>
              </a:ext>
            </a:extLst>
          </p:cNvPr>
          <p:cNvSpPr txBox="1"/>
          <p:nvPr/>
        </p:nvSpPr>
        <p:spPr>
          <a:xfrm>
            <a:off x="7768948" y="4895034"/>
            <a:ext cx="3365473" cy="369332"/>
          </a:xfrm>
          <a:prstGeom prst="rect">
            <a:avLst/>
          </a:prstGeom>
          <a:noFill/>
        </p:spPr>
        <p:txBody>
          <a:bodyPr wrap="none" rtlCol="0">
            <a:spAutoFit/>
          </a:bodyPr>
          <a:lstStyle/>
          <a:p>
            <a:r>
              <a:rPr lang="en-US" dirty="0"/>
              <a:t>nftic5k8sf4j598wf357jw38956659</a:t>
            </a:r>
          </a:p>
        </p:txBody>
      </p:sp>
      <p:pic>
        <p:nvPicPr>
          <p:cNvPr id="44" name="Picture 43" descr="opened4.emf">
            <a:extLst>
              <a:ext uri="{FF2B5EF4-FFF2-40B4-BE49-F238E27FC236}">
                <a16:creationId xmlns:a16="http://schemas.microsoft.com/office/drawing/2014/main" id="{BD448274-56A2-4FC4-85A1-A620DB34F5FC}"/>
              </a:ext>
            </a:extLst>
          </p:cNvPr>
          <p:cNvPicPr>
            <a:picLocks noChangeAspect="1"/>
          </p:cNvPicPr>
          <p:nvPr/>
        </p:nvPicPr>
        <p:blipFill>
          <a:blip r:embed="rId3" cstate="email">
            <a:lum bright="-40000" contrast="-40000"/>
            <a:extLst>
              <a:ext uri="{28A0092B-C50C-407E-A947-70E740481C1C}">
                <a14:useLocalDpi xmlns:a14="http://schemas.microsoft.com/office/drawing/2010/main" val="0"/>
              </a:ext>
            </a:extLst>
          </a:blip>
          <a:stretch>
            <a:fillRect/>
          </a:stretch>
        </p:blipFill>
        <p:spPr>
          <a:xfrm>
            <a:off x="593442" y="4844551"/>
            <a:ext cx="419924" cy="419815"/>
          </a:xfrm>
          <a:prstGeom prst="rect">
            <a:avLst/>
          </a:prstGeom>
        </p:spPr>
      </p:pic>
      <p:pic>
        <p:nvPicPr>
          <p:cNvPr id="45" name="Picture 44" descr="opened4.emf">
            <a:extLst>
              <a:ext uri="{FF2B5EF4-FFF2-40B4-BE49-F238E27FC236}">
                <a16:creationId xmlns:a16="http://schemas.microsoft.com/office/drawing/2014/main" id="{8EB24FF1-133E-4D46-A909-27962C357E58}"/>
              </a:ext>
            </a:extLst>
          </p:cNvPr>
          <p:cNvPicPr>
            <a:picLocks noChangeAspect="1"/>
          </p:cNvPicPr>
          <p:nvPr/>
        </p:nvPicPr>
        <p:blipFill>
          <a:blip r:embed="rId3" cstate="email">
            <a:lum bright="-40000" contrast="-40000"/>
            <a:extLst>
              <a:ext uri="{28A0092B-C50C-407E-A947-70E740481C1C}">
                <a14:useLocalDpi xmlns:a14="http://schemas.microsoft.com/office/drawing/2010/main" val="0"/>
              </a:ext>
            </a:extLst>
          </a:blip>
          <a:stretch>
            <a:fillRect/>
          </a:stretch>
        </p:blipFill>
        <p:spPr>
          <a:xfrm>
            <a:off x="11134421" y="4844550"/>
            <a:ext cx="419924" cy="419815"/>
          </a:xfrm>
          <a:prstGeom prst="rect">
            <a:avLst/>
          </a:prstGeom>
        </p:spPr>
      </p:pic>
      <p:sp>
        <p:nvSpPr>
          <p:cNvPr id="46" name="Arrow: Right 45">
            <a:extLst>
              <a:ext uri="{FF2B5EF4-FFF2-40B4-BE49-F238E27FC236}">
                <a16:creationId xmlns:a16="http://schemas.microsoft.com/office/drawing/2014/main" id="{1ADE9701-7027-426E-9F73-173C8E72D3E8}"/>
              </a:ext>
            </a:extLst>
          </p:cNvPr>
          <p:cNvSpPr/>
          <p:nvPr/>
        </p:nvSpPr>
        <p:spPr>
          <a:xfrm>
            <a:off x="5488492" y="3494445"/>
            <a:ext cx="1215015" cy="44586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121B81F-4B8C-41EF-9C38-A4657FE923D7}"/>
              </a:ext>
            </a:extLst>
          </p:cNvPr>
          <p:cNvSpPr txBox="1"/>
          <p:nvPr/>
        </p:nvSpPr>
        <p:spPr>
          <a:xfrm>
            <a:off x="5656071" y="3027840"/>
            <a:ext cx="879856" cy="369332"/>
          </a:xfrm>
          <a:prstGeom prst="rect">
            <a:avLst/>
          </a:prstGeom>
          <a:noFill/>
        </p:spPr>
        <p:txBody>
          <a:bodyPr wrap="none" rtlCol="0">
            <a:spAutoFit/>
          </a:bodyPr>
          <a:lstStyle/>
          <a:p>
            <a:r>
              <a:rPr lang="en-US" dirty="0"/>
              <a:t>0.1 BTC</a:t>
            </a:r>
          </a:p>
        </p:txBody>
      </p:sp>
      <p:sp>
        <p:nvSpPr>
          <p:cNvPr id="10" name="Rectangle 9">
            <a:extLst>
              <a:ext uri="{FF2B5EF4-FFF2-40B4-BE49-F238E27FC236}">
                <a16:creationId xmlns:a16="http://schemas.microsoft.com/office/drawing/2014/main" id="{E0468E1A-6881-4C47-8E04-19A80D8A4007}"/>
              </a:ext>
            </a:extLst>
          </p:cNvPr>
          <p:cNvSpPr/>
          <p:nvPr/>
        </p:nvSpPr>
        <p:spPr>
          <a:xfrm>
            <a:off x="2904670" y="4113981"/>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B2D761F-8776-479B-8833-5ECDAB868F68}"/>
              </a:ext>
            </a:extLst>
          </p:cNvPr>
          <p:cNvSpPr/>
          <p:nvPr/>
        </p:nvSpPr>
        <p:spPr>
          <a:xfrm>
            <a:off x="2904670" y="3689551"/>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292F4D-DA8B-45D3-A937-69C405552058}"/>
              </a:ext>
            </a:extLst>
          </p:cNvPr>
          <p:cNvSpPr/>
          <p:nvPr/>
        </p:nvSpPr>
        <p:spPr>
          <a:xfrm>
            <a:off x="2904669" y="3265121"/>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26BA5-ABF6-417F-9776-244CABD31B27}"/>
              </a:ext>
            </a:extLst>
          </p:cNvPr>
          <p:cNvSpPr/>
          <p:nvPr/>
        </p:nvSpPr>
        <p:spPr>
          <a:xfrm>
            <a:off x="5898047" y="3940312"/>
            <a:ext cx="393691" cy="393691"/>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2" descr="Image result for bitcoin">
            <a:extLst>
              <a:ext uri="{FF2B5EF4-FFF2-40B4-BE49-F238E27FC236}">
                <a16:creationId xmlns:a16="http://schemas.microsoft.com/office/drawing/2014/main" id="{6D79794A-12A5-4E50-AB6C-CA6F57CB2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824" y="-14176"/>
            <a:ext cx="5172352" cy="25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77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7 -7.40741E-7 L 0.24622 0.02477 " pathEditMode="relative" rAng="0" ptsTypes="AA">
                                      <p:cBhvr>
                                        <p:cTn id="6" dur="2000" fill="hold"/>
                                        <p:tgtEl>
                                          <p:spTgt spid="19"/>
                                        </p:tgtEl>
                                        <p:attrNameLst>
                                          <p:attrName>ppt_x</p:attrName>
                                          <p:attrName>ppt_y</p:attrName>
                                        </p:attrNameLst>
                                      </p:cBhvr>
                                      <p:rCtr x="12305"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F3C64-EECF-4D9C-B4AF-1BBFB04C81CF}"/>
              </a:ext>
            </a:extLst>
          </p:cNvPr>
          <p:cNvSpPr>
            <a:spLocks noGrp="1"/>
          </p:cNvSpPr>
          <p:nvPr>
            <p:ph idx="1"/>
          </p:nvPr>
        </p:nvSpPr>
        <p:spPr/>
        <p:txBody>
          <a:bodyPr/>
          <a:lstStyle/>
          <a:p>
            <a:pPr marL="0" indent="0">
              <a:buNone/>
            </a:pPr>
            <a:r>
              <a:rPr lang="en-US" dirty="0"/>
              <a:t>What most people think privacy is:</a:t>
            </a:r>
          </a:p>
        </p:txBody>
      </p:sp>
      <p:sp>
        <p:nvSpPr>
          <p:cNvPr id="4" name="Title 1">
            <a:extLst>
              <a:ext uri="{FF2B5EF4-FFF2-40B4-BE49-F238E27FC236}">
                <a16:creationId xmlns:a16="http://schemas.microsoft.com/office/drawing/2014/main" id="{42BD87B4-596D-49DB-87D0-86CF74A9630B}"/>
              </a:ext>
            </a:extLst>
          </p:cNvPr>
          <p:cNvSpPr>
            <a:spLocks noGrp="1"/>
          </p:cNvSpPr>
          <p:nvPr>
            <p:ph type="title"/>
          </p:nvPr>
        </p:nvSpPr>
        <p:spPr/>
        <p:txBody>
          <a:bodyPr/>
          <a:lstStyle/>
          <a:p>
            <a:pPr algn="ctr"/>
            <a:r>
              <a:rPr lang="en-US" b="1" dirty="0"/>
              <a:t>Privacy Isn’t Binary</a:t>
            </a:r>
          </a:p>
        </p:txBody>
      </p:sp>
      <p:pic>
        <p:nvPicPr>
          <p:cNvPr id="1026" name="Picture 2" descr="Image result for light switch">
            <a:extLst>
              <a:ext uri="{FF2B5EF4-FFF2-40B4-BE49-F238E27FC236}">
                <a16:creationId xmlns:a16="http://schemas.microsoft.com/office/drawing/2014/main" id="{2CAC3AE9-715F-4612-BC3B-883C15D31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003" y="2341181"/>
            <a:ext cx="3289973" cy="4390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11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F3C64-EECF-4D9C-B4AF-1BBFB04C81CF}"/>
              </a:ext>
            </a:extLst>
          </p:cNvPr>
          <p:cNvSpPr>
            <a:spLocks noGrp="1"/>
          </p:cNvSpPr>
          <p:nvPr>
            <p:ph idx="1"/>
          </p:nvPr>
        </p:nvSpPr>
        <p:spPr/>
        <p:txBody>
          <a:bodyPr/>
          <a:lstStyle/>
          <a:p>
            <a:pPr marL="0" indent="0">
              <a:buNone/>
            </a:pPr>
            <a:r>
              <a:rPr lang="en-US" dirty="0"/>
              <a:t>What privacy actually is:</a:t>
            </a:r>
          </a:p>
        </p:txBody>
      </p:sp>
      <p:sp>
        <p:nvSpPr>
          <p:cNvPr id="4" name="Title 1">
            <a:extLst>
              <a:ext uri="{FF2B5EF4-FFF2-40B4-BE49-F238E27FC236}">
                <a16:creationId xmlns:a16="http://schemas.microsoft.com/office/drawing/2014/main" id="{42BD87B4-596D-49DB-87D0-86CF74A9630B}"/>
              </a:ext>
            </a:extLst>
          </p:cNvPr>
          <p:cNvSpPr>
            <a:spLocks noGrp="1"/>
          </p:cNvSpPr>
          <p:nvPr>
            <p:ph type="title"/>
          </p:nvPr>
        </p:nvSpPr>
        <p:spPr/>
        <p:txBody>
          <a:bodyPr/>
          <a:lstStyle/>
          <a:p>
            <a:pPr algn="ctr"/>
            <a:r>
              <a:rPr lang="en-US" b="1" dirty="0"/>
              <a:t>Privacy Isn’t Binary</a:t>
            </a:r>
          </a:p>
        </p:txBody>
      </p:sp>
      <p:sp>
        <p:nvSpPr>
          <p:cNvPr id="2" name="Rectangle 1">
            <a:extLst>
              <a:ext uri="{FF2B5EF4-FFF2-40B4-BE49-F238E27FC236}">
                <a16:creationId xmlns:a16="http://schemas.microsoft.com/office/drawing/2014/main" id="{D520688A-5953-4B62-8FB7-A30852C175D2}"/>
              </a:ext>
            </a:extLst>
          </p:cNvPr>
          <p:cNvSpPr/>
          <p:nvPr/>
        </p:nvSpPr>
        <p:spPr>
          <a:xfrm>
            <a:off x="838200" y="3720662"/>
            <a:ext cx="10515600" cy="1411014"/>
          </a:xfrm>
          <a:prstGeom prst="rect">
            <a:avLst/>
          </a:prstGeom>
          <a:gradFill flip="none" rotWithShape="1">
            <a:gsLst>
              <a:gs pos="50000">
                <a:schemeClr val="accent4">
                  <a:lumMod val="60000"/>
                  <a:lumOff val="40000"/>
                </a:schemeClr>
              </a:gs>
              <a:gs pos="0">
                <a:srgbClr val="00B050"/>
              </a:gs>
              <a:gs pos="100000">
                <a:srgbClr val="FF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2D0670-2F2C-4C81-8136-B6865AA537C1}"/>
              </a:ext>
            </a:extLst>
          </p:cNvPr>
          <p:cNvSpPr txBox="1"/>
          <p:nvPr/>
        </p:nvSpPr>
        <p:spPr>
          <a:xfrm>
            <a:off x="838200" y="5266613"/>
            <a:ext cx="1567096" cy="369332"/>
          </a:xfrm>
          <a:prstGeom prst="rect">
            <a:avLst/>
          </a:prstGeom>
          <a:noFill/>
        </p:spPr>
        <p:txBody>
          <a:bodyPr wrap="none" rtlCol="0">
            <a:spAutoFit/>
          </a:bodyPr>
          <a:lstStyle/>
          <a:p>
            <a:r>
              <a:rPr lang="en-US" dirty="0"/>
              <a:t>Perfect Privacy</a:t>
            </a:r>
          </a:p>
        </p:txBody>
      </p:sp>
      <p:sp>
        <p:nvSpPr>
          <p:cNvPr id="6" name="TextBox 5">
            <a:extLst>
              <a:ext uri="{FF2B5EF4-FFF2-40B4-BE49-F238E27FC236}">
                <a16:creationId xmlns:a16="http://schemas.microsoft.com/office/drawing/2014/main" id="{7DA706EB-BCAD-4938-A43C-3E1E5E716E73}"/>
              </a:ext>
            </a:extLst>
          </p:cNvPr>
          <p:cNvSpPr txBox="1"/>
          <p:nvPr/>
        </p:nvSpPr>
        <p:spPr>
          <a:xfrm>
            <a:off x="9207442" y="5266613"/>
            <a:ext cx="2146358" cy="369332"/>
          </a:xfrm>
          <a:prstGeom prst="rect">
            <a:avLst/>
          </a:prstGeom>
          <a:noFill/>
        </p:spPr>
        <p:txBody>
          <a:bodyPr wrap="none" rtlCol="0">
            <a:spAutoFit/>
          </a:bodyPr>
          <a:lstStyle/>
          <a:p>
            <a:pPr algn="r"/>
            <a:r>
              <a:rPr lang="en-US" dirty="0"/>
              <a:t>Perfect Transparency</a:t>
            </a:r>
          </a:p>
        </p:txBody>
      </p:sp>
    </p:spTree>
    <p:extLst>
      <p:ext uri="{BB962C8B-B14F-4D97-AF65-F5344CB8AC3E}">
        <p14:creationId xmlns:p14="http://schemas.microsoft.com/office/powerpoint/2010/main" val="128883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BD87B4-596D-49DB-87D0-86CF74A9630B}"/>
              </a:ext>
            </a:extLst>
          </p:cNvPr>
          <p:cNvSpPr>
            <a:spLocks noGrp="1"/>
          </p:cNvSpPr>
          <p:nvPr>
            <p:ph type="title"/>
          </p:nvPr>
        </p:nvSpPr>
        <p:spPr/>
        <p:txBody>
          <a:bodyPr/>
          <a:lstStyle/>
          <a:p>
            <a:pPr algn="ctr"/>
            <a:r>
              <a:rPr lang="en-US" b="1" dirty="0"/>
              <a:t>It All Comes Back to a Threat Model</a:t>
            </a:r>
          </a:p>
        </p:txBody>
      </p:sp>
      <p:pic>
        <p:nvPicPr>
          <p:cNvPr id="2054" name="Picture 6" descr="https://www.eff.org/files/sls-header-plain.png">
            <a:extLst>
              <a:ext uri="{FF2B5EF4-FFF2-40B4-BE49-F238E27FC236}">
                <a16:creationId xmlns:a16="http://schemas.microsoft.com/office/drawing/2014/main" id="{3ECC1A33-C64F-43CD-BFA7-A781FB25DB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429"/>
          <a:stretch/>
        </p:blipFill>
        <p:spPr bwMode="auto">
          <a:xfrm>
            <a:off x="0" y="1538013"/>
            <a:ext cx="12192000" cy="53199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AD6E1E8-3351-44D5-8FEF-447E130C7596}"/>
              </a:ext>
            </a:extLst>
          </p:cNvPr>
          <p:cNvSpPr/>
          <p:nvPr/>
        </p:nvSpPr>
        <p:spPr>
          <a:xfrm>
            <a:off x="0" y="1538013"/>
            <a:ext cx="12192000" cy="5319987"/>
          </a:xfrm>
          <a:prstGeom prst="rect">
            <a:avLst/>
          </a:prstGeom>
          <a:gradFill flip="none" rotWithShape="1">
            <a:gsLst>
              <a:gs pos="0">
                <a:schemeClr val="bg1">
                  <a:alpha val="0"/>
                </a:schemeClr>
              </a:gs>
              <a:gs pos="9000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5A7005A-FF38-41B4-8E45-139A72547957}"/>
              </a:ext>
            </a:extLst>
          </p:cNvPr>
          <p:cNvSpPr txBox="1"/>
          <p:nvPr/>
        </p:nvSpPr>
        <p:spPr>
          <a:xfrm>
            <a:off x="10864392" y="6551730"/>
            <a:ext cx="1327608" cy="246221"/>
          </a:xfrm>
          <a:prstGeom prst="rect">
            <a:avLst/>
          </a:prstGeom>
          <a:noFill/>
        </p:spPr>
        <p:txBody>
          <a:bodyPr wrap="none" rtlCol="0">
            <a:spAutoFit/>
          </a:bodyPr>
          <a:lstStyle/>
          <a:p>
            <a:r>
              <a:rPr lang="en-US" sz="1000" dirty="0">
                <a:solidFill>
                  <a:schemeClr val="bg1">
                    <a:lumMod val="50000"/>
                  </a:schemeClr>
                </a:solidFill>
              </a:rPr>
              <a:t>Image courtesy of EFF</a:t>
            </a:r>
          </a:p>
        </p:txBody>
      </p:sp>
    </p:spTree>
    <p:extLst>
      <p:ext uri="{BB962C8B-B14F-4D97-AF65-F5344CB8AC3E}">
        <p14:creationId xmlns:p14="http://schemas.microsoft.com/office/powerpoint/2010/main" val="5877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0"/>
            <a:ext cx="12192001" cy="6858000"/>
          </a:xfrm>
          <a:prstGeom prst="rect">
            <a:avLst/>
          </a:prstGeom>
        </p:spPr>
      </p:pic>
      <p:sp>
        <p:nvSpPr>
          <p:cNvPr id="4" name="Oval 3"/>
          <p:cNvSpPr/>
          <p:nvPr/>
        </p:nvSpPr>
        <p:spPr>
          <a:xfrm>
            <a:off x="969580" y="248110"/>
            <a:ext cx="10384220" cy="1559591"/>
          </a:xfrm>
          <a:prstGeom prst="ellipse">
            <a:avLst/>
          </a:prstGeom>
          <a:gradFill flip="none" rotWithShape="1">
            <a:gsLst>
              <a:gs pos="0">
                <a:schemeClr val="tx1"/>
              </a:gs>
              <a:gs pos="100000">
                <a:srgbClr val="183457">
                  <a:alpha val="60000"/>
                </a:srgb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b="1" dirty="0">
                <a:solidFill>
                  <a:srgbClr val="FFFFFF"/>
                </a:solidFill>
              </a:rPr>
              <a:t>Bitcoin is NOT (very) private!</a:t>
            </a:r>
          </a:p>
        </p:txBody>
      </p:sp>
      <p:sp>
        <p:nvSpPr>
          <p:cNvPr id="5" name="Rectangle 4"/>
          <p:cNvSpPr/>
          <p:nvPr/>
        </p:nvSpPr>
        <p:spPr>
          <a:xfrm>
            <a:off x="11493795" y="5560828"/>
            <a:ext cx="698205" cy="999460"/>
          </a:xfrm>
          <a:prstGeom prst="rect">
            <a:avLst/>
          </a:prstGeom>
          <a:solidFill>
            <a:srgbClr val="183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6326" y="5727190"/>
            <a:ext cx="1201481" cy="1130810"/>
          </a:xfrm>
          <a:prstGeom prst="rect">
            <a:avLst/>
          </a:prstGeom>
        </p:spPr>
      </p:pic>
    </p:spTree>
    <p:extLst>
      <p:ext uri="{BB962C8B-B14F-4D97-AF65-F5344CB8AC3E}">
        <p14:creationId xmlns:p14="http://schemas.microsoft.com/office/powerpoint/2010/main" val="397297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58" name="Group 57"/>
          <p:cNvGrpSpPr/>
          <p:nvPr/>
        </p:nvGrpSpPr>
        <p:grpSpPr>
          <a:xfrm>
            <a:off x="8761038" y="2562787"/>
            <a:ext cx="683478" cy="685460"/>
            <a:chOff x="8070456" y="1782897"/>
            <a:chExt cx="683478" cy="685460"/>
          </a:xfrm>
        </p:grpSpPr>
        <p:pic>
          <p:nvPicPr>
            <p:cNvPr id="59" name="Picture 6" descr="Image result for bitcoin"/>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Image result for bitcoin"/>
            <p:cNvPicPr>
              <a:picLocks noChangeAspect="1" noChangeArrowheads="1"/>
            </p:cNvPicPr>
            <p:nvPr/>
          </p:nvPicPr>
          <p:blipFill rotWithShape="1">
            <a:blip r:embed="rId4">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Image result for bitcoin"/>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Image result for bitcoin"/>
            <p:cNvPicPr>
              <a:picLocks noChangeAspect="1" noChangeArrowheads="1"/>
            </p:cNvPicPr>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p:cNvGrpSpPr/>
          <p:nvPr/>
        </p:nvGrpSpPr>
        <p:grpSpPr>
          <a:xfrm>
            <a:off x="8758691" y="3502047"/>
            <a:ext cx="683478" cy="685460"/>
            <a:chOff x="8070456" y="1782897"/>
            <a:chExt cx="683478" cy="685460"/>
          </a:xfrm>
        </p:grpSpPr>
        <p:pic>
          <p:nvPicPr>
            <p:cNvPr id="70" name="Picture 6" descr="Image result for bitcoin"/>
            <p:cNvPicPr>
              <a:picLocks noChangeAspect="1" noChangeArrowheads="1"/>
            </p:cNvPicPr>
            <p:nvPr/>
          </p:nvPicPr>
          <p:blipFill rotWithShape="1">
            <a:blip r:embed="rId3">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Image result for bitcoin"/>
            <p:cNvPicPr>
              <a:picLocks noChangeAspect="1" noChangeArrowheads="1"/>
            </p:cNvPicPr>
            <p:nvPr/>
          </p:nvPicPr>
          <p:blipFill rotWithShape="1">
            <a:blip r:embed="rId4">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Image result for bitcoin"/>
            <p:cNvPicPr>
              <a:picLocks noChangeAspect="1" noChangeArrowheads="1"/>
            </p:cNvPicPr>
            <p:nvPr/>
          </p:nvPicPr>
          <p:blipFill rotWithShape="1">
            <a:blip r:embed="rId5">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Image result for bitcoin"/>
            <p:cNvPicPr>
              <a:picLocks noChangeAspect="1" noChangeArrowheads="1"/>
            </p:cNvPicPr>
            <p:nvPr/>
          </p:nvPicPr>
          <p:blipFill rotWithShape="1">
            <a:blip r:embed="rId6">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p:cNvGrpSpPr/>
          <p:nvPr/>
        </p:nvGrpSpPr>
        <p:grpSpPr>
          <a:xfrm>
            <a:off x="8070456" y="4271683"/>
            <a:ext cx="683478" cy="685460"/>
            <a:chOff x="8070456" y="1782897"/>
            <a:chExt cx="683478" cy="685460"/>
          </a:xfrm>
        </p:grpSpPr>
        <p:pic>
          <p:nvPicPr>
            <p:cNvPr id="75" name="Picture 6" descr="Image result for bitcoin"/>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Image result for bitcoin"/>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Image result for bitcoin"/>
            <p:cNvPicPr>
              <a:picLocks noChangeAspect="1" noChangeArrowheads="1"/>
            </p:cNvPicPr>
            <p:nvPr/>
          </p:nvPicPr>
          <p:blipFill rotWithShape="1">
            <a:blip r:embed="rId5">
              <a:duotone>
                <a:prstClr val="black"/>
                <a:schemeClr val="accent4">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Image result for bitcoin"/>
            <p:cNvPicPr>
              <a:picLocks noChangeAspect="1" noChangeArrowheads="1"/>
            </p:cNvPicPr>
            <p:nvPr/>
          </p:nvPicPr>
          <p:blipFill rotWithShape="1">
            <a:blip r:embed="rId6">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Straight Connector 55"/>
          <p:cNvCxnSpPr/>
          <p:nvPr/>
        </p:nvCxnSpPr>
        <p:spPr>
          <a:xfrm>
            <a:off x="1788689" y="3364464"/>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Cloud 30"/>
          <p:cNvSpPr/>
          <p:nvPr/>
        </p:nvSpPr>
        <p:spPr>
          <a:xfrm>
            <a:off x="3542701" y="4721842"/>
            <a:ext cx="5138667" cy="2662991"/>
          </a:xfrm>
          <a:prstGeom prst="cloud">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ctr"/>
            <a:r>
              <a:rPr lang="en-US" b="1" dirty="0"/>
              <a:t>Mixing with other people’s coins</a:t>
            </a:r>
          </a:p>
        </p:txBody>
      </p:sp>
      <p:sp>
        <p:nvSpPr>
          <p:cNvPr id="4" name="Flowchart: Manual Operation 3"/>
          <p:cNvSpPr/>
          <p:nvPr/>
        </p:nvSpPr>
        <p:spPr>
          <a:xfrm rot="10800000">
            <a:off x="4569564" y="4957010"/>
            <a:ext cx="3052868" cy="1155029"/>
          </a:xfrm>
          <a:prstGeom prst="flowChartManualOperation">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43072" y="5127206"/>
            <a:ext cx="705852" cy="7058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rot="2208729">
            <a:off x="5823284" y="5432006"/>
            <a:ext cx="545429" cy="96253"/>
          </a:xfrm>
          <a:prstGeom prst="flowChartAlternate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38797" y="2057935"/>
            <a:ext cx="914400" cy="128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bitc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566" y="1780790"/>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bitcoin"/>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756291" y="2564205"/>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Image result for bitcoin"/>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2756290" y="3503478"/>
            <a:ext cx="682625" cy="682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Image result for bitcoin"/>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527566" y="4274385"/>
            <a:ext cx="682625" cy="6826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569563" y="6128082"/>
            <a:ext cx="3052869" cy="374904"/>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55532" y="6224094"/>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69563" y="6502986"/>
            <a:ext cx="3052869" cy="374904"/>
          </a:xfrm>
          <a:prstGeom prst="rect">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655532" y="6598998"/>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23319" y="6245129"/>
            <a:ext cx="1945356" cy="140810"/>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123319" y="6615694"/>
            <a:ext cx="1945356" cy="140810"/>
          </a:xfrm>
          <a:prstGeom prst="rect">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804733" y="4226258"/>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804730" y="2531284"/>
            <a:ext cx="861461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Flowchart: Alternate Process 4"/>
          <p:cNvSpPr/>
          <p:nvPr/>
        </p:nvSpPr>
        <p:spPr>
          <a:xfrm>
            <a:off x="5237746" y="2149642"/>
            <a:ext cx="1716505" cy="2807368"/>
          </a:xfrm>
          <a:prstGeom prst="flowChartAlternate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761175">
            <a:off x="4239905" y="2512135"/>
            <a:ext cx="91440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9869766">
            <a:off x="4238525" y="4153227"/>
            <a:ext cx="91440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495292">
            <a:off x="3523712" y="3000685"/>
            <a:ext cx="155448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21140983">
            <a:off x="3512328" y="3584434"/>
            <a:ext cx="155448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9270913" flipH="1">
            <a:off x="7121987" y="2516237"/>
            <a:ext cx="91440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2417004" flipH="1">
            <a:off x="7120607" y="4153225"/>
            <a:ext cx="91440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10267143" flipH="1">
            <a:off x="7161609" y="2984972"/>
            <a:ext cx="155448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1358295" flipH="1">
            <a:off x="7150225" y="3587771"/>
            <a:ext cx="1554480" cy="15758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20560" y="4680572"/>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20560" y="4461642"/>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721176" y="423659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21176" y="4020735"/>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588491" y="3796883"/>
            <a:ext cx="365760"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716995" y="357043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16995" y="3351503"/>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17611" y="3126454"/>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717611" y="2910596"/>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84926" y="2686744"/>
            <a:ext cx="365760"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716995" y="2473527"/>
            <a:ext cx="23369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81597" y="2110950"/>
            <a:ext cx="1828800" cy="128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8070456" y="1782897"/>
            <a:ext cx="683478" cy="685460"/>
            <a:chOff x="8070456" y="1782897"/>
            <a:chExt cx="683478" cy="685460"/>
          </a:xfrm>
        </p:grpSpPr>
        <p:pic>
          <p:nvPicPr>
            <p:cNvPr id="17" name="Picture 6" descr="Image result for bitcoin"/>
            <p:cNvPicPr>
              <a:picLocks noChangeAspect="1" noChangeArrowheads="1"/>
            </p:cNvPicPr>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Lst>
            </a:blip>
            <a:srcRect r="47338"/>
            <a:stretch/>
          </p:blipFill>
          <p:spPr bwMode="auto">
            <a:xfrm>
              <a:off x="8070456" y="1785732"/>
              <a:ext cx="359479" cy="68262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Image result for bitcoin"/>
            <p:cNvPicPr>
              <a:picLocks noChangeAspect="1" noChangeArrowheads="1"/>
            </p:cNvPicPr>
            <p:nvPr/>
          </p:nvPicPr>
          <p:blipFill rotWithShape="1">
            <a:blip r:embed="rId4">
              <a:duotone>
                <a:prstClr val="black"/>
                <a:schemeClr val="accent1">
                  <a:tint val="45000"/>
                  <a:satMod val="400000"/>
                </a:schemeClr>
              </a:duotone>
              <a:extLst>
                <a:ext uri="{28A0092B-C50C-407E-A947-70E740481C1C}">
                  <a14:useLocalDpi xmlns:a14="http://schemas.microsoft.com/office/drawing/2010/main" val="0"/>
                </a:ext>
              </a:extLst>
            </a:blip>
            <a:srcRect/>
            <a:stretch/>
          </p:blipFill>
          <p:spPr bwMode="auto">
            <a:xfrm>
              <a:off x="8428231" y="1782897"/>
              <a:ext cx="324850" cy="68262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Image result for bitcoin"/>
            <p:cNvPicPr>
              <a:picLocks noChangeAspect="1" noChangeArrowheads="1"/>
            </p:cNvPicPr>
            <p:nvPr/>
          </p:nvPicPr>
          <p:blipFill rotWithShape="1">
            <a:blip r:embed="rId5">
              <a:duotone>
                <a:prstClr val="black"/>
                <a:schemeClr val="accent6">
                  <a:tint val="45000"/>
                  <a:satMod val="400000"/>
                </a:schemeClr>
              </a:duotone>
              <a:extLst>
                <a:ext uri="{28A0092B-C50C-407E-A947-70E740481C1C}">
                  <a14:useLocalDpi xmlns:a14="http://schemas.microsoft.com/office/drawing/2010/main" val="0"/>
                </a:ext>
              </a:extLst>
            </a:blip>
            <a:srcRect/>
            <a:stretch/>
          </p:blipFill>
          <p:spPr bwMode="auto">
            <a:xfrm>
              <a:off x="8070456" y="2130334"/>
              <a:ext cx="357775" cy="3366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Image result for bitcoin"/>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8428231" y="2124538"/>
              <a:ext cx="325703" cy="3435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3969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078"/>
                                        </p:tgtEl>
                                        <p:attrNameLst>
                                          <p:attrName>style.visibility</p:attrName>
                                        </p:attrNameLst>
                                      </p:cBhvr>
                                      <p:to>
                                        <p:strVal val="visible"/>
                                      </p:to>
                                    </p:set>
                                    <p:animEffect transition="in" filter="fade">
                                      <p:cBhvr>
                                        <p:cTn id="85" dur="500"/>
                                        <p:tgtEl>
                                          <p:spTgt spid="3078"/>
                                        </p:tgtEl>
                                      </p:cBhvr>
                                    </p:animEffect>
                                  </p:childTnLst>
                                </p:cTn>
                              </p:par>
                              <p:par>
                                <p:cTn id="86" presetID="10" presetClass="entr" presetSubtype="0" fill="hold"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500"/>
                                        <p:tgtEl>
                                          <p:spTgt spid="14"/>
                                        </p:tgtEl>
                                      </p:cBhvr>
                                    </p:animEffect>
                                  </p:childTnLst>
                                </p:cTn>
                              </p:par>
                              <p:par>
                                <p:cTn id="89" presetID="10" presetClass="entr" presetSubtype="0" fill="hold" nodeType="with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500"/>
                                        <p:tgtEl>
                                          <p:spTgt spid="15"/>
                                        </p:tgtEl>
                                      </p:cBhvr>
                                    </p:animEffect>
                                  </p:childTnLst>
                                </p:cTn>
                              </p:par>
                              <p:par>
                                <p:cTn id="92" presetID="10" presetClass="entr" presetSubtype="0" fill="hold"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left)">
                                      <p:cBhvr>
                                        <p:cTn id="98" dur="500"/>
                                        <p:tgtEl>
                                          <p:spTgt spid="39"/>
                                        </p:tgtEl>
                                      </p:cBhvr>
                                    </p:animEffect>
                                  </p:childTnLst>
                                </p:cTn>
                              </p:par>
                              <p:par>
                                <p:cTn id="99" presetID="22" presetClass="entr" presetSubtype="8" fill="hold" nodeType="withEffect">
                                  <p:stCondLst>
                                    <p:cond delay="0"/>
                                  </p:stCondLst>
                                  <p:childTnLst>
                                    <p:set>
                                      <p:cBhvr>
                                        <p:cTn id="100" dur="1" fill="hold">
                                          <p:stCondLst>
                                            <p:cond delay="0"/>
                                          </p:stCondLst>
                                        </p:cTn>
                                        <p:tgtEl>
                                          <p:spTgt spid="56"/>
                                        </p:tgtEl>
                                        <p:attrNameLst>
                                          <p:attrName>style.visibility</p:attrName>
                                        </p:attrNameLst>
                                      </p:cBhvr>
                                      <p:to>
                                        <p:strVal val="visible"/>
                                      </p:to>
                                    </p:set>
                                    <p:animEffect transition="in" filter="wipe(left)">
                                      <p:cBhvr>
                                        <p:cTn id="101" dur="500"/>
                                        <p:tgtEl>
                                          <p:spTgt spid="56"/>
                                        </p:tgtEl>
                                      </p:cBhvr>
                                    </p:animEffect>
                                  </p:childTnLst>
                                </p:cTn>
                              </p:par>
                              <p:par>
                                <p:cTn id="102" presetID="22" presetClass="entr" presetSubtype="8" fill="hold" nodeType="with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wipe(left)">
                                      <p:cBhvr>
                                        <p:cTn id="109" dur="500"/>
                                        <p:tgtEl>
                                          <p:spTgt spid="10"/>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left)">
                                      <p:cBhvr>
                                        <p:cTn id="112" dur="500"/>
                                        <p:tgtEl>
                                          <p:spTgt spid="23"/>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wipe(left)">
                                      <p:cBhvr>
                                        <p:cTn id="115" dur="500"/>
                                        <p:tgtEl>
                                          <p:spTgt spid="24"/>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22"/>
                                        </p:tgtEl>
                                        <p:attrNameLst>
                                          <p:attrName>style.visibility</p:attrName>
                                        </p:attrNameLst>
                                      </p:cBhvr>
                                      <p:to>
                                        <p:strVal val="visible"/>
                                      </p:to>
                                    </p:set>
                                    <p:animEffect transition="in" filter="wipe(left)">
                                      <p:cBhvr>
                                        <p:cTn id="118" dur="500"/>
                                        <p:tgtEl>
                                          <p:spTgt spid="2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wipe(left)">
                                      <p:cBhvr>
                                        <p:cTn id="123" dur="500"/>
                                        <p:tgtEl>
                                          <p:spTgt spid="25"/>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wipe(left)">
                                      <p:cBhvr>
                                        <p:cTn id="126" dur="500"/>
                                        <p:tgtEl>
                                          <p:spTgt spid="27"/>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500"/>
                                        <p:tgtEl>
                                          <p:spTgt spid="28"/>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wipe(left)">
                                      <p:cBhvr>
                                        <p:cTn id="132" dur="500"/>
                                        <p:tgtEl>
                                          <p:spTgt spid="26"/>
                                        </p:tgtEl>
                                      </p:cBhvr>
                                    </p:animEffect>
                                  </p:childTnLst>
                                </p:cTn>
                              </p:par>
                            </p:childTnLst>
                          </p:cTn>
                        </p:par>
                        <p:par>
                          <p:cTn id="133" fill="hold">
                            <p:stCondLst>
                              <p:cond delay="500"/>
                            </p:stCondLst>
                            <p:childTnLst>
                              <p:par>
                                <p:cTn id="134" presetID="21" presetClass="entr" presetSubtype="1" fill="hold" nodeType="afterEffect">
                                  <p:stCondLst>
                                    <p:cond delay="0"/>
                                  </p:stCondLst>
                                  <p:childTnLst>
                                    <p:set>
                                      <p:cBhvr>
                                        <p:cTn id="135" dur="1" fill="hold">
                                          <p:stCondLst>
                                            <p:cond delay="0"/>
                                          </p:stCondLst>
                                        </p:cTn>
                                        <p:tgtEl>
                                          <p:spTgt spid="3"/>
                                        </p:tgtEl>
                                        <p:attrNameLst>
                                          <p:attrName>style.visibility</p:attrName>
                                        </p:attrNameLst>
                                      </p:cBhvr>
                                      <p:to>
                                        <p:strVal val="visible"/>
                                      </p:to>
                                    </p:set>
                                    <p:animEffect transition="in" filter="wheel(1)">
                                      <p:cBhvr>
                                        <p:cTn id="136" dur="2000"/>
                                        <p:tgtEl>
                                          <p:spTgt spid="3"/>
                                        </p:tgtEl>
                                      </p:cBhvr>
                                    </p:animEffect>
                                  </p:childTnLst>
                                </p:cTn>
                              </p:par>
                              <p:par>
                                <p:cTn id="137" presetID="21" presetClass="entr" presetSubtype="1"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animEffect transition="in" filter="wheel(1)">
                                      <p:cBhvr>
                                        <p:cTn id="139" dur="2000"/>
                                        <p:tgtEl>
                                          <p:spTgt spid="58"/>
                                        </p:tgtEl>
                                      </p:cBhvr>
                                    </p:animEffect>
                                  </p:childTnLst>
                                </p:cTn>
                              </p:par>
                              <p:par>
                                <p:cTn id="140" presetID="21" presetClass="entr" presetSubtype="1" fill="hold" nodeType="withEffect">
                                  <p:stCondLst>
                                    <p:cond delay="0"/>
                                  </p:stCondLst>
                                  <p:childTnLst>
                                    <p:set>
                                      <p:cBhvr>
                                        <p:cTn id="141" dur="1" fill="hold">
                                          <p:stCondLst>
                                            <p:cond delay="0"/>
                                          </p:stCondLst>
                                        </p:cTn>
                                        <p:tgtEl>
                                          <p:spTgt spid="69"/>
                                        </p:tgtEl>
                                        <p:attrNameLst>
                                          <p:attrName>style.visibility</p:attrName>
                                        </p:attrNameLst>
                                      </p:cBhvr>
                                      <p:to>
                                        <p:strVal val="visible"/>
                                      </p:to>
                                    </p:set>
                                    <p:animEffect transition="in" filter="wheel(1)">
                                      <p:cBhvr>
                                        <p:cTn id="142" dur="2000"/>
                                        <p:tgtEl>
                                          <p:spTgt spid="69"/>
                                        </p:tgtEl>
                                      </p:cBhvr>
                                    </p:animEffect>
                                  </p:childTnLst>
                                </p:cTn>
                              </p:par>
                              <p:par>
                                <p:cTn id="143" presetID="21" presetClass="entr" presetSubtype="1" fill="hold" nodeType="withEffect">
                                  <p:stCondLst>
                                    <p:cond delay="0"/>
                                  </p:stCondLst>
                                  <p:childTnLst>
                                    <p:set>
                                      <p:cBhvr>
                                        <p:cTn id="144" dur="1" fill="hold">
                                          <p:stCondLst>
                                            <p:cond delay="0"/>
                                          </p:stCondLst>
                                        </p:cTn>
                                        <p:tgtEl>
                                          <p:spTgt spid="74"/>
                                        </p:tgtEl>
                                        <p:attrNameLst>
                                          <p:attrName>style.visibility</p:attrName>
                                        </p:attrNameLst>
                                      </p:cBhvr>
                                      <p:to>
                                        <p:strVal val="visible"/>
                                      </p:to>
                                    </p:set>
                                    <p:animEffect transition="in" filter="wheel(1)">
                                      <p:cBhvr>
                                        <p:cTn id="145"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p:bldP spid="4" grpId="0" animBg="1"/>
      <p:bldP spid="8" grpId="0" animBg="1"/>
      <p:bldP spid="9" grpId="0" animBg="1"/>
      <p:bldP spid="12" grpId="0" animBg="1"/>
      <p:bldP spid="11" grpId="0" animBg="1"/>
      <p:bldP spid="13" grpId="0" animBg="1"/>
      <p:bldP spid="32" grpId="0" animBg="1"/>
      <p:bldP spid="33" grpId="0" animBg="1"/>
      <p:bldP spid="21" grpId="0" animBg="1"/>
      <p:bldP spid="35" grpId="0" animBg="1"/>
      <p:bldP spid="5" grpId="0" animBg="1"/>
      <p:bldP spid="10" grpId="0" animBg="1"/>
      <p:bldP spid="22" grpId="0" animBg="1"/>
      <p:bldP spid="23" grpId="0" animBg="1"/>
      <p:bldP spid="24" grpId="0" animBg="1"/>
      <p:bldP spid="25" grpId="0" animBg="1"/>
      <p:bldP spid="26" grpId="0" animBg="1"/>
      <p:bldP spid="27" grpId="0" animBg="1"/>
      <p:bldP spid="28" grpId="0" animBg="1"/>
      <p:bldP spid="34" grpId="0" animBg="1"/>
      <p:bldP spid="42" grpId="0" animBg="1"/>
      <p:bldP spid="43" grpId="0" animBg="1"/>
      <p:bldP spid="44" grpId="0" animBg="1"/>
      <p:bldP spid="45" grpId="0" animBg="1"/>
      <p:bldP spid="51" grpId="0" animBg="1"/>
      <p:bldP spid="52" grpId="0" animBg="1"/>
      <p:bldP spid="53" grpId="0" animBg="1"/>
      <p:bldP spid="54" grpId="0" animBg="1"/>
      <p:bldP spid="55" grpId="0" animBg="1"/>
      <p:bldP spid="57"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1289</Words>
  <Application>Microsoft Office PowerPoint</Application>
  <PresentationFormat>Widescreen</PresentationFormat>
  <Paragraphs>161</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Privacy and Cryptocurrency</vt:lpstr>
      <vt:lpstr>PowerPoint Presentation</vt:lpstr>
      <vt:lpstr>PowerPoint Presentation</vt:lpstr>
      <vt:lpstr>PowerPoint Presentation</vt:lpstr>
      <vt:lpstr>Privacy Isn’t Binary</vt:lpstr>
      <vt:lpstr>Privacy Isn’t Binary</vt:lpstr>
      <vt:lpstr>It All Comes Back to a Threat Model</vt:lpstr>
      <vt:lpstr>Bitcoin is NOT (very) private!</vt:lpstr>
      <vt:lpstr>Mixing with other people’s coins</vt:lpstr>
      <vt:lpstr>Mixing with other people’s coins</vt:lpstr>
      <vt:lpstr>Mixing with other people’s coins</vt:lpstr>
      <vt:lpstr>Coins Worth Talking About</vt:lpstr>
      <vt:lpstr>A Quick Dive into Monero</vt:lpstr>
      <vt:lpstr>A Quick Dive into Monero</vt:lpstr>
      <vt:lpstr>Things Get Complicated Quickly</vt:lpstr>
      <vt:lpstr>Summary of Monero</vt:lpstr>
      <vt:lpstr>A Quick Dive into Zcash</vt:lpstr>
      <vt:lpstr>Zcash Transaction Types</vt:lpstr>
      <vt:lpstr>Mandatory Privacy Matters</vt:lpstr>
      <vt:lpstr>Privacy Concerns</vt:lpstr>
      <vt:lpstr>Myth: Cryptocurrency is Only Used for Drugs</vt:lpstr>
      <vt:lpstr>Myth: I Don’t Need Privacy</vt:lpstr>
      <vt:lpstr>Myth: Governments will Ban Privacy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Ehrenhofer</dc:creator>
  <cp:lastModifiedBy>Justin Ehrenhofer</cp:lastModifiedBy>
  <cp:revision>8</cp:revision>
  <dcterms:created xsi:type="dcterms:W3CDTF">2018-05-10T15:02:20Z</dcterms:created>
  <dcterms:modified xsi:type="dcterms:W3CDTF">2018-05-10T19:39:46Z</dcterms:modified>
</cp:coreProperties>
</file>