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643" r:id="rId3"/>
    <p:sldId id="646" r:id="rId4"/>
    <p:sldId id="651" r:id="rId5"/>
    <p:sldId id="648" r:id="rId6"/>
    <p:sldId id="649" r:id="rId7"/>
    <p:sldId id="652" r:id="rId8"/>
    <p:sldId id="653" r:id="rId9"/>
    <p:sldId id="654" r:id="rId10"/>
    <p:sldId id="668" r:id="rId11"/>
    <p:sldId id="655" r:id="rId12"/>
    <p:sldId id="656" r:id="rId13"/>
    <p:sldId id="657" r:id="rId14"/>
    <p:sldId id="667" r:id="rId15"/>
    <p:sldId id="669" r:id="rId16"/>
    <p:sldId id="658" r:id="rId17"/>
    <p:sldId id="670" r:id="rId18"/>
    <p:sldId id="671" r:id="rId19"/>
    <p:sldId id="672" r:id="rId20"/>
    <p:sldId id="673" r:id="rId21"/>
    <p:sldId id="674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DE2FF"/>
    <a:srgbClr val="66FFFF"/>
    <a:srgbClr val="B1E754"/>
    <a:srgbClr val="400080"/>
    <a:srgbClr val="66CCFF"/>
    <a:srgbClr val="A12A03"/>
    <a:srgbClr val="B23C00"/>
    <a:srgbClr val="A40000"/>
    <a:srgbClr val="0033C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33" autoAdjust="0"/>
    <p:restoredTop sz="98450" autoAdjust="0"/>
  </p:normalViewPr>
  <p:slideViewPr>
    <p:cSldViewPr>
      <p:cViewPr varScale="1">
        <p:scale>
          <a:sx n="157" d="100"/>
          <a:sy n="157" d="100"/>
        </p:scale>
        <p:origin x="-104" y="-208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336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629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Spring 2016: April 12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303449" y="6263609"/>
            <a:ext cx="2815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154: Formal Languages and Computability</a:t>
            </a:r>
            <a:r>
              <a:rPr lang="en-US" sz="1000" baseline="0" dirty="0" smtClean="0"/>
              <a:t/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5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6.emf"/><Relationship Id="rId11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1b10bmlvqabco.cloudfront.net/attach/ijz5c0k5maa63e/hr3pvq5j64p208/imwwvqfucgv7/The_Imitation_Game.pdf" TargetMode="External"/><Relationship Id="rId3" Type="http://schemas.openxmlformats.org/officeDocument/2006/relationships/hyperlink" Target="http://www.amazon.com/Annotated-Turing-Through-Historic-Computability/dp/0470229055/ref=sr_1_1?s=books&amp;ie=UTF8&amp;qid=1460438249&amp;sr=1-1&amp;keywords=annotated+tur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154</a:t>
            </a:r>
            <a:br>
              <a:rPr lang="en-US" sz="3200" dirty="0" smtClean="0"/>
            </a:br>
            <a:r>
              <a:rPr lang="en-US" sz="3200" dirty="0" smtClean="0"/>
              <a:t>Formal Languages and Computability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April 12 Class Meeting</a:t>
            </a:r>
            <a:endParaRPr lang="en-US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2016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89" y="411163"/>
            <a:ext cx="8869583" cy="655637"/>
          </a:xfrm>
        </p:spPr>
        <p:txBody>
          <a:bodyPr/>
          <a:lstStyle/>
          <a:p>
            <a:r>
              <a:rPr lang="en-US" dirty="0"/>
              <a:t>A Turing Machine that Compares Values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exercise!</a:t>
            </a:r>
            <a:br>
              <a:rPr lang="en-US" dirty="0" smtClean="0"/>
            </a:br>
            <a:r>
              <a:rPr lang="en-US" dirty="0" smtClean="0"/>
              <a:t>Design a Turing Machine that compares values.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For input string </a:t>
            </a:r>
            <a:r>
              <a:rPr lang="en-US" dirty="0" smtClean="0">
                <a:latin typeface="Times New Roman"/>
                <a:cs typeface="Times New Roman"/>
              </a:rPr>
              <a:t>111011</a:t>
            </a:r>
            <a:r>
              <a:rPr lang="en-US" dirty="0" smtClean="0"/>
              <a:t>:</a:t>
            </a:r>
          </a:p>
          <a:p>
            <a:pPr lvl="5"/>
            <a:endParaRPr lang="en-US" dirty="0"/>
          </a:p>
          <a:p>
            <a:r>
              <a:rPr lang="en-US" dirty="0" smtClean="0"/>
              <a:t>For input string </a:t>
            </a:r>
            <a:r>
              <a:rPr lang="en-US" dirty="0">
                <a:latin typeface="Times New Roman"/>
                <a:cs typeface="Times New Roman"/>
              </a:rPr>
              <a:t>1110111</a:t>
            </a:r>
            <a:r>
              <a:rPr lang="en-US" dirty="0" smtClean="0"/>
              <a:t>:</a:t>
            </a:r>
          </a:p>
          <a:p>
            <a:pPr lvl="5"/>
            <a:endParaRPr lang="en-US" dirty="0"/>
          </a:p>
          <a:p>
            <a:r>
              <a:rPr lang="en-US" dirty="0" smtClean="0"/>
              <a:t>For input string </a:t>
            </a:r>
            <a:r>
              <a:rPr lang="en-US" dirty="0">
                <a:latin typeface="Times New Roman"/>
                <a:cs typeface="Times New Roman"/>
              </a:rPr>
              <a:t>110111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937756" y="2423171"/>
            <a:ext cx="3640506" cy="523220"/>
            <a:chOff x="5120634" y="2423171"/>
            <a:chExt cx="364050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20634" y="2423171"/>
              <a:ext cx="36405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q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2800" dirty="0" smtClean="0">
                  <a:latin typeface="Times New Roman"/>
                  <a:cs typeface="Times New Roman"/>
                </a:rPr>
                <a:t>111011   *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q</a:t>
              </a:r>
              <a:r>
                <a:rPr lang="en-US" sz="2800" i="1" baseline="-25000" dirty="0" smtClean="0">
                  <a:latin typeface="Times New Roman"/>
                  <a:cs typeface="Times New Roman"/>
                </a:rPr>
                <a:t>GE</a:t>
              </a:r>
              <a:r>
                <a:rPr lang="en-US" sz="2800" dirty="0" smtClean="0">
                  <a:latin typeface="Times New Roman"/>
                  <a:cs typeface="Times New Roman"/>
                </a:rPr>
                <a:t>111011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675097" y="2606049"/>
              <a:ext cx="182878" cy="274317"/>
              <a:chOff x="2468903" y="2971805"/>
              <a:chExt cx="91439" cy="182878"/>
            </a:xfrm>
          </p:grpSpPr>
          <p:cxnSp>
            <p:nvCxnSpPr>
              <p:cNvPr id="10" name="Straight Connector 9"/>
              <p:cNvCxnSpPr/>
              <p:nvPr/>
            </p:nvCxnSpPr>
            <p:spPr bwMode="auto">
              <a:xfrm>
                <a:off x="2468903" y="2971805"/>
                <a:ext cx="0" cy="18287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2468903" y="3063244"/>
                <a:ext cx="9143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1" name="Group 20"/>
          <p:cNvGrpSpPr/>
          <p:nvPr/>
        </p:nvGrpSpPr>
        <p:grpSpPr>
          <a:xfrm>
            <a:off x="4937756" y="3886195"/>
            <a:ext cx="3582882" cy="523220"/>
            <a:chOff x="5120634" y="3886195"/>
            <a:chExt cx="3582882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5120634" y="3886195"/>
              <a:ext cx="35828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q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2800" dirty="0" smtClean="0">
                  <a:latin typeface="Times New Roman"/>
                  <a:cs typeface="Times New Roman"/>
                </a:rPr>
                <a:t>110111   *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q</a:t>
              </a:r>
              <a:r>
                <a:rPr lang="en-US" sz="2800" i="1" baseline="-25000" dirty="0" smtClean="0">
                  <a:latin typeface="Times New Roman"/>
                  <a:cs typeface="Times New Roman"/>
                </a:rPr>
                <a:t>LT</a:t>
              </a:r>
              <a:r>
                <a:rPr lang="en-US" sz="2800" dirty="0" smtClean="0">
                  <a:latin typeface="Times New Roman"/>
                  <a:cs typeface="Times New Roman"/>
                </a:rPr>
                <a:t>110111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675097" y="4069073"/>
              <a:ext cx="182878" cy="274317"/>
              <a:chOff x="2468903" y="2971805"/>
              <a:chExt cx="91439" cy="182878"/>
            </a:xfrm>
          </p:grpSpPr>
          <p:cxnSp>
            <p:nvCxnSpPr>
              <p:cNvPr id="13" name="Straight Connector 12"/>
              <p:cNvCxnSpPr/>
              <p:nvPr/>
            </p:nvCxnSpPr>
            <p:spPr bwMode="auto">
              <a:xfrm>
                <a:off x="2468903" y="2971805"/>
                <a:ext cx="0" cy="18287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2468903" y="3063244"/>
                <a:ext cx="9143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0" name="Group 19"/>
          <p:cNvGrpSpPr/>
          <p:nvPr/>
        </p:nvGrpSpPr>
        <p:grpSpPr>
          <a:xfrm>
            <a:off x="4937756" y="3180097"/>
            <a:ext cx="3972929" cy="523220"/>
            <a:chOff x="5120634" y="3180097"/>
            <a:chExt cx="3972929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5120634" y="3180097"/>
              <a:ext cx="39729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q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2800" dirty="0" smtClean="0">
                  <a:latin typeface="Times New Roman"/>
                  <a:cs typeface="Times New Roman"/>
                </a:rPr>
                <a:t>1110111   *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q</a:t>
              </a:r>
              <a:r>
                <a:rPr lang="en-US" sz="2800" i="1" baseline="-25000" dirty="0" smtClean="0">
                  <a:latin typeface="Times New Roman"/>
                  <a:cs typeface="Times New Roman"/>
                </a:rPr>
                <a:t>GE</a:t>
              </a:r>
              <a:r>
                <a:rPr lang="en-US" sz="2800" dirty="0" smtClean="0">
                  <a:latin typeface="Times New Roman"/>
                  <a:cs typeface="Times New Roman"/>
                </a:rPr>
                <a:t>1110111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857975" y="3372966"/>
              <a:ext cx="182878" cy="274317"/>
              <a:chOff x="2468903" y="2971805"/>
              <a:chExt cx="91439" cy="182878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>
                <a:off x="2468903" y="2971805"/>
                <a:ext cx="0" cy="18287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468903" y="3063244"/>
                <a:ext cx="9143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69537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04-11 at 8.42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6" y="1234464"/>
            <a:ext cx="8323560" cy="49377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89" y="411163"/>
            <a:ext cx="8961022" cy="655637"/>
          </a:xfrm>
        </p:spPr>
        <p:txBody>
          <a:bodyPr/>
          <a:lstStyle/>
          <a:p>
            <a:r>
              <a:rPr lang="en-US" dirty="0"/>
              <a:t>A Turing Machine that Compares </a:t>
            </a:r>
            <a:r>
              <a:rPr lang="en-US" dirty="0" smtClean="0"/>
              <a:t>Values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26463" y="5833616"/>
            <a:ext cx="2274982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Demo Jexample9.11.jff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2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Turing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316478"/>
          </a:xfrm>
        </p:spPr>
        <p:txBody>
          <a:bodyPr/>
          <a:lstStyle/>
          <a:p>
            <a:r>
              <a:rPr lang="en-US" dirty="0" smtClean="0"/>
              <a:t>Design a TM to compute the function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Create the TM by combining smaller TMs: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661446" y="1680931"/>
            <a:ext cx="3556456" cy="1107996"/>
            <a:chOff x="1925487" y="1723206"/>
            <a:chExt cx="3556456" cy="1107996"/>
          </a:xfrm>
        </p:grpSpPr>
        <p:sp>
          <p:nvSpPr>
            <p:cNvPr id="5" name="TextBox 4"/>
            <p:cNvSpPr txBox="1"/>
            <p:nvPr/>
          </p:nvSpPr>
          <p:spPr>
            <a:xfrm>
              <a:off x="1925487" y="2157048"/>
              <a:ext cx="127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f </a:t>
              </a:r>
              <a:r>
                <a:rPr lang="en-US" sz="2400" dirty="0" smtClean="0">
                  <a:latin typeface="Times New Roman"/>
                  <a:cs typeface="Times New Roman"/>
                </a:rPr>
                <a:t>(</a:t>
              </a:r>
              <a:r>
                <a:rPr lang="en-US" sz="2400" i="1" dirty="0" smtClean="0">
                  <a:latin typeface="Times New Roman"/>
                  <a:cs typeface="Times New Roman"/>
                </a:rPr>
                <a:t>x</a:t>
              </a:r>
              <a:r>
                <a:rPr lang="en-US" sz="2400" dirty="0" smtClean="0">
                  <a:latin typeface="Times New Roman"/>
                  <a:cs typeface="Times New Roman"/>
                </a:rPr>
                <a:t>,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y</a:t>
              </a:r>
              <a:r>
                <a:rPr lang="en-US" sz="2400" dirty="0" smtClean="0">
                  <a:latin typeface="Times New Roman"/>
                  <a:cs typeface="Times New Roman"/>
                </a:rPr>
                <a:t>) =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6873" y="1990558"/>
              <a:ext cx="20550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x</a:t>
              </a:r>
              <a:r>
                <a:rPr lang="en-US" sz="2400" dirty="0" smtClean="0">
                  <a:latin typeface="Times New Roman"/>
                  <a:cs typeface="Times New Roman"/>
                </a:rPr>
                <a:t> + </a:t>
              </a:r>
              <a:r>
                <a:rPr lang="en-US" sz="2400" i="1" dirty="0">
                  <a:latin typeface="Times New Roman"/>
                  <a:cs typeface="Times New Roman"/>
                </a:rPr>
                <a:t>y</a:t>
              </a:r>
              <a:r>
                <a:rPr lang="en-US" sz="2400" dirty="0" smtClean="0">
                  <a:latin typeface="Times New Roman"/>
                  <a:cs typeface="Times New Roman"/>
                </a:rPr>
                <a:t>    if </a:t>
              </a:r>
              <a:r>
                <a:rPr lang="en-US" sz="2400" i="1" dirty="0">
                  <a:latin typeface="Times New Roman"/>
                  <a:cs typeface="Times New Roman"/>
                </a:rPr>
                <a:t>x</a:t>
              </a:r>
              <a:r>
                <a:rPr lang="en-US" sz="2400" dirty="0" smtClean="0">
                  <a:latin typeface="Times New Roman"/>
                  <a:cs typeface="Times New Roman"/>
                </a:rPr>
                <a:t> ≥ </a:t>
              </a:r>
              <a:r>
                <a:rPr lang="en-US" sz="2400" i="1" dirty="0">
                  <a:latin typeface="Times New Roman"/>
                  <a:cs typeface="Times New Roman"/>
                </a:rPr>
                <a:t>y</a:t>
              </a:r>
            </a:p>
            <a:p>
              <a:r>
                <a:rPr lang="en-US" sz="2400" dirty="0" smtClean="0">
                  <a:latin typeface="Times New Roman"/>
                  <a:cs typeface="Times New Roman"/>
                </a:rPr>
                <a:t>0          if </a:t>
              </a:r>
              <a:r>
                <a:rPr lang="en-US" sz="2400" i="1" dirty="0">
                  <a:latin typeface="Times New Roman"/>
                  <a:cs typeface="Times New Roman"/>
                </a:rPr>
                <a:t>x</a:t>
              </a:r>
              <a:r>
                <a:rPr lang="en-US" sz="2400" dirty="0" smtClean="0">
                  <a:latin typeface="Times New Roman"/>
                  <a:cs typeface="Times New Roman"/>
                </a:rPr>
                <a:t> &lt; </a:t>
              </a:r>
              <a:r>
                <a:rPr lang="en-US" sz="2400" i="1" dirty="0">
                  <a:latin typeface="Times New Roman"/>
                  <a:cs typeface="Times New Roman"/>
                </a:rPr>
                <a:t>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43791" y="1723206"/>
              <a:ext cx="59091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Times New Roman"/>
                  <a:cs typeface="Times New Roman"/>
                </a:rPr>
                <a:t>{</a:t>
              </a:r>
              <a:endParaRPr lang="en-US" sz="6600" dirty="0">
                <a:latin typeface="Times New Roman"/>
                <a:cs typeface="Times New Roman"/>
              </a:endParaRPr>
            </a:p>
          </p:txBody>
        </p:sp>
      </p:grpSp>
      <p:pic>
        <p:nvPicPr>
          <p:cNvPr id="9" name="Picture 8" descr="Screen Shot 2016-04-11 at 7.1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13" y="3794756"/>
            <a:ext cx="6070580" cy="2134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66536" y="6080731"/>
            <a:ext cx="1223412" cy="5847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Formal Languages </a:t>
            </a: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and Automata, 5</a:t>
            </a:r>
            <a:r>
              <a:rPr lang="en-US" sz="800" b="1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Peter Linz</a:t>
            </a:r>
          </a:p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Jones &amp; Bartlett, 2012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4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Machine Subprograms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503873" cy="4835525"/>
          </a:xfrm>
        </p:spPr>
        <p:txBody>
          <a:bodyPr/>
          <a:lstStyle/>
          <a:p>
            <a:r>
              <a:rPr lang="en-US" dirty="0" smtClean="0"/>
              <a:t>Suppose TM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dirty="0" smtClean="0"/>
              <a:t> </a:t>
            </a:r>
            <a:r>
              <a:rPr lang="en-US" dirty="0"/>
              <a:t>wants </a:t>
            </a:r>
            <a:r>
              <a:rPr lang="en-US" dirty="0" smtClean="0"/>
              <a:t>to call subprogram TM </a:t>
            </a:r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We need to store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dirty="0" smtClean="0"/>
              <a:t>’s configuration so we can recreate the configuration upon return from </a:t>
            </a:r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dirty="0" smtClean="0"/>
              <a:t> is in some state </a:t>
            </a:r>
            <a:r>
              <a:rPr lang="en-US" i="1" dirty="0">
                <a:latin typeface="Times New Roman"/>
                <a:cs typeface="Times New Roman"/>
              </a:rPr>
              <a:t>q</a:t>
            </a:r>
            <a:r>
              <a:rPr lang="en-US" i="1" baseline="-25000" dirty="0">
                <a:latin typeface="Times New Roman"/>
                <a:cs typeface="Times New Roman"/>
              </a:rPr>
              <a:t>i</a:t>
            </a:r>
            <a:r>
              <a:rPr lang="en-US" dirty="0" smtClean="0"/>
              <a:t> with the read/write head </a:t>
            </a:r>
            <a:br>
              <a:rPr lang="en-US" dirty="0" smtClean="0"/>
            </a:br>
            <a:r>
              <a:rPr lang="en-US" dirty="0" smtClean="0"/>
              <a:t>at a particular tape cell when it invokes </a:t>
            </a:r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Upon return from </a:t>
            </a:r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dirty="0"/>
              <a:t>,</a:t>
            </a:r>
            <a:r>
              <a:rPr lang="en-US" dirty="0" smtClean="0"/>
              <a:t> resume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dirty="0" smtClean="0"/>
              <a:t> in state </a:t>
            </a:r>
            <a:r>
              <a:rPr lang="en-US" i="1" dirty="0">
                <a:latin typeface="Times New Roman"/>
                <a:cs typeface="Times New Roman"/>
              </a:rPr>
              <a:t>q</a:t>
            </a:r>
            <a:r>
              <a:rPr lang="en-US" i="1" baseline="-25000" dirty="0">
                <a:latin typeface="Times New Roman"/>
                <a:cs typeface="Times New Roman"/>
              </a:rPr>
              <a:t>i</a:t>
            </a:r>
            <a:r>
              <a:rPr lang="en-US" dirty="0" smtClean="0"/>
              <a:t> with </a:t>
            </a:r>
            <a:br>
              <a:rPr lang="en-US" dirty="0" smtClean="0"/>
            </a:br>
            <a:r>
              <a:rPr lang="en-US" dirty="0" smtClean="0"/>
              <a:t>the read/write head restored to its original place.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We want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dirty="0" smtClean="0"/>
              <a:t> to pass information (parameters) to </a:t>
            </a:r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4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</a:t>
            </a:r>
            <a:r>
              <a:rPr lang="en-US" dirty="0" smtClean="0"/>
              <a:t>Subprograms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06" y="2880366"/>
            <a:ext cx="8595266" cy="3383243"/>
          </a:xfrm>
        </p:spPr>
        <p:txBody>
          <a:bodyPr/>
          <a:lstStyle/>
          <a:p>
            <a:r>
              <a:rPr lang="en-US" dirty="0" smtClean="0"/>
              <a:t>Before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dirty="0" smtClean="0"/>
              <a:t> calls </a:t>
            </a:r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dirty="0" smtClean="0"/>
              <a:t> writes its state and any arguments for </a:t>
            </a:r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tape region </a:t>
            </a:r>
            <a:r>
              <a:rPr lang="en-US" i="1" dirty="0">
                <a:latin typeface="Times New Roman"/>
                <a:cs typeface="Times New Roman"/>
              </a:rPr>
              <a:t>T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dirty="0" smtClean="0"/>
              <a:t> passes control to </a:t>
            </a:r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dirty="0" smtClean="0"/>
              <a:t>.</a:t>
            </a:r>
          </a:p>
          <a:p>
            <a:pPr lvl="1"/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dirty="0" smtClean="0"/>
              <a:t> reads tape region </a:t>
            </a:r>
            <a:r>
              <a:rPr lang="en-US" i="1" dirty="0">
                <a:latin typeface="Times New Roman"/>
                <a:cs typeface="Times New Roman"/>
              </a:rPr>
              <a:t>T</a:t>
            </a:r>
            <a:r>
              <a:rPr lang="en-US" dirty="0" smtClean="0"/>
              <a:t> for its input and starts execution.</a:t>
            </a:r>
          </a:p>
          <a:p>
            <a:pPr lvl="1"/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dirty="0" smtClean="0"/>
              <a:t> writes any results to tape region </a:t>
            </a:r>
            <a:r>
              <a:rPr lang="en-US" i="1" dirty="0">
                <a:latin typeface="Times New Roman"/>
                <a:cs typeface="Times New Roman"/>
              </a:rPr>
              <a:t>T</a:t>
            </a:r>
            <a:r>
              <a:rPr lang="en-US" dirty="0" smtClean="0"/>
              <a:t>.</a:t>
            </a:r>
          </a:p>
          <a:p>
            <a:pPr lvl="1"/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dirty="0" smtClean="0"/>
              <a:t> returns to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Screen Shot 2016-04-11 at 8.59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1262543"/>
            <a:ext cx="7264365" cy="170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5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</a:t>
            </a:r>
            <a:r>
              <a:rPr lang="en-US" dirty="0" smtClean="0"/>
              <a:t>Subprograms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6"/>
            <a:ext cx="8229600" cy="3159120"/>
          </a:xfrm>
        </p:spPr>
        <p:txBody>
          <a:bodyPr/>
          <a:lstStyle/>
          <a:p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dirty="0" smtClean="0"/>
              <a:t> resumes control:</a:t>
            </a:r>
          </a:p>
          <a:p>
            <a:pPr lvl="1"/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dirty="0" smtClean="0"/>
              <a:t> reads the results and its previous state </a:t>
            </a:r>
            <a:br>
              <a:rPr lang="en-US" dirty="0" smtClean="0"/>
            </a:br>
            <a:r>
              <a:rPr lang="en-US" dirty="0" smtClean="0"/>
              <a:t>in tape region </a:t>
            </a:r>
            <a:r>
              <a:rPr lang="en-US" i="1" dirty="0">
                <a:latin typeface="Times New Roman"/>
                <a:cs typeface="Times New Roman"/>
              </a:rPr>
              <a:t>T</a:t>
            </a:r>
            <a:r>
              <a:rPr lang="en-US" dirty="0" smtClean="0"/>
              <a:t>.</a:t>
            </a:r>
          </a:p>
          <a:p>
            <a:pPr lvl="1"/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dirty="0" smtClean="0"/>
              <a:t> continues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Screen Shot 2016-04-11 at 8.59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1262543"/>
            <a:ext cx="7264365" cy="170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9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Turing’s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Claim: Any computation that can be carried out by mechanical means can be performed by some Turing Machine.</a:t>
            </a:r>
          </a:p>
          <a:p>
            <a:pPr lvl="1"/>
            <a:r>
              <a:rPr lang="en-US" dirty="0" smtClean="0"/>
              <a:t>How can we prove this?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Evidence (but not proof):</a:t>
            </a:r>
          </a:p>
          <a:p>
            <a:pPr lvl="1"/>
            <a:r>
              <a:rPr lang="en-US" dirty="0" smtClean="0"/>
              <a:t>TMs are more powerful than pushdown automata.</a:t>
            </a:r>
          </a:p>
          <a:p>
            <a:pPr lvl="1"/>
            <a:r>
              <a:rPr lang="en-US" dirty="0" smtClean="0"/>
              <a:t>TMs can do arithmetic, string manipulation, and simple comparisons.</a:t>
            </a:r>
          </a:p>
          <a:p>
            <a:pPr lvl="1"/>
            <a:r>
              <a:rPr lang="en-US" dirty="0" smtClean="0"/>
              <a:t>More powerful TMs can be built from simpler TMs.</a:t>
            </a:r>
          </a:p>
          <a:p>
            <a:pPr lvl="1"/>
            <a:r>
              <a:rPr lang="en-US" dirty="0" smtClean="0"/>
              <a:t>A TM can be a subprogram for another TM.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Turing’s </a:t>
            </a:r>
            <a:r>
              <a:rPr lang="en-US" dirty="0" smtClean="0"/>
              <a:t>Thesis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counterexample?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Can we find a procedure for which we can write a computer program, but for which we can show that no TM can exist.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No one has found such a counterexample.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99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Turing’s </a:t>
            </a:r>
            <a:r>
              <a:rPr lang="en-US" dirty="0" smtClean="0"/>
              <a:t>Thesis as a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 A computation is </a:t>
            </a:r>
            <a:r>
              <a:rPr lang="en-US" dirty="0" smtClean="0">
                <a:solidFill>
                  <a:srgbClr val="B23C00"/>
                </a:solidFill>
              </a:rPr>
              <a:t>mechanical</a:t>
            </a:r>
            <a:r>
              <a:rPr lang="en-US" dirty="0" smtClean="0"/>
              <a:t> if and only if it can be performed by some TM.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Arguments in favor of this definition: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Anything that can be done on any existing </a:t>
            </a:r>
            <a:br>
              <a:rPr lang="en-US" dirty="0" smtClean="0"/>
            </a:br>
            <a:r>
              <a:rPr lang="en-US" dirty="0" smtClean="0"/>
              <a:t>digital computer can be done by a TM.</a:t>
            </a:r>
          </a:p>
          <a:p>
            <a:pPr lvl="1"/>
            <a:r>
              <a:rPr lang="en-US" dirty="0" smtClean="0"/>
              <a:t>No one has yet been able to suggest a problem, solvable by what we intuitively consider an algorithm, for which a TM program cannot be written.</a:t>
            </a:r>
          </a:p>
          <a:p>
            <a:pPr lvl="1"/>
            <a:r>
              <a:rPr lang="en-US" dirty="0" smtClean="0"/>
              <a:t>No alternative models proposed for mechanical computation is more powerful than the TM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57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Turing’s Thesis as </a:t>
            </a:r>
            <a:r>
              <a:rPr lang="en-US" dirty="0" smtClean="0"/>
              <a:t>Basic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Turing’s thesis plays the same role in </a:t>
            </a:r>
            <a:br>
              <a:rPr lang="en-US" dirty="0" smtClean="0"/>
            </a:br>
            <a:r>
              <a:rPr lang="en-US" dirty="0" smtClean="0"/>
              <a:t>computer science as the basic laws of </a:t>
            </a:r>
            <a:br>
              <a:rPr lang="en-US" dirty="0" smtClean="0"/>
            </a:br>
            <a:r>
              <a:rPr lang="en-US" dirty="0" smtClean="0"/>
              <a:t>physics and chemistry.</a:t>
            </a:r>
          </a:p>
          <a:p>
            <a:pPr lvl="1"/>
            <a:r>
              <a:rPr lang="en-US" dirty="0" smtClean="0"/>
              <a:t>Newton’s laws of motion are plausible models </a:t>
            </a:r>
            <a:br>
              <a:rPr lang="en-US" dirty="0" smtClean="0"/>
            </a:br>
            <a:r>
              <a:rPr lang="en-US" dirty="0" smtClean="0"/>
              <a:t>that explain much of the physical world.</a:t>
            </a:r>
          </a:p>
          <a:p>
            <a:pPr lvl="1"/>
            <a:r>
              <a:rPr lang="en-US" dirty="0" smtClean="0"/>
              <a:t>They agree with our experiences and observations.</a:t>
            </a:r>
          </a:p>
          <a:p>
            <a:pPr lvl="1"/>
            <a:r>
              <a:rPr lang="en-US" dirty="0" smtClean="0"/>
              <a:t>They cannot be proved to be true.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they can possibly be invalidated.</a:t>
            </a:r>
          </a:p>
          <a:p>
            <a:r>
              <a:rPr lang="en-US" dirty="0" smtClean="0"/>
              <a:t>Turing’s thesis are laws that agree with our experiences and observations about computers.</a:t>
            </a:r>
          </a:p>
          <a:p>
            <a:pPr lvl="1"/>
            <a:r>
              <a:rPr lang="en-US" dirty="0" smtClean="0"/>
              <a:t>Attempts to invalidate them have failed so far.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7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Machines as Language Acceptors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A12A03"/>
                </a:solidFill>
              </a:rPr>
              <a:t>accepted</a:t>
            </a:r>
            <a:r>
              <a:rPr lang="en-US" dirty="0" smtClean="0"/>
              <a:t> by a TM if</a:t>
            </a:r>
          </a:p>
          <a:p>
            <a:pPr lvl="1"/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dirty="0" smtClean="0"/>
              <a:t> is written on the tape with blanks before and after</a:t>
            </a:r>
          </a:p>
          <a:p>
            <a:pPr lvl="1"/>
            <a:r>
              <a:rPr lang="en-US" dirty="0" smtClean="0"/>
              <a:t>The TM reads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dirty="0" smtClean="0"/>
              <a:t>, enters a final state, and halts.</a:t>
            </a:r>
          </a:p>
          <a:p>
            <a:pPr lvl="5"/>
            <a:endParaRPr lang="en-US" dirty="0"/>
          </a:p>
          <a:p>
            <a:r>
              <a:rPr lang="en-US" dirty="0" smtClean="0"/>
              <a:t>The string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A12A03"/>
                </a:solidFill>
              </a:rPr>
              <a:t>rejected</a:t>
            </a:r>
            <a:r>
              <a:rPr lang="en-US" dirty="0" smtClean="0"/>
              <a:t> by the TM if</a:t>
            </a:r>
          </a:p>
          <a:p>
            <a:pPr lvl="1"/>
            <a:r>
              <a:rPr lang="en-US" dirty="0" smtClean="0"/>
              <a:t>The TM halts in a </a:t>
            </a:r>
            <a:r>
              <a:rPr lang="en-US" dirty="0" err="1" smtClean="0"/>
              <a:t>nonfinal</a:t>
            </a:r>
            <a:r>
              <a:rPr lang="en-US" dirty="0" smtClean="0"/>
              <a:t> state.</a:t>
            </a:r>
          </a:p>
          <a:p>
            <a:pPr lvl="1"/>
            <a:r>
              <a:rPr lang="en-US" dirty="0" smtClean="0"/>
              <a:t>The TM fails to halt.</a:t>
            </a:r>
          </a:p>
          <a:p>
            <a:pPr lvl="5"/>
            <a:endParaRPr lang="en-US" dirty="0">
              <a:cs typeface="+mn-cs"/>
            </a:endParaRPr>
          </a:p>
          <a:p>
            <a:r>
              <a:rPr lang="en-US" dirty="0" smtClean="0"/>
              <a:t>Let                                    be a TM. </a:t>
            </a:r>
          </a:p>
          <a:p>
            <a:r>
              <a:rPr lang="en-US" dirty="0" smtClean="0"/>
              <a:t>Then the language </a:t>
            </a:r>
            <a:r>
              <a:rPr lang="en-US" i="1" dirty="0" smtClean="0">
                <a:latin typeface="Times New Roman"/>
                <a:cs typeface="Times New Roman"/>
              </a:rPr>
              <a:t>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consists of all strings over </a:t>
            </a:r>
            <a:r>
              <a:rPr lang="en-US" dirty="0" err="1" smtClean="0">
                <a:latin typeface="Times New Roman"/>
                <a:cs typeface="Times New Roman"/>
              </a:rPr>
              <a:t>Σ</a:t>
            </a:r>
            <a:r>
              <a:rPr lang="en-US" dirty="0" smtClean="0"/>
              <a:t> that are accepted by </a:t>
            </a:r>
            <a:r>
              <a:rPr lang="en-US" i="1" dirty="0">
                <a:latin typeface="Times New Roman"/>
                <a:cs typeface="Times New Roman"/>
              </a:rPr>
              <a:t>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147045"/>
              </p:ext>
            </p:extLst>
          </p:nvPr>
        </p:nvGraphicFramePr>
        <p:xfrm>
          <a:off x="1645952" y="4575253"/>
          <a:ext cx="3291804" cy="499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7" name="Equation" r:id="rId3" imgW="1422400" imgH="215900" progId="Equation.3">
                  <p:embed/>
                </p:oleObj>
              </mc:Choice>
              <mc:Fallback>
                <p:oleObj name="Equation" r:id="rId3" imgW="1422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5952" y="4575253"/>
                        <a:ext cx="3291804" cy="499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069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B23C00"/>
                </a:solidFill>
              </a:rPr>
              <a:t>algorithm</a:t>
            </a:r>
            <a:r>
              <a:rPr lang="en-US" dirty="0" smtClean="0"/>
              <a:t> for a function                  </a:t>
            </a:r>
            <a:r>
              <a:rPr lang="en-US" dirty="0" smtClean="0">
                <a:sym typeface="Wingdings"/>
              </a:rPr>
              <a:t>is a Turing machine </a:t>
            </a:r>
            <a:r>
              <a:rPr lang="en-US" i="1" dirty="0" smtClean="0">
                <a:latin typeface="Times New Roman"/>
                <a:cs typeface="Times New Roman"/>
                <a:sym typeface="Wingdings"/>
              </a:rPr>
              <a:t>M</a:t>
            </a:r>
            <a:r>
              <a:rPr lang="en-US" dirty="0" smtClean="0">
                <a:sym typeface="Wingdings"/>
              </a:rPr>
              <a:t>, which given as input any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           on its tape, eventually halts with the correct answer                on its tape.</a:t>
            </a:r>
          </a:p>
          <a:p>
            <a:pPr lvl="5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Specifically, we require that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               for all           .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633026"/>
              </p:ext>
            </p:extLst>
          </p:nvPr>
        </p:nvGraphicFramePr>
        <p:xfrm>
          <a:off x="5284981" y="1353920"/>
          <a:ext cx="1518907" cy="467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6" name="Equation" r:id="rId3" imgW="660400" imgH="203200" progId="Equation.3">
                  <p:embed/>
                </p:oleObj>
              </mc:Choice>
              <mc:Fallback>
                <p:oleObj name="Equation" r:id="rId3" imgW="660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4981" y="1353920"/>
                        <a:ext cx="1518907" cy="467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977651"/>
              </p:ext>
            </p:extLst>
          </p:nvPr>
        </p:nvGraphicFramePr>
        <p:xfrm>
          <a:off x="1005879" y="2219664"/>
          <a:ext cx="9636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7" name="Equation" r:id="rId5" imgW="419100" imgH="177800" progId="Equation.3">
                  <p:embed/>
                </p:oleObj>
              </mc:Choice>
              <mc:Fallback>
                <p:oleObj name="Equation" r:id="rId5" imgW="419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5879" y="2219664"/>
                        <a:ext cx="963612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556034"/>
              </p:ext>
            </p:extLst>
          </p:nvPr>
        </p:nvGraphicFramePr>
        <p:xfrm>
          <a:off x="3448659" y="2622776"/>
          <a:ext cx="14017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8" name="Equation" r:id="rId7" imgW="609600" imgH="203200" progId="Equation.3">
                  <p:embed/>
                </p:oleObj>
              </mc:Choice>
              <mc:Fallback>
                <p:oleObj name="Equation" r:id="rId7" imgW="609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8659" y="2622776"/>
                        <a:ext cx="1401762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017537" y="3871003"/>
            <a:ext cx="2802494" cy="523220"/>
            <a:chOff x="3017537" y="4160512"/>
            <a:chExt cx="2802494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3017537" y="4160512"/>
              <a:ext cx="2802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q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2800" i="1" dirty="0" smtClean="0">
                  <a:latin typeface="Times New Roman"/>
                  <a:cs typeface="Times New Roman"/>
                </a:rPr>
                <a:t>d</a:t>
              </a:r>
              <a:r>
                <a:rPr lang="en-US" sz="2800" dirty="0" smtClean="0">
                  <a:latin typeface="Times New Roman"/>
                  <a:cs typeface="Times New Roman"/>
                </a:rPr>
                <a:t>     *  </a:t>
              </a:r>
              <a:r>
                <a:rPr lang="en-US" sz="2800" i="1" dirty="0" err="1" smtClean="0">
                  <a:latin typeface="Times New Roman"/>
                  <a:cs typeface="Times New Roman"/>
                </a:rPr>
                <a:t>q</a:t>
              </a:r>
              <a:r>
                <a:rPr lang="en-US" sz="2800" i="1" baseline="-25000" dirty="0" err="1" smtClean="0">
                  <a:latin typeface="Times New Roman"/>
                  <a:cs typeface="Times New Roman"/>
                </a:rPr>
                <a:t>final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f </a:t>
              </a:r>
              <a:r>
                <a:rPr lang="en-US" sz="2800" dirty="0" smtClean="0">
                  <a:latin typeface="Times New Roman"/>
                  <a:cs typeface="Times New Roman"/>
                </a:rPr>
                <a:t>(</a:t>
              </a:r>
              <a:r>
                <a:rPr lang="en-US" sz="2800" i="1" dirty="0" smtClean="0">
                  <a:latin typeface="Times New Roman"/>
                  <a:cs typeface="Times New Roman"/>
                </a:rPr>
                <a:t>d</a:t>
              </a:r>
              <a:r>
                <a:rPr lang="en-US" sz="2800" dirty="0" smtClean="0">
                  <a:latin typeface="Times New Roman"/>
                  <a:cs typeface="Times New Roman"/>
                </a:rPr>
                <a:t>)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840488" y="4343390"/>
              <a:ext cx="182878" cy="274317"/>
              <a:chOff x="2468903" y="2971805"/>
              <a:chExt cx="91439" cy="182878"/>
            </a:xfrm>
          </p:grpSpPr>
          <p:cxnSp>
            <p:nvCxnSpPr>
              <p:cNvPr id="10" name="Straight Connector 9"/>
              <p:cNvCxnSpPr/>
              <p:nvPr/>
            </p:nvCxnSpPr>
            <p:spPr bwMode="auto">
              <a:xfrm>
                <a:off x="2468903" y="2971805"/>
                <a:ext cx="0" cy="18287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2468903" y="3063244"/>
                <a:ext cx="9143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930882"/>
              </p:ext>
            </p:extLst>
          </p:nvPr>
        </p:nvGraphicFramePr>
        <p:xfrm>
          <a:off x="1005879" y="4649210"/>
          <a:ext cx="13731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9" name="Equation" r:id="rId9" imgW="596900" imgH="228600" progId="Equation.3">
                  <p:embed/>
                </p:oleObj>
              </mc:Choice>
              <mc:Fallback>
                <p:oleObj name="Equation" r:id="rId9" imgW="596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5879" y="4649210"/>
                        <a:ext cx="1373187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174794"/>
              </p:ext>
            </p:extLst>
          </p:nvPr>
        </p:nvGraphicFramePr>
        <p:xfrm>
          <a:off x="3439321" y="4667888"/>
          <a:ext cx="9636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0" name="Equation" r:id="rId11" imgW="419100" imgH="177800" progId="Equation.3">
                  <p:embed/>
                </p:oleObj>
              </mc:Choice>
              <mc:Fallback>
                <p:oleObj name="Equation" r:id="rId11" imgW="419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9321" y="4667888"/>
                        <a:ext cx="963612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70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Turing’s Writings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70"/>
          </a:xfrm>
        </p:spPr>
        <p:txBody>
          <a:bodyPr/>
          <a:lstStyle/>
          <a:p>
            <a:r>
              <a:rPr lang="en-US" dirty="0" smtClean="0"/>
              <a:t>“Computing Machinery and Intelligence”</a:t>
            </a:r>
          </a:p>
          <a:p>
            <a:pPr lvl="1"/>
            <a:r>
              <a:rPr lang="en-US" dirty="0" smtClean="0"/>
              <a:t>The imitation game</a:t>
            </a:r>
          </a:p>
          <a:p>
            <a:pPr lvl="1"/>
            <a:r>
              <a:rPr lang="en-US" sz="2000" dirty="0">
                <a:hlinkClick r:id="rId2"/>
              </a:rPr>
              <a:t>https://d1b10bmlvqabco.cloudfront.net/attach/ijz5c0k5maa63e/hr3pvq5j64p208/imwwvqfucgv7/</a:t>
            </a:r>
            <a:r>
              <a:rPr lang="en-US" sz="2000" dirty="0" smtClean="0">
                <a:hlinkClick r:id="rId2"/>
              </a:rPr>
              <a:t>The_Imitation_Game.pdf</a:t>
            </a:r>
            <a:r>
              <a:rPr lang="en-US" sz="2000" dirty="0" smtClean="0"/>
              <a:t> </a:t>
            </a:r>
          </a:p>
          <a:p>
            <a:pPr lvl="5"/>
            <a:endParaRPr lang="en-US" dirty="0" smtClean="0"/>
          </a:p>
          <a:p>
            <a:r>
              <a:rPr lang="en-US" i="1" dirty="0" smtClean="0"/>
              <a:t>The Annotated Turing</a:t>
            </a:r>
          </a:p>
          <a:p>
            <a:pPr lvl="1"/>
            <a:r>
              <a:rPr lang="en-US" dirty="0" smtClean="0"/>
              <a:t>A guided tour through Alan Turing’s Historic Paper on Computability and the Turing Machine</a:t>
            </a:r>
          </a:p>
          <a:p>
            <a:pPr lvl="1"/>
            <a:r>
              <a:rPr lang="en-US" dirty="0" smtClean="0"/>
              <a:t>by Charles </a:t>
            </a:r>
            <a:r>
              <a:rPr lang="en-US" dirty="0" err="1" smtClean="0"/>
              <a:t>Petzold</a:t>
            </a:r>
            <a:endParaRPr lang="en-US" dirty="0" smtClean="0"/>
          </a:p>
          <a:p>
            <a:pPr lvl="1"/>
            <a:r>
              <a:rPr lang="en-US" sz="2000" dirty="0">
                <a:hlinkClick r:id="rId3"/>
              </a:rPr>
              <a:t>http://www.amazon.com/Annotated-Turing-Through-Historic-Computability/dp/0470229055/ref=sr_1_1?s=books&amp;ie=UTF8&amp;qid=1460438249&amp;sr=1-1&amp;keywords=annotated+</a:t>
            </a:r>
            <a:r>
              <a:rPr lang="en-US" sz="2000" dirty="0" smtClean="0">
                <a:hlinkClick r:id="rId3"/>
              </a:rPr>
              <a:t>turing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2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 as </a:t>
            </a:r>
            <a:r>
              <a:rPr lang="en-US" dirty="0" smtClean="0"/>
              <a:t>Transducers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TMs are models for all computers, </a:t>
            </a:r>
            <a:br>
              <a:rPr lang="en-US" dirty="0" smtClean="0"/>
            </a:br>
            <a:r>
              <a:rPr lang="en-US" dirty="0" smtClean="0"/>
              <a:t>we must also consider TMs that produce output.</a:t>
            </a:r>
          </a:p>
          <a:p>
            <a:pPr lvl="1"/>
            <a:r>
              <a:rPr lang="en-US" dirty="0" smtClean="0"/>
              <a:t>i.e., </a:t>
            </a:r>
            <a:r>
              <a:rPr lang="en-US" dirty="0" smtClean="0">
                <a:solidFill>
                  <a:srgbClr val="B23C00"/>
                </a:solidFill>
              </a:rPr>
              <a:t>transducers</a:t>
            </a:r>
          </a:p>
          <a:p>
            <a:pPr lvl="5"/>
            <a:endParaRPr lang="en-US" dirty="0"/>
          </a:p>
          <a:p>
            <a:r>
              <a:rPr lang="en-US" dirty="0" smtClean="0">
                <a:solidFill>
                  <a:srgbClr val="B23C00"/>
                </a:solidFill>
              </a:rPr>
              <a:t>Input</a:t>
            </a:r>
            <a:r>
              <a:rPr lang="en-US" dirty="0" smtClean="0"/>
              <a:t> for a TM’s computation are the nonblank symbols on the tape at the initial time.</a:t>
            </a:r>
          </a:p>
          <a:p>
            <a:pPr lvl="4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Output </a:t>
            </a:r>
            <a:r>
              <a:rPr lang="en-US" dirty="0" smtClean="0"/>
              <a:t>is whatever is on the tape at the conclusion of the computation.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91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Turing-Computable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4968209"/>
          </a:xfrm>
        </p:spPr>
        <p:txBody>
          <a:bodyPr/>
          <a:lstStyle/>
          <a:p>
            <a:r>
              <a:rPr lang="en-US" dirty="0" smtClean="0"/>
              <a:t>Suppose </a:t>
            </a:r>
            <a:r>
              <a:rPr lang="en-US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/>
              <a:t> is a transducer TM that is </a:t>
            </a:r>
            <a:br>
              <a:rPr lang="en-US" dirty="0" smtClean="0"/>
            </a:br>
            <a:r>
              <a:rPr lang="en-US" dirty="0" smtClean="0"/>
              <a:t>given input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dirty="0" smtClean="0"/>
              <a:t> and produces output </a:t>
            </a:r>
            <a:r>
              <a:rPr lang="en-US" i="1" dirty="0" smtClean="0">
                <a:latin typeface="Times New Roman"/>
                <a:cs typeface="Times New Roman"/>
              </a:rPr>
              <a:t>f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. </a:t>
            </a:r>
          </a:p>
          <a:p>
            <a:pPr lvl="5"/>
            <a:endParaRPr lang="en-US" i="1" dirty="0" smtClean="0">
              <a:latin typeface="Times New Roman"/>
              <a:cs typeface="Times New Roman"/>
            </a:endParaRPr>
          </a:p>
          <a:p>
            <a:r>
              <a:rPr lang="en-US" i="1" dirty="0" smtClean="0">
                <a:latin typeface="Times New Roman"/>
                <a:cs typeface="Times New Roman"/>
              </a:rPr>
              <a:t>f</a:t>
            </a:r>
            <a:r>
              <a:rPr lang="en-US" dirty="0" smtClean="0"/>
              <a:t>  is a function such that</a:t>
            </a:r>
            <a:br>
              <a:rPr lang="en-US" dirty="0" smtClean="0"/>
            </a:br>
            <a:r>
              <a:rPr lang="en-US" dirty="0" smtClean="0"/>
              <a:t>for some final state </a:t>
            </a:r>
            <a:r>
              <a:rPr lang="en-US" i="1" dirty="0" err="1" smtClean="0">
                <a:latin typeface="Times New Roman"/>
                <a:cs typeface="Times New Roman"/>
              </a:rPr>
              <a:t>q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final</a:t>
            </a:r>
            <a:r>
              <a:rPr lang="en-US" dirty="0" smtClean="0"/>
              <a:t> of </a:t>
            </a:r>
            <a:r>
              <a:rPr lang="en-US" i="1" dirty="0">
                <a:latin typeface="Times New Roman"/>
                <a:cs typeface="Times New Roman"/>
              </a:rPr>
              <a:t>M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For input string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dirty="0" smtClean="0"/>
              <a:t>, TM </a:t>
            </a:r>
            <a:r>
              <a:rPr lang="en-US" i="1" dirty="0">
                <a:latin typeface="Times New Roman"/>
                <a:cs typeface="Times New Roman"/>
              </a:rPr>
              <a:t>M</a:t>
            </a:r>
            <a:r>
              <a:rPr lang="en-US" dirty="0" smtClean="0"/>
              <a:t> produces output string 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halts in a final state.</a:t>
            </a:r>
          </a:p>
          <a:p>
            <a:pPr lvl="4"/>
            <a:endParaRPr lang="en-US" dirty="0"/>
          </a:p>
          <a:p>
            <a:r>
              <a:rPr lang="en-US" dirty="0" smtClean="0"/>
              <a:t>A function </a:t>
            </a:r>
            <a:r>
              <a:rPr lang="en-US" i="1" dirty="0" smtClean="0">
                <a:latin typeface="Times New Roman"/>
                <a:cs typeface="Times New Roman"/>
              </a:rPr>
              <a:t>f </a:t>
            </a:r>
            <a:r>
              <a:rPr lang="en-US" dirty="0" smtClean="0"/>
              <a:t>over domain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A12A03"/>
                </a:solidFill>
              </a:rPr>
              <a:t>Turing-computable </a:t>
            </a:r>
            <a:r>
              <a:rPr lang="en-US" dirty="0" smtClean="0"/>
              <a:t>if there is a TM such that                            for all strings           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679764"/>
              </p:ext>
            </p:extLst>
          </p:nvPr>
        </p:nvGraphicFramePr>
        <p:xfrm>
          <a:off x="2169123" y="5594973"/>
          <a:ext cx="10207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44" name="Equation" r:id="rId3" imgW="444500" imgH="165100" progId="Equation.3">
                  <p:embed/>
                </p:oleObj>
              </mc:Choice>
              <mc:Fallback>
                <p:oleObj name="Equation" r:id="rId3" imgW="4445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9123" y="5594973"/>
                        <a:ext cx="1020763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029195" y="5036125"/>
            <a:ext cx="2560292" cy="587411"/>
            <a:chOff x="5029195" y="5036125"/>
            <a:chExt cx="2560292" cy="587411"/>
          </a:xfrm>
        </p:grpSpPr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0995679"/>
                </p:ext>
              </p:extLst>
            </p:nvPr>
          </p:nvGraphicFramePr>
          <p:xfrm>
            <a:off x="6184549" y="5098073"/>
            <a:ext cx="1404938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45" name="Equation" r:id="rId5" imgW="609600" imgH="228600" progId="Equation.3">
                    <p:embed/>
                  </p:oleObj>
                </mc:Choice>
                <mc:Fallback>
                  <p:oleObj name="Equation" r:id="rId5" imgW="6096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184549" y="5098073"/>
                          <a:ext cx="1404938" cy="525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5029195" y="5036125"/>
              <a:ext cx="13106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q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2800" i="1" dirty="0" smtClean="0">
                  <a:latin typeface="Times New Roman"/>
                  <a:cs typeface="Times New Roman"/>
                </a:rPr>
                <a:t>w   *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52146" y="5310442"/>
              <a:ext cx="91439" cy="182878"/>
              <a:chOff x="2468903" y="2971805"/>
              <a:chExt cx="91439" cy="182878"/>
            </a:xfrm>
          </p:grpSpPr>
          <p:cxnSp>
            <p:nvCxnSpPr>
              <p:cNvPr id="19" name="Straight Connector 18"/>
              <p:cNvCxnSpPr/>
              <p:nvPr/>
            </p:nvCxnSpPr>
            <p:spPr bwMode="auto">
              <a:xfrm>
                <a:off x="2468903" y="2971805"/>
                <a:ext cx="0" cy="18287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2468903" y="3063244"/>
                <a:ext cx="9143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2" name="Group 21"/>
          <p:cNvGrpSpPr/>
          <p:nvPr/>
        </p:nvGrpSpPr>
        <p:grpSpPr>
          <a:xfrm>
            <a:off x="4846317" y="2423171"/>
            <a:ext cx="2560292" cy="587411"/>
            <a:chOff x="4937756" y="5257780"/>
            <a:chExt cx="2560292" cy="587411"/>
          </a:xfrm>
        </p:grpSpPr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7289858"/>
                </p:ext>
              </p:extLst>
            </p:nvPr>
          </p:nvGraphicFramePr>
          <p:xfrm>
            <a:off x="6093110" y="5319728"/>
            <a:ext cx="1404938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46" name="Equation" r:id="rId7" imgW="609600" imgH="228600" progId="Equation.3">
                    <p:embed/>
                  </p:oleObj>
                </mc:Choice>
                <mc:Fallback>
                  <p:oleObj name="Equation" r:id="rId7" imgW="6096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93110" y="5319728"/>
                          <a:ext cx="1404938" cy="525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4937756" y="5257780"/>
              <a:ext cx="13106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q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2800" i="1" dirty="0" smtClean="0">
                  <a:latin typeface="Times New Roman"/>
                  <a:cs typeface="Times New Roman"/>
                </a:rPr>
                <a:t>w   *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5760707" y="5532097"/>
              <a:ext cx="91439" cy="182878"/>
              <a:chOff x="2468903" y="2971805"/>
              <a:chExt cx="91439" cy="182878"/>
            </a:xfrm>
          </p:grpSpPr>
          <p:cxnSp>
            <p:nvCxnSpPr>
              <p:cNvPr id="26" name="Straight Connector 25"/>
              <p:cNvCxnSpPr/>
              <p:nvPr/>
            </p:nvCxnSpPr>
            <p:spPr bwMode="auto">
              <a:xfrm>
                <a:off x="2468903" y="2971805"/>
                <a:ext cx="0" cy="18287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2468903" y="3063244"/>
                <a:ext cx="9143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18222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Addition Turing-Computable?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two positive integers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/>
              <a:t> and </a:t>
            </a:r>
            <a:r>
              <a:rPr lang="en-US" i="1" dirty="0">
                <a:latin typeface="Times New Roman"/>
                <a:cs typeface="Times New Roman"/>
              </a:rPr>
              <a:t>y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design a TM that computes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 + </a:t>
            </a:r>
            <a:r>
              <a:rPr lang="en-US" i="1" dirty="0">
                <a:latin typeface="Times New Roman"/>
                <a:cs typeface="Times New Roman"/>
              </a:rPr>
              <a:t>y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Represent the quantities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/>
              <a:t> and </a:t>
            </a:r>
            <a:r>
              <a:rPr lang="en-US" i="1" dirty="0">
                <a:latin typeface="Times New Roman"/>
                <a:cs typeface="Times New Roman"/>
              </a:rPr>
              <a:t>y</a:t>
            </a:r>
            <a:r>
              <a:rPr lang="en-US" dirty="0" smtClean="0"/>
              <a:t> by strings of </a:t>
            </a:r>
            <a:br>
              <a:rPr lang="en-US" dirty="0" smtClean="0"/>
            </a:b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1</a:t>
            </a:r>
            <a:r>
              <a:rPr lang="en-US" dirty="0" smtClean="0"/>
              <a:t>’s and </a:t>
            </a:r>
            <a:r>
              <a:rPr lang="en-US" i="1" dirty="0">
                <a:latin typeface="Times New Roman"/>
                <a:cs typeface="Times New Roman"/>
              </a:rPr>
              <a:t>y</a:t>
            </a:r>
            <a:r>
              <a:rPr lang="en-US" dirty="0" smtClean="0"/>
              <a:t> </a:t>
            </a:r>
            <a:r>
              <a:rPr lang="en-US" dirty="0">
                <a:latin typeface="Times New Roman"/>
                <a:cs typeface="Times New Roman"/>
              </a:rPr>
              <a:t>1</a:t>
            </a:r>
            <a:r>
              <a:rPr lang="en-US" dirty="0" smtClean="0"/>
              <a:t>’s, respectively, (unary notation) and separate the two strings with a </a:t>
            </a:r>
            <a:r>
              <a:rPr lang="en-US" dirty="0">
                <a:latin typeface="Times New Roman"/>
                <a:cs typeface="Times New Roman"/>
              </a:rPr>
              <a:t>0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 Represent </a:t>
            </a:r>
            <a:r>
              <a:rPr lang="en-US" dirty="0" smtClean="0">
                <a:latin typeface="Times New Roman"/>
                <a:cs typeface="Times New Roman"/>
              </a:rPr>
              <a:t>3 + 2 </a:t>
            </a:r>
            <a:r>
              <a:rPr lang="en-US" dirty="0" smtClean="0"/>
              <a:t>as </a:t>
            </a:r>
            <a:r>
              <a:rPr lang="en-US" dirty="0">
                <a:latin typeface="Times New Roman"/>
                <a:cs typeface="Times New Roman"/>
              </a:rPr>
              <a:t>111011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Program the TM to move the </a:t>
            </a:r>
            <a:r>
              <a:rPr lang="en-US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to the right end of the string.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>
                <a:latin typeface="Times New Roman"/>
                <a:cs typeface="Times New Roman"/>
              </a:rPr>
              <a:t>3 + 2 = 5</a:t>
            </a:r>
            <a:r>
              <a:rPr lang="en-US" dirty="0" smtClean="0"/>
              <a:t>, or </a:t>
            </a:r>
            <a:r>
              <a:rPr lang="en-US" dirty="0">
                <a:latin typeface="Times New Roman"/>
                <a:cs typeface="Times New Roman"/>
              </a:rPr>
              <a:t>111110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6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Addition Turing-Computable</a:t>
            </a:r>
            <a:r>
              <a:rPr lang="en-US" dirty="0" smtClean="0"/>
              <a:t>? </a:t>
            </a:r>
            <a:r>
              <a:rPr lang="en-US" i="1" dirty="0" smtClean="0"/>
              <a:t>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Screen Shot 2016-04-06 at 9.5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53" y="1600220"/>
            <a:ext cx="48641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5024" y="5714975"/>
            <a:ext cx="2223686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12A03"/>
                </a:solidFill>
              </a:rPr>
              <a:t>Demo: Jexample9.9.jff</a:t>
            </a:r>
            <a:endParaRPr lang="en-US" dirty="0">
              <a:solidFill>
                <a:srgbClr val="A12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68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Turing Machine that Copies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TM that performs the computation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any             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Pseudocode:</a:t>
            </a:r>
          </a:p>
          <a:p>
            <a:pPr lvl="4"/>
            <a:endParaRPr lang="en-US" dirty="0" smtClean="0"/>
          </a:p>
          <a:p>
            <a:pPr marL="928687" lvl="1" indent="-457200">
              <a:buFont typeface="+mj-lt"/>
              <a:buAutoNum type="arabicPeriod"/>
            </a:pPr>
            <a:r>
              <a:rPr lang="en-US" dirty="0" smtClean="0"/>
              <a:t>Replace every </a:t>
            </a:r>
            <a:r>
              <a:rPr lang="en-US" dirty="0" smtClean="0">
                <a:latin typeface="Times New Roman"/>
                <a:cs typeface="Times New Roman"/>
              </a:rPr>
              <a:t>1</a:t>
            </a:r>
            <a:r>
              <a:rPr lang="en-US" dirty="0" smtClean="0"/>
              <a:t> by an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.</a:t>
            </a:r>
          </a:p>
          <a:p>
            <a:pPr marL="928687" lvl="1" indent="-457200">
              <a:buFont typeface="+mj-lt"/>
              <a:buAutoNum type="arabicPeriod"/>
            </a:pPr>
            <a:r>
              <a:rPr lang="en-US" dirty="0" smtClean="0"/>
              <a:t>Find the rightmost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/>
              <a:t> and replace it with a </a:t>
            </a:r>
            <a:r>
              <a:rPr lang="en-US" dirty="0">
                <a:latin typeface="Times New Roman"/>
                <a:cs typeface="Times New Roman"/>
              </a:rPr>
              <a:t>1</a:t>
            </a:r>
            <a:r>
              <a:rPr lang="en-US" dirty="0" smtClean="0"/>
              <a:t>.</a:t>
            </a:r>
          </a:p>
          <a:p>
            <a:pPr marL="928687" lvl="1" indent="-457200">
              <a:buFont typeface="+mj-lt"/>
              <a:buAutoNum type="arabicPeriod"/>
            </a:pPr>
            <a:r>
              <a:rPr lang="en-US" dirty="0" smtClean="0"/>
              <a:t>Repeatedly move the head right to the first blank and write a </a:t>
            </a:r>
            <a:r>
              <a:rPr lang="en-US" dirty="0">
                <a:latin typeface="Times New Roman"/>
                <a:cs typeface="Times New Roman"/>
              </a:rPr>
              <a:t>1</a:t>
            </a:r>
            <a:r>
              <a:rPr lang="en-US" dirty="0" smtClean="0"/>
              <a:t> in place of the blank.</a:t>
            </a:r>
          </a:p>
          <a:p>
            <a:pPr marL="928687" lvl="1" indent="-457200">
              <a:buFont typeface="+mj-lt"/>
              <a:buAutoNum type="arabicPeriod"/>
            </a:pPr>
            <a:r>
              <a:rPr lang="en-US" dirty="0" smtClean="0"/>
              <a:t>Repeat steps 2 and 3 until there are no more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/>
              <a:t>’s.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535579"/>
              </p:ext>
            </p:extLst>
          </p:nvPr>
        </p:nvGraphicFramePr>
        <p:xfrm>
          <a:off x="2194586" y="2148854"/>
          <a:ext cx="1173470" cy="48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3" imgW="558800" imgH="228600" progId="Equation.3">
                  <p:embed/>
                </p:oleObj>
              </mc:Choice>
              <mc:Fallback>
                <p:oleObj name="Equation" r:id="rId3" imgW="558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586" y="2148854"/>
                        <a:ext cx="1173470" cy="480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566171" y="1691659"/>
            <a:ext cx="2241653" cy="461665"/>
            <a:chOff x="3566171" y="1783098"/>
            <a:chExt cx="2241653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3566171" y="1783098"/>
              <a:ext cx="22416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q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 </a:t>
              </a:r>
              <a:r>
                <a:rPr lang="en-US" sz="2400" dirty="0" smtClean="0">
                  <a:latin typeface="Times New Roman"/>
                  <a:cs typeface="Times New Roman"/>
                </a:rPr>
                <a:t>   * </a:t>
              </a:r>
              <a:r>
                <a:rPr lang="en-US" sz="2400" i="1" dirty="0" err="1" smtClean="0">
                  <a:latin typeface="Times New Roman"/>
                  <a:cs typeface="Times New Roman"/>
                </a:rPr>
                <a:t>q</a:t>
              </a:r>
              <a:r>
                <a:rPr lang="en-US" sz="2400" i="1" baseline="-25000" dirty="0" err="1" smtClean="0">
                  <a:latin typeface="Times New Roman"/>
                  <a:cs typeface="Times New Roman"/>
                </a:rPr>
                <a:t>final</a:t>
              </a:r>
              <a:r>
                <a:rPr lang="en-US" sz="2400" i="1" dirty="0" err="1" smtClean="0">
                  <a:latin typeface="Times New Roman"/>
                  <a:cs typeface="Times New Roman"/>
                </a:rPr>
                <a:t>ww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297683" y="1974014"/>
              <a:ext cx="91439" cy="182878"/>
              <a:chOff x="2468903" y="2971805"/>
              <a:chExt cx="91439" cy="182878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>
                <a:off x="2468903" y="2971805"/>
                <a:ext cx="0" cy="18287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2468903" y="3063244"/>
                <a:ext cx="9143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4044344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06" y="411163"/>
            <a:ext cx="8412433" cy="655637"/>
          </a:xfrm>
        </p:spPr>
        <p:txBody>
          <a:bodyPr/>
          <a:lstStyle/>
          <a:p>
            <a:r>
              <a:rPr lang="en-US" dirty="0"/>
              <a:t>A Turing Machine that Copies a </a:t>
            </a:r>
            <a:r>
              <a:rPr lang="en-US" dirty="0" smtClean="0"/>
              <a:t>String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Screen Shot 2016-04-11 at 6.14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35" y="1417342"/>
            <a:ext cx="6337300" cy="355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6463" y="5833616"/>
            <a:ext cx="2287806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Demo Jexample9.10.jff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Turing Machine that </a:t>
            </a:r>
            <a:r>
              <a:rPr lang="en-US" dirty="0" smtClean="0"/>
              <a:t>Compares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961"/>
            <a:ext cx="8320994" cy="5059648"/>
          </a:xfrm>
        </p:spPr>
        <p:txBody>
          <a:bodyPr/>
          <a:lstStyle/>
          <a:p>
            <a:r>
              <a:rPr lang="en-US" sz="2400" dirty="0" smtClean="0"/>
              <a:t>Represent two positive integers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/>
              <a:t> and </a:t>
            </a:r>
            <a:r>
              <a:rPr lang="en-US" sz="2400" i="1" dirty="0">
                <a:latin typeface="Times New Roman"/>
                <a:cs typeface="Times New Roman"/>
              </a:rPr>
              <a:t>y</a:t>
            </a:r>
            <a:r>
              <a:rPr lang="en-US" sz="2400" dirty="0" smtClean="0"/>
              <a:t> in unary notation on the input tape, separated </a:t>
            </a:r>
            <a:r>
              <a:rPr lang="en-US" sz="2400" dirty="0"/>
              <a:t>by a </a:t>
            </a:r>
            <a:r>
              <a:rPr lang="en-US" sz="2400" dirty="0">
                <a:latin typeface="Times New Roman"/>
                <a:cs typeface="Times New Roman"/>
              </a:rPr>
              <a:t>0</a:t>
            </a:r>
            <a:r>
              <a:rPr lang="en-US" sz="2400" dirty="0"/>
              <a:t> </a:t>
            </a:r>
            <a:r>
              <a:rPr lang="en-US" sz="2400" dirty="0" smtClean="0"/>
              <a:t>.</a:t>
            </a:r>
          </a:p>
          <a:p>
            <a:pPr lvl="4"/>
            <a:endParaRPr lang="en-US" sz="1100" dirty="0" smtClean="0"/>
          </a:p>
          <a:p>
            <a:r>
              <a:rPr lang="en-US" sz="2400" dirty="0" smtClean="0"/>
              <a:t>Design a TM that:</a:t>
            </a:r>
          </a:p>
          <a:p>
            <a:pPr lvl="1"/>
            <a:r>
              <a:rPr lang="en-US" sz="2000" dirty="0" smtClean="0"/>
              <a:t>Halts in final state </a:t>
            </a:r>
            <a:r>
              <a:rPr lang="en-US" sz="2000" i="1" dirty="0" err="1" smtClean="0">
                <a:latin typeface="Times New Roman"/>
                <a:cs typeface="Times New Roman"/>
              </a:rPr>
              <a:t>q</a:t>
            </a:r>
            <a:r>
              <a:rPr lang="en-US" sz="2000" i="1" baseline="-25000" dirty="0" err="1" smtClean="0">
                <a:latin typeface="Times New Roman"/>
                <a:cs typeface="Times New Roman"/>
              </a:rPr>
              <a:t>GE</a:t>
            </a:r>
            <a:r>
              <a:rPr lang="en-US" sz="2000" dirty="0" smtClean="0"/>
              <a:t> if </a:t>
            </a:r>
            <a:r>
              <a:rPr lang="en-US" sz="2000" i="1" dirty="0">
                <a:latin typeface="Times New Roman"/>
                <a:cs typeface="Times New Roman"/>
              </a:rPr>
              <a:t>x</a:t>
            </a:r>
            <a:r>
              <a:rPr lang="en-US" sz="2000" dirty="0" smtClean="0">
                <a:latin typeface="Times New Roman"/>
                <a:cs typeface="Times New Roman"/>
              </a:rPr>
              <a:t> ≥ </a:t>
            </a:r>
            <a:r>
              <a:rPr lang="en-US" sz="2000" i="1" dirty="0">
                <a:latin typeface="Times New Roman"/>
                <a:cs typeface="Times New Roman"/>
              </a:rPr>
              <a:t>y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2000" dirty="0" smtClean="0"/>
              <a:t>Halts in final state </a:t>
            </a:r>
            <a:r>
              <a:rPr lang="en-US" sz="2000" i="1" dirty="0" err="1" smtClean="0">
                <a:latin typeface="Times New Roman"/>
                <a:cs typeface="Times New Roman"/>
              </a:rPr>
              <a:t>q</a:t>
            </a:r>
            <a:r>
              <a:rPr lang="en-US" sz="2000" i="1" baseline="-25000" dirty="0" err="1">
                <a:latin typeface="Times New Roman"/>
                <a:cs typeface="Times New Roman"/>
              </a:rPr>
              <a:t>LT</a:t>
            </a:r>
            <a:r>
              <a:rPr lang="en-US" sz="2000" dirty="0" smtClean="0"/>
              <a:t> if </a:t>
            </a:r>
            <a:r>
              <a:rPr lang="en-US" sz="2000" i="1" dirty="0">
                <a:latin typeface="Times New Roman"/>
                <a:cs typeface="Times New Roman"/>
              </a:rPr>
              <a:t>x</a:t>
            </a:r>
            <a:r>
              <a:rPr lang="en-US" sz="2000" dirty="0">
                <a:latin typeface="Times New Roman"/>
                <a:cs typeface="Times New Roman"/>
              </a:rPr>
              <a:t> &lt; </a:t>
            </a:r>
            <a:r>
              <a:rPr lang="en-US" sz="2000" i="1" dirty="0">
                <a:latin typeface="Times New Roman"/>
                <a:cs typeface="Times New Roman"/>
              </a:rPr>
              <a:t>y</a:t>
            </a:r>
            <a:r>
              <a:rPr lang="en-US" sz="2000" dirty="0" smtClean="0"/>
              <a:t>.</a:t>
            </a:r>
          </a:p>
          <a:p>
            <a:pPr lvl="6"/>
            <a:endParaRPr lang="en-US" sz="1100" dirty="0" smtClean="0"/>
          </a:p>
          <a:p>
            <a:r>
              <a:rPr lang="en-US" sz="2400" dirty="0" smtClean="0"/>
              <a:t>Algorithm description:</a:t>
            </a:r>
          </a:p>
          <a:p>
            <a:pPr lvl="1"/>
            <a:r>
              <a:rPr lang="en-US" dirty="0" smtClean="0"/>
              <a:t>Match </a:t>
            </a:r>
            <a:r>
              <a:rPr lang="en-US" dirty="0">
                <a:latin typeface="Times New Roman"/>
                <a:cs typeface="Times New Roman"/>
              </a:rPr>
              <a:t>1</a:t>
            </a:r>
            <a:r>
              <a:rPr lang="en-US" dirty="0" smtClean="0"/>
              <a:t>’s on either side of the </a:t>
            </a:r>
            <a:r>
              <a:rPr lang="en-US" dirty="0">
                <a:latin typeface="Times New Roman"/>
                <a:cs typeface="Times New Roman"/>
              </a:rPr>
              <a:t>0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by replacing each </a:t>
            </a:r>
            <a:r>
              <a:rPr lang="en-US" dirty="0">
                <a:latin typeface="Times New Roman"/>
                <a:cs typeface="Times New Roman"/>
              </a:rPr>
              <a:t>1</a:t>
            </a:r>
            <a:r>
              <a:rPr lang="en-US" dirty="0" smtClean="0"/>
              <a:t> with an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When the matching is done:</a:t>
            </a:r>
          </a:p>
          <a:p>
            <a:pPr lvl="2"/>
            <a:r>
              <a:rPr lang="en-US" sz="1800" dirty="0"/>
              <a:t>I</a:t>
            </a:r>
            <a:r>
              <a:rPr lang="en-US" sz="1800" dirty="0" smtClean="0"/>
              <a:t>f tape is (</a:t>
            </a:r>
            <a:r>
              <a:rPr lang="en-US" sz="1800" i="1" dirty="0" smtClean="0"/>
              <a:t>e.g</a:t>
            </a:r>
            <a:r>
              <a:rPr lang="en-US" sz="1800" dirty="0" smtClean="0"/>
              <a:t>.) </a:t>
            </a:r>
            <a:r>
              <a:rPr lang="en-US" sz="1800" i="1" dirty="0">
                <a:latin typeface="Times New Roman"/>
                <a:cs typeface="Times New Roman"/>
              </a:rPr>
              <a:t>xxx</a:t>
            </a:r>
            <a:r>
              <a:rPr lang="is-IS" sz="1800" dirty="0" smtClean="0">
                <a:latin typeface="Times New Roman"/>
                <a:cs typeface="Times New Roman"/>
              </a:rPr>
              <a:t>…</a:t>
            </a:r>
            <a:r>
              <a:rPr lang="is-IS" sz="1800" dirty="0" smtClean="0">
                <a:solidFill>
                  <a:srgbClr val="B23C00"/>
                </a:solidFill>
                <a:latin typeface="Times New Roman"/>
                <a:cs typeface="Times New Roman"/>
              </a:rPr>
              <a:t>11</a:t>
            </a:r>
            <a:r>
              <a:rPr lang="is-IS" sz="1800" dirty="0" smtClean="0">
                <a:latin typeface="Times New Roman"/>
                <a:cs typeface="Times New Roman"/>
              </a:rPr>
              <a:t>0</a:t>
            </a:r>
            <a:r>
              <a:rPr lang="is-IS" sz="1800" i="1" dirty="0" smtClean="0">
                <a:latin typeface="Times New Roman"/>
                <a:cs typeface="Times New Roman"/>
              </a:rPr>
              <a:t>xxx</a:t>
            </a:r>
            <a:r>
              <a:rPr lang="is-IS" sz="1800" dirty="0">
                <a:latin typeface="Times New Roman"/>
                <a:cs typeface="Times New Roman"/>
              </a:rPr>
              <a:t>...</a:t>
            </a:r>
            <a:r>
              <a:rPr lang="is-IS" sz="1800" i="1" dirty="0">
                <a:latin typeface="Times New Roman"/>
                <a:cs typeface="Times New Roman"/>
              </a:rPr>
              <a:t>x</a:t>
            </a:r>
            <a:r>
              <a:rPr lang="is-IS" sz="1800" dirty="0" smtClean="0"/>
              <a:t>, restore </a:t>
            </a:r>
            <a:r>
              <a:rPr lang="is-IS" sz="1800" dirty="0" smtClean="0">
                <a:latin typeface="Times New Roman"/>
                <a:cs typeface="Times New Roman"/>
              </a:rPr>
              <a:t>1</a:t>
            </a:r>
            <a:r>
              <a:rPr lang="is-IS" sz="1800" dirty="0" smtClean="0"/>
              <a:t>’s and halt in final state </a:t>
            </a:r>
            <a:r>
              <a:rPr lang="is-IS" sz="1800" i="1" dirty="0" smtClean="0">
                <a:latin typeface="Times New Roman"/>
                <a:cs typeface="Times New Roman"/>
              </a:rPr>
              <a:t>q</a:t>
            </a:r>
            <a:r>
              <a:rPr lang="is-IS" sz="1800" i="1" baseline="-25000" dirty="0" smtClean="0">
                <a:latin typeface="Times New Roman"/>
                <a:cs typeface="Times New Roman"/>
              </a:rPr>
              <a:t>GE</a:t>
            </a:r>
          </a:p>
          <a:p>
            <a:pPr lvl="2"/>
            <a:r>
              <a:rPr lang="en-US" sz="1800" dirty="0"/>
              <a:t>If </a:t>
            </a:r>
            <a:r>
              <a:rPr lang="en-US" sz="1800" dirty="0" smtClean="0"/>
              <a:t>tape is (</a:t>
            </a:r>
            <a:r>
              <a:rPr lang="en-US" sz="1800" i="1" dirty="0"/>
              <a:t>e.g.</a:t>
            </a:r>
            <a:r>
              <a:rPr lang="en-US" sz="1800" dirty="0" smtClean="0"/>
              <a:t>) </a:t>
            </a:r>
            <a:r>
              <a:rPr lang="en-US" sz="1800" i="1" dirty="0">
                <a:latin typeface="Times New Roman"/>
                <a:cs typeface="Times New Roman"/>
              </a:rPr>
              <a:t>xxx</a:t>
            </a:r>
            <a:r>
              <a:rPr lang="is-IS" sz="1800" dirty="0" smtClean="0">
                <a:latin typeface="Times New Roman"/>
                <a:cs typeface="Times New Roman"/>
              </a:rPr>
              <a:t>…</a:t>
            </a:r>
            <a:r>
              <a:rPr lang="is-IS" sz="1800" i="1" dirty="0" smtClean="0">
                <a:latin typeface="Times New Roman"/>
                <a:cs typeface="Times New Roman"/>
              </a:rPr>
              <a:t>x</a:t>
            </a:r>
            <a:r>
              <a:rPr lang="is-IS" sz="1800" dirty="0" smtClean="0">
                <a:latin typeface="Times New Roman"/>
                <a:cs typeface="Times New Roman"/>
              </a:rPr>
              <a:t>0</a:t>
            </a:r>
            <a:r>
              <a:rPr lang="is-IS" sz="1800" i="1" dirty="0" smtClean="0">
                <a:latin typeface="Times New Roman"/>
                <a:cs typeface="Times New Roman"/>
              </a:rPr>
              <a:t>xxx</a:t>
            </a:r>
            <a:r>
              <a:rPr lang="is-IS" sz="1800" dirty="0">
                <a:latin typeface="Times New Roman"/>
                <a:cs typeface="Times New Roman"/>
              </a:rPr>
              <a:t>..</a:t>
            </a:r>
            <a:r>
              <a:rPr lang="is-IS" sz="1800" dirty="0" smtClean="0">
                <a:latin typeface="Times New Roman"/>
                <a:cs typeface="Times New Roman"/>
              </a:rPr>
              <a:t>.</a:t>
            </a:r>
            <a:r>
              <a:rPr lang="is-IS" sz="1800" dirty="0" smtClean="0">
                <a:solidFill>
                  <a:srgbClr val="B23C00"/>
                </a:solidFill>
                <a:latin typeface="Times New Roman"/>
                <a:cs typeface="Times New Roman"/>
              </a:rPr>
              <a:t>11</a:t>
            </a:r>
            <a:r>
              <a:rPr lang="is-IS" sz="1800" dirty="0" smtClean="0"/>
              <a:t>, restore </a:t>
            </a:r>
            <a:r>
              <a:rPr lang="is-IS" sz="1800" dirty="0">
                <a:latin typeface="Times New Roman"/>
                <a:cs typeface="Times New Roman"/>
              </a:rPr>
              <a:t>1</a:t>
            </a:r>
            <a:r>
              <a:rPr lang="is-IS" sz="1800" dirty="0" smtClean="0"/>
              <a:t>’s and </a:t>
            </a:r>
            <a:r>
              <a:rPr lang="is-IS" sz="1800" dirty="0"/>
              <a:t>halt </a:t>
            </a:r>
            <a:r>
              <a:rPr lang="is-IS" sz="1800" dirty="0" smtClean="0"/>
              <a:t>in final state </a:t>
            </a:r>
            <a:r>
              <a:rPr lang="is-IS" sz="1800" i="1" dirty="0" smtClean="0">
                <a:latin typeface="Times New Roman"/>
                <a:cs typeface="Times New Roman"/>
              </a:rPr>
              <a:t>q</a:t>
            </a:r>
            <a:r>
              <a:rPr lang="is-IS" sz="1800" i="1" baseline="-25000" dirty="0" smtClean="0">
                <a:latin typeface="Times New Roman"/>
                <a:cs typeface="Times New Roman"/>
              </a:rPr>
              <a:t>LT</a:t>
            </a:r>
            <a:endParaRPr lang="is-IS" sz="1800" dirty="0">
              <a:cs typeface="Times New Roman"/>
            </a:endParaRPr>
          </a:p>
          <a:p>
            <a:pPr lvl="2"/>
            <a:r>
              <a:rPr lang="is-IS" sz="1800" dirty="0"/>
              <a:t>E</a:t>
            </a:r>
            <a:r>
              <a:rPr lang="is-IS" sz="1800" dirty="0" smtClean="0"/>
              <a:t>lse REJECT.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9195" y="2423171"/>
            <a:ext cx="363599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So now we know that we can 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program a TM to make decisions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based on arithmetic comparisons.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8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64133</TotalTime>
  <Words>721</Words>
  <Application>Microsoft Macintosh PowerPoint</Application>
  <PresentationFormat>On-screen Show (4:3)</PresentationFormat>
  <Paragraphs>180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Quadrant</vt:lpstr>
      <vt:lpstr>Equation</vt:lpstr>
      <vt:lpstr>CS 154 Formal Languages and Computability April 12 Class Meeting</vt:lpstr>
      <vt:lpstr>Turing Machines as Language Acceptors</vt:lpstr>
      <vt:lpstr>Turing Machines as Transducers</vt:lpstr>
      <vt:lpstr>Turing-Computable Functions</vt:lpstr>
      <vt:lpstr>Is Addition Turing-Computable?</vt:lpstr>
      <vt:lpstr>Is Addition Turing-Computable? cont’d</vt:lpstr>
      <vt:lpstr>A Turing Machine that Copies a String</vt:lpstr>
      <vt:lpstr>A Turing Machine that Copies a String, cont’d</vt:lpstr>
      <vt:lpstr>A Turing Machine that Compares Values</vt:lpstr>
      <vt:lpstr>A Turing Machine that Compares Values, cont’d</vt:lpstr>
      <vt:lpstr>A Turing Machine that Compares Values, cont’d</vt:lpstr>
      <vt:lpstr>Combining Turing Machines</vt:lpstr>
      <vt:lpstr>Turing Machine Subprograms</vt:lpstr>
      <vt:lpstr>Turing Machine Subprograms, cont’d</vt:lpstr>
      <vt:lpstr>Turing Machine Subprograms, cont’d</vt:lpstr>
      <vt:lpstr>Turing’s Thesis</vt:lpstr>
      <vt:lpstr>Turing’s Thesis, cont’d</vt:lpstr>
      <vt:lpstr>Turing’s Thesis as a Definition</vt:lpstr>
      <vt:lpstr>Turing’s Thesis as Basic Laws</vt:lpstr>
      <vt:lpstr>Definition of an Algorithm</vt:lpstr>
      <vt:lpstr>Turing’s Writings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235: User Interface Design</dc:title>
  <dc:subject/>
  <dc:creator>Ronald Mak</dc:creator>
  <cp:keywords/>
  <dc:description/>
  <cp:lastModifiedBy>Ronald Mak</cp:lastModifiedBy>
  <cp:revision>1299</cp:revision>
  <cp:lastPrinted>2016-04-12T08:49:40Z</cp:lastPrinted>
  <dcterms:created xsi:type="dcterms:W3CDTF">2008-01-12T03:52:55Z</dcterms:created>
  <dcterms:modified xsi:type="dcterms:W3CDTF">2016-04-14T00:47:03Z</dcterms:modified>
  <cp:category/>
</cp:coreProperties>
</file>