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7"/>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8" r:id="rId19"/>
    <p:sldId id="275" r:id="rId20"/>
    <p:sldId id="276" r:id="rId21"/>
    <p:sldId id="277" r:id="rId22"/>
    <p:sldId id="279" r:id="rId23"/>
    <p:sldId id="280" r:id="rId24"/>
    <p:sldId id="281" r:id="rId25"/>
    <p:sldId id="283" r:id="rId26"/>
    <p:sldId id="284" r:id="rId27"/>
    <p:sldId id="285" r:id="rId28"/>
    <p:sldId id="286" r:id="rId29"/>
    <p:sldId id="287" r:id="rId30"/>
    <p:sldId id="288" r:id="rId31"/>
    <p:sldId id="289" r:id="rId32"/>
    <p:sldId id="294" r:id="rId33"/>
    <p:sldId id="291" r:id="rId34"/>
    <p:sldId id="296"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08"/>
    <a:srgbClr val="30353F"/>
    <a:srgbClr val="43CDD9"/>
    <a:srgbClr val="667181"/>
    <a:srgbClr val="BABABA"/>
    <a:srgbClr val="DBDBDB"/>
    <a:srgbClr val="85E0E7"/>
    <a:srgbClr val="515A6B"/>
    <a:srgbClr val="AFBBBD"/>
    <a:srgbClr val="8FA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7" autoAdjust="0"/>
    <p:restoredTop sz="94652" autoAdjust="0"/>
  </p:normalViewPr>
  <p:slideViewPr>
    <p:cSldViewPr snapToGrid="0" showGuides="1">
      <p:cViewPr varScale="1">
        <p:scale>
          <a:sx n="95" d="100"/>
          <a:sy n="95" d="100"/>
        </p:scale>
        <p:origin x="84" y="42"/>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01/04/2024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4291-021F-E449-B927-D849C8330E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05D111-F9BE-233F-1EA0-6E7A7EF2A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7130EA-E3B1-9D25-057C-51E9FE80CFC0}"/>
              </a:ext>
            </a:extLst>
          </p:cNvPr>
          <p:cNvSpPr>
            <a:spLocks noGrp="1"/>
          </p:cNvSpPr>
          <p:nvPr>
            <p:ph type="dt" sz="half" idx="10"/>
          </p:nvPr>
        </p:nvSpPr>
        <p:spPr/>
        <p:txBody>
          <a:bodyPr/>
          <a:lstStyle/>
          <a:p>
            <a:fld id="{14F96FE2-9E77-4834-9C6B-212E1056298F}" type="datetimeFigureOut">
              <a:rPr lang="en-US" smtClean="0"/>
              <a:t>4/1/2024</a:t>
            </a:fld>
            <a:endParaRPr lang="en-US" dirty="0"/>
          </a:p>
        </p:txBody>
      </p:sp>
      <p:sp>
        <p:nvSpPr>
          <p:cNvPr id="5" name="Footer Placeholder 4">
            <a:extLst>
              <a:ext uri="{FF2B5EF4-FFF2-40B4-BE49-F238E27FC236}">
                <a16:creationId xmlns:a16="http://schemas.microsoft.com/office/drawing/2014/main" id="{D1EA634D-716C-C7EB-A5DF-63556B2308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9D8CC8-C491-E7E0-FB29-62D84C5D5603}"/>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56742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607B-0D88-7A55-7598-1702AD161E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3C2261-EBCF-3BD0-E8BC-49311D0E7D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0D0B7-EB6D-B727-3403-6CDFD6A1272B}"/>
              </a:ext>
            </a:extLst>
          </p:cNvPr>
          <p:cNvSpPr>
            <a:spLocks noGrp="1"/>
          </p:cNvSpPr>
          <p:nvPr>
            <p:ph type="dt" sz="half" idx="10"/>
          </p:nvPr>
        </p:nvSpPr>
        <p:spPr/>
        <p:txBody>
          <a:bodyPr/>
          <a:lstStyle/>
          <a:p>
            <a:fld id="{14F96FE2-9E77-4834-9C6B-212E1056298F}" type="datetimeFigureOut">
              <a:rPr lang="en-US" smtClean="0"/>
              <a:t>4/1/2024</a:t>
            </a:fld>
            <a:endParaRPr lang="en-US" dirty="0"/>
          </a:p>
        </p:txBody>
      </p:sp>
      <p:sp>
        <p:nvSpPr>
          <p:cNvPr id="5" name="Footer Placeholder 4">
            <a:extLst>
              <a:ext uri="{FF2B5EF4-FFF2-40B4-BE49-F238E27FC236}">
                <a16:creationId xmlns:a16="http://schemas.microsoft.com/office/drawing/2014/main" id="{CAB49C56-2ED3-7DCF-C838-1752FF8E66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3D8D1A-193E-7973-6986-8D61DDCFD434}"/>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300045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0E88CD-CC50-9C02-3251-5CFFA7445D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A7AE1C-8DDD-A3F3-FBBD-2445E8367E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C78F4-DEE3-A95F-8044-1788CEE5FF22}"/>
              </a:ext>
            </a:extLst>
          </p:cNvPr>
          <p:cNvSpPr>
            <a:spLocks noGrp="1"/>
          </p:cNvSpPr>
          <p:nvPr>
            <p:ph type="dt" sz="half" idx="10"/>
          </p:nvPr>
        </p:nvSpPr>
        <p:spPr/>
        <p:txBody>
          <a:bodyPr/>
          <a:lstStyle/>
          <a:p>
            <a:fld id="{14F96FE2-9E77-4834-9C6B-212E1056298F}" type="datetimeFigureOut">
              <a:rPr lang="en-US" smtClean="0"/>
              <a:t>4/1/2024</a:t>
            </a:fld>
            <a:endParaRPr lang="en-US" dirty="0"/>
          </a:p>
        </p:txBody>
      </p:sp>
      <p:sp>
        <p:nvSpPr>
          <p:cNvPr id="5" name="Footer Placeholder 4">
            <a:extLst>
              <a:ext uri="{FF2B5EF4-FFF2-40B4-BE49-F238E27FC236}">
                <a16:creationId xmlns:a16="http://schemas.microsoft.com/office/drawing/2014/main" id="{4FD6F6DD-6DFD-AABD-C7A1-29CE4D5074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1ADB7D-664B-5EB9-4224-22FD0294B90E}"/>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6895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E88E-76D8-AC9C-8AB7-F865A724BF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68D2E-0C1A-ECD0-5162-23500FFA7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85F43-6C64-E254-3BC8-AB1C6D5666C0}"/>
              </a:ext>
            </a:extLst>
          </p:cNvPr>
          <p:cNvSpPr>
            <a:spLocks noGrp="1"/>
          </p:cNvSpPr>
          <p:nvPr>
            <p:ph type="dt" sz="half" idx="10"/>
          </p:nvPr>
        </p:nvSpPr>
        <p:spPr/>
        <p:txBody>
          <a:bodyPr/>
          <a:lstStyle/>
          <a:p>
            <a:fld id="{14F96FE2-9E77-4834-9C6B-212E1056298F}" type="datetimeFigureOut">
              <a:rPr lang="en-US" smtClean="0"/>
              <a:t>4/1/2024</a:t>
            </a:fld>
            <a:endParaRPr lang="en-US" dirty="0"/>
          </a:p>
        </p:txBody>
      </p:sp>
      <p:sp>
        <p:nvSpPr>
          <p:cNvPr id="5" name="Footer Placeholder 4">
            <a:extLst>
              <a:ext uri="{FF2B5EF4-FFF2-40B4-BE49-F238E27FC236}">
                <a16:creationId xmlns:a16="http://schemas.microsoft.com/office/drawing/2014/main" id="{0D65115A-ED5D-C43E-95F9-77D75ED0B7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ADA7D9-89C1-51D2-C4DB-EC6D2446D60B}"/>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484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B988-6D2F-7714-1618-1B2A8B0F31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18EADA-8656-49DB-9146-7A615BD0B4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22699E-E8A0-E6C3-AA38-2249B56523F7}"/>
              </a:ext>
            </a:extLst>
          </p:cNvPr>
          <p:cNvSpPr>
            <a:spLocks noGrp="1"/>
          </p:cNvSpPr>
          <p:nvPr>
            <p:ph type="dt" sz="half" idx="10"/>
          </p:nvPr>
        </p:nvSpPr>
        <p:spPr/>
        <p:txBody>
          <a:bodyPr/>
          <a:lstStyle/>
          <a:p>
            <a:fld id="{14F96FE2-9E77-4834-9C6B-212E1056298F}" type="datetimeFigureOut">
              <a:rPr lang="en-US" smtClean="0"/>
              <a:t>4/1/2024</a:t>
            </a:fld>
            <a:endParaRPr lang="en-US" dirty="0"/>
          </a:p>
        </p:txBody>
      </p:sp>
      <p:sp>
        <p:nvSpPr>
          <p:cNvPr id="5" name="Footer Placeholder 4">
            <a:extLst>
              <a:ext uri="{FF2B5EF4-FFF2-40B4-BE49-F238E27FC236}">
                <a16:creationId xmlns:a16="http://schemas.microsoft.com/office/drawing/2014/main" id="{AA168D40-26FE-1DB5-40B3-F094E08103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F2EFA7-33EA-8F58-5B8A-E333AE7183C9}"/>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76090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BCDB-D222-30AE-8032-C369C99E1D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A17A08-EFAF-B6C1-3A72-9D3191557A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EAE9B9-CF7B-F5EB-E1BB-CD8AAAE136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7766C2-B20B-A981-947D-E1CCCC494EBA}"/>
              </a:ext>
            </a:extLst>
          </p:cNvPr>
          <p:cNvSpPr>
            <a:spLocks noGrp="1"/>
          </p:cNvSpPr>
          <p:nvPr>
            <p:ph type="dt" sz="half" idx="10"/>
          </p:nvPr>
        </p:nvSpPr>
        <p:spPr/>
        <p:txBody>
          <a:bodyPr/>
          <a:lstStyle/>
          <a:p>
            <a:fld id="{14F96FE2-9E77-4834-9C6B-212E1056298F}" type="datetimeFigureOut">
              <a:rPr lang="en-US" smtClean="0"/>
              <a:t>4/1/2024</a:t>
            </a:fld>
            <a:endParaRPr lang="en-US" dirty="0"/>
          </a:p>
        </p:txBody>
      </p:sp>
      <p:sp>
        <p:nvSpPr>
          <p:cNvPr id="6" name="Footer Placeholder 5">
            <a:extLst>
              <a:ext uri="{FF2B5EF4-FFF2-40B4-BE49-F238E27FC236}">
                <a16:creationId xmlns:a16="http://schemas.microsoft.com/office/drawing/2014/main" id="{7F021ECD-1115-8A2B-2CC0-770A78A31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6CFF55-CC04-F843-0BDB-78101316C5F1}"/>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63622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F68E-DB2E-E887-2520-F43E5C406F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09084F-4FAC-DF79-3DDD-35C1B7D67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572B22-BF6E-A591-51A5-EE47C1504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042612-E1BB-DEE2-FFFA-DB36EDFD7D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522044-7E4B-D1AE-9598-E07DBD43C2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FA752C-722F-4CBF-8521-3DEA0A2392F3}"/>
              </a:ext>
            </a:extLst>
          </p:cNvPr>
          <p:cNvSpPr>
            <a:spLocks noGrp="1"/>
          </p:cNvSpPr>
          <p:nvPr>
            <p:ph type="dt" sz="half" idx="10"/>
          </p:nvPr>
        </p:nvSpPr>
        <p:spPr/>
        <p:txBody>
          <a:bodyPr/>
          <a:lstStyle/>
          <a:p>
            <a:fld id="{14F96FE2-9E77-4834-9C6B-212E1056298F}" type="datetimeFigureOut">
              <a:rPr lang="en-US" smtClean="0"/>
              <a:t>4/1/2024</a:t>
            </a:fld>
            <a:endParaRPr lang="en-US" dirty="0"/>
          </a:p>
        </p:txBody>
      </p:sp>
      <p:sp>
        <p:nvSpPr>
          <p:cNvPr id="8" name="Footer Placeholder 7">
            <a:extLst>
              <a:ext uri="{FF2B5EF4-FFF2-40B4-BE49-F238E27FC236}">
                <a16:creationId xmlns:a16="http://schemas.microsoft.com/office/drawing/2014/main" id="{357D775A-938F-8354-D777-C01B0144F2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DF8CA1D-EB1F-A307-AD82-D77E56E5A359}"/>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934053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2978-E725-5872-A471-7A179A1711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40F9B7-2A0C-3036-CA6A-B46B41A99A6A}"/>
              </a:ext>
            </a:extLst>
          </p:cNvPr>
          <p:cNvSpPr>
            <a:spLocks noGrp="1"/>
          </p:cNvSpPr>
          <p:nvPr>
            <p:ph type="dt" sz="half" idx="10"/>
          </p:nvPr>
        </p:nvSpPr>
        <p:spPr/>
        <p:txBody>
          <a:bodyPr/>
          <a:lstStyle/>
          <a:p>
            <a:fld id="{14F96FE2-9E77-4834-9C6B-212E1056298F}" type="datetimeFigureOut">
              <a:rPr lang="en-US" smtClean="0"/>
              <a:t>4/1/2024</a:t>
            </a:fld>
            <a:endParaRPr lang="en-US" dirty="0"/>
          </a:p>
        </p:txBody>
      </p:sp>
      <p:sp>
        <p:nvSpPr>
          <p:cNvPr id="4" name="Footer Placeholder 3">
            <a:extLst>
              <a:ext uri="{FF2B5EF4-FFF2-40B4-BE49-F238E27FC236}">
                <a16:creationId xmlns:a16="http://schemas.microsoft.com/office/drawing/2014/main" id="{6C7EF2BC-3B9E-B0B8-4FAD-754BDBD3F71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38EA203-392C-DF72-7D8F-EC55502CCF52}"/>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89484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C4CA6-D442-978E-8165-FDC97D75D1E1}"/>
              </a:ext>
            </a:extLst>
          </p:cNvPr>
          <p:cNvSpPr>
            <a:spLocks noGrp="1"/>
          </p:cNvSpPr>
          <p:nvPr>
            <p:ph type="dt" sz="half" idx="10"/>
          </p:nvPr>
        </p:nvSpPr>
        <p:spPr/>
        <p:txBody>
          <a:bodyPr/>
          <a:lstStyle/>
          <a:p>
            <a:fld id="{14F96FE2-9E77-4834-9C6B-212E1056298F}" type="datetimeFigureOut">
              <a:rPr lang="en-US" smtClean="0"/>
              <a:t>4/1/2024</a:t>
            </a:fld>
            <a:endParaRPr lang="en-US" dirty="0"/>
          </a:p>
        </p:txBody>
      </p:sp>
      <p:sp>
        <p:nvSpPr>
          <p:cNvPr id="3" name="Footer Placeholder 2">
            <a:extLst>
              <a:ext uri="{FF2B5EF4-FFF2-40B4-BE49-F238E27FC236}">
                <a16:creationId xmlns:a16="http://schemas.microsoft.com/office/drawing/2014/main" id="{950C0840-7A0F-83C0-82DD-DF9E6AB3505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4E2635D-E79E-AC3A-103D-E1296F61B948}"/>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72766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8AE9-EE9D-3DB8-EED6-8E94D5D89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E9055E-EAF3-8119-1B02-7A1480CA3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4AFEB-0A7B-E6C7-FF54-FE75DAAE6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00073-D880-99B5-76BE-0D8D94075C4B}"/>
              </a:ext>
            </a:extLst>
          </p:cNvPr>
          <p:cNvSpPr>
            <a:spLocks noGrp="1"/>
          </p:cNvSpPr>
          <p:nvPr>
            <p:ph type="dt" sz="half" idx="10"/>
          </p:nvPr>
        </p:nvSpPr>
        <p:spPr/>
        <p:txBody>
          <a:bodyPr/>
          <a:lstStyle/>
          <a:p>
            <a:fld id="{14F96FE2-9E77-4834-9C6B-212E1056298F}" type="datetimeFigureOut">
              <a:rPr lang="en-US" smtClean="0"/>
              <a:t>4/1/2024</a:t>
            </a:fld>
            <a:endParaRPr lang="en-US" dirty="0"/>
          </a:p>
        </p:txBody>
      </p:sp>
      <p:sp>
        <p:nvSpPr>
          <p:cNvPr id="6" name="Footer Placeholder 5">
            <a:extLst>
              <a:ext uri="{FF2B5EF4-FFF2-40B4-BE49-F238E27FC236}">
                <a16:creationId xmlns:a16="http://schemas.microsoft.com/office/drawing/2014/main" id="{EB84F8E6-A101-5138-A3A2-B4C7F7A069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AA0C28-FDE2-5D7A-4D35-0C7C32E24D3B}"/>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22207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6A09-E11F-4C57-3C42-13469E776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2C328-8C4D-57A1-F374-CDD5FAF87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6C9E4F-0353-E56D-B5AA-3C41F048B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78FC4-F185-C06B-0503-BA2E5BC1AD51}"/>
              </a:ext>
            </a:extLst>
          </p:cNvPr>
          <p:cNvSpPr>
            <a:spLocks noGrp="1"/>
          </p:cNvSpPr>
          <p:nvPr>
            <p:ph type="dt" sz="half" idx="10"/>
          </p:nvPr>
        </p:nvSpPr>
        <p:spPr/>
        <p:txBody>
          <a:bodyPr/>
          <a:lstStyle/>
          <a:p>
            <a:fld id="{14F96FE2-9E77-4834-9C6B-212E1056298F}" type="datetimeFigureOut">
              <a:rPr lang="en-US" smtClean="0"/>
              <a:t>4/1/2024</a:t>
            </a:fld>
            <a:endParaRPr lang="en-US" dirty="0"/>
          </a:p>
        </p:txBody>
      </p:sp>
      <p:sp>
        <p:nvSpPr>
          <p:cNvPr id="6" name="Footer Placeholder 5">
            <a:extLst>
              <a:ext uri="{FF2B5EF4-FFF2-40B4-BE49-F238E27FC236}">
                <a16:creationId xmlns:a16="http://schemas.microsoft.com/office/drawing/2014/main" id="{D1EBCAA2-D64E-D942-28A0-DAB15D176C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7252A8-8C71-128F-08E3-C145D069E369}"/>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58523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4D7D6B-E483-8F5C-8A48-4B7FCE2CF9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A774B9-58D7-59B5-B9B6-D5E7FA059A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90DE0-5BAC-6568-EB17-995F7D969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4/1/2024</a:t>
            </a:fld>
            <a:endParaRPr lang="en-US" dirty="0"/>
          </a:p>
        </p:txBody>
      </p:sp>
      <p:sp>
        <p:nvSpPr>
          <p:cNvPr id="5" name="Footer Placeholder 4">
            <a:extLst>
              <a:ext uri="{FF2B5EF4-FFF2-40B4-BE49-F238E27FC236}">
                <a16:creationId xmlns:a16="http://schemas.microsoft.com/office/drawing/2014/main" id="{C641D9F0-9F3F-E0F8-2295-96D40DA52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61831CC-8988-2F02-FA46-0211F46DE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168505584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Maybank transfers community financial services business to Singapore  subsidiary | Singapore Business Review">
            <a:extLst>
              <a:ext uri="{FF2B5EF4-FFF2-40B4-BE49-F238E27FC236}">
                <a16:creationId xmlns:a16="http://schemas.microsoft.com/office/drawing/2014/main" id="{50BBBE31-BF75-1094-17E9-5EBE1960DEE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6666"/>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C183D7F6-B498-43B3-948B-1728B52AA6E4}">
                <adec:decorative xmlns:adec="http://schemas.microsoft.com/office/drawing/2017/decorative" val="1"/>
              </a:ext>
            </a:extLst>
          </p:cNvPr>
          <p:cNvSpPr/>
          <p:nvPr/>
        </p:nvSpPr>
        <p:spPr>
          <a:xfrm>
            <a:off x="-2"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042004" y="3444079"/>
            <a:ext cx="8107990"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Bank Customer Segmentation</a:t>
            </a:r>
          </a:p>
        </p:txBody>
      </p:sp>
      <p:sp>
        <p:nvSpPr>
          <p:cNvPr id="21" name="TextBox 20"/>
          <p:cNvSpPr txBox="1"/>
          <p:nvPr/>
        </p:nvSpPr>
        <p:spPr>
          <a:xfrm>
            <a:off x="4163590" y="6136808"/>
            <a:ext cx="3864841"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Presented by: Samuel Sim Wei Xuan</a:t>
            </a: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1028" name="Picture 4" descr="Maybank Logo and symbol, meaning, history, PNG, brand">
            <a:extLst>
              <a:ext uri="{FF2B5EF4-FFF2-40B4-BE49-F238E27FC236}">
                <a16:creationId xmlns:a16="http://schemas.microsoft.com/office/drawing/2014/main" id="{01979B43-CACE-B8E6-41AD-D3BDBBEDA0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2697" y="2303745"/>
            <a:ext cx="2266603" cy="127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Suggested Deployment (MLOPs)</a:t>
            </a:r>
            <a:r>
              <a:rPr lang="en-US" sz="2400" dirty="0"/>
              <a:t>(3/9) </a:t>
            </a:r>
            <a:endParaRPr lang="en-US"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1711366"/>
          </a:xfrm>
          <a:prstGeom prst="rect">
            <a:avLst/>
          </a:prstGeom>
          <a:noFill/>
        </p:spPr>
        <p:txBody>
          <a:bodyPr wrap="square">
            <a:spAutoFit/>
          </a:bodyPr>
          <a:lstStyle/>
          <a:p>
            <a:pPr marL="0" indent="0">
              <a:lnSpc>
                <a:spcPct val="150000"/>
              </a:lnSpc>
              <a:buNone/>
            </a:pPr>
            <a:r>
              <a:rPr lang="en-US" b="1" u="sng" dirty="0"/>
              <a:t>Step 2:</a:t>
            </a:r>
          </a:p>
          <a:p>
            <a:pPr lvl="1">
              <a:lnSpc>
                <a:spcPct val="150000"/>
              </a:lnSpc>
            </a:pPr>
            <a:r>
              <a:rPr lang="en-US" dirty="0"/>
              <a:t>Incorporate </a:t>
            </a:r>
            <a:r>
              <a:rPr lang="en-US" b="1" dirty="0" err="1"/>
              <a:t>MLflow</a:t>
            </a:r>
            <a:r>
              <a:rPr lang="en-US" dirty="0"/>
              <a:t> into this </a:t>
            </a:r>
            <a:r>
              <a:rPr lang="en-US" b="1" dirty="0" err="1"/>
              <a:t>Kedro</a:t>
            </a:r>
            <a:r>
              <a:rPr lang="en-US" dirty="0"/>
              <a:t> project for experiment tracking, model versioning, and workflow management</a:t>
            </a:r>
          </a:p>
          <a:p>
            <a:pPr marL="800100" lvl="1" indent="-342900">
              <a:lnSpc>
                <a:spcPct val="150000"/>
              </a:lnSpc>
              <a:buFont typeface="+mj-lt"/>
              <a:buAutoNum type="arabicPeriod" startAt="2"/>
            </a:pP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295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Suggested Deployment (MLOPs)</a:t>
            </a:r>
            <a:r>
              <a:rPr lang="en-US" sz="2400" dirty="0"/>
              <a:t>(4/9) </a:t>
            </a:r>
            <a:endParaRPr lang="en-US"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1711366"/>
          </a:xfrm>
          <a:prstGeom prst="rect">
            <a:avLst/>
          </a:prstGeom>
          <a:noFill/>
        </p:spPr>
        <p:txBody>
          <a:bodyPr wrap="square">
            <a:spAutoFit/>
          </a:bodyPr>
          <a:lstStyle/>
          <a:p>
            <a:pPr marL="0" indent="0">
              <a:lnSpc>
                <a:spcPct val="150000"/>
              </a:lnSpc>
              <a:buNone/>
            </a:pPr>
            <a:r>
              <a:rPr lang="en-US" b="1" u="sng" dirty="0"/>
              <a:t>Step 3:</a:t>
            </a:r>
          </a:p>
          <a:p>
            <a:pPr marL="800100" lvl="1" indent="-342900">
              <a:lnSpc>
                <a:spcPct val="150000"/>
              </a:lnSpc>
              <a:buFont typeface="Arial" panose="020B0604020202020204" pitchFamily="34" charset="0"/>
              <a:buChar char="•"/>
            </a:pPr>
            <a:r>
              <a:rPr lang="en-US" dirty="0"/>
              <a:t>Create a </a:t>
            </a:r>
            <a:r>
              <a:rPr lang="en-US" b="1" dirty="0" err="1"/>
              <a:t>Dockerfile</a:t>
            </a:r>
            <a:r>
              <a:rPr lang="en-US" dirty="0"/>
              <a:t> to package this </a:t>
            </a:r>
            <a:r>
              <a:rPr lang="en-US" b="1" dirty="0" err="1"/>
              <a:t>Kedro</a:t>
            </a:r>
            <a:r>
              <a:rPr lang="en-US" dirty="0"/>
              <a:t> project, </a:t>
            </a:r>
            <a:r>
              <a:rPr lang="en-US" b="1" dirty="0" err="1"/>
              <a:t>MLflow</a:t>
            </a:r>
            <a:r>
              <a:rPr lang="en-US" dirty="0"/>
              <a:t>, and other dependencies into a containerized environment</a:t>
            </a:r>
          </a:p>
          <a:p>
            <a:pPr marL="342900" indent="-342900">
              <a:lnSpc>
                <a:spcPct val="150000"/>
              </a:lnSpc>
              <a:buFont typeface="+mj-lt"/>
              <a:buAutoNum type="arabicPeriod" startAt="3"/>
            </a:pP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381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Suggested Deployment (MLOPs) </a:t>
            </a:r>
            <a:r>
              <a:rPr lang="en-US" sz="2400" dirty="0"/>
              <a:t>(5/9) </a:t>
            </a:r>
            <a:endParaRPr lang="en-US"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2126864"/>
          </a:xfrm>
          <a:prstGeom prst="rect">
            <a:avLst/>
          </a:prstGeom>
          <a:noFill/>
        </p:spPr>
        <p:txBody>
          <a:bodyPr wrap="square">
            <a:spAutoFit/>
          </a:bodyPr>
          <a:lstStyle/>
          <a:p>
            <a:pPr marL="0" indent="0">
              <a:lnSpc>
                <a:spcPct val="150000"/>
              </a:lnSpc>
              <a:buNone/>
            </a:pPr>
            <a:r>
              <a:rPr lang="en-US" b="1" u="sng" dirty="0"/>
              <a:t>Step 4:</a:t>
            </a:r>
          </a:p>
          <a:p>
            <a:pPr marL="800100" lvl="1" indent="-342900">
              <a:lnSpc>
                <a:spcPct val="150000"/>
              </a:lnSpc>
              <a:buFont typeface="Arial" panose="020B0604020202020204" pitchFamily="34" charset="0"/>
              <a:buChar char="•"/>
            </a:pPr>
            <a:r>
              <a:rPr lang="en-US" dirty="0"/>
              <a:t>Write a </a:t>
            </a:r>
            <a:r>
              <a:rPr lang="en-US" b="1" dirty="0" err="1"/>
              <a:t>Jenkinsfile</a:t>
            </a:r>
            <a:r>
              <a:rPr lang="en-US" dirty="0"/>
              <a:t> defining the CI/CD pipeline for this project</a:t>
            </a:r>
          </a:p>
          <a:p>
            <a:pPr marL="800100" lvl="1" indent="-342900">
              <a:lnSpc>
                <a:spcPct val="150000"/>
              </a:lnSpc>
              <a:buFont typeface="Arial" panose="020B0604020202020204" pitchFamily="34" charset="0"/>
              <a:buChar char="•"/>
            </a:pPr>
            <a:r>
              <a:rPr lang="en-US" dirty="0"/>
              <a:t>Include stages for checking out the source code, building the </a:t>
            </a:r>
            <a:r>
              <a:rPr lang="en-US" b="1" dirty="0"/>
              <a:t>Docker</a:t>
            </a:r>
            <a:r>
              <a:rPr lang="en-US" dirty="0"/>
              <a:t> image, running tests and linting, pushing the image to a container registry, and deploying to </a:t>
            </a:r>
            <a:r>
              <a:rPr lang="en-US" b="1" dirty="0"/>
              <a:t>OpenShift</a:t>
            </a:r>
            <a:endParaRPr lang="en-US" dirty="0"/>
          </a:p>
          <a:p>
            <a:pPr marL="800100" lvl="1" indent="-342900">
              <a:lnSpc>
                <a:spcPct val="150000"/>
              </a:lnSpc>
              <a:buFont typeface="Arial" panose="020B0604020202020204" pitchFamily="34" charset="0"/>
              <a:buChar char="•"/>
            </a:pP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8162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Suggested Deployment (MLOPs)</a:t>
            </a:r>
            <a:r>
              <a:rPr lang="en-US" sz="2400" dirty="0"/>
              <a:t>(6/9) </a:t>
            </a:r>
            <a:endParaRPr lang="en-US"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2126864"/>
          </a:xfrm>
          <a:prstGeom prst="rect">
            <a:avLst/>
          </a:prstGeom>
          <a:noFill/>
        </p:spPr>
        <p:txBody>
          <a:bodyPr wrap="square">
            <a:spAutoFit/>
          </a:bodyPr>
          <a:lstStyle/>
          <a:p>
            <a:pPr marL="0" indent="0">
              <a:lnSpc>
                <a:spcPct val="150000"/>
              </a:lnSpc>
              <a:buNone/>
            </a:pPr>
            <a:r>
              <a:rPr lang="en-US" b="1" u="sng" dirty="0"/>
              <a:t>Step 5:</a:t>
            </a:r>
          </a:p>
          <a:p>
            <a:pPr marL="800100" lvl="1" indent="-342900">
              <a:lnSpc>
                <a:spcPct val="150000"/>
              </a:lnSpc>
              <a:buFont typeface="Arial" panose="020B0604020202020204" pitchFamily="34" charset="0"/>
              <a:buChar char="•"/>
            </a:pPr>
            <a:r>
              <a:rPr lang="en-US" dirty="0"/>
              <a:t>Set up an </a:t>
            </a:r>
            <a:r>
              <a:rPr lang="en-US" b="1" dirty="0"/>
              <a:t>OpenShift</a:t>
            </a:r>
            <a:r>
              <a:rPr lang="en-US" dirty="0"/>
              <a:t> cluster and create a project for deploying this machine learning project.</a:t>
            </a:r>
          </a:p>
          <a:p>
            <a:pPr marL="800100" lvl="1" indent="-342900">
              <a:lnSpc>
                <a:spcPct val="150000"/>
              </a:lnSpc>
              <a:buFont typeface="Arial" panose="020B0604020202020204" pitchFamily="34" charset="0"/>
              <a:buChar char="•"/>
            </a:pPr>
            <a:r>
              <a:rPr lang="en-US" dirty="0"/>
              <a:t>Prepare a deployment configuration file (</a:t>
            </a:r>
            <a:r>
              <a:rPr lang="en-US" dirty="0" err="1"/>
              <a:t>deployment.yaml</a:t>
            </a:r>
            <a:r>
              <a:rPr lang="en-US" dirty="0"/>
              <a:t>) describing how to deploy this </a:t>
            </a:r>
            <a:r>
              <a:rPr lang="en-US" dirty="0" err="1"/>
              <a:t>dockerized</a:t>
            </a:r>
            <a:r>
              <a:rPr lang="en-US" dirty="0"/>
              <a:t> project in </a:t>
            </a:r>
            <a:r>
              <a:rPr lang="en-US" b="1" dirty="0"/>
              <a:t>OpenShift</a:t>
            </a:r>
          </a:p>
          <a:p>
            <a:pPr marL="800100" lvl="1" indent="-342900">
              <a:lnSpc>
                <a:spcPct val="150000"/>
              </a:lnSpc>
              <a:buFont typeface="Arial" panose="020B0604020202020204" pitchFamily="34" charset="0"/>
              <a:buChar char="•"/>
            </a:pPr>
            <a:r>
              <a:rPr lang="en-US" dirty="0"/>
              <a:t>Apply the deployment configuration to the </a:t>
            </a:r>
            <a:r>
              <a:rPr lang="en-US" b="1" dirty="0"/>
              <a:t>OpenShift </a:t>
            </a:r>
            <a:r>
              <a:rPr lang="en-US" dirty="0"/>
              <a:t>project</a:t>
            </a:r>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209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Suggested Deployment (MLOPs)</a:t>
            </a:r>
            <a:r>
              <a:rPr lang="en-US" sz="2400" dirty="0"/>
              <a:t>(7/9) </a:t>
            </a:r>
            <a:endParaRPr lang="en-US"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1295868"/>
          </a:xfrm>
          <a:prstGeom prst="rect">
            <a:avLst/>
          </a:prstGeom>
          <a:noFill/>
        </p:spPr>
        <p:txBody>
          <a:bodyPr wrap="square">
            <a:spAutoFit/>
          </a:bodyPr>
          <a:lstStyle/>
          <a:p>
            <a:pPr marL="0" indent="0">
              <a:lnSpc>
                <a:spcPct val="150000"/>
              </a:lnSpc>
              <a:buNone/>
            </a:pPr>
            <a:r>
              <a:rPr lang="en-US" b="1" u="sng" dirty="0"/>
              <a:t>Step 6:</a:t>
            </a:r>
          </a:p>
          <a:p>
            <a:pPr marL="800100" lvl="1" indent="-342900">
              <a:lnSpc>
                <a:spcPct val="150000"/>
              </a:lnSpc>
              <a:buFont typeface="Arial" panose="020B0604020202020204" pitchFamily="34" charset="0"/>
              <a:buChar char="•"/>
            </a:pPr>
            <a:r>
              <a:rPr lang="en-US" dirty="0"/>
              <a:t>Develop a </a:t>
            </a:r>
            <a:r>
              <a:rPr lang="en-US" b="1" dirty="0"/>
              <a:t>Django</a:t>
            </a:r>
            <a:r>
              <a:rPr lang="en-US" dirty="0"/>
              <a:t> </a:t>
            </a:r>
            <a:r>
              <a:rPr lang="en-US" b="1" dirty="0"/>
              <a:t>REST</a:t>
            </a:r>
            <a:r>
              <a:rPr lang="en-US" dirty="0"/>
              <a:t> </a:t>
            </a:r>
            <a:r>
              <a:rPr lang="en-US" b="1" dirty="0"/>
              <a:t>API</a:t>
            </a:r>
            <a:r>
              <a:rPr lang="en-US" dirty="0"/>
              <a:t> project to expose endpoints for the deployed machine learning model</a:t>
            </a:r>
          </a:p>
          <a:p>
            <a:pPr marL="800100" lvl="1" indent="-342900">
              <a:lnSpc>
                <a:spcPct val="150000"/>
              </a:lnSpc>
              <a:buFont typeface="Arial" panose="020B0604020202020204" pitchFamily="34" charset="0"/>
              <a:buChar char="•"/>
            </a:pPr>
            <a:r>
              <a:rPr lang="en-US" dirty="0"/>
              <a:t>Implement endpoints for inference, allowing users to send data for predictions</a:t>
            </a:r>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320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Suggested Deployment (MLOPs)</a:t>
            </a:r>
            <a:r>
              <a:rPr lang="en-US" sz="2400" dirty="0"/>
              <a:t>(8/9) </a:t>
            </a:r>
            <a:endParaRPr lang="en-US"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1711366"/>
          </a:xfrm>
          <a:prstGeom prst="rect">
            <a:avLst/>
          </a:prstGeom>
          <a:noFill/>
        </p:spPr>
        <p:txBody>
          <a:bodyPr wrap="square">
            <a:spAutoFit/>
          </a:bodyPr>
          <a:lstStyle/>
          <a:p>
            <a:pPr marL="0" indent="0">
              <a:lnSpc>
                <a:spcPct val="150000"/>
              </a:lnSpc>
              <a:buNone/>
            </a:pPr>
            <a:r>
              <a:rPr lang="en-US" b="1" u="sng" dirty="0"/>
              <a:t>Step 7:</a:t>
            </a:r>
          </a:p>
          <a:p>
            <a:pPr marL="800100" lvl="1" indent="-342900">
              <a:lnSpc>
                <a:spcPct val="150000"/>
              </a:lnSpc>
              <a:buFont typeface="Arial" panose="020B0604020202020204" pitchFamily="34" charset="0"/>
              <a:buChar char="•"/>
            </a:pPr>
            <a:r>
              <a:rPr lang="en-US" dirty="0"/>
              <a:t>Develop a front-end interface for bank users to interact with the </a:t>
            </a:r>
            <a:r>
              <a:rPr lang="en-US" b="1" dirty="0"/>
              <a:t>Django</a:t>
            </a:r>
            <a:r>
              <a:rPr lang="en-US" dirty="0"/>
              <a:t> </a:t>
            </a:r>
            <a:r>
              <a:rPr lang="en-US" b="1" dirty="0"/>
              <a:t>REST</a:t>
            </a:r>
            <a:r>
              <a:rPr lang="en-US" dirty="0"/>
              <a:t> </a:t>
            </a:r>
            <a:r>
              <a:rPr lang="en-US" b="1" dirty="0"/>
              <a:t>API</a:t>
            </a:r>
            <a:endParaRPr lang="en-US" dirty="0"/>
          </a:p>
          <a:p>
            <a:pPr marL="800100" lvl="1" indent="-342900">
              <a:lnSpc>
                <a:spcPct val="150000"/>
              </a:lnSpc>
              <a:buFont typeface="Arial" panose="020B0604020202020204" pitchFamily="34" charset="0"/>
              <a:buChar char="•"/>
            </a:pPr>
            <a:r>
              <a:rPr lang="en-US" dirty="0"/>
              <a:t>Allow users to upload datasets of ETB customers for quick inference using the deployed machine learning model</a:t>
            </a:r>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9502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Suggested Deployment (MLOPs)</a:t>
            </a:r>
            <a:r>
              <a:rPr lang="en-US" sz="2400" dirty="0"/>
              <a:t>(9/9) </a:t>
            </a:r>
            <a:endParaRPr lang="en-US"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3373359"/>
          </a:xfrm>
          <a:prstGeom prst="rect">
            <a:avLst/>
          </a:prstGeom>
          <a:noFill/>
        </p:spPr>
        <p:txBody>
          <a:bodyPr wrap="square">
            <a:spAutoFit/>
          </a:bodyPr>
          <a:lstStyle/>
          <a:p>
            <a:pPr marL="0" indent="0">
              <a:lnSpc>
                <a:spcPct val="150000"/>
              </a:lnSpc>
              <a:buNone/>
            </a:pPr>
            <a:r>
              <a:rPr lang="en-US" b="1" u="sng" dirty="0"/>
              <a:t>Step 8:</a:t>
            </a:r>
          </a:p>
          <a:p>
            <a:pPr marL="800100" lvl="1" indent="-342900">
              <a:lnSpc>
                <a:spcPct val="150000"/>
              </a:lnSpc>
              <a:buFont typeface="Arial" panose="020B0604020202020204" pitchFamily="34" charset="0"/>
              <a:buChar char="•"/>
            </a:pPr>
            <a:r>
              <a:rPr lang="en-US" dirty="0"/>
              <a:t>Implement </a:t>
            </a:r>
            <a:r>
              <a:rPr lang="en-US" b="1" dirty="0" err="1"/>
              <a:t>OpenTelemetry</a:t>
            </a:r>
            <a:r>
              <a:rPr lang="en-US" dirty="0"/>
              <a:t> for logging and tracing of deployed model inference API calls</a:t>
            </a:r>
          </a:p>
          <a:p>
            <a:pPr marL="800100" lvl="1" indent="-342900">
              <a:lnSpc>
                <a:spcPct val="150000"/>
              </a:lnSpc>
              <a:buFont typeface="Arial" panose="020B0604020202020204" pitchFamily="34" charset="0"/>
              <a:buChar char="•"/>
            </a:pPr>
            <a:r>
              <a:rPr lang="en-US" dirty="0"/>
              <a:t>Integrate </a:t>
            </a:r>
            <a:r>
              <a:rPr lang="en-US" b="1" dirty="0" err="1"/>
              <a:t>OpenTelemetry</a:t>
            </a:r>
            <a:r>
              <a:rPr lang="en-US" dirty="0"/>
              <a:t> with a UI tool like </a:t>
            </a:r>
            <a:r>
              <a:rPr lang="en-US" b="1" dirty="0"/>
              <a:t>Kibana</a:t>
            </a:r>
            <a:r>
              <a:rPr lang="en-US" dirty="0"/>
              <a:t> to visualize and analyze logs and traces, enabling efficient monitoring and debugging</a:t>
            </a:r>
          </a:p>
          <a:p>
            <a:pPr>
              <a:lnSpc>
                <a:spcPct val="150000"/>
              </a:lnSpc>
            </a:pPr>
            <a:r>
              <a:rPr lang="en-US" b="1" u="sng" dirty="0"/>
              <a:t>Additional Considerations</a:t>
            </a:r>
          </a:p>
          <a:p>
            <a:pPr marL="742950" lvl="1" indent="-285750">
              <a:lnSpc>
                <a:spcPct val="150000"/>
              </a:lnSpc>
              <a:buFont typeface="Arial" panose="020B0604020202020204" pitchFamily="34" charset="0"/>
              <a:buChar char="•"/>
            </a:pPr>
            <a:r>
              <a:rPr lang="en-US" dirty="0"/>
              <a:t>The decision not to use </a:t>
            </a:r>
            <a:r>
              <a:rPr lang="en-US" b="1" dirty="0" err="1"/>
              <a:t>PySpark</a:t>
            </a:r>
            <a:r>
              <a:rPr lang="en-US" dirty="0"/>
              <a:t> for a small dataset but planning for its deployment later is a strategic choice balancing current efficiency with future scalability</a:t>
            </a:r>
          </a:p>
          <a:p>
            <a:pPr marL="742950" lvl="1" indent="-285750">
              <a:lnSpc>
                <a:spcPct val="150000"/>
              </a:lnSpc>
              <a:buFont typeface="Arial" panose="020B0604020202020204" pitchFamily="34" charset="0"/>
              <a:buChar char="•"/>
            </a:pPr>
            <a:r>
              <a:rPr lang="en-US" dirty="0"/>
              <a:t>There will just be a need to refactor the </a:t>
            </a:r>
            <a:r>
              <a:rPr lang="en-US" b="1" dirty="0"/>
              <a:t>Pandas</a:t>
            </a:r>
            <a:r>
              <a:rPr lang="en-US" dirty="0"/>
              <a:t> codes to </a:t>
            </a:r>
            <a:r>
              <a:rPr lang="en-US" b="1" dirty="0" err="1"/>
              <a:t>PySpark</a:t>
            </a:r>
            <a:r>
              <a:rPr lang="en-US" dirty="0"/>
              <a:t>, which is relatively simple</a:t>
            </a:r>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1939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EDA (Using </a:t>
            </a:r>
            <a:r>
              <a:rPr lang="en-US" dirty="0" err="1"/>
              <a:t>Sweetviz</a:t>
            </a:r>
            <a:r>
              <a:rPr lang="en-US" dirty="0"/>
              <a:t>) </a:t>
            </a:r>
            <a:r>
              <a:rPr lang="en-US" sz="2400" dirty="0"/>
              <a:t>(1/1) </a:t>
            </a:r>
            <a:endParaRPr lang="en-US"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4204356"/>
          </a:xfrm>
          <a:prstGeom prst="rect">
            <a:avLst/>
          </a:prstGeom>
          <a:noFill/>
        </p:spPr>
        <p:txBody>
          <a:bodyPr wrap="square">
            <a:spAutoFit/>
          </a:bodyPr>
          <a:lstStyle/>
          <a:p>
            <a:pPr marL="342900" indent="-342900">
              <a:lnSpc>
                <a:spcPct val="150000"/>
              </a:lnSpc>
              <a:buFont typeface="+mj-lt"/>
              <a:buAutoNum type="arabicPeriod"/>
            </a:pPr>
            <a:r>
              <a:rPr lang="en-US" b="1" u="sng" dirty="0"/>
              <a:t>Comprehensive Insights:</a:t>
            </a:r>
          </a:p>
          <a:p>
            <a:pPr marL="800100" lvl="1" indent="-342900">
              <a:lnSpc>
                <a:spcPct val="150000"/>
              </a:lnSpc>
              <a:buFont typeface="Arial" panose="020B0604020202020204" pitchFamily="34" charset="0"/>
              <a:buChar char="•"/>
            </a:pPr>
            <a:r>
              <a:rPr lang="en-US" dirty="0"/>
              <a:t>Offers diverse visualizations for thorough data exploration</a:t>
            </a:r>
          </a:p>
          <a:p>
            <a:pPr marL="800100" lvl="1" indent="-342900">
              <a:lnSpc>
                <a:spcPct val="150000"/>
              </a:lnSpc>
              <a:buFont typeface="Arial" panose="020B0604020202020204" pitchFamily="34" charset="0"/>
              <a:buChar char="•"/>
            </a:pPr>
            <a:r>
              <a:rPr lang="en-US" dirty="0"/>
              <a:t>From histograms to association analysis, it covers various aspects of dataset examination</a:t>
            </a:r>
          </a:p>
          <a:p>
            <a:pPr marL="342900" indent="-342900">
              <a:lnSpc>
                <a:spcPct val="150000"/>
              </a:lnSpc>
              <a:buFont typeface="+mj-lt"/>
              <a:buAutoNum type="arabicPeriod"/>
            </a:pPr>
            <a:r>
              <a:rPr lang="en-US" b="1" u="sng" dirty="0"/>
              <a:t>Time Efficiency:</a:t>
            </a:r>
          </a:p>
          <a:p>
            <a:pPr marL="800100" lvl="1" indent="-342900">
              <a:lnSpc>
                <a:spcPct val="150000"/>
              </a:lnSpc>
              <a:buFont typeface="Arial" panose="020B0604020202020204" pitchFamily="34" charset="0"/>
              <a:buChar char="•"/>
            </a:pPr>
            <a:r>
              <a:rPr lang="en-US" dirty="0"/>
              <a:t>Automates EDA processes, saving valuable time</a:t>
            </a:r>
          </a:p>
          <a:p>
            <a:pPr marL="800100" lvl="1" indent="-342900">
              <a:lnSpc>
                <a:spcPct val="150000"/>
              </a:lnSpc>
              <a:buFont typeface="Arial" panose="020B0604020202020204" pitchFamily="34" charset="0"/>
              <a:buChar char="•"/>
            </a:pPr>
            <a:r>
              <a:rPr lang="en-US" dirty="0"/>
              <a:t>Provides quick insights into data distribution and associations (correlation etc.)</a:t>
            </a:r>
          </a:p>
          <a:p>
            <a:pPr marL="342900" indent="-342900">
              <a:lnSpc>
                <a:spcPct val="150000"/>
              </a:lnSpc>
              <a:buFont typeface="+mj-lt"/>
              <a:buAutoNum type="arabicPeriod"/>
            </a:pPr>
            <a:r>
              <a:rPr lang="en-US" b="1" u="sng" dirty="0"/>
              <a:t>Quality Assessment:</a:t>
            </a:r>
          </a:p>
          <a:p>
            <a:pPr marL="800100" lvl="1" indent="-342900">
              <a:lnSpc>
                <a:spcPct val="150000"/>
              </a:lnSpc>
              <a:buFont typeface="Arial" panose="020B0604020202020204" pitchFamily="34" charset="0"/>
              <a:buChar char="•"/>
            </a:pPr>
            <a:r>
              <a:rPr lang="en-US" dirty="0"/>
              <a:t>Detects missing values and zeros, aiding in data quality assessment</a:t>
            </a:r>
          </a:p>
          <a:p>
            <a:pPr lvl="1">
              <a:lnSpc>
                <a:spcPct val="150000"/>
              </a:lnSpc>
            </a:pPr>
            <a:endParaRPr lang="en-US" dirty="0"/>
          </a:p>
          <a:p>
            <a:pPr>
              <a:lnSpc>
                <a:spcPct val="150000"/>
              </a:lnSpc>
            </a:pPr>
            <a:r>
              <a:rPr lang="en-US" dirty="0"/>
              <a:t>Check </a:t>
            </a:r>
            <a:r>
              <a:rPr lang="en-US" b="1" i="1" u="sng" dirty="0" err="1"/>
              <a:t>maybank</a:t>
            </a:r>
            <a:r>
              <a:rPr lang="en-US" b="1" i="1" u="sng" dirty="0"/>
              <a:t>/data/raw/EDA.html</a:t>
            </a:r>
            <a:r>
              <a:rPr lang="en-US" dirty="0"/>
              <a:t> for the interactive EDA</a:t>
            </a:r>
            <a:endParaRPr lang="en-US" b="1" i="1" u="sng"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97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Missing Values Imputation </a:t>
            </a:r>
            <a:r>
              <a:rPr lang="en-US" sz="2400" dirty="0"/>
              <a:t>(1/4)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BB94A8C7-0A1C-F203-E392-C8BF770C1B9F}"/>
              </a:ext>
            </a:extLst>
          </p:cNvPr>
          <p:cNvSpPr txBox="1"/>
          <p:nvPr/>
        </p:nvSpPr>
        <p:spPr>
          <a:xfrm>
            <a:off x="841247" y="1586515"/>
            <a:ext cx="10451591" cy="3373359"/>
          </a:xfrm>
          <a:prstGeom prst="rect">
            <a:avLst/>
          </a:prstGeom>
          <a:noFill/>
        </p:spPr>
        <p:txBody>
          <a:bodyPr wrap="square">
            <a:spAutoFit/>
          </a:bodyPr>
          <a:lstStyle/>
          <a:p>
            <a:pPr>
              <a:lnSpc>
                <a:spcPct val="150000"/>
              </a:lnSpc>
            </a:pPr>
            <a:r>
              <a:rPr lang="en-US" b="1" u="sng" dirty="0"/>
              <a:t>Imputation Strategy Analysis</a:t>
            </a:r>
          </a:p>
          <a:p>
            <a:pPr>
              <a:lnSpc>
                <a:spcPct val="150000"/>
              </a:lnSpc>
            </a:pPr>
            <a:r>
              <a:rPr lang="en-US" i="1" dirty="0"/>
              <a:t>*Inside the notebook has deeper analysis with codes</a:t>
            </a:r>
          </a:p>
          <a:p>
            <a:pPr marL="342900" indent="-342900">
              <a:lnSpc>
                <a:spcPct val="150000"/>
              </a:lnSpc>
              <a:buFont typeface="+mj-lt"/>
              <a:buAutoNum type="arabicPeriod"/>
            </a:pPr>
            <a:r>
              <a:rPr lang="en-US" b="1" u="sng" dirty="0"/>
              <a:t>Understanding Metadata:</a:t>
            </a:r>
          </a:p>
          <a:p>
            <a:pPr marL="800100" lvl="1" indent="-342900">
              <a:lnSpc>
                <a:spcPct val="150000"/>
              </a:lnSpc>
              <a:buFont typeface="Arial" panose="020B0604020202020204" pitchFamily="34" charset="0"/>
              <a:buChar char="•"/>
            </a:pPr>
            <a:r>
              <a:rPr lang="en-US" dirty="0"/>
              <a:t>Delve into metadata to comprehend the definition of each feature.</a:t>
            </a:r>
          </a:p>
          <a:p>
            <a:pPr marL="800100" lvl="1" indent="-342900">
              <a:lnSpc>
                <a:spcPct val="150000"/>
              </a:lnSpc>
              <a:buFont typeface="Arial" panose="020B0604020202020204" pitchFamily="34" charset="0"/>
              <a:buChar char="•"/>
            </a:pPr>
            <a:r>
              <a:rPr lang="en-US" dirty="0"/>
              <a:t>Facilitates informed assumptions for handling missing values effectively.</a:t>
            </a:r>
          </a:p>
          <a:p>
            <a:pPr marL="342900" indent="-342900">
              <a:lnSpc>
                <a:spcPct val="150000"/>
              </a:lnSpc>
              <a:buFont typeface="+mj-lt"/>
              <a:buAutoNum type="arabicPeriod"/>
            </a:pPr>
            <a:r>
              <a:rPr lang="en-US" b="1" u="sng" dirty="0"/>
              <a:t>Tailored Imputation Strategies:</a:t>
            </a:r>
          </a:p>
          <a:p>
            <a:pPr lvl="1">
              <a:lnSpc>
                <a:spcPct val="150000"/>
              </a:lnSpc>
            </a:pPr>
            <a:r>
              <a:rPr lang="en-US" dirty="0"/>
              <a:t>Customize imputation based on the characteristics and significance of each feature.</a:t>
            </a:r>
          </a:p>
          <a:p>
            <a:pPr marL="800100" lvl="1" indent="-342900">
              <a:lnSpc>
                <a:spcPct val="150000"/>
              </a:lnSpc>
              <a:buFont typeface="Arial" panose="020B0604020202020204" pitchFamily="34" charset="0"/>
              <a:buChar char="•"/>
            </a:pPr>
            <a:r>
              <a:rPr lang="en-US" dirty="0"/>
              <a:t>Ensures a more effective data treatment approach.</a:t>
            </a:r>
            <a:endParaRPr lang="en-US" i="1" dirty="0"/>
          </a:p>
        </p:txBody>
      </p:sp>
    </p:spTree>
    <p:extLst>
      <p:ext uri="{BB962C8B-B14F-4D97-AF65-F5344CB8AC3E}">
        <p14:creationId xmlns:p14="http://schemas.microsoft.com/office/powerpoint/2010/main" val="309301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Missing Values Imputation </a:t>
            </a:r>
            <a:r>
              <a:rPr lang="en-US" sz="2400" dirty="0"/>
              <a:t>(2/4)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2">
            <a:extLst>
              <a:ext uri="{FF2B5EF4-FFF2-40B4-BE49-F238E27FC236}">
                <a16:creationId xmlns:a16="http://schemas.microsoft.com/office/drawing/2014/main" id="{1A681822-9E83-70AA-2396-8C33DD009C3B}"/>
              </a:ext>
            </a:extLst>
          </p:cNvPr>
          <p:cNvGraphicFramePr>
            <a:graphicFrameLocks noGrp="1"/>
          </p:cNvGraphicFramePr>
          <p:nvPr>
            <p:extLst>
              <p:ext uri="{D42A27DB-BD31-4B8C-83A1-F6EECF244321}">
                <p14:modId xmlns:p14="http://schemas.microsoft.com/office/powerpoint/2010/main" val="3608783050"/>
              </p:ext>
            </p:extLst>
          </p:nvPr>
        </p:nvGraphicFramePr>
        <p:xfrm>
          <a:off x="489208" y="1699058"/>
          <a:ext cx="11122633" cy="3937040"/>
        </p:xfrm>
        <a:graphic>
          <a:graphicData uri="http://schemas.openxmlformats.org/drawingml/2006/table">
            <a:tbl>
              <a:tblPr/>
              <a:tblGrid>
                <a:gridCol w="367268">
                  <a:extLst>
                    <a:ext uri="{9D8B030D-6E8A-4147-A177-3AD203B41FA5}">
                      <a16:colId xmlns:a16="http://schemas.microsoft.com/office/drawing/2014/main" val="2684863676"/>
                    </a:ext>
                  </a:extLst>
                </a:gridCol>
                <a:gridCol w="1439915">
                  <a:extLst>
                    <a:ext uri="{9D8B030D-6E8A-4147-A177-3AD203B41FA5}">
                      <a16:colId xmlns:a16="http://schemas.microsoft.com/office/drawing/2014/main" val="1662071521"/>
                    </a:ext>
                  </a:extLst>
                </a:gridCol>
                <a:gridCol w="779318">
                  <a:extLst>
                    <a:ext uri="{9D8B030D-6E8A-4147-A177-3AD203B41FA5}">
                      <a16:colId xmlns:a16="http://schemas.microsoft.com/office/drawing/2014/main" val="415119747"/>
                    </a:ext>
                  </a:extLst>
                </a:gridCol>
                <a:gridCol w="2514600">
                  <a:extLst>
                    <a:ext uri="{9D8B030D-6E8A-4147-A177-3AD203B41FA5}">
                      <a16:colId xmlns:a16="http://schemas.microsoft.com/office/drawing/2014/main" val="467878190"/>
                    </a:ext>
                  </a:extLst>
                </a:gridCol>
                <a:gridCol w="6021532">
                  <a:extLst>
                    <a:ext uri="{9D8B030D-6E8A-4147-A177-3AD203B41FA5}">
                      <a16:colId xmlns:a16="http://schemas.microsoft.com/office/drawing/2014/main" val="3977653806"/>
                    </a:ext>
                  </a:extLst>
                </a:gridCol>
              </a:tblGrid>
              <a:tr h="0">
                <a:tc>
                  <a:txBody>
                    <a:bodyPr/>
                    <a:lstStyle/>
                    <a:p>
                      <a:pPr algn="l" fontAlgn="ctr"/>
                      <a:r>
                        <a:rPr lang="en-SG" sz="1200" b="1"/>
                        <a:t>No.</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b="1" dirty="0"/>
                        <a:t>Variable</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b="1" dirty="0"/>
                        <a:t>Missing %</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b="1" dirty="0"/>
                        <a:t>Imputation Strategy</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b="1" dirty="0"/>
                        <a:t>Explanation</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56378328"/>
                  </a:ext>
                </a:extLst>
              </a:tr>
              <a:tr h="0">
                <a:tc>
                  <a:txBody>
                    <a:bodyPr/>
                    <a:lstStyle/>
                    <a:p>
                      <a:pPr algn="l" fontAlgn="ctr"/>
                      <a:r>
                        <a:rPr lang="en-SG" sz="1200"/>
                        <a:t>1</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C_ID</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0%</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No missing values</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dirty="0"/>
                        <a:t>-</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14787244"/>
                  </a:ext>
                </a:extLst>
              </a:tr>
              <a:tr h="0">
                <a:tc>
                  <a:txBody>
                    <a:bodyPr/>
                    <a:lstStyle/>
                    <a:p>
                      <a:pPr algn="l" fontAlgn="ctr"/>
                      <a:r>
                        <a:rPr lang="en-SG" sz="1200"/>
                        <a:t>2</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C_AGE</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0%</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No missing values</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658910"/>
                  </a:ext>
                </a:extLst>
              </a:tr>
              <a:tr h="0">
                <a:tc>
                  <a:txBody>
                    <a:bodyPr/>
                    <a:lstStyle/>
                    <a:p>
                      <a:pPr algn="l" fontAlgn="ctr"/>
                      <a:r>
                        <a:rPr lang="en-SG" sz="1200" dirty="0"/>
                        <a:t>3</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C_EDU</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dirty="0"/>
                        <a:t>58%</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Constant Imputation: "Not Provided"</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t>Since it is the customer education, missing values are imputed with "Not Provided", cannot use "Others" as it is already specified.</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89095458"/>
                  </a:ext>
                </a:extLst>
              </a:tr>
              <a:tr h="0">
                <a:tc>
                  <a:txBody>
                    <a:bodyPr/>
                    <a:lstStyle/>
                    <a:p>
                      <a:pPr algn="l" fontAlgn="ctr"/>
                      <a:r>
                        <a:rPr lang="en-SG" sz="1200"/>
                        <a:t>4</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C_HSE</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66%</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Constant Imputation: "Not Provided"</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dirty="0"/>
                        <a:t>Since it is the customer house type, missing values are imputed with "Not Provided".</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88107448"/>
                  </a:ext>
                </a:extLst>
              </a:tr>
              <a:tr h="0">
                <a:tc>
                  <a:txBody>
                    <a:bodyPr/>
                    <a:lstStyle/>
                    <a:p>
                      <a:pPr algn="l" fontAlgn="ctr"/>
                      <a:r>
                        <a:rPr lang="en-SG" sz="1200"/>
                        <a:t>5</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dirty="0"/>
                        <a:t>PC</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&lt;1%</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Zero Imputation</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dirty="0"/>
                        <a:t>Distribution is not skewed and only &lt;1% missing. PC is postal code, hence does not make sense to use mean/mode imputation. Hence use zero imputation instead.</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11257235"/>
                  </a:ext>
                </a:extLst>
              </a:tr>
              <a:tr h="0">
                <a:tc>
                  <a:txBody>
                    <a:bodyPr/>
                    <a:lstStyle/>
                    <a:p>
                      <a:pPr algn="l" fontAlgn="ctr"/>
                      <a:r>
                        <a:rPr lang="en-SG" sz="1200" dirty="0"/>
                        <a:t>6</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INCM_TYP</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45%</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Mode Imputation: 2.0</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dirty="0"/>
                        <a:t>Drop at 1, 7, and 8 bins. Impute with 2, assuming no income would be already be recorded under either 1 or 8 depending on which is the lowest income type bin.</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79631591"/>
                  </a:ext>
                </a:extLst>
              </a:tr>
              <a:tr h="0">
                <a:tc>
                  <a:txBody>
                    <a:bodyPr/>
                    <a:lstStyle/>
                    <a:p>
                      <a:pPr algn="l" fontAlgn="ctr"/>
                      <a:r>
                        <a:rPr lang="en-SG" sz="12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gn_occ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Constant Imputation: "Not Provided"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dirty="0"/>
                        <a:t>Since it is occupation, missing values are imputed with "Not Provided", cannot use "Others" as it is already specified.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70017889"/>
                  </a:ext>
                </a:extLst>
              </a:tr>
              <a:tr h="0">
                <a:tc>
                  <a:txBody>
                    <a:bodyPr/>
                    <a:lstStyle/>
                    <a:p>
                      <a:pPr algn="l" fontAlgn="ctr"/>
                      <a:r>
                        <a:rPr lang="en-SG" sz="120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NUM_PRD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No missing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04094786"/>
                  </a:ext>
                </a:extLst>
              </a:tr>
              <a:tr h="0">
                <a:tc>
                  <a:txBody>
                    <a:bodyPr/>
                    <a:lstStyle/>
                    <a:p>
                      <a:pPr algn="l" fontAlgn="ctr"/>
                      <a:r>
                        <a:rPr lang="en-SG" sz="120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CASATD_CNT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t>Impute with 0, indicating no CASA or TD accounts, verified with below CASA and TD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58711540"/>
                  </a:ext>
                </a:extLst>
              </a:tr>
              <a:tr h="0">
                <a:tc>
                  <a:txBody>
                    <a:bodyPr/>
                    <a:lstStyle/>
                    <a:p>
                      <a:pPr algn="l" fontAlgn="ctr"/>
                      <a:r>
                        <a:rPr lang="en-SG" sz="120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MTHCASA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t>Impute with 0, indicating no CASA account.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67332643"/>
                  </a:ext>
                </a:extLst>
              </a:tr>
              <a:tr h="0">
                <a:tc>
                  <a:txBody>
                    <a:bodyPr/>
                    <a:lstStyle/>
                    <a:p>
                      <a:pPr algn="l" fontAlgn="ctr"/>
                      <a:r>
                        <a:rPr lang="en-SG" sz="12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dirty="0"/>
                        <a:t>MAXCASA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t>Impute with 0, indicating no CASA account.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50840151"/>
                  </a:ext>
                </a:extLst>
              </a:tr>
              <a:tr h="0">
                <a:tc>
                  <a:txBody>
                    <a:bodyPr/>
                    <a:lstStyle/>
                    <a:p>
                      <a:pPr algn="l" fontAlgn="ctr"/>
                      <a:r>
                        <a:rPr lang="en-SG" sz="12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dirty="0"/>
                        <a:t>MINCASA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dirty="0"/>
                        <a:t>Impute with 0, indicating no CASA account.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58812736"/>
                  </a:ext>
                </a:extLst>
              </a:tr>
            </a:tbl>
          </a:graphicData>
        </a:graphic>
      </p:graphicFrame>
    </p:spTree>
    <p:extLst>
      <p:ext uri="{BB962C8B-B14F-4D97-AF65-F5344CB8AC3E}">
        <p14:creationId xmlns:p14="http://schemas.microsoft.com/office/powerpoint/2010/main" val="5206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a:t>Business Problem Overview</a:t>
            </a:r>
            <a:endParaRPr lang="en-US" dirty="0"/>
          </a:p>
        </p:txBody>
      </p:sp>
      <p:sp>
        <p:nvSpPr>
          <p:cNvPr id="7" name="Content Placeholder 6">
            <a:extLst>
              <a:ext uri="{FF2B5EF4-FFF2-40B4-BE49-F238E27FC236}">
                <a16:creationId xmlns:a16="http://schemas.microsoft.com/office/drawing/2014/main" id="{950409DC-7FF4-F622-4029-A7A166A98755}"/>
              </a:ext>
            </a:extLst>
          </p:cNvPr>
          <p:cNvSpPr>
            <a:spLocks/>
          </p:cNvSpPr>
          <p:nvPr/>
        </p:nvSpPr>
        <p:spPr>
          <a:xfrm>
            <a:off x="838200" y="1681027"/>
            <a:ext cx="10515600" cy="784571"/>
          </a:xfrm>
          <a:prstGeom prst="rect">
            <a:avLst/>
          </a:prstGeom>
        </p:spPr>
        <p:txBody>
          <a:bodyPr>
            <a:normAutofit/>
          </a:bodyPr>
          <a:lstStyle/>
          <a:p>
            <a:pPr>
              <a:lnSpc>
                <a:spcPct val="90000"/>
              </a:lnSpc>
              <a:spcAft>
                <a:spcPts val="600"/>
              </a:spcAft>
            </a:pPr>
            <a:r>
              <a:rPr lang="en-US" sz="1600" kern="1200" dirty="0">
                <a:solidFill>
                  <a:schemeClr val="tx1"/>
                </a:solidFill>
                <a:latin typeface="+mn-lt"/>
                <a:ea typeface="+mn-ea"/>
                <a:cs typeface="+mn-cs"/>
              </a:rPr>
              <a:t>The bank aims to increase its customer base and revenue by identifying potential affluent customers within its Existing To Bank (ETB) segment. By upgrading these customers from normal to affluent status, the bank can offer tailored products and services to enhance satisfaction and drive revenue growth.</a:t>
            </a:r>
            <a:endParaRPr lang="en-US" sz="1600" dirty="0"/>
          </a:p>
        </p:txBody>
      </p:sp>
      <p:sp>
        <p:nvSpPr>
          <p:cNvPr id="11" name="Rectangle: Rounded Corners 10">
            <a:extLst>
              <a:ext uri="{FF2B5EF4-FFF2-40B4-BE49-F238E27FC236}">
                <a16:creationId xmlns:a16="http://schemas.microsoft.com/office/drawing/2014/main" id="{1B6F1EBC-5954-6BEB-0A39-2A5A2F9A52F0}"/>
              </a:ext>
            </a:extLst>
          </p:cNvPr>
          <p:cNvSpPr/>
          <p:nvPr/>
        </p:nvSpPr>
        <p:spPr>
          <a:xfrm>
            <a:off x="865953" y="2705564"/>
            <a:ext cx="2959857" cy="3355736"/>
          </a:xfrm>
          <a:prstGeom prst="roundRect">
            <a:avLst/>
          </a:prstGeom>
          <a:solidFill>
            <a:srgbClr val="FFCA08">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a:solidFill>
                  <a:schemeClr val="tx1"/>
                </a:solidFill>
              </a:rPr>
              <a:t>Target Segment</a:t>
            </a:r>
          </a:p>
          <a:p>
            <a:pPr algn="ctr"/>
            <a:endParaRPr lang="en-US" sz="1600" b="1">
              <a:solidFill>
                <a:schemeClr val="tx1"/>
              </a:solidFill>
            </a:endParaRPr>
          </a:p>
          <a:p>
            <a:pPr algn="ctr"/>
            <a:r>
              <a:rPr lang="en-US" sz="1600">
                <a:solidFill>
                  <a:schemeClr val="tx1"/>
                </a:solidFill>
              </a:rPr>
              <a:t>Focus on the Existing To Bank (ETB) customers, particularly those currently classified as normal but with the potential to become affluent.</a:t>
            </a:r>
            <a:endParaRPr lang="en-US" sz="1600" dirty="0">
              <a:solidFill>
                <a:schemeClr val="tx1"/>
              </a:solidFill>
            </a:endParaRPr>
          </a:p>
        </p:txBody>
      </p:sp>
      <p:sp>
        <p:nvSpPr>
          <p:cNvPr id="13" name="Rectangle: Rounded Corners 12">
            <a:extLst>
              <a:ext uri="{FF2B5EF4-FFF2-40B4-BE49-F238E27FC236}">
                <a16:creationId xmlns:a16="http://schemas.microsoft.com/office/drawing/2014/main" id="{6E600EE8-A664-2E4D-3705-65FBA88F932F}"/>
              </a:ext>
            </a:extLst>
          </p:cNvPr>
          <p:cNvSpPr/>
          <p:nvPr/>
        </p:nvSpPr>
        <p:spPr>
          <a:xfrm>
            <a:off x="4524115" y="2705564"/>
            <a:ext cx="2959857" cy="3355736"/>
          </a:xfrm>
          <a:prstGeom prst="roundRect">
            <a:avLst/>
          </a:prstGeom>
          <a:solidFill>
            <a:srgbClr val="FFCA08">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a:solidFill>
                  <a:schemeClr val="tx1"/>
                </a:solidFill>
              </a:rPr>
              <a:t>Data Utilization</a:t>
            </a:r>
          </a:p>
          <a:p>
            <a:pPr algn="ctr"/>
            <a:endParaRPr lang="en-US" sz="1600" b="1">
              <a:solidFill>
                <a:schemeClr val="tx1"/>
              </a:solidFill>
            </a:endParaRPr>
          </a:p>
          <a:p>
            <a:pPr algn="ctr"/>
            <a:r>
              <a:rPr lang="en-US" sz="1600">
                <a:solidFill>
                  <a:schemeClr val="tx1"/>
                </a:solidFill>
              </a:rPr>
              <a:t>Analyze a comprehensive dataset featuring various customer attributes and a binary label indicating 'affluent' or 'normal' status to identify potential candidates for upgrade.</a:t>
            </a:r>
            <a:endParaRPr lang="en-US" sz="1600" dirty="0">
              <a:solidFill>
                <a:schemeClr val="tx1"/>
              </a:solidFill>
            </a:endParaRPr>
          </a:p>
        </p:txBody>
      </p:sp>
      <p:sp>
        <p:nvSpPr>
          <p:cNvPr id="25" name="Rectangle: Rounded Corners 24">
            <a:extLst>
              <a:ext uri="{FF2B5EF4-FFF2-40B4-BE49-F238E27FC236}">
                <a16:creationId xmlns:a16="http://schemas.microsoft.com/office/drawing/2014/main" id="{0D0C061D-0AEC-2A4A-F1C2-A4A00E82F580}"/>
              </a:ext>
            </a:extLst>
          </p:cNvPr>
          <p:cNvSpPr/>
          <p:nvPr/>
        </p:nvSpPr>
        <p:spPr>
          <a:xfrm>
            <a:off x="8101367" y="2705564"/>
            <a:ext cx="2959857" cy="3355736"/>
          </a:xfrm>
          <a:prstGeom prst="roundRect">
            <a:avLst/>
          </a:prstGeom>
          <a:solidFill>
            <a:srgbClr val="FFCA08">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a:solidFill>
                  <a:schemeClr val="tx1"/>
                </a:solidFill>
              </a:rPr>
              <a:t>Expected Result</a:t>
            </a:r>
          </a:p>
          <a:p>
            <a:pPr algn="ctr"/>
            <a:endParaRPr lang="en-US" sz="1600" b="1">
              <a:solidFill>
                <a:schemeClr val="tx1"/>
              </a:solidFill>
            </a:endParaRPr>
          </a:p>
          <a:p>
            <a:pPr algn="ctr"/>
            <a:r>
              <a:rPr lang="en-US" sz="1600">
                <a:solidFill>
                  <a:schemeClr val="tx1"/>
                </a:solidFill>
              </a:rPr>
              <a:t>The bank is poised to effectively identify and target hidden affluent customers within the ETB segment, leading to increased revenue, customer satisfaction, and a stronger market presence.</a:t>
            </a:r>
            <a:endParaRPr lang="en-US" sz="1600" dirty="0">
              <a:solidFill>
                <a:schemeClr val="tx1"/>
              </a:solidFill>
            </a:endParaRPr>
          </a:p>
        </p:txBody>
      </p:sp>
      <p:sp>
        <p:nvSpPr>
          <p:cNvPr id="27" name="Arrow: Right 26">
            <a:extLst>
              <a:ext uri="{FF2B5EF4-FFF2-40B4-BE49-F238E27FC236}">
                <a16:creationId xmlns:a16="http://schemas.microsoft.com/office/drawing/2014/main" id="{91FE411C-4407-E4DC-DBA9-59689D2BB8A3}"/>
              </a:ext>
            </a:extLst>
          </p:cNvPr>
          <p:cNvSpPr/>
          <p:nvPr/>
        </p:nvSpPr>
        <p:spPr>
          <a:xfrm>
            <a:off x="3938793" y="3945510"/>
            <a:ext cx="472338" cy="397933"/>
          </a:xfrm>
          <a:prstGeom prst="rightArrow">
            <a:avLst/>
          </a:prstGeom>
          <a:solidFill>
            <a:srgbClr val="FFCA0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20FD9CAD-5DF3-CB90-DFEF-661C17C4F58E}"/>
              </a:ext>
            </a:extLst>
          </p:cNvPr>
          <p:cNvSpPr/>
          <p:nvPr/>
        </p:nvSpPr>
        <p:spPr>
          <a:xfrm>
            <a:off x="7556500" y="3945510"/>
            <a:ext cx="472338" cy="397933"/>
          </a:xfrm>
          <a:prstGeom prst="rightArrow">
            <a:avLst/>
          </a:prstGeom>
          <a:solidFill>
            <a:srgbClr val="FFCA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53CD8E8F-00C2-7F5A-2968-2D794A1730A2}"/>
              </a:ext>
            </a:extLst>
          </p:cNvPr>
          <p:cNvGrpSpPr/>
          <p:nvPr/>
        </p:nvGrpSpPr>
        <p:grpSpPr>
          <a:xfrm>
            <a:off x="853965" y="1386038"/>
            <a:ext cx="10493739" cy="99608"/>
            <a:chOff x="853965" y="1351225"/>
            <a:chExt cx="10493739" cy="144046"/>
          </a:xfrm>
        </p:grpSpPr>
        <p:cxnSp>
          <p:nvCxnSpPr>
            <p:cNvPr id="40" name="Straight Connector 39">
              <a:extLst>
                <a:ext uri="{FF2B5EF4-FFF2-40B4-BE49-F238E27FC236}">
                  <a16:creationId xmlns:a16="http://schemas.microsoft.com/office/drawing/2014/main" id="{42FCCBD5-4AB2-CB2A-D36C-9AC12F5C8AC1}"/>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F293D83-D648-4ED0-AE72-83E125F7E06E}"/>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4846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Missing Values Imputation </a:t>
            </a:r>
            <a:r>
              <a:rPr lang="en-US" sz="2400" dirty="0"/>
              <a:t>(3/4)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e 4">
            <a:extLst>
              <a:ext uri="{FF2B5EF4-FFF2-40B4-BE49-F238E27FC236}">
                <a16:creationId xmlns:a16="http://schemas.microsoft.com/office/drawing/2014/main" id="{1520342C-48A8-EF42-5458-EB3CCFCD304B}"/>
              </a:ext>
            </a:extLst>
          </p:cNvPr>
          <p:cNvGraphicFramePr>
            <a:graphicFrameLocks noGrp="1"/>
          </p:cNvGraphicFramePr>
          <p:nvPr>
            <p:extLst>
              <p:ext uri="{D42A27DB-BD31-4B8C-83A1-F6EECF244321}">
                <p14:modId xmlns:p14="http://schemas.microsoft.com/office/powerpoint/2010/main" val="1249445887"/>
              </p:ext>
            </p:extLst>
          </p:nvPr>
        </p:nvGraphicFramePr>
        <p:xfrm>
          <a:off x="489209" y="1700277"/>
          <a:ext cx="11122633" cy="4794800"/>
        </p:xfrm>
        <a:graphic>
          <a:graphicData uri="http://schemas.openxmlformats.org/drawingml/2006/table">
            <a:tbl>
              <a:tblPr/>
              <a:tblGrid>
                <a:gridCol w="354881">
                  <a:extLst>
                    <a:ext uri="{9D8B030D-6E8A-4147-A177-3AD203B41FA5}">
                      <a16:colId xmlns:a16="http://schemas.microsoft.com/office/drawing/2014/main" val="2684863676"/>
                    </a:ext>
                  </a:extLst>
                </a:gridCol>
                <a:gridCol w="1456563">
                  <a:extLst>
                    <a:ext uri="{9D8B030D-6E8A-4147-A177-3AD203B41FA5}">
                      <a16:colId xmlns:a16="http://schemas.microsoft.com/office/drawing/2014/main" val="1662071521"/>
                    </a:ext>
                  </a:extLst>
                </a:gridCol>
                <a:gridCol w="782479">
                  <a:extLst>
                    <a:ext uri="{9D8B030D-6E8A-4147-A177-3AD203B41FA5}">
                      <a16:colId xmlns:a16="http://schemas.microsoft.com/office/drawing/2014/main" val="415119747"/>
                    </a:ext>
                  </a:extLst>
                </a:gridCol>
                <a:gridCol w="2510908">
                  <a:extLst>
                    <a:ext uri="{9D8B030D-6E8A-4147-A177-3AD203B41FA5}">
                      <a16:colId xmlns:a16="http://schemas.microsoft.com/office/drawing/2014/main" val="467878190"/>
                    </a:ext>
                  </a:extLst>
                </a:gridCol>
                <a:gridCol w="6017802">
                  <a:extLst>
                    <a:ext uri="{9D8B030D-6E8A-4147-A177-3AD203B41FA5}">
                      <a16:colId xmlns:a16="http://schemas.microsoft.com/office/drawing/2014/main" val="3977653806"/>
                    </a:ext>
                  </a:extLst>
                </a:gridCol>
              </a:tblGrid>
              <a:tr h="174572">
                <a:tc>
                  <a:txBody>
                    <a:bodyPr/>
                    <a:lstStyle/>
                    <a:p>
                      <a:pPr algn="l" fontAlgn="ctr"/>
                      <a:r>
                        <a:rPr lang="en-SG" sz="1200" b="1"/>
                        <a:t>No.</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b="1" dirty="0"/>
                        <a:t>Variable</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b="1" dirty="0"/>
                        <a:t>Missing %</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b="1" dirty="0"/>
                        <a:t>Imputation Strategy</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b="1" dirty="0"/>
                        <a:t>Explanation</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56378328"/>
                  </a:ext>
                </a:extLst>
              </a:tr>
              <a:tr h="358232">
                <a:tc>
                  <a:txBody>
                    <a:bodyPr/>
                    <a:lstStyle/>
                    <a:p>
                      <a:pPr algn="l" fontAlgn="ctr"/>
                      <a:r>
                        <a:rPr lang="en-SG" sz="1200" dirty="0">
                          <a:effectLst/>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OWN_CASA (NEW)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New Binary Column: 1 for owned, 0 for not owned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Created a new binary column to differentiate not owning a CASA and an empty CASA account, since MTH/MAX/MINCASA already have 0s, which implies an empty CASA account.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14787244"/>
                  </a:ext>
                </a:extLst>
              </a:tr>
              <a:tr h="214939">
                <a:tc>
                  <a:txBody>
                    <a:bodyPr/>
                    <a:lstStyle/>
                    <a:p>
                      <a:pPr algn="l" fontAlgn="ctr"/>
                      <a:r>
                        <a:rPr lang="en-SG" sz="1200">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DRvCR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indicating either zero debit or absence of credit (0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658910"/>
                  </a:ext>
                </a:extLst>
              </a:tr>
              <a:tr h="214939">
                <a:tc>
                  <a:txBody>
                    <a:bodyPr/>
                    <a:lstStyle/>
                    <a:p>
                      <a:pPr algn="l" fontAlgn="ctr"/>
                      <a:r>
                        <a:rPr lang="en-SG" sz="1200">
                          <a:effectLst/>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MTHTD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indicating no TD account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89095458"/>
                  </a:ext>
                </a:extLst>
              </a:tr>
              <a:tr h="214939">
                <a:tc>
                  <a:txBody>
                    <a:bodyPr/>
                    <a:lstStyle/>
                    <a:p>
                      <a:pPr algn="l" fontAlgn="ctr"/>
                      <a:r>
                        <a:rPr lang="en-SG" sz="1200">
                          <a:effectLst/>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MAXTD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indicating no TD account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88107448"/>
                  </a:ext>
                </a:extLst>
              </a:tr>
              <a:tr h="358232">
                <a:tc>
                  <a:txBody>
                    <a:bodyPr/>
                    <a:lstStyle/>
                    <a:p>
                      <a:pPr algn="l" fontAlgn="ctr"/>
                      <a:r>
                        <a:rPr lang="en-SG" sz="1200">
                          <a:effectLst/>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OWN_TD (NEW)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New Binary Column: 1 for owned, 0 for not owned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Created a new binary column, upon below CASA and TD analysis, it can be shown that indeed missing values in CASATD_CNT implies 0 CASA and TD accounts.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11257235"/>
                  </a:ext>
                </a:extLst>
              </a:tr>
              <a:tr h="214939">
                <a:tc>
                  <a:txBody>
                    <a:bodyPr/>
                    <a:lstStyle/>
                    <a:p>
                      <a:pPr algn="l" fontAlgn="ctr"/>
                      <a:r>
                        <a:rPr lang="en-SG" sz="1200">
                          <a:effectLst/>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Asset_value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No missing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79631591"/>
                  </a:ext>
                </a:extLst>
              </a:tr>
              <a:tr h="358232">
                <a:tc>
                  <a:txBody>
                    <a:bodyPr/>
                    <a:lstStyle/>
                    <a:p>
                      <a:pPr algn="l" fontAlgn="ctr"/>
                      <a:r>
                        <a:rPr lang="en-SG" sz="1200">
                          <a:effectLst/>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HL_tag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Constant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Supposed to be either 1 or 0 according to metadata, and only 1 exists at the moment. Impute with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70017889"/>
                  </a:ext>
                </a:extLst>
              </a:tr>
              <a:tr h="358232">
                <a:tc>
                  <a:txBody>
                    <a:bodyPr/>
                    <a:lstStyle/>
                    <a:p>
                      <a:pPr algn="l" fontAlgn="ctr"/>
                      <a:r>
                        <a:rPr lang="en-SG" sz="1200">
                          <a:effectLst/>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AL_tag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Constant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Supposed to be either 1 or 0 according to metadata, and only 1 exists at the moment. Impute with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04094786"/>
                  </a:ext>
                </a:extLst>
              </a:tr>
              <a:tr h="358232">
                <a:tc>
                  <a:txBody>
                    <a:bodyPr/>
                    <a:lstStyle/>
                    <a:p>
                      <a:pPr algn="l" fontAlgn="ctr"/>
                      <a:r>
                        <a:rPr lang="en-SG" sz="1200">
                          <a:effectLst/>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pur_price_avg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no 0s, hence should be safe assumption that the property purchase price is 0. Also _avg could imply average, hence if no property owned, then 0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58711540"/>
                  </a:ext>
                </a:extLst>
              </a:tr>
              <a:tr h="358232">
                <a:tc>
                  <a:txBody>
                    <a:bodyPr/>
                    <a:lstStyle/>
                    <a:p>
                      <a:pPr algn="l" fontAlgn="ctr"/>
                      <a:r>
                        <a:rPr lang="en-SG" sz="1200">
                          <a:effectLst/>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UT_AVE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indicating no UT transaction, no 0 exists and verified with below Unit Trust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67332643"/>
                  </a:ext>
                </a:extLst>
              </a:tr>
              <a:tr h="358232">
                <a:tc>
                  <a:txBody>
                    <a:bodyPr/>
                    <a:lstStyle/>
                    <a:p>
                      <a:pPr algn="l" fontAlgn="ctr"/>
                      <a:r>
                        <a:rPr lang="en-SG" sz="1200">
                          <a:effectLst/>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MAXUT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indicating no UT transaction, no 0 exists and verified with below Unit Trust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50840151"/>
                  </a:ext>
                </a:extLst>
              </a:tr>
              <a:tr h="229728">
                <a:tc>
                  <a:txBody>
                    <a:bodyPr/>
                    <a:lstStyle/>
                    <a:p>
                      <a:pPr algn="l" fontAlgn="ctr"/>
                      <a:r>
                        <a:rPr lang="en-SG" sz="1200">
                          <a:effectLst/>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N_FUNDS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dirty="0">
                          <a:effectLst/>
                        </a:rPr>
                        <a:t>Impute with 0, indicating no funds owned, no 0 exists and verified with Unit Trust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58812736"/>
                  </a:ext>
                </a:extLst>
              </a:tr>
            </a:tbl>
          </a:graphicData>
        </a:graphic>
      </p:graphicFrame>
    </p:spTree>
    <p:extLst>
      <p:ext uri="{BB962C8B-B14F-4D97-AF65-F5344CB8AC3E}">
        <p14:creationId xmlns:p14="http://schemas.microsoft.com/office/powerpoint/2010/main" val="2296249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Missing Values Imputation </a:t>
            </a:r>
            <a:r>
              <a:rPr lang="en-US" sz="2400" dirty="0"/>
              <a:t>(4/4)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e 4">
            <a:extLst>
              <a:ext uri="{FF2B5EF4-FFF2-40B4-BE49-F238E27FC236}">
                <a16:creationId xmlns:a16="http://schemas.microsoft.com/office/drawing/2014/main" id="{1520342C-48A8-EF42-5458-EB3CCFCD304B}"/>
              </a:ext>
            </a:extLst>
          </p:cNvPr>
          <p:cNvGraphicFramePr>
            <a:graphicFrameLocks noGrp="1"/>
          </p:cNvGraphicFramePr>
          <p:nvPr>
            <p:extLst>
              <p:ext uri="{D42A27DB-BD31-4B8C-83A1-F6EECF244321}">
                <p14:modId xmlns:p14="http://schemas.microsoft.com/office/powerpoint/2010/main" val="2352395233"/>
              </p:ext>
            </p:extLst>
          </p:nvPr>
        </p:nvGraphicFramePr>
        <p:xfrm>
          <a:off x="489209" y="1700277"/>
          <a:ext cx="11122633" cy="4154720"/>
        </p:xfrm>
        <a:graphic>
          <a:graphicData uri="http://schemas.openxmlformats.org/drawingml/2006/table">
            <a:tbl>
              <a:tblPr/>
              <a:tblGrid>
                <a:gridCol w="354881">
                  <a:extLst>
                    <a:ext uri="{9D8B030D-6E8A-4147-A177-3AD203B41FA5}">
                      <a16:colId xmlns:a16="http://schemas.microsoft.com/office/drawing/2014/main" val="2684863676"/>
                    </a:ext>
                  </a:extLst>
                </a:gridCol>
                <a:gridCol w="1456563">
                  <a:extLst>
                    <a:ext uri="{9D8B030D-6E8A-4147-A177-3AD203B41FA5}">
                      <a16:colId xmlns:a16="http://schemas.microsoft.com/office/drawing/2014/main" val="1662071521"/>
                    </a:ext>
                  </a:extLst>
                </a:gridCol>
                <a:gridCol w="782479">
                  <a:extLst>
                    <a:ext uri="{9D8B030D-6E8A-4147-A177-3AD203B41FA5}">
                      <a16:colId xmlns:a16="http://schemas.microsoft.com/office/drawing/2014/main" val="415119747"/>
                    </a:ext>
                  </a:extLst>
                </a:gridCol>
                <a:gridCol w="2510908">
                  <a:extLst>
                    <a:ext uri="{9D8B030D-6E8A-4147-A177-3AD203B41FA5}">
                      <a16:colId xmlns:a16="http://schemas.microsoft.com/office/drawing/2014/main" val="467878190"/>
                    </a:ext>
                  </a:extLst>
                </a:gridCol>
                <a:gridCol w="6017802">
                  <a:extLst>
                    <a:ext uri="{9D8B030D-6E8A-4147-A177-3AD203B41FA5}">
                      <a16:colId xmlns:a16="http://schemas.microsoft.com/office/drawing/2014/main" val="3977653806"/>
                    </a:ext>
                  </a:extLst>
                </a:gridCol>
              </a:tblGrid>
              <a:tr h="174572">
                <a:tc>
                  <a:txBody>
                    <a:bodyPr/>
                    <a:lstStyle/>
                    <a:p>
                      <a:pPr algn="l" fontAlgn="ctr"/>
                      <a:r>
                        <a:rPr lang="en-SG" sz="1200" b="1"/>
                        <a:t>No.</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b="1" dirty="0"/>
                        <a:t>Variable</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b="1" dirty="0"/>
                        <a:t>Missing %</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b="1" dirty="0"/>
                        <a:t>Imputation Strategy</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b="1" dirty="0"/>
                        <a:t>Explanation</a:t>
                      </a:r>
                    </a:p>
                  </a:txBody>
                  <a:tcPr marL="39921" marR="39921" marT="19960" marB="19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56378328"/>
                  </a:ext>
                </a:extLst>
              </a:tr>
              <a:tr h="358232">
                <a:tc>
                  <a:txBody>
                    <a:bodyPr/>
                    <a:lstStyle/>
                    <a:p>
                      <a:pPr algn="l" fontAlgn="ctr"/>
                      <a:r>
                        <a:rPr lang="en-SG" sz="1200">
                          <a:effectLst/>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MAX_MTH_TRN_AMT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verified with below Credit Card TRN Analysis, follow imputation of ANN_N_TRX.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14787244"/>
                  </a:ext>
                </a:extLst>
              </a:tr>
              <a:tr h="214939">
                <a:tc>
                  <a:txBody>
                    <a:bodyPr/>
                    <a:lstStyle/>
                    <a:p>
                      <a:pPr algn="l" fontAlgn="ctr"/>
                      <a:r>
                        <a:rPr lang="en-SG" sz="1200">
                          <a:effectLst/>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MIN_MTH_TRN_AMT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verified with below Credit Card TRN Analysis, follow imputation of ANN_N_TRX.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658910"/>
                  </a:ext>
                </a:extLst>
              </a:tr>
              <a:tr h="214939">
                <a:tc>
                  <a:txBody>
                    <a:bodyPr/>
                    <a:lstStyle/>
                    <a:p>
                      <a:pPr algn="l" fontAlgn="ctr"/>
                      <a:r>
                        <a:rPr lang="en-SG" sz="1200">
                          <a:effectLst/>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AVG_TRN_AMT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verified with below Credit Card TRN Analysis, follow imputation of ANN_N_TRX.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89095458"/>
                  </a:ext>
                </a:extLst>
              </a:tr>
              <a:tr h="214939">
                <a:tc>
                  <a:txBody>
                    <a:bodyPr/>
                    <a:lstStyle/>
                    <a:p>
                      <a:pPr algn="l" fontAlgn="ctr"/>
                      <a:r>
                        <a:rPr lang="en-SG" sz="1200">
                          <a:effectLst/>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ANN_TRN_AMT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verified with below Credit Card TRN Analysis, follow imputation of ANN_N_TRX.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88107448"/>
                  </a:ext>
                </a:extLst>
              </a:tr>
              <a:tr h="358232">
                <a:tc>
                  <a:txBody>
                    <a:bodyPr/>
                    <a:lstStyle/>
                    <a:p>
                      <a:pPr algn="l" fontAlgn="ctr"/>
                      <a:r>
                        <a:rPr lang="en-SG" sz="1200">
                          <a:effectLst/>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ANN_N_TRX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0 does not exist hence 82% either no credit transaction or no credit card owned.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11257235"/>
                  </a:ext>
                </a:extLst>
              </a:tr>
              <a:tr h="214939">
                <a:tc>
                  <a:txBody>
                    <a:bodyPr/>
                    <a:lstStyle/>
                    <a:p>
                      <a:pPr algn="l" fontAlgn="ctr"/>
                      <a:r>
                        <a:rPr lang="en-SG" sz="1200">
                          <a:effectLst/>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CC_AVE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indicating no credit card owned in the past, hence safe to impute with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79631591"/>
                  </a:ext>
                </a:extLst>
              </a:tr>
              <a:tr h="358232">
                <a:tc>
                  <a:txBody>
                    <a:bodyPr/>
                    <a:lstStyle/>
                    <a:p>
                      <a:pPr algn="l" fontAlgn="ctr"/>
                      <a:r>
                        <a:rPr lang="en-SG" sz="1200">
                          <a:effectLst/>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CC_LMT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Zero Imputation: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Impute with 0. indicating no credit card owned at the moment, hence safe to impute with 0. Assumption still valid since 28% within the above 82% of rows 25-29.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70017889"/>
                  </a:ext>
                </a:extLst>
              </a:tr>
              <a:tr h="358232">
                <a:tc>
                  <a:txBody>
                    <a:bodyPr/>
                    <a:lstStyle/>
                    <a:p>
                      <a:pPr algn="l" fontAlgn="ctr"/>
                      <a:r>
                        <a:rPr lang="en-SG" sz="1200">
                          <a:effectLst/>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dirty="0">
                          <a:effectLst/>
                        </a:rPr>
                        <a:t>OWN_CC (NEW)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New Binary Column: 1 for owned, 0 for not owned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Created new binary column, to distinguish 0 credit limit due to bank assigning 0 limit and not owning a credit card hence 0 limit due to imputation.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04094786"/>
                  </a:ext>
                </a:extLst>
              </a:tr>
              <a:tr h="358232">
                <a:tc>
                  <a:txBody>
                    <a:bodyPr/>
                    <a:lstStyle/>
                    <a:p>
                      <a:pPr algn="l" fontAlgn="ctr"/>
                      <a:r>
                        <a:rPr lang="en-SG" sz="1200">
                          <a:effectLst/>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OWN_PREV_CC (NEW)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SG" sz="1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a:effectLst/>
                        </a:rPr>
                        <a:t>New Binary Column: 1 for owned, 0 for not owned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dirty="0">
                          <a:effectLst/>
                        </a:rPr>
                        <a:t>Created new binary column, to distinguish 0 CC_AVE due to 0 CC_AVE and not owning a credit card in past hence 0 limit due to imputation.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58711540"/>
                  </a:ext>
                </a:extLst>
              </a:tr>
            </a:tbl>
          </a:graphicData>
        </a:graphic>
      </p:graphicFrame>
    </p:spTree>
    <p:extLst>
      <p:ext uri="{BB962C8B-B14F-4D97-AF65-F5344CB8AC3E}">
        <p14:creationId xmlns:p14="http://schemas.microsoft.com/office/powerpoint/2010/main" val="3085012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Data Cleaning </a:t>
            </a:r>
            <a:r>
              <a:rPr lang="en-US" sz="2400" dirty="0"/>
              <a:t>(1/1)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BB94A8C7-0A1C-F203-E392-C8BF770C1B9F}"/>
              </a:ext>
            </a:extLst>
          </p:cNvPr>
          <p:cNvSpPr txBox="1"/>
          <p:nvPr/>
        </p:nvSpPr>
        <p:spPr>
          <a:xfrm>
            <a:off x="841247" y="1586515"/>
            <a:ext cx="10451591" cy="2126864"/>
          </a:xfrm>
          <a:prstGeom prst="rect">
            <a:avLst/>
          </a:prstGeom>
          <a:noFill/>
        </p:spPr>
        <p:txBody>
          <a:bodyPr wrap="square">
            <a:spAutoFit/>
          </a:bodyPr>
          <a:lstStyle/>
          <a:p>
            <a:pPr marL="342900" indent="-342900">
              <a:lnSpc>
                <a:spcPct val="150000"/>
              </a:lnSpc>
              <a:buFont typeface="+mj-lt"/>
              <a:buAutoNum type="arabicPeriod"/>
            </a:pPr>
            <a:r>
              <a:rPr lang="en-US" dirty="0"/>
              <a:t>Impute missing data based on above analysis</a:t>
            </a:r>
          </a:p>
          <a:p>
            <a:pPr marL="342900" indent="-342900">
              <a:lnSpc>
                <a:spcPct val="150000"/>
              </a:lnSpc>
              <a:buFont typeface="+mj-lt"/>
              <a:buAutoNum type="arabicPeriod"/>
            </a:pPr>
            <a:r>
              <a:rPr lang="en-US" dirty="0"/>
              <a:t>Missing data mostly imputed with 0, hence data quality might not be the best which directly affects model performance</a:t>
            </a:r>
          </a:p>
          <a:p>
            <a:pPr marL="800100" lvl="1" indent="-342900">
              <a:lnSpc>
                <a:spcPct val="150000"/>
              </a:lnSpc>
              <a:buFont typeface="Arial" panose="020B0604020202020204" pitchFamily="34" charset="0"/>
              <a:buChar char="•"/>
            </a:pPr>
            <a:r>
              <a:rPr lang="en-US" dirty="0"/>
              <a:t>Future steps: Rebuild everything but with other forms of imputation</a:t>
            </a:r>
          </a:p>
          <a:p>
            <a:pPr marL="342900" indent="-342900">
              <a:lnSpc>
                <a:spcPct val="150000"/>
              </a:lnSpc>
              <a:buFont typeface="+mj-lt"/>
              <a:buAutoNum type="arabicPeriod"/>
            </a:pPr>
            <a:r>
              <a:rPr lang="en-US" dirty="0"/>
              <a:t>Optimize efficiency by converting float64 to float32</a:t>
            </a:r>
            <a:endParaRPr lang="en-US" i="1" dirty="0"/>
          </a:p>
        </p:txBody>
      </p:sp>
    </p:spTree>
    <p:extLst>
      <p:ext uri="{BB962C8B-B14F-4D97-AF65-F5344CB8AC3E}">
        <p14:creationId xmlns:p14="http://schemas.microsoft.com/office/powerpoint/2010/main" val="2198855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Feature Engineering </a:t>
            </a:r>
            <a:r>
              <a:rPr lang="en-US" sz="2400" dirty="0"/>
              <a:t>(1/2)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BB94A8C7-0A1C-F203-E392-C8BF770C1B9F}"/>
              </a:ext>
            </a:extLst>
          </p:cNvPr>
          <p:cNvSpPr txBox="1"/>
          <p:nvPr/>
        </p:nvSpPr>
        <p:spPr>
          <a:xfrm>
            <a:off x="841247" y="1586515"/>
            <a:ext cx="10451591" cy="4204356"/>
          </a:xfrm>
          <a:prstGeom prst="rect">
            <a:avLst/>
          </a:prstGeom>
          <a:noFill/>
        </p:spPr>
        <p:txBody>
          <a:bodyPr wrap="square">
            <a:spAutoFit/>
          </a:bodyPr>
          <a:lstStyle/>
          <a:p>
            <a:pPr>
              <a:lnSpc>
                <a:spcPct val="150000"/>
              </a:lnSpc>
            </a:pPr>
            <a:r>
              <a:rPr lang="en-US" dirty="0"/>
              <a:t>Utilizing tree-based models like </a:t>
            </a:r>
            <a:r>
              <a:rPr lang="en-US" dirty="0" err="1"/>
              <a:t>XGBoost</a:t>
            </a:r>
            <a:r>
              <a:rPr lang="en-US" dirty="0"/>
              <a:t> or Random Forests: No need to standardize or normalize features.</a:t>
            </a:r>
          </a:p>
          <a:p>
            <a:pPr>
              <a:lnSpc>
                <a:spcPct val="150000"/>
              </a:lnSpc>
            </a:pPr>
            <a:r>
              <a:rPr lang="en-US" b="1" u="sng" dirty="0"/>
              <a:t>Reasoning:</a:t>
            </a:r>
            <a:endParaRPr lang="en-US" dirty="0"/>
          </a:p>
          <a:p>
            <a:pPr marL="342900" indent="-342900">
              <a:lnSpc>
                <a:spcPct val="150000"/>
              </a:lnSpc>
              <a:buFont typeface="+mj-lt"/>
              <a:buAutoNum type="arabicPeriod"/>
            </a:pPr>
            <a:r>
              <a:rPr lang="en-US" b="1" dirty="0"/>
              <a:t>Invariance to Monotonic Transformations:</a:t>
            </a:r>
          </a:p>
          <a:p>
            <a:pPr marL="800100" lvl="1" indent="-342900">
              <a:lnSpc>
                <a:spcPct val="150000"/>
              </a:lnSpc>
              <a:buFont typeface="Arial" panose="020B0604020202020204" pitchFamily="34" charset="0"/>
              <a:buChar char="•"/>
            </a:pPr>
            <a:r>
              <a:rPr lang="en-US" dirty="0"/>
              <a:t>Tree-based models base decisions on feature comparisons, making them insensitive to monotonic transformations like normalization or standardization.</a:t>
            </a:r>
          </a:p>
          <a:p>
            <a:pPr marL="342900" indent="-342900">
              <a:lnSpc>
                <a:spcPct val="150000"/>
              </a:lnSpc>
              <a:buFont typeface="+mj-lt"/>
              <a:buAutoNum type="arabicPeriod"/>
            </a:pPr>
            <a:r>
              <a:rPr lang="en-US" b="1" dirty="0"/>
              <a:t>Natural Handling of Different Scales:</a:t>
            </a:r>
          </a:p>
          <a:p>
            <a:pPr marL="800100" lvl="1" indent="-342900">
              <a:lnSpc>
                <a:spcPct val="150000"/>
              </a:lnSpc>
              <a:buFont typeface="Arial" panose="020B0604020202020204" pitchFamily="34" charset="0"/>
              <a:buChar char="•"/>
            </a:pPr>
            <a:r>
              <a:rPr lang="en-US" dirty="0"/>
              <a:t>These models partition the feature space based on relative feature values, not their absolute magnitude, making them robust to varying scales among features.</a:t>
            </a:r>
          </a:p>
          <a:p>
            <a:pPr>
              <a:lnSpc>
                <a:spcPct val="150000"/>
              </a:lnSpc>
            </a:pPr>
            <a:r>
              <a:rPr lang="en-US" dirty="0"/>
              <a:t>Furthermore, </a:t>
            </a:r>
            <a:r>
              <a:rPr lang="en-US" dirty="0" err="1"/>
              <a:t>XGBoost</a:t>
            </a:r>
            <a:r>
              <a:rPr lang="en-US" dirty="0"/>
              <a:t> and Random Forests are robust machine learning models that are less sensitive to outliers, unlike clustering models like SVMs that are sensitive to boundary spaces or regression-based models.</a:t>
            </a:r>
          </a:p>
        </p:txBody>
      </p:sp>
    </p:spTree>
    <p:extLst>
      <p:ext uri="{BB962C8B-B14F-4D97-AF65-F5344CB8AC3E}">
        <p14:creationId xmlns:p14="http://schemas.microsoft.com/office/powerpoint/2010/main" val="3943106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Feature Engineering </a:t>
            </a:r>
            <a:r>
              <a:rPr lang="en-US" sz="2400" dirty="0"/>
              <a:t>(2/2)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BB94A8C7-0A1C-F203-E392-C8BF770C1B9F}"/>
              </a:ext>
            </a:extLst>
          </p:cNvPr>
          <p:cNvSpPr txBox="1"/>
          <p:nvPr/>
        </p:nvSpPr>
        <p:spPr>
          <a:xfrm>
            <a:off x="841247" y="1586515"/>
            <a:ext cx="10451591" cy="3788858"/>
          </a:xfrm>
          <a:prstGeom prst="rect">
            <a:avLst/>
          </a:prstGeom>
          <a:noFill/>
        </p:spPr>
        <p:txBody>
          <a:bodyPr wrap="square">
            <a:spAutoFit/>
          </a:bodyPr>
          <a:lstStyle/>
          <a:p>
            <a:pPr>
              <a:lnSpc>
                <a:spcPct val="150000"/>
              </a:lnSpc>
            </a:pPr>
            <a:r>
              <a:rPr lang="en-US" dirty="0"/>
              <a:t>For categorical variables like occupation: </a:t>
            </a:r>
          </a:p>
          <a:p>
            <a:pPr>
              <a:lnSpc>
                <a:spcPct val="150000"/>
              </a:lnSpc>
            </a:pPr>
            <a:r>
              <a:rPr lang="en-US" dirty="0"/>
              <a:t>Utilize </a:t>
            </a:r>
            <a:r>
              <a:rPr lang="en-US" b="1" dirty="0"/>
              <a:t>Stratified K-Fold Target Encoding </a:t>
            </a:r>
            <a:r>
              <a:rPr lang="en-US" dirty="0"/>
              <a:t>on the specified categorical columns.</a:t>
            </a:r>
          </a:p>
          <a:p>
            <a:pPr>
              <a:lnSpc>
                <a:spcPct val="150000"/>
              </a:lnSpc>
            </a:pPr>
            <a:endParaRPr lang="en-US" dirty="0"/>
          </a:p>
          <a:p>
            <a:pPr marL="342900" indent="-342900">
              <a:lnSpc>
                <a:spcPct val="150000"/>
              </a:lnSpc>
              <a:buFont typeface="+mj-lt"/>
              <a:buAutoNum type="arabicPeriod"/>
            </a:pPr>
            <a:r>
              <a:rPr lang="en-US" b="1" u="sng" dirty="0"/>
              <a:t>Prevent Data Leakage</a:t>
            </a:r>
          </a:p>
          <a:p>
            <a:pPr marL="800100" lvl="1" indent="-342900">
              <a:lnSpc>
                <a:spcPct val="150000"/>
              </a:lnSpc>
              <a:buFont typeface="Arial" panose="020B0604020202020204" pitchFamily="34" charset="0"/>
              <a:buChar char="•"/>
            </a:pPr>
            <a:r>
              <a:rPr lang="en-US" dirty="0"/>
              <a:t>To prevent data leakage and ensure each fold is representative of the whole dataset given our imbalanced dataset.</a:t>
            </a:r>
          </a:p>
          <a:p>
            <a:pPr marL="342900" indent="-342900">
              <a:lnSpc>
                <a:spcPct val="150000"/>
              </a:lnSpc>
              <a:buFont typeface="+mj-lt"/>
              <a:buAutoNum type="arabicPeriod"/>
            </a:pPr>
            <a:r>
              <a:rPr lang="en-US" b="1" u="sng" dirty="0"/>
              <a:t>Tracking Purpose:</a:t>
            </a:r>
          </a:p>
          <a:p>
            <a:pPr marL="800100" lvl="1" indent="-342900">
              <a:lnSpc>
                <a:spcPct val="150000"/>
              </a:lnSpc>
              <a:buFont typeface="Arial" panose="020B0604020202020204" pitchFamily="34" charset="0"/>
              <a:buChar char="•"/>
            </a:pPr>
            <a:r>
              <a:rPr lang="en-US" dirty="0"/>
              <a:t>Track of all the encoders used for target encoding. </a:t>
            </a:r>
          </a:p>
          <a:p>
            <a:pPr marL="800100" lvl="1" indent="-342900">
              <a:lnSpc>
                <a:spcPct val="150000"/>
              </a:lnSpc>
              <a:buFont typeface="Arial" panose="020B0604020202020204" pitchFamily="34" charset="0"/>
              <a:buChar char="•"/>
            </a:pPr>
            <a:r>
              <a:rPr lang="en-US" dirty="0"/>
              <a:t>Under the assumption that future observations is from a similar distribution to given training set.</a:t>
            </a:r>
          </a:p>
        </p:txBody>
      </p:sp>
    </p:spTree>
    <p:extLst>
      <p:ext uri="{BB962C8B-B14F-4D97-AF65-F5344CB8AC3E}">
        <p14:creationId xmlns:p14="http://schemas.microsoft.com/office/powerpoint/2010/main" val="846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Data Sampling </a:t>
            </a:r>
            <a:r>
              <a:rPr lang="en-US" sz="2400" dirty="0"/>
              <a:t>(1/2)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BB94A8C7-0A1C-F203-E392-C8BF770C1B9F}"/>
              </a:ext>
            </a:extLst>
          </p:cNvPr>
          <p:cNvSpPr txBox="1"/>
          <p:nvPr/>
        </p:nvSpPr>
        <p:spPr>
          <a:xfrm>
            <a:off x="841247" y="1586515"/>
            <a:ext cx="10451591" cy="4619854"/>
          </a:xfrm>
          <a:prstGeom prst="rect">
            <a:avLst/>
          </a:prstGeom>
          <a:noFill/>
        </p:spPr>
        <p:txBody>
          <a:bodyPr wrap="square">
            <a:spAutoFit/>
          </a:bodyPr>
          <a:lstStyle/>
          <a:p>
            <a:pPr>
              <a:lnSpc>
                <a:spcPct val="150000"/>
              </a:lnSpc>
            </a:pPr>
            <a:r>
              <a:rPr lang="en-US" dirty="0"/>
              <a:t>Combine under-sampling and over-sampling strategy to ensure a more balanced training fold</a:t>
            </a:r>
          </a:p>
          <a:p>
            <a:pPr>
              <a:lnSpc>
                <a:spcPct val="150000"/>
              </a:lnSpc>
            </a:pPr>
            <a:r>
              <a:rPr lang="en-SG" b="1" i="0" u="sng" dirty="0">
                <a:effectLst/>
                <a:latin typeface="system-ui"/>
              </a:rPr>
              <a:t>Under-sampling methods:</a:t>
            </a:r>
          </a:p>
          <a:p>
            <a:pPr>
              <a:lnSpc>
                <a:spcPct val="150000"/>
              </a:lnSpc>
            </a:pPr>
            <a:endParaRPr lang="en-SG" b="1" u="sng" dirty="0">
              <a:latin typeface="system-ui"/>
            </a:endParaRPr>
          </a:p>
          <a:p>
            <a:pPr>
              <a:lnSpc>
                <a:spcPct val="150000"/>
              </a:lnSpc>
            </a:pPr>
            <a:endParaRPr lang="en-SG" b="1" i="0" u="sng" dirty="0">
              <a:effectLst/>
              <a:latin typeface="system-ui"/>
            </a:endParaRPr>
          </a:p>
          <a:p>
            <a:pPr>
              <a:lnSpc>
                <a:spcPct val="150000"/>
              </a:lnSpc>
            </a:pPr>
            <a:endParaRPr lang="en-SG" b="1" u="sng" dirty="0">
              <a:latin typeface="system-ui"/>
            </a:endParaRPr>
          </a:p>
          <a:p>
            <a:pPr>
              <a:lnSpc>
                <a:spcPct val="150000"/>
              </a:lnSpc>
            </a:pPr>
            <a:endParaRPr lang="en-SG" b="1" i="0" u="sng" dirty="0">
              <a:effectLst/>
              <a:latin typeface="system-ui"/>
            </a:endParaRPr>
          </a:p>
          <a:p>
            <a:pPr>
              <a:lnSpc>
                <a:spcPct val="150000"/>
              </a:lnSpc>
            </a:pPr>
            <a:endParaRPr lang="en-SG" b="1" u="sng" dirty="0">
              <a:latin typeface="system-ui"/>
            </a:endParaRPr>
          </a:p>
          <a:p>
            <a:pPr>
              <a:lnSpc>
                <a:spcPct val="150000"/>
              </a:lnSpc>
            </a:pPr>
            <a:endParaRPr lang="en-SG" b="1" i="0" u="sng" dirty="0">
              <a:effectLst/>
              <a:latin typeface="system-ui"/>
            </a:endParaRPr>
          </a:p>
          <a:p>
            <a:pPr>
              <a:lnSpc>
                <a:spcPct val="150000"/>
              </a:lnSpc>
            </a:pPr>
            <a:endParaRPr lang="en-SG" b="1" u="sng" dirty="0">
              <a:latin typeface="system-ui"/>
            </a:endParaRPr>
          </a:p>
          <a:p>
            <a:pPr>
              <a:lnSpc>
                <a:spcPct val="150000"/>
              </a:lnSpc>
            </a:pPr>
            <a:endParaRPr lang="en-SG" b="1" i="0" u="sng" dirty="0">
              <a:effectLst/>
              <a:latin typeface="system-ui"/>
            </a:endParaRPr>
          </a:p>
          <a:p>
            <a:pPr>
              <a:lnSpc>
                <a:spcPct val="150000"/>
              </a:lnSpc>
            </a:pPr>
            <a:r>
              <a:rPr lang="en-SG" b="1" u="sng" dirty="0">
                <a:latin typeface="system-ui"/>
              </a:rPr>
              <a:t>Choice: </a:t>
            </a:r>
            <a:r>
              <a:rPr lang="en-SG" b="1" u="sng" dirty="0" err="1">
                <a:latin typeface="system-ui"/>
              </a:rPr>
              <a:t>RandomUnderSampler</a:t>
            </a:r>
            <a:r>
              <a:rPr lang="en-SG" dirty="0">
                <a:latin typeface="system-ui"/>
              </a:rPr>
              <a:t>, due to large majority class just use a straight forward simple one</a:t>
            </a:r>
            <a:endParaRPr lang="en-SG" b="1" i="0" u="sng" dirty="0">
              <a:effectLst/>
              <a:latin typeface="system-ui"/>
            </a:endParaRPr>
          </a:p>
        </p:txBody>
      </p:sp>
      <p:graphicFrame>
        <p:nvGraphicFramePr>
          <p:cNvPr id="3" name="Table 2">
            <a:extLst>
              <a:ext uri="{FF2B5EF4-FFF2-40B4-BE49-F238E27FC236}">
                <a16:creationId xmlns:a16="http://schemas.microsoft.com/office/drawing/2014/main" id="{14FCA8F5-724A-08E1-1930-06A6BFC6A815}"/>
              </a:ext>
            </a:extLst>
          </p:cNvPr>
          <p:cNvGraphicFramePr>
            <a:graphicFrameLocks noGrp="1"/>
          </p:cNvGraphicFramePr>
          <p:nvPr/>
        </p:nvGraphicFramePr>
        <p:xfrm>
          <a:off x="910036" y="2574178"/>
          <a:ext cx="10515600" cy="2895600"/>
        </p:xfrm>
        <a:graphic>
          <a:graphicData uri="http://schemas.openxmlformats.org/drawingml/2006/table">
            <a:tbl>
              <a:tblPr/>
              <a:tblGrid>
                <a:gridCol w="3505200">
                  <a:extLst>
                    <a:ext uri="{9D8B030D-6E8A-4147-A177-3AD203B41FA5}">
                      <a16:colId xmlns:a16="http://schemas.microsoft.com/office/drawing/2014/main" val="1770196185"/>
                    </a:ext>
                  </a:extLst>
                </a:gridCol>
                <a:gridCol w="3505200">
                  <a:extLst>
                    <a:ext uri="{9D8B030D-6E8A-4147-A177-3AD203B41FA5}">
                      <a16:colId xmlns:a16="http://schemas.microsoft.com/office/drawing/2014/main" val="1152138870"/>
                    </a:ext>
                  </a:extLst>
                </a:gridCol>
                <a:gridCol w="3505200">
                  <a:extLst>
                    <a:ext uri="{9D8B030D-6E8A-4147-A177-3AD203B41FA5}">
                      <a16:colId xmlns:a16="http://schemas.microsoft.com/office/drawing/2014/main" val="191500748"/>
                    </a:ext>
                  </a:extLst>
                </a:gridCol>
              </a:tblGrid>
              <a:tr h="254187">
                <a:tc>
                  <a:txBody>
                    <a:bodyPr/>
                    <a:lstStyle/>
                    <a:p>
                      <a:pPr fontAlgn="ctr"/>
                      <a:r>
                        <a:rPr lang="en-SG" sz="1600" b="1">
                          <a:effectLst/>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SG" sz="1600" b="1">
                          <a:effectLst/>
                        </a:rPr>
                        <a:t>Advantages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SG" sz="1600" b="1">
                          <a:effectLst/>
                        </a:rPr>
                        <a:t>Disadvantages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52174489"/>
                  </a:ext>
                </a:extLst>
              </a:tr>
              <a:tr h="439050">
                <a:tc>
                  <a:txBody>
                    <a:bodyPr/>
                    <a:lstStyle/>
                    <a:p>
                      <a:pPr fontAlgn="ctr"/>
                      <a:r>
                        <a:rPr lang="en-SG" sz="1600">
                          <a:effectLst/>
                        </a:rPr>
                        <a:t>ClusterCentroids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600">
                          <a:effectLst/>
                        </a:rPr>
                        <a:t>Preserves information while reducing majority 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600">
                          <a:effectLst/>
                        </a:rPr>
                        <a:t>May not accurately capture underlying distribution.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81464373"/>
                  </a:ext>
                </a:extLst>
              </a:tr>
              <a:tr h="439050">
                <a:tc>
                  <a:txBody>
                    <a:bodyPr/>
                    <a:lstStyle/>
                    <a:p>
                      <a:pPr fontAlgn="ctr"/>
                      <a:r>
                        <a:rPr lang="en-SG" sz="1600">
                          <a:effectLst/>
                        </a:rPr>
                        <a:t>CondensedNearestNeighbour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600">
                          <a:effectLst/>
                        </a:rPr>
                        <a:t>Selects subset representing majority 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600">
                          <a:effectLst/>
                        </a:rPr>
                        <a:t>May inadvertently remove informative instances.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92552624"/>
                  </a:ext>
                </a:extLst>
              </a:tr>
              <a:tr h="439050">
                <a:tc>
                  <a:txBody>
                    <a:bodyPr/>
                    <a:lstStyle/>
                    <a:p>
                      <a:pPr fontAlgn="ctr"/>
                      <a:r>
                        <a:rPr lang="en-SG" sz="1600">
                          <a:effectLst/>
                        </a:rPr>
                        <a:t>EditedNearestNeighbours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600">
                          <a:effectLst/>
                        </a:rPr>
                        <a:t>Removes noisy majority class instances.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600">
                          <a:effectLst/>
                        </a:rPr>
                        <a:t>Sensitive to noise, may not fully address imbalance.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65233164"/>
                  </a:ext>
                </a:extLst>
              </a:tr>
              <a:tr h="623913">
                <a:tc>
                  <a:txBody>
                    <a:bodyPr/>
                    <a:lstStyle/>
                    <a:p>
                      <a:pPr fontAlgn="ctr"/>
                      <a:r>
                        <a:rPr lang="en-SG" sz="1600" dirty="0" err="1">
                          <a:effectLst/>
                        </a:rPr>
                        <a:t>RandomUnderSampler</a:t>
                      </a:r>
                      <a:endParaRPr lang="en-SG"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SG" sz="1600" dirty="0">
                          <a:effectLst/>
                        </a:rPr>
                        <a:t>Simple and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600" dirty="0">
                          <a:effectLst/>
                        </a:rPr>
                        <a:t>May discard useful instances, effectiveness in solving imbalance may vary.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20975187"/>
                  </a:ext>
                </a:extLst>
              </a:tr>
            </a:tbl>
          </a:graphicData>
        </a:graphic>
      </p:graphicFrame>
    </p:spTree>
    <p:extLst>
      <p:ext uri="{BB962C8B-B14F-4D97-AF65-F5344CB8AC3E}">
        <p14:creationId xmlns:p14="http://schemas.microsoft.com/office/powerpoint/2010/main" val="502025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Data Sampling </a:t>
            </a:r>
            <a:r>
              <a:rPr lang="en-US" sz="2400" dirty="0"/>
              <a:t>(2/2)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BB94A8C7-0A1C-F203-E392-C8BF770C1B9F}"/>
              </a:ext>
            </a:extLst>
          </p:cNvPr>
          <p:cNvSpPr txBox="1"/>
          <p:nvPr/>
        </p:nvSpPr>
        <p:spPr>
          <a:xfrm>
            <a:off x="841247" y="1586515"/>
            <a:ext cx="10451591" cy="4855432"/>
          </a:xfrm>
          <a:prstGeom prst="rect">
            <a:avLst/>
          </a:prstGeom>
          <a:noFill/>
        </p:spPr>
        <p:txBody>
          <a:bodyPr wrap="square">
            <a:spAutoFit/>
          </a:bodyPr>
          <a:lstStyle/>
          <a:p>
            <a:pPr>
              <a:lnSpc>
                <a:spcPct val="150000"/>
              </a:lnSpc>
            </a:pPr>
            <a:r>
              <a:rPr lang="en-SG" sz="1600" b="1" i="0" u="sng" dirty="0">
                <a:effectLst/>
                <a:latin typeface="system-ui"/>
              </a:rPr>
              <a:t>Over-sampling methods:</a:t>
            </a:r>
          </a:p>
          <a:p>
            <a:pPr>
              <a:lnSpc>
                <a:spcPct val="150000"/>
              </a:lnSpc>
            </a:pPr>
            <a:endParaRPr lang="en-SG" sz="1600" b="1" u="sng" dirty="0">
              <a:latin typeface="system-ui"/>
            </a:endParaRPr>
          </a:p>
          <a:p>
            <a:pPr>
              <a:lnSpc>
                <a:spcPct val="150000"/>
              </a:lnSpc>
            </a:pPr>
            <a:endParaRPr lang="en-SG" sz="1600" b="1" i="0" u="sng" dirty="0">
              <a:effectLst/>
              <a:latin typeface="system-ui"/>
            </a:endParaRPr>
          </a:p>
          <a:p>
            <a:pPr>
              <a:lnSpc>
                <a:spcPct val="150000"/>
              </a:lnSpc>
            </a:pPr>
            <a:endParaRPr lang="en-SG" sz="1600" b="1" u="sng" dirty="0">
              <a:latin typeface="system-ui"/>
            </a:endParaRPr>
          </a:p>
          <a:p>
            <a:pPr>
              <a:lnSpc>
                <a:spcPct val="150000"/>
              </a:lnSpc>
            </a:pPr>
            <a:endParaRPr lang="en-SG" sz="1600" b="1" i="0" u="sng" dirty="0">
              <a:effectLst/>
              <a:latin typeface="system-ui"/>
            </a:endParaRPr>
          </a:p>
          <a:p>
            <a:pPr>
              <a:lnSpc>
                <a:spcPct val="150000"/>
              </a:lnSpc>
            </a:pPr>
            <a:endParaRPr lang="en-SG" sz="1600" b="1" u="sng" dirty="0">
              <a:latin typeface="system-ui"/>
            </a:endParaRPr>
          </a:p>
          <a:p>
            <a:pPr>
              <a:lnSpc>
                <a:spcPct val="150000"/>
              </a:lnSpc>
            </a:pPr>
            <a:endParaRPr lang="en-SG" sz="1600" b="1" i="0" u="sng" dirty="0">
              <a:effectLst/>
              <a:latin typeface="system-ui"/>
            </a:endParaRPr>
          </a:p>
          <a:p>
            <a:pPr>
              <a:lnSpc>
                <a:spcPct val="150000"/>
              </a:lnSpc>
            </a:pPr>
            <a:endParaRPr lang="en-SG" sz="1600" b="1" i="0" u="sng" dirty="0">
              <a:effectLst/>
              <a:latin typeface="system-ui"/>
            </a:endParaRPr>
          </a:p>
          <a:p>
            <a:pPr>
              <a:lnSpc>
                <a:spcPct val="150000"/>
              </a:lnSpc>
            </a:pPr>
            <a:r>
              <a:rPr lang="en-SG" sz="1600" b="1" u="sng" dirty="0">
                <a:latin typeface="system-ui"/>
              </a:rPr>
              <a:t>Choice: SMOTENC</a:t>
            </a:r>
            <a:r>
              <a:rPr lang="en-SG" sz="1600" dirty="0">
                <a:latin typeface="system-ui"/>
              </a:rPr>
              <a:t>,</a:t>
            </a:r>
          </a:p>
          <a:p>
            <a:pPr marL="285750" indent="-285750">
              <a:lnSpc>
                <a:spcPct val="150000"/>
              </a:lnSpc>
              <a:buFont typeface="Arial" panose="020B0604020202020204" pitchFamily="34" charset="0"/>
              <a:buChar char="•"/>
            </a:pPr>
            <a:r>
              <a:rPr lang="en-US" sz="1600" i="0" dirty="0">
                <a:effectLst/>
                <a:latin typeface="system-ui"/>
              </a:rPr>
              <a:t>ADASYN appears preferable due to its capability to generate synthetic samples in regions where the classifier is likely to make errors but it treats variables as continuous scale</a:t>
            </a:r>
          </a:p>
          <a:p>
            <a:pPr marL="285750" indent="-285750">
              <a:lnSpc>
                <a:spcPct val="150000"/>
              </a:lnSpc>
              <a:buFont typeface="Arial" panose="020B0604020202020204" pitchFamily="34" charset="0"/>
              <a:buChar char="•"/>
            </a:pPr>
            <a:r>
              <a:rPr lang="en-US" sz="1600" i="0" dirty="0">
                <a:effectLst/>
                <a:latin typeface="system-ui"/>
              </a:rPr>
              <a:t>SMOTENC is tailored for datasets with a mix of categorical and continuous features, incorporating the nature of categorical features during synthetic sample generation</a:t>
            </a:r>
          </a:p>
        </p:txBody>
      </p:sp>
      <p:graphicFrame>
        <p:nvGraphicFramePr>
          <p:cNvPr id="3" name="Table 2">
            <a:extLst>
              <a:ext uri="{FF2B5EF4-FFF2-40B4-BE49-F238E27FC236}">
                <a16:creationId xmlns:a16="http://schemas.microsoft.com/office/drawing/2014/main" id="{14FCA8F5-724A-08E1-1930-06A6BFC6A815}"/>
              </a:ext>
            </a:extLst>
          </p:cNvPr>
          <p:cNvGraphicFramePr>
            <a:graphicFrameLocks noGrp="1"/>
          </p:cNvGraphicFramePr>
          <p:nvPr>
            <p:extLst>
              <p:ext uri="{D42A27DB-BD31-4B8C-83A1-F6EECF244321}">
                <p14:modId xmlns:p14="http://schemas.microsoft.com/office/powerpoint/2010/main" val="1607515851"/>
              </p:ext>
            </p:extLst>
          </p:nvPr>
        </p:nvGraphicFramePr>
        <p:xfrm>
          <a:off x="960278" y="2197365"/>
          <a:ext cx="10515600" cy="2128933"/>
        </p:xfrm>
        <a:graphic>
          <a:graphicData uri="http://schemas.openxmlformats.org/drawingml/2006/table">
            <a:tbl>
              <a:tblPr/>
              <a:tblGrid>
                <a:gridCol w="3505200">
                  <a:extLst>
                    <a:ext uri="{9D8B030D-6E8A-4147-A177-3AD203B41FA5}">
                      <a16:colId xmlns:a16="http://schemas.microsoft.com/office/drawing/2014/main" val="1770196185"/>
                    </a:ext>
                  </a:extLst>
                </a:gridCol>
                <a:gridCol w="3505200">
                  <a:extLst>
                    <a:ext uri="{9D8B030D-6E8A-4147-A177-3AD203B41FA5}">
                      <a16:colId xmlns:a16="http://schemas.microsoft.com/office/drawing/2014/main" val="1152138870"/>
                    </a:ext>
                  </a:extLst>
                </a:gridCol>
                <a:gridCol w="3505200">
                  <a:extLst>
                    <a:ext uri="{9D8B030D-6E8A-4147-A177-3AD203B41FA5}">
                      <a16:colId xmlns:a16="http://schemas.microsoft.com/office/drawing/2014/main" val="191500748"/>
                    </a:ext>
                  </a:extLst>
                </a:gridCol>
              </a:tblGrid>
              <a:tr h="225902">
                <a:tc>
                  <a:txBody>
                    <a:bodyPr/>
                    <a:lstStyle/>
                    <a:p>
                      <a:pPr fontAlgn="ctr"/>
                      <a:r>
                        <a:rPr lang="en-SG" sz="1400" b="1">
                          <a:effectLst/>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SG" sz="1400" b="1">
                          <a:effectLst/>
                        </a:rPr>
                        <a:t>Advantages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SG" sz="1400" b="1">
                          <a:effectLst/>
                        </a:rPr>
                        <a:t>Disadvantages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52174489"/>
                  </a:ext>
                </a:extLst>
              </a:tr>
              <a:tr h="325401">
                <a:tc>
                  <a:txBody>
                    <a:bodyPr/>
                    <a:lstStyle/>
                    <a:p>
                      <a:pPr fontAlgn="ctr"/>
                      <a:r>
                        <a:rPr lang="en-SG" sz="1400">
                          <a:effectLst/>
                        </a:rPr>
                        <a:t>RandomOverSampler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SG" sz="1400">
                          <a:effectLst/>
                        </a:rPr>
                        <a:t>Simple and effective.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400">
                          <a:effectLst/>
                        </a:rPr>
                        <a:t>May lead to overfitting, reduction in diversity.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81464373"/>
                  </a:ext>
                </a:extLst>
              </a:tr>
              <a:tr h="384033">
                <a:tc>
                  <a:txBody>
                    <a:bodyPr/>
                    <a:lstStyle/>
                    <a:p>
                      <a:pPr fontAlgn="ctr"/>
                      <a:r>
                        <a:rPr lang="en-SG" sz="1400">
                          <a:effectLst/>
                        </a:rPr>
                        <a:t>SMOTENC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400">
                          <a:effectLst/>
                        </a:rPr>
                        <a:t>Handles both numerical and categorical features.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400">
                          <a:effectLst/>
                        </a:rPr>
                        <a:t>Requires parameter tuning, can be computationally intensive.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92552624"/>
                  </a:ext>
                </a:extLst>
              </a:tr>
              <a:tr h="384033">
                <a:tc>
                  <a:txBody>
                    <a:bodyPr/>
                    <a:lstStyle/>
                    <a:p>
                      <a:pPr fontAlgn="ctr"/>
                      <a:r>
                        <a:rPr lang="en-SG" sz="1400">
                          <a:effectLst/>
                        </a:rPr>
                        <a:t>ADASYN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SG" sz="1400">
                          <a:effectLst/>
                        </a:rPr>
                        <a:t>Focuses on low-density regions.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SG" sz="1400">
                          <a:effectLst/>
                        </a:rPr>
                        <a:t>Sensitive to noise, requires careful parameter adjustment.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65233164"/>
                  </a:ext>
                </a:extLst>
              </a:tr>
              <a:tr h="462412">
                <a:tc>
                  <a:txBody>
                    <a:bodyPr/>
                    <a:lstStyle/>
                    <a:p>
                      <a:pPr fontAlgn="ctr"/>
                      <a:r>
                        <a:rPr lang="en-SG" sz="1400" dirty="0" err="1">
                          <a:effectLst/>
                        </a:rPr>
                        <a:t>RandomOverSampler</a:t>
                      </a:r>
                      <a:endParaRPr lang="en-SG"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SG" sz="1400">
                          <a:effectLst/>
                        </a:rPr>
                        <a:t>Simple and effective.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400" dirty="0">
                          <a:effectLst/>
                        </a:rPr>
                        <a:t>May lead to overfitting, reduction in diversity.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20975187"/>
                  </a:ext>
                </a:extLst>
              </a:tr>
            </a:tbl>
          </a:graphicData>
        </a:graphic>
      </p:graphicFrame>
    </p:spTree>
    <p:extLst>
      <p:ext uri="{BB962C8B-B14F-4D97-AF65-F5344CB8AC3E}">
        <p14:creationId xmlns:p14="http://schemas.microsoft.com/office/powerpoint/2010/main" val="57825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Modeling </a:t>
            </a:r>
            <a:r>
              <a:rPr lang="en-US" sz="2400" dirty="0"/>
              <a:t>(1/2)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BB94A8C7-0A1C-F203-E392-C8BF770C1B9F}"/>
              </a:ext>
            </a:extLst>
          </p:cNvPr>
          <p:cNvSpPr txBox="1"/>
          <p:nvPr/>
        </p:nvSpPr>
        <p:spPr>
          <a:xfrm>
            <a:off x="841247" y="1586515"/>
            <a:ext cx="10451591" cy="3788858"/>
          </a:xfrm>
          <a:prstGeom prst="rect">
            <a:avLst/>
          </a:prstGeom>
          <a:noFill/>
        </p:spPr>
        <p:txBody>
          <a:bodyPr wrap="square">
            <a:spAutoFit/>
          </a:bodyPr>
          <a:lstStyle/>
          <a:p>
            <a:pPr>
              <a:lnSpc>
                <a:spcPct val="150000"/>
              </a:lnSpc>
            </a:pPr>
            <a:r>
              <a:rPr lang="en-US" b="1" i="0" u="sng" dirty="0">
                <a:effectLst/>
                <a:latin typeface="system-ui"/>
              </a:rPr>
              <a:t>Comparing 2 common classification approaches:</a:t>
            </a:r>
          </a:p>
          <a:p>
            <a:pPr>
              <a:lnSpc>
                <a:spcPct val="150000"/>
              </a:lnSpc>
            </a:pPr>
            <a:r>
              <a:rPr lang="en-US" dirty="0">
                <a:latin typeface="system-ui"/>
              </a:rPr>
              <a:t>E</a:t>
            </a:r>
            <a:r>
              <a:rPr lang="en-US" i="0" dirty="0">
                <a:effectLst/>
                <a:latin typeface="system-ui"/>
              </a:rPr>
              <a:t>valuated on average recall (focus on ensuring I classify all the affluent) using (k=10) k-fold cross-validation to determine the best approach to proceed with:</a:t>
            </a:r>
          </a:p>
          <a:p>
            <a:pPr marL="342900" indent="-342900">
              <a:lnSpc>
                <a:spcPct val="150000"/>
              </a:lnSpc>
              <a:buFont typeface="+mj-lt"/>
              <a:buAutoNum type="arabicPeriod"/>
            </a:pPr>
            <a:r>
              <a:rPr lang="en-US" b="1" i="0" u="sng" dirty="0">
                <a:effectLst/>
                <a:latin typeface="system-ui"/>
              </a:rPr>
              <a:t>Random Forest</a:t>
            </a:r>
          </a:p>
          <a:p>
            <a:pPr marL="800100" lvl="1" indent="-342900">
              <a:lnSpc>
                <a:spcPct val="150000"/>
              </a:lnSpc>
              <a:buFont typeface="Arial" panose="020B0604020202020204" pitchFamily="34" charset="0"/>
              <a:buChar char="•"/>
            </a:pPr>
            <a:r>
              <a:rPr lang="en-US" i="0" dirty="0" err="1">
                <a:effectLst/>
                <a:latin typeface="system-ui"/>
              </a:rPr>
              <a:t>n_estimators</a:t>
            </a:r>
            <a:r>
              <a:rPr lang="en-US" i="0" dirty="0">
                <a:effectLst/>
                <a:latin typeface="system-ui"/>
              </a:rPr>
              <a:t>: 100</a:t>
            </a:r>
            <a:endParaRPr lang="en-US" b="1" i="0" u="sng" dirty="0">
              <a:effectLst/>
              <a:latin typeface="system-ui"/>
            </a:endParaRPr>
          </a:p>
          <a:p>
            <a:pPr marL="342900" indent="-342900">
              <a:lnSpc>
                <a:spcPct val="150000"/>
              </a:lnSpc>
              <a:buFont typeface="+mj-lt"/>
              <a:buAutoNum type="arabicPeriod"/>
            </a:pPr>
            <a:r>
              <a:rPr lang="en-US" b="1" i="0" u="sng" dirty="0" err="1">
                <a:effectLst/>
                <a:latin typeface="system-ui"/>
              </a:rPr>
              <a:t>XGBoost</a:t>
            </a:r>
            <a:r>
              <a:rPr lang="en-US" b="1" i="0" u="sng" dirty="0">
                <a:effectLst/>
                <a:latin typeface="system-ui"/>
              </a:rPr>
              <a:t> Classifier</a:t>
            </a:r>
          </a:p>
          <a:p>
            <a:pPr marL="800100" lvl="1" indent="-342900">
              <a:lnSpc>
                <a:spcPct val="150000"/>
              </a:lnSpc>
              <a:buFont typeface="Arial" panose="020B0604020202020204" pitchFamily="34" charset="0"/>
              <a:buChar char="•"/>
            </a:pPr>
            <a:r>
              <a:rPr lang="en-US" i="0" dirty="0">
                <a:effectLst/>
                <a:latin typeface="system-ui"/>
              </a:rPr>
              <a:t>objective: binary: logistic</a:t>
            </a:r>
          </a:p>
          <a:p>
            <a:pPr marL="800100" lvl="1" indent="-342900">
              <a:lnSpc>
                <a:spcPct val="150000"/>
              </a:lnSpc>
              <a:buFont typeface="Arial" panose="020B0604020202020204" pitchFamily="34" charset="0"/>
              <a:buChar char="•"/>
            </a:pPr>
            <a:r>
              <a:rPr lang="en-US" i="0" dirty="0" err="1">
                <a:effectLst/>
                <a:latin typeface="system-ui"/>
              </a:rPr>
              <a:t>learning_rate</a:t>
            </a:r>
            <a:r>
              <a:rPr lang="en-US" i="0" dirty="0">
                <a:effectLst/>
                <a:latin typeface="system-ui"/>
              </a:rPr>
              <a:t>: 0.001</a:t>
            </a:r>
          </a:p>
          <a:p>
            <a:pPr marL="800100" lvl="1" indent="-342900">
              <a:lnSpc>
                <a:spcPct val="150000"/>
              </a:lnSpc>
              <a:buFont typeface="Arial" panose="020B0604020202020204" pitchFamily="34" charset="0"/>
              <a:buChar char="•"/>
            </a:pPr>
            <a:r>
              <a:rPr lang="en-US" i="0" dirty="0" err="1">
                <a:effectLst/>
                <a:latin typeface="system-ui"/>
              </a:rPr>
              <a:t>n_estimators</a:t>
            </a:r>
            <a:r>
              <a:rPr lang="en-US" i="0" dirty="0">
                <a:effectLst/>
                <a:latin typeface="system-ui"/>
              </a:rPr>
              <a:t>: 100</a:t>
            </a:r>
          </a:p>
        </p:txBody>
      </p:sp>
    </p:spTree>
    <p:extLst>
      <p:ext uri="{BB962C8B-B14F-4D97-AF65-F5344CB8AC3E}">
        <p14:creationId xmlns:p14="http://schemas.microsoft.com/office/powerpoint/2010/main" val="3734524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Modeling </a:t>
            </a:r>
            <a:r>
              <a:rPr lang="en-US" sz="2400" dirty="0"/>
              <a:t>(2/2)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BB94A8C7-0A1C-F203-E392-C8BF770C1B9F}"/>
              </a:ext>
            </a:extLst>
          </p:cNvPr>
          <p:cNvSpPr txBox="1"/>
          <p:nvPr/>
        </p:nvSpPr>
        <p:spPr>
          <a:xfrm>
            <a:off x="841247" y="1586515"/>
            <a:ext cx="10451591" cy="3788858"/>
          </a:xfrm>
          <a:prstGeom prst="rect">
            <a:avLst/>
          </a:prstGeom>
          <a:noFill/>
        </p:spPr>
        <p:txBody>
          <a:bodyPr wrap="square">
            <a:spAutoFit/>
          </a:bodyPr>
          <a:lstStyle/>
          <a:p>
            <a:pPr>
              <a:lnSpc>
                <a:spcPct val="150000"/>
              </a:lnSpc>
            </a:pPr>
            <a:r>
              <a:rPr lang="en-US" b="1" i="0" u="sng" dirty="0">
                <a:effectLst/>
                <a:latin typeface="system-ui"/>
              </a:rPr>
              <a:t>Comparing 2 common classification approaches:</a:t>
            </a:r>
          </a:p>
          <a:p>
            <a:pPr>
              <a:lnSpc>
                <a:spcPct val="150000"/>
              </a:lnSpc>
            </a:pPr>
            <a:r>
              <a:rPr lang="en-US" dirty="0">
                <a:latin typeface="system-ui"/>
              </a:rPr>
              <a:t>E</a:t>
            </a:r>
            <a:r>
              <a:rPr lang="en-US" i="0" dirty="0">
                <a:effectLst/>
                <a:latin typeface="system-ui"/>
              </a:rPr>
              <a:t>valuated on average recall (focus on ensuring I classify all the affluent) using (k=10) k-fold cross-validation to determine the best approach to proceed with:</a:t>
            </a:r>
          </a:p>
          <a:p>
            <a:pPr marL="342900" indent="-342900">
              <a:lnSpc>
                <a:spcPct val="150000"/>
              </a:lnSpc>
              <a:buFont typeface="+mj-lt"/>
              <a:buAutoNum type="arabicPeriod"/>
            </a:pPr>
            <a:r>
              <a:rPr lang="en-US" b="1" i="0" u="sng" dirty="0">
                <a:effectLst/>
                <a:latin typeface="system-ui"/>
              </a:rPr>
              <a:t>Random Forest</a:t>
            </a:r>
          </a:p>
          <a:p>
            <a:pPr marL="800100" lvl="1" indent="-342900">
              <a:lnSpc>
                <a:spcPct val="150000"/>
              </a:lnSpc>
              <a:buFont typeface="Arial" panose="020B0604020202020204" pitchFamily="34" charset="0"/>
              <a:buChar char="•"/>
            </a:pPr>
            <a:r>
              <a:rPr lang="en-US" i="0" dirty="0" err="1">
                <a:effectLst/>
                <a:latin typeface="system-ui"/>
              </a:rPr>
              <a:t>n_estimators</a:t>
            </a:r>
            <a:r>
              <a:rPr lang="en-US" i="0" dirty="0">
                <a:effectLst/>
                <a:latin typeface="system-ui"/>
              </a:rPr>
              <a:t>: 100</a:t>
            </a:r>
            <a:endParaRPr lang="en-US" b="1" i="0" u="sng" dirty="0">
              <a:effectLst/>
              <a:latin typeface="system-ui"/>
            </a:endParaRPr>
          </a:p>
          <a:p>
            <a:pPr marL="342900" indent="-342900">
              <a:lnSpc>
                <a:spcPct val="150000"/>
              </a:lnSpc>
              <a:buFont typeface="+mj-lt"/>
              <a:buAutoNum type="arabicPeriod"/>
            </a:pPr>
            <a:r>
              <a:rPr lang="en-US" b="1" i="0" u="sng" dirty="0" err="1">
                <a:effectLst/>
                <a:latin typeface="system-ui"/>
              </a:rPr>
              <a:t>XGBoost</a:t>
            </a:r>
            <a:r>
              <a:rPr lang="en-US" b="1" i="0" u="sng" dirty="0">
                <a:effectLst/>
                <a:latin typeface="system-ui"/>
              </a:rPr>
              <a:t> Classifier</a:t>
            </a:r>
          </a:p>
          <a:p>
            <a:pPr marL="800100" lvl="1" indent="-342900">
              <a:lnSpc>
                <a:spcPct val="150000"/>
              </a:lnSpc>
              <a:buFont typeface="Arial" panose="020B0604020202020204" pitchFamily="34" charset="0"/>
              <a:buChar char="•"/>
            </a:pPr>
            <a:r>
              <a:rPr lang="en-US" i="0" dirty="0">
                <a:effectLst/>
                <a:latin typeface="system-ui"/>
              </a:rPr>
              <a:t>objective: binary: logistic</a:t>
            </a:r>
          </a:p>
          <a:p>
            <a:pPr marL="800100" lvl="1" indent="-342900">
              <a:lnSpc>
                <a:spcPct val="150000"/>
              </a:lnSpc>
              <a:buFont typeface="Arial" panose="020B0604020202020204" pitchFamily="34" charset="0"/>
              <a:buChar char="•"/>
            </a:pPr>
            <a:r>
              <a:rPr lang="en-US" i="0" dirty="0" err="1">
                <a:effectLst/>
                <a:latin typeface="system-ui"/>
              </a:rPr>
              <a:t>learning_rate</a:t>
            </a:r>
            <a:r>
              <a:rPr lang="en-US" i="0" dirty="0">
                <a:effectLst/>
                <a:latin typeface="system-ui"/>
              </a:rPr>
              <a:t>: 0.001</a:t>
            </a:r>
          </a:p>
          <a:p>
            <a:pPr marL="800100" lvl="1" indent="-342900">
              <a:lnSpc>
                <a:spcPct val="150000"/>
              </a:lnSpc>
              <a:buFont typeface="Arial" panose="020B0604020202020204" pitchFamily="34" charset="0"/>
              <a:buChar char="•"/>
            </a:pPr>
            <a:r>
              <a:rPr lang="en-US" i="0" dirty="0" err="1">
                <a:effectLst/>
                <a:latin typeface="system-ui"/>
              </a:rPr>
              <a:t>n_estimators</a:t>
            </a:r>
            <a:r>
              <a:rPr lang="en-US" i="0" dirty="0">
                <a:effectLst/>
                <a:latin typeface="system-ui"/>
              </a:rPr>
              <a:t>: 100</a:t>
            </a:r>
          </a:p>
        </p:txBody>
      </p:sp>
      <p:sp>
        <p:nvSpPr>
          <p:cNvPr id="7" name="Rectangle 1">
            <a:extLst>
              <a:ext uri="{FF2B5EF4-FFF2-40B4-BE49-F238E27FC236}">
                <a16:creationId xmlns:a16="http://schemas.microsoft.com/office/drawing/2014/main" id="{52C5E19E-8073-1AFA-B13D-A93D07EA1A65}"/>
              </a:ext>
            </a:extLst>
          </p:cNvPr>
          <p:cNvSpPr>
            <a:spLocks noChangeArrowheads="1"/>
          </p:cNvSpPr>
          <p:nvPr/>
        </p:nvSpPr>
        <p:spPr bwMode="auto">
          <a:xfrm>
            <a:off x="7184572" y="2988861"/>
            <a:ext cx="3359959"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u="sng" dirty="0"/>
              <a:t>Results: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Random Forest - Avg Precision: 0.58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Random Forest - Avg Recall: 0.63</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XGBoost</a:t>
            </a:r>
            <a:r>
              <a:rPr lang="en-US" altLang="en-US" dirty="0"/>
              <a:t> - Avg Precision: 0.48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highlight>
                  <a:srgbClr val="FFFF00"/>
                </a:highlight>
              </a:rPr>
              <a:t>XGBoost</a:t>
            </a:r>
            <a:r>
              <a:rPr lang="en-US" altLang="en-US" dirty="0">
                <a:highlight>
                  <a:srgbClr val="FFFF00"/>
                </a:highlight>
              </a:rPr>
              <a:t> - Avg Recall: 0.78</a:t>
            </a:r>
          </a:p>
        </p:txBody>
      </p:sp>
    </p:spTree>
    <p:extLst>
      <p:ext uri="{BB962C8B-B14F-4D97-AF65-F5344CB8AC3E}">
        <p14:creationId xmlns:p14="http://schemas.microsoft.com/office/powerpoint/2010/main" val="2665693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err="1"/>
              <a:t>XGBoost</a:t>
            </a:r>
            <a:r>
              <a:rPr lang="en-US" dirty="0"/>
              <a:t> Tuning </a:t>
            </a:r>
            <a:r>
              <a:rPr lang="en-US" sz="2400" dirty="0"/>
              <a:t>(1/3)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BB94A8C7-0A1C-F203-E392-C8BF770C1B9F}"/>
              </a:ext>
            </a:extLst>
          </p:cNvPr>
          <p:cNvSpPr txBox="1"/>
          <p:nvPr/>
        </p:nvSpPr>
        <p:spPr>
          <a:xfrm>
            <a:off x="841247" y="1586515"/>
            <a:ext cx="10451591" cy="46198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i="0" dirty="0">
                <a:effectLst/>
                <a:latin typeface="system-ui"/>
              </a:rPr>
              <a:t>Utilizing </a:t>
            </a:r>
            <a:r>
              <a:rPr lang="en-US" b="1" i="0" dirty="0" err="1">
                <a:effectLst/>
                <a:latin typeface="system-ui"/>
              </a:rPr>
              <a:t>XGBoost</a:t>
            </a:r>
            <a:r>
              <a:rPr lang="en-US" b="1" i="0" dirty="0">
                <a:effectLst/>
                <a:latin typeface="system-ui"/>
              </a:rPr>
              <a:t> for classification</a:t>
            </a:r>
          </a:p>
          <a:p>
            <a:pPr marL="742950" lvl="1" indent="-285750">
              <a:lnSpc>
                <a:spcPct val="150000"/>
              </a:lnSpc>
              <a:buFont typeface="Arial" panose="020B0604020202020204" pitchFamily="34" charset="0"/>
              <a:buChar char="•"/>
            </a:pPr>
            <a:r>
              <a:rPr lang="en-US" dirty="0">
                <a:latin typeface="system-ui"/>
              </a:rPr>
              <a:t>F</a:t>
            </a:r>
            <a:r>
              <a:rPr lang="en-US" i="0" dirty="0">
                <a:effectLst/>
                <a:latin typeface="system-ui"/>
              </a:rPr>
              <a:t>ocus on maximizing average recall score, particularly crucial for identifying affluent classes effectively.</a:t>
            </a:r>
          </a:p>
          <a:p>
            <a:pPr marL="285750" indent="-285750">
              <a:lnSpc>
                <a:spcPct val="150000"/>
              </a:lnSpc>
              <a:buFont typeface="Arial" panose="020B0604020202020204" pitchFamily="34" charset="0"/>
              <a:buChar char="•"/>
            </a:pPr>
            <a:r>
              <a:rPr lang="en-US" b="1" i="0" dirty="0">
                <a:effectLst/>
                <a:latin typeface="system-ui"/>
              </a:rPr>
              <a:t>Employing </a:t>
            </a:r>
            <a:r>
              <a:rPr lang="en-US" b="1" i="0" dirty="0" err="1">
                <a:effectLst/>
                <a:latin typeface="system-ui"/>
              </a:rPr>
              <a:t>Optuna</a:t>
            </a:r>
            <a:r>
              <a:rPr lang="en-US" b="1" i="0" dirty="0">
                <a:effectLst/>
                <a:latin typeface="system-ui"/>
              </a:rPr>
              <a:t>, an optimization library</a:t>
            </a:r>
          </a:p>
          <a:p>
            <a:pPr marL="742950" lvl="1" indent="-285750">
              <a:lnSpc>
                <a:spcPct val="150000"/>
              </a:lnSpc>
              <a:buFont typeface="Arial" panose="020B0604020202020204" pitchFamily="34" charset="0"/>
              <a:buChar char="•"/>
            </a:pPr>
            <a:r>
              <a:rPr lang="en-US" dirty="0">
                <a:latin typeface="system-ui"/>
              </a:rPr>
              <a:t>A</a:t>
            </a:r>
            <a:r>
              <a:rPr lang="en-US" i="0" dirty="0">
                <a:effectLst/>
                <a:latin typeface="system-ui"/>
              </a:rPr>
              <a:t>utomatically fine-tune hyperparameters for the </a:t>
            </a:r>
            <a:r>
              <a:rPr lang="en-US" i="0" dirty="0" err="1">
                <a:effectLst/>
                <a:latin typeface="system-ui"/>
              </a:rPr>
              <a:t>XGBoost</a:t>
            </a:r>
            <a:r>
              <a:rPr lang="en-US" i="0" dirty="0">
                <a:effectLst/>
                <a:latin typeface="system-ui"/>
              </a:rPr>
              <a:t> classifier</a:t>
            </a:r>
          </a:p>
          <a:p>
            <a:pPr marL="742950" lvl="1" indent="-285750">
              <a:lnSpc>
                <a:spcPct val="150000"/>
              </a:lnSpc>
              <a:buFont typeface="Arial" panose="020B0604020202020204" pitchFamily="34" charset="0"/>
              <a:buChar char="•"/>
            </a:pPr>
            <a:r>
              <a:rPr lang="en-US" i="0" dirty="0" err="1">
                <a:effectLst/>
                <a:latin typeface="system-ui"/>
              </a:rPr>
              <a:t>Optuna</a:t>
            </a:r>
            <a:r>
              <a:rPr lang="en-US" i="0" dirty="0">
                <a:effectLst/>
                <a:latin typeface="system-ui"/>
              </a:rPr>
              <a:t> performs an iterative search over specified hyperparameter ranges</a:t>
            </a:r>
          </a:p>
          <a:p>
            <a:pPr marL="742950" lvl="1" indent="-285750">
              <a:lnSpc>
                <a:spcPct val="150000"/>
              </a:lnSpc>
              <a:buFont typeface="Arial" panose="020B0604020202020204" pitchFamily="34" charset="0"/>
              <a:buChar char="•"/>
            </a:pPr>
            <a:r>
              <a:rPr lang="en-US" dirty="0">
                <a:latin typeface="system-ui"/>
              </a:rPr>
              <a:t>M</a:t>
            </a:r>
            <a:r>
              <a:rPr lang="en-US" i="0" dirty="0">
                <a:effectLst/>
                <a:latin typeface="system-ui"/>
              </a:rPr>
              <a:t>aximizes recall score via k-fold cross-validation</a:t>
            </a:r>
          </a:p>
          <a:p>
            <a:pPr marL="285750" indent="-285750">
              <a:lnSpc>
                <a:spcPct val="150000"/>
              </a:lnSpc>
              <a:buFont typeface="Arial" panose="020B0604020202020204" pitchFamily="34" charset="0"/>
              <a:buChar char="•"/>
            </a:pPr>
            <a:r>
              <a:rPr lang="en-US" b="1" i="0" dirty="0">
                <a:effectLst/>
                <a:latin typeface="system-ui"/>
              </a:rPr>
              <a:t>Leveraging </a:t>
            </a:r>
            <a:r>
              <a:rPr lang="en-US" b="1" i="0" dirty="0" err="1">
                <a:effectLst/>
                <a:latin typeface="system-ui"/>
              </a:rPr>
              <a:t>SelectFromModel</a:t>
            </a:r>
            <a:r>
              <a:rPr lang="en-US" b="1" i="0" dirty="0">
                <a:effectLst/>
                <a:latin typeface="system-ui"/>
              </a:rPr>
              <a:t> from scikit-learn</a:t>
            </a:r>
          </a:p>
          <a:p>
            <a:pPr marL="742950" lvl="1" indent="-285750">
              <a:lnSpc>
                <a:spcPct val="150000"/>
              </a:lnSpc>
              <a:buFont typeface="Arial" panose="020B0604020202020204" pitchFamily="34" charset="0"/>
              <a:buChar char="•"/>
            </a:pPr>
            <a:r>
              <a:rPr lang="en-US" i="0" dirty="0">
                <a:effectLst/>
                <a:latin typeface="system-ui"/>
              </a:rPr>
              <a:t>To select the most important features for model training, integrated within the cross-validation </a:t>
            </a:r>
          </a:p>
          <a:p>
            <a:pPr marL="742950" lvl="1" indent="-285750">
              <a:lnSpc>
                <a:spcPct val="150000"/>
              </a:lnSpc>
              <a:buFont typeface="Arial" panose="020B0604020202020204" pitchFamily="34" charset="0"/>
              <a:buChar char="•"/>
            </a:pPr>
            <a:r>
              <a:rPr lang="en-US" dirty="0">
                <a:latin typeface="system-ui"/>
              </a:rPr>
              <a:t>Aids </a:t>
            </a:r>
            <a:r>
              <a:rPr lang="en-US" i="0" dirty="0">
                <a:effectLst/>
                <a:latin typeface="system-ui"/>
              </a:rPr>
              <a:t>in reducing complexity and improving interpretability by retaining only the most relevant features based on importance weights</a:t>
            </a:r>
          </a:p>
          <a:p>
            <a:pPr marL="742950" lvl="1" indent="-285750">
              <a:lnSpc>
                <a:spcPct val="150000"/>
              </a:lnSpc>
              <a:buFont typeface="Arial" panose="020B0604020202020204" pitchFamily="34" charset="0"/>
              <a:buChar char="•"/>
            </a:pPr>
            <a:r>
              <a:rPr lang="en-US" dirty="0">
                <a:latin typeface="system-ui"/>
              </a:rPr>
              <a:t>C</a:t>
            </a:r>
            <a:r>
              <a:rPr lang="en-US" i="0" dirty="0">
                <a:effectLst/>
                <a:latin typeface="system-ui"/>
              </a:rPr>
              <a:t>ommented out due to the small number of features</a:t>
            </a:r>
          </a:p>
        </p:txBody>
      </p:sp>
    </p:spTree>
    <p:extLst>
      <p:ext uri="{BB962C8B-B14F-4D97-AF65-F5344CB8AC3E}">
        <p14:creationId xmlns:p14="http://schemas.microsoft.com/office/powerpoint/2010/main" val="35081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a:t>Machine Learning Problem Definition </a:t>
            </a:r>
            <a:r>
              <a:rPr lang="en-US" sz="2400"/>
              <a:t>(1/3) </a:t>
            </a:r>
            <a:endParaRPr lang="en-US" dirty="0"/>
          </a:p>
        </p:txBody>
      </p:sp>
      <p:sp>
        <p:nvSpPr>
          <p:cNvPr id="3" name="Content Placeholder 7">
            <a:extLst>
              <a:ext uri="{FF2B5EF4-FFF2-40B4-BE49-F238E27FC236}">
                <a16:creationId xmlns:a16="http://schemas.microsoft.com/office/drawing/2014/main" id="{7D1875BE-664D-E643-60F7-0C0927FD175E}"/>
              </a:ext>
            </a:extLst>
          </p:cNvPr>
          <p:cNvSpPr>
            <a:spLocks noGrp="1"/>
          </p:cNvSpPr>
          <p:nvPr>
            <p:ph idx="1"/>
          </p:nvPr>
        </p:nvSpPr>
        <p:spPr>
          <a:xfrm>
            <a:off x="1492968" y="2343239"/>
            <a:ext cx="4325476" cy="4351338"/>
          </a:xfrm>
        </p:spPr>
        <p:txBody>
          <a:bodyPr>
            <a:normAutofit/>
          </a:bodyPr>
          <a:lstStyle/>
          <a:p>
            <a:pPr marL="0" indent="0">
              <a:lnSpc>
                <a:spcPct val="100000"/>
              </a:lnSpc>
              <a:buNone/>
            </a:pPr>
            <a:r>
              <a:rPr lang="en-US" sz="1600" b="1"/>
              <a:t>Customer Segmentation:</a:t>
            </a:r>
          </a:p>
          <a:p>
            <a:pPr marL="0" indent="0">
              <a:lnSpc>
                <a:spcPct val="100000"/>
              </a:lnSpc>
              <a:buNone/>
            </a:pPr>
            <a:r>
              <a:rPr lang="en-US" sz="1600"/>
              <a:t>Utilize supervised machine learning (classification) to identify potential affluent customers within ETB segment.</a:t>
            </a:r>
          </a:p>
          <a:p>
            <a:pPr marL="0" indent="0">
              <a:lnSpc>
                <a:spcPct val="100000"/>
              </a:lnSpc>
              <a:buNone/>
            </a:pPr>
            <a:endParaRPr lang="en-US" sz="800"/>
          </a:p>
          <a:p>
            <a:pPr marL="0" indent="0">
              <a:lnSpc>
                <a:spcPct val="100000"/>
              </a:lnSpc>
              <a:buNone/>
            </a:pPr>
            <a:r>
              <a:rPr lang="en-US" sz="1600" b="1"/>
              <a:t>Identification of Upgrade Candidates:</a:t>
            </a:r>
            <a:r>
              <a:rPr lang="en-US" sz="1600"/>
              <a:t> </a:t>
            </a:r>
          </a:p>
          <a:p>
            <a:pPr marL="0" indent="0">
              <a:lnSpc>
                <a:spcPct val="100000"/>
              </a:lnSpc>
              <a:buNone/>
            </a:pPr>
            <a:r>
              <a:rPr lang="en-US" sz="1600"/>
              <a:t>Predict whether a customer should be classified as "affluent" or "normal" based on their data profile, focusing on maximizing recall for the affluent class. False positives would actually be the hidden affluent customers to target.</a:t>
            </a:r>
            <a:endParaRPr lang="en-US" sz="1600" dirty="0"/>
          </a:p>
        </p:txBody>
      </p:sp>
      <p:sp>
        <p:nvSpPr>
          <p:cNvPr id="4" name="Content Placeholder 7">
            <a:extLst>
              <a:ext uri="{FF2B5EF4-FFF2-40B4-BE49-F238E27FC236}">
                <a16:creationId xmlns:a16="http://schemas.microsoft.com/office/drawing/2014/main" id="{6D149556-C96A-8F42-A793-858AC8E0BA8A}"/>
              </a:ext>
            </a:extLst>
          </p:cNvPr>
          <p:cNvSpPr txBox="1">
            <a:spLocks/>
          </p:cNvSpPr>
          <p:nvPr/>
        </p:nvSpPr>
        <p:spPr>
          <a:xfrm>
            <a:off x="6774324" y="2343239"/>
            <a:ext cx="43254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a:t>Features: </a:t>
            </a:r>
          </a:p>
          <a:p>
            <a:pPr marL="0" indent="0">
              <a:lnSpc>
                <a:spcPct val="100000"/>
              </a:lnSpc>
              <a:buNone/>
            </a:pPr>
            <a:r>
              <a:rPr lang="en-US" sz="1600"/>
              <a:t>Customer data from the provided dataset, including demographic information, transaction history, account balances, etc.</a:t>
            </a:r>
          </a:p>
          <a:p>
            <a:pPr marL="0" indent="0">
              <a:lnSpc>
                <a:spcPct val="100000"/>
              </a:lnSpc>
              <a:buNone/>
            </a:pPr>
            <a:endParaRPr lang="en-US" sz="800"/>
          </a:p>
          <a:p>
            <a:pPr marL="0" indent="0">
              <a:lnSpc>
                <a:spcPct val="100000"/>
              </a:lnSpc>
              <a:buNone/>
            </a:pPr>
            <a:r>
              <a:rPr lang="en-US" sz="1600" b="1"/>
              <a:t>Labels Usage</a:t>
            </a:r>
            <a:r>
              <a:rPr lang="en-US" sz="1600"/>
              <a:t>: </a:t>
            </a:r>
          </a:p>
          <a:p>
            <a:pPr marL="0" indent="0">
              <a:lnSpc>
                <a:spcPct val="100000"/>
              </a:lnSpc>
              <a:buNone/>
            </a:pPr>
            <a:r>
              <a:rPr lang="en-US" sz="1600"/>
              <a:t>Binary labels indicating whether each customer is affluent or normal, used for training and evaluating the classification model.</a:t>
            </a:r>
            <a:endParaRPr lang="en-US" sz="1600"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8" y="1720468"/>
            <a:ext cx="6096000" cy="369332"/>
          </a:xfrm>
          <a:prstGeom prst="rect">
            <a:avLst/>
          </a:prstGeom>
          <a:noFill/>
        </p:spPr>
        <p:txBody>
          <a:bodyPr wrap="square">
            <a:spAutoFit/>
          </a:bodyPr>
          <a:lstStyle/>
          <a:p>
            <a:pPr marL="0" indent="0">
              <a:lnSpc>
                <a:spcPct val="100000"/>
              </a:lnSpc>
              <a:buNone/>
            </a:pPr>
            <a:r>
              <a:rPr lang="en-US" sz="1800" b="1" u="sng"/>
              <a:t>Objectives</a:t>
            </a:r>
            <a:endParaRPr lang="en-US" sz="1800" b="1" u="sng" dirty="0"/>
          </a:p>
        </p:txBody>
      </p:sp>
      <p:sp>
        <p:nvSpPr>
          <p:cNvPr id="9" name="TextBox 8">
            <a:extLst>
              <a:ext uri="{FF2B5EF4-FFF2-40B4-BE49-F238E27FC236}">
                <a16:creationId xmlns:a16="http://schemas.microsoft.com/office/drawing/2014/main" id="{817350D5-1ECB-C7CC-0ECA-AA7C9BAA6CA7}"/>
              </a:ext>
            </a:extLst>
          </p:cNvPr>
          <p:cNvSpPr txBox="1"/>
          <p:nvPr/>
        </p:nvSpPr>
        <p:spPr>
          <a:xfrm>
            <a:off x="6157637" y="1712826"/>
            <a:ext cx="3569885" cy="369332"/>
          </a:xfrm>
          <a:prstGeom prst="rect">
            <a:avLst/>
          </a:prstGeom>
          <a:noFill/>
        </p:spPr>
        <p:txBody>
          <a:bodyPr wrap="square">
            <a:spAutoFit/>
          </a:bodyPr>
          <a:lstStyle/>
          <a:p>
            <a:pPr marL="0" indent="0">
              <a:lnSpc>
                <a:spcPct val="100000"/>
              </a:lnSpc>
              <a:buFont typeface="Arial" panose="020B0604020202020204" pitchFamily="34" charset="0"/>
              <a:buNone/>
            </a:pPr>
            <a:r>
              <a:rPr lang="en-US" sz="1800" b="1" u="sng"/>
              <a:t>Data Overview</a:t>
            </a:r>
            <a:endParaRPr lang="en-US" sz="1800" b="1" u="sng" dirty="0"/>
          </a:p>
        </p:txBody>
      </p:sp>
      <p:pic>
        <p:nvPicPr>
          <p:cNvPr id="16" name="Picture 15" descr="A black background with a black square&#10;&#10;Description automatically generated with medium confidence">
            <a:extLst>
              <a:ext uri="{FF2B5EF4-FFF2-40B4-BE49-F238E27FC236}">
                <a16:creationId xmlns:a16="http://schemas.microsoft.com/office/drawing/2014/main" id="{57ECC67B-6118-3918-70EE-50AC730116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444" y="3824647"/>
            <a:ext cx="479721" cy="479721"/>
          </a:xfrm>
          <a:prstGeom prst="rect">
            <a:avLst/>
          </a:prstGeom>
        </p:spPr>
      </p:pic>
      <p:pic>
        <p:nvPicPr>
          <p:cNvPr id="20" name="Picture 19" descr="A black background with a black square&#10;&#10;Description automatically generated with medium confidence">
            <a:extLst>
              <a:ext uri="{FF2B5EF4-FFF2-40B4-BE49-F238E27FC236}">
                <a16:creationId xmlns:a16="http://schemas.microsoft.com/office/drawing/2014/main" id="{1EE9C261-D888-9DD9-0425-6D13D8236C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444" y="2366179"/>
            <a:ext cx="479721" cy="479721"/>
          </a:xfrm>
          <a:prstGeom prst="rect">
            <a:avLst/>
          </a:prstGeom>
        </p:spPr>
      </p:pic>
      <p:pic>
        <p:nvPicPr>
          <p:cNvPr id="22" name="Picture 21" descr="A black background with a black square&#10;&#10;Description automatically generated with medium confidence">
            <a:extLst>
              <a:ext uri="{FF2B5EF4-FFF2-40B4-BE49-F238E27FC236}">
                <a16:creationId xmlns:a16="http://schemas.microsoft.com/office/drawing/2014/main" id="{F02FE521-7648-D648-A88A-463291F4E0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2392" y="2332877"/>
            <a:ext cx="441130" cy="441130"/>
          </a:xfrm>
          <a:prstGeom prst="rect">
            <a:avLst/>
          </a:prstGeom>
        </p:spPr>
      </p:pic>
      <p:pic>
        <p:nvPicPr>
          <p:cNvPr id="24" name="Picture 23" descr="A black background with a black square&#10;&#10;Description automatically generated with medium confidence">
            <a:extLst>
              <a:ext uri="{FF2B5EF4-FFF2-40B4-BE49-F238E27FC236}">
                <a16:creationId xmlns:a16="http://schemas.microsoft.com/office/drawing/2014/main" id="{293DCE3F-E69E-46FC-1F0E-F2940512D7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2392" y="3831654"/>
            <a:ext cx="441131" cy="441131"/>
          </a:xfrm>
          <a:prstGeom prst="rect">
            <a:avLst/>
          </a:prstGeom>
        </p:spPr>
      </p:pic>
      <p:grpSp>
        <p:nvGrpSpPr>
          <p:cNvPr id="30" name="Group 29">
            <a:extLst>
              <a:ext uri="{FF2B5EF4-FFF2-40B4-BE49-F238E27FC236}">
                <a16:creationId xmlns:a16="http://schemas.microsoft.com/office/drawing/2014/main" id="{7EB20DD7-A9A8-057D-FF39-DA6B02F3608A}"/>
              </a:ext>
            </a:extLst>
          </p:cNvPr>
          <p:cNvGrpSpPr/>
          <p:nvPr/>
        </p:nvGrpSpPr>
        <p:grpSpPr>
          <a:xfrm>
            <a:off x="853965" y="1386038"/>
            <a:ext cx="10493739" cy="99608"/>
            <a:chOff x="853965" y="1351225"/>
            <a:chExt cx="10493739" cy="144046"/>
          </a:xfrm>
        </p:grpSpPr>
        <p:cxnSp>
          <p:nvCxnSpPr>
            <p:cNvPr id="32" name="Straight Connector 31">
              <a:extLst>
                <a:ext uri="{FF2B5EF4-FFF2-40B4-BE49-F238E27FC236}">
                  <a16:creationId xmlns:a16="http://schemas.microsoft.com/office/drawing/2014/main" id="{E5BACA78-F62A-FC95-DDD0-3BBC4B37B03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33697A5-18FF-35E5-4F29-591C6F9C1188}"/>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533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err="1"/>
              <a:t>XGBoost</a:t>
            </a:r>
            <a:r>
              <a:rPr lang="en-US" dirty="0"/>
              <a:t> (</a:t>
            </a:r>
            <a:r>
              <a:rPr lang="en-US" dirty="0" err="1"/>
              <a:t>Optuna</a:t>
            </a:r>
            <a:r>
              <a:rPr lang="en-US" dirty="0"/>
              <a:t> Parameters) </a:t>
            </a:r>
            <a:r>
              <a:rPr lang="en-US" sz="2400" dirty="0"/>
              <a:t>(2/3)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6">
            <a:extLst>
              <a:ext uri="{FF2B5EF4-FFF2-40B4-BE49-F238E27FC236}">
                <a16:creationId xmlns:a16="http://schemas.microsoft.com/office/drawing/2014/main" id="{2B741264-4A7E-6B59-7B1F-62BBED4C64CD}"/>
              </a:ext>
            </a:extLst>
          </p:cNvPr>
          <p:cNvGraphicFramePr>
            <a:graphicFrameLocks noGrp="1"/>
          </p:cNvGraphicFramePr>
          <p:nvPr>
            <p:extLst>
              <p:ext uri="{D42A27DB-BD31-4B8C-83A1-F6EECF244321}">
                <p14:modId xmlns:p14="http://schemas.microsoft.com/office/powerpoint/2010/main" val="1669498551"/>
              </p:ext>
            </p:extLst>
          </p:nvPr>
        </p:nvGraphicFramePr>
        <p:xfrm>
          <a:off x="1235948" y="2685237"/>
          <a:ext cx="9556924" cy="3572124"/>
        </p:xfrm>
        <a:graphic>
          <a:graphicData uri="http://schemas.openxmlformats.org/drawingml/2006/table">
            <a:tbl>
              <a:tblPr>
                <a:tableStyleId>{2D5ABB26-0587-4C30-8999-92F81FD0307C}</a:tableStyleId>
              </a:tblPr>
              <a:tblGrid>
                <a:gridCol w="1572590">
                  <a:extLst>
                    <a:ext uri="{9D8B030D-6E8A-4147-A177-3AD203B41FA5}">
                      <a16:colId xmlns:a16="http://schemas.microsoft.com/office/drawing/2014/main" val="2016814119"/>
                    </a:ext>
                  </a:extLst>
                </a:gridCol>
                <a:gridCol w="6240944">
                  <a:extLst>
                    <a:ext uri="{9D8B030D-6E8A-4147-A177-3AD203B41FA5}">
                      <a16:colId xmlns:a16="http://schemas.microsoft.com/office/drawing/2014/main" val="2337382520"/>
                    </a:ext>
                  </a:extLst>
                </a:gridCol>
                <a:gridCol w="1743390">
                  <a:extLst>
                    <a:ext uri="{9D8B030D-6E8A-4147-A177-3AD203B41FA5}">
                      <a16:colId xmlns:a16="http://schemas.microsoft.com/office/drawing/2014/main" val="26283279"/>
                    </a:ext>
                  </a:extLst>
                </a:gridCol>
              </a:tblGrid>
              <a:tr h="124550">
                <a:tc>
                  <a:txBody>
                    <a:bodyPr/>
                    <a:lstStyle/>
                    <a:p>
                      <a:pPr fontAlgn="b"/>
                      <a:r>
                        <a:rPr lang="en-SG" sz="1600" b="1" dirty="0"/>
                        <a:t>Parameter</a:t>
                      </a:r>
                    </a:p>
                  </a:txBody>
                  <a:tcPr marL="28073" marR="28073" marT="14037" marB="1403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SG" sz="1600" b="1" dirty="0"/>
                        <a:t>Description</a:t>
                      </a:r>
                    </a:p>
                  </a:txBody>
                  <a:tcPr marL="28073" marR="28073" marT="14037" marB="1403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SG" sz="1600" b="1" dirty="0"/>
                        <a:t>Range</a:t>
                      </a:r>
                    </a:p>
                  </a:txBody>
                  <a:tcPr marL="28073" marR="28073" marT="14037" marB="1403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460478"/>
                  </a:ext>
                </a:extLst>
              </a:tr>
              <a:tr h="188269">
                <a:tc>
                  <a:txBody>
                    <a:bodyPr/>
                    <a:lstStyle/>
                    <a:p>
                      <a:pPr fontAlgn="base"/>
                      <a:r>
                        <a:rPr lang="en-SG" sz="1600"/>
                        <a:t>objective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a:t>Objective function for XGBoost</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a:t>binary:logistic</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9245067"/>
                  </a:ext>
                </a:extLst>
              </a:tr>
              <a:tr h="188269">
                <a:tc>
                  <a:txBody>
                    <a:bodyPr/>
                    <a:lstStyle/>
                    <a:p>
                      <a:pPr fontAlgn="base"/>
                      <a:r>
                        <a:rPr lang="en-SG" sz="1600" dirty="0" err="1"/>
                        <a:t>tree_method</a:t>
                      </a:r>
                      <a:endParaRPr lang="en-SG" sz="1600" dirty="0"/>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a:t>Tree construction algorithm</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a:t>gpu_hist</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330046"/>
                  </a:ext>
                </a:extLst>
              </a:tr>
              <a:tr h="124550">
                <a:tc>
                  <a:txBody>
                    <a:bodyPr/>
                    <a:lstStyle/>
                    <a:p>
                      <a:pPr fontAlgn="base"/>
                      <a:r>
                        <a:rPr lang="en-SG" sz="1600"/>
                        <a:t>gpu_id</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GPU device ID</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a:t>0</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833553"/>
                  </a:ext>
                </a:extLst>
              </a:tr>
              <a:tr h="124550">
                <a:tc>
                  <a:txBody>
                    <a:bodyPr/>
                    <a:lstStyle/>
                    <a:p>
                      <a:pPr fontAlgn="base"/>
                      <a:r>
                        <a:rPr lang="en-SG" sz="1600"/>
                        <a:t>n_estimators</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a:t>Number of trees</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1000 – </a:t>
                      </a:r>
                      <a:r>
                        <a:rPr lang="en-SG" sz="1600" b="1" u="sng" dirty="0"/>
                        <a:t>3000</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3173780"/>
                  </a:ext>
                </a:extLst>
              </a:tr>
              <a:tr h="144822">
                <a:tc>
                  <a:txBody>
                    <a:bodyPr/>
                    <a:lstStyle/>
                    <a:p>
                      <a:pPr fontAlgn="base"/>
                      <a:r>
                        <a:rPr lang="en-SG" sz="1600"/>
                        <a:t>max_depth</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a:t>Maximum depth of a tree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5 – 20</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8844141"/>
                  </a:ext>
                </a:extLst>
              </a:tr>
              <a:tr h="144822">
                <a:tc>
                  <a:txBody>
                    <a:bodyPr/>
                    <a:lstStyle/>
                    <a:p>
                      <a:pPr fontAlgn="base"/>
                      <a:r>
                        <a:rPr lang="en-SG" sz="1600"/>
                        <a:t>learning_rate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a:t>Learning rate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0.001 - 0.1 (log scale)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956692"/>
                  </a:ext>
                </a:extLst>
              </a:tr>
              <a:tr h="231715">
                <a:tc>
                  <a:txBody>
                    <a:bodyPr/>
                    <a:lstStyle/>
                    <a:p>
                      <a:pPr fontAlgn="base"/>
                      <a:r>
                        <a:rPr lang="en-SG" sz="1600"/>
                        <a:t>subsample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a:t>Subsample ratio of the training instances</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0.6 - 1.0</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9226325"/>
                  </a:ext>
                </a:extLst>
              </a:tr>
              <a:tr h="318609">
                <a:tc>
                  <a:txBody>
                    <a:bodyPr/>
                    <a:lstStyle/>
                    <a:p>
                      <a:pPr fontAlgn="base"/>
                      <a:r>
                        <a:rPr lang="en-SG" sz="1600"/>
                        <a:t>colsample_bytree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a:t>Subsample ratio of columns when constructing each tree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0.6 - 1.0</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3826331"/>
                  </a:ext>
                </a:extLst>
              </a:tr>
              <a:tr h="405502">
                <a:tc>
                  <a:txBody>
                    <a:bodyPr/>
                    <a:lstStyle/>
                    <a:p>
                      <a:pPr fontAlgn="base"/>
                      <a:r>
                        <a:rPr lang="en-SG" sz="1600"/>
                        <a:t>gamma</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a:t>Minimum loss reduction required to make a further partition on a leaf node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a:t>0.0 - 5.0</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05877"/>
                  </a:ext>
                </a:extLst>
              </a:tr>
              <a:tr h="318609">
                <a:tc>
                  <a:txBody>
                    <a:bodyPr/>
                    <a:lstStyle/>
                    <a:p>
                      <a:pPr fontAlgn="base"/>
                      <a:r>
                        <a:rPr lang="en-SG" sz="1600"/>
                        <a:t>min_child_weight</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dirty="0"/>
                        <a:t>Minimum sum of instance weight (hessian) needed in a child</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1 - 20</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987275"/>
                  </a:ext>
                </a:extLst>
              </a:tr>
            </a:tbl>
          </a:graphicData>
        </a:graphic>
      </p:graphicFrame>
      <p:sp>
        <p:nvSpPr>
          <p:cNvPr id="8" name="TextBox 7">
            <a:extLst>
              <a:ext uri="{FF2B5EF4-FFF2-40B4-BE49-F238E27FC236}">
                <a16:creationId xmlns:a16="http://schemas.microsoft.com/office/drawing/2014/main" id="{1EC9BA57-9373-5403-B44B-06067C09497F}"/>
              </a:ext>
            </a:extLst>
          </p:cNvPr>
          <p:cNvSpPr txBox="1"/>
          <p:nvPr/>
        </p:nvSpPr>
        <p:spPr>
          <a:xfrm>
            <a:off x="841247" y="1586515"/>
            <a:ext cx="10451591" cy="880369"/>
          </a:xfrm>
          <a:prstGeom prst="rect">
            <a:avLst/>
          </a:prstGeom>
          <a:noFill/>
        </p:spPr>
        <p:txBody>
          <a:bodyPr wrap="square">
            <a:spAutoFit/>
          </a:bodyPr>
          <a:lstStyle/>
          <a:p>
            <a:pPr>
              <a:lnSpc>
                <a:spcPct val="150000"/>
              </a:lnSpc>
            </a:pPr>
            <a:r>
              <a:rPr lang="en-US" dirty="0">
                <a:latin typeface="system-ui"/>
              </a:rPr>
              <a:t>Due to time constraints (worked on the project for a day), I ran quickly over </a:t>
            </a:r>
            <a:r>
              <a:rPr lang="en-US" b="1" u="sng" dirty="0">
                <a:latin typeface="system-ui"/>
              </a:rPr>
              <a:t>50</a:t>
            </a:r>
            <a:r>
              <a:rPr lang="en-US" dirty="0">
                <a:latin typeface="system-ui"/>
              </a:rPr>
              <a:t> trials instead of 1000s.</a:t>
            </a:r>
          </a:p>
          <a:p>
            <a:pPr>
              <a:lnSpc>
                <a:spcPct val="150000"/>
              </a:lnSpc>
            </a:pPr>
            <a:r>
              <a:rPr lang="en-US" dirty="0">
                <a:latin typeface="system-ui"/>
              </a:rPr>
              <a:t>With our over-under </a:t>
            </a:r>
            <a:r>
              <a:rPr lang="en-US" dirty="0" err="1">
                <a:latin typeface="system-ui"/>
              </a:rPr>
              <a:t>resampler</a:t>
            </a:r>
            <a:r>
              <a:rPr lang="en-US" dirty="0">
                <a:latin typeface="system-ui"/>
              </a:rPr>
              <a:t> and k=10 fold validation</a:t>
            </a:r>
          </a:p>
        </p:txBody>
      </p:sp>
    </p:spTree>
    <p:extLst>
      <p:ext uri="{BB962C8B-B14F-4D97-AF65-F5344CB8AC3E}">
        <p14:creationId xmlns:p14="http://schemas.microsoft.com/office/powerpoint/2010/main" val="604319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err="1"/>
              <a:t>XGBoost</a:t>
            </a:r>
            <a:r>
              <a:rPr lang="en-US" dirty="0"/>
              <a:t> (</a:t>
            </a:r>
            <a:r>
              <a:rPr lang="en-US" dirty="0" err="1"/>
              <a:t>Optuna</a:t>
            </a:r>
            <a:r>
              <a:rPr lang="en-US" dirty="0"/>
              <a:t> Parameters) </a:t>
            </a:r>
            <a:r>
              <a:rPr lang="en-US" sz="2400" dirty="0"/>
              <a:t>(3/3)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6">
            <a:extLst>
              <a:ext uri="{FF2B5EF4-FFF2-40B4-BE49-F238E27FC236}">
                <a16:creationId xmlns:a16="http://schemas.microsoft.com/office/drawing/2014/main" id="{2B741264-4A7E-6B59-7B1F-62BBED4C64CD}"/>
              </a:ext>
            </a:extLst>
          </p:cNvPr>
          <p:cNvGraphicFramePr>
            <a:graphicFrameLocks noGrp="1"/>
          </p:cNvGraphicFramePr>
          <p:nvPr>
            <p:extLst>
              <p:ext uri="{D42A27DB-BD31-4B8C-83A1-F6EECF244321}">
                <p14:modId xmlns:p14="http://schemas.microsoft.com/office/powerpoint/2010/main" val="2676267744"/>
              </p:ext>
            </p:extLst>
          </p:nvPr>
        </p:nvGraphicFramePr>
        <p:xfrm>
          <a:off x="1235948" y="2966564"/>
          <a:ext cx="9556924" cy="3328284"/>
        </p:xfrm>
        <a:graphic>
          <a:graphicData uri="http://schemas.openxmlformats.org/drawingml/2006/table">
            <a:tbl>
              <a:tblPr>
                <a:tableStyleId>{2D5ABB26-0587-4C30-8999-92F81FD0307C}</a:tableStyleId>
              </a:tblPr>
              <a:tblGrid>
                <a:gridCol w="1572590">
                  <a:extLst>
                    <a:ext uri="{9D8B030D-6E8A-4147-A177-3AD203B41FA5}">
                      <a16:colId xmlns:a16="http://schemas.microsoft.com/office/drawing/2014/main" val="2016814119"/>
                    </a:ext>
                  </a:extLst>
                </a:gridCol>
                <a:gridCol w="5873238">
                  <a:extLst>
                    <a:ext uri="{9D8B030D-6E8A-4147-A177-3AD203B41FA5}">
                      <a16:colId xmlns:a16="http://schemas.microsoft.com/office/drawing/2014/main" val="2337382520"/>
                    </a:ext>
                  </a:extLst>
                </a:gridCol>
                <a:gridCol w="2111096">
                  <a:extLst>
                    <a:ext uri="{9D8B030D-6E8A-4147-A177-3AD203B41FA5}">
                      <a16:colId xmlns:a16="http://schemas.microsoft.com/office/drawing/2014/main" val="26283279"/>
                    </a:ext>
                  </a:extLst>
                </a:gridCol>
              </a:tblGrid>
              <a:tr h="124550">
                <a:tc>
                  <a:txBody>
                    <a:bodyPr/>
                    <a:lstStyle/>
                    <a:p>
                      <a:pPr fontAlgn="b"/>
                      <a:r>
                        <a:rPr lang="en-SG" sz="1600" b="1" dirty="0"/>
                        <a:t>Parameter</a:t>
                      </a:r>
                    </a:p>
                  </a:txBody>
                  <a:tcPr marL="28073" marR="28073" marT="14037" marB="1403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SG" sz="1600" b="1" dirty="0"/>
                        <a:t>Description</a:t>
                      </a:r>
                    </a:p>
                  </a:txBody>
                  <a:tcPr marL="28073" marR="28073" marT="14037" marB="1403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SG" sz="1600" b="1" dirty="0"/>
                        <a:t>Range</a:t>
                      </a:r>
                    </a:p>
                  </a:txBody>
                  <a:tcPr marL="28073" marR="28073" marT="14037" marB="1403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460478"/>
                  </a:ext>
                </a:extLst>
              </a:tr>
              <a:tr h="188269">
                <a:tc>
                  <a:txBody>
                    <a:bodyPr/>
                    <a:lstStyle/>
                    <a:p>
                      <a:pPr fontAlgn="base"/>
                      <a:r>
                        <a:rPr lang="en-SG" sz="1600"/>
                        <a:t>objective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Objective function for </a:t>
                      </a:r>
                      <a:r>
                        <a:rPr lang="en-SG" sz="1600" dirty="0" err="1"/>
                        <a:t>XGBoost</a:t>
                      </a:r>
                      <a:endParaRPr lang="en-SG" sz="1600" dirty="0"/>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a:t>binary:logistic</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9245067"/>
                  </a:ext>
                </a:extLst>
              </a:tr>
              <a:tr h="188269">
                <a:tc>
                  <a:txBody>
                    <a:bodyPr/>
                    <a:lstStyle/>
                    <a:p>
                      <a:pPr fontAlgn="base"/>
                      <a:r>
                        <a:rPr lang="en-SG" sz="1600" dirty="0" err="1"/>
                        <a:t>tree_method</a:t>
                      </a:r>
                      <a:endParaRPr lang="en-SG" sz="1600" dirty="0"/>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a:t>Tree construction algorithm</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err="1"/>
                        <a:t>gpu_hist</a:t>
                      </a:r>
                      <a:endParaRPr lang="en-SG" sz="1600" dirty="0"/>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330046"/>
                  </a:ext>
                </a:extLst>
              </a:tr>
              <a:tr h="124550">
                <a:tc>
                  <a:txBody>
                    <a:bodyPr/>
                    <a:lstStyle/>
                    <a:p>
                      <a:pPr fontAlgn="base"/>
                      <a:r>
                        <a:rPr lang="en-SG" sz="1600"/>
                        <a:t>gpu_id</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GPU device ID</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0</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833553"/>
                  </a:ext>
                </a:extLst>
              </a:tr>
              <a:tr h="124550">
                <a:tc>
                  <a:txBody>
                    <a:bodyPr/>
                    <a:lstStyle/>
                    <a:p>
                      <a:pPr fontAlgn="base"/>
                      <a:r>
                        <a:rPr lang="en-SG" sz="1600"/>
                        <a:t>n_estimators</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a:t>Number of trees</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2284</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3173780"/>
                  </a:ext>
                </a:extLst>
              </a:tr>
              <a:tr h="144822">
                <a:tc>
                  <a:txBody>
                    <a:bodyPr/>
                    <a:lstStyle/>
                    <a:p>
                      <a:pPr fontAlgn="base"/>
                      <a:r>
                        <a:rPr lang="en-SG" sz="1600"/>
                        <a:t>max_depth</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a:t>Maximum depth of a tree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3</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8844141"/>
                  </a:ext>
                </a:extLst>
              </a:tr>
              <a:tr h="144822">
                <a:tc>
                  <a:txBody>
                    <a:bodyPr/>
                    <a:lstStyle/>
                    <a:p>
                      <a:pPr fontAlgn="base"/>
                      <a:r>
                        <a:rPr lang="en-SG" sz="1600"/>
                        <a:t>learning_rate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a:t>Learning rate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0.002192928185705617</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956692"/>
                  </a:ext>
                </a:extLst>
              </a:tr>
              <a:tr h="231715">
                <a:tc>
                  <a:txBody>
                    <a:bodyPr/>
                    <a:lstStyle/>
                    <a:p>
                      <a:pPr fontAlgn="base"/>
                      <a:r>
                        <a:rPr lang="en-SG" sz="1600"/>
                        <a:t>subsample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a:t>Subsample ratio of the training instances</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0.965188332889952</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9226325"/>
                  </a:ext>
                </a:extLst>
              </a:tr>
              <a:tr h="318609">
                <a:tc>
                  <a:txBody>
                    <a:bodyPr/>
                    <a:lstStyle/>
                    <a:p>
                      <a:pPr fontAlgn="base"/>
                      <a:r>
                        <a:rPr lang="en-SG" sz="1600"/>
                        <a:t>colsample_bytree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a:t>Subsample ratio of columns when constructing each tree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0.7215667495401594</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3826331"/>
                  </a:ext>
                </a:extLst>
              </a:tr>
              <a:tr h="405502">
                <a:tc>
                  <a:txBody>
                    <a:bodyPr/>
                    <a:lstStyle/>
                    <a:p>
                      <a:pPr fontAlgn="base"/>
                      <a:r>
                        <a:rPr lang="en-SG" sz="1600"/>
                        <a:t>gamma</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a:t>Minimum loss reduction required to make a further partition on a leaf node</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2.322789657995237</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05877"/>
                  </a:ext>
                </a:extLst>
              </a:tr>
              <a:tr h="318609">
                <a:tc>
                  <a:txBody>
                    <a:bodyPr/>
                    <a:lstStyle/>
                    <a:p>
                      <a:pPr fontAlgn="base"/>
                      <a:r>
                        <a:rPr lang="en-SG" sz="1600"/>
                        <a:t>min_child_weight</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dirty="0"/>
                        <a:t>Minimum sum of instance weight (hessian) needed in a child</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SG" sz="1600" dirty="0"/>
                        <a:t>1</a:t>
                      </a:r>
                    </a:p>
                  </a:txBody>
                  <a:tcPr marL="28073" marR="28073" marT="14037" marB="14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987275"/>
                  </a:ext>
                </a:extLst>
              </a:tr>
            </a:tbl>
          </a:graphicData>
        </a:graphic>
      </p:graphicFrame>
      <p:sp>
        <p:nvSpPr>
          <p:cNvPr id="8" name="TextBox 7">
            <a:extLst>
              <a:ext uri="{FF2B5EF4-FFF2-40B4-BE49-F238E27FC236}">
                <a16:creationId xmlns:a16="http://schemas.microsoft.com/office/drawing/2014/main" id="{1EC9BA57-9373-5403-B44B-06067C09497F}"/>
              </a:ext>
            </a:extLst>
          </p:cNvPr>
          <p:cNvSpPr txBox="1"/>
          <p:nvPr/>
        </p:nvSpPr>
        <p:spPr>
          <a:xfrm>
            <a:off x="841247" y="1586515"/>
            <a:ext cx="10451591" cy="1711366"/>
          </a:xfrm>
          <a:prstGeom prst="rect">
            <a:avLst/>
          </a:prstGeom>
          <a:noFill/>
        </p:spPr>
        <p:txBody>
          <a:bodyPr wrap="square">
            <a:spAutoFit/>
          </a:bodyPr>
          <a:lstStyle/>
          <a:p>
            <a:pPr>
              <a:lnSpc>
                <a:spcPct val="150000"/>
              </a:lnSpc>
            </a:pPr>
            <a:r>
              <a:rPr lang="en-US" dirty="0">
                <a:latin typeface="system-ui"/>
              </a:rPr>
              <a:t>Best Hyper-parameters (average recall of </a:t>
            </a:r>
            <a:r>
              <a:rPr lang="en-US" b="1" u="sng" dirty="0">
                <a:latin typeface="system-ui"/>
              </a:rPr>
              <a:t>0.56</a:t>
            </a:r>
            <a:r>
              <a:rPr lang="en-US" dirty="0">
                <a:latin typeface="system-ui"/>
              </a:rPr>
              <a:t>) to do </a:t>
            </a:r>
            <a:r>
              <a:rPr lang="en-US" b="1" dirty="0">
                <a:latin typeface="system-ui"/>
              </a:rPr>
              <a:t>Inference:</a:t>
            </a:r>
          </a:p>
          <a:p>
            <a:pPr>
              <a:lnSpc>
                <a:spcPct val="150000"/>
              </a:lnSpc>
            </a:pPr>
            <a:r>
              <a:rPr lang="en-US" dirty="0">
                <a:latin typeface="system-ui"/>
              </a:rPr>
              <a:t>Note the average recall is “generalized”, as over-under sampling as applied to each training fold during k-fold validation, next slide will show the recall on overall ETB dataset</a:t>
            </a:r>
          </a:p>
          <a:p>
            <a:pPr>
              <a:lnSpc>
                <a:spcPct val="150000"/>
              </a:lnSpc>
            </a:pPr>
            <a:endParaRPr lang="en-US" b="1" i="0" dirty="0">
              <a:effectLst/>
              <a:latin typeface="system-ui"/>
            </a:endParaRPr>
          </a:p>
        </p:txBody>
      </p:sp>
    </p:spTree>
    <p:extLst>
      <p:ext uri="{BB962C8B-B14F-4D97-AF65-F5344CB8AC3E}">
        <p14:creationId xmlns:p14="http://schemas.microsoft.com/office/powerpoint/2010/main" val="3110192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Analysis (Feature Importance) </a:t>
            </a:r>
            <a:r>
              <a:rPr lang="en-US" sz="2400" dirty="0"/>
              <a:t>(1/2)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EC9BA57-9373-5403-B44B-06067C09497F}"/>
              </a:ext>
            </a:extLst>
          </p:cNvPr>
          <p:cNvSpPr txBox="1"/>
          <p:nvPr/>
        </p:nvSpPr>
        <p:spPr>
          <a:xfrm>
            <a:off x="841247" y="1586515"/>
            <a:ext cx="3845053" cy="46198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system-ui"/>
              </a:rPr>
              <a:t>Here is a visualization of the ranking of the features according to their importance</a:t>
            </a:r>
          </a:p>
          <a:p>
            <a:pPr marL="285750" indent="-285750">
              <a:lnSpc>
                <a:spcPct val="150000"/>
              </a:lnSpc>
              <a:buFont typeface="Arial" panose="020B0604020202020204" pitchFamily="34" charset="0"/>
              <a:buChar char="•"/>
            </a:pPr>
            <a:r>
              <a:rPr lang="en-US" dirty="0">
                <a:latin typeface="system-ui"/>
              </a:rPr>
              <a:t>Hence strategies towards these features should be prioritized:</a:t>
            </a:r>
          </a:p>
          <a:p>
            <a:pPr marL="742950" lvl="1" indent="-285750">
              <a:lnSpc>
                <a:spcPct val="150000"/>
              </a:lnSpc>
              <a:buFont typeface="Arial" panose="020B0604020202020204" pitchFamily="34" charset="0"/>
              <a:buChar char="•"/>
            </a:pPr>
            <a:r>
              <a:rPr lang="en-US" i="0" dirty="0">
                <a:effectLst/>
                <a:latin typeface="system-ui"/>
              </a:rPr>
              <a:t>C_AGE</a:t>
            </a:r>
          </a:p>
          <a:p>
            <a:pPr marL="742950" lvl="1" indent="-285750">
              <a:lnSpc>
                <a:spcPct val="150000"/>
              </a:lnSpc>
              <a:buFont typeface="Arial" panose="020B0604020202020204" pitchFamily="34" charset="0"/>
              <a:buChar char="•"/>
            </a:pPr>
            <a:r>
              <a:rPr lang="en-US" dirty="0" err="1">
                <a:latin typeface="system-ui"/>
              </a:rPr>
              <a:t>DVcCR</a:t>
            </a:r>
            <a:endParaRPr lang="en-US" dirty="0">
              <a:latin typeface="system-ui"/>
            </a:endParaRPr>
          </a:p>
          <a:p>
            <a:pPr marL="742950" lvl="1" indent="-285750">
              <a:lnSpc>
                <a:spcPct val="150000"/>
              </a:lnSpc>
              <a:buFont typeface="Arial" panose="020B0604020202020204" pitchFamily="34" charset="0"/>
              <a:buChar char="•"/>
            </a:pPr>
            <a:r>
              <a:rPr lang="en-US" i="0" dirty="0">
                <a:effectLst/>
                <a:latin typeface="system-ui"/>
              </a:rPr>
              <a:t>Asset value</a:t>
            </a:r>
          </a:p>
          <a:p>
            <a:pPr marL="742950" lvl="1" indent="-285750">
              <a:lnSpc>
                <a:spcPct val="150000"/>
              </a:lnSpc>
              <a:buFont typeface="Arial" panose="020B0604020202020204" pitchFamily="34" charset="0"/>
              <a:buChar char="•"/>
            </a:pPr>
            <a:r>
              <a:rPr lang="en-US" i="0" dirty="0" err="1">
                <a:effectLst/>
                <a:latin typeface="system-ui"/>
              </a:rPr>
              <a:t>gn_occ_encoded</a:t>
            </a:r>
            <a:endParaRPr lang="en-US" i="0" dirty="0">
              <a:effectLst/>
              <a:latin typeface="system-ui"/>
            </a:endParaRPr>
          </a:p>
          <a:p>
            <a:pPr marL="742950" lvl="1" indent="-285750">
              <a:lnSpc>
                <a:spcPct val="150000"/>
              </a:lnSpc>
              <a:buFont typeface="Arial" panose="020B0604020202020204" pitchFamily="34" charset="0"/>
              <a:buChar char="•"/>
            </a:pPr>
            <a:r>
              <a:rPr lang="en-US" dirty="0" err="1">
                <a:latin typeface="system-ui"/>
              </a:rPr>
              <a:t>INCM_TYP_encoded</a:t>
            </a:r>
            <a:endParaRPr lang="en-US" dirty="0">
              <a:latin typeface="system-ui"/>
            </a:endParaRPr>
          </a:p>
          <a:p>
            <a:pPr marL="742950" lvl="1" indent="-285750">
              <a:lnSpc>
                <a:spcPct val="150000"/>
              </a:lnSpc>
              <a:buFont typeface="Arial" panose="020B0604020202020204" pitchFamily="34" charset="0"/>
              <a:buChar char="•"/>
            </a:pPr>
            <a:r>
              <a:rPr lang="en-US" i="0" dirty="0" err="1">
                <a:effectLst/>
                <a:latin typeface="system-ui"/>
              </a:rPr>
              <a:t>C_EDU_encoded</a:t>
            </a:r>
            <a:endParaRPr lang="en-US" i="0" dirty="0">
              <a:effectLst/>
              <a:latin typeface="system-ui"/>
            </a:endParaRPr>
          </a:p>
        </p:txBody>
      </p:sp>
      <p:pic>
        <p:nvPicPr>
          <p:cNvPr id="4" name="Picture 3">
            <a:extLst>
              <a:ext uri="{FF2B5EF4-FFF2-40B4-BE49-F238E27FC236}">
                <a16:creationId xmlns:a16="http://schemas.microsoft.com/office/drawing/2014/main" id="{C4B75862-35DE-286C-98E7-3F0C824AD3E3}"/>
              </a:ext>
            </a:extLst>
          </p:cNvPr>
          <p:cNvPicPr>
            <a:picLocks noChangeAspect="1"/>
          </p:cNvPicPr>
          <p:nvPr/>
        </p:nvPicPr>
        <p:blipFill>
          <a:blip r:embed="rId2"/>
          <a:stretch>
            <a:fillRect/>
          </a:stretch>
        </p:blipFill>
        <p:spPr>
          <a:xfrm>
            <a:off x="4962081" y="1991774"/>
            <a:ext cx="6569519" cy="3809335"/>
          </a:xfrm>
          <a:prstGeom prst="rect">
            <a:avLst/>
          </a:prstGeom>
          <a:ln>
            <a:solidFill>
              <a:schemeClr val="tx1"/>
            </a:solidFill>
          </a:ln>
        </p:spPr>
      </p:pic>
    </p:spTree>
    <p:extLst>
      <p:ext uri="{BB962C8B-B14F-4D97-AF65-F5344CB8AC3E}">
        <p14:creationId xmlns:p14="http://schemas.microsoft.com/office/powerpoint/2010/main" val="3049677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Analysis (Inference) </a:t>
            </a:r>
            <a:r>
              <a:rPr lang="en-US" sz="2400" dirty="0"/>
              <a:t>(2/3)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EC9BA57-9373-5403-B44B-06067C09497F}"/>
              </a:ext>
            </a:extLst>
          </p:cNvPr>
          <p:cNvSpPr txBox="1"/>
          <p:nvPr/>
        </p:nvSpPr>
        <p:spPr>
          <a:xfrm>
            <a:off x="841247" y="1586515"/>
            <a:ext cx="10506456" cy="503535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system-ui"/>
              </a:rPr>
              <a:t>Recall on the entire provided dataset: </a:t>
            </a:r>
          </a:p>
          <a:p>
            <a:pPr marL="742950" lvl="1" indent="-285750">
              <a:lnSpc>
                <a:spcPct val="150000"/>
              </a:lnSpc>
              <a:buFont typeface="Arial" panose="020B0604020202020204" pitchFamily="34" charset="0"/>
              <a:buChar char="•"/>
            </a:pPr>
            <a:r>
              <a:rPr lang="en-US" b="1" u="sng" dirty="0">
                <a:latin typeface="system-ui"/>
              </a:rPr>
              <a:t>9716</a:t>
            </a:r>
            <a:r>
              <a:rPr lang="en-US" dirty="0">
                <a:latin typeface="system-ui"/>
              </a:rPr>
              <a:t> out of the </a:t>
            </a:r>
            <a:r>
              <a:rPr lang="en-US" b="1" u="sng" dirty="0">
                <a:latin typeface="system-ui"/>
              </a:rPr>
              <a:t>10,926</a:t>
            </a:r>
            <a:r>
              <a:rPr lang="en-US" dirty="0">
                <a:latin typeface="system-ui"/>
              </a:rPr>
              <a:t> affluent customers classified correctly </a:t>
            </a:r>
          </a:p>
          <a:p>
            <a:pPr marL="285750" indent="-285750">
              <a:lnSpc>
                <a:spcPct val="150000"/>
              </a:lnSpc>
              <a:buFont typeface="Arial" panose="020B0604020202020204" pitchFamily="34" charset="0"/>
              <a:buChar char="•"/>
            </a:pPr>
            <a:r>
              <a:rPr lang="en-US" i="0" dirty="0">
                <a:effectLst/>
                <a:latin typeface="system-ui"/>
              </a:rPr>
              <a:t>Among </a:t>
            </a:r>
            <a:r>
              <a:rPr lang="en-US" dirty="0">
                <a:latin typeface="system-ui"/>
              </a:rPr>
              <a:t>the </a:t>
            </a:r>
            <a:r>
              <a:rPr lang="en-US" b="1" u="sng" dirty="0">
                <a:latin typeface="system-ui"/>
              </a:rPr>
              <a:t>55,157</a:t>
            </a:r>
            <a:r>
              <a:rPr lang="en-US" dirty="0">
                <a:latin typeface="system-ui"/>
              </a:rPr>
              <a:t> normal customers</a:t>
            </a:r>
          </a:p>
          <a:p>
            <a:pPr marL="742950" lvl="1" indent="-285750">
              <a:lnSpc>
                <a:spcPct val="150000"/>
              </a:lnSpc>
              <a:buFont typeface="Arial" panose="020B0604020202020204" pitchFamily="34" charset="0"/>
              <a:buChar char="•"/>
            </a:pPr>
            <a:r>
              <a:rPr lang="en-US" b="1" u="sng" dirty="0">
                <a:latin typeface="system-ui"/>
              </a:rPr>
              <a:t>31</a:t>
            </a:r>
            <a:r>
              <a:rPr lang="en-US" dirty="0">
                <a:latin typeface="system-ui"/>
              </a:rPr>
              <a:t> has been classified as affluent customers, these are our potential affluent customers</a:t>
            </a:r>
          </a:p>
          <a:p>
            <a:pPr marL="285750" indent="-285750">
              <a:lnSpc>
                <a:spcPct val="150000"/>
              </a:lnSpc>
              <a:buFont typeface="Arial" panose="020B0604020202020204" pitchFamily="34" charset="0"/>
              <a:buChar char="•"/>
            </a:pPr>
            <a:r>
              <a:rPr lang="en-US" dirty="0">
                <a:latin typeface="system-ui"/>
              </a:rPr>
              <a:t>Run EDA (</a:t>
            </a:r>
            <a:r>
              <a:rPr lang="en-US" dirty="0" err="1">
                <a:latin typeface="system-ui"/>
              </a:rPr>
              <a:t>Sweetviz</a:t>
            </a:r>
            <a:r>
              <a:rPr lang="en-US" dirty="0">
                <a:latin typeface="system-ui"/>
              </a:rPr>
              <a:t>) again on just these </a:t>
            </a:r>
            <a:r>
              <a:rPr lang="en-US" b="1" u="sng" dirty="0">
                <a:latin typeface="system-ui"/>
              </a:rPr>
              <a:t>31</a:t>
            </a:r>
            <a:r>
              <a:rPr lang="en-US" dirty="0">
                <a:latin typeface="system-ui"/>
              </a:rPr>
              <a:t> potential affluent customers</a:t>
            </a:r>
          </a:p>
          <a:p>
            <a:pPr marL="285750" indent="-285750">
              <a:lnSpc>
                <a:spcPct val="150000"/>
              </a:lnSpc>
              <a:buFont typeface="Arial" panose="020B0604020202020204" pitchFamily="34" charset="0"/>
              <a:buChar char="•"/>
            </a:pPr>
            <a:r>
              <a:rPr lang="en-US" dirty="0">
                <a:latin typeface="system-ui"/>
              </a:rPr>
              <a:t>Clearly my results are not yet satisfactory, with only a recall of </a:t>
            </a:r>
            <a:r>
              <a:rPr lang="en-US" b="1" u="sng" dirty="0">
                <a:latin typeface="system-ui"/>
              </a:rPr>
              <a:t>89%</a:t>
            </a:r>
            <a:endParaRPr lang="en-US" dirty="0">
              <a:latin typeface="system-ui"/>
            </a:endParaRPr>
          </a:p>
          <a:p>
            <a:pPr marL="742950" lvl="1" indent="-285750">
              <a:lnSpc>
                <a:spcPct val="150000"/>
              </a:lnSpc>
              <a:buFont typeface="Arial" panose="020B0604020202020204" pitchFamily="34" charset="0"/>
              <a:buChar char="•"/>
            </a:pPr>
            <a:r>
              <a:rPr lang="en-US" dirty="0">
                <a:latin typeface="system-ui"/>
              </a:rPr>
              <a:t>If more time given, I would certainly increase the number of trials for </a:t>
            </a:r>
            <a:r>
              <a:rPr lang="en-US" dirty="0" err="1">
                <a:latin typeface="system-ui"/>
              </a:rPr>
              <a:t>Optuna</a:t>
            </a:r>
            <a:endParaRPr lang="en-US" dirty="0">
              <a:latin typeface="system-ui"/>
            </a:endParaRPr>
          </a:p>
          <a:p>
            <a:pPr marL="742950" lvl="1" indent="-285750">
              <a:lnSpc>
                <a:spcPct val="150000"/>
              </a:lnSpc>
              <a:buFont typeface="Arial" panose="020B0604020202020204" pitchFamily="34" charset="0"/>
              <a:buChar char="•"/>
            </a:pPr>
            <a:r>
              <a:rPr lang="en-US" dirty="0">
                <a:latin typeface="system-ui"/>
              </a:rPr>
              <a:t>Redo the imputation with mean/mode which might drastically improve </a:t>
            </a:r>
            <a:r>
              <a:rPr lang="en-US" dirty="0" err="1">
                <a:latin typeface="system-ui"/>
              </a:rPr>
              <a:t>performace</a:t>
            </a:r>
            <a:r>
              <a:rPr lang="en-US" dirty="0">
                <a:latin typeface="system-ui"/>
              </a:rPr>
              <a:t>, but need consult the domain experts of the dataset</a:t>
            </a:r>
          </a:p>
          <a:p>
            <a:pPr marL="742950" lvl="1" indent="-285750">
              <a:lnSpc>
                <a:spcPct val="150000"/>
              </a:lnSpc>
              <a:buFont typeface="Arial" panose="020B0604020202020204" pitchFamily="34" charset="0"/>
              <a:buChar char="•"/>
            </a:pPr>
            <a:r>
              <a:rPr lang="en-US" dirty="0">
                <a:latin typeface="system-ui"/>
              </a:rPr>
              <a:t>Tune the resampling process, as my model is over generalizing or too much data is lost from resampling</a:t>
            </a:r>
          </a:p>
          <a:p>
            <a:pPr marL="742950" lvl="1" indent="-285750">
              <a:lnSpc>
                <a:spcPct val="150000"/>
              </a:lnSpc>
              <a:buFont typeface="Arial" panose="020B0604020202020204" pitchFamily="34" charset="0"/>
              <a:buChar char="•"/>
            </a:pPr>
            <a:r>
              <a:rPr lang="en-US" dirty="0">
                <a:latin typeface="system-ui"/>
              </a:rPr>
              <a:t>Adjust the folds for k fold validation</a:t>
            </a:r>
          </a:p>
        </p:txBody>
      </p:sp>
    </p:spTree>
    <p:extLst>
      <p:ext uri="{BB962C8B-B14F-4D97-AF65-F5344CB8AC3E}">
        <p14:creationId xmlns:p14="http://schemas.microsoft.com/office/powerpoint/2010/main" val="2679806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Analysis (Inference) </a:t>
            </a:r>
            <a:r>
              <a:rPr lang="en-US" sz="2400" dirty="0"/>
              <a:t>(3/3) </a:t>
            </a: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EC9BA57-9373-5403-B44B-06067C09497F}"/>
              </a:ext>
            </a:extLst>
          </p:cNvPr>
          <p:cNvSpPr txBox="1"/>
          <p:nvPr/>
        </p:nvSpPr>
        <p:spPr>
          <a:xfrm>
            <a:off x="841247" y="1586515"/>
            <a:ext cx="4784853" cy="46198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system-ui"/>
              </a:rPr>
              <a:t>EDA (</a:t>
            </a:r>
            <a:r>
              <a:rPr lang="en-US" dirty="0" err="1">
                <a:latin typeface="system-ui"/>
              </a:rPr>
              <a:t>Sweetviz</a:t>
            </a:r>
            <a:r>
              <a:rPr lang="en-US" dirty="0">
                <a:latin typeface="system-ui"/>
              </a:rPr>
              <a:t>) again on just these </a:t>
            </a:r>
            <a:r>
              <a:rPr lang="en-US" b="1" u="sng" dirty="0">
                <a:latin typeface="system-ui"/>
              </a:rPr>
              <a:t>31</a:t>
            </a:r>
            <a:r>
              <a:rPr lang="en-US" dirty="0">
                <a:latin typeface="system-ui"/>
              </a:rPr>
              <a:t> potential affluent customers</a:t>
            </a:r>
          </a:p>
          <a:p>
            <a:pPr marL="285750" indent="-285750">
              <a:lnSpc>
                <a:spcPct val="150000"/>
              </a:lnSpc>
              <a:buFont typeface="Arial" panose="020B0604020202020204" pitchFamily="34" charset="0"/>
              <a:buChar char="•"/>
            </a:pPr>
            <a:r>
              <a:rPr lang="en-US" b="1" dirty="0">
                <a:latin typeface="system-ui"/>
              </a:rPr>
              <a:t>Points Noted: </a:t>
            </a:r>
          </a:p>
          <a:p>
            <a:pPr marL="742950" lvl="1" indent="-285750">
              <a:lnSpc>
                <a:spcPct val="150000"/>
              </a:lnSpc>
              <a:buFont typeface="Arial" panose="020B0604020202020204" pitchFamily="34" charset="0"/>
              <a:buChar char="•"/>
            </a:pPr>
            <a:r>
              <a:rPr lang="en-US" dirty="0">
                <a:latin typeface="system-ui"/>
              </a:rPr>
              <a:t>For example we know the occupation of these customers or their CASA and TD counts, and determine strategies for these customers</a:t>
            </a:r>
          </a:p>
          <a:p>
            <a:pPr marL="742950" lvl="1" indent="-285750">
              <a:lnSpc>
                <a:spcPct val="150000"/>
              </a:lnSpc>
              <a:buFont typeface="Arial" panose="020B0604020202020204" pitchFamily="34" charset="0"/>
              <a:buChar char="•"/>
            </a:pPr>
            <a:r>
              <a:rPr lang="en-US" dirty="0">
                <a:latin typeface="system-ui"/>
              </a:rPr>
              <a:t>However need to sit down with domain experts to understand the data better and the insights that can be drawn from the EDA </a:t>
            </a:r>
            <a:r>
              <a:rPr lang="en-US" dirty="0" err="1">
                <a:latin typeface="system-ui"/>
              </a:rPr>
              <a:t>sweetviz</a:t>
            </a:r>
            <a:r>
              <a:rPr lang="en-US" dirty="0">
                <a:latin typeface="system-ui"/>
              </a:rPr>
              <a:t> results</a:t>
            </a:r>
          </a:p>
        </p:txBody>
      </p:sp>
      <p:pic>
        <p:nvPicPr>
          <p:cNvPr id="6" name="Picture 5">
            <a:extLst>
              <a:ext uri="{FF2B5EF4-FFF2-40B4-BE49-F238E27FC236}">
                <a16:creationId xmlns:a16="http://schemas.microsoft.com/office/drawing/2014/main" id="{9D5A3A91-5D45-FFC1-E43D-0B69392047FD}"/>
              </a:ext>
            </a:extLst>
          </p:cNvPr>
          <p:cNvPicPr>
            <a:picLocks noChangeAspect="1"/>
          </p:cNvPicPr>
          <p:nvPr/>
        </p:nvPicPr>
        <p:blipFill>
          <a:blip r:embed="rId2"/>
          <a:stretch>
            <a:fillRect/>
          </a:stretch>
        </p:blipFill>
        <p:spPr>
          <a:xfrm>
            <a:off x="5808568" y="1700277"/>
            <a:ext cx="3822700" cy="2354783"/>
          </a:xfrm>
          <a:prstGeom prst="rect">
            <a:avLst/>
          </a:prstGeom>
          <a:ln>
            <a:solidFill>
              <a:schemeClr val="tx1"/>
            </a:solidFill>
          </a:ln>
        </p:spPr>
      </p:pic>
      <p:pic>
        <p:nvPicPr>
          <p:cNvPr id="9" name="Picture 8">
            <a:extLst>
              <a:ext uri="{FF2B5EF4-FFF2-40B4-BE49-F238E27FC236}">
                <a16:creationId xmlns:a16="http://schemas.microsoft.com/office/drawing/2014/main" id="{FD562241-2162-9A5E-8DF7-99A5519F8394}"/>
              </a:ext>
            </a:extLst>
          </p:cNvPr>
          <p:cNvPicPr>
            <a:picLocks noChangeAspect="1"/>
          </p:cNvPicPr>
          <p:nvPr/>
        </p:nvPicPr>
        <p:blipFill>
          <a:blip r:embed="rId3"/>
          <a:stretch>
            <a:fillRect/>
          </a:stretch>
        </p:blipFill>
        <p:spPr>
          <a:xfrm>
            <a:off x="7858193" y="3324141"/>
            <a:ext cx="3134169" cy="3170258"/>
          </a:xfrm>
          <a:prstGeom prst="rect">
            <a:avLst/>
          </a:prstGeom>
          <a:ln>
            <a:solidFill>
              <a:schemeClr val="tx1"/>
            </a:solidFill>
          </a:ln>
        </p:spPr>
      </p:pic>
    </p:spTree>
    <p:extLst>
      <p:ext uri="{BB962C8B-B14F-4D97-AF65-F5344CB8AC3E}">
        <p14:creationId xmlns:p14="http://schemas.microsoft.com/office/powerpoint/2010/main" val="1981988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Maybank transfers community financial services business to Singapore  subsidiary | Singapore Business Review">
            <a:extLst>
              <a:ext uri="{FF2B5EF4-FFF2-40B4-BE49-F238E27FC236}">
                <a16:creationId xmlns:a16="http://schemas.microsoft.com/office/drawing/2014/main" id="{50BBBE31-BF75-1094-17E9-5EBE1960DEE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6666"/>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C183D7F6-B498-43B3-948B-1728B52AA6E4}">
                <adec:decorative xmlns:adec="http://schemas.microsoft.com/office/drawing/2017/decorative" val="1"/>
              </a:ext>
            </a:extLst>
          </p:cNvPr>
          <p:cNvSpPr/>
          <p:nvPr/>
        </p:nvSpPr>
        <p:spPr>
          <a:xfrm>
            <a:off x="-2"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962626" y="3444079"/>
            <a:ext cx="2266774"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Thank You</a:t>
            </a:r>
          </a:p>
        </p:txBody>
      </p:sp>
      <p:sp>
        <p:nvSpPr>
          <p:cNvPr id="21" name="TextBox 20"/>
          <p:cNvSpPr txBox="1"/>
          <p:nvPr/>
        </p:nvSpPr>
        <p:spPr>
          <a:xfrm>
            <a:off x="3215446" y="5905695"/>
            <a:ext cx="5761129" cy="615553"/>
          </a:xfrm>
          <a:prstGeom prst="rect">
            <a:avLst/>
          </a:prstGeom>
          <a:noFill/>
        </p:spPr>
        <p:txBody>
          <a:bodyPr wrap="none" lIns="0" tIns="0" rIns="0" bIns="0" rtlCol="0">
            <a:spAutoFit/>
          </a:bodyPr>
          <a:lstStyle/>
          <a:p>
            <a:pPr algn="ctr">
              <a:tabLst>
                <a:tab pos="347663" algn="l"/>
              </a:tabLst>
            </a:pPr>
            <a:r>
              <a:rPr lang="en-US" sz="2000" b="1" dirty="0">
                <a:solidFill>
                  <a:schemeClr val="bg1"/>
                </a:solidFill>
                <a:latin typeface="+mj-lt"/>
              </a:rPr>
              <a:t>Refer to the README.md and notebooks for more details</a:t>
            </a:r>
            <a:endParaRPr lang="en-US" sz="2000" dirty="0">
              <a:solidFill>
                <a:schemeClr val="bg1"/>
              </a:solidFill>
            </a:endParaRPr>
          </a:p>
          <a:p>
            <a:pPr algn="ctr">
              <a:tabLst>
                <a:tab pos="347663" algn="l"/>
              </a:tabLst>
            </a:pPr>
            <a:r>
              <a:rPr lang="en-US" sz="2000" dirty="0">
                <a:solidFill>
                  <a:schemeClr val="bg1"/>
                </a:solidFill>
              </a:rPr>
              <a:t>Made by: Samuel Sim Wei Xuan</a:t>
            </a: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1028" name="Picture 4" descr="Maybank Logo and symbol, meaning, history, PNG, brand">
            <a:extLst>
              <a:ext uri="{FF2B5EF4-FFF2-40B4-BE49-F238E27FC236}">
                <a16:creationId xmlns:a16="http://schemas.microsoft.com/office/drawing/2014/main" id="{01979B43-CACE-B8E6-41AD-D3BDBBEDA0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2697" y="2303745"/>
            <a:ext cx="2266603" cy="127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18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Machine Learning Problem Definition </a:t>
            </a:r>
            <a:r>
              <a:rPr lang="en-US" sz="2400" dirty="0"/>
              <a:t>(2/3) </a:t>
            </a:r>
            <a:endParaRPr lang="en-US" dirty="0"/>
          </a:p>
        </p:txBody>
      </p:sp>
      <p:sp>
        <p:nvSpPr>
          <p:cNvPr id="3" name="Content Placeholder 7">
            <a:extLst>
              <a:ext uri="{FF2B5EF4-FFF2-40B4-BE49-F238E27FC236}">
                <a16:creationId xmlns:a16="http://schemas.microsoft.com/office/drawing/2014/main" id="{7D1875BE-664D-E643-60F7-0C0927FD175E}"/>
              </a:ext>
            </a:extLst>
          </p:cNvPr>
          <p:cNvSpPr>
            <a:spLocks noGrp="1"/>
          </p:cNvSpPr>
          <p:nvPr>
            <p:ph idx="1"/>
          </p:nvPr>
        </p:nvSpPr>
        <p:spPr>
          <a:xfrm>
            <a:off x="1492968" y="2343239"/>
            <a:ext cx="4325476" cy="4351338"/>
          </a:xfrm>
        </p:spPr>
        <p:txBody>
          <a:bodyPr>
            <a:normAutofit/>
          </a:bodyPr>
          <a:lstStyle/>
          <a:p>
            <a:pPr marL="0" indent="0">
              <a:lnSpc>
                <a:spcPct val="100000"/>
              </a:lnSpc>
              <a:buNone/>
            </a:pPr>
            <a:r>
              <a:rPr lang="en-US" sz="1600" b="1" dirty="0"/>
              <a:t>Preprocessing and Feature Engineering: </a:t>
            </a:r>
          </a:p>
          <a:p>
            <a:pPr marL="0" indent="0">
              <a:lnSpc>
                <a:spcPct val="100000"/>
              </a:lnSpc>
              <a:buNone/>
            </a:pPr>
            <a:r>
              <a:rPr lang="en-US" sz="1600" dirty="0"/>
              <a:t>Clean and preprocess data to ensure it's suitable for classification, including handling missing values, encoding categorical variables, etc.</a:t>
            </a:r>
          </a:p>
          <a:p>
            <a:pPr marL="0" indent="0">
              <a:lnSpc>
                <a:spcPct val="100000"/>
              </a:lnSpc>
              <a:buNone/>
            </a:pPr>
            <a:endParaRPr lang="en-US" sz="800" dirty="0"/>
          </a:p>
          <a:p>
            <a:pPr marL="0" indent="0">
              <a:lnSpc>
                <a:spcPct val="100000"/>
              </a:lnSpc>
              <a:buNone/>
            </a:pPr>
            <a:r>
              <a:rPr lang="en-US" sz="1600" b="1" dirty="0"/>
              <a:t>Model Selection: </a:t>
            </a:r>
          </a:p>
          <a:p>
            <a:pPr marL="0" indent="0">
              <a:lnSpc>
                <a:spcPct val="100000"/>
              </a:lnSpc>
              <a:buNone/>
            </a:pPr>
            <a:r>
              <a:rPr lang="en-US" sz="1600" dirty="0"/>
              <a:t>Choose appropriate classification algorithms (e.g., </a:t>
            </a:r>
            <a:r>
              <a:rPr lang="en-US" sz="1600" dirty="0" err="1"/>
              <a:t>XGBoost</a:t>
            </a:r>
            <a:r>
              <a:rPr lang="en-US" sz="1600" dirty="0"/>
              <a:t>, Random Forest) to predict the target variable effectively.</a:t>
            </a:r>
          </a:p>
          <a:p>
            <a:pPr marL="0" indent="0">
              <a:lnSpc>
                <a:spcPct val="100000"/>
              </a:lnSpc>
              <a:buNone/>
            </a:pPr>
            <a:endParaRPr lang="en-US" sz="800" dirty="0"/>
          </a:p>
          <a:p>
            <a:pPr marL="0" indent="0">
              <a:lnSpc>
                <a:spcPct val="100000"/>
              </a:lnSpc>
              <a:buNone/>
            </a:pPr>
            <a:r>
              <a:rPr lang="en-US" sz="1600" b="1" dirty="0"/>
              <a:t>Model Evaluation: </a:t>
            </a:r>
          </a:p>
          <a:p>
            <a:pPr marL="0" indent="0">
              <a:lnSpc>
                <a:spcPct val="100000"/>
              </a:lnSpc>
              <a:buNone/>
            </a:pPr>
            <a:r>
              <a:rPr lang="en-US" sz="1600" dirty="0"/>
              <a:t>Given the best model choice, tune the model with a focus on maximizing recall for the affluent class.</a:t>
            </a:r>
          </a:p>
        </p:txBody>
      </p:sp>
      <p:sp>
        <p:nvSpPr>
          <p:cNvPr id="4" name="Content Placeholder 7">
            <a:extLst>
              <a:ext uri="{FF2B5EF4-FFF2-40B4-BE49-F238E27FC236}">
                <a16:creationId xmlns:a16="http://schemas.microsoft.com/office/drawing/2014/main" id="{6D149556-C96A-8F42-A793-858AC8E0BA8A}"/>
              </a:ext>
            </a:extLst>
          </p:cNvPr>
          <p:cNvSpPr txBox="1">
            <a:spLocks/>
          </p:cNvSpPr>
          <p:nvPr/>
        </p:nvSpPr>
        <p:spPr>
          <a:xfrm>
            <a:off x="6774324" y="2343239"/>
            <a:ext cx="43254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t>Targeted Marketing: </a:t>
            </a:r>
          </a:p>
          <a:p>
            <a:pPr marL="0" indent="0">
              <a:lnSpc>
                <a:spcPct val="100000"/>
              </a:lnSpc>
              <a:buNone/>
            </a:pPr>
            <a:r>
              <a:rPr lang="en-US" sz="1600" dirty="0"/>
              <a:t>Utilize predictions from the classification model to target potential affluent customers with tailored marketing campaigns and product offerings.</a:t>
            </a:r>
          </a:p>
          <a:p>
            <a:pPr marL="0" indent="0">
              <a:lnSpc>
                <a:spcPct val="100000"/>
              </a:lnSpc>
              <a:buNone/>
            </a:pPr>
            <a:endParaRPr lang="en-US" sz="800" dirty="0"/>
          </a:p>
          <a:p>
            <a:pPr marL="0" indent="0">
              <a:lnSpc>
                <a:spcPct val="100000"/>
              </a:lnSpc>
              <a:buNone/>
            </a:pPr>
            <a:r>
              <a:rPr lang="en-US" sz="1600" b="1" dirty="0"/>
              <a:t>Segment Analysis: </a:t>
            </a:r>
          </a:p>
          <a:p>
            <a:pPr marL="0" indent="0">
              <a:lnSpc>
                <a:spcPct val="100000"/>
              </a:lnSpc>
              <a:buNone/>
            </a:pPr>
            <a:r>
              <a:rPr lang="en-US" sz="1600" dirty="0"/>
              <a:t>Analyze the characteristics and behaviors of predicted affluent customers to refine marketing strategies and enhance customer engagement.</a:t>
            </a:r>
          </a:p>
        </p:txBody>
      </p:sp>
      <p:sp>
        <p:nvSpPr>
          <p:cNvPr id="6" name="TextBox 5">
            <a:extLst>
              <a:ext uri="{FF2B5EF4-FFF2-40B4-BE49-F238E27FC236}">
                <a16:creationId xmlns:a16="http://schemas.microsoft.com/office/drawing/2014/main" id="{C1FA93F5-91E5-79A7-3980-46AB56921017}"/>
              </a:ext>
            </a:extLst>
          </p:cNvPr>
          <p:cNvSpPr txBox="1"/>
          <p:nvPr/>
        </p:nvSpPr>
        <p:spPr>
          <a:xfrm>
            <a:off x="841248" y="1710843"/>
            <a:ext cx="6096000" cy="369332"/>
          </a:xfrm>
          <a:prstGeom prst="rect">
            <a:avLst/>
          </a:prstGeom>
          <a:noFill/>
        </p:spPr>
        <p:txBody>
          <a:bodyPr wrap="square">
            <a:spAutoFit/>
          </a:bodyPr>
          <a:lstStyle/>
          <a:p>
            <a:pPr marL="0" indent="0">
              <a:lnSpc>
                <a:spcPct val="100000"/>
              </a:lnSpc>
              <a:buNone/>
            </a:pPr>
            <a:r>
              <a:rPr lang="en-US" sz="1800" b="1" u="sng" dirty="0"/>
              <a:t>Model Development</a:t>
            </a:r>
          </a:p>
        </p:txBody>
      </p:sp>
      <p:sp>
        <p:nvSpPr>
          <p:cNvPr id="9" name="TextBox 8">
            <a:extLst>
              <a:ext uri="{FF2B5EF4-FFF2-40B4-BE49-F238E27FC236}">
                <a16:creationId xmlns:a16="http://schemas.microsoft.com/office/drawing/2014/main" id="{817350D5-1ECB-C7CC-0ECA-AA7C9BAA6CA7}"/>
              </a:ext>
            </a:extLst>
          </p:cNvPr>
          <p:cNvSpPr txBox="1"/>
          <p:nvPr/>
        </p:nvSpPr>
        <p:spPr>
          <a:xfrm>
            <a:off x="6157637" y="1703201"/>
            <a:ext cx="3569885" cy="369332"/>
          </a:xfrm>
          <a:prstGeom prst="rect">
            <a:avLst/>
          </a:prstGeom>
          <a:noFill/>
        </p:spPr>
        <p:txBody>
          <a:bodyPr wrap="square">
            <a:spAutoFit/>
          </a:bodyPr>
          <a:lstStyle/>
          <a:p>
            <a:pPr marL="0" indent="0">
              <a:lnSpc>
                <a:spcPct val="100000"/>
              </a:lnSpc>
              <a:buFont typeface="Arial" panose="020B0604020202020204" pitchFamily="34" charset="0"/>
              <a:buNone/>
            </a:pPr>
            <a:r>
              <a:rPr lang="en-US" sz="1800" b="1" u="sng" dirty="0"/>
              <a:t>Business Application</a:t>
            </a:r>
          </a:p>
        </p:txBody>
      </p:sp>
      <p:pic>
        <p:nvPicPr>
          <p:cNvPr id="20" name="Picture 19" descr="A black background with a black square&#10;&#10;Description automatically generated with medium confidence">
            <a:extLst>
              <a:ext uri="{FF2B5EF4-FFF2-40B4-BE49-F238E27FC236}">
                <a16:creationId xmlns:a16="http://schemas.microsoft.com/office/drawing/2014/main" id="{1EE9C261-D888-9DD9-0425-6D13D8236C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3096" y="3844133"/>
            <a:ext cx="479721" cy="479721"/>
          </a:xfrm>
          <a:prstGeom prst="rect">
            <a:avLst/>
          </a:prstGeom>
        </p:spPr>
      </p:pic>
      <p:pic>
        <p:nvPicPr>
          <p:cNvPr id="7" name="Picture 6" descr="A black icon with a graph and magnifying glass&#10;&#10;Description automatically generated">
            <a:extLst>
              <a:ext uri="{FF2B5EF4-FFF2-40B4-BE49-F238E27FC236}">
                <a16:creationId xmlns:a16="http://schemas.microsoft.com/office/drawing/2014/main" id="{55774FFC-32C2-0C93-EE9B-1181ACDAD8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092" y="5319824"/>
            <a:ext cx="479721" cy="479721"/>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4EDAA9CD-627C-887F-0E16-9FEBFB42C9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340" y="3832910"/>
            <a:ext cx="479720" cy="479720"/>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81B5D213-55DE-59B0-816F-3878B099F3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7399" y="2335528"/>
            <a:ext cx="434414" cy="434414"/>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EA778D69-C803-DD7F-7AD0-26CEB8730B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3096" y="2330256"/>
            <a:ext cx="479721" cy="479721"/>
          </a:xfrm>
          <a:prstGeom prst="rect">
            <a:avLst/>
          </a:prstGeom>
        </p:spPr>
      </p:pic>
      <p:grpSp>
        <p:nvGrpSpPr>
          <p:cNvPr id="18" name="Group 17">
            <a:extLst>
              <a:ext uri="{FF2B5EF4-FFF2-40B4-BE49-F238E27FC236}">
                <a16:creationId xmlns:a16="http://schemas.microsoft.com/office/drawing/2014/main" id="{373A1AD3-7AAA-8553-9B23-AE44D5DB0C51}"/>
              </a:ext>
            </a:extLst>
          </p:cNvPr>
          <p:cNvGrpSpPr/>
          <p:nvPr/>
        </p:nvGrpSpPr>
        <p:grpSpPr>
          <a:xfrm>
            <a:off x="853965" y="1386038"/>
            <a:ext cx="10493739" cy="99608"/>
            <a:chOff x="853965" y="1351225"/>
            <a:chExt cx="10493739" cy="144046"/>
          </a:xfrm>
        </p:grpSpPr>
        <p:cxnSp>
          <p:nvCxnSpPr>
            <p:cNvPr id="21" name="Straight Connector 20">
              <a:extLst>
                <a:ext uri="{FF2B5EF4-FFF2-40B4-BE49-F238E27FC236}">
                  <a16:creationId xmlns:a16="http://schemas.microsoft.com/office/drawing/2014/main" id="{CF46213F-AA0F-9E95-FC46-9F730F6077C2}"/>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92A80D3-2520-BCB8-78D7-96A93F34AAAA}"/>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703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Machine Learning Problem Definition </a:t>
            </a:r>
            <a:r>
              <a:rPr lang="en-US" sz="2400" dirty="0"/>
              <a:t>(3/3) </a:t>
            </a:r>
            <a:endParaRPr lang="en-US" dirty="0"/>
          </a:p>
        </p:txBody>
      </p:sp>
      <p:sp>
        <p:nvSpPr>
          <p:cNvPr id="3" name="Content Placeholder 7">
            <a:extLst>
              <a:ext uri="{FF2B5EF4-FFF2-40B4-BE49-F238E27FC236}">
                <a16:creationId xmlns:a16="http://schemas.microsoft.com/office/drawing/2014/main" id="{7D1875BE-664D-E643-60F7-0C0927FD175E}"/>
              </a:ext>
            </a:extLst>
          </p:cNvPr>
          <p:cNvSpPr>
            <a:spLocks noGrp="1"/>
          </p:cNvSpPr>
          <p:nvPr>
            <p:ph idx="1"/>
          </p:nvPr>
        </p:nvSpPr>
        <p:spPr>
          <a:xfrm>
            <a:off x="1442166" y="2715776"/>
            <a:ext cx="4779776" cy="4351338"/>
          </a:xfrm>
        </p:spPr>
        <p:txBody>
          <a:bodyPr>
            <a:normAutofit/>
          </a:bodyPr>
          <a:lstStyle/>
          <a:p>
            <a:pPr marL="0" indent="0">
              <a:lnSpc>
                <a:spcPct val="100000"/>
              </a:lnSpc>
              <a:buNone/>
            </a:pPr>
            <a:r>
              <a:rPr lang="en-US" sz="1600" b="1" dirty="0"/>
              <a:t>Granular Predictions: </a:t>
            </a:r>
          </a:p>
          <a:p>
            <a:pPr marL="0" indent="0">
              <a:lnSpc>
                <a:spcPct val="100000"/>
              </a:lnSpc>
              <a:buNone/>
            </a:pPr>
            <a:r>
              <a:rPr lang="en-US" sz="1600" dirty="0"/>
              <a:t>Classification provides individual predictions for each customer, enabling precise targeting and personalized strategies.</a:t>
            </a:r>
          </a:p>
          <a:p>
            <a:pPr marL="0" indent="0">
              <a:lnSpc>
                <a:spcPct val="100000"/>
              </a:lnSpc>
              <a:buNone/>
            </a:pPr>
            <a:endParaRPr lang="en-US" sz="300" dirty="0"/>
          </a:p>
          <a:p>
            <a:pPr marL="0" indent="0">
              <a:lnSpc>
                <a:spcPct val="100000"/>
              </a:lnSpc>
              <a:buNone/>
            </a:pPr>
            <a:r>
              <a:rPr lang="en-US" sz="1600" b="1" dirty="0"/>
              <a:t>Interpretability: </a:t>
            </a:r>
          </a:p>
          <a:p>
            <a:pPr marL="0" indent="0">
              <a:lnSpc>
                <a:spcPct val="100000"/>
              </a:lnSpc>
              <a:buNone/>
            </a:pPr>
            <a:r>
              <a:rPr lang="en-US" sz="1600" dirty="0"/>
              <a:t>Classification models offer feature importance metrics, helping understand the factors driving segmentation.</a:t>
            </a:r>
          </a:p>
          <a:p>
            <a:pPr marL="0" indent="0">
              <a:lnSpc>
                <a:spcPct val="100000"/>
              </a:lnSpc>
              <a:buNone/>
            </a:pPr>
            <a:endParaRPr lang="en-US" sz="300" dirty="0"/>
          </a:p>
          <a:p>
            <a:pPr marL="0" indent="0">
              <a:lnSpc>
                <a:spcPct val="100000"/>
              </a:lnSpc>
              <a:buNone/>
            </a:pPr>
            <a:r>
              <a:rPr lang="en-US" sz="1600" b="1" dirty="0"/>
              <a:t>Threshold Control: </a:t>
            </a:r>
          </a:p>
          <a:p>
            <a:pPr marL="0" indent="0">
              <a:lnSpc>
                <a:spcPct val="100000"/>
              </a:lnSpc>
              <a:buNone/>
            </a:pPr>
            <a:r>
              <a:rPr lang="en-US" sz="1600" dirty="0"/>
              <a:t>With classification, the bank can set thresholds to predict affluent customers, aligning with strategic goals.</a:t>
            </a:r>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984885"/>
          </a:xfrm>
          <a:prstGeom prst="rect">
            <a:avLst/>
          </a:prstGeom>
          <a:noFill/>
        </p:spPr>
        <p:txBody>
          <a:bodyPr wrap="square">
            <a:spAutoFit/>
          </a:bodyPr>
          <a:lstStyle/>
          <a:p>
            <a:pPr marL="0" indent="0">
              <a:lnSpc>
                <a:spcPct val="100000"/>
              </a:lnSpc>
              <a:buNone/>
            </a:pPr>
            <a:r>
              <a:rPr lang="en-US" sz="1800" b="1" u="sng" dirty="0"/>
              <a:t>Rationale for Classification over Clustering</a:t>
            </a:r>
          </a:p>
          <a:p>
            <a:pPr marL="0" indent="0">
              <a:lnSpc>
                <a:spcPct val="100000"/>
              </a:lnSpc>
              <a:buNone/>
            </a:pPr>
            <a:endParaRPr lang="en-US" sz="800" b="1" u="sng" dirty="0"/>
          </a:p>
          <a:p>
            <a:pPr marL="0" indent="0">
              <a:lnSpc>
                <a:spcPct val="100000"/>
              </a:lnSpc>
              <a:buNone/>
            </a:pPr>
            <a:r>
              <a:rPr lang="en-US" sz="1600" i="1" dirty="0"/>
              <a:t>While clustering can provide valuable insights into grouping customers based on similarities in their data profiles, the decision to opt for classification instead was driven by several key factors:</a:t>
            </a:r>
          </a:p>
        </p:txBody>
      </p:sp>
      <p:sp>
        <p:nvSpPr>
          <p:cNvPr id="5" name="Content Placeholder 7">
            <a:extLst>
              <a:ext uri="{FF2B5EF4-FFF2-40B4-BE49-F238E27FC236}">
                <a16:creationId xmlns:a16="http://schemas.microsoft.com/office/drawing/2014/main" id="{C184097B-1317-9F7E-FC23-161560B10384}"/>
              </a:ext>
            </a:extLst>
          </p:cNvPr>
          <p:cNvSpPr txBox="1">
            <a:spLocks/>
          </p:cNvSpPr>
          <p:nvPr/>
        </p:nvSpPr>
        <p:spPr>
          <a:xfrm>
            <a:off x="6774324" y="2715776"/>
            <a:ext cx="47797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t>Model Evaluation: </a:t>
            </a:r>
          </a:p>
          <a:p>
            <a:pPr marL="0" indent="0">
              <a:lnSpc>
                <a:spcPct val="100000"/>
              </a:lnSpc>
              <a:buNone/>
            </a:pPr>
            <a:r>
              <a:rPr lang="en-US" sz="1600" dirty="0"/>
              <a:t>Clear evaluation metrics like recall allow for measuring model effectiveness and refining approaches.</a:t>
            </a:r>
          </a:p>
          <a:p>
            <a:pPr marL="0" indent="0">
              <a:lnSpc>
                <a:spcPct val="100000"/>
              </a:lnSpc>
              <a:buNone/>
            </a:pPr>
            <a:endParaRPr lang="en-US" sz="300" b="1" dirty="0"/>
          </a:p>
          <a:p>
            <a:pPr marL="0" indent="0">
              <a:lnSpc>
                <a:spcPct val="100000"/>
              </a:lnSpc>
              <a:buNone/>
            </a:pPr>
            <a:r>
              <a:rPr lang="en-US" sz="1600" b="1" dirty="0"/>
              <a:t>Strategy Development: </a:t>
            </a:r>
          </a:p>
          <a:p>
            <a:pPr marL="0" indent="0">
              <a:lnSpc>
                <a:spcPct val="100000"/>
              </a:lnSpc>
              <a:buNone/>
            </a:pPr>
            <a:r>
              <a:rPr lang="en-US" sz="1600" dirty="0"/>
              <a:t>Insights from classification aid in developing targeted marketing and product strategies.</a:t>
            </a:r>
          </a:p>
        </p:txBody>
      </p:sp>
      <p:pic>
        <p:nvPicPr>
          <p:cNvPr id="16" name="Picture 15" descr="A black background with a black square&#10;&#10;Description automatically generated with medium confidence">
            <a:extLst>
              <a:ext uri="{FF2B5EF4-FFF2-40B4-BE49-F238E27FC236}">
                <a16:creationId xmlns:a16="http://schemas.microsoft.com/office/drawing/2014/main" id="{DF3E1554-A544-CA76-BD5D-AF6A21F85D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638" y="2715776"/>
            <a:ext cx="473828" cy="473828"/>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6F5D55CB-B3CB-5509-5045-54AEDFA84D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953" y="4053797"/>
            <a:ext cx="539513" cy="5395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6987B883-6380-880C-F222-5A5546C242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6620" y="3849726"/>
            <a:ext cx="473828" cy="473828"/>
          </a:xfrm>
          <a:prstGeom prst="rect">
            <a:avLst/>
          </a:prstGeom>
        </p:spPr>
      </p:pic>
      <p:pic>
        <p:nvPicPr>
          <p:cNvPr id="25" name="Picture 24" descr="A black and white logo&#10;&#10;Description automatically generated">
            <a:extLst>
              <a:ext uri="{FF2B5EF4-FFF2-40B4-BE49-F238E27FC236}">
                <a16:creationId xmlns:a16="http://schemas.microsoft.com/office/drawing/2014/main" id="{A9E65030-87D1-CC84-514C-D61CA80A05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6620" y="2692942"/>
            <a:ext cx="473828" cy="473828"/>
          </a:xfrm>
          <a:prstGeom prst="rect">
            <a:avLst/>
          </a:prstGeom>
        </p:spPr>
      </p:pic>
      <p:pic>
        <p:nvPicPr>
          <p:cNvPr id="27" name="Picture 26" descr="A black background with a black square&#10;&#10;Description automatically generated with medium confidence">
            <a:extLst>
              <a:ext uri="{FF2B5EF4-FFF2-40B4-BE49-F238E27FC236}">
                <a16:creationId xmlns:a16="http://schemas.microsoft.com/office/drawing/2014/main" id="{041A1087-5B9F-F5A9-178D-B81C972FE8F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1638" y="5295577"/>
            <a:ext cx="474474" cy="474474"/>
          </a:xfrm>
          <a:prstGeom prst="rect">
            <a:avLst/>
          </a:prstGeom>
        </p:spPr>
      </p:pic>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461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Technical Details </a:t>
            </a:r>
            <a:r>
              <a:rPr lang="en-US" sz="2400" dirty="0"/>
              <a:t>(1/2) </a:t>
            </a:r>
            <a:endParaRPr lang="en-US"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4619854"/>
          </a:xfrm>
          <a:prstGeom prst="rect">
            <a:avLst/>
          </a:prstGeom>
          <a:noFill/>
        </p:spPr>
        <p:txBody>
          <a:bodyPr wrap="square">
            <a:spAutoFit/>
          </a:bodyPr>
          <a:lstStyle/>
          <a:p>
            <a:pPr marL="0" indent="0">
              <a:lnSpc>
                <a:spcPct val="150000"/>
              </a:lnSpc>
              <a:buNone/>
            </a:pPr>
            <a:r>
              <a:rPr lang="en-US" b="1" u="sng" dirty="0"/>
              <a:t>1. Folder Structure</a:t>
            </a:r>
          </a:p>
          <a:p>
            <a:pPr>
              <a:lnSpc>
                <a:spcPct val="150000"/>
              </a:lnSpc>
            </a:pPr>
            <a:r>
              <a:rPr lang="en-US" b="1" dirty="0" err="1"/>
              <a:t>Kedro</a:t>
            </a:r>
            <a:r>
              <a:rPr lang="en-US" b="1" dirty="0"/>
              <a:t> Structure: </a:t>
            </a:r>
            <a:r>
              <a:rPr lang="en-US" dirty="0"/>
              <a:t>Easier for MLE to deploy with an actual </a:t>
            </a:r>
            <a:r>
              <a:rPr lang="en-US" b="1" dirty="0" err="1"/>
              <a:t>Kedro</a:t>
            </a:r>
            <a:r>
              <a:rPr lang="en-US" dirty="0"/>
              <a:t> project</a:t>
            </a:r>
          </a:p>
          <a:p>
            <a:pPr marL="742950" lvl="1" indent="-285750">
              <a:lnSpc>
                <a:spcPct val="150000"/>
              </a:lnSpc>
              <a:buFont typeface="Arial" panose="020B0604020202020204" pitchFamily="34" charset="0"/>
              <a:buChar char="•"/>
            </a:pPr>
            <a:r>
              <a:rPr lang="en-US" b="1" i="1" dirty="0" err="1"/>
              <a:t>maybank</a:t>
            </a:r>
            <a:r>
              <a:rPr lang="en-US" b="1" i="1" dirty="0"/>
              <a:t>/conf/base: </a:t>
            </a:r>
            <a:r>
              <a:rPr lang="en-US" dirty="0" err="1"/>
              <a:t>yaml</a:t>
            </a:r>
            <a:r>
              <a:rPr lang="en-US" dirty="0"/>
              <a:t> configurations. </a:t>
            </a:r>
          </a:p>
          <a:p>
            <a:pPr marL="742950" lvl="1" indent="-285750">
              <a:lnSpc>
                <a:spcPct val="150000"/>
              </a:lnSpc>
              <a:buFont typeface="Arial" panose="020B0604020202020204" pitchFamily="34" charset="0"/>
              <a:buChar char="•"/>
            </a:pPr>
            <a:r>
              <a:rPr lang="en-US" b="1" i="1" dirty="0" err="1"/>
              <a:t>maybank</a:t>
            </a:r>
            <a:r>
              <a:rPr lang="en-US" b="1" i="1" dirty="0"/>
              <a:t>/conf/local: </a:t>
            </a:r>
            <a:r>
              <a:rPr lang="en-US" dirty="0"/>
              <a:t>Empty as no secret credentials</a:t>
            </a:r>
          </a:p>
          <a:p>
            <a:pPr marL="742950" lvl="1" indent="-285750">
              <a:lnSpc>
                <a:spcPct val="150000"/>
              </a:lnSpc>
              <a:buFont typeface="Arial" panose="020B0604020202020204" pitchFamily="34" charset="0"/>
              <a:buChar char="•"/>
            </a:pPr>
            <a:r>
              <a:rPr lang="en-US" b="1" i="1" dirty="0" err="1"/>
              <a:t>maybank</a:t>
            </a:r>
            <a:r>
              <a:rPr lang="en-US" b="1" i="1" dirty="0"/>
              <a:t>/data: </a:t>
            </a:r>
            <a:r>
              <a:rPr lang="en-US" dirty="0"/>
              <a:t>Contains all the saved data (raw, processed) and EDA html output</a:t>
            </a:r>
          </a:p>
          <a:p>
            <a:pPr marL="742950" lvl="1" indent="-285750">
              <a:lnSpc>
                <a:spcPct val="150000"/>
              </a:lnSpc>
              <a:buFont typeface="Arial" panose="020B0604020202020204" pitchFamily="34" charset="0"/>
              <a:buChar char="•"/>
            </a:pPr>
            <a:r>
              <a:rPr lang="en-US" b="1" i="1" dirty="0" err="1"/>
              <a:t>maybank</a:t>
            </a:r>
            <a:r>
              <a:rPr lang="en-US" b="1" i="1" dirty="0"/>
              <a:t>/docs: </a:t>
            </a:r>
            <a:r>
              <a:rPr lang="en-US" dirty="0"/>
              <a:t>Contains the sphinx documentation for the </a:t>
            </a:r>
            <a:r>
              <a:rPr lang="en-US" dirty="0" err="1"/>
              <a:t>src</a:t>
            </a:r>
            <a:r>
              <a:rPr lang="en-US" dirty="0"/>
              <a:t> folder</a:t>
            </a:r>
          </a:p>
          <a:p>
            <a:pPr marL="742950" lvl="1" indent="-285750">
              <a:lnSpc>
                <a:spcPct val="150000"/>
              </a:lnSpc>
              <a:buFont typeface="Arial" panose="020B0604020202020204" pitchFamily="34" charset="0"/>
              <a:buChar char="•"/>
            </a:pPr>
            <a:r>
              <a:rPr lang="en-US" b="1" i="1" dirty="0" err="1"/>
              <a:t>maybank</a:t>
            </a:r>
            <a:r>
              <a:rPr lang="en-US" b="1" i="1" dirty="0"/>
              <a:t>/notebooks/</a:t>
            </a:r>
            <a:r>
              <a:rPr lang="en-US" b="1" i="1" dirty="0" err="1"/>
              <a:t>main_notebook.ipynb</a:t>
            </a:r>
            <a:r>
              <a:rPr lang="en-US" b="1" i="1" dirty="0"/>
              <a:t>: </a:t>
            </a:r>
            <a:r>
              <a:rPr lang="en-US" dirty="0"/>
              <a:t>Contains the data processing, EDA and modeling work</a:t>
            </a:r>
          </a:p>
          <a:p>
            <a:pPr marL="742950" lvl="1" indent="-285750">
              <a:lnSpc>
                <a:spcPct val="150000"/>
              </a:lnSpc>
              <a:buFont typeface="Arial" panose="020B0604020202020204" pitchFamily="34" charset="0"/>
              <a:buChar char="•"/>
            </a:pPr>
            <a:r>
              <a:rPr lang="en-US" b="1" i="1" dirty="0"/>
              <a:t>maybank/src/pipelines/main_pipeline.py: </a:t>
            </a:r>
            <a:r>
              <a:rPr lang="en-US" dirty="0"/>
              <a:t>Runs the entire pipeline from end-to-end before inference</a:t>
            </a:r>
          </a:p>
          <a:p>
            <a:pPr marL="742950" lvl="1" indent="-285750">
              <a:lnSpc>
                <a:spcPct val="150000"/>
              </a:lnSpc>
              <a:buFont typeface="Arial" panose="020B0604020202020204" pitchFamily="34" charset="0"/>
              <a:buChar char="•"/>
            </a:pPr>
            <a:r>
              <a:rPr lang="en-US" b="1" i="1" dirty="0" err="1"/>
              <a:t>maybank</a:t>
            </a:r>
            <a:r>
              <a:rPr lang="en-US" b="1" i="1" dirty="0"/>
              <a:t>/notebooks/</a:t>
            </a:r>
            <a:r>
              <a:rPr lang="en-US" b="1" i="1" dirty="0" err="1"/>
              <a:t>analysis.ipynb</a:t>
            </a:r>
            <a:r>
              <a:rPr lang="en-US" b="1" i="1" dirty="0"/>
              <a:t>: </a:t>
            </a:r>
            <a:r>
              <a:rPr lang="en-US" dirty="0"/>
              <a:t>Contains the inferencing and analysis of results</a:t>
            </a:r>
          </a:p>
          <a:p>
            <a:pPr marL="742950" lvl="1" indent="-285750">
              <a:lnSpc>
                <a:spcPct val="150000"/>
              </a:lnSpc>
              <a:buFont typeface="Arial" panose="020B0604020202020204" pitchFamily="34" charset="0"/>
              <a:buChar char="•"/>
            </a:pPr>
            <a:r>
              <a:rPr lang="en-US" b="1" i="1" dirty="0" err="1"/>
              <a:t>maybank</a:t>
            </a:r>
            <a:r>
              <a:rPr lang="en-US" b="1" i="1" dirty="0"/>
              <a:t>/</a:t>
            </a:r>
            <a:r>
              <a:rPr lang="en-US" b="1" i="1" dirty="0" err="1"/>
              <a:t>src</a:t>
            </a:r>
            <a:r>
              <a:rPr lang="en-US" b="1" i="1" dirty="0"/>
              <a:t>: </a:t>
            </a:r>
            <a:r>
              <a:rPr lang="en-US" dirty="0"/>
              <a:t>Contains all the scripts that the notebook imports</a:t>
            </a:r>
          </a:p>
          <a:p>
            <a:pPr marL="742950" lvl="1" indent="-285750">
              <a:lnSpc>
                <a:spcPct val="150000"/>
              </a:lnSpc>
              <a:buFont typeface="Arial" panose="020B0604020202020204" pitchFamily="34" charset="0"/>
              <a:buChar char="•"/>
            </a:pPr>
            <a:r>
              <a:rPr lang="en-US" b="1" i="1" dirty="0" err="1"/>
              <a:t>maybank</a:t>
            </a:r>
            <a:r>
              <a:rPr lang="en-US" b="1" i="1" dirty="0"/>
              <a:t>/tests: </a:t>
            </a:r>
            <a:r>
              <a:rPr lang="en-US" dirty="0"/>
              <a:t>Empty at the moment, it is for </a:t>
            </a:r>
            <a:r>
              <a:rPr lang="en-US" dirty="0" err="1"/>
              <a:t>pytest</a:t>
            </a:r>
            <a:r>
              <a:rPr lang="en-US" dirty="0"/>
              <a:t> integration</a:t>
            </a:r>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899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Technical Details </a:t>
            </a:r>
            <a:r>
              <a:rPr lang="en-US" sz="2400" dirty="0"/>
              <a:t>(2/2) </a:t>
            </a:r>
            <a:endParaRPr lang="en-US"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4619854"/>
          </a:xfrm>
          <a:prstGeom prst="rect">
            <a:avLst/>
          </a:prstGeom>
          <a:noFill/>
        </p:spPr>
        <p:txBody>
          <a:bodyPr wrap="square">
            <a:spAutoFit/>
          </a:bodyPr>
          <a:lstStyle/>
          <a:p>
            <a:pPr marL="0" indent="0">
              <a:lnSpc>
                <a:spcPct val="150000"/>
              </a:lnSpc>
              <a:buNone/>
            </a:pPr>
            <a:r>
              <a:rPr lang="en-US" b="1" u="sng" dirty="0"/>
              <a:t>2. Dependencies Management</a:t>
            </a:r>
          </a:p>
          <a:p>
            <a:pPr marL="742950" lvl="1" indent="-285750">
              <a:lnSpc>
                <a:spcPct val="150000"/>
              </a:lnSpc>
              <a:buFont typeface="Arial" panose="020B0604020202020204" pitchFamily="34" charset="0"/>
              <a:buChar char="•"/>
            </a:pPr>
            <a:r>
              <a:rPr lang="en-US" dirty="0"/>
              <a:t>Used </a:t>
            </a:r>
            <a:r>
              <a:rPr lang="en-US" b="1" dirty="0"/>
              <a:t>Poetry</a:t>
            </a:r>
            <a:r>
              <a:rPr lang="en-US" dirty="0"/>
              <a:t> for managing project dependencies</a:t>
            </a:r>
          </a:p>
          <a:p>
            <a:pPr marL="742950" lvl="1" indent="-285750">
              <a:lnSpc>
                <a:spcPct val="150000"/>
              </a:lnSpc>
              <a:buFont typeface="Arial" panose="020B0604020202020204" pitchFamily="34" charset="0"/>
              <a:buChar char="•"/>
            </a:pPr>
            <a:r>
              <a:rPr lang="en-US" dirty="0"/>
              <a:t>Provides a reliable and efficient tool for dependency management</a:t>
            </a:r>
          </a:p>
          <a:p>
            <a:pPr marL="0" indent="0">
              <a:lnSpc>
                <a:spcPct val="150000"/>
              </a:lnSpc>
              <a:buNone/>
            </a:pPr>
            <a:r>
              <a:rPr lang="en-US" b="1" u="sng" dirty="0"/>
              <a:t>3. Linting</a:t>
            </a:r>
          </a:p>
          <a:p>
            <a:pPr marL="742950" lvl="1" indent="-285750">
              <a:lnSpc>
                <a:spcPct val="150000"/>
              </a:lnSpc>
              <a:buFont typeface="Arial" panose="020B0604020202020204" pitchFamily="34" charset="0"/>
              <a:buChar char="•"/>
            </a:pPr>
            <a:r>
              <a:rPr lang="en-US" dirty="0"/>
              <a:t>Implemented linting with </a:t>
            </a:r>
            <a:r>
              <a:rPr lang="en-US" b="1" dirty="0"/>
              <a:t>ruff</a:t>
            </a:r>
            <a:r>
              <a:rPr lang="en-US" dirty="0"/>
              <a:t> and </a:t>
            </a:r>
            <a:r>
              <a:rPr lang="en-US" b="1" dirty="0"/>
              <a:t>flake8</a:t>
            </a:r>
            <a:r>
              <a:rPr lang="en-US" dirty="0"/>
              <a:t> to ensure code consistency and quality, handled by </a:t>
            </a:r>
            <a:r>
              <a:rPr lang="en-US" b="1" dirty="0"/>
              <a:t>Poetry</a:t>
            </a:r>
          </a:p>
          <a:p>
            <a:pPr marL="0" indent="0">
              <a:lnSpc>
                <a:spcPct val="150000"/>
              </a:lnSpc>
              <a:buNone/>
            </a:pPr>
            <a:r>
              <a:rPr lang="en-US" b="1" u="sng" dirty="0"/>
              <a:t>4. Documentation</a:t>
            </a:r>
          </a:p>
          <a:p>
            <a:pPr marL="742950" lvl="1" indent="-285750">
              <a:lnSpc>
                <a:spcPct val="150000"/>
              </a:lnSpc>
              <a:buFont typeface="Arial" panose="020B0604020202020204" pitchFamily="34" charset="0"/>
              <a:buChar char="•"/>
            </a:pPr>
            <a:r>
              <a:rPr lang="en-US" dirty="0"/>
              <a:t>Set up </a:t>
            </a:r>
            <a:r>
              <a:rPr lang="en-US" b="1" dirty="0"/>
              <a:t>sphinx </a:t>
            </a:r>
            <a:r>
              <a:rPr lang="en-US" dirty="0"/>
              <a:t>documentation</a:t>
            </a:r>
          </a:p>
          <a:p>
            <a:pPr marL="742950" lvl="1" indent="-285750">
              <a:lnSpc>
                <a:spcPct val="150000"/>
              </a:lnSpc>
              <a:buFont typeface="Arial" panose="020B0604020202020204" pitchFamily="34" charset="0"/>
              <a:buChar char="•"/>
            </a:pPr>
            <a:r>
              <a:rPr lang="en-US" dirty="0"/>
              <a:t>To see </a:t>
            </a:r>
            <a:r>
              <a:rPr lang="en-US" b="1" dirty="0"/>
              <a:t>sphinx</a:t>
            </a:r>
            <a:r>
              <a:rPr lang="en-US" dirty="0"/>
              <a:t> configurations, look under </a:t>
            </a:r>
            <a:r>
              <a:rPr lang="en-US" b="1" i="1" dirty="0"/>
              <a:t>docs/config.py</a:t>
            </a:r>
          </a:p>
          <a:p>
            <a:pPr marL="742950" lvl="1" indent="-285750">
              <a:lnSpc>
                <a:spcPct val="150000"/>
              </a:lnSpc>
              <a:buFont typeface="Arial" panose="020B0604020202020204" pitchFamily="34" charset="0"/>
              <a:buChar char="•"/>
            </a:pPr>
            <a:r>
              <a:rPr lang="en-US" dirty="0"/>
              <a:t>To view the documentation, look under </a:t>
            </a:r>
            <a:r>
              <a:rPr lang="en-US" b="1" i="1" dirty="0"/>
              <a:t>docs/html/index.html </a:t>
            </a:r>
            <a:r>
              <a:rPr lang="en-US" dirty="0"/>
              <a:t>to view the entire interactive HTML documentation.</a:t>
            </a:r>
            <a:endParaRPr lang="en-US" b="1" dirty="0"/>
          </a:p>
          <a:p>
            <a:pPr marL="285750" indent="-285750">
              <a:lnSpc>
                <a:spcPct val="150000"/>
              </a:lnSpc>
              <a:buFont typeface="Arial" panose="020B0604020202020204" pitchFamily="34" charset="0"/>
              <a:buChar char="•"/>
            </a:pPr>
            <a:endParaRPr lang="en-US" dirty="0"/>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31577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Suggested Deployment (MLOPs) </a:t>
            </a:r>
            <a:r>
              <a:rPr lang="en-US" sz="2400" dirty="0"/>
              <a:t>(1/9) </a:t>
            </a:r>
            <a:endParaRPr lang="en-US"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4619854"/>
          </a:xfrm>
          <a:prstGeom prst="rect">
            <a:avLst/>
          </a:prstGeom>
          <a:noFill/>
        </p:spPr>
        <p:txBody>
          <a:bodyPr wrap="square">
            <a:spAutoFit/>
          </a:bodyPr>
          <a:lstStyle/>
          <a:p>
            <a:pPr marL="0" indent="0">
              <a:lnSpc>
                <a:spcPct val="150000"/>
              </a:lnSpc>
              <a:buNone/>
            </a:pPr>
            <a:r>
              <a:rPr lang="en-US" b="1" u="sng" dirty="0"/>
              <a:t>Overall Steps:</a:t>
            </a:r>
          </a:p>
          <a:p>
            <a:pPr marL="342900" indent="-342900">
              <a:lnSpc>
                <a:spcPct val="150000"/>
              </a:lnSpc>
              <a:buFont typeface="+mj-lt"/>
              <a:buAutoNum type="arabicPeriod"/>
            </a:pPr>
            <a:r>
              <a:rPr lang="en-US" dirty="0"/>
              <a:t>Develop with </a:t>
            </a:r>
            <a:r>
              <a:rPr lang="en-US" b="1" dirty="0" err="1"/>
              <a:t>Kedro</a:t>
            </a:r>
            <a:r>
              <a:rPr lang="en-US" dirty="0"/>
              <a:t> and </a:t>
            </a:r>
            <a:r>
              <a:rPr lang="en-US" b="1" dirty="0"/>
              <a:t>Poetry</a:t>
            </a:r>
          </a:p>
          <a:p>
            <a:pPr marL="342900" indent="-342900">
              <a:lnSpc>
                <a:spcPct val="150000"/>
              </a:lnSpc>
              <a:buFont typeface="+mj-lt"/>
              <a:buAutoNum type="arabicPeriod"/>
            </a:pPr>
            <a:r>
              <a:rPr lang="en-US" dirty="0"/>
              <a:t>Integrate </a:t>
            </a:r>
            <a:r>
              <a:rPr lang="en-US" b="1" dirty="0" err="1"/>
              <a:t>MLflow</a:t>
            </a:r>
            <a:r>
              <a:rPr lang="en-US" dirty="0"/>
              <a:t> for experiment tracking and workflow</a:t>
            </a:r>
          </a:p>
          <a:p>
            <a:pPr marL="342900" indent="-342900">
              <a:lnSpc>
                <a:spcPct val="150000"/>
              </a:lnSpc>
              <a:buFont typeface="+mj-lt"/>
              <a:buAutoNum type="arabicPeriod"/>
            </a:pPr>
            <a:r>
              <a:rPr lang="en-US" dirty="0"/>
              <a:t>Build a </a:t>
            </a:r>
            <a:r>
              <a:rPr lang="en-US" b="1" dirty="0"/>
              <a:t>Docker</a:t>
            </a:r>
            <a:r>
              <a:rPr lang="en-US" dirty="0"/>
              <a:t> file to package the entire project</a:t>
            </a:r>
          </a:p>
          <a:p>
            <a:pPr marL="342900" indent="-342900">
              <a:lnSpc>
                <a:spcPct val="150000"/>
              </a:lnSpc>
              <a:buFont typeface="+mj-lt"/>
              <a:buAutoNum type="arabicPeriod"/>
            </a:pPr>
            <a:r>
              <a:rPr lang="en-US" dirty="0"/>
              <a:t>Set up CI/CD pipelines with </a:t>
            </a:r>
            <a:r>
              <a:rPr lang="en-US" b="1" dirty="0"/>
              <a:t>Jenkins</a:t>
            </a:r>
          </a:p>
          <a:p>
            <a:pPr marL="342900" indent="-342900">
              <a:lnSpc>
                <a:spcPct val="150000"/>
              </a:lnSpc>
              <a:buFont typeface="+mj-lt"/>
              <a:buAutoNum type="arabicPeriod"/>
            </a:pPr>
            <a:r>
              <a:rPr lang="en-US" dirty="0"/>
              <a:t>Deploy the project to </a:t>
            </a:r>
            <a:r>
              <a:rPr lang="en-US" b="1" dirty="0"/>
              <a:t>OpenShift</a:t>
            </a:r>
          </a:p>
          <a:p>
            <a:pPr marL="342900" indent="-342900">
              <a:lnSpc>
                <a:spcPct val="150000"/>
              </a:lnSpc>
              <a:buFont typeface="+mj-lt"/>
              <a:buAutoNum type="arabicPeriod"/>
            </a:pPr>
            <a:r>
              <a:rPr lang="en-US" dirty="0"/>
              <a:t>Create a </a:t>
            </a:r>
            <a:r>
              <a:rPr lang="en-US" b="1" dirty="0"/>
              <a:t>Django</a:t>
            </a:r>
            <a:r>
              <a:rPr lang="en-US" dirty="0"/>
              <a:t> </a:t>
            </a:r>
            <a:r>
              <a:rPr lang="en-US" b="1" dirty="0"/>
              <a:t>REST</a:t>
            </a:r>
            <a:r>
              <a:rPr lang="en-US" dirty="0"/>
              <a:t> </a:t>
            </a:r>
            <a:r>
              <a:rPr lang="en-US" b="1" dirty="0"/>
              <a:t>API</a:t>
            </a:r>
            <a:r>
              <a:rPr lang="en-US" dirty="0"/>
              <a:t> project to expose my deployed project endpoint</a:t>
            </a:r>
          </a:p>
          <a:p>
            <a:pPr marL="342900" indent="-342900">
              <a:lnSpc>
                <a:spcPct val="150000"/>
              </a:lnSpc>
              <a:buFont typeface="+mj-lt"/>
              <a:buAutoNum type="arabicPeriod"/>
            </a:pPr>
            <a:r>
              <a:rPr lang="en-US" dirty="0"/>
              <a:t>Integrate backend calls to a front-end for the bank users to quickly drop a dataset of ETB Customers for quick inference</a:t>
            </a:r>
          </a:p>
          <a:p>
            <a:pPr marL="342900" indent="-342900">
              <a:lnSpc>
                <a:spcPct val="150000"/>
              </a:lnSpc>
              <a:buFont typeface="+mj-lt"/>
              <a:buAutoNum type="arabicPeriod"/>
            </a:pPr>
            <a:r>
              <a:rPr lang="en-US" dirty="0"/>
              <a:t>Set up </a:t>
            </a:r>
            <a:r>
              <a:rPr lang="en-US" b="1" dirty="0" err="1"/>
              <a:t>OpenTelemetry</a:t>
            </a:r>
            <a:r>
              <a:rPr lang="en-US" b="1" dirty="0"/>
              <a:t> </a:t>
            </a:r>
            <a:r>
              <a:rPr lang="en-US" dirty="0"/>
              <a:t>and integrate it with a UI such as </a:t>
            </a:r>
            <a:r>
              <a:rPr lang="en-US" b="1" dirty="0"/>
              <a:t>Kibana</a:t>
            </a:r>
            <a:r>
              <a:rPr lang="en-US" dirty="0"/>
              <a:t> for logging and tracing of deployed model inference API calls</a:t>
            </a:r>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367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3CA-3FD7-83EE-7D9B-396523FE33DC}"/>
              </a:ext>
            </a:extLst>
          </p:cNvPr>
          <p:cNvSpPr>
            <a:spLocks noGrp="1"/>
          </p:cNvSpPr>
          <p:nvPr>
            <p:ph type="title"/>
          </p:nvPr>
        </p:nvSpPr>
        <p:spPr>
          <a:xfrm>
            <a:off x="841248" y="256032"/>
            <a:ext cx="10506456" cy="1014984"/>
          </a:xfrm>
        </p:spPr>
        <p:txBody>
          <a:bodyPr anchor="b">
            <a:normAutofit/>
          </a:bodyPr>
          <a:lstStyle/>
          <a:p>
            <a:r>
              <a:rPr lang="en-US" dirty="0"/>
              <a:t>Suggested Deployment (MLOPs) </a:t>
            </a:r>
            <a:r>
              <a:rPr lang="en-US" sz="2400" dirty="0"/>
              <a:t>(2/9) </a:t>
            </a:r>
            <a:endParaRPr lang="en-US" dirty="0"/>
          </a:p>
        </p:txBody>
      </p:sp>
      <p:sp>
        <p:nvSpPr>
          <p:cNvPr id="6" name="TextBox 5">
            <a:extLst>
              <a:ext uri="{FF2B5EF4-FFF2-40B4-BE49-F238E27FC236}">
                <a16:creationId xmlns:a16="http://schemas.microsoft.com/office/drawing/2014/main" id="{C1FA93F5-91E5-79A7-3980-46AB56921017}"/>
              </a:ext>
            </a:extLst>
          </p:cNvPr>
          <p:cNvSpPr txBox="1"/>
          <p:nvPr/>
        </p:nvSpPr>
        <p:spPr>
          <a:xfrm>
            <a:off x="841247" y="1586515"/>
            <a:ext cx="10451591" cy="2126864"/>
          </a:xfrm>
          <a:prstGeom prst="rect">
            <a:avLst/>
          </a:prstGeom>
          <a:noFill/>
        </p:spPr>
        <p:txBody>
          <a:bodyPr wrap="square">
            <a:spAutoFit/>
          </a:bodyPr>
          <a:lstStyle/>
          <a:p>
            <a:pPr marL="0" indent="0">
              <a:lnSpc>
                <a:spcPct val="150000"/>
              </a:lnSpc>
              <a:buNone/>
            </a:pPr>
            <a:r>
              <a:rPr lang="en-US" b="1" u="sng" dirty="0"/>
              <a:t>Step 1:</a:t>
            </a:r>
          </a:p>
          <a:p>
            <a:pPr marL="342900" indent="-342900">
              <a:lnSpc>
                <a:spcPct val="150000"/>
              </a:lnSpc>
              <a:buFont typeface="+mj-lt"/>
              <a:buAutoNum type="arabicPeriod"/>
            </a:pPr>
            <a:r>
              <a:rPr lang="en-US" dirty="0"/>
              <a:t>Develop with </a:t>
            </a:r>
            <a:r>
              <a:rPr lang="en-US" b="1" dirty="0" err="1"/>
              <a:t>Kedro</a:t>
            </a:r>
            <a:r>
              <a:rPr lang="en-US" dirty="0"/>
              <a:t> and </a:t>
            </a:r>
            <a:r>
              <a:rPr lang="en-US" b="1" dirty="0"/>
              <a:t>Poetry</a:t>
            </a:r>
          </a:p>
          <a:p>
            <a:pPr marL="800100" lvl="1" indent="-342900">
              <a:lnSpc>
                <a:spcPct val="150000"/>
              </a:lnSpc>
              <a:buFont typeface="Arial" panose="020B0604020202020204" pitchFamily="34" charset="0"/>
              <a:buChar char="•"/>
            </a:pPr>
            <a:r>
              <a:rPr lang="en-US" dirty="0"/>
              <a:t>Organize this machine learning project using </a:t>
            </a:r>
            <a:r>
              <a:rPr lang="en-US" b="1" dirty="0" err="1"/>
              <a:t>Kedro</a:t>
            </a:r>
            <a:r>
              <a:rPr lang="en-US" dirty="0"/>
              <a:t> for project structuring and workflow management</a:t>
            </a:r>
          </a:p>
          <a:p>
            <a:pPr marL="800100" lvl="1" indent="-342900">
              <a:lnSpc>
                <a:spcPct val="150000"/>
              </a:lnSpc>
              <a:buFont typeface="Arial" panose="020B0604020202020204" pitchFamily="34" charset="0"/>
              <a:buChar char="•"/>
            </a:pPr>
            <a:r>
              <a:rPr lang="en-US" dirty="0"/>
              <a:t>Use </a:t>
            </a:r>
            <a:r>
              <a:rPr lang="en-US" b="1" dirty="0"/>
              <a:t>Poetry</a:t>
            </a:r>
            <a:r>
              <a:rPr lang="en-US" dirty="0"/>
              <a:t> for dependency management, ensuring consistent environments across different machines</a:t>
            </a:r>
          </a:p>
        </p:txBody>
      </p:sp>
      <p:grpSp>
        <p:nvGrpSpPr>
          <p:cNvPr id="28" name="Group 27">
            <a:extLst>
              <a:ext uri="{FF2B5EF4-FFF2-40B4-BE49-F238E27FC236}">
                <a16:creationId xmlns:a16="http://schemas.microsoft.com/office/drawing/2014/main" id="{A12D5E53-1A79-68E6-76E1-0B6A64E9A2A0}"/>
              </a:ext>
            </a:extLst>
          </p:cNvPr>
          <p:cNvGrpSpPr/>
          <p:nvPr/>
        </p:nvGrpSpPr>
        <p:grpSpPr>
          <a:xfrm>
            <a:off x="853965" y="1386038"/>
            <a:ext cx="10493739" cy="99608"/>
            <a:chOff x="853965" y="1351225"/>
            <a:chExt cx="10493739" cy="144046"/>
          </a:xfrm>
        </p:grpSpPr>
        <p:cxnSp>
          <p:nvCxnSpPr>
            <p:cNvPr id="29" name="Straight Connector 28">
              <a:extLst>
                <a:ext uri="{FF2B5EF4-FFF2-40B4-BE49-F238E27FC236}">
                  <a16:creationId xmlns:a16="http://schemas.microsoft.com/office/drawing/2014/main" id="{CFA04D65-7864-9042-CC90-54904C87C1F3}"/>
                </a:ext>
              </a:extLst>
            </p:cNvPr>
            <p:cNvCxnSpPr/>
            <p:nvPr/>
          </p:nvCxnSpPr>
          <p:spPr>
            <a:xfrm>
              <a:off x="865953" y="1495271"/>
              <a:ext cx="1048175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ACBB77-8CE8-59D3-1553-FDA70226C0B3}"/>
                </a:ext>
              </a:extLst>
            </p:cNvPr>
            <p:cNvSpPr/>
            <p:nvPr/>
          </p:nvSpPr>
          <p:spPr>
            <a:xfrm>
              <a:off x="853965" y="1351225"/>
              <a:ext cx="1491916" cy="134754"/>
            </a:xfrm>
            <a:prstGeom prst="rect">
              <a:avLst/>
            </a:prstGeom>
            <a:solidFill>
              <a:srgbClr val="FFCA08"/>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1741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369</TotalTime>
  <Words>3759</Words>
  <Application>Microsoft Office PowerPoint</Application>
  <PresentationFormat>Widescreen</PresentationFormat>
  <Paragraphs>542</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system-ui</vt:lpstr>
      <vt:lpstr>Office Theme</vt:lpstr>
      <vt:lpstr>Slide 1</vt:lpstr>
      <vt:lpstr>Business Problem Overview</vt:lpstr>
      <vt:lpstr>Machine Learning Problem Definition (1/3) </vt:lpstr>
      <vt:lpstr>Machine Learning Problem Definition (2/3) </vt:lpstr>
      <vt:lpstr>Machine Learning Problem Definition (3/3) </vt:lpstr>
      <vt:lpstr>Technical Details (1/2) </vt:lpstr>
      <vt:lpstr>Technical Details (2/2) </vt:lpstr>
      <vt:lpstr>Suggested Deployment (MLOPs) (1/9) </vt:lpstr>
      <vt:lpstr>Suggested Deployment (MLOPs) (2/9) </vt:lpstr>
      <vt:lpstr>Suggested Deployment (MLOPs)(3/9) </vt:lpstr>
      <vt:lpstr>Suggested Deployment (MLOPs)(4/9) </vt:lpstr>
      <vt:lpstr>Suggested Deployment (MLOPs) (5/9) </vt:lpstr>
      <vt:lpstr>Suggested Deployment (MLOPs)(6/9) </vt:lpstr>
      <vt:lpstr>Suggested Deployment (MLOPs)(7/9) </vt:lpstr>
      <vt:lpstr>Suggested Deployment (MLOPs)(8/9) </vt:lpstr>
      <vt:lpstr>Suggested Deployment (MLOPs)(9/9) </vt:lpstr>
      <vt:lpstr>EDA (Using Sweetviz) (1/1) </vt:lpstr>
      <vt:lpstr>Missing Values Imputation (1/4) </vt:lpstr>
      <vt:lpstr>Missing Values Imputation (2/4) </vt:lpstr>
      <vt:lpstr>Missing Values Imputation (3/4) </vt:lpstr>
      <vt:lpstr>Missing Values Imputation (4/4) </vt:lpstr>
      <vt:lpstr>Data Cleaning (1/1) </vt:lpstr>
      <vt:lpstr>Feature Engineering (1/2) </vt:lpstr>
      <vt:lpstr>Feature Engineering (2/2) </vt:lpstr>
      <vt:lpstr>Data Sampling (1/2) </vt:lpstr>
      <vt:lpstr>Data Sampling (2/2) </vt:lpstr>
      <vt:lpstr>Modeling (1/2) </vt:lpstr>
      <vt:lpstr>Modeling (2/2) </vt:lpstr>
      <vt:lpstr>XGBoost Tuning (1/3) </vt:lpstr>
      <vt:lpstr>XGBoost (Optuna Parameters) (2/3) </vt:lpstr>
      <vt:lpstr>XGBoost (Optuna Parameters) (3/3) </vt:lpstr>
      <vt:lpstr>Analysis (Feature Importance) (1/2) </vt:lpstr>
      <vt:lpstr>Analysis (Inference) (2/3) </vt:lpstr>
      <vt:lpstr>Analysis (Inference) (3/3) </vt:lpstr>
      <vt:lpstr>Slide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Natalie Tsang</dc:creator>
  <cp:lastModifiedBy>Samuel Sim</cp:lastModifiedBy>
  <cp:revision>15</cp:revision>
  <dcterms:created xsi:type="dcterms:W3CDTF">2024-03-31T06:19:03Z</dcterms:created>
  <dcterms:modified xsi:type="dcterms:W3CDTF">2024-04-01T04:24:08Z</dcterms:modified>
</cp:coreProperties>
</file>