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Helios Extended Bold"/>
      <p:regular r:id="rId24"/>
    </p:embeddedFont>
    <p:embeddedFont>
      <p:font typeface="Inter Bold"/>
      <p:regular r:id="rId25"/>
    </p:embeddedFont>
    <p:embeddedFont>
      <p:font typeface="Open Sans Bold"/>
      <p:regular r:id="rId26"/>
    </p:embeddedFont>
    <p:embeddedFont>
      <p:font typeface="Open Sans Extra Bold"/>
      <p:regular r:id="rId27"/>
    </p:embeddedFont>
    <p:embeddedFont>
      <p:font typeface="Open Sans Semi-Bold"/>
      <p:regular r:id="rId28"/>
    </p:embeddedFont>
    <p:embeddedFont>
      <p:font typeface="Times New Roman Bold" panose="02020803070505020304" pitchFamily="18" charset="0"/>
      <p:regular r:id="rId29"/>
      <p:bold r:id="rId30"/>
    </p:embeddedFont>
    <p:embeddedFont>
      <p:font typeface="Times New Roman Medium"/>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1028700" y="8366307"/>
            <a:ext cx="16138684" cy="0"/>
          </a:xfrm>
          <a:prstGeom prst="line">
            <a:avLst/>
          </a:prstGeom>
          <a:ln w="38100" cap="flat">
            <a:solidFill>
              <a:srgbClr val="5CE1E6"/>
            </a:solidFill>
            <a:prstDash val="solid"/>
            <a:headEnd type="none" w="sm" len="sm"/>
            <a:tailEnd type="none" w="sm" len="sm"/>
          </a:ln>
        </p:spPr>
      </p:sp>
      <p:grpSp>
        <p:nvGrpSpPr>
          <p:cNvPr id="6" name="Group 6"/>
          <p:cNvGrpSpPr/>
          <p:nvPr/>
        </p:nvGrpSpPr>
        <p:grpSpPr>
          <a:xfrm>
            <a:off x="16017997" y="806281"/>
            <a:ext cx="1241303" cy="575606"/>
            <a:chOff x="0" y="0"/>
            <a:chExt cx="1655071" cy="767475"/>
          </a:xfrm>
        </p:grpSpPr>
        <p:grpSp>
          <p:nvGrpSpPr>
            <p:cNvPr id="7" name="Group 7"/>
            <p:cNvGrpSpPr/>
            <p:nvPr/>
          </p:nvGrpSpPr>
          <p:grpSpPr>
            <a:xfrm>
              <a:off x="0" y="0"/>
              <a:ext cx="1655071" cy="767475"/>
              <a:chOff x="0" y="0"/>
              <a:chExt cx="326928" cy="151600"/>
            </a:xfrm>
          </p:grpSpPr>
          <p:sp>
            <p:nvSpPr>
              <p:cNvPr id="8" name="Freeform 8"/>
              <p:cNvSpPr/>
              <p:nvPr/>
            </p:nvSpPr>
            <p:spPr>
              <a:xfrm>
                <a:off x="0" y="0"/>
                <a:ext cx="326928" cy="151600"/>
              </a:xfrm>
              <a:custGeom>
                <a:avLst/>
                <a:gdLst/>
                <a:ahLst/>
                <a:cxnLst/>
                <a:rect l="l" t="t" r="r" b="b"/>
                <a:pathLst>
                  <a:path w="326928" h="15160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5CE1E6"/>
              </a:solidFill>
            </p:spPr>
          </p:sp>
          <p:sp>
            <p:nvSpPr>
              <p:cNvPr id="9" name="TextBox 9"/>
              <p:cNvSpPr txBox="1"/>
              <p:nvPr/>
            </p:nvSpPr>
            <p:spPr>
              <a:xfrm>
                <a:off x="0" y="-47625"/>
                <a:ext cx="326928" cy="199225"/>
              </a:xfrm>
              <a:prstGeom prst="rect">
                <a:avLst/>
              </a:prstGeom>
            </p:spPr>
            <p:txBody>
              <a:bodyPr lIns="50800" tIns="50800" rIns="50800" bIns="50800" rtlCol="0" anchor="ctr"/>
              <a:lstStyle/>
              <a:p>
                <a:pPr algn="ctr">
                  <a:lnSpc>
                    <a:spcPts val="2479"/>
                  </a:lnSpc>
                </a:pPr>
                <a:endParaRPr/>
              </a:p>
            </p:txBody>
          </p:sp>
        </p:grpSp>
        <p:sp>
          <p:nvSpPr>
            <p:cNvPr id="10" name="Freeform 10"/>
            <p:cNvSpPr/>
            <p:nvPr/>
          </p:nvSpPr>
          <p:spPr>
            <a:xfrm>
              <a:off x="405172" y="183643"/>
              <a:ext cx="844726" cy="400189"/>
            </a:xfrm>
            <a:custGeom>
              <a:avLst/>
              <a:gdLst/>
              <a:ahLst/>
              <a:cxnLst/>
              <a:rect l="l" t="t" r="r" b="b"/>
              <a:pathLst>
                <a:path w="844726" h="400189">
                  <a:moveTo>
                    <a:pt x="0" y="0"/>
                  </a:moveTo>
                  <a:lnTo>
                    <a:pt x="844726" y="0"/>
                  </a:lnTo>
                  <a:lnTo>
                    <a:pt x="844726" y="400189"/>
                  </a:lnTo>
                  <a:lnTo>
                    <a:pt x="0" y="4001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11" name="TextBox 11"/>
          <p:cNvSpPr txBox="1"/>
          <p:nvPr/>
        </p:nvSpPr>
        <p:spPr>
          <a:xfrm>
            <a:off x="1028700" y="682456"/>
            <a:ext cx="14989297" cy="1144270"/>
          </a:xfrm>
          <a:prstGeom prst="rect">
            <a:avLst/>
          </a:prstGeom>
        </p:spPr>
        <p:txBody>
          <a:bodyPr lIns="0" tIns="0" rIns="0" bIns="0" rtlCol="0" anchor="t">
            <a:spAutoFit/>
          </a:bodyPr>
          <a:lstStyle/>
          <a:p>
            <a:pPr algn="just">
              <a:lnSpc>
                <a:spcPts val="9380"/>
              </a:lnSpc>
            </a:pPr>
            <a:r>
              <a:rPr lang="en-US" sz="6700" b="1">
                <a:solidFill>
                  <a:srgbClr val="000000"/>
                </a:solidFill>
                <a:latin typeface="Inter Bold"/>
                <a:ea typeface="Inter Bold"/>
                <a:cs typeface="Inter Bold"/>
                <a:sym typeface="Inter Bold"/>
              </a:rPr>
              <a:t>BECE497J PROJECT-1</a:t>
            </a:r>
          </a:p>
        </p:txBody>
      </p:sp>
      <p:grpSp>
        <p:nvGrpSpPr>
          <p:cNvPr id="12" name="Group 12"/>
          <p:cNvGrpSpPr/>
          <p:nvPr/>
        </p:nvGrpSpPr>
        <p:grpSpPr>
          <a:xfrm>
            <a:off x="1028700" y="8781252"/>
            <a:ext cx="8261309" cy="597579"/>
            <a:chOff x="0" y="0"/>
            <a:chExt cx="11015079" cy="796772"/>
          </a:xfrm>
        </p:grpSpPr>
        <p:sp>
          <p:nvSpPr>
            <p:cNvPr id="13" name="TextBox 13"/>
            <p:cNvSpPr txBox="1"/>
            <p:nvPr/>
          </p:nvSpPr>
          <p:spPr>
            <a:xfrm>
              <a:off x="0" y="421614"/>
              <a:ext cx="3634217" cy="375157"/>
            </a:xfrm>
            <a:prstGeom prst="rect">
              <a:avLst/>
            </a:prstGeom>
          </p:spPr>
          <p:txBody>
            <a:bodyPr lIns="0" tIns="0" rIns="0" bIns="0" rtlCol="0" anchor="t">
              <a:spAutoFit/>
            </a:bodyPr>
            <a:lstStyle/>
            <a:p>
              <a:pPr marL="0" lvl="0" indent="0" algn="just">
                <a:lnSpc>
                  <a:spcPts val="2592"/>
                </a:lnSpc>
              </a:pPr>
              <a:r>
                <a:rPr lang="en-US" sz="1600" b="1" spc="118">
                  <a:solidFill>
                    <a:srgbClr val="000000"/>
                  </a:solidFill>
                  <a:latin typeface="Open Sans Semi-Bold"/>
                  <a:ea typeface="Open Sans Semi-Bold"/>
                  <a:cs typeface="Open Sans Semi-Bold"/>
                  <a:sym typeface="Open Sans Semi-Bold"/>
                </a:rPr>
                <a:t>21BEC0496</a:t>
              </a:r>
            </a:p>
          </p:txBody>
        </p:sp>
        <p:sp>
          <p:nvSpPr>
            <p:cNvPr id="14" name="TextBox 14"/>
            <p:cNvSpPr txBox="1"/>
            <p:nvPr/>
          </p:nvSpPr>
          <p:spPr>
            <a:xfrm>
              <a:off x="0" y="-20555"/>
              <a:ext cx="3634217" cy="375157"/>
            </a:xfrm>
            <a:prstGeom prst="rect">
              <a:avLst/>
            </a:prstGeom>
          </p:spPr>
          <p:txBody>
            <a:bodyPr lIns="0" tIns="0" rIns="0" bIns="0" rtlCol="0" anchor="t">
              <a:spAutoFit/>
            </a:bodyPr>
            <a:lstStyle/>
            <a:p>
              <a:pPr marL="0" lvl="0" indent="0" algn="just">
                <a:lnSpc>
                  <a:spcPts val="2592"/>
                </a:lnSpc>
              </a:pPr>
              <a:r>
                <a:rPr lang="en-US" sz="1600" b="1" spc="118">
                  <a:solidFill>
                    <a:srgbClr val="000000"/>
                  </a:solidFill>
                  <a:latin typeface="Open Sans Semi-Bold"/>
                  <a:ea typeface="Open Sans Semi-Bold"/>
                  <a:cs typeface="Open Sans Semi-Bold"/>
                  <a:sym typeface="Open Sans Semi-Bold"/>
                </a:rPr>
                <a:t>ANURAG SONAR</a:t>
              </a:r>
            </a:p>
          </p:txBody>
        </p:sp>
        <p:sp>
          <p:nvSpPr>
            <p:cNvPr id="15" name="TextBox 15"/>
            <p:cNvSpPr txBox="1"/>
            <p:nvPr/>
          </p:nvSpPr>
          <p:spPr>
            <a:xfrm>
              <a:off x="2947736" y="385020"/>
              <a:ext cx="3634217" cy="375157"/>
            </a:xfrm>
            <a:prstGeom prst="rect">
              <a:avLst/>
            </a:prstGeom>
          </p:spPr>
          <p:txBody>
            <a:bodyPr lIns="0" tIns="0" rIns="0" bIns="0" rtlCol="0" anchor="t">
              <a:spAutoFit/>
            </a:bodyPr>
            <a:lstStyle/>
            <a:p>
              <a:pPr marL="0" lvl="0" indent="0" algn="just">
                <a:lnSpc>
                  <a:spcPts val="2592"/>
                </a:lnSpc>
              </a:pPr>
              <a:r>
                <a:rPr lang="en-US" sz="1600" b="1" spc="118">
                  <a:solidFill>
                    <a:srgbClr val="000000"/>
                  </a:solidFill>
                  <a:latin typeface="Open Sans Semi-Bold"/>
                  <a:ea typeface="Open Sans Semi-Bold"/>
                  <a:cs typeface="Open Sans Semi-Bold"/>
                  <a:sym typeface="Open Sans Semi-Bold"/>
                </a:rPr>
                <a:t> 21BEC0499</a:t>
              </a:r>
            </a:p>
          </p:txBody>
        </p:sp>
        <p:sp>
          <p:nvSpPr>
            <p:cNvPr id="16" name="TextBox 16"/>
            <p:cNvSpPr txBox="1"/>
            <p:nvPr/>
          </p:nvSpPr>
          <p:spPr>
            <a:xfrm>
              <a:off x="2947736" y="-57150"/>
              <a:ext cx="3634217" cy="375157"/>
            </a:xfrm>
            <a:prstGeom prst="rect">
              <a:avLst/>
            </a:prstGeom>
          </p:spPr>
          <p:txBody>
            <a:bodyPr lIns="0" tIns="0" rIns="0" bIns="0" rtlCol="0" anchor="t">
              <a:spAutoFit/>
            </a:bodyPr>
            <a:lstStyle/>
            <a:p>
              <a:pPr marL="0" lvl="0" indent="0" algn="just">
                <a:lnSpc>
                  <a:spcPts val="2592"/>
                </a:lnSpc>
              </a:pPr>
              <a:r>
                <a:rPr lang="en-US" sz="1600" b="1" spc="118">
                  <a:solidFill>
                    <a:srgbClr val="000000"/>
                  </a:solidFill>
                  <a:latin typeface="Open Sans Semi-Bold"/>
                  <a:ea typeface="Open Sans Semi-Bold"/>
                  <a:cs typeface="Open Sans Semi-Bold"/>
                  <a:sym typeface="Open Sans Semi-Bold"/>
                </a:rPr>
                <a:t>OM RAVINDRA POTDAR</a:t>
              </a:r>
            </a:p>
          </p:txBody>
        </p:sp>
        <p:sp>
          <p:nvSpPr>
            <p:cNvPr id="17" name="TextBox 17"/>
            <p:cNvSpPr txBox="1"/>
            <p:nvPr/>
          </p:nvSpPr>
          <p:spPr>
            <a:xfrm>
              <a:off x="7018067" y="385020"/>
              <a:ext cx="3997011" cy="375157"/>
            </a:xfrm>
            <a:prstGeom prst="rect">
              <a:avLst/>
            </a:prstGeom>
          </p:spPr>
          <p:txBody>
            <a:bodyPr lIns="0" tIns="0" rIns="0" bIns="0" rtlCol="0" anchor="t">
              <a:spAutoFit/>
            </a:bodyPr>
            <a:lstStyle/>
            <a:p>
              <a:pPr marL="0" lvl="0" indent="0" algn="just">
                <a:lnSpc>
                  <a:spcPts val="2592"/>
                </a:lnSpc>
              </a:pPr>
              <a:r>
                <a:rPr lang="en-US" sz="1600" b="1" spc="118">
                  <a:solidFill>
                    <a:srgbClr val="000000"/>
                  </a:solidFill>
                  <a:latin typeface="Open Sans Semi-Bold"/>
                  <a:ea typeface="Open Sans Semi-Bold"/>
                  <a:cs typeface="Open Sans Semi-Bold"/>
                  <a:sym typeface="Open Sans Semi-Bold"/>
                </a:rPr>
                <a:t>21BEC0631</a:t>
              </a:r>
            </a:p>
          </p:txBody>
        </p:sp>
        <p:sp>
          <p:nvSpPr>
            <p:cNvPr id="18" name="TextBox 18"/>
            <p:cNvSpPr txBox="1"/>
            <p:nvPr/>
          </p:nvSpPr>
          <p:spPr>
            <a:xfrm>
              <a:off x="7018067" y="-57150"/>
              <a:ext cx="3997011" cy="375157"/>
            </a:xfrm>
            <a:prstGeom prst="rect">
              <a:avLst/>
            </a:prstGeom>
          </p:spPr>
          <p:txBody>
            <a:bodyPr lIns="0" tIns="0" rIns="0" bIns="0" rtlCol="0" anchor="t">
              <a:spAutoFit/>
            </a:bodyPr>
            <a:lstStyle/>
            <a:p>
              <a:pPr marL="0" lvl="0" indent="0" algn="just">
                <a:lnSpc>
                  <a:spcPts val="2592"/>
                </a:lnSpc>
              </a:pPr>
              <a:r>
                <a:rPr lang="en-US" sz="1600" b="1" spc="118">
                  <a:solidFill>
                    <a:srgbClr val="000000"/>
                  </a:solidFill>
                  <a:latin typeface="Open Sans Semi-Bold"/>
                  <a:ea typeface="Open Sans Semi-Bold"/>
                  <a:cs typeface="Open Sans Semi-Bold"/>
                  <a:sym typeface="Open Sans Semi-Bold"/>
                </a:rPr>
                <a:t>SOUMITRA MAHASHABDE</a:t>
              </a:r>
            </a:p>
          </p:txBody>
        </p:sp>
      </p:grpSp>
      <p:sp>
        <p:nvSpPr>
          <p:cNvPr id="19" name="TextBox 19"/>
          <p:cNvSpPr txBox="1"/>
          <p:nvPr/>
        </p:nvSpPr>
        <p:spPr>
          <a:xfrm>
            <a:off x="17003376" y="8862553"/>
            <a:ext cx="16400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1</a:t>
            </a:r>
          </a:p>
        </p:txBody>
      </p:sp>
      <p:sp>
        <p:nvSpPr>
          <p:cNvPr id="20" name="TextBox 20"/>
          <p:cNvSpPr txBox="1"/>
          <p:nvPr/>
        </p:nvSpPr>
        <p:spPr>
          <a:xfrm>
            <a:off x="1028700" y="2478190"/>
            <a:ext cx="16138684" cy="1419861"/>
          </a:xfrm>
          <a:prstGeom prst="rect">
            <a:avLst/>
          </a:prstGeom>
        </p:spPr>
        <p:txBody>
          <a:bodyPr lIns="0" tIns="0" rIns="0" bIns="0" rtlCol="0" anchor="t">
            <a:spAutoFit/>
          </a:bodyPr>
          <a:lstStyle/>
          <a:p>
            <a:pPr marL="0" lvl="0" indent="0" algn="l">
              <a:lnSpc>
                <a:spcPts val="5739"/>
              </a:lnSpc>
            </a:pPr>
            <a:r>
              <a:rPr lang="en-US" sz="4099" b="1" spc="303">
                <a:solidFill>
                  <a:srgbClr val="000000"/>
                </a:solidFill>
                <a:latin typeface="Open Sans Bold"/>
                <a:ea typeface="Open Sans Bold"/>
                <a:cs typeface="Open Sans Bold"/>
                <a:sym typeface="Open Sans Bold"/>
              </a:rPr>
              <a:t>ACOUSTIC SIGNAL BASED ANALYSIS - FAULT DETECTION AND FAULT LOCALIZATION IN ELECTRICAL MOTORS </a:t>
            </a:r>
          </a:p>
        </p:txBody>
      </p:sp>
      <p:sp>
        <p:nvSpPr>
          <p:cNvPr id="21" name="TextBox 21"/>
          <p:cNvSpPr txBox="1"/>
          <p:nvPr/>
        </p:nvSpPr>
        <p:spPr>
          <a:xfrm>
            <a:off x="1028700" y="5254366"/>
            <a:ext cx="16138684" cy="2620137"/>
          </a:xfrm>
          <a:prstGeom prst="rect">
            <a:avLst/>
          </a:prstGeom>
        </p:spPr>
        <p:txBody>
          <a:bodyPr lIns="0" tIns="0" rIns="0" bIns="0" rtlCol="0" anchor="t">
            <a:spAutoFit/>
          </a:bodyPr>
          <a:lstStyle/>
          <a:p>
            <a:pPr algn="just">
              <a:lnSpc>
                <a:spcPts val="4224"/>
              </a:lnSpc>
            </a:pPr>
            <a:r>
              <a:rPr lang="en-US" sz="2400" b="1" spc="177">
                <a:solidFill>
                  <a:srgbClr val="000000"/>
                </a:solidFill>
                <a:latin typeface="Open Sans Semi-Bold"/>
                <a:ea typeface="Open Sans Semi-Bold"/>
                <a:cs typeface="Open Sans Semi-Bold"/>
                <a:sym typeface="Open Sans Semi-Bold"/>
              </a:rPr>
              <a:t>FACULTY GUIDE </a:t>
            </a:r>
          </a:p>
          <a:p>
            <a:pPr algn="just">
              <a:lnSpc>
                <a:spcPts val="4224"/>
              </a:lnSpc>
            </a:pPr>
            <a:r>
              <a:rPr lang="en-US" sz="2400" b="1" spc="177">
                <a:solidFill>
                  <a:srgbClr val="000000"/>
                </a:solidFill>
                <a:latin typeface="Open Sans Semi-Bold"/>
                <a:ea typeface="Open Sans Semi-Bold"/>
                <a:cs typeface="Open Sans Semi-Bold"/>
                <a:sym typeface="Open Sans Semi-Bold"/>
              </a:rPr>
              <a:t>KALAIVANI S </a:t>
            </a:r>
          </a:p>
          <a:p>
            <a:pPr algn="just">
              <a:lnSpc>
                <a:spcPts val="4224"/>
              </a:lnSpc>
            </a:pPr>
            <a:r>
              <a:rPr lang="en-US" sz="2400" b="1" spc="177">
                <a:solidFill>
                  <a:srgbClr val="000000"/>
                </a:solidFill>
                <a:latin typeface="Open Sans Semi-Bold"/>
                <a:ea typeface="Open Sans Semi-Bold"/>
                <a:cs typeface="Open Sans Semi-Bold"/>
                <a:sym typeface="Open Sans Semi-Bold"/>
              </a:rPr>
              <a:t>PROFESSOR GRADE 1 </a:t>
            </a:r>
          </a:p>
          <a:p>
            <a:pPr algn="just">
              <a:lnSpc>
                <a:spcPts val="4224"/>
              </a:lnSpc>
            </a:pPr>
            <a:r>
              <a:rPr lang="en-US" sz="2400" b="1" spc="177">
                <a:solidFill>
                  <a:srgbClr val="000000"/>
                </a:solidFill>
                <a:latin typeface="Open Sans Semi-Bold"/>
                <a:ea typeface="Open Sans Semi-Bold"/>
                <a:cs typeface="Open Sans Semi-Bold"/>
                <a:sym typeface="Open Sans Semi-Bold"/>
              </a:rPr>
              <a:t>SCHOOL OF ELECTRONICS ENGINEERING </a:t>
            </a:r>
          </a:p>
          <a:p>
            <a:pPr marL="0" lvl="0" indent="0" algn="just">
              <a:lnSpc>
                <a:spcPts val="4224"/>
              </a:lnSpc>
            </a:pPr>
            <a:endParaRPr lang="en-US" sz="2400" b="1" spc="177">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413121" y="1402227"/>
            <a:ext cx="13445995" cy="8693628"/>
            <a:chOff x="0" y="0"/>
            <a:chExt cx="3969847" cy="2566740"/>
          </a:xfrm>
        </p:grpSpPr>
        <p:sp>
          <p:nvSpPr>
            <p:cNvPr id="3" name="Freeform 3"/>
            <p:cNvSpPr/>
            <p:nvPr/>
          </p:nvSpPr>
          <p:spPr>
            <a:xfrm>
              <a:off x="0" y="0"/>
              <a:ext cx="3969848" cy="2566740"/>
            </a:xfrm>
            <a:custGeom>
              <a:avLst/>
              <a:gdLst/>
              <a:ahLst/>
              <a:cxnLst/>
              <a:rect l="l" t="t" r="r" b="b"/>
              <a:pathLst>
                <a:path w="3969848" h="2566740">
                  <a:moveTo>
                    <a:pt x="9788" y="0"/>
                  </a:moveTo>
                  <a:lnTo>
                    <a:pt x="3960059" y="0"/>
                  </a:lnTo>
                  <a:cubicBezTo>
                    <a:pt x="3965465" y="0"/>
                    <a:pt x="3969848" y="4382"/>
                    <a:pt x="3969848" y="9788"/>
                  </a:cubicBezTo>
                  <a:lnTo>
                    <a:pt x="3969848" y="2556952"/>
                  </a:lnTo>
                  <a:cubicBezTo>
                    <a:pt x="3969848" y="2562358"/>
                    <a:pt x="3965465" y="2566740"/>
                    <a:pt x="3960059" y="2566740"/>
                  </a:cubicBezTo>
                  <a:lnTo>
                    <a:pt x="9788" y="2566740"/>
                  </a:lnTo>
                  <a:cubicBezTo>
                    <a:pt x="4382" y="2566740"/>
                    <a:pt x="0" y="2562358"/>
                    <a:pt x="0" y="2556952"/>
                  </a:cubicBezTo>
                  <a:lnTo>
                    <a:pt x="0" y="9788"/>
                  </a:lnTo>
                  <a:cubicBezTo>
                    <a:pt x="0" y="4382"/>
                    <a:pt x="4382" y="0"/>
                    <a:pt x="9788" y="0"/>
                  </a:cubicBezTo>
                  <a:close/>
                </a:path>
              </a:pathLst>
            </a:custGeom>
            <a:solidFill>
              <a:srgbClr val="F6F6F6"/>
            </a:solidFill>
          </p:spPr>
        </p:sp>
        <p:sp>
          <p:nvSpPr>
            <p:cNvPr id="4" name="TextBox 4"/>
            <p:cNvSpPr txBox="1"/>
            <p:nvPr/>
          </p:nvSpPr>
          <p:spPr>
            <a:xfrm>
              <a:off x="0" y="-76200"/>
              <a:ext cx="3969847" cy="2642940"/>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a:off x="6966989" y="1688081"/>
            <a:ext cx="0" cy="3455419"/>
          </a:xfrm>
          <a:prstGeom prst="line">
            <a:avLst/>
          </a:prstGeom>
          <a:ln w="38100" cap="flat">
            <a:solidFill>
              <a:srgbClr val="145DA0"/>
            </a:solidFill>
            <a:prstDash val="solid"/>
            <a:headEnd type="none" w="sm" len="sm"/>
            <a:tailEnd type="none" w="sm" len="sm"/>
          </a:ln>
        </p:spPr>
      </p:sp>
      <p:sp>
        <p:nvSpPr>
          <p:cNvPr id="6" name="TextBox 6"/>
          <p:cNvSpPr txBox="1"/>
          <p:nvPr/>
        </p:nvSpPr>
        <p:spPr>
          <a:xfrm>
            <a:off x="3374475" y="1515732"/>
            <a:ext cx="2720553" cy="562083"/>
          </a:xfrm>
          <a:prstGeom prst="rect">
            <a:avLst/>
          </a:prstGeom>
        </p:spPr>
        <p:txBody>
          <a:bodyPr lIns="0" tIns="0" rIns="0" bIns="0" rtlCol="0" anchor="t">
            <a:spAutoFit/>
          </a:bodyPr>
          <a:lstStyle/>
          <a:p>
            <a:pPr algn="ctr">
              <a:lnSpc>
                <a:spcPts val="4194"/>
              </a:lnSpc>
              <a:spcBef>
                <a:spcPct val="0"/>
              </a:spcBef>
            </a:pPr>
            <a:r>
              <a:rPr lang="en-US" sz="2995" b="1">
                <a:solidFill>
                  <a:srgbClr val="000000"/>
                </a:solidFill>
                <a:latin typeface="Times New Roman Bold"/>
                <a:ea typeface="Times New Roman Bold"/>
                <a:cs typeface="Times New Roman Bold"/>
                <a:sym typeface="Times New Roman Bold"/>
              </a:rPr>
              <a:t>Input Data</a:t>
            </a:r>
          </a:p>
        </p:txBody>
      </p:sp>
      <p:sp>
        <p:nvSpPr>
          <p:cNvPr id="7" name="AutoShape 7"/>
          <p:cNvSpPr/>
          <p:nvPr/>
        </p:nvSpPr>
        <p:spPr>
          <a:xfrm flipH="1">
            <a:off x="2803671" y="5399922"/>
            <a:ext cx="3934277" cy="0"/>
          </a:xfrm>
          <a:prstGeom prst="line">
            <a:avLst/>
          </a:prstGeom>
          <a:ln w="38100" cap="flat">
            <a:solidFill>
              <a:srgbClr val="145DA0"/>
            </a:solidFill>
            <a:prstDash val="solid"/>
            <a:headEnd type="none" w="sm" len="sm"/>
            <a:tailEnd type="none" w="sm" len="sm"/>
          </a:ln>
        </p:spPr>
      </p:sp>
      <p:sp>
        <p:nvSpPr>
          <p:cNvPr id="8" name="AutoShape 8"/>
          <p:cNvSpPr/>
          <p:nvPr/>
        </p:nvSpPr>
        <p:spPr>
          <a:xfrm flipH="1">
            <a:off x="11395169" y="1688081"/>
            <a:ext cx="0" cy="3455419"/>
          </a:xfrm>
          <a:prstGeom prst="line">
            <a:avLst/>
          </a:prstGeom>
          <a:ln w="38100" cap="flat">
            <a:solidFill>
              <a:srgbClr val="145DA0"/>
            </a:solidFill>
            <a:prstDash val="solid"/>
            <a:headEnd type="none" w="sm" len="sm"/>
            <a:tailEnd type="none" w="sm" len="sm"/>
          </a:ln>
        </p:spPr>
      </p:sp>
      <p:sp>
        <p:nvSpPr>
          <p:cNvPr id="9" name="AutoShape 9"/>
          <p:cNvSpPr/>
          <p:nvPr/>
        </p:nvSpPr>
        <p:spPr>
          <a:xfrm flipH="1">
            <a:off x="7214962" y="5399922"/>
            <a:ext cx="3934277" cy="0"/>
          </a:xfrm>
          <a:prstGeom prst="line">
            <a:avLst/>
          </a:prstGeom>
          <a:ln w="38100" cap="flat">
            <a:solidFill>
              <a:srgbClr val="145DA0"/>
            </a:solidFill>
            <a:prstDash val="solid"/>
            <a:headEnd type="none" w="sm" len="sm"/>
            <a:tailEnd type="none" w="sm" len="sm"/>
          </a:ln>
        </p:spPr>
      </p:sp>
      <p:sp>
        <p:nvSpPr>
          <p:cNvPr id="10" name="AutoShape 10"/>
          <p:cNvSpPr/>
          <p:nvPr/>
        </p:nvSpPr>
        <p:spPr>
          <a:xfrm flipH="1">
            <a:off x="11586111" y="5399922"/>
            <a:ext cx="3934277" cy="0"/>
          </a:xfrm>
          <a:prstGeom prst="line">
            <a:avLst/>
          </a:prstGeom>
          <a:ln w="38100" cap="flat">
            <a:solidFill>
              <a:srgbClr val="145DA0"/>
            </a:solidFill>
            <a:prstDash val="solid"/>
            <a:headEnd type="none" w="sm" len="sm"/>
            <a:tailEnd type="none" w="sm" len="sm"/>
          </a:ln>
        </p:spPr>
      </p:sp>
      <p:sp>
        <p:nvSpPr>
          <p:cNvPr id="11" name="TextBox 11"/>
          <p:cNvSpPr txBox="1"/>
          <p:nvPr/>
        </p:nvSpPr>
        <p:spPr>
          <a:xfrm>
            <a:off x="2671921" y="2244503"/>
            <a:ext cx="4125660" cy="2437130"/>
          </a:xfrm>
          <a:prstGeom prst="rect">
            <a:avLst/>
          </a:prstGeom>
        </p:spPr>
        <p:txBody>
          <a:bodyPr lIns="0" tIns="0" rIns="0" bIns="0" rtlCol="0" anchor="t">
            <a:spAutoFit/>
          </a:bodyPr>
          <a:lstStyle/>
          <a:p>
            <a:pPr algn="ctr">
              <a:lnSpc>
                <a:spcPts val="3220"/>
              </a:lnSpc>
              <a:spcBef>
                <a:spcPct val="0"/>
              </a:spcBef>
            </a:pPr>
            <a:r>
              <a:rPr lang="en-US" sz="2300">
                <a:solidFill>
                  <a:srgbClr val="000000"/>
                </a:solidFill>
                <a:latin typeface="Times New Roman"/>
                <a:ea typeface="Times New Roman"/>
                <a:cs typeface="Times New Roman"/>
                <a:sym typeface="Times New Roman"/>
              </a:rPr>
              <a:t>Audio recordings of electric motor operations in different conditions (Good, Broken, Heavy Load) with background noise variations: Pure, Talking, White Noise, Atmospheric </a:t>
            </a:r>
          </a:p>
        </p:txBody>
      </p:sp>
      <p:sp>
        <p:nvSpPr>
          <p:cNvPr id="12" name="TextBox 12"/>
          <p:cNvSpPr txBox="1"/>
          <p:nvPr/>
        </p:nvSpPr>
        <p:spPr>
          <a:xfrm>
            <a:off x="7386968" y="1515732"/>
            <a:ext cx="3588222" cy="562083"/>
          </a:xfrm>
          <a:prstGeom prst="rect">
            <a:avLst/>
          </a:prstGeom>
        </p:spPr>
        <p:txBody>
          <a:bodyPr lIns="0" tIns="0" rIns="0" bIns="0" rtlCol="0" anchor="t">
            <a:spAutoFit/>
          </a:bodyPr>
          <a:lstStyle/>
          <a:p>
            <a:pPr algn="ctr">
              <a:lnSpc>
                <a:spcPts val="4194"/>
              </a:lnSpc>
              <a:spcBef>
                <a:spcPct val="0"/>
              </a:spcBef>
            </a:pPr>
            <a:r>
              <a:rPr lang="en-US" sz="2995" b="1">
                <a:solidFill>
                  <a:srgbClr val="000000"/>
                </a:solidFill>
                <a:latin typeface="Times New Roman Bold"/>
                <a:ea typeface="Times New Roman Bold"/>
                <a:cs typeface="Times New Roman Bold"/>
                <a:sym typeface="Times New Roman Bold"/>
              </a:rPr>
              <a:t>Preprocessing</a:t>
            </a:r>
          </a:p>
        </p:txBody>
      </p:sp>
      <p:sp>
        <p:nvSpPr>
          <p:cNvPr id="13" name="TextBox 13"/>
          <p:cNvSpPr txBox="1"/>
          <p:nvPr/>
        </p:nvSpPr>
        <p:spPr>
          <a:xfrm>
            <a:off x="11490419" y="1573781"/>
            <a:ext cx="3934277" cy="561975"/>
          </a:xfrm>
          <a:prstGeom prst="rect">
            <a:avLst/>
          </a:prstGeom>
        </p:spPr>
        <p:txBody>
          <a:bodyPr lIns="0" tIns="0" rIns="0" bIns="0" rtlCol="0" anchor="t">
            <a:spAutoFit/>
          </a:bodyPr>
          <a:lstStyle/>
          <a:p>
            <a:pPr algn="ctr">
              <a:lnSpc>
                <a:spcPts val="4199"/>
              </a:lnSpc>
              <a:spcBef>
                <a:spcPct val="0"/>
              </a:spcBef>
            </a:pPr>
            <a:r>
              <a:rPr lang="en-US" sz="2999" b="1">
                <a:solidFill>
                  <a:srgbClr val="000000"/>
                </a:solidFill>
                <a:latin typeface="Times New Roman Bold"/>
                <a:ea typeface="Times New Roman Bold"/>
                <a:cs typeface="Times New Roman Bold"/>
                <a:sym typeface="Times New Roman Bold"/>
              </a:rPr>
              <a:t>Feature Extraction</a:t>
            </a:r>
          </a:p>
        </p:txBody>
      </p:sp>
      <p:sp>
        <p:nvSpPr>
          <p:cNvPr id="14" name="TextBox 14"/>
          <p:cNvSpPr txBox="1"/>
          <p:nvPr/>
        </p:nvSpPr>
        <p:spPr>
          <a:xfrm>
            <a:off x="2978184" y="5680856"/>
            <a:ext cx="3513135" cy="562083"/>
          </a:xfrm>
          <a:prstGeom prst="rect">
            <a:avLst/>
          </a:prstGeom>
        </p:spPr>
        <p:txBody>
          <a:bodyPr lIns="0" tIns="0" rIns="0" bIns="0" rtlCol="0" anchor="t">
            <a:spAutoFit/>
          </a:bodyPr>
          <a:lstStyle/>
          <a:p>
            <a:pPr algn="ctr">
              <a:lnSpc>
                <a:spcPts val="4194"/>
              </a:lnSpc>
              <a:spcBef>
                <a:spcPct val="0"/>
              </a:spcBef>
            </a:pPr>
            <a:r>
              <a:rPr lang="en-US" sz="2995" b="1">
                <a:solidFill>
                  <a:srgbClr val="000000"/>
                </a:solidFill>
                <a:latin typeface="Times New Roman Bold"/>
                <a:ea typeface="Times New Roman Bold"/>
                <a:cs typeface="Times New Roman Bold"/>
                <a:sym typeface="Times New Roman Bold"/>
              </a:rPr>
              <a:t>Main Classifier</a:t>
            </a:r>
          </a:p>
        </p:txBody>
      </p:sp>
      <p:sp>
        <p:nvSpPr>
          <p:cNvPr id="15" name="TextBox 15"/>
          <p:cNvSpPr txBox="1"/>
          <p:nvPr/>
        </p:nvSpPr>
        <p:spPr>
          <a:xfrm>
            <a:off x="7342007" y="5680856"/>
            <a:ext cx="3588222" cy="562083"/>
          </a:xfrm>
          <a:prstGeom prst="rect">
            <a:avLst/>
          </a:prstGeom>
        </p:spPr>
        <p:txBody>
          <a:bodyPr lIns="0" tIns="0" rIns="0" bIns="0" rtlCol="0" anchor="t">
            <a:spAutoFit/>
          </a:bodyPr>
          <a:lstStyle/>
          <a:p>
            <a:pPr algn="ctr">
              <a:lnSpc>
                <a:spcPts val="4194"/>
              </a:lnSpc>
              <a:spcBef>
                <a:spcPct val="0"/>
              </a:spcBef>
            </a:pPr>
            <a:r>
              <a:rPr lang="en-US" sz="2995" b="1">
                <a:solidFill>
                  <a:srgbClr val="000000"/>
                </a:solidFill>
                <a:latin typeface="Times New Roman Bold"/>
                <a:ea typeface="Times New Roman Bold"/>
                <a:cs typeface="Times New Roman Bold"/>
                <a:sym typeface="Times New Roman Bold"/>
              </a:rPr>
              <a:t>Validation Models</a:t>
            </a:r>
          </a:p>
        </p:txBody>
      </p:sp>
      <p:sp>
        <p:nvSpPr>
          <p:cNvPr id="16" name="TextBox 16"/>
          <p:cNvSpPr txBox="1"/>
          <p:nvPr/>
        </p:nvSpPr>
        <p:spPr>
          <a:xfrm>
            <a:off x="11861894" y="5634741"/>
            <a:ext cx="3781877" cy="562083"/>
          </a:xfrm>
          <a:prstGeom prst="rect">
            <a:avLst/>
          </a:prstGeom>
        </p:spPr>
        <p:txBody>
          <a:bodyPr lIns="0" tIns="0" rIns="0" bIns="0" rtlCol="0" anchor="t">
            <a:spAutoFit/>
          </a:bodyPr>
          <a:lstStyle/>
          <a:p>
            <a:pPr algn="ctr">
              <a:lnSpc>
                <a:spcPts val="4194"/>
              </a:lnSpc>
              <a:spcBef>
                <a:spcPct val="0"/>
              </a:spcBef>
            </a:pPr>
            <a:r>
              <a:rPr lang="en-US" sz="2995" b="1">
                <a:solidFill>
                  <a:srgbClr val="000000"/>
                </a:solidFill>
                <a:latin typeface="Times New Roman Bold"/>
                <a:ea typeface="Times New Roman Bold"/>
                <a:cs typeface="Times New Roman Bold"/>
                <a:sym typeface="Times New Roman Bold"/>
              </a:rPr>
              <a:t>Output</a:t>
            </a:r>
          </a:p>
        </p:txBody>
      </p:sp>
      <p:sp>
        <p:nvSpPr>
          <p:cNvPr id="17" name="AutoShape 17"/>
          <p:cNvSpPr/>
          <p:nvPr/>
        </p:nvSpPr>
        <p:spPr>
          <a:xfrm>
            <a:off x="6986039" y="5650445"/>
            <a:ext cx="0" cy="3455419"/>
          </a:xfrm>
          <a:prstGeom prst="line">
            <a:avLst/>
          </a:prstGeom>
          <a:ln w="38100" cap="flat">
            <a:solidFill>
              <a:srgbClr val="145DA0"/>
            </a:solidFill>
            <a:prstDash val="solid"/>
            <a:headEnd type="none" w="sm" len="sm"/>
            <a:tailEnd type="none" w="sm" len="sm"/>
          </a:ln>
        </p:spPr>
      </p:sp>
      <p:sp>
        <p:nvSpPr>
          <p:cNvPr id="18" name="AutoShape 18"/>
          <p:cNvSpPr/>
          <p:nvPr/>
        </p:nvSpPr>
        <p:spPr>
          <a:xfrm flipH="1">
            <a:off x="11395169" y="5650445"/>
            <a:ext cx="0" cy="3455419"/>
          </a:xfrm>
          <a:prstGeom prst="line">
            <a:avLst/>
          </a:prstGeom>
          <a:ln w="38100" cap="flat">
            <a:solidFill>
              <a:srgbClr val="145DA0"/>
            </a:solidFill>
            <a:prstDash val="solid"/>
            <a:headEnd type="none" w="sm" len="sm"/>
            <a:tailEnd type="none" w="sm" len="sm"/>
          </a:ln>
        </p:spPr>
      </p:sp>
      <p:sp>
        <p:nvSpPr>
          <p:cNvPr id="19" name="TextBox 19"/>
          <p:cNvSpPr txBox="1"/>
          <p:nvPr/>
        </p:nvSpPr>
        <p:spPr>
          <a:xfrm>
            <a:off x="17198585" y="9394063"/>
            <a:ext cx="327978"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10</a:t>
            </a:r>
          </a:p>
        </p:txBody>
      </p:sp>
      <p:grpSp>
        <p:nvGrpSpPr>
          <p:cNvPr id="20" name="Group 20"/>
          <p:cNvGrpSpPr/>
          <p:nvPr/>
        </p:nvGrpSpPr>
        <p:grpSpPr>
          <a:xfrm>
            <a:off x="0" y="404494"/>
            <a:ext cx="18288000" cy="752476"/>
            <a:chOff x="0" y="0"/>
            <a:chExt cx="24384000" cy="1003302"/>
          </a:xfrm>
        </p:grpSpPr>
        <p:sp>
          <p:nvSpPr>
            <p:cNvPr id="21" name="TextBox 21"/>
            <p:cNvSpPr txBox="1"/>
            <p:nvPr/>
          </p:nvSpPr>
          <p:spPr>
            <a:xfrm>
              <a:off x="0" y="-171450"/>
              <a:ext cx="24384000" cy="1073152"/>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SYSTEM DESIGN</a:t>
              </a:r>
            </a:p>
          </p:txBody>
        </p:sp>
        <p:sp>
          <p:nvSpPr>
            <p:cNvPr id="22" name="AutoShape 22"/>
            <p:cNvSpPr/>
            <p:nvPr/>
          </p:nvSpPr>
          <p:spPr>
            <a:xfrm>
              <a:off x="3120858" y="901702"/>
              <a:ext cx="18142285" cy="50800"/>
            </a:xfrm>
            <a:prstGeom prst="line">
              <a:avLst/>
            </a:prstGeom>
            <a:ln w="101600" cap="flat">
              <a:solidFill>
                <a:srgbClr val="5CE1E6"/>
              </a:solidFill>
              <a:prstDash val="solid"/>
              <a:headEnd type="none" w="sm" len="sm"/>
              <a:tailEnd type="none" w="sm" len="sm"/>
            </a:ln>
          </p:spPr>
        </p:sp>
      </p:grpSp>
      <p:sp>
        <p:nvSpPr>
          <p:cNvPr id="23" name="TextBox 23"/>
          <p:cNvSpPr txBox="1"/>
          <p:nvPr/>
        </p:nvSpPr>
        <p:spPr>
          <a:xfrm>
            <a:off x="7081170" y="2244503"/>
            <a:ext cx="4125660" cy="2437130"/>
          </a:xfrm>
          <a:prstGeom prst="rect">
            <a:avLst/>
          </a:prstGeom>
        </p:spPr>
        <p:txBody>
          <a:bodyPr lIns="0" tIns="0" rIns="0" bIns="0" rtlCol="0" anchor="t">
            <a:spAutoFit/>
          </a:bodyPr>
          <a:lstStyle/>
          <a:p>
            <a:pPr algn="ctr">
              <a:lnSpc>
                <a:spcPts val="3220"/>
              </a:lnSpc>
            </a:pPr>
            <a:r>
              <a:rPr lang="en-US" sz="2300">
                <a:solidFill>
                  <a:srgbClr val="000000"/>
                </a:solidFill>
                <a:latin typeface="Times New Roman"/>
                <a:ea typeface="Times New Roman"/>
                <a:cs typeface="Times New Roman"/>
                <a:sym typeface="Times New Roman"/>
              </a:rPr>
              <a:t>Noise filtering to clean audio signals.</a:t>
            </a:r>
          </a:p>
          <a:p>
            <a:pPr algn="ctr">
              <a:lnSpc>
                <a:spcPts val="3220"/>
              </a:lnSpc>
            </a:pPr>
            <a:r>
              <a:rPr lang="en-US" sz="2300">
                <a:solidFill>
                  <a:srgbClr val="000000"/>
                </a:solidFill>
                <a:latin typeface="Times New Roman"/>
                <a:ea typeface="Times New Roman"/>
                <a:cs typeface="Times New Roman"/>
                <a:sym typeface="Times New Roman"/>
              </a:rPr>
              <a:t>Signal segmentation to standardize sample lengths (e.g., 3-second samples).</a:t>
            </a:r>
          </a:p>
          <a:p>
            <a:pPr algn="ctr">
              <a:lnSpc>
                <a:spcPts val="3220"/>
              </a:lnSpc>
              <a:spcBef>
                <a:spcPct val="0"/>
              </a:spcBef>
            </a:pPr>
            <a:endParaRPr lang="en-US" sz="2300">
              <a:solidFill>
                <a:srgbClr val="000000"/>
              </a:solidFill>
              <a:latin typeface="Times New Roman"/>
              <a:ea typeface="Times New Roman"/>
              <a:cs typeface="Times New Roman"/>
              <a:sym typeface="Times New Roman"/>
            </a:endParaRPr>
          </a:p>
        </p:txBody>
      </p:sp>
      <p:sp>
        <p:nvSpPr>
          <p:cNvPr id="24" name="TextBox 24"/>
          <p:cNvSpPr txBox="1"/>
          <p:nvPr/>
        </p:nvSpPr>
        <p:spPr>
          <a:xfrm>
            <a:off x="11566619" y="2244503"/>
            <a:ext cx="4125660" cy="2837180"/>
          </a:xfrm>
          <a:prstGeom prst="rect">
            <a:avLst/>
          </a:prstGeom>
        </p:spPr>
        <p:txBody>
          <a:bodyPr lIns="0" tIns="0" rIns="0" bIns="0" rtlCol="0" anchor="t">
            <a:spAutoFit/>
          </a:bodyPr>
          <a:lstStyle/>
          <a:p>
            <a:pPr algn="ctr">
              <a:lnSpc>
                <a:spcPts val="3220"/>
              </a:lnSpc>
              <a:spcBef>
                <a:spcPct val="0"/>
              </a:spcBef>
            </a:pPr>
            <a:r>
              <a:rPr lang="en-US" sz="2300">
                <a:solidFill>
                  <a:srgbClr val="000000"/>
                </a:solidFill>
                <a:latin typeface="Times New Roman"/>
                <a:ea typeface="Times New Roman"/>
                <a:cs typeface="Times New Roman"/>
                <a:sym typeface="Times New Roman"/>
              </a:rPr>
              <a:t>Key features extracted: RMS, mean, variance, crest factor, energy, entropy, dominant frequency, zero-crossing rate, skewness, kurtosis, peak-to-peak amplitude, spectral flux, and RMS frequency.</a:t>
            </a:r>
          </a:p>
        </p:txBody>
      </p:sp>
      <p:sp>
        <p:nvSpPr>
          <p:cNvPr id="25" name="TextBox 25"/>
          <p:cNvSpPr txBox="1"/>
          <p:nvPr/>
        </p:nvSpPr>
        <p:spPr>
          <a:xfrm>
            <a:off x="2727029" y="6373469"/>
            <a:ext cx="4125660" cy="3237230"/>
          </a:xfrm>
          <a:prstGeom prst="rect">
            <a:avLst/>
          </a:prstGeom>
        </p:spPr>
        <p:txBody>
          <a:bodyPr lIns="0" tIns="0" rIns="0" bIns="0" rtlCol="0" anchor="t">
            <a:spAutoFit/>
          </a:bodyPr>
          <a:lstStyle/>
          <a:p>
            <a:pPr algn="ctr">
              <a:lnSpc>
                <a:spcPts val="3220"/>
              </a:lnSpc>
            </a:pPr>
            <a:r>
              <a:rPr lang="en-US" sz="2300">
                <a:solidFill>
                  <a:srgbClr val="000000"/>
                </a:solidFill>
                <a:latin typeface="Times New Roman"/>
                <a:ea typeface="Times New Roman"/>
                <a:cs typeface="Times New Roman"/>
                <a:sym typeface="Times New Roman"/>
              </a:rPr>
              <a:t>Convolutional Recurrent Neural Network (CRNN) -Utilizes CNN layers for spatial feature extraction and RNN (LSTM) layers for temporal analysis and</a:t>
            </a:r>
          </a:p>
          <a:p>
            <a:pPr algn="ctr">
              <a:lnSpc>
                <a:spcPts val="3220"/>
              </a:lnSpc>
              <a:spcBef>
                <a:spcPct val="0"/>
              </a:spcBef>
            </a:pPr>
            <a:r>
              <a:rPr lang="en-US" sz="2300">
                <a:solidFill>
                  <a:srgbClr val="000000"/>
                </a:solidFill>
                <a:latin typeface="Times New Roman"/>
                <a:ea typeface="Times New Roman"/>
                <a:cs typeface="Times New Roman"/>
                <a:sym typeface="Times New Roman"/>
              </a:rPr>
              <a:t>Converts audio signals to spectrograms as input for feature learning.</a:t>
            </a:r>
          </a:p>
        </p:txBody>
      </p:sp>
      <p:sp>
        <p:nvSpPr>
          <p:cNvPr id="26" name="TextBox 26"/>
          <p:cNvSpPr txBox="1"/>
          <p:nvPr/>
        </p:nvSpPr>
        <p:spPr>
          <a:xfrm>
            <a:off x="7118249" y="6373469"/>
            <a:ext cx="4125660" cy="2437130"/>
          </a:xfrm>
          <a:prstGeom prst="rect">
            <a:avLst/>
          </a:prstGeom>
        </p:spPr>
        <p:txBody>
          <a:bodyPr lIns="0" tIns="0" rIns="0" bIns="0" rtlCol="0" anchor="t">
            <a:spAutoFit/>
          </a:bodyPr>
          <a:lstStyle/>
          <a:p>
            <a:pPr algn="ctr">
              <a:lnSpc>
                <a:spcPts val="3220"/>
              </a:lnSpc>
            </a:pPr>
            <a:r>
              <a:rPr lang="en-US" sz="2300">
                <a:solidFill>
                  <a:srgbClr val="000000"/>
                </a:solidFill>
                <a:latin typeface="Times New Roman"/>
                <a:ea typeface="Times New Roman"/>
                <a:cs typeface="Times New Roman"/>
                <a:sym typeface="Times New Roman"/>
              </a:rPr>
              <a:t>Random Forest Classifier: Ensures robustness with decision tree voting.</a:t>
            </a:r>
          </a:p>
          <a:p>
            <a:pPr algn="ctr">
              <a:lnSpc>
                <a:spcPts val="3220"/>
              </a:lnSpc>
              <a:spcBef>
                <a:spcPct val="0"/>
              </a:spcBef>
            </a:pPr>
            <a:r>
              <a:rPr lang="en-US" sz="2300">
                <a:solidFill>
                  <a:srgbClr val="000000"/>
                </a:solidFill>
                <a:latin typeface="Times New Roman"/>
                <a:ea typeface="Times New Roman"/>
                <a:cs typeface="Times New Roman"/>
                <a:sym typeface="Times New Roman"/>
              </a:rPr>
              <a:t>K-Nearest Neighbors (KNN): Provides simple classification for comparison.</a:t>
            </a:r>
          </a:p>
        </p:txBody>
      </p:sp>
      <p:sp>
        <p:nvSpPr>
          <p:cNvPr id="27" name="TextBox 27"/>
          <p:cNvSpPr txBox="1"/>
          <p:nvPr/>
        </p:nvSpPr>
        <p:spPr>
          <a:xfrm>
            <a:off x="11566619" y="6373469"/>
            <a:ext cx="4125660" cy="2837180"/>
          </a:xfrm>
          <a:prstGeom prst="rect">
            <a:avLst/>
          </a:prstGeom>
        </p:spPr>
        <p:txBody>
          <a:bodyPr lIns="0" tIns="0" rIns="0" bIns="0" rtlCol="0" anchor="t">
            <a:spAutoFit/>
          </a:bodyPr>
          <a:lstStyle/>
          <a:p>
            <a:pPr algn="ctr">
              <a:lnSpc>
                <a:spcPts val="3220"/>
              </a:lnSpc>
            </a:pPr>
            <a:r>
              <a:rPr lang="en-US" sz="2300">
                <a:solidFill>
                  <a:srgbClr val="000000"/>
                </a:solidFill>
                <a:latin typeface="Times New Roman"/>
                <a:ea typeface="Times New Roman"/>
                <a:cs typeface="Times New Roman"/>
                <a:sym typeface="Times New Roman"/>
              </a:rPr>
              <a:t>Fault type identification and classification based on processed audio data.</a:t>
            </a:r>
          </a:p>
          <a:p>
            <a:pPr algn="ctr">
              <a:lnSpc>
                <a:spcPts val="3220"/>
              </a:lnSpc>
            </a:pPr>
            <a:r>
              <a:rPr lang="en-US" sz="2300">
                <a:solidFill>
                  <a:srgbClr val="000000"/>
                </a:solidFill>
                <a:latin typeface="Times New Roman"/>
                <a:ea typeface="Times New Roman"/>
                <a:cs typeface="Times New Roman"/>
                <a:sym typeface="Times New Roman"/>
              </a:rPr>
              <a:t>Comparative accuracy results to validate CRNN's performance against traditional classifiers.</a:t>
            </a:r>
          </a:p>
          <a:p>
            <a:pPr algn="ctr">
              <a:lnSpc>
                <a:spcPts val="3220"/>
              </a:lnSpc>
              <a:spcBef>
                <a:spcPct val="0"/>
              </a:spcBef>
            </a:pPr>
            <a:endParaRPr lang="en-US" sz="23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57" y="0"/>
            <a:ext cx="6327905" cy="10964695"/>
            <a:chOff x="0" y="0"/>
            <a:chExt cx="1666609" cy="2887821"/>
          </a:xfrm>
        </p:grpSpPr>
        <p:sp>
          <p:nvSpPr>
            <p:cNvPr id="3" name="Freeform 3"/>
            <p:cNvSpPr/>
            <p:nvPr/>
          </p:nvSpPr>
          <p:spPr>
            <a:xfrm>
              <a:off x="0" y="0"/>
              <a:ext cx="1666609" cy="2887821"/>
            </a:xfrm>
            <a:custGeom>
              <a:avLst/>
              <a:gdLst/>
              <a:ahLst/>
              <a:cxnLst/>
              <a:rect l="l" t="t" r="r" b="b"/>
              <a:pathLst>
                <a:path w="1666609" h="2887821">
                  <a:moveTo>
                    <a:pt x="0" y="0"/>
                  </a:moveTo>
                  <a:lnTo>
                    <a:pt x="1666609" y="0"/>
                  </a:lnTo>
                  <a:lnTo>
                    <a:pt x="1666609" y="2887821"/>
                  </a:lnTo>
                  <a:lnTo>
                    <a:pt x="0" y="2887821"/>
                  </a:lnTo>
                  <a:close/>
                </a:path>
              </a:pathLst>
            </a:custGeom>
            <a:solidFill>
              <a:srgbClr val="5CE1E6"/>
            </a:solidFill>
          </p:spPr>
        </p:sp>
        <p:sp>
          <p:nvSpPr>
            <p:cNvPr id="4" name="TextBox 4"/>
            <p:cNvSpPr txBox="1"/>
            <p:nvPr/>
          </p:nvSpPr>
          <p:spPr>
            <a:xfrm>
              <a:off x="0" y="-85725"/>
              <a:ext cx="1666609" cy="2973546"/>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0" y="2748035"/>
            <a:ext cx="6327905" cy="0"/>
          </a:xfrm>
          <a:prstGeom prst="line">
            <a:avLst/>
          </a:prstGeom>
          <a:ln w="76200" cap="flat">
            <a:solidFill>
              <a:srgbClr val="000000"/>
            </a:solidFill>
            <a:prstDash val="solid"/>
            <a:headEnd type="none" w="sm" len="sm"/>
            <a:tailEnd type="none" w="sm" len="sm"/>
          </a:ln>
        </p:spPr>
      </p:sp>
      <p:sp>
        <p:nvSpPr>
          <p:cNvPr id="6" name="TextBox 6"/>
          <p:cNvSpPr txBox="1"/>
          <p:nvPr/>
        </p:nvSpPr>
        <p:spPr>
          <a:xfrm>
            <a:off x="17198585" y="9394063"/>
            <a:ext cx="327978"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11</a:t>
            </a:r>
          </a:p>
        </p:txBody>
      </p:sp>
      <p:sp>
        <p:nvSpPr>
          <p:cNvPr id="7" name="TextBox 7"/>
          <p:cNvSpPr txBox="1"/>
          <p:nvPr/>
        </p:nvSpPr>
        <p:spPr>
          <a:xfrm>
            <a:off x="174345" y="97591"/>
            <a:ext cx="5979728" cy="2428877"/>
          </a:xfrm>
          <a:prstGeom prst="rect">
            <a:avLst/>
          </a:prstGeom>
        </p:spPr>
        <p:txBody>
          <a:bodyPr lIns="0" tIns="0" rIns="0" bIns="0" rtlCol="0" anchor="t">
            <a:spAutoFit/>
          </a:bodyPr>
          <a:lstStyle/>
          <a:p>
            <a:pPr algn="ctr">
              <a:lnSpc>
                <a:spcPts val="6299"/>
              </a:lnSpc>
              <a:spcBef>
                <a:spcPct val="0"/>
              </a:spcBef>
            </a:pPr>
            <a:r>
              <a:rPr lang="en-US" sz="4499" b="1">
                <a:solidFill>
                  <a:srgbClr val="000000"/>
                </a:solidFill>
                <a:latin typeface="Times New Roman Bold"/>
                <a:ea typeface="Times New Roman Bold"/>
                <a:cs typeface="Times New Roman Bold"/>
                <a:sym typeface="Times New Roman Bold"/>
              </a:rPr>
              <a:t>ANALYTICAL AND THEORETICAL DESCRIPTION </a:t>
            </a:r>
          </a:p>
        </p:txBody>
      </p:sp>
      <p:sp>
        <p:nvSpPr>
          <p:cNvPr id="8" name="TextBox 8"/>
          <p:cNvSpPr txBox="1"/>
          <p:nvPr/>
        </p:nvSpPr>
        <p:spPr>
          <a:xfrm>
            <a:off x="6327905" y="173791"/>
            <a:ext cx="11960095" cy="4437381"/>
          </a:xfrm>
          <a:prstGeom prst="rect">
            <a:avLst/>
          </a:prstGeom>
        </p:spPr>
        <p:txBody>
          <a:bodyPr lIns="0" tIns="0" rIns="0" bIns="0" rtlCol="0" anchor="t">
            <a:spAutoFit/>
          </a:bodyPr>
          <a:lstStyle/>
          <a:p>
            <a:pPr algn="l">
              <a:lnSpc>
                <a:spcPts val="3219"/>
              </a:lnSpc>
            </a:pPr>
            <a:r>
              <a:rPr lang="en-US" sz="2299">
                <a:solidFill>
                  <a:srgbClr val="000000"/>
                </a:solidFill>
                <a:latin typeface="Times New Roman"/>
                <a:ea typeface="Times New Roman"/>
                <a:cs typeface="Times New Roman"/>
                <a:sym typeface="Times New Roman"/>
              </a:rPr>
              <a:t>      </a:t>
            </a:r>
            <a:r>
              <a:rPr lang="en-US" sz="2299" b="1">
                <a:solidFill>
                  <a:srgbClr val="000000"/>
                </a:solidFill>
                <a:latin typeface="Times New Roman Bold"/>
                <a:ea typeface="Times New Roman Bold"/>
                <a:cs typeface="Times New Roman Bold"/>
                <a:sym typeface="Times New Roman Bold"/>
              </a:rPr>
              <a:t> Analytical Points</a:t>
            </a:r>
          </a:p>
          <a:p>
            <a:pPr marL="496566" lvl="1" indent="-248283" algn="l">
              <a:lnSpc>
                <a:spcPts val="3219"/>
              </a:lnSpc>
              <a:buFont typeface="Arial"/>
              <a:buChar char="•"/>
            </a:pPr>
            <a:r>
              <a:rPr lang="en-US" sz="2299">
                <a:solidFill>
                  <a:srgbClr val="000000"/>
                </a:solidFill>
                <a:latin typeface="Times New Roman"/>
                <a:ea typeface="Times New Roman"/>
                <a:cs typeface="Times New Roman"/>
                <a:sym typeface="Times New Roman"/>
              </a:rPr>
              <a:t>Objective: Efficient fault detection through feature-rich acoustic analysis, aimed at reducing downtime and maintenance costs in motors.</a:t>
            </a:r>
          </a:p>
          <a:p>
            <a:pPr marL="496566" lvl="1" indent="-248283" algn="l">
              <a:lnSpc>
                <a:spcPts val="3219"/>
              </a:lnSpc>
              <a:buFont typeface="Arial"/>
              <a:buChar char="•"/>
            </a:pPr>
            <a:r>
              <a:rPr lang="en-US" sz="2299">
                <a:solidFill>
                  <a:srgbClr val="000000"/>
                </a:solidFill>
                <a:latin typeface="Times New Roman"/>
                <a:ea typeface="Times New Roman"/>
                <a:cs typeface="Times New Roman"/>
                <a:sym typeface="Times New Roman"/>
              </a:rPr>
              <a:t>Methodology: CRNN (Convolutional Recurrent Neural Network) chosen for modeling sequential data, capturing both temporal and spatial patterns in audio signals.</a:t>
            </a:r>
          </a:p>
          <a:p>
            <a:pPr marL="496566" lvl="1" indent="-248283" algn="l">
              <a:lnSpc>
                <a:spcPts val="3219"/>
              </a:lnSpc>
              <a:buFont typeface="Arial"/>
              <a:buChar char="•"/>
            </a:pPr>
            <a:r>
              <a:rPr lang="en-US" sz="2299">
                <a:solidFill>
                  <a:srgbClr val="000000"/>
                </a:solidFill>
                <a:latin typeface="Times New Roman"/>
                <a:ea typeface="Times New Roman"/>
                <a:cs typeface="Times New Roman"/>
                <a:sym typeface="Times New Roman"/>
              </a:rPr>
              <a:t>Comparative Analysis: Random Forest and k-NN provide performance benchmarks to validate the robustness and accuracy of CRNN.</a:t>
            </a:r>
          </a:p>
          <a:p>
            <a:pPr marL="496566" lvl="1" indent="-248283" algn="l">
              <a:lnSpc>
                <a:spcPts val="3219"/>
              </a:lnSpc>
              <a:buFont typeface="Arial"/>
              <a:buChar char="•"/>
            </a:pPr>
            <a:r>
              <a:rPr lang="en-US" sz="2299">
                <a:solidFill>
                  <a:srgbClr val="000000"/>
                </a:solidFill>
                <a:latin typeface="Times New Roman"/>
                <a:ea typeface="Times New Roman"/>
                <a:cs typeface="Times New Roman"/>
                <a:sym typeface="Times New Roman"/>
              </a:rPr>
              <a:t>Feature Selection: Focused on key metrics like RMS, variance, and dominant frequency to enhance accuracy in high-noise environments.</a:t>
            </a:r>
          </a:p>
          <a:p>
            <a:pPr marL="496566" lvl="1" indent="-248283" algn="l">
              <a:lnSpc>
                <a:spcPts val="3219"/>
              </a:lnSpc>
              <a:buFont typeface="Arial"/>
              <a:buChar char="•"/>
            </a:pPr>
            <a:r>
              <a:rPr lang="en-US" sz="2299">
                <a:solidFill>
                  <a:srgbClr val="000000"/>
                </a:solidFill>
                <a:latin typeface="Times New Roman"/>
                <a:ea typeface="Times New Roman"/>
                <a:cs typeface="Times New Roman"/>
                <a:sym typeface="Times New Roman"/>
              </a:rPr>
              <a:t>Dataset Suitability: The IDMT-ISA-ELECTRIC-ENGINE dataset is utilized due to its varied motor conditions and noise levels, ensuring the model's generalizability.</a:t>
            </a:r>
          </a:p>
        </p:txBody>
      </p:sp>
      <p:sp>
        <p:nvSpPr>
          <p:cNvPr id="9" name="TextBox 9"/>
          <p:cNvSpPr txBox="1"/>
          <p:nvPr/>
        </p:nvSpPr>
        <p:spPr>
          <a:xfrm>
            <a:off x="6328162" y="5023358"/>
            <a:ext cx="11960095" cy="4437381"/>
          </a:xfrm>
          <a:prstGeom prst="rect">
            <a:avLst/>
          </a:prstGeom>
        </p:spPr>
        <p:txBody>
          <a:bodyPr lIns="0" tIns="0" rIns="0" bIns="0" rtlCol="0" anchor="t">
            <a:spAutoFit/>
          </a:bodyPr>
          <a:lstStyle/>
          <a:p>
            <a:pPr algn="l">
              <a:lnSpc>
                <a:spcPts val="3219"/>
              </a:lnSpc>
            </a:pPr>
            <a:r>
              <a:rPr lang="en-US" sz="2299" b="1" dirty="0">
                <a:solidFill>
                  <a:srgbClr val="000000"/>
                </a:solidFill>
                <a:latin typeface="Times New Roman Bold"/>
                <a:ea typeface="Times New Roman Bold"/>
                <a:cs typeface="Times New Roman Bold"/>
                <a:sym typeface="Times New Roman Bold"/>
              </a:rPr>
              <a:t>       Theoretical Points</a:t>
            </a:r>
          </a:p>
          <a:p>
            <a:pPr marL="496566" lvl="1" indent="-248283" algn="l">
              <a:lnSpc>
                <a:spcPts val="3219"/>
              </a:lnSpc>
              <a:buFont typeface="Arial"/>
              <a:buChar char="•"/>
            </a:pPr>
            <a:r>
              <a:rPr lang="en-US" sz="2299" dirty="0">
                <a:solidFill>
                  <a:srgbClr val="000000"/>
                </a:solidFill>
                <a:latin typeface="Times New Roman"/>
                <a:ea typeface="Times New Roman"/>
                <a:cs typeface="Times New Roman"/>
                <a:sym typeface="Times New Roman"/>
              </a:rPr>
              <a:t>CRNN Architecture: Combines CNN layers (for spatial feature learning) and RNN layers (for temporal sequence modeling), ideal for complex signal analysis.</a:t>
            </a:r>
          </a:p>
          <a:p>
            <a:pPr marL="496566" lvl="1" indent="-248283" algn="l">
              <a:lnSpc>
                <a:spcPts val="3219"/>
              </a:lnSpc>
              <a:buFont typeface="Arial"/>
              <a:buChar char="•"/>
            </a:pPr>
            <a:r>
              <a:rPr lang="en-US" sz="2299" dirty="0">
                <a:solidFill>
                  <a:srgbClr val="000000"/>
                </a:solidFill>
                <a:latin typeface="Times New Roman"/>
                <a:ea typeface="Times New Roman"/>
                <a:cs typeface="Times New Roman"/>
                <a:sym typeface="Times New Roman"/>
              </a:rPr>
              <a:t>Spectrogram Conversion: Audio signals are transformed into spectrograms, enabling CRNN to detect fault-specific patterns in the frequency domain.</a:t>
            </a:r>
          </a:p>
          <a:p>
            <a:pPr marL="496566" lvl="1" indent="-248283" algn="l">
              <a:lnSpc>
                <a:spcPts val="3219"/>
              </a:lnSpc>
              <a:buFont typeface="Arial"/>
              <a:buChar char="•"/>
            </a:pPr>
            <a:r>
              <a:rPr lang="en-US" sz="2299" dirty="0">
                <a:solidFill>
                  <a:srgbClr val="000000"/>
                </a:solidFill>
                <a:latin typeface="Times New Roman"/>
                <a:ea typeface="Times New Roman"/>
                <a:cs typeface="Times New Roman"/>
                <a:sym typeface="Times New Roman"/>
              </a:rPr>
              <a:t>Validation Strategy: Random Forest and k-NN serve as complementary models to validate CRNN’s fault detection accuracy, especially in noisy conditions.</a:t>
            </a:r>
          </a:p>
          <a:p>
            <a:pPr marL="496566" lvl="1" indent="-248283" algn="l">
              <a:lnSpc>
                <a:spcPts val="3219"/>
              </a:lnSpc>
              <a:buFont typeface="Arial"/>
              <a:buChar char="•"/>
            </a:pPr>
            <a:r>
              <a:rPr lang="en-US" sz="2299" dirty="0">
                <a:solidFill>
                  <a:srgbClr val="000000"/>
                </a:solidFill>
                <a:latin typeface="Times New Roman"/>
                <a:ea typeface="Times New Roman"/>
                <a:cs typeface="Times New Roman"/>
                <a:sym typeface="Times New Roman"/>
              </a:rPr>
              <a:t>Noise Handling: The model's design emphasizes resilience to background noise, a key advantage over traditional fault detection methods.</a:t>
            </a:r>
          </a:p>
          <a:p>
            <a:pPr marL="496566" lvl="1" indent="-248283" algn="l">
              <a:lnSpc>
                <a:spcPts val="3219"/>
              </a:lnSpc>
              <a:buFont typeface="Arial"/>
              <a:buChar char="•"/>
            </a:pPr>
            <a:r>
              <a:rPr lang="en-US" sz="2299" dirty="0">
                <a:solidFill>
                  <a:srgbClr val="000000"/>
                </a:solidFill>
                <a:latin typeface="Times New Roman"/>
                <a:ea typeface="Times New Roman"/>
                <a:cs typeface="Times New Roman"/>
                <a:sym typeface="Times New Roman"/>
              </a:rPr>
              <a:t>Fault Classification: CRNN effectively differentiates motor states (e.g., good, broken, heavy load), demonstrating its applicability in predictive maintenance setups.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326027"/>
            <a:ext cx="16230600" cy="0"/>
          </a:xfrm>
          <a:prstGeom prst="line">
            <a:avLst/>
          </a:prstGeom>
          <a:ln w="76200" cap="flat">
            <a:solidFill>
              <a:srgbClr val="5CE1E6"/>
            </a:solidFill>
            <a:prstDash val="solid"/>
            <a:headEnd type="none" w="sm" len="sm"/>
            <a:tailEnd type="none" w="sm" len="sm"/>
          </a:ln>
        </p:spPr>
      </p:sp>
      <p:sp>
        <p:nvSpPr>
          <p:cNvPr id="3" name="TextBox 3"/>
          <p:cNvSpPr txBox="1"/>
          <p:nvPr/>
        </p:nvSpPr>
        <p:spPr>
          <a:xfrm>
            <a:off x="1028700" y="252094"/>
            <a:ext cx="16230600"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SIMULATION DESIGN</a:t>
            </a:r>
          </a:p>
        </p:txBody>
      </p:sp>
      <p:sp>
        <p:nvSpPr>
          <p:cNvPr id="4" name="TextBox 4"/>
          <p:cNvSpPr txBox="1"/>
          <p:nvPr/>
        </p:nvSpPr>
        <p:spPr>
          <a:xfrm>
            <a:off x="17198585" y="9394063"/>
            <a:ext cx="327978"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12</a:t>
            </a:r>
          </a:p>
        </p:txBody>
      </p:sp>
      <p:grpSp>
        <p:nvGrpSpPr>
          <p:cNvPr id="5" name="Group 5"/>
          <p:cNvGrpSpPr/>
          <p:nvPr/>
        </p:nvGrpSpPr>
        <p:grpSpPr>
          <a:xfrm>
            <a:off x="1028700" y="2050286"/>
            <a:ext cx="877649" cy="87764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7" name="TextBox 7"/>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000000"/>
                  </a:solidFill>
                  <a:latin typeface="Times New Roman Bold"/>
                  <a:ea typeface="Times New Roman Bold"/>
                  <a:cs typeface="Times New Roman Bold"/>
                  <a:sym typeface="Times New Roman Bold"/>
                </a:rPr>
                <a:t>01</a:t>
              </a:r>
            </a:p>
          </p:txBody>
        </p:sp>
      </p:grpSp>
      <p:sp>
        <p:nvSpPr>
          <p:cNvPr id="8" name="TextBox 8"/>
          <p:cNvSpPr txBox="1"/>
          <p:nvPr/>
        </p:nvSpPr>
        <p:spPr>
          <a:xfrm>
            <a:off x="2122250" y="2144305"/>
            <a:ext cx="14998036" cy="546735"/>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Dataset Used: IDMT-ISA-ELECTRIC-ENGINE dataset</a:t>
            </a:r>
          </a:p>
        </p:txBody>
      </p:sp>
      <p:grpSp>
        <p:nvGrpSpPr>
          <p:cNvPr id="9" name="Group 9"/>
          <p:cNvGrpSpPr/>
          <p:nvPr/>
        </p:nvGrpSpPr>
        <p:grpSpPr>
          <a:xfrm>
            <a:off x="1028700" y="3330478"/>
            <a:ext cx="877649" cy="87764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11" name="TextBox 11"/>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000000"/>
                  </a:solidFill>
                  <a:latin typeface="Times New Roman Bold"/>
                  <a:ea typeface="Times New Roman Bold"/>
                  <a:cs typeface="Times New Roman Bold"/>
                  <a:sym typeface="Times New Roman Bold"/>
                </a:rPr>
                <a:t>02</a:t>
              </a:r>
            </a:p>
          </p:txBody>
        </p:sp>
      </p:grpSp>
      <p:sp>
        <p:nvSpPr>
          <p:cNvPr id="12" name="TextBox 12"/>
          <p:cNvSpPr txBox="1"/>
          <p:nvPr/>
        </p:nvSpPr>
        <p:spPr>
          <a:xfrm>
            <a:off x="2011466" y="4702196"/>
            <a:ext cx="14998036" cy="546735"/>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Noise Labels: Categories include pure, atmospheric, white noise, talking</a:t>
            </a:r>
          </a:p>
        </p:txBody>
      </p:sp>
      <p:grpSp>
        <p:nvGrpSpPr>
          <p:cNvPr id="13" name="Group 13"/>
          <p:cNvGrpSpPr/>
          <p:nvPr/>
        </p:nvGrpSpPr>
        <p:grpSpPr>
          <a:xfrm>
            <a:off x="1028700" y="4608177"/>
            <a:ext cx="877649" cy="87764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15" name="TextBox 15"/>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000000"/>
                  </a:solidFill>
                  <a:latin typeface="Times New Roman Bold"/>
                  <a:ea typeface="Times New Roman Bold"/>
                  <a:cs typeface="Times New Roman Bold"/>
                  <a:sym typeface="Times New Roman Bold"/>
                </a:rPr>
                <a:t>03</a:t>
              </a:r>
            </a:p>
          </p:txBody>
        </p:sp>
      </p:grpSp>
      <p:sp>
        <p:nvSpPr>
          <p:cNvPr id="16" name="TextBox 16"/>
          <p:cNvSpPr txBox="1"/>
          <p:nvPr/>
        </p:nvSpPr>
        <p:spPr>
          <a:xfrm>
            <a:off x="2122250" y="5982356"/>
            <a:ext cx="14998036" cy="546735"/>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Feature Extraction: RMS, mean, variance, and more from audio signals</a:t>
            </a:r>
          </a:p>
        </p:txBody>
      </p:sp>
      <p:grpSp>
        <p:nvGrpSpPr>
          <p:cNvPr id="17" name="Group 17"/>
          <p:cNvGrpSpPr/>
          <p:nvPr/>
        </p:nvGrpSpPr>
        <p:grpSpPr>
          <a:xfrm>
            <a:off x="1028700" y="5885876"/>
            <a:ext cx="877649" cy="877649"/>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19" name="TextBox 19"/>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000000"/>
                  </a:solidFill>
                  <a:latin typeface="Times New Roman Bold"/>
                  <a:ea typeface="Times New Roman Bold"/>
                  <a:cs typeface="Times New Roman Bold"/>
                  <a:sym typeface="Times New Roman Bold"/>
                </a:rPr>
                <a:t>04</a:t>
              </a:r>
            </a:p>
          </p:txBody>
        </p:sp>
      </p:grpSp>
      <p:sp>
        <p:nvSpPr>
          <p:cNvPr id="20" name="TextBox 20"/>
          <p:cNvSpPr txBox="1"/>
          <p:nvPr/>
        </p:nvSpPr>
        <p:spPr>
          <a:xfrm>
            <a:off x="2122250" y="7262517"/>
            <a:ext cx="14998036" cy="546735"/>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Model Components: CRNN as the main classifier; Random Forest and k-NN as validators</a:t>
            </a:r>
          </a:p>
        </p:txBody>
      </p:sp>
      <p:grpSp>
        <p:nvGrpSpPr>
          <p:cNvPr id="21" name="Group 21"/>
          <p:cNvGrpSpPr/>
          <p:nvPr/>
        </p:nvGrpSpPr>
        <p:grpSpPr>
          <a:xfrm>
            <a:off x="1028700" y="7163575"/>
            <a:ext cx="877649" cy="877649"/>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23" name="TextBox 23"/>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000000"/>
                  </a:solidFill>
                  <a:latin typeface="Times New Roman Bold"/>
                  <a:ea typeface="Times New Roman Bold"/>
                  <a:cs typeface="Times New Roman Bold"/>
                  <a:sym typeface="Times New Roman Bold"/>
                </a:rPr>
                <a:t>05</a:t>
              </a:r>
            </a:p>
          </p:txBody>
        </p:sp>
      </p:grpSp>
      <p:sp>
        <p:nvSpPr>
          <p:cNvPr id="24" name="TextBox 24"/>
          <p:cNvSpPr txBox="1"/>
          <p:nvPr/>
        </p:nvSpPr>
        <p:spPr>
          <a:xfrm>
            <a:off x="2122250" y="8535293"/>
            <a:ext cx="14998036" cy="546735"/>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Training and Testing: CRNN trained on spectrograms; validators assess classification accuracy</a:t>
            </a:r>
          </a:p>
        </p:txBody>
      </p:sp>
      <p:grpSp>
        <p:nvGrpSpPr>
          <p:cNvPr id="25" name="Group 25"/>
          <p:cNvGrpSpPr/>
          <p:nvPr/>
        </p:nvGrpSpPr>
        <p:grpSpPr>
          <a:xfrm>
            <a:off x="1028700" y="8441274"/>
            <a:ext cx="877649" cy="877649"/>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27" name="TextBox 27"/>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000000"/>
                  </a:solidFill>
                  <a:latin typeface="Times New Roman Bold"/>
                  <a:ea typeface="Times New Roman Bold"/>
                  <a:cs typeface="Times New Roman Bold"/>
                  <a:sym typeface="Times New Roman Bold"/>
                </a:rPr>
                <a:t>06</a:t>
              </a:r>
            </a:p>
          </p:txBody>
        </p:sp>
      </p:grpSp>
      <p:sp>
        <p:nvSpPr>
          <p:cNvPr id="28" name="TextBox 28"/>
          <p:cNvSpPr txBox="1"/>
          <p:nvPr/>
        </p:nvSpPr>
        <p:spPr>
          <a:xfrm>
            <a:off x="2011466" y="3424497"/>
            <a:ext cx="14998036" cy="546735"/>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Data Division: Train set and test set, each with varied motor conditions (good, broken, heavy load)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66800"/>
            <a:ext cx="16230600" cy="0"/>
          </a:xfrm>
          <a:prstGeom prst="line">
            <a:avLst/>
          </a:prstGeom>
          <a:ln w="76200" cap="flat">
            <a:solidFill>
              <a:srgbClr val="5CE1E6"/>
            </a:solidFill>
            <a:prstDash val="solid"/>
            <a:headEnd type="none" w="sm" len="sm"/>
            <a:tailEnd type="none" w="sm" len="sm"/>
          </a:ln>
        </p:spPr>
      </p:sp>
      <p:grpSp>
        <p:nvGrpSpPr>
          <p:cNvPr id="3" name="Group 3"/>
          <p:cNvGrpSpPr/>
          <p:nvPr/>
        </p:nvGrpSpPr>
        <p:grpSpPr>
          <a:xfrm>
            <a:off x="577278" y="1291444"/>
            <a:ext cx="17513335" cy="8693628"/>
            <a:chOff x="0" y="0"/>
            <a:chExt cx="5170705" cy="2566740"/>
          </a:xfrm>
        </p:grpSpPr>
        <p:sp>
          <p:nvSpPr>
            <p:cNvPr id="4" name="Freeform 4"/>
            <p:cNvSpPr/>
            <p:nvPr/>
          </p:nvSpPr>
          <p:spPr>
            <a:xfrm>
              <a:off x="0" y="0"/>
              <a:ext cx="5170705" cy="2566740"/>
            </a:xfrm>
            <a:custGeom>
              <a:avLst/>
              <a:gdLst/>
              <a:ahLst/>
              <a:cxnLst/>
              <a:rect l="l" t="t" r="r" b="b"/>
              <a:pathLst>
                <a:path w="5170705" h="2566740">
                  <a:moveTo>
                    <a:pt x="7515" y="0"/>
                  </a:moveTo>
                  <a:lnTo>
                    <a:pt x="5163190" y="0"/>
                  </a:lnTo>
                  <a:cubicBezTo>
                    <a:pt x="5165183" y="0"/>
                    <a:pt x="5167095" y="792"/>
                    <a:pt x="5168504" y="2201"/>
                  </a:cubicBezTo>
                  <a:cubicBezTo>
                    <a:pt x="5169913" y="3610"/>
                    <a:pt x="5170705" y="5522"/>
                    <a:pt x="5170705" y="7515"/>
                  </a:cubicBezTo>
                  <a:lnTo>
                    <a:pt x="5170705" y="2559225"/>
                  </a:lnTo>
                  <a:cubicBezTo>
                    <a:pt x="5170705" y="2563376"/>
                    <a:pt x="5167340" y="2566740"/>
                    <a:pt x="5163190" y="2566740"/>
                  </a:cubicBezTo>
                  <a:lnTo>
                    <a:pt x="7515" y="2566740"/>
                  </a:lnTo>
                  <a:cubicBezTo>
                    <a:pt x="5522" y="2566740"/>
                    <a:pt x="3610" y="2565949"/>
                    <a:pt x="2201" y="2564539"/>
                  </a:cubicBezTo>
                  <a:cubicBezTo>
                    <a:pt x="792" y="2563130"/>
                    <a:pt x="0" y="2561218"/>
                    <a:pt x="0" y="2559225"/>
                  </a:cubicBezTo>
                  <a:lnTo>
                    <a:pt x="0" y="7515"/>
                  </a:lnTo>
                  <a:cubicBezTo>
                    <a:pt x="0" y="5522"/>
                    <a:pt x="792" y="3610"/>
                    <a:pt x="2201" y="2201"/>
                  </a:cubicBezTo>
                  <a:cubicBezTo>
                    <a:pt x="3610" y="792"/>
                    <a:pt x="5522" y="0"/>
                    <a:pt x="7515" y="0"/>
                  </a:cubicBezTo>
                  <a:close/>
                </a:path>
              </a:pathLst>
            </a:custGeom>
            <a:solidFill>
              <a:srgbClr val="F6F6F6"/>
            </a:solidFill>
          </p:spPr>
        </p:sp>
        <p:sp>
          <p:nvSpPr>
            <p:cNvPr id="5" name="TextBox 5"/>
            <p:cNvSpPr txBox="1"/>
            <p:nvPr/>
          </p:nvSpPr>
          <p:spPr>
            <a:xfrm>
              <a:off x="0" y="-76200"/>
              <a:ext cx="5170705" cy="264294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9404904" y="3107142"/>
            <a:ext cx="7854396" cy="4440811"/>
          </a:xfrm>
          <a:custGeom>
            <a:avLst/>
            <a:gdLst/>
            <a:ahLst/>
            <a:cxnLst/>
            <a:rect l="l" t="t" r="r" b="b"/>
            <a:pathLst>
              <a:path w="7854396" h="4440811">
                <a:moveTo>
                  <a:pt x="0" y="0"/>
                </a:moveTo>
                <a:lnTo>
                  <a:pt x="7854396" y="0"/>
                </a:lnTo>
                <a:lnTo>
                  <a:pt x="7854396" y="4440811"/>
                </a:lnTo>
                <a:lnTo>
                  <a:pt x="0" y="4440811"/>
                </a:lnTo>
                <a:lnTo>
                  <a:pt x="0" y="0"/>
                </a:lnTo>
                <a:close/>
              </a:path>
            </a:pathLst>
          </a:custGeom>
          <a:blipFill>
            <a:blip r:embed="rId2"/>
            <a:stretch>
              <a:fillRect t="-7473" r="-5759"/>
            </a:stretch>
          </a:blipFill>
        </p:spPr>
      </p:sp>
      <p:sp>
        <p:nvSpPr>
          <p:cNvPr id="7" name="Freeform 7"/>
          <p:cNvSpPr/>
          <p:nvPr/>
        </p:nvSpPr>
        <p:spPr>
          <a:xfrm>
            <a:off x="1157532" y="2841160"/>
            <a:ext cx="6707629" cy="5220637"/>
          </a:xfrm>
          <a:custGeom>
            <a:avLst/>
            <a:gdLst/>
            <a:ahLst/>
            <a:cxnLst/>
            <a:rect l="l" t="t" r="r" b="b"/>
            <a:pathLst>
              <a:path w="6707629" h="5220637">
                <a:moveTo>
                  <a:pt x="0" y="0"/>
                </a:moveTo>
                <a:lnTo>
                  <a:pt x="6707629" y="0"/>
                </a:lnTo>
                <a:lnTo>
                  <a:pt x="6707629" y="5220637"/>
                </a:lnTo>
                <a:lnTo>
                  <a:pt x="0" y="5220637"/>
                </a:lnTo>
                <a:lnTo>
                  <a:pt x="0" y="0"/>
                </a:lnTo>
                <a:close/>
              </a:path>
            </a:pathLst>
          </a:custGeom>
          <a:blipFill>
            <a:blip r:embed="rId3"/>
            <a:stretch>
              <a:fillRect l="-3775"/>
            </a:stretch>
          </a:blipFill>
        </p:spPr>
      </p:sp>
      <p:sp>
        <p:nvSpPr>
          <p:cNvPr id="8" name="TextBox 8"/>
          <p:cNvSpPr txBox="1"/>
          <p:nvPr/>
        </p:nvSpPr>
        <p:spPr>
          <a:xfrm>
            <a:off x="5156377" y="180974"/>
            <a:ext cx="7975246"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RESULT ANALYSIS</a:t>
            </a:r>
          </a:p>
        </p:txBody>
      </p:sp>
      <p:sp>
        <p:nvSpPr>
          <p:cNvPr id="9" name="TextBox 9"/>
          <p:cNvSpPr txBox="1"/>
          <p:nvPr/>
        </p:nvSpPr>
        <p:spPr>
          <a:xfrm>
            <a:off x="11212441" y="1849129"/>
            <a:ext cx="4691698" cy="588011"/>
          </a:xfrm>
          <a:prstGeom prst="rect">
            <a:avLst/>
          </a:prstGeom>
        </p:spPr>
        <p:txBody>
          <a:bodyPr lIns="0" tIns="0" rIns="0" bIns="0" rtlCol="0" anchor="t">
            <a:spAutoFit/>
          </a:bodyPr>
          <a:lstStyle/>
          <a:p>
            <a:pPr algn="ctr">
              <a:lnSpc>
                <a:spcPts val="4339"/>
              </a:lnSpc>
              <a:spcBef>
                <a:spcPct val="0"/>
              </a:spcBef>
            </a:pPr>
            <a:r>
              <a:rPr lang="en-US" sz="3099" b="1">
                <a:solidFill>
                  <a:srgbClr val="000000"/>
                </a:solidFill>
                <a:latin typeface="Times New Roman Bold"/>
                <a:ea typeface="Times New Roman Bold"/>
                <a:cs typeface="Times New Roman Bold"/>
                <a:sym typeface="Times New Roman Bold"/>
              </a:rPr>
              <a:t>FEATURE EXTRACTION</a:t>
            </a:r>
          </a:p>
        </p:txBody>
      </p:sp>
      <p:sp>
        <p:nvSpPr>
          <p:cNvPr id="10" name="TextBox 10"/>
          <p:cNvSpPr txBox="1"/>
          <p:nvPr/>
        </p:nvSpPr>
        <p:spPr>
          <a:xfrm>
            <a:off x="2656187" y="1849129"/>
            <a:ext cx="3457099" cy="588011"/>
          </a:xfrm>
          <a:prstGeom prst="rect">
            <a:avLst/>
          </a:prstGeom>
        </p:spPr>
        <p:txBody>
          <a:bodyPr lIns="0" tIns="0" rIns="0" bIns="0" rtlCol="0" anchor="t">
            <a:spAutoFit/>
          </a:bodyPr>
          <a:lstStyle/>
          <a:p>
            <a:pPr algn="ctr">
              <a:lnSpc>
                <a:spcPts val="4339"/>
              </a:lnSpc>
              <a:spcBef>
                <a:spcPct val="0"/>
              </a:spcBef>
            </a:pPr>
            <a:r>
              <a:rPr lang="en-US" sz="3099" b="1">
                <a:solidFill>
                  <a:srgbClr val="000000"/>
                </a:solidFill>
                <a:latin typeface="Times New Roman Bold"/>
                <a:ea typeface="Times New Roman Bold"/>
                <a:cs typeface="Times New Roman Bold"/>
                <a:sym typeface="Times New Roman Bold"/>
              </a:rPr>
              <a:t>PREPROCESSING</a:t>
            </a:r>
          </a:p>
        </p:txBody>
      </p:sp>
      <p:sp>
        <p:nvSpPr>
          <p:cNvPr id="11" name="TextBox 11"/>
          <p:cNvSpPr txBox="1"/>
          <p:nvPr/>
        </p:nvSpPr>
        <p:spPr>
          <a:xfrm>
            <a:off x="17198585" y="9394063"/>
            <a:ext cx="327978"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66800"/>
            <a:ext cx="16230600" cy="0"/>
          </a:xfrm>
          <a:prstGeom prst="line">
            <a:avLst/>
          </a:prstGeom>
          <a:ln w="76200" cap="flat">
            <a:solidFill>
              <a:srgbClr val="5CE1E6"/>
            </a:solidFill>
            <a:prstDash val="solid"/>
            <a:headEnd type="none" w="sm" len="sm"/>
            <a:tailEnd type="none" w="sm" len="sm"/>
          </a:ln>
        </p:spPr>
      </p:sp>
      <p:grpSp>
        <p:nvGrpSpPr>
          <p:cNvPr id="3" name="Group 3"/>
          <p:cNvGrpSpPr/>
          <p:nvPr/>
        </p:nvGrpSpPr>
        <p:grpSpPr>
          <a:xfrm>
            <a:off x="577278" y="1291444"/>
            <a:ext cx="17513335" cy="8693628"/>
            <a:chOff x="0" y="0"/>
            <a:chExt cx="5170705" cy="2566740"/>
          </a:xfrm>
        </p:grpSpPr>
        <p:sp>
          <p:nvSpPr>
            <p:cNvPr id="4" name="Freeform 4"/>
            <p:cNvSpPr/>
            <p:nvPr/>
          </p:nvSpPr>
          <p:spPr>
            <a:xfrm>
              <a:off x="0" y="0"/>
              <a:ext cx="5170705" cy="2566740"/>
            </a:xfrm>
            <a:custGeom>
              <a:avLst/>
              <a:gdLst/>
              <a:ahLst/>
              <a:cxnLst/>
              <a:rect l="l" t="t" r="r" b="b"/>
              <a:pathLst>
                <a:path w="5170705" h="2566740">
                  <a:moveTo>
                    <a:pt x="7515" y="0"/>
                  </a:moveTo>
                  <a:lnTo>
                    <a:pt x="5163190" y="0"/>
                  </a:lnTo>
                  <a:cubicBezTo>
                    <a:pt x="5165183" y="0"/>
                    <a:pt x="5167095" y="792"/>
                    <a:pt x="5168504" y="2201"/>
                  </a:cubicBezTo>
                  <a:cubicBezTo>
                    <a:pt x="5169913" y="3610"/>
                    <a:pt x="5170705" y="5522"/>
                    <a:pt x="5170705" y="7515"/>
                  </a:cubicBezTo>
                  <a:lnTo>
                    <a:pt x="5170705" y="2559225"/>
                  </a:lnTo>
                  <a:cubicBezTo>
                    <a:pt x="5170705" y="2563376"/>
                    <a:pt x="5167340" y="2566740"/>
                    <a:pt x="5163190" y="2566740"/>
                  </a:cubicBezTo>
                  <a:lnTo>
                    <a:pt x="7515" y="2566740"/>
                  </a:lnTo>
                  <a:cubicBezTo>
                    <a:pt x="5522" y="2566740"/>
                    <a:pt x="3610" y="2565949"/>
                    <a:pt x="2201" y="2564539"/>
                  </a:cubicBezTo>
                  <a:cubicBezTo>
                    <a:pt x="792" y="2563130"/>
                    <a:pt x="0" y="2561218"/>
                    <a:pt x="0" y="2559225"/>
                  </a:cubicBezTo>
                  <a:lnTo>
                    <a:pt x="0" y="7515"/>
                  </a:lnTo>
                  <a:cubicBezTo>
                    <a:pt x="0" y="5522"/>
                    <a:pt x="792" y="3610"/>
                    <a:pt x="2201" y="2201"/>
                  </a:cubicBezTo>
                  <a:cubicBezTo>
                    <a:pt x="3610" y="792"/>
                    <a:pt x="5522" y="0"/>
                    <a:pt x="7515" y="0"/>
                  </a:cubicBezTo>
                  <a:close/>
                </a:path>
              </a:pathLst>
            </a:custGeom>
            <a:solidFill>
              <a:srgbClr val="F6F6F6"/>
            </a:solidFill>
          </p:spPr>
        </p:sp>
        <p:sp>
          <p:nvSpPr>
            <p:cNvPr id="5" name="TextBox 5"/>
            <p:cNvSpPr txBox="1"/>
            <p:nvPr/>
          </p:nvSpPr>
          <p:spPr>
            <a:xfrm>
              <a:off x="0" y="-76200"/>
              <a:ext cx="5170705" cy="264294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775480" y="3012425"/>
            <a:ext cx="8115300" cy="4750059"/>
          </a:xfrm>
          <a:custGeom>
            <a:avLst/>
            <a:gdLst/>
            <a:ahLst/>
            <a:cxnLst/>
            <a:rect l="l" t="t" r="r" b="b"/>
            <a:pathLst>
              <a:path w="8115300" h="4750059">
                <a:moveTo>
                  <a:pt x="0" y="0"/>
                </a:moveTo>
                <a:lnTo>
                  <a:pt x="8115300" y="0"/>
                </a:lnTo>
                <a:lnTo>
                  <a:pt x="8115300" y="4750059"/>
                </a:lnTo>
                <a:lnTo>
                  <a:pt x="0" y="4750059"/>
                </a:lnTo>
                <a:lnTo>
                  <a:pt x="0" y="0"/>
                </a:lnTo>
                <a:close/>
              </a:path>
            </a:pathLst>
          </a:custGeom>
          <a:blipFill>
            <a:blip r:embed="rId2"/>
            <a:stretch>
              <a:fillRect t="-826" b="-826"/>
            </a:stretch>
          </a:blipFill>
        </p:spPr>
      </p:sp>
      <p:sp>
        <p:nvSpPr>
          <p:cNvPr id="7" name="Freeform 7"/>
          <p:cNvSpPr/>
          <p:nvPr/>
        </p:nvSpPr>
        <p:spPr>
          <a:xfrm>
            <a:off x="9673080" y="3012425"/>
            <a:ext cx="7689493" cy="4750059"/>
          </a:xfrm>
          <a:custGeom>
            <a:avLst/>
            <a:gdLst/>
            <a:ahLst/>
            <a:cxnLst/>
            <a:rect l="l" t="t" r="r" b="b"/>
            <a:pathLst>
              <a:path w="7689493" h="4750059">
                <a:moveTo>
                  <a:pt x="0" y="0"/>
                </a:moveTo>
                <a:lnTo>
                  <a:pt x="7689493" y="0"/>
                </a:lnTo>
                <a:lnTo>
                  <a:pt x="7689493" y="4750059"/>
                </a:lnTo>
                <a:lnTo>
                  <a:pt x="0" y="4750059"/>
                </a:lnTo>
                <a:lnTo>
                  <a:pt x="0" y="0"/>
                </a:lnTo>
                <a:close/>
              </a:path>
            </a:pathLst>
          </a:custGeom>
          <a:blipFill>
            <a:blip r:embed="rId3"/>
            <a:stretch>
              <a:fillRect l="-2924" r="-2924"/>
            </a:stretch>
          </a:blipFill>
        </p:spPr>
      </p:sp>
      <p:sp>
        <p:nvSpPr>
          <p:cNvPr id="8" name="TextBox 8"/>
          <p:cNvSpPr txBox="1"/>
          <p:nvPr/>
        </p:nvSpPr>
        <p:spPr>
          <a:xfrm>
            <a:off x="5156377" y="180974"/>
            <a:ext cx="7975246"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RESULT ANALYSIS</a:t>
            </a:r>
          </a:p>
        </p:txBody>
      </p:sp>
      <p:sp>
        <p:nvSpPr>
          <p:cNvPr id="9" name="TextBox 9"/>
          <p:cNvSpPr txBox="1"/>
          <p:nvPr/>
        </p:nvSpPr>
        <p:spPr>
          <a:xfrm>
            <a:off x="3338181" y="1982196"/>
            <a:ext cx="2989898" cy="588011"/>
          </a:xfrm>
          <a:prstGeom prst="rect">
            <a:avLst/>
          </a:prstGeom>
        </p:spPr>
        <p:txBody>
          <a:bodyPr lIns="0" tIns="0" rIns="0" bIns="0" rtlCol="0" anchor="t">
            <a:spAutoFit/>
          </a:bodyPr>
          <a:lstStyle/>
          <a:p>
            <a:pPr algn="ctr">
              <a:lnSpc>
                <a:spcPts val="4339"/>
              </a:lnSpc>
              <a:spcBef>
                <a:spcPct val="0"/>
              </a:spcBef>
            </a:pPr>
            <a:r>
              <a:rPr lang="en-US" sz="3099" b="1">
                <a:solidFill>
                  <a:srgbClr val="000000"/>
                </a:solidFill>
                <a:latin typeface="Times New Roman Bold"/>
                <a:ea typeface="Times New Roman Bold"/>
                <a:cs typeface="Times New Roman Bold"/>
                <a:sym typeface="Times New Roman Bold"/>
              </a:rPr>
              <a:t>CRNN OUTPUT</a:t>
            </a:r>
          </a:p>
        </p:txBody>
      </p:sp>
      <p:sp>
        <p:nvSpPr>
          <p:cNvPr id="10" name="TextBox 10"/>
          <p:cNvSpPr txBox="1"/>
          <p:nvPr/>
        </p:nvSpPr>
        <p:spPr>
          <a:xfrm>
            <a:off x="17198585" y="9394063"/>
            <a:ext cx="327978"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14</a:t>
            </a:r>
          </a:p>
        </p:txBody>
      </p:sp>
      <p:sp>
        <p:nvSpPr>
          <p:cNvPr id="11" name="TextBox 11"/>
          <p:cNvSpPr txBox="1"/>
          <p:nvPr/>
        </p:nvSpPr>
        <p:spPr>
          <a:xfrm>
            <a:off x="12092273" y="1982196"/>
            <a:ext cx="3555841" cy="588011"/>
          </a:xfrm>
          <a:prstGeom prst="rect">
            <a:avLst/>
          </a:prstGeom>
        </p:spPr>
        <p:txBody>
          <a:bodyPr lIns="0" tIns="0" rIns="0" bIns="0" rtlCol="0" anchor="t">
            <a:spAutoFit/>
          </a:bodyPr>
          <a:lstStyle/>
          <a:p>
            <a:pPr algn="ctr">
              <a:lnSpc>
                <a:spcPts val="4339"/>
              </a:lnSpc>
              <a:spcBef>
                <a:spcPct val="0"/>
              </a:spcBef>
            </a:pPr>
            <a:r>
              <a:rPr lang="en-US" sz="3099" b="1">
                <a:solidFill>
                  <a:srgbClr val="000000"/>
                </a:solidFill>
                <a:latin typeface="Times New Roman Bold"/>
                <a:ea typeface="Times New Roman Bold"/>
                <a:cs typeface="Times New Roman Bold"/>
                <a:sym typeface="Times New Roman Bold"/>
              </a:rPr>
              <a:t>CRNN ACCURACY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66800"/>
            <a:ext cx="16230600" cy="0"/>
          </a:xfrm>
          <a:prstGeom prst="line">
            <a:avLst/>
          </a:prstGeom>
          <a:ln w="76200" cap="flat">
            <a:solidFill>
              <a:srgbClr val="5CE1E6"/>
            </a:solidFill>
            <a:prstDash val="solid"/>
            <a:headEnd type="none" w="sm" len="sm"/>
            <a:tailEnd type="none" w="sm" len="sm"/>
          </a:ln>
        </p:spPr>
      </p:sp>
      <p:grpSp>
        <p:nvGrpSpPr>
          <p:cNvPr id="3" name="Group 3"/>
          <p:cNvGrpSpPr/>
          <p:nvPr/>
        </p:nvGrpSpPr>
        <p:grpSpPr>
          <a:xfrm>
            <a:off x="577278" y="1291444"/>
            <a:ext cx="17513335" cy="8693628"/>
            <a:chOff x="0" y="0"/>
            <a:chExt cx="5170705" cy="2566740"/>
          </a:xfrm>
        </p:grpSpPr>
        <p:sp>
          <p:nvSpPr>
            <p:cNvPr id="4" name="Freeform 4"/>
            <p:cNvSpPr/>
            <p:nvPr/>
          </p:nvSpPr>
          <p:spPr>
            <a:xfrm>
              <a:off x="0" y="0"/>
              <a:ext cx="5170705" cy="2566740"/>
            </a:xfrm>
            <a:custGeom>
              <a:avLst/>
              <a:gdLst/>
              <a:ahLst/>
              <a:cxnLst/>
              <a:rect l="l" t="t" r="r" b="b"/>
              <a:pathLst>
                <a:path w="5170705" h="2566740">
                  <a:moveTo>
                    <a:pt x="7515" y="0"/>
                  </a:moveTo>
                  <a:lnTo>
                    <a:pt x="5163190" y="0"/>
                  </a:lnTo>
                  <a:cubicBezTo>
                    <a:pt x="5165183" y="0"/>
                    <a:pt x="5167095" y="792"/>
                    <a:pt x="5168504" y="2201"/>
                  </a:cubicBezTo>
                  <a:cubicBezTo>
                    <a:pt x="5169913" y="3610"/>
                    <a:pt x="5170705" y="5522"/>
                    <a:pt x="5170705" y="7515"/>
                  </a:cubicBezTo>
                  <a:lnTo>
                    <a:pt x="5170705" y="2559225"/>
                  </a:lnTo>
                  <a:cubicBezTo>
                    <a:pt x="5170705" y="2563376"/>
                    <a:pt x="5167340" y="2566740"/>
                    <a:pt x="5163190" y="2566740"/>
                  </a:cubicBezTo>
                  <a:lnTo>
                    <a:pt x="7515" y="2566740"/>
                  </a:lnTo>
                  <a:cubicBezTo>
                    <a:pt x="5522" y="2566740"/>
                    <a:pt x="3610" y="2565949"/>
                    <a:pt x="2201" y="2564539"/>
                  </a:cubicBezTo>
                  <a:cubicBezTo>
                    <a:pt x="792" y="2563130"/>
                    <a:pt x="0" y="2561218"/>
                    <a:pt x="0" y="2559225"/>
                  </a:cubicBezTo>
                  <a:lnTo>
                    <a:pt x="0" y="7515"/>
                  </a:lnTo>
                  <a:cubicBezTo>
                    <a:pt x="0" y="5522"/>
                    <a:pt x="792" y="3610"/>
                    <a:pt x="2201" y="2201"/>
                  </a:cubicBezTo>
                  <a:cubicBezTo>
                    <a:pt x="3610" y="792"/>
                    <a:pt x="5522" y="0"/>
                    <a:pt x="7515" y="0"/>
                  </a:cubicBezTo>
                  <a:close/>
                </a:path>
              </a:pathLst>
            </a:custGeom>
            <a:solidFill>
              <a:srgbClr val="F6F6F6"/>
            </a:solidFill>
          </p:spPr>
        </p:sp>
        <p:sp>
          <p:nvSpPr>
            <p:cNvPr id="5" name="TextBox 5"/>
            <p:cNvSpPr txBox="1"/>
            <p:nvPr/>
          </p:nvSpPr>
          <p:spPr>
            <a:xfrm>
              <a:off x="0" y="-76200"/>
              <a:ext cx="5170705" cy="264294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9952758" y="3118603"/>
            <a:ext cx="7952397" cy="4771438"/>
          </a:xfrm>
          <a:custGeom>
            <a:avLst/>
            <a:gdLst/>
            <a:ahLst/>
            <a:cxnLst/>
            <a:rect l="l" t="t" r="r" b="b"/>
            <a:pathLst>
              <a:path w="7952397" h="4771438">
                <a:moveTo>
                  <a:pt x="0" y="0"/>
                </a:moveTo>
                <a:lnTo>
                  <a:pt x="7952397" y="0"/>
                </a:lnTo>
                <a:lnTo>
                  <a:pt x="7952397" y="4771439"/>
                </a:lnTo>
                <a:lnTo>
                  <a:pt x="0" y="4771439"/>
                </a:lnTo>
                <a:lnTo>
                  <a:pt x="0" y="0"/>
                </a:lnTo>
                <a:close/>
              </a:path>
            </a:pathLst>
          </a:custGeom>
          <a:blipFill>
            <a:blip r:embed="rId2"/>
            <a:stretch>
              <a:fillRect/>
            </a:stretch>
          </a:blipFill>
        </p:spPr>
      </p:sp>
      <p:sp>
        <p:nvSpPr>
          <p:cNvPr id="7" name="Freeform 7"/>
          <p:cNvSpPr/>
          <p:nvPr/>
        </p:nvSpPr>
        <p:spPr>
          <a:xfrm>
            <a:off x="1028700" y="3215282"/>
            <a:ext cx="7957038" cy="4674760"/>
          </a:xfrm>
          <a:custGeom>
            <a:avLst/>
            <a:gdLst/>
            <a:ahLst/>
            <a:cxnLst/>
            <a:rect l="l" t="t" r="r" b="b"/>
            <a:pathLst>
              <a:path w="7957038" h="4674760">
                <a:moveTo>
                  <a:pt x="0" y="0"/>
                </a:moveTo>
                <a:lnTo>
                  <a:pt x="7957038" y="0"/>
                </a:lnTo>
                <a:lnTo>
                  <a:pt x="7957038" y="4674760"/>
                </a:lnTo>
                <a:lnTo>
                  <a:pt x="0" y="4674760"/>
                </a:lnTo>
                <a:lnTo>
                  <a:pt x="0" y="0"/>
                </a:lnTo>
                <a:close/>
              </a:path>
            </a:pathLst>
          </a:custGeom>
          <a:blipFill>
            <a:blip r:embed="rId3"/>
            <a:stretch>
              <a:fillRect/>
            </a:stretch>
          </a:blipFill>
        </p:spPr>
      </p:sp>
      <p:sp>
        <p:nvSpPr>
          <p:cNvPr id="8" name="TextBox 8"/>
          <p:cNvSpPr txBox="1"/>
          <p:nvPr/>
        </p:nvSpPr>
        <p:spPr>
          <a:xfrm>
            <a:off x="5156377" y="180974"/>
            <a:ext cx="7975246"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RESULT ANALYSIS</a:t>
            </a:r>
          </a:p>
        </p:txBody>
      </p:sp>
      <p:sp>
        <p:nvSpPr>
          <p:cNvPr id="9" name="TextBox 9"/>
          <p:cNvSpPr txBox="1"/>
          <p:nvPr/>
        </p:nvSpPr>
        <p:spPr>
          <a:xfrm>
            <a:off x="11224333" y="2081222"/>
            <a:ext cx="5409248" cy="588011"/>
          </a:xfrm>
          <a:prstGeom prst="rect">
            <a:avLst/>
          </a:prstGeom>
        </p:spPr>
        <p:txBody>
          <a:bodyPr lIns="0" tIns="0" rIns="0" bIns="0" rtlCol="0" anchor="t">
            <a:spAutoFit/>
          </a:bodyPr>
          <a:lstStyle/>
          <a:p>
            <a:pPr algn="ctr">
              <a:lnSpc>
                <a:spcPts val="4339"/>
              </a:lnSpc>
              <a:spcBef>
                <a:spcPct val="0"/>
              </a:spcBef>
            </a:pPr>
            <a:r>
              <a:rPr lang="en-US" sz="3099" b="1">
                <a:solidFill>
                  <a:srgbClr val="000000"/>
                </a:solidFill>
                <a:latin typeface="Times New Roman Bold"/>
                <a:ea typeface="Times New Roman Bold"/>
                <a:cs typeface="Times New Roman Bold"/>
                <a:sym typeface="Times New Roman Bold"/>
              </a:rPr>
              <a:t>RANDOM FOREST OUTPUT</a:t>
            </a:r>
          </a:p>
        </p:txBody>
      </p:sp>
      <p:sp>
        <p:nvSpPr>
          <p:cNvPr id="10" name="TextBox 10"/>
          <p:cNvSpPr txBox="1"/>
          <p:nvPr/>
        </p:nvSpPr>
        <p:spPr>
          <a:xfrm>
            <a:off x="3653796" y="2081222"/>
            <a:ext cx="2706846" cy="588011"/>
          </a:xfrm>
          <a:prstGeom prst="rect">
            <a:avLst/>
          </a:prstGeom>
        </p:spPr>
        <p:txBody>
          <a:bodyPr lIns="0" tIns="0" rIns="0" bIns="0" rtlCol="0" anchor="t">
            <a:spAutoFit/>
          </a:bodyPr>
          <a:lstStyle/>
          <a:p>
            <a:pPr algn="ctr">
              <a:lnSpc>
                <a:spcPts val="4339"/>
              </a:lnSpc>
              <a:spcBef>
                <a:spcPct val="0"/>
              </a:spcBef>
            </a:pPr>
            <a:r>
              <a:rPr lang="en-US" sz="3099" b="1">
                <a:solidFill>
                  <a:srgbClr val="000000"/>
                </a:solidFill>
                <a:latin typeface="Times New Roman Bold"/>
                <a:ea typeface="Times New Roman Bold"/>
                <a:cs typeface="Times New Roman Bold"/>
                <a:sym typeface="Times New Roman Bold"/>
              </a:rPr>
              <a:t>KNN OUTPUT</a:t>
            </a:r>
          </a:p>
        </p:txBody>
      </p:sp>
      <p:sp>
        <p:nvSpPr>
          <p:cNvPr id="11" name="TextBox 11"/>
          <p:cNvSpPr txBox="1"/>
          <p:nvPr/>
        </p:nvSpPr>
        <p:spPr>
          <a:xfrm>
            <a:off x="17198585" y="9394063"/>
            <a:ext cx="327978"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573493" y="1418718"/>
            <a:ext cx="15141013" cy="0"/>
          </a:xfrm>
          <a:prstGeom prst="line">
            <a:avLst/>
          </a:prstGeom>
          <a:ln w="76200" cap="flat">
            <a:solidFill>
              <a:srgbClr val="5CE1E6"/>
            </a:solidFill>
            <a:prstDash val="solid"/>
            <a:headEnd type="none" w="sm" len="sm"/>
            <a:tailEnd type="none" w="sm" len="sm"/>
          </a:ln>
        </p:spPr>
      </p:sp>
      <p:grpSp>
        <p:nvGrpSpPr>
          <p:cNvPr id="3" name="Group 3"/>
          <p:cNvGrpSpPr/>
          <p:nvPr/>
        </p:nvGrpSpPr>
        <p:grpSpPr>
          <a:xfrm>
            <a:off x="607246" y="2016074"/>
            <a:ext cx="17077151" cy="6801722"/>
            <a:chOff x="0" y="0"/>
            <a:chExt cx="22769535" cy="9068963"/>
          </a:xfrm>
        </p:grpSpPr>
        <p:grpSp>
          <p:nvGrpSpPr>
            <p:cNvPr id="4" name="Group 4"/>
            <p:cNvGrpSpPr/>
            <p:nvPr/>
          </p:nvGrpSpPr>
          <p:grpSpPr>
            <a:xfrm>
              <a:off x="0" y="0"/>
              <a:ext cx="7244331" cy="9068963"/>
              <a:chOff x="0" y="0"/>
              <a:chExt cx="812800" cy="1017520"/>
            </a:xfrm>
          </p:grpSpPr>
          <p:sp>
            <p:nvSpPr>
              <p:cNvPr id="5" name="Freeform 5"/>
              <p:cNvSpPr/>
              <p:nvPr/>
            </p:nvSpPr>
            <p:spPr>
              <a:xfrm>
                <a:off x="0" y="0"/>
                <a:ext cx="812800" cy="101752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5CE1E6"/>
              </a:solidFill>
            </p:spPr>
          </p:sp>
          <p:sp>
            <p:nvSpPr>
              <p:cNvPr id="6" name="TextBox 6"/>
              <p:cNvSpPr txBox="1"/>
              <p:nvPr/>
            </p:nvSpPr>
            <p:spPr>
              <a:xfrm>
                <a:off x="0" y="-38100"/>
                <a:ext cx="812800" cy="1055620"/>
              </a:xfrm>
              <a:prstGeom prst="rect">
                <a:avLst/>
              </a:prstGeom>
            </p:spPr>
            <p:txBody>
              <a:bodyPr lIns="50800" tIns="50800" rIns="50800" bIns="50800" rtlCol="0" anchor="ctr"/>
              <a:lstStyle/>
              <a:p>
                <a:pPr algn="ctr">
                  <a:lnSpc>
                    <a:spcPts val="2901"/>
                  </a:lnSpc>
                </a:pPr>
                <a:endParaRPr/>
              </a:p>
            </p:txBody>
          </p:sp>
        </p:grpSp>
        <p:grpSp>
          <p:nvGrpSpPr>
            <p:cNvPr id="7" name="Group 7"/>
            <p:cNvGrpSpPr/>
            <p:nvPr/>
          </p:nvGrpSpPr>
          <p:grpSpPr>
            <a:xfrm>
              <a:off x="7760173" y="0"/>
              <a:ext cx="7244331" cy="9068963"/>
              <a:chOff x="0" y="0"/>
              <a:chExt cx="812800" cy="1017520"/>
            </a:xfrm>
          </p:grpSpPr>
          <p:sp>
            <p:nvSpPr>
              <p:cNvPr id="8" name="Freeform 8"/>
              <p:cNvSpPr/>
              <p:nvPr/>
            </p:nvSpPr>
            <p:spPr>
              <a:xfrm>
                <a:off x="0" y="0"/>
                <a:ext cx="812800" cy="101752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5CE1E6"/>
              </a:solidFill>
            </p:spPr>
          </p:sp>
          <p:sp>
            <p:nvSpPr>
              <p:cNvPr id="9" name="TextBox 9"/>
              <p:cNvSpPr txBox="1"/>
              <p:nvPr/>
            </p:nvSpPr>
            <p:spPr>
              <a:xfrm>
                <a:off x="0" y="-38100"/>
                <a:ext cx="812800" cy="1055620"/>
              </a:xfrm>
              <a:prstGeom prst="rect">
                <a:avLst/>
              </a:prstGeom>
            </p:spPr>
            <p:txBody>
              <a:bodyPr lIns="50800" tIns="50800" rIns="50800" bIns="50800" rtlCol="0" anchor="ctr"/>
              <a:lstStyle/>
              <a:p>
                <a:pPr algn="ctr">
                  <a:lnSpc>
                    <a:spcPts val="2901"/>
                  </a:lnSpc>
                </a:pPr>
                <a:endParaRPr/>
              </a:p>
            </p:txBody>
          </p:sp>
        </p:grpSp>
        <p:grpSp>
          <p:nvGrpSpPr>
            <p:cNvPr id="10" name="Group 10"/>
            <p:cNvGrpSpPr/>
            <p:nvPr/>
          </p:nvGrpSpPr>
          <p:grpSpPr>
            <a:xfrm>
              <a:off x="15525204" y="0"/>
              <a:ext cx="7244331" cy="9068963"/>
              <a:chOff x="0" y="0"/>
              <a:chExt cx="812800" cy="1017520"/>
            </a:xfrm>
          </p:grpSpPr>
          <p:sp>
            <p:nvSpPr>
              <p:cNvPr id="11" name="Freeform 11"/>
              <p:cNvSpPr/>
              <p:nvPr/>
            </p:nvSpPr>
            <p:spPr>
              <a:xfrm>
                <a:off x="0" y="0"/>
                <a:ext cx="812800" cy="101752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5CE1E6"/>
              </a:solidFill>
            </p:spPr>
          </p:sp>
          <p:sp>
            <p:nvSpPr>
              <p:cNvPr id="12" name="TextBox 12"/>
              <p:cNvSpPr txBox="1"/>
              <p:nvPr/>
            </p:nvSpPr>
            <p:spPr>
              <a:xfrm>
                <a:off x="0" y="-38100"/>
                <a:ext cx="812800" cy="1055620"/>
              </a:xfrm>
              <a:prstGeom prst="rect">
                <a:avLst/>
              </a:prstGeom>
            </p:spPr>
            <p:txBody>
              <a:bodyPr lIns="50800" tIns="50800" rIns="50800" bIns="50800" rtlCol="0" anchor="ctr"/>
              <a:lstStyle/>
              <a:p>
                <a:pPr algn="ctr">
                  <a:lnSpc>
                    <a:spcPts val="2901"/>
                  </a:lnSpc>
                </a:pPr>
                <a:endParaRPr/>
              </a:p>
            </p:txBody>
          </p:sp>
        </p:grpSp>
      </p:grpSp>
      <p:sp>
        <p:nvSpPr>
          <p:cNvPr id="13" name="TextBox 13"/>
          <p:cNvSpPr txBox="1"/>
          <p:nvPr/>
        </p:nvSpPr>
        <p:spPr>
          <a:xfrm>
            <a:off x="1822" y="395928"/>
            <a:ext cx="18288000" cy="873761"/>
          </a:xfrm>
          <a:prstGeom prst="rect">
            <a:avLst/>
          </a:prstGeom>
        </p:spPr>
        <p:txBody>
          <a:bodyPr lIns="0" tIns="0" rIns="0" bIns="0" rtlCol="0" anchor="t">
            <a:spAutoFit/>
          </a:bodyPr>
          <a:lstStyle/>
          <a:p>
            <a:pPr marL="0" lvl="0" indent="0" algn="ctr">
              <a:lnSpc>
                <a:spcPts val="6439"/>
              </a:lnSpc>
            </a:pPr>
            <a:r>
              <a:rPr lang="en-US" sz="4599" b="1" spc="340">
                <a:solidFill>
                  <a:srgbClr val="000000"/>
                </a:solidFill>
                <a:latin typeface="Times New Roman Bold"/>
                <a:ea typeface="Times New Roman Bold"/>
                <a:cs typeface="Times New Roman Bold"/>
                <a:sym typeface="Times New Roman Bold"/>
              </a:rPr>
              <a:t>EFFICIENCY </a:t>
            </a:r>
          </a:p>
        </p:txBody>
      </p:sp>
      <p:sp>
        <p:nvSpPr>
          <p:cNvPr id="14" name="TextBox 14"/>
          <p:cNvSpPr txBox="1"/>
          <p:nvPr/>
        </p:nvSpPr>
        <p:spPr>
          <a:xfrm>
            <a:off x="17198585" y="9394063"/>
            <a:ext cx="327978"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16</a:t>
            </a:r>
          </a:p>
        </p:txBody>
      </p:sp>
      <p:sp>
        <p:nvSpPr>
          <p:cNvPr id="15" name="TextBox 15"/>
          <p:cNvSpPr txBox="1"/>
          <p:nvPr/>
        </p:nvSpPr>
        <p:spPr>
          <a:xfrm>
            <a:off x="1028700" y="2247401"/>
            <a:ext cx="4681534" cy="1728470"/>
          </a:xfrm>
          <a:prstGeom prst="rect">
            <a:avLst/>
          </a:prstGeom>
        </p:spPr>
        <p:txBody>
          <a:bodyPr lIns="0" tIns="0" rIns="0" bIns="0" rtlCol="0" anchor="t">
            <a:spAutoFit/>
          </a:bodyPr>
          <a:lstStyle/>
          <a:p>
            <a:pPr algn="ctr">
              <a:lnSpc>
                <a:spcPts val="4479"/>
              </a:lnSpc>
            </a:pPr>
            <a:r>
              <a:rPr lang="en-US" sz="3199" b="1">
                <a:solidFill>
                  <a:srgbClr val="000000"/>
                </a:solidFill>
                <a:latin typeface="Times New Roman Bold"/>
                <a:ea typeface="Times New Roman Bold"/>
                <a:cs typeface="Times New Roman Bold"/>
                <a:sym typeface="Times New Roman Bold"/>
              </a:rPr>
              <a:t>CRNN </a:t>
            </a:r>
          </a:p>
          <a:p>
            <a:pPr algn="ctr">
              <a:lnSpc>
                <a:spcPts val="4479"/>
              </a:lnSpc>
              <a:spcBef>
                <a:spcPct val="0"/>
              </a:spcBef>
            </a:pPr>
            <a:r>
              <a:rPr lang="en-US" sz="3199" b="1">
                <a:solidFill>
                  <a:srgbClr val="000000"/>
                </a:solidFill>
                <a:latin typeface="Times New Roman Bold"/>
                <a:ea typeface="Times New Roman Bold"/>
                <a:cs typeface="Times New Roman Bold"/>
                <a:sym typeface="Times New Roman Bold"/>
              </a:rPr>
              <a:t>Convolutional Recurrent Neural Network</a:t>
            </a:r>
          </a:p>
        </p:txBody>
      </p:sp>
      <p:sp>
        <p:nvSpPr>
          <p:cNvPr id="16" name="TextBox 16"/>
          <p:cNvSpPr txBox="1"/>
          <p:nvPr/>
        </p:nvSpPr>
        <p:spPr>
          <a:xfrm>
            <a:off x="12726219" y="2528388"/>
            <a:ext cx="4780609" cy="1166495"/>
          </a:xfrm>
          <a:prstGeom prst="rect">
            <a:avLst/>
          </a:prstGeom>
        </p:spPr>
        <p:txBody>
          <a:bodyPr lIns="0" tIns="0" rIns="0" bIns="0" rtlCol="0" anchor="t">
            <a:spAutoFit/>
          </a:bodyPr>
          <a:lstStyle/>
          <a:p>
            <a:pPr algn="ctr">
              <a:lnSpc>
                <a:spcPts val="4479"/>
              </a:lnSpc>
            </a:pPr>
            <a:r>
              <a:rPr lang="en-US" sz="3199" b="1">
                <a:solidFill>
                  <a:srgbClr val="000000"/>
                </a:solidFill>
                <a:latin typeface="Times New Roman Bold"/>
                <a:ea typeface="Times New Roman Bold"/>
                <a:cs typeface="Times New Roman Bold"/>
                <a:sym typeface="Times New Roman Bold"/>
              </a:rPr>
              <a:t>Random </a:t>
            </a:r>
          </a:p>
          <a:p>
            <a:pPr algn="ctr">
              <a:lnSpc>
                <a:spcPts val="4479"/>
              </a:lnSpc>
              <a:spcBef>
                <a:spcPct val="0"/>
              </a:spcBef>
            </a:pPr>
            <a:r>
              <a:rPr lang="en-US" sz="3199" b="1">
                <a:solidFill>
                  <a:srgbClr val="000000"/>
                </a:solidFill>
                <a:latin typeface="Times New Roman Bold"/>
                <a:ea typeface="Times New Roman Bold"/>
                <a:cs typeface="Times New Roman Bold"/>
                <a:sym typeface="Times New Roman Bold"/>
              </a:rPr>
              <a:t>Forest </a:t>
            </a:r>
          </a:p>
        </p:txBody>
      </p:sp>
      <p:sp>
        <p:nvSpPr>
          <p:cNvPr id="17" name="TextBox 17"/>
          <p:cNvSpPr txBox="1"/>
          <p:nvPr/>
        </p:nvSpPr>
        <p:spPr>
          <a:xfrm>
            <a:off x="6803233" y="2528388"/>
            <a:ext cx="4681534" cy="1166495"/>
          </a:xfrm>
          <a:prstGeom prst="rect">
            <a:avLst/>
          </a:prstGeom>
        </p:spPr>
        <p:txBody>
          <a:bodyPr lIns="0" tIns="0" rIns="0" bIns="0" rtlCol="0" anchor="t">
            <a:spAutoFit/>
          </a:bodyPr>
          <a:lstStyle/>
          <a:p>
            <a:pPr algn="ctr">
              <a:lnSpc>
                <a:spcPts val="4479"/>
              </a:lnSpc>
            </a:pPr>
            <a:r>
              <a:rPr lang="en-US" sz="3199" b="1">
                <a:solidFill>
                  <a:srgbClr val="000000"/>
                </a:solidFill>
                <a:latin typeface="Times New Roman Bold"/>
                <a:ea typeface="Times New Roman Bold"/>
                <a:cs typeface="Times New Roman Bold"/>
                <a:sym typeface="Times New Roman Bold"/>
              </a:rPr>
              <a:t>K Nearest</a:t>
            </a:r>
          </a:p>
          <a:p>
            <a:pPr algn="ctr">
              <a:lnSpc>
                <a:spcPts val="4479"/>
              </a:lnSpc>
              <a:spcBef>
                <a:spcPct val="0"/>
              </a:spcBef>
            </a:pPr>
            <a:r>
              <a:rPr lang="en-US" sz="3199" b="1">
                <a:solidFill>
                  <a:srgbClr val="000000"/>
                </a:solidFill>
                <a:latin typeface="Times New Roman Bold"/>
                <a:ea typeface="Times New Roman Bold"/>
                <a:cs typeface="Times New Roman Bold"/>
                <a:sym typeface="Times New Roman Bold"/>
              </a:rPr>
              <a:t> Neighbour</a:t>
            </a:r>
          </a:p>
        </p:txBody>
      </p:sp>
      <p:sp>
        <p:nvSpPr>
          <p:cNvPr id="18" name="AutoShape 18"/>
          <p:cNvSpPr/>
          <p:nvPr/>
        </p:nvSpPr>
        <p:spPr>
          <a:xfrm>
            <a:off x="607246" y="4428316"/>
            <a:ext cx="5419497" cy="0"/>
          </a:xfrm>
          <a:prstGeom prst="line">
            <a:avLst/>
          </a:prstGeom>
          <a:ln w="38100" cap="flat">
            <a:solidFill>
              <a:srgbClr val="000000"/>
            </a:solidFill>
            <a:prstDash val="solid"/>
            <a:headEnd type="none" w="sm" len="sm"/>
            <a:tailEnd type="none" w="sm" len="sm"/>
          </a:ln>
        </p:spPr>
      </p:sp>
      <p:sp>
        <p:nvSpPr>
          <p:cNvPr id="19" name="AutoShape 19"/>
          <p:cNvSpPr/>
          <p:nvPr/>
        </p:nvSpPr>
        <p:spPr>
          <a:xfrm>
            <a:off x="6434251" y="4409266"/>
            <a:ext cx="5419497" cy="0"/>
          </a:xfrm>
          <a:prstGeom prst="line">
            <a:avLst/>
          </a:prstGeom>
          <a:ln w="38100" cap="flat">
            <a:solidFill>
              <a:srgbClr val="000000"/>
            </a:solidFill>
            <a:prstDash val="solid"/>
            <a:headEnd type="none" w="sm" len="sm"/>
            <a:tailEnd type="none" w="sm" len="sm"/>
          </a:ln>
        </p:spPr>
      </p:sp>
      <p:sp>
        <p:nvSpPr>
          <p:cNvPr id="20" name="AutoShape 20"/>
          <p:cNvSpPr/>
          <p:nvPr/>
        </p:nvSpPr>
        <p:spPr>
          <a:xfrm>
            <a:off x="12264900" y="4390216"/>
            <a:ext cx="5419497" cy="0"/>
          </a:xfrm>
          <a:prstGeom prst="line">
            <a:avLst/>
          </a:prstGeom>
          <a:ln w="38100" cap="flat">
            <a:solidFill>
              <a:srgbClr val="000000"/>
            </a:solidFill>
            <a:prstDash val="solid"/>
            <a:headEnd type="none" w="sm" len="sm"/>
            <a:tailEnd type="none" w="sm" len="sm"/>
          </a:ln>
        </p:spPr>
      </p:sp>
      <p:sp>
        <p:nvSpPr>
          <p:cNvPr id="21" name="TextBox 21"/>
          <p:cNvSpPr txBox="1"/>
          <p:nvPr/>
        </p:nvSpPr>
        <p:spPr>
          <a:xfrm>
            <a:off x="967773" y="4943475"/>
            <a:ext cx="4656087" cy="1416050"/>
          </a:xfrm>
          <a:prstGeom prst="rect">
            <a:avLst/>
          </a:prstGeom>
        </p:spPr>
        <p:txBody>
          <a:bodyPr lIns="0" tIns="0" rIns="0" bIns="0" rtlCol="0" anchor="t">
            <a:spAutoFit/>
          </a:bodyPr>
          <a:lstStyle/>
          <a:p>
            <a:pPr marL="0" lvl="0" indent="0" algn="ctr">
              <a:lnSpc>
                <a:spcPts val="11200"/>
              </a:lnSpc>
            </a:pPr>
            <a:r>
              <a:rPr lang="en-US" sz="8000" b="1" spc="400">
                <a:solidFill>
                  <a:srgbClr val="00569E"/>
                </a:solidFill>
                <a:latin typeface="Helios Extended Bold"/>
                <a:ea typeface="Helios Extended Bold"/>
                <a:cs typeface="Helios Extended Bold"/>
                <a:sym typeface="Helios Extended Bold"/>
              </a:rPr>
              <a:t>62%</a:t>
            </a:r>
          </a:p>
        </p:txBody>
      </p:sp>
      <p:sp>
        <p:nvSpPr>
          <p:cNvPr id="22" name="TextBox 22"/>
          <p:cNvSpPr txBox="1"/>
          <p:nvPr/>
        </p:nvSpPr>
        <p:spPr>
          <a:xfrm>
            <a:off x="6878127" y="4943475"/>
            <a:ext cx="4656087" cy="1416050"/>
          </a:xfrm>
          <a:prstGeom prst="rect">
            <a:avLst/>
          </a:prstGeom>
        </p:spPr>
        <p:txBody>
          <a:bodyPr lIns="0" tIns="0" rIns="0" bIns="0" rtlCol="0" anchor="t">
            <a:spAutoFit/>
          </a:bodyPr>
          <a:lstStyle/>
          <a:p>
            <a:pPr marL="0" lvl="0" indent="0" algn="ctr">
              <a:lnSpc>
                <a:spcPts val="11200"/>
              </a:lnSpc>
            </a:pPr>
            <a:r>
              <a:rPr lang="en-US" sz="8000" b="1" spc="400">
                <a:solidFill>
                  <a:srgbClr val="00569E"/>
                </a:solidFill>
                <a:latin typeface="Helios Extended Bold"/>
                <a:ea typeface="Helios Extended Bold"/>
                <a:cs typeface="Helios Extended Bold"/>
                <a:sym typeface="Helios Extended Bold"/>
              </a:rPr>
              <a:t>61%</a:t>
            </a:r>
          </a:p>
        </p:txBody>
      </p:sp>
      <p:sp>
        <p:nvSpPr>
          <p:cNvPr id="23" name="TextBox 23"/>
          <p:cNvSpPr txBox="1"/>
          <p:nvPr/>
        </p:nvSpPr>
        <p:spPr>
          <a:xfrm>
            <a:off x="12791514" y="4943475"/>
            <a:ext cx="4656087" cy="1416050"/>
          </a:xfrm>
          <a:prstGeom prst="rect">
            <a:avLst/>
          </a:prstGeom>
        </p:spPr>
        <p:txBody>
          <a:bodyPr lIns="0" tIns="0" rIns="0" bIns="0" rtlCol="0" anchor="t">
            <a:spAutoFit/>
          </a:bodyPr>
          <a:lstStyle/>
          <a:p>
            <a:pPr marL="0" lvl="0" indent="0" algn="ctr">
              <a:lnSpc>
                <a:spcPts val="11200"/>
              </a:lnSpc>
            </a:pPr>
            <a:r>
              <a:rPr lang="en-US" sz="8000" b="1" spc="400">
                <a:solidFill>
                  <a:srgbClr val="00569E"/>
                </a:solidFill>
                <a:latin typeface="Helios Extended Bold"/>
                <a:ea typeface="Helios Extended Bold"/>
                <a:cs typeface="Helios Extended Bold"/>
                <a:sym typeface="Helios Extended Bold"/>
              </a:rPr>
              <a:t>72%</a:t>
            </a:r>
          </a:p>
        </p:txBody>
      </p:sp>
      <p:sp>
        <p:nvSpPr>
          <p:cNvPr id="24" name="TextBox 24"/>
          <p:cNvSpPr txBox="1"/>
          <p:nvPr/>
        </p:nvSpPr>
        <p:spPr>
          <a:xfrm>
            <a:off x="1028700" y="7044123"/>
            <a:ext cx="4534233" cy="739775"/>
          </a:xfrm>
          <a:prstGeom prst="rect">
            <a:avLst/>
          </a:prstGeom>
        </p:spPr>
        <p:txBody>
          <a:bodyPr lIns="0" tIns="0" rIns="0" bIns="0" rtlCol="0" anchor="t">
            <a:spAutoFit/>
          </a:bodyPr>
          <a:lstStyle/>
          <a:p>
            <a:pPr algn="ctr">
              <a:lnSpc>
                <a:spcPts val="2800"/>
              </a:lnSpc>
              <a:spcBef>
                <a:spcPct val="0"/>
              </a:spcBef>
            </a:pPr>
            <a:r>
              <a:rPr lang="en-US" sz="2000">
                <a:solidFill>
                  <a:srgbClr val="000000"/>
                </a:solidFill>
                <a:latin typeface="Times New Roman"/>
                <a:ea typeface="Times New Roman"/>
                <a:cs typeface="Times New Roman"/>
                <a:sym typeface="Times New Roman"/>
              </a:rPr>
              <a:t>Best for complex pattern recognition and noise resilience in sequential data</a:t>
            </a:r>
          </a:p>
        </p:txBody>
      </p:sp>
      <p:sp>
        <p:nvSpPr>
          <p:cNvPr id="25" name="TextBox 25"/>
          <p:cNvSpPr txBox="1"/>
          <p:nvPr/>
        </p:nvSpPr>
        <p:spPr>
          <a:xfrm>
            <a:off x="6950534" y="7044123"/>
            <a:ext cx="4534233" cy="1092200"/>
          </a:xfrm>
          <a:prstGeom prst="rect">
            <a:avLst/>
          </a:prstGeom>
        </p:spPr>
        <p:txBody>
          <a:bodyPr lIns="0" tIns="0" rIns="0" bIns="0" rtlCol="0" anchor="t">
            <a:spAutoFit/>
          </a:bodyPr>
          <a:lstStyle/>
          <a:p>
            <a:pPr algn="ctr">
              <a:lnSpc>
                <a:spcPts val="2800"/>
              </a:lnSpc>
              <a:spcBef>
                <a:spcPct val="0"/>
              </a:spcBef>
            </a:pPr>
            <a:r>
              <a:rPr lang="en-US" sz="2000">
                <a:solidFill>
                  <a:srgbClr val="000000"/>
                </a:solidFill>
                <a:latin typeface="Times New Roman"/>
                <a:ea typeface="Times New Roman"/>
                <a:cs typeface="Times New Roman"/>
                <a:sym typeface="Times New Roman"/>
              </a:rPr>
              <a:t>Simple classifier; lacks capability for nuanced pattern detection in acoustic signals</a:t>
            </a:r>
          </a:p>
        </p:txBody>
      </p:sp>
      <p:sp>
        <p:nvSpPr>
          <p:cNvPr id="26" name="TextBox 26"/>
          <p:cNvSpPr txBox="1"/>
          <p:nvPr/>
        </p:nvSpPr>
        <p:spPr>
          <a:xfrm>
            <a:off x="12725067" y="7044123"/>
            <a:ext cx="4534233" cy="739775"/>
          </a:xfrm>
          <a:prstGeom prst="rect">
            <a:avLst/>
          </a:prstGeom>
        </p:spPr>
        <p:txBody>
          <a:bodyPr lIns="0" tIns="0" rIns="0" bIns="0" rtlCol="0" anchor="t">
            <a:spAutoFit/>
          </a:bodyPr>
          <a:lstStyle/>
          <a:p>
            <a:pPr algn="ctr">
              <a:lnSpc>
                <a:spcPts val="2800"/>
              </a:lnSpc>
              <a:spcBef>
                <a:spcPct val="0"/>
              </a:spcBef>
            </a:pPr>
            <a:r>
              <a:rPr lang="en-US" sz="2000">
                <a:solidFill>
                  <a:srgbClr val="000000"/>
                </a:solidFill>
                <a:latin typeface="Times New Roman"/>
                <a:ea typeface="Times New Roman"/>
                <a:cs typeface="Times New Roman"/>
                <a:sym typeface="Times New Roman"/>
              </a:rPr>
              <a:t>Strong baseline for non-linear feature interactions, effective noise handling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5156377" y="180974"/>
            <a:ext cx="7975246"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RESULTS SUMMARY</a:t>
            </a:r>
          </a:p>
        </p:txBody>
      </p:sp>
      <p:sp>
        <p:nvSpPr>
          <p:cNvPr id="3" name="TextBox 3"/>
          <p:cNvSpPr txBox="1"/>
          <p:nvPr/>
        </p:nvSpPr>
        <p:spPr>
          <a:xfrm>
            <a:off x="17198585" y="9394063"/>
            <a:ext cx="327978"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17</a:t>
            </a:r>
          </a:p>
        </p:txBody>
      </p:sp>
      <p:sp>
        <p:nvSpPr>
          <p:cNvPr id="4" name="AutoShape 4"/>
          <p:cNvSpPr/>
          <p:nvPr/>
        </p:nvSpPr>
        <p:spPr>
          <a:xfrm>
            <a:off x="1028700" y="1326027"/>
            <a:ext cx="16230600" cy="0"/>
          </a:xfrm>
          <a:prstGeom prst="line">
            <a:avLst/>
          </a:prstGeom>
          <a:ln w="76200" cap="flat">
            <a:solidFill>
              <a:srgbClr val="17726D"/>
            </a:solidFill>
            <a:prstDash val="solid"/>
            <a:headEnd type="none" w="sm" len="sm"/>
            <a:tailEnd type="none" w="sm" len="sm"/>
          </a:ln>
        </p:spPr>
      </p:sp>
      <p:grpSp>
        <p:nvGrpSpPr>
          <p:cNvPr id="5" name="Group 5"/>
          <p:cNvGrpSpPr/>
          <p:nvPr/>
        </p:nvGrpSpPr>
        <p:grpSpPr>
          <a:xfrm>
            <a:off x="1225763" y="1948913"/>
            <a:ext cx="15836473" cy="7662638"/>
            <a:chOff x="0" y="0"/>
            <a:chExt cx="4012731" cy="1941601"/>
          </a:xfrm>
        </p:grpSpPr>
        <p:sp>
          <p:nvSpPr>
            <p:cNvPr id="6" name="Freeform 6"/>
            <p:cNvSpPr/>
            <p:nvPr/>
          </p:nvSpPr>
          <p:spPr>
            <a:xfrm>
              <a:off x="0" y="0"/>
              <a:ext cx="4012731" cy="1941601"/>
            </a:xfrm>
            <a:custGeom>
              <a:avLst/>
              <a:gdLst/>
              <a:ahLst/>
              <a:cxnLst/>
              <a:rect l="l" t="t" r="r" b="b"/>
              <a:pathLst>
                <a:path w="4012731" h="1941601">
                  <a:moveTo>
                    <a:pt x="21999" y="0"/>
                  </a:moveTo>
                  <a:lnTo>
                    <a:pt x="3990732" y="0"/>
                  </a:lnTo>
                  <a:cubicBezTo>
                    <a:pt x="4002882" y="0"/>
                    <a:pt x="4012731" y="9849"/>
                    <a:pt x="4012731" y="21999"/>
                  </a:cubicBezTo>
                  <a:lnTo>
                    <a:pt x="4012731" y="1919602"/>
                  </a:lnTo>
                  <a:cubicBezTo>
                    <a:pt x="4012731" y="1931752"/>
                    <a:pt x="4002882" y="1941601"/>
                    <a:pt x="3990732" y="1941601"/>
                  </a:cubicBezTo>
                  <a:lnTo>
                    <a:pt x="21999" y="1941601"/>
                  </a:lnTo>
                  <a:cubicBezTo>
                    <a:pt x="9849" y="1941601"/>
                    <a:pt x="0" y="1931752"/>
                    <a:pt x="0" y="1919602"/>
                  </a:cubicBezTo>
                  <a:lnTo>
                    <a:pt x="0" y="21999"/>
                  </a:lnTo>
                  <a:cubicBezTo>
                    <a:pt x="0" y="9849"/>
                    <a:pt x="9849" y="0"/>
                    <a:pt x="21999" y="0"/>
                  </a:cubicBezTo>
                  <a:close/>
                </a:path>
              </a:pathLst>
            </a:custGeom>
            <a:solidFill>
              <a:srgbClr val="F6F6F6"/>
            </a:solidFill>
          </p:spPr>
        </p:sp>
        <p:sp>
          <p:nvSpPr>
            <p:cNvPr id="7" name="TextBox 7"/>
            <p:cNvSpPr txBox="1"/>
            <p:nvPr/>
          </p:nvSpPr>
          <p:spPr>
            <a:xfrm>
              <a:off x="0" y="-85725"/>
              <a:ext cx="4012731" cy="2027326"/>
            </a:xfrm>
            <a:prstGeom prst="rect">
              <a:avLst/>
            </a:prstGeom>
          </p:spPr>
          <p:txBody>
            <a:bodyPr lIns="52803" tIns="52803" rIns="52803" bIns="52803" rtlCol="0" anchor="ctr"/>
            <a:lstStyle/>
            <a:p>
              <a:pPr algn="ctr">
                <a:lnSpc>
                  <a:spcPts val="3079"/>
                </a:lnSpc>
              </a:pPr>
              <a:endParaRPr/>
            </a:p>
          </p:txBody>
        </p:sp>
      </p:grpSp>
      <p:grpSp>
        <p:nvGrpSpPr>
          <p:cNvPr id="8" name="Group 8"/>
          <p:cNvGrpSpPr/>
          <p:nvPr/>
        </p:nvGrpSpPr>
        <p:grpSpPr>
          <a:xfrm>
            <a:off x="2103663" y="1607453"/>
            <a:ext cx="2881455" cy="1138999"/>
            <a:chOff x="0" y="0"/>
            <a:chExt cx="1013291" cy="400540"/>
          </a:xfrm>
        </p:grpSpPr>
        <p:sp>
          <p:nvSpPr>
            <p:cNvPr id="9" name="Freeform 9"/>
            <p:cNvSpPr/>
            <p:nvPr/>
          </p:nvSpPr>
          <p:spPr>
            <a:xfrm>
              <a:off x="0" y="0"/>
              <a:ext cx="1013291" cy="400540"/>
            </a:xfrm>
            <a:custGeom>
              <a:avLst/>
              <a:gdLst/>
              <a:ahLst/>
              <a:cxnLst/>
              <a:rect l="l" t="t" r="r" b="b"/>
              <a:pathLst>
                <a:path w="1013291" h="400540">
                  <a:moveTo>
                    <a:pt x="123593" y="0"/>
                  </a:moveTo>
                  <a:lnTo>
                    <a:pt x="889698" y="0"/>
                  </a:lnTo>
                  <a:cubicBezTo>
                    <a:pt x="922477" y="0"/>
                    <a:pt x="953913" y="13021"/>
                    <a:pt x="977092" y="36200"/>
                  </a:cubicBezTo>
                  <a:cubicBezTo>
                    <a:pt x="1000270" y="59378"/>
                    <a:pt x="1013291" y="90814"/>
                    <a:pt x="1013291" y="123593"/>
                  </a:cubicBezTo>
                  <a:lnTo>
                    <a:pt x="1013291" y="276947"/>
                  </a:lnTo>
                  <a:cubicBezTo>
                    <a:pt x="1013291" y="309726"/>
                    <a:pt x="1000270" y="341162"/>
                    <a:pt x="977092" y="364340"/>
                  </a:cubicBezTo>
                  <a:cubicBezTo>
                    <a:pt x="953913" y="387519"/>
                    <a:pt x="922477" y="400540"/>
                    <a:pt x="889698" y="400540"/>
                  </a:cubicBezTo>
                  <a:lnTo>
                    <a:pt x="123593" y="400540"/>
                  </a:lnTo>
                  <a:cubicBezTo>
                    <a:pt x="90814" y="400540"/>
                    <a:pt x="59378" y="387519"/>
                    <a:pt x="36200" y="364340"/>
                  </a:cubicBezTo>
                  <a:cubicBezTo>
                    <a:pt x="13021" y="341162"/>
                    <a:pt x="0" y="309726"/>
                    <a:pt x="0" y="276947"/>
                  </a:cubicBezTo>
                  <a:lnTo>
                    <a:pt x="0" y="123593"/>
                  </a:lnTo>
                  <a:cubicBezTo>
                    <a:pt x="0" y="90814"/>
                    <a:pt x="13021" y="59378"/>
                    <a:pt x="36200" y="36200"/>
                  </a:cubicBezTo>
                  <a:cubicBezTo>
                    <a:pt x="59378" y="13021"/>
                    <a:pt x="90814" y="0"/>
                    <a:pt x="123593" y="0"/>
                  </a:cubicBezTo>
                  <a:close/>
                </a:path>
              </a:pathLst>
            </a:custGeom>
            <a:solidFill>
              <a:srgbClr val="5CE1E6"/>
            </a:solidFill>
            <a:ln cap="rnd">
              <a:noFill/>
              <a:prstDash val="solid"/>
              <a:round/>
            </a:ln>
          </p:spPr>
        </p:sp>
        <p:sp>
          <p:nvSpPr>
            <p:cNvPr id="10" name="TextBox 10"/>
            <p:cNvSpPr txBox="1"/>
            <p:nvPr/>
          </p:nvSpPr>
          <p:spPr>
            <a:xfrm>
              <a:off x="0" y="-123825"/>
              <a:ext cx="1013291" cy="524365"/>
            </a:xfrm>
            <a:prstGeom prst="rect">
              <a:avLst/>
            </a:prstGeom>
          </p:spPr>
          <p:txBody>
            <a:bodyPr lIns="0" tIns="0" rIns="0" bIns="0" rtlCol="0" anchor="ctr"/>
            <a:lstStyle/>
            <a:p>
              <a:pPr algn="ctr">
                <a:lnSpc>
                  <a:spcPts val="4339"/>
                </a:lnSpc>
              </a:pPr>
              <a:r>
                <a:rPr lang="en-US" sz="3099" b="1">
                  <a:solidFill>
                    <a:srgbClr val="000000"/>
                  </a:solidFill>
                  <a:latin typeface="Times New Roman Bold"/>
                  <a:ea typeface="Times New Roman Bold"/>
                  <a:cs typeface="Times New Roman Bold"/>
                  <a:sym typeface="Times New Roman Bold"/>
                </a:rPr>
                <a:t>Feature </a:t>
              </a:r>
            </a:p>
            <a:p>
              <a:pPr marL="0" lvl="0" indent="0" algn="ctr">
                <a:lnSpc>
                  <a:spcPts val="4339"/>
                </a:lnSpc>
                <a:spcBef>
                  <a:spcPct val="0"/>
                </a:spcBef>
              </a:pPr>
              <a:r>
                <a:rPr lang="en-US" sz="3099" b="1">
                  <a:solidFill>
                    <a:srgbClr val="000000"/>
                  </a:solidFill>
                  <a:latin typeface="Times New Roman Bold"/>
                  <a:ea typeface="Times New Roman Bold"/>
                  <a:cs typeface="Times New Roman Bold"/>
                  <a:sym typeface="Times New Roman Bold"/>
                </a:rPr>
                <a:t>Extraction</a:t>
              </a:r>
            </a:p>
          </p:txBody>
        </p:sp>
      </p:grpSp>
      <p:grpSp>
        <p:nvGrpSpPr>
          <p:cNvPr id="11" name="Group 11"/>
          <p:cNvGrpSpPr/>
          <p:nvPr/>
        </p:nvGrpSpPr>
        <p:grpSpPr>
          <a:xfrm>
            <a:off x="5904638" y="1607453"/>
            <a:ext cx="2881455" cy="1138999"/>
            <a:chOff x="0" y="0"/>
            <a:chExt cx="1013291" cy="400540"/>
          </a:xfrm>
        </p:grpSpPr>
        <p:sp>
          <p:nvSpPr>
            <p:cNvPr id="12" name="Freeform 12"/>
            <p:cNvSpPr/>
            <p:nvPr/>
          </p:nvSpPr>
          <p:spPr>
            <a:xfrm>
              <a:off x="0" y="0"/>
              <a:ext cx="1013291" cy="400540"/>
            </a:xfrm>
            <a:custGeom>
              <a:avLst/>
              <a:gdLst/>
              <a:ahLst/>
              <a:cxnLst/>
              <a:rect l="l" t="t" r="r" b="b"/>
              <a:pathLst>
                <a:path w="1013291" h="400540">
                  <a:moveTo>
                    <a:pt x="123593" y="0"/>
                  </a:moveTo>
                  <a:lnTo>
                    <a:pt x="889698" y="0"/>
                  </a:lnTo>
                  <a:cubicBezTo>
                    <a:pt x="922477" y="0"/>
                    <a:pt x="953913" y="13021"/>
                    <a:pt x="977092" y="36200"/>
                  </a:cubicBezTo>
                  <a:cubicBezTo>
                    <a:pt x="1000270" y="59378"/>
                    <a:pt x="1013291" y="90814"/>
                    <a:pt x="1013291" y="123593"/>
                  </a:cubicBezTo>
                  <a:lnTo>
                    <a:pt x="1013291" y="276947"/>
                  </a:lnTo>
                  <a:cubicBezTo>
                    <a:pt x="1013291" y="309726"/>
                    <a:pt x="1000270" y="341162"/>
                    <a:pt x="977092" y="364340"/>
                  </a:cubicBezTo>
                  <a:cubicBezTo>
                    <a:pt x="953913" y="387519"/>
                    <a:pt x="922477" y="400540"/>
                    <a:pt x="889698" y="400540"/>
                  </a:cubicBezTo>
                  <a:lnTo>
                    <a:pt x="123593" y="400540"/>
                  </a:lnTo>
                  <a:cubicBezTo>
                    <a:pt x="90814" y="400540"/>
                    <a:pt x="59378" y="387519"/>
                    <a:pt x="36200" y="364340"/>
                  </a:cubicBezTo>
                  <a:cubicBezTo>
                    <a:pt x="13021" y="341162"/>
                    <a:pt x="0" y="309726"/>
                    <a:pt x="0" y="276947"/>
                  </a:cubicBezTo>
                  <a:lnTo>
                    <a:pt x="0" y="123593"/>
                  </a:lnTo>
                  <a:cubicBezTo>
                    <a:pt x="0" y="90814"/>
                    <a:pt x="13021" y="59378"/>
                    <a:pt x="36200" y="36200"/>
                  </a:cubicBezTo>
                  <a:cubicBezTo>
                    <a:pt x="59378" y="13021"/>
                    <a:pt x="90814" y="0"/>
                    <a:pt x="123593" y="0"/>
                  </a:cubicBezTo>
                  <a:close/>
                </a:path>
              </a:pathLst>
            </a:custGeom>
            <a:solidFill>
              <a:srgbClr val="5CE1E6"/>
            </a:solidFill>
            <a:ln cap="rnd">
              <a:noFill/>
              <a:prstDash val="solid"/>
              <a:round/>
            </a:ln>
          </p:spPr>
        </p:sp>
        <p:sp>
          <p:nvSpPr>
            <p:cNvPr id="13" name="TextBox 13"/>
            <p:cNvSpPr txBox="1"/>
            <p:nvPr/>
          </p:nvSpPr>
          <p:spPr>
            <a:xfrm>
              <a:off x="0" y="-123825"/>
              <a:ext cx="1013291" cy="524365"/>
            </a:xfrm>
            <a:prstGeom prst="rect">
              <a:avLst/>
            </a:prstGeom>
          </p:spPr>
          <p:txBody>
            <a:bodyPr lIns="0" tIns="0" rIns="0" bIns="0" rtlCol="0" anchor="ctr"/>
            <a:lstStyle/>
            <a:p>
              <a:pPr algn="ctr">
                <a:lnSpc>
                  <a:spcPts val="4339"/>
                </a:lnSpc>
              </a:pPr>
              <a:r>
                <a:rPr lang="en-US" sz="3099" b="1">
                  <a:solidFill>
                    <a:srgbClr val="000000"/>
                  </a:solidFill>
                  <a:latin typeface="Times New Roman Bold"/>
                  <a:ea typeface="Times New Roman Bold"/>
                  <a:cs typeface="Times New Roman Bold"/>
                  <a:sym typeface="Times New Roman Bold"/>
                </a:rPr>
                <a:t>Data </a:t>
              </a:r>
            </a:p>
            <a:p>
              <a:pPr marL="0" lvl="0" indent="0" algn="ctr">
                <a:lnSpc>
                  <a:spcPts val="4339"/>
                </a:lnSpc>
                <a:spcBef>
                  <a:spcPct val="0"/>
                </a:spcBef>
              </a:pPr>
              <a:r>
                <a:rPr lang="en-US" sz="3099" b="1">
                  <a:solidFill>
                    <a:srgbClr val="000000"/>
                  </a:solidFill>
                  <a:latin typeface="Times New Roman Bold"/>
                  <a:ea typeface="Times New Roman Bold"/>
                  <a:cs typeface="Times New Roman Bold"/>
                  <a:sym typeface="Times New Roman Bold"/>
                </a:rPr>
                <a:t>Cleaning </a:t>
              </a:r>
            </a:p>
          </p:txBody>
        </p:sp>
      </p:grpSp>
      <p:grpSp>
        <p:nvGrpSpPr>
          <p:cNvPr id="14" name="Group 14"/>
          <p:cNvGrpSpPr/>
          <p:nvPr/>
        </p:nvGrpSpPr>
        <p:grpSpPr>
          <a:xfrm>
            <a:off x="9705612" y="1607453"/>
            <a:ext cx="2775424" cy="1038606"/>
            <a:chOff x="0" y="0"/>
            <a:chExt cx="976004" cy="365236"/>
          </a:xfrm>
        </p:grpSpPr>
        <p:sp>
          <p:nvSpPr>
            <p:cNvPr id="15" name="Freeform 15"/>
            <p:cNvSpPr/>
            <p:nvPr/>
          </p:nvSpPr>
          <p:spPr>
            <a:xfrm>
              <a:off x="0" y="0"/>
              <a:ext cx="976004" cy="365236"/>
            </a:xfrm>
            <a:custGeom>
              <a:avLst/>
              <a:gdLst/>
              <a:ahLst/>
              <a:cxnLst/>
              <a:rect l="l" t="t" r="r" b="b"/>
              <a:pathLst>
                <a:path w="976004" h="365236">
                  <a:moveTo>
                    <a:pt x="128315" y="0"/>
                  </a:moveTo>
                  <a:lnTo>
                    <a:pt x="847689" y="0"/>
                  </a:lnTo>
                  <a:cubicBezTo>
                    <a:pt x="881721" y="0"/>
                    <a:pt x="914358" y="13519"/>
                    <a:pt x="938422" y="37583"/>
                  </a:cubicBezTo>
                  <a:cubicBezTo>
                    <a:pt x="962486" y="61646"/>
                    <a:pt x="976004" y="94284"/>
                    <a:pt x="976004" y="128315"/>
                  </a:cubicBezTo>
                  <a:lnTo>
                    <a:pt x="976004" y="236921"/>
                  </a:lnTo>
                  <a:cubicBezTo>
                    <a:pt x="976004" y="307787"/>
                    <a:pt x="918556" y="365236"/>
                    <a:pt x="847689" y="365236"/>
                  </a:cubicBezTo>
                  <a:lnTo>
                    <a:pt x="128315" y="365236"/>
                  </a:lnTo>
                  <a:cubicBezTo>
                    <a:pt x="57449" y="365236"/>
                    <a:pt x="0" y="307787"/>
                    <a:pt x="0" y="236921"/>
                  </a:cubicBezTo>
                  <a:lnTo>
                    <a:pt x="0" y="128315"/>
                  </a:lnTo>
                  <a:cubicBezTo>
                    <a:pt x="0" y="57449"/>
                    <a:pt x="57449" y="0"/>
                    <a:pt x="128315" y="0"/>
                  </a:cubicBezTo>
                  <a:close/>
                </a:path>
              </a:pathLst>
            </a:custGeom>
            <a:solidFill>
              <a:srgbClr val="5CE1E6"/>
            </a:solidFill>
            <a:ln cap="rnd">
              <a:noFill/>
              <a:prstDash val="solid"/>
              <a:round/>
            </a:ln>
          </p:spPr>
        </p:sp>
        <p:sp>
          <p:nvSpPr>
            <p:cNvPr id="16" name="TextBox 16"/>
            <p:cNvSpPr txBox="1"/>
            <p:nvPr/>
          </p:nvSpPr>
          <p:spPr>
            <a:xfrm>
              <a:off x="0" y="-123825"/>
              <a:ext cx="976004" cy="489061"/>
            </a:xfrm>
            <a:prstGeom prst="rect">
              <a:avLst/>
            </a:prstGeom>
          </p:spPr>
          <p:txBody>
            <a:bodyPr lIns="0" tIns="0" rIns="0" bIns="0" rtlCol="0" anchor="ctr"/>
            <a:lstStyle/>
            <a:p>
              <a:pPr marL="0" lvl="0" indent="0" algn="ctr">
                <a:lnSpc>
                  <a:spcPts val="4339"/>
                </a:lnSpc>
                <a:spcBef>
                  <a:spcPct val="0"/>
                </a:spcBef>
              </a:pPr>
              <a:r>
                <a:rPr lang="en-US" sz="3099" b="1">
                  <a:solidFill>
                    <a:srgbClr val="000000"/>
                  </a:solidFill>
                  <a:latin typeface="Times New Roman Bold"/>
                  <a:ea typeface="Times New Roman Bold"/>
                  <a:cs typeface="Times New Roman Bold"/>
                  <a:sym typeface="Times New Roman Bold"/>
                </a:rPr>
                <a:t>Classifiers</a:t>
              </a:r>
            </a:p>
          </p:txBody>
        </p:sp>
      </p:grpSp>
      <p:grpSp>
        <p:nvGrpSpPr>
          <p:cNvPr id="17" name="Group 17"/>
          <p:cNvGrpSpPr/>
          <p:nvPr/>
        </p:nvGrpSpPr>
        <p:grpSpPr>
          <a:xfrm>
            <a:off x="13401783" y="1607453"/>
            <a:ext cx="2775424" cy="1038606"/>
            <a:chOff x="0" y="0"/>
            <a:chExt cx="976004" cy="365236"/>
          </a:xfrm>
        </p:grpSpPr>
        <p:sp>
          <p:nvSpPr>
            <p:cNvPr id="18" name="Freeform 18"/>
            <p:cNvSpPr/>
            <p:nvPr/>
          </p:nvSpPr>
          <p:spPr>
            <a:xfrm>
              <a:off x="0" y="0"/>
              <a:ext cx="976004" cy="365236"/>
            </a:xfrm>
            <a:custGeom>
              <a:avLst/>
              <a:gdLst/>
              <a:ahLst/>
              <a:cxnLst/>
              <a:rect l="l" t="t" r="r" b="b"/>
              <a:pathLst>
                <a:path w="976004" h="365236">
                  <a:moveTo>
                    <a:pt x="128315" y="0"/>
                  </a:moveTo>
                  <a:lnTo>
                    <a:pt x="847689" y="0"/>
                  </a:lnTo>
                  <a:cubicBezTo>
                    <a:pt x="881721" y="0"/>
                    <a:pt x="914358" y="13519"/>
                    <a:pt x="938422" y="37583"/>
                  </a:cubicBezTo>
                  <a:cubicBezTo>
                    <a:pt x="962486" y="61646"/>
                    <a:pt x="976004" y="94284"/>
                    <a:pt x="976004" y="128315"/>
                  </a:cubicBezTo>
                  <a:lnTo>
                    <a:pt x="976004" y="236921"/>
                  </a:lnTo>
                  <a:cubicBezTo>
                    <a:pt x="976004" y="307787"/>
                    <a:pt x="918556" y="365236"/>
                    <a:pt x="847689" y="365236"/>
                  </a:cubicBezTo>
                  <a:lnTo>
                    <a:pt x="128315" y="365236"/>
                  </a:lnTo>
                  <a:cubicBezTo>
                    <a:pt x="57449" y="365236"/>
                    <a:pt x="0" y="307787"/>
                    <a:pt x="0" y="236921"/>
                  </a:cubicBezTo>
                  <a:lnTo>
                    <a:pt x="0" y="128315"/>
                  </a:lnTo>
                  <a:cubicBezTo>
                    <a:pt x="0" y="57449"/>
                    <a:pt x="57449" y="0"/>
                    <a:pt x="128315" y="0"/>
                  </a:cubicBezTo>
                  <a:close/>
                </a:path>
              </a:pathLst>
            </a:custGeom>
            <a:solidFill>
              <a:srgbClr val="5CE1E6"/>
            </a:solidFill>
            <a:ln cap="rnd">
              <a:noFill/>
              <a:prstDash val="solid"/>
              <a:round/>
            </a:ln>
          </p:spPr>
        </p:sp>
        <p:sp>
          <p:nvSpPr>
            <p:cNvPr id="19" name="TextBox 19"/>
            <p:cNvSpPr txBox="1"/>
            <p:nvPr/>
          </p:nvSpPr>
          <p:spPr>
            <a:xfrm>
              <a:off x="0" y="-123825"/>
              <a:ext cx="976004" cy="489061"/>
            </a:xfrm>
            <a:prstGeom prst="rect">
              <a:avLst/>
            </a:prstGeom>
          </p:spPr>
          <p:txBody>
            <a:bodyPr lIns="0" tIns="0" rIns="0" bIns="0" rtlCol="0" anchor="ctr"/>
            <a:lstStyle/>
            <a:p>
              <a:pPr marL="0" lvl="0" indent="0" algn="ctr">
                <a:lnSpc>
                  <a:spcPts val="4339"/>
                </a:lnSpc>
                <a:spcBef>
                  <a:spcPct val="0"/>
                </a:spcBef>
              </a:pPr>
              <a:r>
                <a:rPr lang="en-US" sz="3099" b="1">
                  <a:solidFill>
                    <a:srgbClr val="000000"/>
                  </a:solidFill>
                  <a:latin typeface="Times New Roman Bold"/>
                  <a:ea typeface="Times New Roman Bold"/>
                  <a:cs typeface="Times New Roman Bold"/>
                  <a:sym typeface="Times New Roman Bold"/>
                </a:rPr>
                <a:t>Validators</a:t>
              </a:r>
            </a:p>
          </p:txBody>
        </p:sp>
      </p:grpSp>
      <p:sp>
        <p:nvSpPr>
          <p:cNvPr id="20" name="TextBox 20"/>
          <p:cNvSpPr txBox="1"/>
          <p:nvPr/>
        </p:nvSpPr>
        <p:spPr>
          <a:xfrm>
            <a:off x="1532849" y="2917903"/>
            <a:ext cx="4023083" cy="6439536"/>
          </a:xfrm>
          <a:prstGeom prst="rect">
            <a:avLst/>
          </a:prstGeom>
        </p:spPr>
        <p:txBody>
          <a:bodyPr lIns="0" tIns="0" rIns="0" bIns="0" rtlCol="0" anchor="t">
            <a:spAutoFit/>
          </a:bodyPr>
          <a:lstStyle/>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RMS (Root Mean Square)</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Mean</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Variance</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Crest Factor</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Energy</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Entropy</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Dominant Frequency</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Zero-Crossing Rate</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Skewness</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Kurtosis</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Peak-to-Peak Amplitude</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Spectral Flux</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RMS Frequency</a:t>
            </a:r>
          </a:p>
        </p:txBody>
      </p:sp>
      <p:sp>
        <p:nvSpPr>
          <p:cNvPr id="21" name="TextBox 21"/>
          <p:cNvSpPr txBox="1"/>
          <p:nvPr/>
        </p:nvSpPr>
        <p:spPr>
          <a:xfrm>
            <a:off x="5389963" y="2917903"/>
            <a:ext cx="3754037" cy="1867535"/>
          </a:xfrm>
          <a:prstGeom prst="rect">
            <a:avLst/>
          </a:prstGeom>
        </p:spPr>
        <p:txBody>
          <a:bodyPr lIns="0" tIns="0" rIns="0" bIns="0" rtlCol="0" anchor="t">
            <a:spAutoFit/>
          </a:bodyPr>
          <a:lstStyle/>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Noise filtering</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13 features extracted</a:t>
            </a:r>
          </a:p>
          <a:p>
            <a:pPr marL="561339" lvl="1" indent="-280669" algn="l">
              <a:lnSpc>
                <a:spcPts val="3639"/>
              </a:lnSpc>
              <a:buAutoNum type="arabicPeriod"/>
            </a:pPr>
            <a:r>
              <a:rPr lang="en-US" sz="2599" spc="-51">
                <a:solidFill>
                  <a:srgbClr val="000000"/>
                </a:solidFill>
                <a:latin typeface="Times New Roman"/>
                <a:ea typeface="Times New Roman"/>
                <a:cs typeface="Times New Roman"/>
                <a:sym typeface="Times New Roman"/>
              </a:rPr>
              <a:t>D</a:t>
            </a:r>
            <a:r>
              <a:rPr lang="en-US" sz="2599" b="1" spc="-51">
                <a:solidFill>
                  <a:srgbClr val="000000"/>
                </a:solidFill>
                <a:latin typeface="Times New Roman Bold"/>
                <a:ea typeface="Times New Roman Bold"/>
                <a:cs typeface="Times New Roman Bold"/>
                <a:sym typeface="Times New Roman Bold"/>
              </a:rPr>
              <a:t>ata saved in .csv files</a:t>
            </a:r>
          </a:p>
          <a:p>
            <a:pPr algn="l">
              <a:lnSpc>
                <a:spcPts val="3639"/>
              </a:lnSpc>
            </a:pPr>
            <a:endParaRPr lang="en-US" sz="2599" b="1" spc="-51">
              <a:solidFill>
                <a:srgbClr val="000000"/>
              </a:solidFill>
              <a:latin typeface="Times New Roman Bold"/>
              <a:ea typeface="Times New Roman Bold"/>
              <a:cs typeface="Times New Roman Bold"/>
              <a:sym typeface="Times New Roman Bold"/>
            </a:endParaRPr>
          </a:p>
        </p:txBody>
      </p:sp>
      <p:sp>
        <p:nvSpPr>
          <p:cNvPr id="22" name="TextBox 22"/>
          <p:cNvSpPr txBox="1"/>
          <p:nvPr/>
        </p:nvSpPr>
        <p:spPr>
          <a:xfrm>
            <a:off x="9302262" y="2818764"/>
            <a:ext cx="3690732" cy="2781935"/>
          </a:xfrm>
          <a:prstGeom prst="rect">
            <a:avLst/>
          </a:prstGeom>
        </p:spPr>
        <p:txBody>
          <a:bodyPr lIns="0" tIns="0" rIns="0" bIns="0" rtlCol="0" anchor="t">
            <a:spAutoFit/>
          </a:bodyPr>
          <a:lstStyle/>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Main Classifier: CRNN - 61%</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Converts audio signals to spectrograms</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Captures spatial and temporal patterns</a:t>
            </a:r>
          </a:p>
        </p:txBody>
      </p:sp>
      <p:sp>
        <p:nvSpPr>
          <p:cNvPr id="23" name="TextBox 23"/>
          <p:cNvSpPr txBox="1"/>
          <p:nvPr/>
        </p:nvSpPr>
        <p:spPr>
          <a:xfrm>
            <a:off x="13039154" y="2818764"/>
            <a:ext cx="4023083" cy="3239135"/>
          </a:xfrm>
          <a:prstGeom prst="rect">
            <a:avLst/>
          </a:prstGeom>
        </p:spPr>
        <p:txBody>
          <a:bodyPr lIns="0" tIns="0" rIns="0" bIns="0" rtlCol="0" anchor="t">
            <a:spAutoFit/>
          </a:bodyPr>
          <a:lstStyle/>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Random Forest (accuracy: 72%)</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k-Nearest Neighbors (accuracy: 61%)</a:t>
            </a:r>
          </a:p>
          <a:p>
            <a:pPr marL="561339" lvl="1" indent="-280669" algn="l">
              <a:lnSpc>
                <a:spcPts val="3639"/>
              </a:lnSpc>
              <a:buAutoNum type="arabicPeriod"/>
            </a:pPr>
            <a:r>
              <a:rPr lang="en-US" sz="2599" b="1" spc="-51">
                <a:solidFill>
                  <a:srgbClr val="000000"/>
                </a:solidFill>
                <a:latin typeface="Times New Roman Bold"/>
                <a:ea typeface="Times New Roman Bold"/>
                <a:cs typeface="Times New Roman Bold"/>
                <a:sym typeface="Times New Roman Bold"/>
              </a:rPr>
              <a:t>Provide comparative performance validation</a:t>
            </a:r>
          </a:p>
          <a:p>
            <a:pPr algn="l">
              <a:lnSpc>
                <a:spcPts val="3639"/>
              </a:lnSpc>
            </a:pPr>
            <a:endParaRPr lang="en-US" sz="2599" b="1" spc="-51">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050286"/>
            <a:ext cx="877649" cy="87764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4" name="TextBox 4"/>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000000"/>
                  </a:solidFill>
                  <a:latin typeface="Times New Roman Bold"/>
                  <a:ea typeface="Times New Roman Bold"/>
                  <a:cs typeface="Times New Roman Bold"/>
                  <a:sym typeface="Times New Roman Bold"/>
                </a:rPr>
                <a:t>01</a:t>
              </a:r>
            </a:p>
          </p:txBody>
        </p:sp>
      </p:grpSp>
      <p:sp>
        <p:nvSpPr>
          <p:cNvPr id="5" name="TextBox 5"/>
          <p:cNvSpPr txBox="1"/>
          <p:nvPr/>
        </p:nvSpPr>
        <p:spPr>
          <a:xfrm>
            <a:off x="2122250" y="1926461"/>
            <a:ext cx="14998036" cy="1070610"/>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The CRNN model demonstrated high accuracy in detecting and classifying motor faults using acoustic signals.</a:t>
            </a:r>
          </a:p>
        </p:txBody>
      </p:sp>
      <p:sp>
        <p:nvSpPr>
          <p:cNvPr id="6" name="AutoShape 6"/>
          <p:cNvSpPr/>
          <p:nvPr/>
        </p:nvSpPr>
        <p:spPr>
          <a:xfrm>
            <a:off x="1028700" y="1326027"/>
            <a:ext cx="16230600" cy="0"/>
          </a:xfrm>
          <a:prstGeom prst="line">
            <a:avLst/>
          </a:prstGeom>
          <a:ln w="76200" cap="flat">
            <a:solidFill>
              <a:srgbClr val="5CE1E6"/>
            </a:solidFill>
            <a:prstDash val="solid"/>
            <a:headEnd type="none" w="sm" len="sm"/>
            <a:tailEnd type="none" w="sm" len="sm"/>
          </a:ln>
        </p:spPr>
      </p:sp>
      <p:sp>
        <p:nvSpPr>
          <p:cNvPr id="7" name="TextBox 7"/>
          <p:cNvSpPr txBox="1"/>
          <p:nvPr/>
        </p:nvSpPr>
        <p:spPr>
          <a:xfrm>
            <a:off x="1028700" y="252094"/>
            <a:ext cx="16230600"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CONCLUSION</a:t>
            </a:r>
          </a:p>
        </p:txBody>
      </p:sp>
      <p:sp>
        <p:nvSpPr>
          <p:cNvPr id="8" name="TextBox 8"/>
          <p:cNvSpPr txBox="1"/>
          <p:nvPr/>
        </p:nvSpPr>
        <p:spPr>
          <a:xfrm>
            <a:off x="17198585" y="9394063"/>
            <a:ext cx="327978"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18</a:t>
            </a:r>
          </a:p>
        </p:txBody>
      </p:sp>
      <p:grpSp>
        <p:nvGrpSpPr>
          <p:cNvPr id="9" name="Group 9"/>
          <p:cNvGrpSpPr/>
          <p:nvPr/>
        </p:nvGrpSpPr>
        <p:grpSpPr>
          <a:xfrm>
            <a:off x="1028700" y="3330478"/>
            <a:ext cx="877649" cy="87764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11" name="TextBox 11"/>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000000"/>
                  </a:solidFill>
                  <a:latin typeface="Times New Roman Bold"/>
                  <a:ea typeface="Times New Roman Bold"/>
                  <a:cs typeface="Times New Roman Bold"/>
                  <a:sym typeface="Times New Roman Bold"/>
                </a:rPr>
                <a:t>02</a:t>
              </a:r>
            </a:p>
          </p:txBody>
        </p:sp>
      </p:grpSp>
      <p:sp>
        <p:nvSpPr>
          <p:cNvPr id="12" name="TextBox 12"/>
          <p:cNvSpPr txBox="1"/>
          <p:nvPr/>
        </p:nvSpPr>
        <p:spPr>
          <a:xfrm>
            <a:off x="2122250" y="4553943"/>
            <a:ext cx="14998036" cy="1070610"/>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Key audio features (e.g., RMS, energy, dominant frequency) were effectively utilized for reliable fault classification.</a:t>
            </a:r>
          </a:p>
        </p:txBody>
      </p:sp>
      <p:grpSp>
        <p:nvGrpSpPr>
          <p:cNvPr id="13" name="Group 13"/>
          <p:cNvGrpSpPr/>
          <p:nvPr/>
        </p:nvGrpSpPr>
        <p:grpSpPr>
          <a:xfrm>
            <a:off x="1028700" y="4608177"/>
            <a:ext cx="877649" cy="87764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15" name="TextBox 15"/>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000000"/>
                  </a:solidFill>
                  <a:latin typeface="Times New Roman Bold"/>
                  <a:ea typeface="Times New Roman Bold"/>
                  <a:cs typeface="Times New Roman Bold"/>
                  <a:sym typeface="Times New Roman Bold"/>
                </a:rPr>
                <a:t>03</a:t>
              </a:r>
            </a:p>
          </p:txBody>
        </p:sp>
      </p:grpSp>
      <p:sp>
        <p:nvSpPr>
          <p:cNvPr id="16" name="TextBox 16"/>
          <p:cNvSpPr txBox="1"/>
          <p:nvPr/>
        </p:nvSpPr>
        <p:spPr>
          <a:xfrm>
            <a:off x="2122250" y="5771576"/>
            <a:ext cx="14998036" cy="1070610"/>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Random Forest and KNN models validated the CRNN's accuracy, reinforcing its reliability for fault detection.</a:t>
            </a:r>
          </a:p>
        </p:txBody>
      </p:sp>
      <p:grpSp>
        <p:nvGrpSpPr>
          <p:cNvPr id="17" name="Group 17"/>
          <p:cNvGrpSpPr/>
          <p:nvPr/>
        </p:nvGrpSpPr>
        <p:grpSpPr>
          <a:xfrm>
            <a:off x="1028700" y="5885876"/>
            <a:ext cx="877649" cy="877649"/>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19" name="TextBox 19"/>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000000"/>
                  </a:solidFill>
                  <a:latin typeface="Times New Roman Bold"/>
                  <a:ea typeface="Times New Roman Bold"/>
                  <a:cs typeface="Times New Roman Bold"/>
                  <a:sym typeface="Times New Roman Bold"/>
                </a:rPr>
                <a:t>04</a:t>
              </a:r>
            </a:p>
          </p:txBody>
        </p:sp>
      </p:grpSp>
      <p:sp>
        <p:nvSpPr>
          <p:cNvPr id="20" name="TextBox 20"/>
          <p:cNvSpPr txBox="1"/>
          <p:nvPr/>
        </p:nvSpPr>
        <p:spPr>
          <a:xfrm>
            <a:off x="2122250" y="7257594"/>
            <a:ext cx="14998036" cy="546735"/>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The system enhances predictive maintenance, reducing downtime and extending motor lifespans.</a:t>
            </a:r>
          </a:p>
        </p:txBody>
      </p:sp>
      <p:grpSp>
        <p:nvGrpSpPr>
          <p:cNvPr id="21" name="Group 21"/>
          <p:cNvGrpSpPr/>
          <p:nvPr/>
        </p:nvGrpSpPr>
        <p:grpSpPr>
          <a:xfrm>
            <a:off x="1028700" y="7163575"/>
            <a:ext cx="877649" cy="877649"/>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23" name="TextBox 23"/>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000000"/>
                  </a:solidFill>
                  <a:latin typeface="Times New Roman Bold"/>
                  <a:ea typeface="Times New Roman Bold"/>
                  <a:cs typeface="Times New Roman Bold"/>
                  <a:sym typeface="Times New Roman Bold"/>
                </a:rPr>
                <a:t>05</a:t>
              </a:r>
            </a:p>
          </p:txBody>
        </p:sp>
      </p:grpSp>
      <p:sp>
        <p:nvSpPr>
          <p:cNvPr id="24" name="TextBox 24"/>
          <p:cNvSpPr txBox="1"/>
          <p:nvPr/>
        </p:nvSpPr>
        <p:spPr>
          <a:xfrm>
            <a:off x="2122250" y="8535293"/>
            <a:ext cx="14998036" cy="546735"/>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Further improvements could include real-time implementation and optimization for embedded systems.</a:t>
            </a:r>
          </a:p>
        </p:txBody>
      </p:sp>
      <p:grpSp>
        <p:nvGrpSpPr>
          <p:cNvPr id="25" name="Group 25"/>
          <p:cNvGrpSpPr/>
          <p:nvPr/>
        </p:nvGrpSpPr>
        <p:grpSpPr>
          <a:xfrm>
            <a:off x="1028700" y="8441274"/>
            <a:ext cx="877649" cy="877649"/>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27" name="TextBox 27"/>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000000"/>
                  </a:solidFill>
                  <a:latin typeface="Times New Roman Bold"/>
                  <a:ea typeface="Times New Roman Bold"/>
                  <a:cs typeface="Times New Roman Bold"/>
                  <a:sym typeface="Times New Roman Bold"/>
                </a:rPr>
                <a:t>06</a:t>
              </a:r>
            </a:p>
          </p:txBody>
        </p:sp>
      </p:grpSp>
      <p:sp>
        <p:nvSpPr>
          <p:cNvPr id="28" name="TextBox 28"/>
          <p:cNvSpPr txBox="1"/>
          <p:nvPr/>
        </p:nvSpPr>
        <p:spPr>
          <a:xfrm>
            <a:off x="2122250" y="3206653"/>
            <a:ext cx="14998036" cy="1070610"/>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The CRNN outperformed traditional models, showing superior handling of noisy environments and complex data.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75651" y="1569304"/>
            <a:ext cx="17936699" cy="8539321"/>
          </a:xfrm>
          <a:prstGeom prst="rect">
            <a:avLst/>
          </a:prstGeom>
          <a:solidFill>
            <a:srgbClr val="F6F6F6"/>
          </a:solidFill>
        </p:spPr>
      </p:sp>
      <p:sp>
        <p:nvSpPr>
          <p:cNvPr id="3" name="AutoShape 3"/>
          <p:cNvSpPr/>
          <p:nvPr/>
        </p:nvSpPr>
        <p:spPr>
          <a:xfrm>
            <a:off x="1755117" y="1147445"/>
            <a:ext cx="14777765" cy="0"/>
          </a:xfrm>
          <a:prstGeom prst="line">
            <a:avLst/>
          </a:prstGeom>
          <a:ln w="76200" cap="flat">
            <a:solidFill>
              <a:srgbClr val="17726D"/>
            </a:solidFill>
            <a:prstDash val="solid"/>
            <a:headEnd type="none" w="sm" len="sm"/>
            <a:tailEnd type="none" w="sm" len="sm"/>
          </a:ln>
        </p:spPr>
      </p:sp>
      <p:sp>
        <p:nvSpPr>
          <p:cNvPr id="4" name="AutoShape 4"/>
          <p:cNvSpPr/>
          <p:nvPr/>
        </p:nvSpPr>
        <p:spPr>
          <a:xfrm>
            <a:off x="10887551" y="1732797"/>
            <a:ext cx="0" cy="6937379"/>
          </a:xfrm>
          <a:prstGeom prst="line">
            <a:avLst/>
          </a:prstGeom>
          <a:ln w="28575" cap="flat">
            <a:solidFill>
              <a:srgbClr val="000000"/>
            </a:solidFill>
            <a:prstDash val="solid"/>
            <a:headEnd type="none" w="sm" len="sm"/>
            <a:tailEnd type="none" w="sm" len="sm"/>
          </a:ln>
        </p:spPr>
      </p:sp>
      <p:sp>
        <p:nvSpPr>
          <p:cNvPr id="5" name="AutoShape 5"/>
          <p:cNvSpPr/>
          <p:nvPr/>
        </p:nvSpPr>
        <p:spPr>
          <a:xfrm>
            <a:off x="14713128" y="1767773"/>
            <a:ext cx="0" cy="6937379"/>
          </a:xfrm>
          <a:prstGeom prst="line">
            <a:avLst/>
          </a:prstGeom>
          <a:ln w="28575" cap="flat">
            <a:solidFill>
              <a:srgbClr val="000000"/>
            </a:solidFill>
            <a:prstDash val="solid"/>
            <a:headEnd type="none" w="sm" len="sm"/>
            <a:tailEnd type="none" w="sm" len="sm"/>
          </a:ln>
        </p:spPr>
      </p:sp>
      <p:sp>
        <p:nvSpPr>
          <p:cNvPr id="6" name="AutoShape 6"/>
          <p:cNvSpPr/>
          <p:nvPr/>
        </p:nvSpPr>
        <p:spPr>
          <a:xfrm flipH="1">
            <a:off x="3225204" y="1732797"/>
            <a:ext cx="0" cy="6937379"/>
          </a:xfrm>
          <a:prstGeom prst="line">
            <a:avLst/>
          </a:prstGeom>
          <a:ln w="28575" cap="flat">
            <a:solidFill>
              <a:srgbClr val="000000"/>
            </a:solidFill>
            <a:prstDash val="solid"/>
            <a:headEnd type="none" w="sm" len="sm"/>
            <a:tailEnd type="none" w="sm" len="sm"/>
          </a:ln>
        </p:spPr>
      </p:sp>
      <p:sp>
        <p:nvSpPr>
          <p:cNvPr id="7" name="AutoShape 7"/>
          <p:cNvSpPr/>
          <p:nvPr/>
        </p:nvSpPr>
        <p:spPr>
          <a:xfrm flipV="1">
            <a:off x="319533" y="4957737"/>
            <a:ext cx="17531064" cy="0"/>
          </a:xfrm>
          <a:prstGeom prst="line">
            <a:avLst/>
          </a:prstGeom>
          <a:ln w="28575" cap="flat">
            <a:solidFill>
              <a:srgbClr val="000000"/>
            </a:solidFill>
            <a:prstDash val="solid"/>
            <a:headEnd type="none" w="sm" len="sm"/>
            <a:tailEnd type="none" w="sm" len="sm"/>
          </a:ln>
        </p:spPr>
      </p:sp>
      <p:sp>
        <p:nvSpPr>
          <p:cNvPr id="8" name="AutoShape 8"/>
          <p:cNvSpPr/>
          <p:nvPr/>
        </p:nvSpPr>
        <p:spPr>
          <a:xfrm>
            <a:off x="319533" y="7160756"/>
            <a:ext cx="17531064" cy="0"/>
          </a:xfrm>
          <a:prstGeom prst="line">
            <a:avLst/>
          </a:prstGeom>
          <a:ln w="28575" cap="flat">
            <a:solidFill>
              <a:srgbClr val="000000"/>
            </a:solidFill>
            <a:prstDash val="solid"/>
            <a:headEnd type="none" w="sm" len="sm"/>
            <a:tailEnd type="none" w="sm" len="sm"/>
          </a:ln>
        </p:spPr>
      </p:sp>
      <p:sp>
        <p:nvSpPr>
          <p:cNvPr id="9" name="AutoShape 9"/>
          <p:cNvSpPr/>
          <p:nvPr/>
        </p:nvSpPr>
        <p:spPr>
          <a:xfrm>
            <a:off x="3325246" y="2956517"/>
            <a:ext cx="3657607" cy="557451"/>
          </a:xfrm>
          <a:prstGeom prst="rect">
            <a:avLst/>
          </a:prstGeom>
          <a:solidFill>
            <a:srgbClr val="38B6FF"/>
          </a:solidFill>
        </p:spPr>
      </p:sp>
      <p:sp>
        <p:nvSpPr>
          <p:cNvPr id="10" name="TextBox 10"/>
          <p:cNvSpPr txBox="1"/>
          <p:nvPr/>
        </p:nvSpPr>
        <p:spPr>
          <a:xfrm>
            <a:off x="3508233" y="2997567"/>
            <a:ext cx="3240196" cy="395908"/>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000000"/>
                </a:solidFill>
                <a:latin typeface="Times New Roman"/>
                <a:ea typeface="Times New Roman"/>
                <a:cs typeface="Times New Roman"/>
                <a:sym typeface="Times New Roman"/>
              </a:rPr>
              <a:t>Title / Abstract Finalization</a:t>
            </a:r>
          </a:p>
        </p:txBody>
      </p:sp>
      <p:sp>
        <p:nvSpPr>
          <p:cNvPr id="11" name="AutoShape 11"/>
          <p:cNvSpPr/>
          <p:nvPr/>
        </p:nvSpPr>
        <p:spPr>
          <a:xfrm>
            <a:off x="3325246" y="3565549"/>
            <a:ext cx="3657607" cy="557451"/>
          </a:xfrm>
          <a:prstGeom prst="rect">
            <a:avLst/>
          </a:prstGeom>
          <a:solidFill>
            <a:srgbClr val="5CE1E6"/>
          </a:solidFill>
        </p:spPr>
      </p:sp>
      <p:sp>
        <p:nvSpPr>
          <p:cNvPr id="12" name="TextBox 12"/>
          <p:cNvSpPr txBox="1"/>
          <p:nvPr/>
        </p:nvSpPr>
        <p:spPr>
          <a:xfrm>
            <a:off x="3376285" y="3584764"/>
            <a:ext cx="3606567" cy="395908"/>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000000"/>
                </a:solidFill>
                <a:latin typeface="Times New Roman"/>
                <a:ea typeface="Times New Roman"/>
                <a:cs typeface="Times New Roman"/>
                <a:sym typeface="Times New Roman"/>
              </a:rPr>
              <a:t>Timeline Finalization</a:t>
            </a:r>
          </a:p>
        </p:txBody>
      </p:sp>
      <p:grpSp>
        <p:nvGrpSpPr>
          <p:cNvPr id="13" name="Group 13"/>
          <p:cNvGrpSpPr/>
          <p:nvPr/>
        </p:nvGrpSpPr>
        <p:grpSpPr>
          <a:xfrm>
            <a:off x="3299528" y="7651294"/>
            <a:ext cx="3657607" cy="557451"/>
            <a:chOff x="0" y="0"/>
            <a:chExt cx="4876809" cy="743268"/>
          </a:xfrm>
        </p:grpSpPr>
        <p:sp>
          <p:nvSpPr>
            <p:cNvPr id="14" name="AutoShape 14"/>
            <p:cNvSpPr/>
            <p:nvPr/>
          </p:nvSpPr>
          <p:spPr>
            <a:xfrm>
              <a:off x="0" y="0"/>
              <a:ext cx="4876809" cy="743268"/>
            </a:xfrm>
            <a:prstGeom prst="rect">
              <a:avLst/>
            </a:prstGeom>
            <a:solidFill>
              <a:srgbClr val="38B6FF"/>
            </a:solidFill>
          </p:spPr>
        </p:sp>
        <p:sp>
          <p:nvSpPr>
            <p:cNvPr id="15" name="TextBox 15"/>
            <p:cNvSpPr txBox="1"/>
            <p:nvPr/>
          </p:nvSpPr>
          <p:spPr>
            <a:xfrm>
              <a:off x="243983" y="83308"/>
              <a:ext cx="4320262"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000000"/>
                  </a:solidFill>
                  <a:latin typeface="Times New Roman"/>
                  <a:ea typeface="Times New Roman"/>
                  <a:cs typeface="Times New Roman"/>
                  <a:sym typeface="Times New Roman"/>
                </a:rPr>
                <a:t>Faculty Review </a:t>
              </a:r>
            </a:p>
          </p:txBody>
        </p:sp>
      </p:grpSp>
      <p:sp>
        <p:nvSpPr>
          <p:cNvPr id="16" name="AutoShape 16"/>
          <p:cNvSpPr/>
          <p:nvPr/>
        </p:nvSpPr>
        <p:spPr>
          <a:xfrm flipH="1">
            <a:off x="7082894" y="1732797"/>
            <a:ext cx="0" cy="6937379"/>
          </a:xfrm>
          <a:prstGeom prst="line">
            <a:avLst/>
          </a:prstGeom>
          <a:ln w="38100" cap="flat">
            <a:solidFill>
              <a:srgbClr val="000000"/>
            </a:solidFill>
            <a:prstDash val="solid"/>
            <a:headEnd type="none" w="sm" len="sm"/>
            <a:tailEnd type="none" w="sm" len="sm"/>
          </a:ln>
        </p:spPr>
      </p:sp>
      <p:grpSp>
        <p:nvGrpSpPr>
          <p:cNvPr id="17" name="Group 17"/>
          <p:cNvGrpSpPr/>
          <p:nvPr/>
        </p:nvGrpSpPr>
        <p:grpSpPr>
          <a:xfrm>
            <a:off x="3299528" y="4194580"/>
            <a:ext cx="3657607" cy="557451"/>
            <a:chOff x="0" y="0"/>
            <a:chExt cx="4876809" cy="743268"/>
          </a:xfrm>
        </p:grpSpPr>
        <p:sp>
          <p:nvSpPr>
            <p:cNvPr id="18" name="AutoShape 18"/>
            <p:cNvSpPr/>
            <p:nvPr/>
          </p:nvSpPr>
          <p:spPr>
            <a:xfrm>
              <a:off x="0" y="0"/>
              <a:ext cx="4876809" cy="743268"/>
            </a:xfrm>
            <a:prstGeom prst="rect">
              <a:avLst/>
            </a:prstGeom>
            <a:solidFill>
              <a:srgbClr val="38B6FF"/>
            </a:solidFill>
          </p:spPr>
        </p:sp>
        <p:sp>
          <p:nvSpPr>
            <p:cNvPr id="19" name="TextBox 19"/>
            <p:cNvSpPr txBox="1"/>
            <p:nvPr/>
          </p:nvSpPr>
          <p:spPr>
            <a:xfrm>
              <a:off x="68052" y="54196"/>
              <a:ext cx="4808756"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000000"/>
                  </a:solidFill>
                  <a:latin typeface="Times New Roman"/>
                  <a:ea typeface="Times New Roman"/>
                  <a:cs typeface="Times New Roman"/>
                  <a:sym typeface="Times New Roman"/>
                </a:rPr>
                <a:t>Data Acquisition</a:t>
              </a:r>
            </a:p>
          </p:txBody>
        </p:sp>
      </p:grpSp>
      <p:grpSp>
        <p:nvGrpSpPr>
          <p:cNvPr id="20" name="Group 20"/>
          <p:cNvGrpSpPr/>
          <p:nvPr/>
        </p:nvGrpSpPr>
        <p:grpSpPr>
          <a:xfrm>
            <a:off x="3353850" y="5086337"/>
            <a:ext cx="3657607" cy="557451"/>
            <a:chOff x="0" y="0"/>
            <a:chExt cx="4876809" cy="743268"/>
          </a:xfrm>
        </p:grpSpPr>
        <p:sp>
          <p:nvSpPr>
            <p:cNvPr id="21" name="AutoShape 21"/>
            <p:cNvSpPr/>
            <p:nvPr/>
          </p:nvSpPr>
          <p:spPr>
            <a:xfrm>
              <a:off x="0" y="0"/>
              <a:ext cx="4876809" cy="743268"/>
            </a:xfrm>
            <a:prstGeom prst="rect">
              <a:avLst/>
            </a:prstGeom>
            <a:solidFill>
              <a:srgbClr val="5CE1E6"/>
            </a:solidFill>
          </p:spPr>
        </p:sp>
        <p:sp>
          <p:nvSpPr>
            <p:cNvPr id="22" name="TextBox 22"/>
            <p:cNvSpPr txBox="1"/>
            <p:nvPr/>
          </p:nvSpPr>
          <p:spPr>
            <a:xfrm>
              <a:off x="243983" y="83308"/>
              <a:ext cx="4320262"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000000"/>
                  </a:solidFill>
                  <a:latin typeface="Times New Roman"/>
                  <a:ea typeface="Times New Roman"/>
                  <a:cs typeface="Times New Roman"/>
                  <a:sym typeface="Times New Roman"/>
                </a:rPr>
                <a:t>Pre-processing</a:t>
              </a:r>
            </a:p>
          </p:txBody>
        </p:sp>
      </p:grpSp>
      <p:grpSp>
        <p:nvGrpSpPr>
          <p:cNvPr id="23" name="Group 23"/>
          <p:cNvGrpSpPr/>
          <p:nvPr/>
        </p:nvGrpSpPr>
        <p:grpSpPr>
          <a:xfrm>
            <a:off x="7129932" y="5700951"/>
            <a:ext cx="3657607" cy="557451"/>
            <a:chOff x="0" y="0"/>
            <a:chExt cx="4876809" cy="743268"/>
          </a:xfrm>
        </p:grpSpPr>
        <p:sp>
          <p:nvSpPr>
            <p:cNvPr id="24" name="AutoShape 24"/>
            <p:cNvSpPr/>
            <p:nvPr/>
          </p:nvSpPr>
          <p:spPr>
            <a:xfrm>
              <a:off x="0" y="0"/>
              <a:ext cx="4876809" cy="743268"/>
            </a:xfrm>
            <a:prstGeom prst="rect">
              <a:avLst/>
            </a:prstGeom>
            <a:solidFill>
              <a:srgbClr val="5CE1E6"/>
            </a:solidFill>
          </p:spPr>
        </p:sp>
        <p:sp>
          <p:nvSpPr>
            <p:cNvPr id="25" name="TextBox 25"/>
            <p:cNvSpPr txBox="1"/>
            <p:nvPr/>
          </p:nvSpPr>
          <p:spPr>
            <a:xfrm>
              <a:off x="68052" y="54196"/>
              <a:ext cx="4808756"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000000"/>
                  </a:solidFill>
                  <a:latin typeface="Times New Roman"/>
                  <a:ea typeface="Times New Roman"/>
                  <a:cs typeface="Times New Roman"/>
                  <a:sym typeface="Times New Roman"/>
                </a:rPr>
                <a:t>Feature Extraction</a:t>
              </a:r>
            </a:p>
          </p:txBody>
        </p:sp>
      </p:grpSp>
      <p:grpSp>
        <p:nvGrpSpPr>
          <p:cNvPr id="26" name="Group 26"/>
          <p:cNvGrpSpPr/>
          <p:nvPr/>
        </p:nvGrpSpPr>
        <p:grpSpPr>
          <a:xfrm>
            <a:off x="7154331" y="5086337"/>
            <a:ext cx="3657607" cy="557451"/>
            <a:chOff x="0" y="0"/>
            <a:chExt cx="4876809" cy="743268"/>
          </a:xfrm>
        </p:grpSpPr>
        <p:sp>
          <p:nvSpPr>
            <p:cNvPr id="27" name="AutoShape 27"/>
            <p:cNvSpPr/>
            <p:nvPr/>
          </p:nvSpPr>
          <p:spPr>
            <a:xfrm>
              <a:off x="0" y="0"/>
              <a:ext cx="4876809" cy="743268"/>
            </a:xfrm>
            <a:prstGeom prst="rect">
              <a:avLst/>
            </a:prstGeom>
            <a:solidFill>
              <a:srgbClr val="38B6FF"/>
            </a:solidFill>
          </p:spPr>
        </p:sp>
        <p:sp>
          <p:nvSpPr>
            <p:cNvPr id="28" name="TextBox 28"/>
            <p:cNvSpPr txBox="1"/>
            <p:nvPr/>
          </p:nvSpPr>
          <p:spPr>
            <a:xfrm>
              <a:off x="243983" y="83308"/>
              <a:ext cx="4320262"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000000"/>
                  </a:solidFill>
                  <a:latin typeface="Times New Roman"/>
                  <a:ea typeface="Times New Roman"/>
                  <a:cs typeface="Times New Roman"/>
                  <a:sym typeface="Times New Roman"/>
                </a:rPr>
                <a:t>Signal Segmentation</a:t>
              </a:r>
            </a:p>
          </p:txBody>
        </p:sp>
      </p:grpSp>
      <p:grpSp>
        <p:nvGrpSpPr>
          <p:cNvPr id="29" name="Group 29"/>
          <p:cNvGrpSpPr/>
          <p:nvPr/>
        </p:nvGrpSpPr>
        <p:grpSpPr>
          <a:xfrm>
            <a:off x="7154331" y="6306315"/>
            <a:ext cx="3657607" cy="557451"/>
            <a:chOff x="0" y="0"/>
            <a:chExt cx="4876809" cy="743268"/>
          </a:xfrm>
        </p:grpSpPr>
        <p:sp>
          <p:nvSpPr>
            <p:cNvPr id="30" name="AutoShape 30"/>
            <p:cNvSpPr/>
            <p:nvPr/>
          </p:nvSpPr>
          <p:spPr>
            <a:xfrm>
              <a:off x="0" y="0"/>
              <a:ext cx="4876809" cy="743268"/>
            </a:xfrm>
            <a:prstGeom prst="rect">
              <a:avLst/>
            </a:prstGeom>
            <a:solidFill>
              <a:srgbClr val="38B6FF"/>
            </a:solidFill>
          </p:spPr>
        </p:sp>
        <p:sp>
          <p:nvSpPr>
            <p:cNvPr id="31" name="TextBox 31"/>
            <p:cNvSpPr txBox="1"/>
            <p:nvPr/>
          </p:nvSpPr>
          <p:spPr>
            <a:xfrm>
              <a:off x="243983" y="83308"/>
              <a:ext cx="4320262"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000000"/>
                  </a:solidFill>
                  <a:latin typeface="Times New Roman"/>
                  <a:ea typeface="Times New Roman"/>
                  <a:cs typeface="Times New Roman"/>
                  <a:sym typeface="Times New Roman"/>
                </a:rPr>
                <a:t>Fault Classification</a:t>
              </a:r>
            </a:p>
          </p:txBody>
        </p:sp>
      </p:grpSp>
      <p:grpSp>
        <p:nvGrpSpPr>
          <p:cNvPr id="32" name="Group 32"/>
          <p:cNvGrpSpPr/>
          <p:nvPr/>
        </p:nvGrpSpPr>
        <p:grpSpPr>
          <a:xfrm>
            <a:off x="10958989" y="5095875"/>
            <a:ext cx="3657607" cy="557451"/>
            <a:chOff x="0" y="0"/>
            <a:chExt cx="4876809" cy="743268"/>
          </a:xfrm>
        </p:grpSpPr>
        <p:sp>
          <p:nvSpPr>
            <p:cNvPr id="33" name="AutoShape 33"/>
            <p:cNvSpPr/>
            <p:nvPr/>
          </p:nvSpPr>
          <p:spPr>
            <a:xfrm>
              <a:off x="0" y="0"/>
              <a:ext cx="4876809" cy="743268"/>
            </a:xfrm>
            <a:prstGeom prst="rect">
              <a:avLst/>
            </a:prstGeom>
            <a:solidFill>
              <a:srgbClr val="5CE1E6"/>
            </a:solidFill>
          </p:spPr>
        </p:sp>
        <p:sp>
          <p:nvSpPr>
            <p:cNvPr id="34" name="TextBox 34"/>
            <p:cNvSpPr txBox="1"/>
            <p:nvPr/>
          </p:nvSpPr>
          <p:spPr>
            <a:xfrm>
              <a:off x="68052" y="54196"/>
              <a:ext cx="4808756"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000000"/>
                  </a:solidFill>
                  <a:latin typeface="Times New Roman"/>
                  <a:ea typeface="Times New Roman"/>
                  <a:cs typeface="Times New Roman"/>
                  <a:sym typeface="Times New Roman"/>
                </a:rPr>
                <a:t>Fault Detection</a:t>
              </a:r>
            </a:p>
          </p:txBody>
        </p:sp>
      </p:grpSp>
      <p:grpSp>
        <p:nvGrpSpPr>
          <p:cNvPr id="35" name="Group 35"/>
          <p:cNvGrpSpPr/>
          <p:nvPr/>
        </p:nvGrpSpPr>
        <p:grpSpPr>
          <a:xfrm>
            <a:off x="10958989" y="5700951"/>
            <a:ext cx="3657607" cy="557451"/>
            <a:chOff x="0" y="0"/>
            <a:chExt cx="4876809" cy="743268"/>
          </a:xfrm>
        </p:grpSpPr>
        <p:sp>
          <p:nvSpPr>
            <p:cNvPr id="36" name="AutoShape 36"/>
            <p:cNvSpPr/>
            <p:nvPr/>
          </p:nvSpPr>
          <p:spPr>
            <a:xfrm>
              <a:off x="0" y="0"/>
              <a:ext cx="4876809" cy="743268"/>
            </a:xfrm>
            <a:prstGeom prst="rect">
              <a:avLst/>
            </a:prstGeom>
            <a:solidFill>
              <a:srgbClr val="38B6FF"/>
            </a:solidFill>
          </p:spPr>
        </p:sp>
        <p:sp>
          <p:nvSpPr>
            <p:cNvPr id="37" name="TextBox 37"/>
            <p:cNvSpPr txBox="1"/>
            <p:nvPr/>
          </p:nvSpPr>
          <p:spPr>
            <a:xfrm>
              <a:off x="243983" y="83308"/>
              <a:ext cx="4320262"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000000"/>
                  </a:solidFill>
                  <a:latin typeface="Times New Roman"/>
                  <a:ea typeface="Times New Roman"/>
                  <a:cs typeface="Times New Roman"/>
                  <a:sym typeface="Times New Roman"/>
                </a:rPr>
                <a:t>Fault Classification</a:t>
              </a:r>
            </a:p>
          </p:txBody>
        </p:sp>
      </p:grpSp>
      <p:grpSp>
        <p:nvGrpSpPr>
          <p:cNvPr id="38" name="Group 38"/>
          <p:cNvGrpSpPr/>
          <p:nvPr/>
        </p:nvGrpSpPr>
        <p:grpSpPr>
          <a:xfrm>
            <a:off x="10958989" y="6306315"/>
            <a:ext cx="3657607" cy="557451"/>
            <a:chOff x="0" y="0"/>
            <a:chExt cx="4876809" cy="743268"/>
          </a:xfrm>
        </p:grpSpPr>
        <p:sp>
          <p:nvSpPr>
            <p:cNvPr id="39" name="AutoShape 39"/>
            <p:cNvSpPr/>
            <p:nvPr/>
          </p:nvSpPr>
          <p:spPr>
            <a:xfrm>
              <a:off x="0" y="0"/>
              <a:ext cx="4876809" cy="743268"/>
            </a:xfrm>
            <a:prstGeom prst="rect">
              <a:avLst/>
            </a:prstGeom>
            <a:solidFill>
              <a:srgbClr val="5CE1E6"/>
            </a:solidFill>
          </p:spPr>
        </p:sp>
        <p:sp>
          <p:nvSpPr>
            <p:cNvPr id="40" name="TextBox 40"/>
            <p:cNvSpPr txBox="1"/>
            <p:nvPr/>
          </p:nvSpPr>
          <p:spPr>
            <a:xfrm>
              <a:off x="68052" y="54196"/>
              <a:ext cx="4808756"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000000"/>
                  </a:solidFill>
                  <a:latin typeface="Times New Roman"/>
                  <a:ea typeface="Times New Roman"/>
                  <a:cs typeface="Times New Roman"/>
                  <a:sym typeface="Times New Roman"/>
                </a:rPr>
                <a:t>Localization</a:t>
              </a:r>
            </a:p>
          </p:txBody>
        </p:sp>
      </p:grpSp>
      <p:grpSp>
        <p:nvGrpSpPr>
          <p:cNvPr id="41" name="Group 41"/>
          <p:cNvGrpSpPr/>
          <p:nvPr/>
        </p:nvGrpSpPr>
        <p:grpSpPr>
          <a:xfrm>
            <a:off x="7158507" y="7651294"/>
            <a:ext cx="3657607" cy="557451"/>
            <a:chOff x="0" y="0"/>
            <a:chExt cx="4876809" cy="743268"/>
          </a:xfrm>
        </p:grpSpPr>
        <p:sp>
          <p:nvSpPr>
            <p:cNvPr id="42" name="AutoShape 42"/>
            <p:cNvSpPr/>
            <p:nvPr/>
          </p:nvSpPr>
          <p:spPr>
            <a:xfrm>
              <a:off x="0" y="0"/>
              <a:ext cx="4876809" cy="743268"/>
            </a:xfrm>
            <a:prstGeom prst="rect">
              <a:avLst/>
            </a:prstGeom>
            <a:solidFill>
              <a:srgbClr val="5CE1E6"/>
            </a:solidFill>
          </p:spPr>
        </p:sp>
        <p:sp>
          <p:nvSpPr>
            <p:cNvPr id="43" name="TextBox 43"/>
            <p:cNvSpPr txBox="1"/>
            <p:nvPr/>
          </p:nvSpPr>
          <p:spPr>
            <a:xfrm>
              <a:off x="68052" y="54196"/>
              <a:ext cx="4808756"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000000"/>
                  </a:solidFill>
                  <a:latin typeface="Times New Roman"/>
                  <a:ea typeface="Times New Roman"/>
                  <a:cs typeface="Times New Roman"/>
                  <a:sym typeface="Times New Roman"/>
                </a:rPr>
                <a:t>Review 1 </a:t>
              </a:r>
            </a:p>
          </p:txBody>
        </p:sp>
      </p:grpSp>
      <p:grpSp>
        <p:nvGrpSpPr>
          <p:cNvPr id="44" name="Group 44"/>
          <p:cNvGrpSpPr/>
          <p:nvPr/>
        </p:nvGrpSpPr>
        <p:grpSpPr>
          <a:xfrm>
            <a:off x="10958989" y="7394119"/>
            <a:ext cx="3657607" cy="557451"/>
            <a:chOff x="0" y="0"/>
            <a:chExt cx="4876809" cy="743268"/>
          </a:xfrm>
        </p:grpSpPr>
        <p:sp>
          <p:nvSpPr>
            <p:cNvPr id="45" name="AutoShape 45"/>
            <p:cNvSpPr/>
            <p:nvPr/>
          </p:nvSpPr>
          <p:spPr>
            <a:xfrm>
              <a:off x="0" y="0"/>
              <a:ext cx="4876809" cy="743268"/>
            </a:xfrm>
            <a:prstGeom prst="rect">
              <a:avLst/>
            </a:prstGeom>
            <a:solidFill>
              <a:srgbClr val="38B6FF"/>
            </a:solidFill>
          </p:spPr>
        </p:sp>
        <p:sp>
          <p:nvSpPr>
            <p:cNvPr id="46" name="TextBox 46"/>
            <p:cNvSpPr txBox="1"/>
            <p:nvPr/>
          </p:nvSpPr>
          <p:spPr>
            <a:xfrm>
              <a:off x="243983" y="83308"/>
              <a:ext cx="4320262"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000000"/>
                  </a:solidFill>
                  <a:latin typeface="Times New Roman"/>
                  <a:ea typeface="Times New Roman"/>
                  <a:cs typeface="Times New Roman"/>
                  <a:sym typeface="Times New Roman"/>
                </a:rPr>
                <a:t>Validation</a:t>
              </a:r>
            </a:p>
          </p:txBody>
        </p:sp>
      </p:grpSp>
      <p:grpSp>
        <p:nvGrpSpPr>
          <p:cNvPr id="47" name="Group 47"/>
          <p:cNvGrpSpPr/>
          <p:nvPr/>
        </p:nvGrpSpPr>
        <p:grpSpPr>
          <a:xfrm>
            <a:off x="10971536" y="8008720"/>
            <a:ext cx="3657607" cy="557451"/>
            <a:chOff x="0" y="0"/>
            <a:chExt cx="4876809" cy="743268"/>
          </a:xfrm>
        </p:grpSpPr>
        <p:sp>
          <p:nvSpPr>
            <p:cNvPr id="48" name="AutoShape 48"/>
            <p:cNvSpPr/>
            <p:nvPr/>
          </p:nvSpPr>
          <p:spPr>
            <a:xfrm>
              <a:off x="0" y="0"/>
              <a:ext cx="4876809" cy="743268"/>
            </a:xfrm>
            <a:prstGeom prst="rect">
              <a:avLst/>
            </a:prstGeom>
            <a:solidFill>
              <a:srgbClr val="5CE1E6"/>
            </a:solidFill>
          </p:spPr>
        </p:sp>
        <p:sp>
          <p:nvSpPr>
            <p:cNvPr id="49" name="TextBox 49"/>
            <p:cNvSpPr txBox="1"/>
            <p:nvPr/>
          </p:nvSpPr>
          <p:spPr>
            <a:xfrm>
              <a:off x="68052" y="54196"/>
              <a:ext cx="4808756"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000000"/>
                  </a:solidFill>
                  <a:latin typeface="Times New Roman"/>
                  <a:ea typeface="Times New Roman"/>
                  <a:cs typeface="Times New Roman"/>
                  <a:sym typeface="Times New Roman"/>
                </a:rPr>
                <a:t>Testing</a:t>
              </a:r>
            </a:p>
          </p:txBody>
        </p:sp>
      </p:grpSp>
      <p:sp>
        <p:nvSpPr>
          <p:cNvPr id="50" name="Freeform 50"/>
          <p:cNvSpPr/>
          <p:nvPr/>
        </p:nvSpPr>
        <p:spPr>
          <a:xfrm>
            <a:off x="4159359" y="1638261"/>
            <a:ext cx="2046588" cy="1023294"/>
          </a:xfrm>
          <a:custGeom>
            <a:avLst/>
            <a:gdLst/>
            <a:ahLst/>
            <a:cxnLst/>
            <a:rect l="l" t="t" r="r" b="b"/>
            <a:pathLst>
              <a:path w="2046588" h="1023294">
                <a:moveTo>
                  <a:pt x="0" y="0"/>
                </a:moveTo>
                <a:lnTo>
                  <a:pt x="2046588" y="0"/>
                </a:lnTo>
                <a:lnTo>
                  <a:pt x="2046588" y="1023294"/>
                </a:lnTo>
                <a:lnTo>
                  <a:pt x="0" y="1023294"/>
                </a:lnTo>
                <a:lnTo>
                  <a:pt x="0" y="0"/>
                </a:lnTo>
                <a:close/>
              </a:path>
            </a:pathLst>
          </a:custGeom>
          <a:blipFill>
            <a:blip r:embed="rId2">
              <a:extLst>
                <a:ext uri="{96DAC541-7B7A-43D3-8B79-37D633B846F1}">
                  <asvg:svgBlip xmlns:asvg="http://schemas.microsoft.com/office/drawing/2016/SVG/main" r:embed="rId3"/>
                </a:ext>
              </a:extLst>
            </a:blip>
            <a:stretch>
              <a:fillRect/>
            </a:stretch>
          </a:blipFill>
          <a:ln w="9525" cap="sq">
            <a:solidFill>
              <a:srgbClr val="000000"/>
            </a:solidFill>
            <a:prstDash val="solid"/>
            <a:miter/>
          </a:ln>
        </p:spPr>
      </p:sp>
      <p:sp>
        <p:nvSpPr>
          <p:cNvPr id="51" name="TextBox 51"/>
          <p:cNvSpPr txBox="1"/>
          <p:nvPr/>
        </p:nvSpPr>
        <p:spPr>
          <a:xfrm>
            <a:off x="0" y="233044"/>
            <a:ext cx="18288000"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TIMELINE </a:t>
            </a:r>
          </a:p>
        </p:txBody>
      </p:sp>
      <p:sp>
        <p:nvSpPr>
          <p:cNvPr id="52" name="TextBox 52"/>
          <p:cNvSpPr txBox="1"/>
          <p:nvPr/>
        </p:nvSpPr>
        <p:spPr>
          <a:xfrm>
            <a:off x="319533" y="3131378"/>
            <a:ext cx="2846572" cy="1001386"/>
          </a:xfrm>
          <a:prstGeom prst="rect">
            <a:avLst/>
          </a:prstGeom>
        </p:spPr>
        <p:txBody>
          <a:bodyPr lIns="0" tIns="0" rIns="0" bIns="0" rtlCol="0" anchor="t">
            <a:spAutoFit/>
          </a:bodyPr>
          <a:lstStyle/>
          <a:p>
            <a:pPr algn="ctr">
              <a:lnSpc>
                <a:spcPts val="3678"/>
              </a:lnSpc>
            </a:pPr>
            <a:r>
              <a:rPr lang="en-US" sz="3198" b="1">
                <a:solidFill>
                  <a:srgbClr val="000000"/>
                </a:solidFill>
                <a:latin typeface="Times New Roman Bold"/>
                <a:ea typeface="Times New Roman Bold"/>
                <a:cs typeface="Times New Roman Bold"/>
                <a:sym typeface="Times New Roman Bold"/>
              </a:rPr>
              <a:t>Project </a:t>
            </a:r>
          </a:p>
          <a:p>
            <a:pPr marL="0" lvl="0" indent="0" algn="ctr">
              <a:lnSpc>
                <a:spcPts val="3678"/>
              </a:lnSpc>
              <a:spcBef>
                <a:spcPct val="0"/>
              </a:spcBef>
            </a:pPr>
            <a:r>
              <a:rPr lang="en-US" sz="3198" b="1">
                <a:solidFill>
                  <a:srgbClr val="000000"/>
                </a:solidFill>
                <a:latin typeface="Times New Roman Bold"/>
                <a:ea typeface="Times New Roman Bold"/>
                <a:cs typeface="Times New Roman Bold"/>
                <a:sym typeface="Times New Roman Bold"/>
              </a:rPr>
              <a:t>Planning</a:t>
            </a:r>
          </a:p>
        </p:txBody>
      </p:sp>
      <p:sp>
        <p:nvSpPr>
          <p:cNvPr id="53" name="TextBox 53"/>
          <p:cNvSpPr txBox="1"/>
          <p:nvPr/>
        </p:nvSpPr>
        <p:spPr>
          <a:xfrm>
            <a:off x="448583" y="5791339"/>
            <a:ext cx="2588472" cy="514976"/>
          </a:xfrm>
          <a:prstGeom prst="rect">
            <a:avLst/>
          </a:prstGeom>
        </p:spPr>
        <p:txBody>
          <a:bodyPr lIns="0" tIns="0" rIns="0" bIns="0" rtlCol="0" anchor="t">
            <a:spAutoFit/>
          </a:bodyPr>
          <a:lstStyle/>
          <a:p>
            <a:pPr marL="0" lvl="0" indent="0" algn="ctr">
              <a:lnSpc>
                <a:spcPts val="3563"/>
              </a:lnSpc>
              <a:spcBef>
                <a:spcPct val="0"/>
              </a:spcBef>
            </a:pPr>
            <a:r>
              <a:rPr lang="en-US" sz="3098" b="1">
                <a:solidFill>
                  <a:srgbClr val="000000"/>
                </a:solidFill>
                <a:latin typeface="Times New Roman Bold"/>
                <a:ea typeface="Times New Roman Bold"/>
                <a:cs typeface="Times New Roman Bold"/>
                <a:sym typeface="Times New Roman Bold"/>
              </a:rPr>
              <a:t>Implementation</a:t>
            </a:r>
          </a:p>
        </p:txBody>
      </p:sp>
      <p:sp>
        <p:nvSpPr>
          <p:cNvPr id="54" name="TextBox 54"/>
          <p:cNvSpPr txBox="1"/>
          <p:nvPr/>
        </p:nvSpPr>
        <p:spPr>
          <a:xfrm>
            <a:off x="480659" y="7785219"/>
            <a:ext cx="2240936" cy="514976"/>
          </a:xfrm>
          <a:prstGeom prst="rect">
            <a:avLst/>
          </a:prstGeom>
        </p:spPr>
        <p:txBody>
          <a:bodyPr lIns="0" tIns="0" rIns="0" bIns="0" rtlCol="0" anchor="t">
            <a:spAutoFit/>
          </a:bodyPr>
          <a:lstStyle/>
          <a:p>
            <a:pPr marL="0" lvl="0" indent="0" algn="ctr">
              <a:lnSpc>
                <a:spcPts val="3563"/>
              </a:lnSpc>
              <a:spcBef>
                <a:spcPct val="0"/>
              </a:spcBef>
            </a:pPr>
            <a:r>
              <a:rPr lang="en-US" sz="3098" b="1">
                <a:solidFill>
                  <a:srgbClr val="000000"/>
                </a:solidFill>
                <a:latin typeface="Times New Roman Bold"/>
                <a:ea typeface="Times New Roman Bold"/>
                <a:cs typeface="Times New Roman Bold"/>
                <a:sym typeface="Times New Roman Bold"/>
              </a:rPr>
              <a:t>Results</a:t>
            </a:r>
          </a:p>
        </p:txBody>
      </p:sp>
      <p:sp>
        <p:nvSpPr>
          <p:cNvPr id="55" name="TextBox 55"/>
          <p:cNvSpPr txBox="1"/>
          <p:nvPr/>
        </p:nvSpPr>
        <p:spPr>
          <a:xfrm>
            <a:off x="3714377" y="1854069"/>
            <a:ext cx="2827907" cy="534529"/>
          </a:xfrm>
          <a:prstGeom prst="rect">
            <a:avLst/>
          </a:prstGeom>
        </p:spPr>
        <p:txBody>
          <a:bodyPr lIns="0" tIns="0" rIns="0" bIns="0" rtlCol="0" anchor="t">
            <a:spAutoFit/>
          </a:bodyPr>
          <a:lstStyle/>
          <a:p>
            <a:pPr marL="0" lvl="0" indent="0" algn="ctr">
              <a:lnSpc>
                <a:spcPts val="3654"/>
              </a:lnSpc>
              <a:spcBef>
                <a:spcPct val="0"/>
              </a:spcBef>
            </a:pPr>
            <a:r>
              <a:rPr lang="en-US" sz="3177" b="1">
                <a:solidFill>
                  <a:srgbClr val="000000"/>
                </a:solidFill>
                <a:latin typeface="Times New Roman Bold"/>
                <a:ea typeface="Times New Roman Bold"/>
                <a:cs typeface="Times New Roman Bold"/>
                <a:sym typeface="Times New Roman Bold"/>
              </a:rPr>
              <a:t>August</a:t>
            </a:r>
          </a:p>
        </p:txBody>
      </p:sp>
      <p:sp>
        <p:nvSpPr>
          <p:cNvPr id="56" name="TextBox 56"/>
          <p:cNvSpPr txBox="1"/>
          <p:nvPr/>
        </p:nvSpPr>
        <p:spPr>
          <a:xfrm>
            <a:off x="11386386" y="1854069"/>
            <a:ext cx="2827907" cy="534529"/>
          </a:xfrm>
          <a:prstGeom prst="rect">
            <a:avLst/>
          </a:prstGeom>
        </p:spPr>
        <p:txBody>
          <a:bodyPr lIns="0" tIns="0" rIns="0" bIns="0" rtlCol="0" anchor="t">
            <a:spAutoFit/>
          </a:bodyPr>
          <a:lstStyle/>
          <a:p>
            <a:pPr marL="0" lvl="0" indent="0" algn="ctr">
              <a:lnSpc>
                <a:spcPts val="3654"/>
              </a:lnSpc>
              <a:spcBef>
                <a:spcPct val="0"/>
              </a:spcBef>
            </a:pPr>
            <a:r>
              <a:rPr lang="en-US" sz="3177" b="1">
                <a:solidFill>
                  <a:srgbClr val="000000"/>
                </a:solidFill>
                <a:latin typeface="Times New Roman Bold"/>
                <a:ea typeface="Times New Roman Bold"/>
                <a:cs typeface="Times New Roman Bold"/>
                <a:sym typeface="Times New Roman Bold"/>
              </a:rPr>
              <a:t>October</a:t>
            </a:r>
          </a:p>
        </p:txBody>
      </p:sp>
      <p:sp>
        <p:nvSpPr>
          <p:cNvPr id="57" name="TextBox 57"/>
          <p:cNvSpPr txBox="1"/>
          <p:nvPr/>
        </p:nvSpPr>
        <p:spPr>
          <a:xfrm>
            <a:off x="7397702" y="1854069"/>
            <a:ext cx="2827907" cy="534529"/>
          </a:xfrm>
          <a:prstGeom prst="rect">
            <a:avLst/>
          </a:prstGeom>
        </p:spPr>
        <p:txBody>
          <a:bodyPr lIns="0" tIns="0" rIns="0" bIns="0" rtlCol="0" anchor="t">
            <a:spAutoFit/>
          </a:bodyPr>
          <a:lstStyle/>
          <a:p>
            <a:pPr marL="0" lvl="0" indent="0" algn="ctr">
              <a:lnSpc>
                <a:spcPts val="3654"/>
              </a:lnSpc>
              <a:spcBef>
                <a:spcPct val="0"/>
              </a:spcBef>
            </a:pPr>
            <a:r>
              <a:rPr lang="en-US" sz="3177" b="1">
                <a:solidFill>
                  <a:srgbClr val="000000"/>
                </a:solidFill>
                <a:latin typeface="Times New Roman Bold"/>
                <a:ea typeface="Times New Roman Bold"/>
                <a:cs typeface="Times New Roman Bold"/>
                <a:sym typeface="Times New Roman Bold"/>
              </a:rPr>
              <a:t>September</a:t>
            </a:r>
          </a:p>
        </p:txBody>
      </p:sp>
      <p:sp>
        <p:nvSpPr>
          <p:cNvPr id="58" name="TextBox 58"/>
          <p:cNvSpPr txBox="1"/>
          <p:nvPr/>
        </p:nvSpPr>
        <p:spPr>
          <a:xfrm>
            <a:off x="15022690" y="1854069"/>
            <a:ext cx="2827907" cy="534529"/>
          </a:xfrm>
          <a:prstGeom prst="rect">
            <a:avLst/>
          </a:prstGeom>
        </p:spPr>
        <p:txBody>
          <a:bodyPr lIns="0" tIns="0" rIns="0" bIns="0" rtlCol="0" anchor="t">
            <a:spAutoFit/>
          </a:bodyPr>
          <a:lstStyle/>
          <a:p>
            <a:pPr marL="0" lvl="0" indent="0" algn="ctr">
              <a:lnSpc>
                <a:spcPts val="3654"/>
              </a:lnSpc>
              <a:spcBef>
                <a:spcPct val="0"/>
              </a:spcBef>
            </a:pPr>
            <a:r>
              <a:rPr lang="en-US" sz="3177" b="1">
                <a:solidFill>
                  <a:srgbClr val="000000"/>
                </a:solidFill>
                <a:latin typeface="Times New Roman Bold"/>
                <a:ea typeface="Times New Roman Bold"/>
                <a:cs typeface="Times New Roman Bold"/>
                <a:sym typeface="Times New Roman Bold"/>
              </a:rPr>
              <a:t>November</a:t>
            </a:r>
          </a:p>
        </p:txBody>
      </p:sp>
      <p:sp>
        <p:nvSpPr>
          <p:cNvPr id="59" name="Freeform 59"/>
          <p:cNvSpPr/>
          <p:nvPr/>
        </p:nvSpPr>
        <p:spPr>
          <a:xfrm>
            <a:off x="7788362" y="1638261"/>
            <a:ext cx="2046588" cy="1023294"/>
          </a:xfrm>
          <a:custGeom>
            <a:avLst/>
            <a:gdLst/>
            <a:ahLst/>
            <a:cxnLst/>
            <a:rect l="l" t="t" r="r" b="b"/>
            <a:pathLst>
              <a:path w="2046588" h="1023294">
                <a:moveTo>
                  <a:pt x="0" y="0"/>
                </a:moveTo>
                <a:lnTo>
                  <a:pt x="2046588" y="0"/>
                </a:lnTo>
                <a:lnTo>
                  <a:pt x="2046588" y="1023294"/>
                </a:lnTo>
                <a:lnTo>
                  <a:pt x="0" y="1023294"/>
                </a:lnTo>
                <a:lnTo>
                  <a:pt x="0" y="0"/>
                </a:lnTo>
                <a:close/>
              </a:path>
            </a:pathLst>
          </a:custGeom>
          <a:blipFill>
            <a:blip r:embed="rId2">
              <a:extLst>
                <a:ext uri="{96DAC541-7B7A-43D3-8B79-37D633B846F1}">
                  <asvg:svgBlip xmlns:asvg="http://schemas.microsoft.com/office/drawing/2016/SVG/main" r:embed="rId3"/>
                </a:ext>
              </a:extLst>
            </a:blip>
            <a:stretch>
              <a:fillRect/>
            </a:stretch>
          </a:blipFill>
          <a:ln w="9525" cap="sq">
            <a:solidFill>
              <a:srgbClr val="000000"/>
            </a:solidFill>
            <a:prstDash val="solid"/>
            <a:miter/>
          </a:ln>
        </p:spPr>
      </p:sp>
      <p:sp>
        <p:nvSpPr>
          <p:cNvPr id="60" name="Freeform 60"/>
          <p:cNvSpPr/>
          <p:nvPr/>
        </p:nvSpPr>
        <p:spPr>
          <a:xfrm>
            <a:off x="11825764" y="1638261"/>
            <a:ext cx="2046588" cy="1023294"/>
          </a:xfrm>
          <a:custGeom>
            <a:avLst/>
            <a:gdLst/>
            <a:ahLst/>
            <a:cxnLst/>
            <a:rect l="l" t="t" r="r" b="b"/>
            <a:pathLst>
              <a:path w="2046588" h="1023294">
                <a:moveTo>
                  <a:pt x="0" y="0"/>
                </a:moveTo>
                <a:lnTo>
                  <a:pt x="2046588" y="0"/>
                </a:lnTo>
                <a:lnTo>
                  <a:pt x="2046588" y="1023294"/>
                </a:lnTo>
                <a:lnTo>
                  <a:pt x="0" y="1023294"/>
                </a:lnTo>
                <a:lnTo>
                  <a:pt x="0" y="0"/>
                </a:lnTo>
                <a:close/>
              </a:path>
            </a:pathLst>
          </a:custGeom>
          <a:blipFill>
            <a:blip r:embed="rId2">
              <a:extLst>
                <a:ext uri="{96DAC541-7B7A-43D3-8B79-37D633B846F1}">
                  <asvg:svgBlip xmlns:asvg="http://schemas.microsoft.com/office/drawing/2016/SVG/main" r:embed="rId3"/>
                </a:ext>
              </a:extLst>
            </a:blip>
            <a:stretch>
              <a:fillRect/>
            </a:stretch>
          </a:blipFill>
          <a:ln w="9525" cap="sq">
            <a:solidFill>
              <a:srgbClr val="000000"/>
            </a:solidFill>
            <a:prstDash val="solid"/>
            <a:miter/>
          </a:ln>
        </p:spPr>
      </p:sp>
      <p:sp>
        <p:nvSpPr>
          <p:cNvPr id="61" name="Freeform 61"/>
          <p:cNvSpPr/>
          <p:nvPr/>
        </p:nvSpPr>
        <p:spPr>
          <a:xfrm>
            <a:off x="15413349" y="1638261"/>
            <a:ext cx="2046588" cy="1023294"/>
          </a:xfrm>
          <a:custGeom>
            <a:avLst/>
            <a:gdLst/>
            <a:ahLst/>
            <a:cxnLst/>
            <a:rect l="l" t="t" r="r" b="b"/>
            <a:pathLst>
              <a:path w="2046588" h="1023294">
                <a:moveTo>
                  <a:pt x="0" y="0"/>
                </a:moveTo>
                <a:lnTo>
                  <a:pt x="2046589" y="0"/>
                </a:lnTo>
                <a:lnTo>
                  <a:pt x="2046589" y="1023294"/>
                </a:lnTo>
                <a:lnTo>
                  <a:pt x="0" y="1023294"/>
                </a:lnTo>
                <a:lnTo>
                  <a:pt x="0" y="0"/>
                </a:lnTo>
                <a:close/>
              </a:path>
            </a:pathLst>
          </a:custGeom>
          <a:blipFill>
            <a:blip r:embed="rId2">
              <a:extLst>
                <a:ext uri="{96DAC541-7B7A-43D3-8B79-37D633B846F1}">
                  <asvg:svgBlip xmlns:asvg="http://schemas.microsoft.com/office/drawing/2016/SVG/main" r:embed="rId3"/>
                </a:ext>
              </a:extLst>
            </a:blip>
            <a:stretch>
              <a:fillRect/>
            </a:stretch>
          </a:blipFill>
          <a:ln w="9525" cap="sq">
            <a:solidFill>
              <a:srgbClr val="000000"/>
            </a:solidFill>
            <a:prstDash val="solid"/>
            <a:miter/>
          </a:ln>
        </p:spPr>
      </p:sp>
      <p:grpSp>
        <p:nvGrpSpPr>
          <p:cNvPr id="62" name="Group 62"/>
          <p:cNvGrpSpPr/>
          <p:nvPr/>
        </p:nvGrpSpPr>
        <p:grpSpPr>
          <a:xfrm>
            <a:off x="14784565" y="7372568"/>
            <a:ext cx="3242059" cy="557451"/>
            <a:chOff x="0" y="0"/>
            <a:chExt cx="4322746" cy="743268"/>
          </a:xfrm>
        </p:grpSpPr>
        <p:sp>
          <p:nvSpPr>
            <p:cNvPr id="63" name="AutoShape 63"/>
            <p:cNvSpPr/>
            <p:nvPr/>
          </p:nvSpPr>
          <p:spPr>
            <a:xfrm>
              <a:off x="0" y="0"/>
              <a:ext cx="4322746" cy="743268"/>
            </a:xfrm>
            <a:prstGeom prst="rect">
              <a:avLst/>
            </a:prstGeom>
            <a:solidFill>
              <a:srgbClr val="5CE1E6"/>
            </a:solidFill>
          </p:spPr>
        </p:sp>
        <p:sp>
          <p:nvSpPr>
            <p:cNvPr id="64" name="TextBox 64"/>
            <p:cNvSpPr txBox="1"/>
            <p:nvPr/>
          </p:nvSpPr>
          <p:spPr>
            <a:xfrm>
              <a:off x="60321" y="54196"/>
              <a:ext cx="4262425"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000000"/>
                  </a:solidFill>
                  <a:latin typeface="Times New Roman"/>
                  <a:ea typeface="Times New Roman"/>
                  <a:cs typeface="Times New Roman"/>
                  <a:sym typeface="Times New Roman"/>
                </a:rPr>
                <a:t>Project Report</a:t>
              </a:r>
            </a:p>
          </p:txBody>
        </p:sp>
      </p:grpSp>
      <p:grpSp>
        <p:nvGrpSpPr>
          <p:cNvPr id="65" name="Group 65"/>
          <p:cNvGrpSpPr/>
          <p:nvPr/>
        </p:nvGrpSpPr>
        <p:grpSpPr>
          <a:xfrm>
            <a:off x="14794090" y="8021469"/>
            <a:ext cx="3232534" cy="557451"/>
            <a:chOff x="0" y="0"/>
            <a:chExt cx="4310046" cy="743268"/>
          </a:xfrm>
        </p:grpSpPr>
        <p:sp>
          <p:nvSpPr>
            <p:cNvPr id="66" name="AutoShape 66"/>
            <p:cNvSpPr/>
            <p:nvPr/>
          </p:nvSpPr>
          <p:spPr>
            <a:xfrm>
              <a:off x="0" y="0"/>
              <a:ext cx="4310046" cy="743268"/>
            </a:xfrm>
            <a:prstGeom prst="rect">
              <a:avLst/>
            </a:prstGeom>
            <a:solidFill>
              <a:srgbClr val="38B6FF"/>
            </a:solidFill>
          </p:spPr>
        </p:sp>
        <p:sp>
          <p:nvSpPr>
            <p:cNvPr id="67" name="TextBox 67"/>
            <p:cNvSpPr txBox="1"/>
            <p:nvPr/>
          </p:nvSpPr>
          <p:spPr>
            <a:xfrm>
              <a:off x="215628" y="83308"/>
              <a:ext cx="3818179"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000000"/>
                  </a:solidFill>
                  <a:latin typeface="Times New Roman"/>
                  <a:ea typeface="Times New Roman"/>
                  <a:cs typeface="Times New Roman"/>
                  <a:sym typeface="Times New Roman"/>
                </a:rPr>
                <a:t>Final Review </a:t>
              </a:r>
            </a:p>
          </p:txBody>
        </p:sp>
      </p:grpSp>
      <p:sp>
        <p:nvSpPr>
          <p:cNvPr id="68" name="TextBox 68"/>
          <p:cNvSpPr txBox="1"/>
          <p:nvPr/>
        </p:nvSpPr>
        <p:spPr>
          <a:xfrm>
            <a:off x="17408135" y="9434362"/>
            <a:ext cx="327978"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118774" y="0"/>
            <a:ext cx="5169226" cy="10287000"/>
            <a:chOff x="0" y="0"/>
            <a:chExt cx="1361442" cy="2709333"/>
          </a:xfrm>
        </p:grpSpPr>
        <p:sp>
          <p:nvSpPr>
            <p:cNvPr id="3" name="Freeform 3"/>
            <p:cNvSpPr/>
            <p:nvPr/>
          </p:nvSpPr>
          <p:spPr>
            <a:xfrm>
              <a:off x="0" y="0"/>
              <a:ext cx="1361442" cy="2709333"/>
            </a:xfrm>
            <a:custGeom>
              <a:avLst/>
              <a:gdLst/>
              <a:ahLst/>
              <a:cxnLst/>
              <a:rect l="l" t="t" r="r" b="b"/>
              <a:pathLst>
                <a:path w="1361442" h="2709333">
                  <a:moveTo>
                    <a:pt x="0" y="0"/>
                  </a:moveTo>
                  <a:lnTo>
                    <a:pt x="1361442" y="0"/>
                  </a:lnTo>
                  <a:lnTo>
                    <a:pt x="1361442" y="2709333"/>
                  </a:lnTo>
                  <a:lnTo>
                    <a:pt x="0" y="2709333"/>
                  </a:lnTo>
                  <a:close/>
                </a:path>
              </a:pathLst>
            </a:custGeom>
            <a:solidFill>
              <a:srgbClr val="5CE1E6"/>
            </a:solidFill>
          </p:spPr>
        </p:sp>
        <p:sp>
          <p:nvSpPr>
            <p:cNvPr id="4" name="TextBox 4"/>
            <p:cNvSpPr txBox="1"/>
            <p:nvPr/>
          </p:nvSpPr>
          <p:spPr>
            <a:xfrm>
              <a:off x="0" y="-85725"/>
              <a:ext cx="1361442" cy="2795058"/>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653345" y="1978312"/>
            <a:ext cx="969409" cy="96940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7" name="TextBox 7"/>
            <p:cNvSpPr txBox="1"/>
            <p:nvPr/>
          </p:nvSpPr>
          <p:spPr>
            <a:xfrm>
              <a:off x="76200" y="-57150"/>
              <a:ext cx="660400" cy="793750"/>
            </a:xfrm>
            <a:prstGeom prst="rect">
              <a:avLst/>
            </a:prstGeom>
          </p:spPr>
          <p:txBody>
            <a:bodyPr lIns="44470" tIns="44470" rIns="44470" bIns="44470" rtlCol="0" anchor="ctr"/>
            <a:lstStyle/>
            <a:p>
              <a:pPr algn="ctr">
                <a:lnSpc>
                  <a:spcPts val="4759"/>
                </a:lnSpc>
              </a:pPr>
              <a:r>
                <a:rPr lang="en-US" sz="3399" b="1">
                  <a:solidFill>
                    <a:srgbClr val="000000"/>
                  </a:solidFill>
                  <a:latin typeface="Times New Roman Bold"/>
                  <a:ea typeface="Times New Roman Bold"/>
                  <a:cs typeface="Times New Roman Bold"/>
                  <a:sym typeface="Times New Roman Bold"/>
                </a:rPr>
                <a:t>01</a:t>
              </a:r>
            </a:p>
          </p:txBody>
        </p:sp>
      </p:grpSp>
      <p:grpSp>
        <p:nvGrpSpPr>
          <p:cNvPr id="8" name="Group 8"/>
          <p:cNvGrpSpPr/>
          <p:nvPr/>
        </p:nvGrpSpPr>
        <p:grpSpPr>
          <a:xfrm>
            <a:off x="5975431" y="1978312"/>
            <a:ext cx="969409" cy="96940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10" name="TextBox 10"/>
            <p:cNvSpPr txBox="1"/>
            <p:nvPr/>
          </p:nvSpPr>
          <p:spPr>
            <a:xfrm>
              <a:off x="76200" y="-57150"/>
              <a:ext cx="660400" cy="793750"/>
            </a:xfrm>
            <a:prstGeom prst="rect">
              <a:avLst/>
            </a:prstGeom>
          </p:spPr>
          <p:txBody>
            <a:bodyPr lIns="44470" tIns="44470" rIns="44470" bIns="44470" rtlCol="0" anchor="ctr"/>
            <a:lstStyle/>
            <a:p>
              <a:pPr algn="ctr">
                <a:lnSpc>
                  <a:spcPts val="4759"/>
                </a:lnSpc>
              </a:pPr>
              <a:r>
                <a:rPr lang="en-US" sz="3399" b="1">
                  <a:solidFill>
                    <a:srgbClr val="000000"/>
                  </a:solidFill>
                  <a:latin typeface="Times New Roman Bold"/>
                  <a:ea typeface="Times New Roman Bold"/>
                  <a:cs typeface="Times New Roman Bold"/>
                  <a:sym typeface="Times New Roman Bold"/>
                </a:rPr>
                <a:t>07</a:t>
              </a:r>
            </a:p>
          </p:txBody>
        </p:sp>
      </p:grpSp>
      <p:grpSp>
        <p:nvGrpSpPr>
          <p:cNvPr id="11" name="Group 11"/>
          <p:cNvGrpSpPr/>
          <p:nvPr/>
        </p:nvGrpSpPr>
        <p:grpSpPr>
          <a:xfrm>
            <a:off x="653345" y="3143347"/>
            <a:ext cx="969409" cy="96940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13" name="TextBox 13"/>
            <p:cNvSpPr txBox="1"/>
            <p:nvPr/>
          </p:nvSpPr>
          <p:spPr>
            <a:xfrm>
              <a:off x="76200" y="-57150"/>
              <a:ext cx="660400" cy="793750"/>
            </a:xfrm>
            <a:prstGeom prst="rect">
              <a:avLst/>
            </a:prstGeom>
          </p:spPr>
          <p:txBody>
            <a:bodyPr lIns="44470" tIns="44470" rIns="44470" bIns="44470" rtlCol="0" anchor="ctr"/>
            <a:lstStyle/>
            <a:p>
              <a:pPr algn="ctr">
                <a:lnSpc>
                  <a:spcPts val="4759"/>
                </a:lnSpc>
              </a:pPr>
              <a:r>
                <a:rPr lang="en-US" sz="3399" b="1">
                  <a:solidFill>
                    <a:srgbClr val="000000"/>
                  </a:solidFill>
                  <a:latin typeface="Times New Roman Bold"/>
                  <a:ea typeface="Times New Roman Bold"/>
                  <a:cs typeface="Times New Roman Bold"/>
                  <a:sym typeface="Times New Roman Bold"/>
                </a:rPr>
                <a:t>02</a:t>
              </a:r>
            </a:p>
          </p:txBody>
        </p:sp>
      </p:grpSp>
      <p:grpSp>
        <p:nvGrpSpPr>
          <p:cNvPr id="14" name="Group 14"/>
          <p:cNvGrpSpPr/>
          <p:nvPr/>
        </p:nvGrpSpPr>
        <p:grpSpPr>
          <a:xfrm>
            <a:off x="5975431" y="3143347"/>
            <a:ext cx="969409" cy="96940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16" name="TextBox 16"/>
            <p:cNvSpPr txBox="1"/>
            <p:nvPr/>
          </p:nvSpPr>
          <p:spPr>
            <a:xfrm>
              <a:off x="76200" y="-57150"/>
              <a:ext cx="660400" cy="793750"/>
            </a:xfrm>
            <a:prstGeom prst="rect">
              <a:avLst/>
            </a:prstGeom>
          </p:spPr>
          <p:txBody>
            <a:bodyPr lIns="44470" tIns="44470" rIns="44470" bIns="44470" rtlCol="0" anchor="ctr"/>
            <a:lstStyle/>
            <a:p>
              <a:pPr algn="ctr">
                <a:lnSpc>
                  <a:spcPts val="4759"/>
                </a:lnSpc>
              </a:pPr>
              <a:r>
                <a:rPr lang="en-US" sz="3399" b="1">
                  <a:solidFill>
                    <a:srgbClr val="000000"/>
                  </a:solidFill>
                  <a:latin typeface="Times New Roman Bold"/>
                  <a:ea typeface="Times New Roman Bold"/>
                  <a:cs typeface="Times New Roman Bold"/>
                  <a:sym typeface="Times New Roman Bold"/>
                </a:rPr>
                <a:t>08</a:t>
              </a:r>
            </a:p>
          </p:txBody>
        </p:sp>
      </p:grpSp>
      <p:grpSp>
        <p:nvGrpSpPr>
          <p:cNvPr id="17" name="Group 17"/>
          <p:cNvGrpSpPr/>
          <p:nvPr/>
        </p:nvGrpSpPr>
        <p:grpSpPr>
          <a:xfrm>
            <a:off x="653345" y="4312781"/>
            <a:ext cx="969409" cy="969409"/>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19" name="TextBox 19"/>
            <p:cNvSpPr txBox="1"/>
            <p:nvPr/>
          </p:nvSpPr>
          <p:spPr>
            <a:xfrm>
              <a:off x="76200" y="-57150"/>
              <a:ext cx="660400" cy="793750"/>
            </a:xfrm>
            <a:prstGeom prst="rect">
              <a:avLst/>
            </a:prstGeom>
          </p:spPr>
          <p:txBody>
            <a:bodyPr lIns="44470" tIns="44470" rIns="44470" bIns="44470" rtlCol="0" anchor="ctr"/>
            <a:lstStyle/>
            <a:p>
              <a:pPr algn="ctr">
                <a:lnSpc>
                  <a:spcPts val="4759"/>
                </a:lnSpc>
              </a:pPr>
              <a:r>
                <a:rPr lang="en-US" sz="3399" b="1">
                  <a:solidFill>
                    <a:srgbClr val="000000"/>
                  </a:solidFill>
                  <a:latin typeface="Times New Roman Bold"/>
                  <a:ea typeface="Times New Roman Bold"/>
                  <a:cs typeface="Times New Roman Bold"/>
                  <a:sym typeface="Times New Roman Bold"/>
                </a:rPr>
                <a:t>03</a:t>
              </a:r>
            </a:p>
          </p:txBody>
        </p:sp>
      </p:grpSp>
      <p:grpSp>
        <p:nvGrpSpPr>
          <p:cNvPr id="20" name="Group 20"/>
          <p:cNvGrpSpPr/>
          <p:nvPr/>
        </p:nvGrpSpPr>
        <p:grpSpPr>
          <a:xfrm>
            <a:off x="5975431" y="4312781"/>
            <a:ext cx="969409" cy="969409"/>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22" name="TextBox 22"/>
            <p:cNvSpPr txBox="1"/>
            <p:nvPr/>
          </p:nvSpPr>
          <p:spPr>
            <a:xfrm>
              <a:off x="76200" y="-57150"/>
              <a:ext cx="660400" cy="793750"/>
            </a:xfrm>
            <a:prstGeom prst="rect">
              <a:avLst/>
            </a:prstGeom>
          </p:spPr>
          <p:txBody>
            <a:bodyPr lIns="44470" tIns="44470" rIns="44470" bIns="44470" rtlCol="0" anchor="ctr"/>
            <a:lstStyle/>
            <a:p>
              <a:pPr algn="ctr">
                <a:lnSpc>
                  <a:spcPts val="4759"/>
                </a:lnSpc>
              </a:pPr>
              <a:r>
                <a:rPr lang="en-US" sz="3399" b="1">
                  <a:solidFill>
                    <a:srgbClr val="000000"/>
                  </a:solidFill>
                  <a:latin typeface="Times New Roman Bold"/>
                  <a:ea typeface="Times New Roman Bold"/>
                  <a:cs typeface="Times New Roman Bold"/>
                  <a:sym typeface="Times New Roman Bold"/>
                </a:rPr>
                <a:t>09</a:t>
              </a:r>
            </a:p>
          </p:txBody>
        </p:sp>
      </p:grpSp>
      <p:sp>
        <p:nvSpPr>
          <p:cNvPr id="23" name="AutoShape 23"/>
          <p:cNvSpPr/>
          <p:nvPr/>
        </p:nvSpPr>
        <p:spPr>
          <a:xfrm>
            <a:off x="653345" y="1491615"/>
            <a:ext cx="10958444" cy="0"/>
          </a:xfrm>
          <a:prstGeom prst="line">
            <a:avLst/>
          </a:prstGeom>
          <a:ln w="76200" cap="flat">
            <a:solidFill>
              <a:srgbClr val="5CE1E6"/>
            </a:solidFill>
            <a:prstDash val="solid"/>
            <a:headEnd type="none" w="sm" len="sm"/>
            <a:tailEnd type="none" w="sm" len="sm"/>
          </a:ln>
        </p:spPr>
      </p:sp>
      <p:sp>
        <p:nvSpPr>
          <p:cNvPr id="24" name="TextBox 24"/>
          <p:cNvSpPr txBox="1"/>
          <p:nvPr/>
        </p:nvSpPr>
        <p:spPr>
          <a:xfrm>
            <a:off x="1028700" y="423424"/>
            <a:ext cx="10303305" cy="963931"/>
          </a:xfrm>
          <a:prstGeom prst="rect">
            <a:avLst/>
          </a:prstGeom>
        </p:spPr>
        <p:txBody>
          <a:bodyPr lIns="0" tIns="0" rIns="0" bIns="0" rtlCol="0" anchor="t">
            <a:spAutoFit/>
          </a:bodyPr>
          <a:lstStyle/>
          <a:p>
            <a:pPr algn="l">
              <a:lnSpc>
                <a:spcPts val="6405"/>
              </a:lnSpc>
            </a:pPr>
            <a:r>
              <a:rPr lang="en-US" sz="6100" b="1">
                <a:solidFill>
                  <a:srgbClr val="000000"/>
                </a:solidFill>
                <a:latin typeface="Times New Roman Bold"/>
                <a:ea typeface="Times New Roman Bold"/>
                <a:cs typeface="Times New Roman Bold"/>
                <a:sym typeface="Times New Roman Bold"/>
              </a:rPr>
              <a:t>TABLE OF CONTENTS</a:t>
            </a:r>
          </a:p>
        </p:txBody>
      </p:sp>
      <p:sp>
        <p:nvSpPr>
          <p:cNvPr id="25" name="TextBox 25"/>
          <p:cNvSpPr txBox="1"/>
          <p:nvPr/>
        </p:nvSpPr>
        <p:spPr>
          <a:xfrm>
            <a:off x="1880900" y="2170916"/>
            <a:ext cx="3614553" cy="495935"/>
          </a:xfrm>
          <a:prstGeom prst="rect">
            <a:avLst/>
          </a:prstGeom>
        </p:spPr>
        <p:txBody>
          <a:bodyPr lIns="0" tIns="0" rIns="0" bIns="0" rtlCol="0" anchor="t">
            <a:spAutoFit/>
          </a:bodyPr>
          <a:lstStyle/>
          <a:p>
            <a:pPr algn="just">
              <a:lnSpc>
                <a:spcPts val="3639"/>
              </a:lnSpc>
            </a:pPr>
            <a:r>
              <a:rPr lang="en-US" sz="2599" b="1">
                <a:solidFill>
                  <a:srgbClr val="FFFFFF"/>
                </a:solidFill>
                <a:latin typeface="Times New Roman Medium"/>
                <a:ea typeface="Times New Roman Medium"/>
                <a:cs typeface="Times New Roman Medium"/>
                <a:sym typeface="Times New Roman Medium"/>
              </a:rPr>
              <a:t>Introduction</a:t>
            </a:r>
          </a:p>
        </p:txBody>
      </p:sp>
      <p:grpSp>
        <p:nvGrpSpPr>
          <p:cNvPr id="26" name="Group 26"/>
          <p:cNvGrpSpPr/>
          <p:nvPr/>
        </p:nvGrpSpPr>
        <p:grpSpPr>
          <a:xfrm>
            <a:off x="653345" y="5482214"/>
            <a:ext cx="969409" cy="969409"/>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28" name="TextBox 28"/>
            <p:cNvSpPr txBox="1"/>
            <p:nvPr/>
          </p:nvSpPr>
          <p:spPr>
            <a:xfrm>
              <a:off x="76200" y="-57150"/>
              <a:ext cx="660400" cy="793750"/>
            </a:xfrm>
            <a:prstGeom prst="rect">
              <a:avLst/>
            </a:prstGeom>
          </p:spPr>
          <p:txBody>
            <a:bodyPr lIns="44470" tIns="44470" rIns="44470" bIns="44470" rtlCol="0" anchor="ctr"/>
            <a:lstStyle/>
            <a:p>
              <a:pPr algn="ctr">
                <a:lnSpc>
                  <a:spcPts val="4759"/>
                </a:lnSpc>
              </a:pPr>
              <a:r>
                <a:rPr lang="en-US" sz="3399" b="1">
                  <a:solidFill>
                    <a:srgbClr val="000000"/>
                  </a:solidFill>
                  <a:latin typeface="Times New Roman Bold"/>
                  <a:ea typeface="Times New Roman Bold"/>
                  <a:cs typeface="Times New Roman Bold"/>
                  <a:sym typeface="Times New Roman Bold"/>
                </a:rPr>
                <a:t>04</a:t>
              </a:r>
            </a:p>
          </p:txBody>
        </p:sp>
      </p:grpSp>
      <p:grpSp>
        <p:nvGrpSpPr>
          <p:cNvPr id="29" name="Group 29"/>
          <p:cNvGrpSpPr/>
          <p:nvPr/>
        </p:nvGrpSpPr>
        <p:grpSpPr>
          <a:xfrm>
            <a:off x="5975431" y="5482214"/>
            <a:ext cx="969409" cy="969409"/>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31" name="TextBox 31"/>
            <p:cNvSpPr txBox="1"/>
            <p:nvPr/>
          </p:nvSpPr>
          <p:spPr>
            <a:xfrm>
              <a:off x="76200" y="-57150"/>
              <a:ext cx="660400" cy="793750"/>
            </a:xfrm>
            <a:prstGeom prst="rect">
              <a:avLst/>
            </a:prstGeom>
          </p:spPr>
          <p:txBody>
            <a:bodyPr lIns="44470" tIns="44470" rIns="44470" bIns="44470" rtlCol="0" anchor="ctr"/>
            <a:lstStyle/>
            <a:p>
              <a:pPr algn="ctr">
                <a:lnSpc>
                  <a:spcPts val="4759"/>
                </a:lnSpc>
              </a:pPr>
              <a:r>
                <a:rPr lang="en-US" sz="3399" b="1">
                  <a:solidFill>
                    <a:srgbClr val="000000"/>
                  </a:solidFill>
                  <a:latin typeface="Times New Roman Bold"/>
                  <a:ea typeface="Times New Roman Bold"/>
                  <a:cs typeface="Times New Roman Bold"/>
                  <a:sym typeface="Times New Roman Bold"/>
                </a:rPr>
                <a:t>10</a:t>
              </a:r>
            </a:p>
          </p:txBody>
        </p:sp>
      </p:grpSp>
      <p:grpSp>
        <p:nvGrpSpPr>
          <p:cNvPr id="32" name="Group 32"/>
          <p:cNvGrpSpPr/>
          <p:nvPr/>
        </p:nvGrpSpPr>
        <p:grpSpPr>
          <a:xfrm>
            <a:off x="653345" y="6647249"/>
            <a:ext cx="969409" cy="969409"/>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34" name="TextBox 34"/>
            <p:cNvSpPr txBox="1"/>
            <p:nvPr/>
          </p:nvSpPr>
          <p:spPr>
            <a:xfrm>
              <a:off x="76200" y="-57150"/>
              <a:ext cx="660400" cy="793750"/>
            </a:xfrm>
            <a:prstGeom prst="rect">
              <a:avLst/>
            </a:prstGeom>
          </p:spPr>
          <p:txBody>
            <a:bodyPr lIns="44470" tIns="44470" rIns="44470" bIns="44470" rtlCol="0" anchor="ctr"/>
            <a:lstStyle/>
            <a:p>
              <a:pPr algn="ctr">
                <a:lnSpc>
                  <a:spcPts val="4759"/>
                </a:lnSpc>
              </a:pPr>
              <a:r>
                <a:rPr lang="en-US" sz="3399" b="1">
                  <a:solidFill>
                    <a:srgbClr val="000000"/>
                  </a:solidFill>
                  <a:latin typeface="Times New Roman Bold"/>
                  <a:ea typeface="Times New Roman Bold"/>
                  <a:cs typeface="Times New Roman Bold"/>
                  <a:sym typeface="Times New Roman Bold"/>
                </a:rPr>
                <a:t>05</a:t>
              </a:r>
            </a:p>
          </p:txBody>
        </p:sp>
      </p:grpSp>
      <p:grpSp>
        <p:nvGrpSpPr>
          <p:cNvPr id="35" name="Group 35"/>
          <p:cNvGrpSpPr/>
          <p:nvPr/>
        </p:nvGrpSpPr>
        <p:grpSpPr>
          <a:xfrm>
            <a:off x="5975431" y="6647249"/>
            <a:ext cx="969409" cy="969409"/>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37" name="TextBox 37"/>
            <p:cNvSpPr txBox="1"/>
            <p:nvPr/>
          </p:nvSpPr>
          <p:spPr>
            <a:xfrm>
              <a:off x="76200" y="-57150"/>
              <a:ext cx="660400" cy="793750"/>
            </a:xfrm>
            <a:prstGeom prst="rect">
              <a:avLst/>
            </a:prstGeom>
          </p:spPr>
          <p:txBody>
            <a:bodyPr lIns="44470" tIns="44470" rIns="44470" bIns="44470" rtlCol="0" anchor="ctr"/>
            <a:lstStyle/>
            <a:p>
              <a:pPr algn="ctr">
                <a:lnSpc>
                  <a:spcPts val="4759"/>
                </a:lnSpc>
              </a:pPr>
              <a:r>
                <a:rPr lang="en-US" sz="3399" b="1">
                  <a:solidFill>
                    <a:srgbClr val="000000"/>
                  </a:solidFill>
                  <a:latin typeface="Times New Roman Bold"/>
                  <a:ea typeface="Times New Roman Bold"/>
                  <a:cs typeface="Times New Roman Bold"/>
                  <a:sym typeface="Times New Roman Bold"/>
                </a:rPr>
                <a:t>11</a:t>
              </a:r>
            </a:p>
          </p:txBody>
        </p:sp>
      </p:grpSp>
      <p:grpSp>
        <p:nvGrpSpPr>
          <p:cNvPr id="38" name="Group 38"/>
          <p:cNvGrpSpPr/>
          <p:nvPr/>
        </p:nvGrpSpPr>
        <p:grpSpPr>
          <a:xfrm>
            <a:off x="653345" y="7816683"/>
            <a:ext cx="969409" cy="969409"/>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40" name="TextBox 40"/>
            <p:cNvSpPr txBox="1"/>
            <p:nvPr/>
          </p:nvSpPr>
          <p:spPr>
            <a:xfrm>
              <a:off x="76200" y="-57150"/>
              <a:ext cx="660400" cy="793750"/>
            </a:xfrm>
            <a:prstGeom prst="rect">
              <a:avLst/>
            </a:prstGeom>
          </p:spPr>
          <p:txBody>
            <a:bodyPr lIns="44470" tIns="44470" rIns="44470" bIns="44470" rtlCol="0" anchor="ctr"/>
            <a:lstStyle/>
            <a:p>
              <a:pPr algn="ctr">
                <a:lnSpc>
                  <a:spcPts val="4759"/>
                </a:lnSpc>
              </a:pPr>
              <a:r>
                <a:rPr lang="en-US" sz="3399" b="1">
                  <a:solidFill>
                    <a:srgbClr val="000000"/>
                  </a:solidFill>
                  <a:latin typeface="Times New Roman Bold"/>
                  <a:ea typeface="Times New Roman Bold"/>
                  <a:cs typeface="Times New Roman Bold"/>
                  <a:sym typeface="Times New Roman Bold"/>
                </a:rPr>
                <a:t>06</a:t>
              </a:r>
            </a:p>
          </p:txBody>
        </p:sp>
      </p:grpSp>
      <p:grpSp>
        <p:nvGrpSpPr>
          <p:cNvPr id="41" name="Group 41"/>
          <p:cNvGrpSpPr/>
          <p:nvPr/>
        </p:nvGrpSpPr>
        <p:grpSpPr>
          <a:xfrm>
            <a:off x="5975431" y="7816683"/>
            <a:ext cx="969409" cy="969409"/>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43" name="TextBox 43"/>
            <p:cNvSpPr txBox="1"/>
            <p:nvPr/>
          </p:nvSpPr>
          <p:spPr>
            <a:xfrm>
              <a:off x="76200" y="-57150"/>
              <a:ext cx="660400" cy="793750"/>
            </a:xfrm>
            <a:prstGeom prst="rect">
              <a:avLst/>
            </a:prstGeom>
          </p:spPr>
          <p:txBody>
            <a:bodyPr lIns="44470" tIns="44470" rIns="44470" bIns="44470" rtlCol="0" anchor="ctr"/>
            <a:lstStyle/>
            <a:p>
              <a:pPr algn="ctr">
                <a:lnSpc>
                  <a:spcPts val="4759"/>
                </a:lnSpc>
              </a:pPr>
              <a:r>
                <a:rPr lang="en-US" sz="3399" b="1">
                  <a:solidFill>
                    <a:srgbClr val="000000"/>
                  </a:solidFill>
                  <a:latin typeface="Times New Roman Bold"/>
                  <a:ea typeface="Times New Roman Bold"/>
                  <a:cs typeface="Times New Roman Bold"/>
                  <a:sym typeface="Times New Roman Bold"/>
                </a:rPr>
                <a:t>12</a:t>
              </a:r>
            </a:p>
          </p:txBody>
        </p:sp>
      </p:grpSp>
      <p:sp>
        <p:nvSpPr>
          <p:cNvPr id="44" name="TextBox 44"/>
          <p:cNvSpPr txBox="1"/>
          <p:nvPr/>
        </p:nvSpPr>
        <p:spPr>
          <a:xfrm>
            <a:off x="1880900" y="2133134"/>
            <a:ext cx="2828609" cy="561975"/>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Times New Roman Bold"/>
                <a:ea typeface="Times New Roman Bold"/>
                <a:cs typeface="Times New Roman Bold"/>
                <a:sym typeface="Times New Roman Bold"/>
              </a:rPr>
              <a:t>Introduction</a:t>
            </a:r>
          </a:p>
        </p:txBody>
      </p:sp>
      <p:sp>
        <p:nvSpPr>
          <p:cNvPr id="45" name="TextBox 45"/>
          <p:cNvSpPr txBox="1"/>
          <p:nvPr/>
        </p:nvSpPr>
        <p:spPr>
          <a:xfrm>
            <a:off x="1880900" y="3257084"/>
            <a:ext cx="3141391" cy="561975"/>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Times New Roman Bold"/>
                <a:ea typeface="Times New Roman Bold"/>
                <a:cs typeface="Times New Roman Bold"/>
                <a:sym typeface="Times New Roman Bold"/>
              </a:rPr>
              <a:t>Literature Review</a:t>
            </a:r>
          </a:p>
        </p:txBody>
      </p:sp>
      <p:sp>
        <p:nvSpPr>
          <p:cNvPr id="46" name="TextBox 46"/>
          <p:cNvSpPr txBox="1"/>
          <p:nvPr/>
        </p:nvSpPr>
        <p:spPr>
          <a:xfrm>
            <a:off x="1880899" y="4459347"/>
            <a:ext cx="3783833" cy="494110"/>
          </a:xfrm>
          <a:prstGeom prst="rect">
            <a:avLst/>
          </a:prstGeom>
        </p:spPr>
        <p:txBody>
          <a:bodyPr wrap="square" lIns="0" tIns="0" rIns="0" bIns="0" rtlCol="0" anchor="t">
            <a:spAutoFit/>
          </a:bodyPr>
          <a:lstStyle/>
          <a:p>
            <a:pPr algn="just">
              <a:lnSpc>
                <a:spcPts val="4199"/>
              </a:lnSpc>
              <a:spcBef>
                <a:spcPct val="0"/>
              </a:spcBef>
            </a:pPr>
            <a:r>
              <a:rPr lang="en-US" sz="2999" b="1" dirty="0">
                <a:solidFill>
                  <a:srgbClr val="000000"/>
                </a:solidFill>
                <a:latin typeface="Times New Roman Bold"/>
                <a:ea typeface="Times New Roman Bold"/>
                <a:cs typeface="Times New Roman Bold"/>
                <a:sym typeface="Times New Roman Bold"/>
              </a:rPr>
              <a:t>Problem Formulation</a:t>
            </a:r>
          </a:p>
        </p:txBody>
      </p:sp>
      <p:sp>
        <p:nvSpPr>
          <p:cNvPr id="47" name="TextBox 47"/>
          <p:cNvSpPr txBox="1"/>
          <p:nvPr/>
        </p:nvSpPr>
        <p:spPr>
          <a:xfrm>
            <a:off x="1880900" y="5621080"/>
            <a:ext cx="3614553" cy="495935"/>
          </a:xfrm>
          <a:prstGeom prst="rect">
            <a:avLst/>
          </a:prstGeom>
        </p:spPr>
        <p:txBody>
          <a:bodyPr lIns="0" tIns="0" rIns="0" bIns="0" rtlCol="0" anchor="t">
            <a:spAutoFit/>
          </a:bodyPr>
          <a:lstStyle/>
          <a:p>
            <a:pPr algn="just">
              <a:lnSpc>
                <a:spcPts val="3639"/>
              </a:lnSpc>
            </a:pPr>
            <a:r>
              <a:rPr lang="en-US" sz="2599" b="1">
                <a:solidFill>
                  <a:srgbClr val="FFFFFF"/>
                </a:solidFill>
                <a:latin typeface="Times New Roman Medium"/>
                <a:ea typeface="Times New Roman Medium"/>
                <a:cs typeface="Times New Roman Medium"/>
                <a:sym typeface="Times New Roman Medium"/>
              </a:rPr>
              <a:t>Introduction</a:t>
            </a:r>
          </a:p>
        </p:txBody>
      </p:sp>
      <p:sp>
        <p:nvSpPr>
          <p:cNvPr id="48" name="TextBox 48"/>
          <p:cNvSpPr txBox="1"/>
          <p:nvPr/>
        </p:nvSpPr>
        <p:spPr>
          <a:xfrm>
            <a:off x="1880900" y="5628781"/>
            <a:ext cx="1942392" cy="561975"/>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Times New Roman Bold"/>
                <a:ea typeface="Times New Roman Bold"/>
                <a:cs typeface="Times New Roman Bold"/>
                <a:sym typeface="Times New Roman Bold"/>
              </a:rPr>
              <a:t>SDGs</a:t>
            </a:r>
          </a:p>
        </p:txBody>
      </p:sp>
      <p:sp>
        <p:nvSpPr>
          <p:cNvPr id="49" name="TextBox 49"/>
          <p:cNvSpPr txBox="1"/>
          <p:nvPr/>
        </p:nvSpPr>
        <p:spPr>
          <a:xfrm>
            <a:off x="1880900" y="6793816"/>
            <a:ext cx="3506304" cy="561975"/>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Times New Roman Bold"/>
                <a:ea typeface="Times New Roman Bold"/>
                <a:cs typeface="Times New Roman Bold"/>
                <a:sym typeface="Times New Roman Bold"/>
              </a:rPr>
              <a:t>System Design </a:t>
            </a:r>
          </a:p>
        </p:txBody>
      </p:sp>
      <p:sp>
        <p:nvSpPr>
          <p:cNvPr id="50" name="TextBox 50"/>
          <p:cNvSpPr txBox="1"/>
          <p:nvPr/>
        </p:nvSpPr>
        <p:spPr>
          <a:xfrm>
            <a:off x="1826775" y="7963249"/>
            <a:ext cx="3783834" cy="494110"/>
          </a:xfrm>
          <a:prstGeom prst="rect">
            <a:avLst/>
          </a:prstGeom>
        </p:spPr>
        <p:txBody>
          <a:bodyPr wrap="square" lIns="0" tIns="0" rIns="0" bIns="0" rtlCol="0" anchor="t">
            <a:spAutoFit/>
          </a:bodyPr>
          <a:lstStyle/>
          <a:p>
            <a:pPr algn="just">
              <a:lnSpc>
                <a:spcPts val="4199"/>
              </a:lnSpc>
              <a:spcBef>
                <a:spcPct val="0"/>
              </a:spcBef>
            </a:pPr>
            <a:r>
              <a:rPr lang="en-US" sz="2999" b="1" dirty="0">
                <a:solidFill>
                  <a:srgbClr val="000000"/>
                </a:solidFill>
                <a:latin typeface="Times New Roman Bold"/>
                <a:ea typeface="Times New Roman Bold"/>
                <a:cs typeface="Times New Roman Bold"/>
                <a:sym typeface="Times New Roman Bold"/>
              </a:rPr>
              <a:t>Analytical Description</a:t>
            </a:r>
          </a:p>
        </p:txBody>
      </p:sp>
      <p:sp>
        <p:nvSpPr>
          <p:cNvPr id="51" name="TextBox 51"/>
          <p:cNvSpPr txBox="1"/>
          <p:nvPr/>
        </p:nvSpPr>
        <p:spPr>
          <a:xfrm>
            <a:off x="7363786" y="2170916"/>
            <a:ext cx="3614553" cy="495935"/>
          </a:xfrm>
          <a:prstGeom prst="rect">
            <a:avLst/>
          </a:prstGeom>
        </p:spPr>
        <p:txBody>
          <a:bodyPr lIns="0" tIns="0" rIns="0" bIns="0" rtlCol="0" anchor="t">
            <a:spAutoFit/>
          </a:bodyPr>
          <a:lstStyle/>
          <a:p>
            <a:pPr algn="just">
              <a:lnSpc>
                <a:spcPts val="3639"/>
              </a:lnSpc>
            </a:pPr>
            <a:r>
              <a:rPr lang="en-US" sz="2599" b="1">
                <a:solidFill>
                  <a:srgbClr val="FFFFFF"/>
                </a:solidFill>
                <a:latin typeface="Times New Roman Medium"/>
                <a:ea typeface="Times New Roman Medium"/>
                <a:cs typeface="Times New Roman Medium"/>
                <a:sym typeface="Times New Roman Medium"/>
              </a:rPr>
              <a:t>Introduction</a:t>
            </a:r>
          </a:p>
        </p:txBody>
      </p:sp>
      <p:sp>
        <p:nvSpPr>
          <p:cNvPr id="52" name="TextBox 52"/>
          <p:cNvSpPr txBox="1"/>
          <p:nvPr/>
        </p:nvSpPr>
        <p:spPr>
          <a:xfrm>
            <a:off x="7363786" y="2133134"/>
            <a:ext cx="3506304" cy="561975"/>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Times New Roman Bold"/>
                <a:ea typeface="Times New Roman Bold"/>
                <a:cs typeface="Times New Roman Bold"/>
                <a:sym typeface="Times New Roman Bold"/>
              </a:rPr>
              <a:t>Simulation Design</a:t>
            </a:r>
          </a:p>
        </p:txBody>
      </p:sp>
      <p:sp>
        <p:nvSpPr>
          <p:cNvPr id="53" name="TextBox 53"/>
          <p:cNvSpPr txBox="1"/>
          <p:nvPr/>
        </p:nvSpPr>
        <p:spPr>
          <a:xfrm>
            <a:off x="7363786" y="3257084"/>
            <a:ext cx="3141391" cy="561975"/>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Times New Roman Bold"/>
                <a:ea typeface="Times New Roman Bold"/>
                <a:cs typeface="Times New Roman Bold"/>
                <a:sym typeface="Times New Roman Bold"/>
              </a:rPr>
              <a:t>Results , Analysis</a:t>
            </a:r>
          </a:p>
        </p:txBody>
      </p:sp>
      <p:sp>
        <p:nvSpPr>
          <p:cNvPr id="54" name="TextBox 54"/>
          <p:cNvSpPr txBox="1"/>
          <p:nvPr/>
        </p:nvSpPr>
        <p:spPr>
          <a:xfrm>
            <a:off x="7363786" y="4459347"/>
            <a:ext cx="3506304" cy="561975"/>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Times New Roman Bold"/>
                <a:ea typeface="Times New Roman Bold"/>
                <a:cs typeface="Times New Roman Bold"/>
                <a:sym typeface="Times New Roman Bold"/>
              </a:rPr>
              <a:t>Conclusion</a:t>
            </a:r>
          </a:p>
        </p:txBody>
      </p:sp>
      <p:sp>
        <p:nvSpPr>
          <p:cNvPr id="55" name="TextBox 55"/>
          <p:cNvSpPr txBox="1"/>
          <p:nvPr/>
        </p:nvSpPr>
        <p:spPr>
          <a:xfrm>
            <a:off x="7363786" y="5621080"/>
            <a:ext cx="3614553" cy="495935"/>
          </a:xfrm>
          <a:prstGeom prst="rect">
            <a:avLst/>
          </a:prstGeom>
        </p:spPr>
        <p:txBody>
          <a:bodyPr lIns="0" tIns="0" rIns="0" bIns="0" rtlCol="0" anchor="t">
            <a:spAutoFit/>
          </a:bodyPr>
          <a:lstStyle/>
          <a:p>
            <a:pPr algn="just">
              <a:lnSpc>
                <a:spcPts val="3639"/>
              </a:lnSpc>
            </a:pPr>
            <a:r>
              <a:rPr lang="en-US" sz="2599" b="1">
                <a:solidFill>
                  <a:srgbClr val="FFFFFF"/>
                </a:solidFill>
                <a:latin typeface="Times New Roman Medium"/>
                <a:ea typeface="Times New Roman Medium"/>
                <a:cs typeface="Times New Roman Medium"/>
                <a:sym typeface="Times New Roman Medium"/>
              </a:rPr>
              <a:t>Introduction</a:t>
            </a:r>
          </a:p>
        </p:txBody>
      </p:sp>
      <p:sp>
        <p:nvSpPr>
          <p:cNvPr id="56" name="TextBox 56"/>
          <p:cNvSpPr txBox="1"/>
          <p:nvPr/>
        </p:nvSpPr>
        <p:spPr>
          <a:xfrm>
            <a:off x="7363786" y="5628781"/>
            <a:ext cx="5754988" cy="494110"/>
          </a:xfrm>
          <a:prstGeom prst="rect">
            <a:avLst/>
          </a:prstGeom>
        </p:spPr>
        <p:txBody>
          <a:bodyPr wrap="square" lIns="0" tIns="0" rIns="0" bIns="0" rtlCol="0" anchor="t">
            <a:spAutoFit/>
          </a:bodyPr>
          <a:lstStyle/>
          <a:p>
            <a:pPr>
              <a:lnSpc>
                <a:spcPts val="4199"/>
              </a:lnSpc>
              <a:spcBef>
                <a:spcPct val="0"/>
              </a:spcBef>
            </a:pPr>
            <a:r>
              <a:rPr lang="en-US" sz="2999" b="1" dirty="0">
                <a:solidFill>
                  <a:srgbClr val="000000"/>
                </a:solidFill>
                <a:latin typeface="Times New Roman Bold"/>
                <a:ea typeface="Times New Roman Bold"/>
                <a:cs typeface="Times New Roman Bold"/>
                <a:sym typeface="Times New Roman Bold"/>
              </a:rPr>
              <a:t>TimeLine, Individual Contribution</a:t>
            </a:r>
          </a:p>
        </p:txBody>
      </p:sp>
      <p:sp>
        <p:nvSpPr>
          <p:cNvPr id="57" name="TextBox 57"/>
          <p:cNvSpPr txBox="1"/>
          <p:nvPr/>
        </p:nvSpPr>
        <p:spPr>
          <a:xfrm>
            <a:off x="7363786" y="6793816"/>
            <a:ext cx="4687927" cy="494110"/>
          </a:xfrm>
          <a:prstGeom prst="rect">
            <a:avLst/>
          </a:prstGeom>
        </p:spPr>
        <p:txBody>
          <a:bodyPr lIns="0" tIns="0" rIns="0" bIns="0" rtlCol="0" anchor="t">
            <a:spAutoFit/>
          </a:bodyPr>
          <a:lstStyle/>
          <a:p>
            <a:pPr algn="just">
              <a:lnSpc>
                <a:spcPts val="4199"/>
              </a:lnSpc>
              <a:spcBef>
                <a:spcPct val="0"/>
              </a:spcBef>
            </a:pPr>
            <a:r>
              <a:rPr lang="en-US" sz="2999" b="1" dirty="0">
                <a:solidFill>
                  <a:srgbClr val="000000"/>
                </a:solidFill>
                <a:latin typeface="Times New Roman Bold"/>
                <a:ea typeface="Times New Roman Bold"/>
                <a:cs typeface="Times New Roman Bold"/>
                <a:sym typeface="Times New Roman Bold"/>
              </a:rPr>
              <a:t>Impact on Society, Outcome</a:t>
            </a:r>
          </a:p>
        </p:txBody>
      </p:sp>
      <p:sp>
        <p:nvSpPr>
          <p:cNvPr id="58" name="TextBox 58"/>
          <p:cNvSpPr txBox="1"/>
          <p:nvPr/>
        </p:nvSpPr>
        <p:spPr>
          <a:xfrm>
            <a:off x="7309662" y="7963249"/>
            <a:ext cx="3614553" cy="561975"/>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Times New Roman Bold"/>
                <a:ea typeface="Times New Roman Bold"/>
                <a:cs typeface="Times New Roman Bold"/>
                <a:sym typeface="Times New Roman Bold"/>
              </a:rPr>
              <a:t>References</a:t>
            </a:r>
          </a:p>
        </p:txBody>
      </p:sp>
      <p:sp>
        <p:nvSpPr>
          <p:cNvPr id="59" name="TextBox 59"/>
          <p:cNvSpPr txBox="1"/>
          <p:nvPr/>
        </p:nvSpPr>
        <p:spPr>
          <a:xfrm>
            <a:off x="17003376" y="8862553"/>
            <a:ext cx="16400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573493" y="1418718"/>
            <a:ext cx="15141013" cy="0"/>
          </a:xfrm>
          <a:prstGeom prst="line">
            <a:avLst/>
          </a:prstGeom>
          <a:ln w="76200" cap="flat">
            <a:solidFill>
              <a:srgbClr val="5CE1E6"/>
            </a:solidFill>
            <a:prstDash val="solid"/>
            <a:headEnd type="none" w="sm" len="sm"/>
            <a:tailEnd type="none" w="sm" len="sm"/>
          </a:ln>
        </p:spPr>
      </p:sp>
      <p:grpSp>
        <p:nvGrpSpPr>
          <p:cNvPr id="3" name="Group 3"/>
          <p:cNvGrpSpPr/>
          <p:nvPr/>
        </p:nvGrpSpPr>
        <p:grpSpPr>
          <a:xfrm>
            <a:off x="607246" y="2016074"/>
            <a:ext cx="17077151" cy="6801722"/>
            <a:chOff x="0" y="0"/>
            <a:chExt cx="22769535" cy="9068963"/>
          </a:xfrm>
        </p:grpSpPr>
        <p:grpSp>
          <p:nvGrpSpPr>
            <p:cNvPr id="4" name="Group 4"/>
            <p:cNvGrpSpPr/>
            <p:nvPr/>
          </p:nvGrpSpPr>
          <p:grpSpPr>
            <a:xfrm>
              <a:off x="0" y="0"/>
              <a:ext cx="7244331" cy="9068963"/>
              <a:chOff x="0" y="0"/>
              <a:chExt cx="812800" cy="1017520"/>
            </a:xfrm>
          </p:grpSpPr>
          <p:sp>
            <p:nvSpPr>
              <p:cNvPr id="5" name="Freeform 5"/>
              <p:cNvSpPr/>
              <p:nvPr/>
            </p:nvSpPr>
            <p:spPr>
              <a:xfrm>
                <a:off x="0" y="0"/>
                <a:ext cx="812800" cy="101752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5CE1E6"/>
              </a:solidFill>
            </p:spPr>
          </p:sp>
          <p:sp>
            <p:nvSpPr>
              <p:cNvPr id="6" name="TextBox 6"/>
              <p:cNvSpPr txBox="1"/>
              <p:nvPr/>
            </p:nvSpPr>
            <p:spPr>
              <a:xfrm>
                <a:off x="0" y="-38100"/>
                <a:ext cx="812800" cy="1055620"/>
              </a:xfrm>
              <a:prstGeom prst="rect">
                <a:avLst/>
              </a:prstGeom>
            </p:spPr>
            <p:txBody>
              <a:bodyPr lIns="50800" tIns="50800" rIns="50800" bIns="50800" rtlCol="0" anchor="ctr"/>
              <a:lstStyle/>
              <a:p>
                <a:pPr algn="ctr">
                  <a:lnSpc>
                    <a:spcPts val="2901"/>
                  </a:lnSpc>
                </a:pPr>
                <a:endParaRPr/>
              </a:p>
            </p:txBody>
          </p:sp>
        </p:grpSp>
        <p:grpSp>
          <p:nvGrpSpPr>
            <p:cNvPr id="7" name="Group 7"/>
            <p:cNvGrpSpPr/>
            <p:nvPr/>
          </p:nvGrpSpPr>
          <p:grpSpPr>
            <a:xfrm>
              <a:off x="7760173" y="0"/>
              <a:ext cx="7244331" cy="9068963"/>
              <a:chOff x="0" y="0"/>
              <a:chExt cx="812800" cy="1017520"/>
            </a:xfrm>
          </p:grpSpPr>
          <p:sp>
            <p:nvSpPr>
              <p:cNvPr id="8" name="Freeform 8"/>
              <p:cNvSpPr/>
              <p:nvPr/>
            </p:nvSpPr>
            <p:spPr>
              <a:xfrm>
                <a:off x="0" y="0"/>
                <a:ext cx="812800" cy="101752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5CE1E6"/>
              </a:solidFill>
            </p:spPr>
          </p:sp>
          <p:sp>
            <p:nvSpPr>
              <p:cNvPr id="9" name="TextBox 9"/>
              <p:cNvSpPr txBox="1"/>
              <p:nvPr/>
            </p:nvSpPr>
            <p:spPr>
              <a:xfrm>
                <a:off x="0" y="-38100"/>
                <a:ext cx="812800" cy="1055620"/>
              </a:xfrm>
              <a:prstGeom prst="rect">
                <a:avLst/>
              </a:prstGeom>
            </p:spPr>
            <p:txBody>
              <a:bodyPr lIns="50800" tIns="50800" rIns="50800" bIns="50800" rtlCol="0" anchor="ctr"/>
              <a:lstStyle/>
              <a:p>
                <a:pPr algn="ctr">
                  <a:lnSpc>
                    <a:spcPts val="2901"/>
                  </a:lnSpc>
                </a:pPr>
                <a:endParaRPr/>
              </a:p>
            </p:txBody>
          </p:sp>
        </p:grpSp>
        <p:grpSp>
          <p:nvGrpSpPr>
            <p:cNvPr id="10" name="Group 10"/>
            <p:cNvGrpSpPr/>
            <p:nvPr/>
          </p:nvGrpSpPr>
          <p:grpSpPr>
            <a:xfrm>
              <a:off x="15525204" y="0"/>
              <a:ext cx="7244331" cy="9068963"/>
              <a:chOff x="0" y="0"/>
              <a:chExt cx="812800" cy="1017520"/>
            </a:xfrm>
          </p:grpSpPr>
          <p:sp>
            <p:nvSpPr>
              <p:cNvPr id="11" name="Freeform 11"/>
              <p:cNvSpPr/>
              <p:nvPr/>
            </p:nvSpPr>
            <p:spPr>
              <a:xfrm>
                <a:off x="0" y="0"/>
                <a:ext cx="812800" cy="101752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5CE1E6"/>
              </a:solidFill>
            </p:spPr>
          </p:sp>
          <p:sp>
            <p:nvSpPr>
              <p:cNvPr id="12" name="TextBox 12"/>
              <p:cNvSpPr txBox="1"/>
              <p:nvPr/>
            </p:nvSpPr>
            <p:spPr>
              <a:xfrm>
                <a:off x="0" y="-38100"/>
                <a:ext cx="812800" cy="1055620"/>
              </a:xfrm>
              <a:prstGeom prst="rect">
                <a:avLst/>
              </a:prstGeom>
            </p:spPr>
            <p:txBody>
              <a:bodyPr lIns="50800" tIns="50800" rIns="50800" bIns="50800" rtlCol="0" anchor="ctr"/>
              <a:lstStyle/>
              <a:p>
                <a:pPr algn="ctr">
                  <a:lnSpc>
                    <a:spcPts val="2901"/>
                  </a:lnSpc>
                </a:pPr>
                <a:endParaRPr/>
              </a:p>
            </p:txBody>
          </p:sp>
        </p:grpSp>
      </p:grpSp>
      <p:sp>
        <p:nvSpPr>
          <p:cNvPr id="13" name="TextBox 13"/>
          <p:cNvSpPr txBox="1"/>
          <p:nvPr/>
        </p:nvSpPr>
        <p:spPr>
          <a:xfrm>
            <a:off x="1822" y="395928"/>
            <a:ext cx="18288000" cy="873761"/>
          </a:xfrm>
          <a:prstGeom prst="rect">
            <a:avLst/>
          </a:prstGeom>
        </p:spPr>
        <p:txBody>
          <a:bodyPr lIns="0" tIns="0" rIns="0" bIns="0" rtlCol="0" anchor="t">
            <a:spAutoFit/>
          </a:bodyPr>
          <a:lstStyle/>
          <a:p>
            <a:pPr marL="0" lvl="0" indent="0" algn="ctr">
              <a:lnSpc>
                <a:spcPts val="6439"/>
              </a:lnSpc>
            </a:pPr>
            <a:r>
              <a:rPr lang="en-US" sz="4599" b="1" spc="340">
                <a:solidFill>
                  <a:srgbClr val="000000"/>
                </a:solidFill>
                <a:latin typeface="Times New Roman Bold"/>
                <a:ea typeface="Times New Roman Bold"/>
                <a:cs typeface="Times New Roman Bold"/>
                <a:sym typeface="Times New Roman Bold"/>
              </a:rPr>
              <a:t>INDIVIDUAL CONTRIBUTIONS</a:t>
            </a:r>
          </a:p>
        </p:txBody>
      </p:sp>
      <p:sp>
        <p:nvSpPr>
          <p:cNvPr id="14" name="TextBox 14"/>
          <p:cNvSpPr txBox="1"/>
          <p:nvPr/>
        </p:nvSpPr>
        <p:spPr>
          <a:xfrm>
            <a:off x="17198585" y="9394063"/>
            <a:ext cx="327978"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20</a:t>
            </a:r>
          </a:p>
        </p:txBody>
      </p:sp>
      <p:sp>
        <p:nvSpPr>
          <p:cNvPr id="15" name="TextBox 15"/>
          <p:cNvSpPr txBox="1"/>
          <p:nvPr/>
        </p:nvSpPr>
        <p:spPr>
          <a:xfrm>
            <a:off x="1368869" y="2616539"/>
            <a:ext cx="3818650" cy="1166495"/>
          </a:xfrm>
          <a:prstGeom prst="rect">
            <a:avLst/>
          </a:prstGeom>
        </p:spPr>
        <p:txBody>
          <a:bodyPr lIns="0" tIns="0" rIns="0" bIns="0" rtlCol="0" anchor="t">
            <a:spAutoFit/>
          </a:bodyPr>
          <a:lstStyle/>
          <a:p>
            <a:pPr algn="ctr">
              <a:lnSpc>
                <a:spcPts val="4479"/>
              </a:lnSpc>
            </a:pPr>
            <a:r>
              <a:rPr lang="en-US" sz="3199" b="1">
                <a:solidFill>
                  <a:srgbClr val="000000"/>
                </a:solidFill>
                <a:latin typeface="Times New Roman Bold"/>
                <a:ea typeface="Times New Roman Bold"/>
                <a:cs typeface="Times New Roman Bold"/>
                <a:sym typeface="Times New Roman Bold"/>
              </a:rPr>
              <a:t>Anurag Sonar </a:t>
            </a:r>
          </a:p>
          <a:p>
            <a:pPr algn="ctr">
              <a:lnSpc>
                <a:spcPts val="4479"/>
              </a:lnSpc>
              <a:spcBef>
                <a:spcPct val="0"/>
              </a:spcBef>
            </a:pPr>
            <a:r>
              <a:rPr lang="en-US" sz="3199" b="1">
                <a:solidFill>
                  <a:srgbClr val="000000"/>
                </a:solidFill>
                <a:latin typeface="Times New Roman Bold"/>
                <a:ea typeface="Times New Roman Bold"/>
                <a:cs typeface="Times New Roman Bold"/>
                <a:sym typeface="Times New Roman Bold"/>
              </a:rPr>
              <a:t>21BEC0496</a:t>
            </a:r>
          </a:p>
        </p:txBody>
      </p:sp>
      <p:sp>
        <p:nvSpPr>
          <p:cNvPr id="16" name="TextBox 16"/>
          <p:cNvSpPr txBox="1"/>
          <p:nvPr/>
        </p:nvSpPr>
        <p:spPr>
          <a:xfrm>
            <a:off x="7193083" y="2616539"/>
            <a:ext cx="3818650" cy="1166495"/>
          </a:xfrm>
          <a:prstGeom prst="rect">
            <a:avLst/>
          </a:prstGeom>
        </p:spPr>
        <p:txBody>
          <a:bodyPr lIns="0" tIns="0" rIns="0" bIns="0" rtlCol="0" anchor="t">
            <a:spAutoFit/>
          </a:bodyPr>
          <a:lstStyle/>
          <a:p>
            <a:pPr algn="ctr">
              <a:lnSpc>
                <a:spcPts val="4479"/>
              </a:lnSpc>
            </a:pPr>
            <a:r>
              <a:rPr lang="en-US" sz="3199" b="1">
                <a:solidFill>
                  <a:srgbClr val="000000"/>
                </a:solidFill>
                <a:latin typeface="Times New Roman Bold"/>
                <a:ea typeface="Times New Roman Bold"/>
                <a:cs typeface="Times New Roman Bold"/>
                <a:sym typeface="Times New Roman Bold"/>
              </a:rPr>
              <a:t>Om Potdar </a:t>
            </a:r>
          </a:p>
          <a:p>
            <a:pPr algn="ctr">
              <a:lnSpc>
                <a:spcPts val="4479"/>
              </a:lnSpc>
              <a:spcBef>
                <a:spcPct val="0"/>
              </a:spcBef>
            </a:pPr>
            <a:r>
              <a:rPr lang="en-US" sz="3199" b="1">
                <a:solidFill>
                  <a:srgbClr val="000000"/>
                </a:solidFill>
                <a:latin typeface="Times New Roman Bold"/>
                <a:ea typeface="Times New Roman Bold"/>
                <a:cs typeface="Times New Roman Bold"/>
                <a:sym typeface="Times New Roman Bold"/>
              </a:rPr>
              <a:t>21BEC0499</a:t>
            </a:r>
          </a:p>
        </p:txBody>
      </p:sp>
      <p:sp>
        <p:nvSpPr>
          <p:cNvPr id="17" name="TextBox 17"/>
          <p:cNvSpPr txBox="1"/>
          <p:nvPr/>
        </p:nvSpPr>
        <p:spPr>
          <a:xfrm>
            <a:off x="13021508" y="2616539"/>
            <a:ext cx="3975042" cy="1166495"/>
          </a:xfrm>
          <a:prstGeom prst="rect">
            <a:avLst/>
          </a:prstGeom>
        </p:spPr>
        <p:txBody>
          <a:bodyPr lIns="0" tIns="0" rIns="0" bIns="0" rtlCol="0" anchor="t">
            <a:spAutoFit/>
          </a:bodyPr>
          <a:lstStyle/>
          <a:p>
            <a:pPr algn="ctr">
              <a:lnSpc>
                <a:spcPts val="4479"/>
              </a:lnSpc>
            </a:pPr>
            <a:r>
              <a:rPr lang="en-US" sz="3199" b="1">
                <a:solidFill>
                  <a:srgbClr val="000000"/>
                </a:solidFill>
                <a:latin typeface="Times New Roman Bold"/>
                <a:ea typeface="Times New Roman Bold"/>
                <a:cs typeface="Times New Roman Bold"/>
                <a:sym typeface="Times New Roman Bold"/>
              </a:rPr>
              <a:t>Soumitra Mahashabde</a:t>
            </a:r>
          </a:p>
          <a:p>
            <a:pPr algn="ctr">
              <a:lnSpc>
                <a:spcPts val="4479"/>
              </a:lnSpc>
              <a:spcBef>
                <a:spcPct val="0"/>
              </a:spcBef>
            </a:pPr>
            <a:r>
              <a:rPr lang="en-US" sz="3199" b="1">
                <a:solidFill>
                  <a:srgbClr val="000000"/>
                </a:solidFill>
                <a:latin typeface="Times New Roman Bold"/>
                <a:ea typeface="Times New Roman Bold"/>
                <a:cs typeface="Times New Roman Bold"/>
                <a:sym typeface="Times New Roman Bold"/>
              </a:rPr>
              <a:t>21BEC0631</a:t>
            </a:r>
          </a:p>
        </p:txBody>
      </p:sp>
      <p:grpSp>
        <p:nvGrpSpPr>
          <p:cNvPr id="18" name="Group 18"/>
          <p:cNvGrpSpPr/>
          <p:nvPr/>
        </p:nvGrpSpPr>
        <p:grpSpPr>
          <a:xfrm>
            <a:off x="1028700" y="4464299"/>
            <a:ext cx="4276754" cy="369661"/>
            <a:chOff x="0" y="0"/>
            <a:chExt cx="5702338" cy="492882"/>
          </a:xfrm>
        </p:grpSpPr>
        <p:sp>
          <p:nvSpPr>
            <p:cNvPr id="19" name="Freeform 19"/>
            <p:cNvSpPr/>
            <p:nvPr/>
          </p:nvSpPr>
          <p:spPr>
            <a:xfrm>
              <a:off x="0" y="0"/>
              <a:ext cx="466893" cy="492882"/>
            </a:xfrm>
            <a:custGeom>
              <a:avLst/>
              <a:gdLst/>
              <a:ahLst/>
              <a:cxnLst/>
              <a:rect l="l" t="t" r="r" b="b"/>
              <a:pathLst>
                <a:path w="466893" h="492882">
                  <a:moveTo>
                    <a:pt x="0" y="0"/>
                  </a:moveTo>
                  <a:lnTo>
                    <a:pt x="466893" y="0"/>
                  </a:lnTo>
                  <a:lnTo>
                    <a:pt x="466893" y="492882"/>
                  </a:lnTo>
                  <a:lnTo>
                    <a:pt x="0" y="4928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850381" y="-76562"/>
              <a:ext cx="4851957" cy="550756"/>
            </a:xfrm>
            <a:prstGeom prst="rect">
              <a:avLst/>
            </a:prstGeom>
          </p:spPr>
          <p:txBody>
            <a:bodyPr lIns="0" tIns="0" rIns="0" bIns="0" rtlCol="0" anchor="t">
              <a:spAutoFit/>
            </a:bodyPr>
            <a:lstStyle/>
            <a:p>
              <a:pPr algn="l">
                <a:lnSpc>
                  <a:spcPts val="3220"/>
                </a:lnSpc>
                <a:spcBef>
                  <a:spcPct val="0"/>
                </a:spcBef>
              </a:pPr>
              <a:r>
                <a:rPr lang="en-US" sz="2300">
                  <a:solidFill>
                    <a:srgbClr val="000000"/>
                  </a:solidFill>
                  <a:latin typeface="Times New Roman"/>
                  <a:ea typeface="Times New Roman"/>
                  <a:cs typeface="Times New Roman"/>
                  <a:sym typeface="Times New Roman"/>
                </a:rPr>
                <a:t>Developed the project code.</a:t>
              </a:r>
            </a:p>
          </p:txBody>
        </p:sp>
      </p:grpSp>
      <p:grpSp>
        <p:nvGrpSpPr>
          <p:cNvPr id="21" name="Group 21"/>
          <p:cNvGrpSpPr/>
          <p:nvPr/>
        </p:nvGrpSpPr>
        <p:grpSpPr>
          <a:xfrm>
            <a:off x="1028700" y="5416936"/>
            <a:ext cx="4276754" cy="755696"/>
            <a:chOff x="0" y="0"/>
            <a:chExt cx="5702338" cy="1007594"/>
          </a:xfrm>
        </p:grpSpPr>
        <p:sp>
          <p:nvSpPr>
            <p:cNvPr id="22" name="Freeform 22"/>
            <p:cNvSpPr/>
            <p:nvPr/>
          </p:nvSpPr>
          <p:spPr>
            <a:xfrm>
              <a:off x="0" y="0"/>
              <a:ext cx="466893" cy="492882"/>
            </a:xfrm>
            <a:custGeom>
              <a:avLst/>
              <a:gdLst/>
              <a:ahLst/>
              <a:cxnLst/>
              <a:rect l="l" t="t" r="r" b="b"/>
              <a:pathLst>
                <a:path w="466893" h="492882">
                  <a:moveTo>
                    <a:pt x="0" y="0"/>
                  </a:moveTo>
                  <a:lnTo>
                    <a:pt x="466893" y="0"/>
                  </a:lnTo>
                  <a:lnTo>
                    <a:pt x="466893" y="492882"/>
                  </a:lnTo>
                  <a:lnTo>
                    <a:pt x="0" y="4928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TextBox 23"/>
            <p:cNvSpPr txBox="1"/>
            <p:nvPr/>
          </p:nvSpPr>
          <p:spPr>
            <a:xfrm>
              <a:off x="850381" y="-76562"/>
              <a:ext cx="4851957" cy="1084156"/>
            </a:xfrm>
            <a:prstGeom prst="rect">
              <a:avLst/>
            </a:prstGeom>
          </p:spPr>
          <p:txBody>
            <a:bodyPr lIns="0" tIns="0" rIns="0" bIns="0" rtlCol="0" anchor="t">
              <a:spAutoFit/>
            </a:bodyPr>
            <a:lstStyle/>
            <a:p>
              <a:pPr algn="l">
                <a:lnSpc>
                  <a:spcPts val="3220"/>
                </a:lnSpc>
                <a:spcBef>
                  <a:spcPct val="0"/>
                </a:spcBef>
              </a:pPr>
              <a:r>
                <a:rPr lang="en-US" sz="2300">
                  <a:solidFill>
                    <a:srgbClr val="000000"/>
                  </a:solidFill>
                  <a:latin typeface="Times New Roman"/>
                  <a:ea typeface="Times New Roman"/>
                  <a:cs typeface="Times New Roman"/>
                  <a:sym typeface="Times New Roman"/>
                </a:rPr>
                <a:t>Assisted in creating the presentation.</a:t>
              </a:r>
            </a:p>
          </p:txBody>
        </p:sp>
      </p:grpSp>
      <p:grpSp>
        <p:nvGrpSpPr>
          <p:cNvPr id="24" name="Group 24"/>
          <p:cNvGrpSpPr/>
          <p:nvPr/>
        </p:nvGrpSpPr>
        <p:grpSpPr>
          <a:xfrm>
            <a:off x="1028700" y="6397375"/>
            <a:ext cx="4276754" cy="755696"/>
            <a:chOff x="0" y="0"/>
            <a:chExt cx="5702338" cy="1007594"/>
          </a:xfrm>
        </p:grpSpPr>
        <p:sp>
          <p:nvSpPr>
            <p:cNvPr id="25" name="Freeform 25"/>
            <p:cNvSpPr/>
            <p:nvPr/>
          </p:nvSpPr>
          <p:spPr>
            <a:xfrm>
              <a:off x="0" y="0"/>
              <a:ext cx="466893" cy="492882"/>
            </a:xfrm>
            <a:custGeom>
              <a:avLst/>
              <a:gdLst/>
              <a:ahLst/>
              <a:cxnLst/>
              <a:rect l="l" t="t" r="r" b="b"/>
              <a:pathLst>
                <a:path w="466893" h="492882">
                  <a:moveTo>
                    <a:pt x="0" y="0"/>
                  </a:moveTo>
                  <a:lnTo>
                    <a:pt x="466893" y="0"/>
                  </a:lnTo>
                  <a:lnTo>
                    <a:pt x="466893" y="492882"/>
                  </a:lnTo>
                  <a:lnTo>
                    <a:pt x="0" y="4928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6" name="TextBox 26"/>
            <p:cNvSpPr txBox="1"/>
            <p:nvPr/>
          </p:nvSpPr>
          <p:spPr>
            <a:xfrm>
              <a:off x="850381" y="-76562"/>
              <a:ext cx="4851957" cy="1084156"/>
            </a:xfrm>
            <a:prstGeom prst="rect">
              <a:avLst/>
            </a:prstGeom>
          </p:spPr>
          <p:txBody>
            <a:bodyPr lIns="0" tIns="0" rIns="0" bIns="0" rtlCol="0" anchor="t">
              <a:spAutoFit/>
            </a:bodyPr>
            <a:lstStyle/>
            <a:p>
              <a:pPr algn="l">
                <a:lnSpc>
                  <a:spcPts val="3220"/>
                </a:lnSpc>
                <a:spcBef>
                  <a:spcPct val="0"/>
                </a:spcBef>
              </a:pPr>
              <a:r>
                <a:rPr lang="en-US" sz="2300">
                  <a:solidFill>
                    <a:srgbClr val="000000"/>
                  </a:solidFill>
                  <a:latin typeface="Times New Roman"/>
                  <a:ea typeface="Times New Roman"/>
                  <a:cs typeface="Times New Roman"/>
                  <a:sym typeface="Times New Roman"/>
                </a:rPr>
                <a:t>Conducted initial testing and debugging of the code.</a:t>
              </a:r>
            </a:p>
          </p:txBody>
        </p:sp>
      </p:grpSp>
      <p:grpSp>
        <p:nvGrpSpPr>
          <p:cNvPr id="27" name="Group 27"/>
          <p:cNvGrpSpPr/>
          <p:nvPr/>
        </p:nvGrpSpPr>
        <p:grpSpPr>
          <a:xfrm>
            <a:off x="6964031" y="4456112"/>
            <a:ext cx="4688236" cy="2696959"/>
            <a:chOff x="0" y="0"/>
            <a:chExt cx="6250981" cy="3595945"/>
          </a:xfrm>
        </p:grpSpPr>
        <p:sp>
          <p:nvSpPr>
            <p:cNvPr id="28" name="Freeform 28"/>
            <p:cNvSpPr/>
            <p:nvPr/>
          </p:nvSpPr>
          <p:spPr>
            <a:xfrm>
              <a:off x="0" y="0"/>
              <a:ext cx="466893" cy="492882"/>
            </a:xfrm>
            <a:custGeom>
              <a:avLst/>
              <a:gdLst/>
              <a:ahLst/>
              <a:cxnLst/>
              <a:rect l="l" t="t" r="r" b="b"/>
              <a:pathLst>
                <a:path w="466893" h="492882">
                  <a:moveTo>
                    <a:pt x="0" y="0"/>
                  </a:moveTo>
                  <a:lnTo>
                    <a:pt x="466893" y="0"/>
                  </a:lnTo>
                  <a:lnTo>
                    <a:pt x="466893" y="492882"/>
                  </a:lnTo>
                  <a:lnTo>
                    <a:pt x="0" y="4928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9" name="TextBox 29"/>
            <p:cNvSpPr txBox="1"/>
            <p:nvPr/>
          </p:nvSpPr>
          <p:spPr>
            <a:xfrm>
              <a:off x="850381" y="-76562"/>
              <a:ext cx="4851957" cy="1084156"/>
            </a:xfrm>
            <a:prstGeom prst="rect">
              <a:avLst/>
            </a:prstGeom>
          </p:spPr>
          <p:txBody>
            <a:bodyPr lIns="0" tIns="0" rIns="0" bIns="0" rtlCol="0" anchor="t">
              <a:spAutoFit/>
            </a:bodyPr>
            <a:lstStyle/>
            <a:p>
              <a:pPr algn="l">
                <a:lnSpc>
                  <a:spcPts val="3220"/>
                </a:lnSpc>
                <a:spcBef>
                  <a:spcPct val="0"/>
                </a:spcBef>
              </a:pPr>
              <a:r>
                <a:rPr lang="en-US" sz="2300">
                  <a:solidFill>
                    <a:srgbClr val="000000"/>
                  </a:solidFill>
                  <a:latin typeface="Times New Roman"/>
                  <a:ea typeface="Times New Roman"/>
                  <a:cs typeface="Times New Roman"/>
                  <a:sym typeface="Times New Roman"/>
                </a:rPr>
                <a:t>Conceptualized the project idea.</a:t>
              </a:r>
            </a:p>
          </p:txBody>
        </p:sp>
        <p:sp>
          <p:nvSpPr>
            <p:cNvPr id="30" name="Freeform 30"/>
            <p:cNvSpPr/>
            <p:nvPr/>
          </p:nvSpPr>
          <p:spPr>
            <a:xfrm>
              <a:off x="0" y="1282670"/>
              <a:ext cx="466893" cy="492882"/>
            </a:xfrm>
            <a:custGeom>
              <a:avLst/>
              <a:gdLst/>
              <a:ahLst/>
              <a:cxnLst/>
              <a:rect l="l" t="t" r="r" b="b"/>
              <a:pathLst>
                <a:path w="466893" h="492882">
                  <a:moveTo>
                    <a:pt x="0" y="0"/>
                  </a:moveTo>
                  <a:lnTo>
                    <a:pt x="466893" y="0"/>
                  </a:lnTo>
                  <a:lnTo>
                    <a:pt x="466893" y="492881"/>
                  </a:lnTo>
                  <a:lnTo>
                    <a:pt x="0" y="4928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TextBox 31"/>
            <p:cNvSpPr txBox="1"/>
            <p:nvPr/>
          </p:nvSpPr>
          <p:spPr>
            <a:xfrm>
              <a:off x="850381" y="1185848"/>
              <a:ext cx="5400600" cy="1084156"/>
            </a:xfrm>
            <a:prstGeom prst="rect">
              <a:avLst/>
            </a:prstGeom>
          </p:spPr>
          <p:txBody>
            <a:bodyPr lIns="0" tIns="0" rIns="0" bIns="0" rtlCol="0" anchor="t">
              <a:spAutoFit/>
            </a:bodyPr>
            <a:lstStyle/>
            <a:p>
              <a:pPr algn="l">
                <a:lnSpc>
                  <a:spcPts val="3220"/>
                </a:lnSpc>
                <a:spcBef>
                  <a:spcPct val="0"/>
                </a:spcBef>
              </a:pPr>
              <a:r>
                <a:rPr lang="en-US" sz="2300">
                  <a:solidFill>
                    <a:srgbClr val="000000"/>
                  </a:solidFill>
                  <a:latin typeface="Times New Roman"/>
                  <a:ea typeface="Times New Roman"/>
                  <a:cs typeface="Times New Roman"/>
                  <a:sym typeface="Times New Roman"/>
                </a:rPr>
                <a:t>Contributed to the presentation and documentation.</a:t>
              </a:r>
            </a:p>
          </p:txBody>
        </p:sp>
        <p:sp>
          <p:nvSpPr>
            <p:cNvPr id="32" name="Freeform 32"/>
            <p:cNvSpPr/>
            <p:nvPr/>
          </p:nvSpPr>
          <p:spPr>
            <a:xfrm>
              <a:off x="0" y="2588351"/>
              <a:ext cx="466893" cy="492882"/>
            </a:xfrm>
            <a:custGeom>
              <a:avLst/>
              <a:gdLst/>
              <a:ahLst/>
              <a:cxnLst/>
              <a:rect l="l" t="t" r="r" b="b"/>
              <a:pathLst>
                <a:path w="466893" h="492882">
                  <a:moveTo>
                    <a:pt x="0" y="0"/>
                  </a:moveTo>
                  <a:lnTo>
                    <a:pt x="466893" y="0"/>
                  </a:lnTo>
                  <a:lnTo>
                    <a:pt x="466893" y="492882"/>
                  </a:lnTo>
                  <a:lnTo>
                    <a:pt x="0" y="4928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850381" y="2511789"/>
              <a:ext cx="4851957" cy="1084156"/>
            </a:xfrm>
            <a:prstGeom prst="rect">
              <a:avLst/>
            </a:prstGeom>
          </p:spPr>
          <p:txBody>
            <a:bodyPr lIns="0" tIns="0" rIns="0" bIns="0" rtlCol="0" anchor="t">
              <a:spAutoFit/>
            </a:bodyPr>
            <a:lstStyle/>
            <a:p>
              <a:pPr algn="l">
                <a:lnSpc>
                  <a:spcPts val="3220"/>
                </a:lnSpc>
                <a:spcBef>
                  <a:spcPct val="0"/>
                </a:spcBef>
              </a:pPr>
              <a:r>
                <a:rPr lang="en-US" sz="2300">
                  <a:solidFill>
                    <a:srgbClr val="000000"/>
                  </a:solidFill>
                  <a:latin typeface="Times New Roman"/>
                  <a:ea typeface="Times New Roman"/>
                  <a:cs typeface="Times New Roman"/>
                  <a:sym typeface="Times New Roman"/>
                </a:rPr>
                <a:t>Reviewed and validated the research findings.</a:t>
              </a:r>
            </a:p>
          </p:txBody>
        </p:sp>
      </p:grpSp>
      <p:sp>
        <p:nvSpPr>
          <p:cNvPr id="34" name="Freeform 34"/>
          <p:cNvSpPr/>
          <p:nvPr/>
        </p:nvSpPr>
        <p:spPr>
          <a:xfrm>
            <a:off x="12664911" y="4464299"/>
            <a:ext cx="350170" cy="369661"/>
          </a:xfrm>
          <a:custGeom>
            <a:avLst/>
            <a:gdLst/>
            <a:ahLst/>
            <a:cxnLst/>
            <a:rect l="l" t="t" r="r" b="b"/>
            <a:pathLst>
              <a:path w="350170" h="369661">
                <a:moveTo>
                  <a:pt x="0" y="0"/>
                </a:moveTo>
                <a:lnTo>
                  <a:pt x="350170" y="0"/>
                </a:lnTo>
                <a:lnTo>
                  <a:pt x="350170" y="369661"/>
                </a:lnTo>
                <a:lnTo>
                  <a:pt x="0" y="3696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TextBox 35"/>
          <p:cNvSpPr txBox="1"/>
          <p:nvPr/>
        </p:nvSpPr>
        <p:spPr>
          <a:xfrm>
            <a:off x="13302697" y="4383064"/>
            <a:ext cx="3638968" cy="836930"/>
          </a:xfrm>
          <a:prstGeom prst="rect">
            <a:avLst/>
          </a:prstGeom>
        </p:spPr>
        <p:txBody>
          <a:bodyPr lIns="0" tIns="0" rIns="0" bIns="0" rtlCol="0" anchor="t">
            <a:spAutoFit/>
          </a:bodyPr>
          <a:lstStyle/>
          <a:p>
            <a:pPr algn="l">
              <a:lnSpc>
                <a:spcPts val="3220"/>
              </a:lnSpc>
              <a:spcBef>
                <a:spcPct val="0"/>
              </a:spcBef>
            </a:pPr>
            <a:r>
              <a:rPr lang="en-US" sz="2300">
                <a:solidFill>
                  <a:srgbClr val="000000"/>
                </a:solidFill>
                <a:latin typeface="Times New Roman"/>
                <a:ea typeface="Times New Roman"/>
                <a:cs typeface="Times New Roman"/>
                <a:sym typeface="Times New Roman"/>
              </a:rPr>
              <a:t>Conducted material research.</a:t>
            </a:r>
          </a:p>
        </p:txBody>
      </p:sp>
      <p:grpSp>
        <p:nvGrpSpPr>
          <p:cNvPr id="36" name="Group 36"/>
          <p:cNvGrpSpPr/>
          <p:nvPr/>
        </p:nvGrpSpPr>
        <p:grpSpPr>
          <a:xfrm>
            <a:off x="12664911" y="5434341"/>
            <a:ext cx="4688236" cy="370840"/>
            <a:chOff x="0" y="0"/>
            <a:chExt cx="6250981" cy="494453"/>
          </a:xfrm>
        </p:grpSpPr>
        <p:sp>
          <p:nvSpPr>
            <p:cNvPr id="37" name="Freeform 37"/>
            <p:cNvSpPr/>
            <p:nvPr/>
          </p:nvSpPr>
          <p:spPr>
            <a:xfrm>
              <a:off x="0" y="1572"/>
              <a:ext cx="466893" cy="492882"/>
            </a:xfrm>
            <a:custGeom>
              <a:avLst/>
              <a:gdLst/>
              <a:ahLst/>
              <a:cxnLst/>
              <a:rect l="l" t="t" r="r" b="b"/>
              <a:pathLst>
                <a:path w="466893" h="492882">
                  <a:moveTo>
                    <a:pt x="0" y="0"/>
                  </a:moveTo>
                  <a:lnTo>
                    <a:pt x="466893" y="0"/>
                  </a:lnTo>
                  <a:lnTo>
                    <a:pt x="466893" y="492881"/>
                  </a:lnTo>
                  <a:lnTo>
                    <a:pt x="0" y="4928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8" name="TextBox 38"/>
            <p:cNvSpPr txBox="1"/>
            <p:nvPr/>
          </p:nvSpPr>
          <p:spPr>
            <a:xfrm>
              <a:off x="850381" y="-95250"/>
              <a:ext cx="5400600" cy="550756"/>
            </a:xfrm>
            <a:prstGeom prst="rect">
              <a:avLst/>
            </a:prstGeom>
          </p:spPr>
          <p:txBody>
            <a:bodyPr lIns="0" tIns="0" rIns="0" bIns="0" rtlCol="0" anchor="t">
              <a:spAutoFit/>
            </a:bodyPr>
            <a:lstStyle/>
            <a:p>
              <a:pPr algn="l">
                <a:lnSpc>
                  <a:spcPts val="3220"/>
                </a:lnSpc>
                <a:spcBef>
                  <a:spcPct val="0"/>
                </a:spcBef>
              </a:pPr>
              <a:r>
                <a:rPr lang="en-US" sz="2300">
                  <a:solidFill>
                    <a:srgbClr val="000000"/>
                  </a:solidFill>
                  <a:latin typeface="Times New Roman"/>
                  <a:ea typeface="Times New Roman"/>
                  <a:cs typeface="Times New Roman"/>
                  <a:sym typeface="Times New Roman"/>
                </a:rPr>
                <a:t>Assisted to the presentation.</a:t>
              </a:r>
            </a:p>
          </p:txBody>
        </p:sp>
      </p:grpSp>
      <p:grpSp>
        <p:nvGrpSpPr>
          <p:cNvPr id="39" name="Group 39"/>
          <p:cNvGrpSpPr/>
          <p:nvPr/>
        </p:nvGrpSpPr>
        <p:grpSpPr>
          <a:xfrm>
            <a:off x="12664911" y="6397375"/>
            <a:ext cx="4276754" cy="755696"/>
            <a:chOff x="0" y="0"/>
            <a:chExt cx="5702338" cy="1007594"/>
          </a:xfrm>
        </p:grpSpPr>
        <p:sp>
          <p:nvSpPr>
            <p:cNvPr id="40" name="Freeform 40"/>
            <p:cNvSpPr/>
            <p:nvPr/>
          </p:nvSpPr>
          <p:spPr>
            <a:xfrm>
              <a:off x="0" y="0"/>
              <a:ext cx="466893" cy="492882"/>
            </a:xfrm>
            <a:custGeom>
              <a:avLst/>
              <a:gdLst/>
              <a:ahLst/>
              <a:cxnLst/>
              <a:rect l="l" t="t" r="r" b="b"/>
              <a:pathLst>
                <a:path w="466893" h="492882">
                  <a:moveTo>
                    <a:pt x="0" y="0"/>
                  </a:moveTo>
                  <a:lnTo>
                    <a:pt x="466893" y="0"/>
                  </a:lnTo>
                  <a:lnTo>
                    <a:pt x="466893" y="492882"/>
                  </a:lnTo>
                  <a:lnTo>
                    <a:pt x="0" y="4928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1" name="TextBox 41"/>
            <p:cNvSpPr txBox="1"/>
            <p:nvPr/>
          </p:nvSpPr>
          <p:spPr>
            <a:xfrm>
              <a:off x="850381" y="-76562"/>
              <a:ext cx="4851957" cy="1084156"/>
            </a:xfrm>
            <a:prstGeom prst="rect">
              <a:avLst/>
            </a:prstGeom>
          </p:spPr>
          <p:txBody>
            <a:bodyPr lIns="0" tIns="0" rIns="0" bIns="0" rtlCol="0" anchor="t">
              <a:spAutoFit/>
            </a:bodyPr>
            <a:lstStyle/>
            <a:p>
              <a:pPr algn="l">
                <a:lnSpc>
                  <a:spcPts val="3220"/>
                </a:lnSpc>
                <a:spcBef>
                  <a:spcPct val="0"/>
                </a:spcBef>
              </a:pPr>
              <a:r>
                <a:rPr lang="en-US" sz="2300">
                  <a:solidFill>
                    <a:srgbClr val="000000"/>
                  </a:solidFill>
                  <a:latin typeface="Times New Roman"/>
                  <a:ea typeface="Times New Roman"/>
                  <a:cs typeface="Times New Roman"/>
                  <a:sym typeface="Times New Roman"/>
                </a:rPr>
                <a:t>Assisted in coding and refining the presentation.</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4769132" y="1138925"/>
            <a:ext cx="988551" cy="988551"/>
            <a:chOff x="0" y="0"/>
            <a:chExt cx="1318068" cy="1318068"/>
          </a:xfrm>
        </p:grpSpPr>
        <p:sp>
          <p:nvSpPr>
            <p:cNvPr id="3" name="Freeform 3"/>
            <p:cNvSpPr/>
            <p:nvPr/>
          </p:nvSpPr>
          <p:spPr>
            <a:xfrm>
              <a:off x="0" y="0"/>
              <a:ext cx="1318068" cy="1318068"/>
            </a:xfrm>
            <a:custGeom>
              <a:avLst/>
              <a:gdLst/>
              <a:ahLst/>
              <a:cxnLst/>
              <a:rect l="l" t="t" r="r" b="b"/>
              <a:pathLst>
                <a:path w="1318068" h="1318068">
                  <a:moveTo>
                    <a:pt x="0" y="0"/>
                  </a:moveTo>
                  <a:lnTo>
                    <a:pt x="1318068" y="0"/>
                  </a:lnTo>
                  <a:lnTo>
                    <a:pt x="1318068" y="1318068"/>
                  </a:lnTo>
                  <a:lnTo>
                    <a:pt x="0" y="131806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TextBox 4"/>
            <p:cNvSpPr txBox="1"/>
            <p:nvPr/>
          </p:nvSpPr>
          <p:spPr>
            <a:xfrm>
              <a:off x="134243" y="266211"/>
              <a:ext cx="1049582" cy="652820"/>
            </a:xfrm>
            <a:prstGeom prst="rect">
              <a:avLst/>
            </a:prstGeom>
          </p:spPr>
          <p:txBody>
            <a:bodyPr lIns="0" tIns="0" rIns="0" bIns="0" rtlCol="0" anchor="t">
              <a:spAutoFit/>
            </a:bodyPr>
            <a:lstStyle/>
            <a:p>
              <a:pPr marL="0" lvl="0" indent="0" algn="ctr">
                <a:lnSpc>
                  <a:spcPts val="4162"/>
                </a:lnSpc>
                <a:spcBef>
                  <a:spcPct val="0"/>
                </a:spcBef>
              </a:pPr>
              <a:r>
                <a:rPr lang="en-US" sz="2973">
                  <a:solidFill>
                    <a:srgbClr val="000000"/>
                  </a:solidFill>
                  <a:latin typeface="Open Sans Extra Bold"/>
                  <a:ea typeface="Open Sans Extra Bold"/>
                  <a:cs typeface="Open Sans Extra Bold"/>
                  <a:sym typeface="Open Sans Extra Bold"/>
                </a:rPr>
                <a:t>01</a:t>
              </a:r>
            </a:p>
          </p:txBody>
        </p:sp>
      </p:grpSp>
      <p:grpSp>
        <p:nvGrpSpPr>
          <p:cNvPr id="5" name="Group 5"/>
          <p:cNvGrpSpPr/>
          <p:nvPr/>
        </p:nvGrpSpPr>
        <p:grpSpPr>
          <a:xfrm>
            <a:off x="5263408" y="2732588"/>
            <a:ext cx="988551" cy="988551"/>
            <a:chOff x="0" y="0"/>
            <a:chExt cx="1318068" cy="1318068"/>
          </a:xfrm>
        </p:grpSpPr>
        <p:sp>
          <p:nvSpPr>
            <p:cNvPr id="6" name="Freeform 6"/>
            <p:cNvSpPr/>
            <p:nvPr/>
          </p:nvSpPr>
          <p:spPr>
            <a:xfrm>
              <a:off x="0" y="0"/>
              <a:ext cx="1318068" cy="1318068"/>
            </a:xfrm>
            <a:custGeom>
              <a:avLst/>
              <a:gdLst/>
              <a:ahLst/>
              <a:cxnLst/>
              <a:rect l="l" t="t" r="r" b="b"/>
              <a:pathLst>
                <a:path w="1318068" h="1318068">
                  <a:moveTo>
                    <a:pt x="0" y="0"/>
                  </a:moveTo>
                  <a:lnTo>
                    <a:pt x="1318068" y="0"/>
                  </a:lnTo>
                  <a:lnTo>
                    <a:pt x="1318068" y="1318068"/>
                  </a:lnTo>
                  <a:lnTo>
                    <a:pt x="0" y="131806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7" name="TextBox 7"/>
            <p:cNvSpPr txBox="1"/>
            <p:nvPr/>
          </p:nvSpPr>
          <p:spPr>
            <a:xfrm>
              <a:off x="134243" y="266211"/>
              <a:ext cx="1049582" cy="652820"/>
            </a:xfrm>
            <a:prstGeom prst="rect">
              <a:avLst/>
            </a:prstGeom>
          </p:spPr>
          <p:txBody>
            <a:bodyPr lIns="0" tIns="0" rIns="0" bIns="0" rtlCol="0" anchor="t">
              <a:spAutoFit/>
            </a:bodyPr>
            <a:lstStyle/>
            <a:p>
              <a:pPr marL="0" lvl="0" indent="0" algn="ctr">
                <a:lnSpc>
                  <a:spcPts val="4162"/>
                </a:lnSpc>
                <a:spcBef>
                  <a:spcPct val="0"/>
                </a:spcBef>
              </a:pPr>
              <a:r>
                <a:rPr lang="en-US" sz="2973">
                  <a:solidFill>
                    <a:srgbClr val="000000"/>
                  </a:solidFill>
                  <a:latin typeface="Open Sans Extra Bold"/>
                  <a:ea typeface="Open Sans Extra Bold"/>
                  <a:cs typeface="Open Sans Extra Bold"/>
                  <a:sym typeface="Open Sans Extra Bold"/>
                </a:rPr>
                <a:t>02</a:t>
              </a:r>
            </a:p>
          </p:txBody>
        </p:sp>
      </p:grpSp>
      <p:grpSp>
        <p:nvGrpSpPr>
          <p:cNvPr id="8" name="Group 8"/>
          <p:cNvGrpSpPr/>
          <p:nvPr/>
        </p:nvGrpSpPr>
        <p:grpSpPr>
          <a:xfrm>
            <a:off x="5353895" y="4490696"/>
            <a:ext cx="988551" cy="988551"/>
            <a:chOff x="0" y="0"/>
            <a:chExt cx="1318068" cy="1318068"/>
          </a:xfrm>
        </p:grpSpPr>
        <p:sp>
          <p:nvSpPr>
            <p:cNvPr id="9" name="Freeform 9"/>
            <p:cNvSpPr/>
            <p:nvPr/>
          </p:nvSpPr>
          <p:spPr>
            <a:xfrm>
              <a:off x="0" y="0"/>
              <a:ext cx="1318068" cy="1318068"/>
            </a:xfrm>
            <a:custGeom>
              <a:avLst/>
              <a:gdLst/>
              <a:ahLst/>
              <a:cxnLst/>
              <a:rect l="l" t="t" r="r" b="b"/>
              <a:pathLst>
                <a:path w="1318068" h="1318068">
                  <a:moveTo>
                    <a:pt x="0" y="0"/>
                  </a:moveTo>
                  <a:lnTo>
                    <a:pt x="1318068" y="0"/>
                  </a:lnTo>
                  <a:lnTo>
                    <a:pt x="1318068" y="1318068"/>
                  </a:lnTo>
                  <a:lnTo>
                    <a:pt x="0" y="131806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TextBox 10"/>
            <p:cNvSpPr txBox="1"/>
            <p:nvPr/>
          </p:nvSpPr>
          <p:spPr>
            <a:xfrm>
              <a:off x="134243" y="266211"/>
              <a:ext cx="1049582" cy="652820"/>
            </a:xfrm>
            <a:prstGeom prst="rect">
              <a:avLst/>
            </a:prstGeom>
          </p:spPr>
          <p:txBody>
            <a:bodyPr lIns="0" tIns="0" rIns="0" bIns="0" rtlCol="0" anchor="t">
              <a:spAutoFit/>
            </a:bodyPr>
            <a:lstStyle/>
            <a:p>
              <a:pPr marL="0" lvl="0" indent="0" algn="ctr">
                <a:lnSpc>
                  <a:spcPts val="4162"/>
                </a:lnSpc>
                <a:spcBef>
                  <a:spcPct val="0"/>
                </a:spcBef>
              </a:pPr>
              <a:r>
                <a:rPr lang="en-US" sz="2973">
                  <a:solidFill>
                    <a:srgbClr val="000000"/>
                  </a:solidFill>
                  <a:latin typeface="Open Sans Extra Bold"/>
                  <a:ea typeface="Open Sans Extra Bold"/>
                  <a:cs typeface="Open Sans Extra Bold"/>
                  <a:sym typeface="Open Sans Extra Bold"/>
                </a:rPr>
                <a:t>03</a:t>
              </a:r>
            </a:p>
          </p:txBody>
        </p:sp>
      </p:grpSp>
      <p:grpSp>
        <p:nvGrpSpPr>
          <p:cNvPr id="11" name="Group 11"/>
          <p:cNvGrpSpPr/>
          <p:nvPr/>
        </p:nvGrpSpPr>
        <p:grpSpPr>
          <a:xfrm>
            <a:off x="5263408" y="6248804"/>
            <a:ext cx="988551" cy="988551"/>
            <a:chOff x="0" y="0"/>
            <a:chExt cx="1318068" cy="1318068"/>
          </a:xfrm>
        </p:grpSpPr>
        <p:sp>
          <p:nvSpPr>
            <p:cNvPr id="12" name="Freeform 12"/>
            <p:cNvSpPr/>
            <p:nvPr/>
          </p:nvSpPr>
          <p:spPr>
            <a:xfrm>
              <a:off x="0" y="0"/>
              <a:ext cx="1318068" cy="1318068"/>
            </a:xfrm>
            <a:custGeom>
              <a:avLst/>
              <a:gdLst/>
              <a:ahLst/>
              <a:cxnLst/>
              <a:rect l="l" t="t" r="r" b="b"/>
              <a:pathLst>
                <a:path w="1318068" h="1318068">
                  <a:moveTo>
                    <a:pt x="0" y="0"/>
                  </a:moveTo>
                  <a:lnTo>
                    <a:pt x="1318068" y="0"/>
                  </a:lnTo>
                  <a:lnTo>
                    <a:pt x="1318068" y="1318068"/>
                  </a:lnTo>
                  <a:lnTo>
                    <a:pt x="0" y="131806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3" name="TextBox 13"/>
            <p:cNvSpPr txBox="1"/>
            <p:nvPr/>
          </p:nvSpPr>
          <p:spPr>
            <a:xfrm>
              <a:off x="134243" y="266211"/>
              <a:ext cx="1049582" cy="652820"/>
            </a:xfrm>
            <a:prstGeom prst="rect">
              <a:avLst/>
            </a:prstGeom>
          </p:spPr>
          <p:txBody>
            <a:bodyPr lIns="0" tIns="0" rIns="0" bIns="0" rtlCol="0" anchor="t">
              <a:spAutoFit/>
            </a:bodyPr>
            <a:lstStyle/>
            <a:p>
              <a:pPr marL="0" lvl="0" indent="0" algn="ctr">
                <a:lnSpc>
                  <a:spcPts val="4162"/>
                </a:lnSpc>
                <a:spcBef>
                  <a:spcPct val="0"/>
                </a:spcBef>
              </a:pPr>
              <a:r>
                <a:rPr lang="en-US" sz="2973">
                  <a:solidFill>
                    <a:srgbClr val="000000"/>
                  </a:solidFill>
                  <a:latin typeface="Open Sans Extra Bold"/>
                  <a:ea typeface="Open Sans Extra Bold"/>
                  <a:cs typeface="Open Sans Extra Bold"/>
                  <a:sym typeface="Open Sans Extra Bold"/>
                </a:rPr>
                <a:t>04</a:t>
              </a:r>
            </a:p>
          </p:txBody>
        </p:sp>
      </p:grpSp>
      <p:grpSp>
        <p:nvGrpSpPr>
          <p:cNvPr id="14" name="Group 14"/>
          <p:cNvGrpSpPr/>
          <p:nvPr/>
        </p:nvGrpSpPr>
        <p:grpSpPr>
          <a:xfrm>
            <a:off x="-9900111" y="-2783012"/>
            <a:ext cx="14763664" cy="15795791"/>
            <a:chOff x="0" y="0"/>
            <a:chExt cx="759690" cy="812800"/>
          </a:xfrm>
        </p:grpSpPr>
        <p:sp>
          <p:nvSpPr>
            <p:cNvPr id="15" name="Freeform 15"/>
            <p:cNvSpPr/>
            <p:nvPr/>
          </p:nvSpPr>
          <p:spPr>
            <a:xfrm>
              <a:off x="0" y="0"/>
              <a:ext cx="759690" cy="812800"/>
            </a:xfrm>
            <a:custGeom>
              <a:avLst/>
              <a:gdLst/>
              <a:ahLst/>
              <a:cxnLst/>
              <a:rect l="l" t="t" r="r" b="b"/>
              <a:pathLst>
                <a:path w="759690" h="812800">
                  <a:moveTo>
                    <a:pt x="379845" y="0"/>
                  </a:moveTo>
                  <a:cubicBezTo>
                    <a:pt x="170062" y="0"/>
                    <a:pt x="0" y="181951"/>
                    <a:pt x="0" y="406400"/>
                  </a:cubicBezTo>
                  <a:cubicBezTo>
                    <a:pt x="0" y="630849"/>
                    <a:pt x="170062" y="812800"/>
                    <a:pt x="379845" y="812800"/>
                  </a:cubicBezTo>
                  <a:cubicBezTo>
                    <a:pt x="589628" y="812800"/>
                    <a:pt x="759690" y="630849"/>
                    <a:pt x="759690" y="406400"/>
                  </a:cubicBezTo>
                  <a:cubicBezTo>
                    <a:pt x="759690" y="181951"/>
                    <a:pt x="589628" y="0"/>
                    <a:pt x="379845" y="0"/>
                  </a:cubicBezTo>
                  <a:close/>
                </a:path>
              </a:pathLst>
            </a:custGeom>
            <a:solidFill>
              <a:srgbClr val="000000">
                <a:alpha val="0"/>
              </a:srgbClr>
            </a:solidFill>
            <a:ln w="38100" cap="sq">
              <a:solidFill>
                <a:srgbClr val="17726D"/>
              </a:solidFill>
              <a:prstDash val="solid"/>
              <a:miter/>
            </a:ln>
          </p:spPr>
        </p:sp>
        <p:sp>
          <p:nvSpPr>
            <p:cNvPr id="16" name="TextBox 16"/>
            <p:cNvSpPr txBox="1"/>
            <p:nvPr/>
          </p:nvSpPr>
          <p:spPr>
            <a:xfrm>
              <a:off x="71221" y="38100"/>
              <a:ext cx="617248"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6007842" y="-1797460"/>
            <a:ext cx="10719341" cy="13881919"/>
            <a:chOff x="0" y="0"/>
            <a:chExt cx="627628" cy="812800"/>
          </a:xfrm>
        </p:grpSpPr>
        <p:sp>
          <p:nvSpPr>
            <p:cNvPr id="18" name="Freeform 18"/>
            <p:cNvSpPr/>
            <p:nvPr/>
          </p:nvSpPr>
          <p:spPr>
            <a:xfrm>
              <a:off x="0" y="0"/>
              <a:ext cx="627628" cy="812800"/>
            </a:xfrm>
            <a:custGeom>
              <a:avLst/>
              <a:gdLst/>
              <a:ahLst/>
              <a:cxnLst/>
              <a:rect l="l" t="t" r="r" b="b"/>
              <a:pathLst>
                <a:path w="627628" h="812800">
                  <a:moveTo>
                    <a:pt x="313814" y="0"/>
                  </a:moveTo>
                  <a:cubicBezTo>
                    <a:pt x="140499" y="0"/>
                    <a:pt x="0" y="181951"/>
                    <a:pt x="0" y="406400"/>
                  </a:cubicBezTo>
                  <a:cubicBezTo>
                    <a:pt x="0" y="630849"/>
                    <a:pt x="140499" y="812800"/>
                    <a:pt x="313814" y="812800"/>
                  </a:cubicBezTo>
                  <a:cubicBezTo>
                    <a:pt x="487129" y="812800"/>
                    <a:pt x="627628" y="630849"/>
                    <a:pt x="627628" y="406400"/>
                  </a:cubicBezTo>
                  <a:cubicBezTo>
                    <a:pt x="627628" y="181951"/>
                    <a:pt x="487129" y="0"/>
                    <a:pt x="313814" y="0"/>
                  </a:cubicBezTo>
                  <a:lnTo>
                    <a:pt x="313814" y="0"/>
                  </a:lnTo>
                  <a:close/>
                </a:path>
              </a:pathLst>
            </a:custGeom>
            <a:solidFill>
              <a:srgbClr val="F6F6F6"/>
            </a:solidFill>
            <a:ln cap="rnd">
              <a:noFill/>
              <a:prstDash val="lgDash"/>
              <a:round/>
            </a:ln>
          </p:spPr>
        </p:sp>
        <p:sp>
          <p:nvSpPr>
            <p:cNvPr id="19" name="TextBox 19"/>
            <p:cNvSpPr txBox="1"/>
            <p:nvPr/>
          </p:nvSpPr>
          <p:spPr>
            <a:xfrm>
              <a:off x="58840" y="38100"/>
              <a:ext cx="509948"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a:off x="3956016" y="1633200"/>
            <a:ext cx="373607" cy="3736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id="22" name="TextBox 22"/>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3" name="Group 23"/>
          <p:cNvGrpSpPr/>
          <p:nvPr/>
        </p:nvGrpSpPr>
        <p:grpSpPr>
          <a:xfrm>
            <a:off x="4489946" y="3040060"/>
            <a:ext cx="373607" cy="3736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id="25" name="TextBox 25"/>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6" name="Group 26"/>
          <p:cNvGrpSpPr/>
          <p:nvPr/>
        </p:nvGrpSpPr>
        <p:grpSpPr>
          <a:xfrm>
            <a:off x="3956016" y="8316352"/>
            <a:ext cx="373607" cy="37360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id="28" name="TextBox 28"/>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9" name="Group 29"/>
          <p:cNvGrpSpPr/>
          <p:nvPr/>
        </p:nvGrpSpPr>
        <p:grpSpPr>
          <a:xfrm>
            <a:off x="4489946" y="6556276"/>
            <a:ext cx="373607" cy="37360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id="31" name="TextBox 31"/>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32" name="Group 32"/>
          <p:cNvGrpSpPr/>
          <p:nvPr/>
        </p:nvGrpSpPr>
        <p:grpSpPr>
          <a:xfrm>
            <a:off x="4676749" y="4798168"/>
            <a:ext cx="373607" cy="3736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id="34" name="TextBox 34"/>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35" name="Group 35"/>
          <p:cNvGrpSpPr/>
          <p:nvPr/>
        </p:nvGrpSpPr>
        <p:grpSpPr>
          <a:xfrm>
            <a:off x="4769132" y="8008880"/>
            <a:ext cx="988551" cy="988551"/>
            <a:chOff x="0" y="0"/>
            <a:chExt cx="1318068" cy="1318068"/>
          </a:xfrm>
        </p:grpSpPr>
        <p:sp>
          <p:nvSpPr>
            <p:cNvPr id="36" name="Freeform 36"/>
            <p:cNvSpPr/>
            <p:nvPr/>
          </p:nvSpPr>
          <p:spPr>
            <a:xfrm>
              <a:off x="0" y="0"/>
              <a:ext cx="1318068" cy="1318068"/>
            </a:xfrm>
            <a:custGeom>
              <a:avLst/>
              <a:gdLst/>
              <a:ahLst/>
              <a:cxnLst/>
              <a:rect l="l" t="t" r="r" b="b"/>
              <a:pathLst>
                <a:path w="1318068" h="1318068">
                  <a:moveTo>
                    <a:pt x="0" y="0"/>
                  </a:moveTo>
                  <a:lnTo>
                    <a:pt x="1318068" y="0"/>
                  </a:lnTo>
                  <a:lnTo>
                    <a:pt x="1318068" y="1318068"/>
                  </a:lnTo>
                  <a:lnTo>
                    <a:pt x="0" y="131806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7" name="TextBox 37"/>
            <p:cNvSpPr txBox="1"/>
            <p:nvPr/>
          </p:nvSpPr>
          <p:spPr>
            <a:xfrm>
              <a:off x="134243" y="266211"/>
              <a:ext cx="1049582" cy="652820"/>
            </a:xfrm>
            <a:prstGeom prst="rect">
              <a:avLst/>
            </a:prstGeom>
          </p:spPr>
          <p:txBody>
            <a:bodyPr lIns="0" tIns="0" rIns="0" bIns="0" rtlCol="0" anchor="t">
              <a:spAutoFit/>
            </a:bodyPr>
            <a:lstStyle/>
            <a:p>
              <a:pPr marL="0" lvl="0" indent="0" algn="ctr">
                <a:lnSpc>
                  <a:spcPts val="4162"/>
                </a:lnSpc>
                <a:spcBef>
                  <a:spcPct val="0"/>
                </a:spcBef>
              </a:pPr>
              <a:r>
                <a:rPr lang="en-US" sz="2973">
                  <a:solidFill>
                    <a:srgbClr val="000000"/>
                  </a:solidFill>
                  <a:latin typeface="Open Sans Extra Bold"/>
                  <a:ea typeface="Open Sans Extra Bold"/>
                  <a:cs typeface="Open Sans Extra Bold"/>
                  <a:sym typeface="Open Sans Extra Bold"/>
                </a:rPr>
                <a:t>05</a:t>
              </a:r>
            </a:p>
          </p:txBody>
        </p:sp>
      </p:grpSp>
      <p:sp>
        <p:nvSpPr>
          <p:cNvPr id="38" name="TextBox 38"/>
          <p:cNvSpPr txBox="1"/>
          <p:nvPr/>
        </p:nvSpPr>
        <p:spPr>
          <a:xfrm>
            <a:off x="5833884" y="1024625"/>
            <a:ext cx="12473166" cy="561975"/>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Enhanced Safety</a:t>
            </a:r>
          </a:p>
        </p:txBody>
      </p:sp>
      <p:sp>
        <p:nvSpPr>
          <p:cNvPr id="39" name="TextBox 39"/>
          <p:cNvSpPr txBox="1"/>
          <p:nvPr/>
        </p:nvSpPr>
        <p:spPr>
          <a:xfrm>
            <a:off x="6271009" y="2618288"/>
            <a:ext cx="12036041" cy="561975"/>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Energy Efficiency</a:t>
            </a:r>
          </a:p>
        </p:txBody>
      </p:sp>
      <p:sp>
        <p:nvSpPr>
          <p:cNvPr id="40" name="TextBox 40"/>
          <p:cNvSpPr txBox="1"/>
          <p:nvPr/>
        </p:nvSpPr>
        <p:spPr>
          <a:xfrm>
            <a:off x="6371022" y="4376396"/>
            <a:ext cx="11665590" cy="561975"/>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Economic Savings</a:t>
            </a:r>
          </a:p>
        </p:txBody>
      </p:sp>
      <p:sp>
        <p:nvSpPr>
          <p:cNvPr id="41" name="TextBox 41"/>
          <p:cNvSpPr txBox="1"/>
          <p:nvPr/>
        </p:nvSpPr>
        <p:spPr>
          <a:xfrm>
            <a:off x="6271009" y="6134504"/>
            <a:ext cx="12069378" cy="561975"/>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Environmental Impact</a:t>
            </a:r>
          </a:p>
        </p:txBody>
      </p:sp>
      <p:sp>
        <p:nvSpPr>
          <p:cNvPr id="42" name="TextBox 42"/>
          <p:cNvSpPr txBox="1"/>
          <p:nvPr/>
        </p:nvSpPr>
        <p:spPr>
          <a:xfrm>
            <a:off x="5848171" y="7894580"/>
            <a:ext cx="12473166" cy="561975"/>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Technological Progress</a:t>
            </a:r>
          </a:p>
        </p:txBody>
      </p:sp>
      <p:sp>
        <p:nvSpPr>
          <p:cNvPr id="43" name="TextBox 43"/>
          <p:cNvSpPr txBox="1"/>
          <p:nvPr/>
        </p:nvSpPr>
        <p:spPr>
          <a:xfrm>
            <a:off x="-50339" y="4033496"/>
            <a:ext cx="4540284" cy="1638301"/>
          </a:xfrm>
          <a:prstGeom prst="rect">
            <a:avLst/>
          </a:prstGeom>
        </p:spPr>
        <p:txBody>
          <a:bodyPr lIns="0" tIns="0" rIns="0" bIns="0" rtlCol="0" anchor="t">
            <a:spAutoFit/>
          </a:bodyPr>
          <a:lstStyle/>
          <a:p>
            <a:pPr algn="ctr">
              <a:lnSpc>
                <a:spcPts val="6299"/>
              </a:lnSpc>
            </a:pPr>
            <a:r>
              <a:rPr lang="en-US" sz="4499" b="1" spc="332">
                <a:solidFill>
                  <a:srgbClr val="000000"/>
                </a:solidFill>
                <a:latin typeface="Times New Roman Bold"/>
                <a:ea typeface="Times New Roman Bold"/>
                <a:cs typeface="Times New Roman Bold"/>
                <a:sym typeface="Times New Roman Bold"/>
              </a:rPr>
              <a:t>SOCIAL</a:t>
            </a:r>
          </a:p>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IMPACT</a:t>
            </a:r>
          </a:p>
        </p:txBody>
      </p:sp>
      <p:sp>
        <p:nvSpPr>
          <p:cNvPr id="44" name="TextBox 44"/>
          <p:cNvSpPr txBox="1"/>
          <p:nvPr/>
        </p:nvSpPr>
        <p:spPr>
          <a:xfrm>
            <a:off x="5848171" y="1518900"/>
            <a:ext cx="11411129" cy="9601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Early motor fault detection prevents equipment failures and accidents, improving workplace safety.</a:t>
            </a:r>
          </a:p>
        </p:txBody>
      </p:sp>
      <p:sp>
        <p:nvSpPr>
          <p:cNvPr id="45" name="TextBox 45"/>
          <p:cNvSpPr txBox="1"/>
          <p:nvPr/>
        </p:nvSpPr>
        <p:spPr>
          <a:xfrm>
            <a:off x="6271009" y="3113588"/>
            <a:ext cx="10988291" cy="9601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Detecting motor issues early allows for better performance, reducing energy waste and carbon emissions.</a:t>
            </a:r>
          </a:p>
        </p:txBody>
      </p:sp>
      <p:sp>
        <p:nvSpPr>
          <p:cNvPr id="46" name="TextBox 46"/>
          <p:cNvSpPr txBox="1"/>
          <p:nvPr/>
        </p:nvSpPr>
        <p:spPr>
          <a:xfrm>
            <a:off x="6418647" y="4871696"/>
            <a:ext cx="10840653" cy="9601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Predictive maintenance lowers repair costs and reduces downtime, boosting productivity in industries.</a:t>
            </a:r>
          </a:p>
        </p:txBody>
      </p:sp>
      <p:sp>
        <p:nvSpPr>
          <p:cNvPr id="47" name="TextBox 47"/>
          <p:cNvSpPr txBox="1"/>
          <p:nvPr/>
        </p:nvSpPr>
        <p:spPr>
          <a:xfrm>
            <a:off x="6342447" y="6629805"/>
            <a:ext cx="10916853" cy="9601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Optimized motor operations reduce energy consumption and contribute to sustainability goals.</a:t>
            </a:r>
          </a:p>
        </p:txBody>
      </p:sp>
      <p:sp>
        <p:nvSpPr>
          <p:cNvPr id="48" name="TextBox 48"/>
          <p:cNvSpPr txBox="1"/>
          <p:nvPr/>
        </p:nvSpPr>
        <p:spPr>
          <a:xfrm>
            <a:off x="5876746" y="8389881"/>
            <a:ext cx="10916853" cy="9601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This project utilizes machine learning to improve predictive maintenance, enabling smarter, data-driven decision-making in industries.</a:t>
            </a:r>
          </a:p>
        </p:txBody>
      </p:sp>
      <p:sp>
        <p:nvSpPr>
          <p:cNvPr id="49" name="TextBox 49"/>
          <p:cNvSpPr txBox="1"/>
          <p:nvPr/>
        </p:nvSpPr>
        <p:spPr>
          <a:xfrm>
            <a:off x="17198585" y="9394063"/>
            <a:ext cx="327978"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21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573493" y="1418718"/>
            <a:ext cx="15141013" cy="0"/>
          </a:xfrm>
          <a:prstGeom prst="line">
            <a:avLst/>
          </a:prstGeom>
          <a:ln w="76200" cap="flat">
            <a:solidFill>
              <a:srgbClr val="5CE1E6"/>
            </a:solidFill>
            <a:prstDash val="solid"/>
            <a:headEnd type="none" w="sm" len="sm"/>
            <a:tailEnd type="none" w="sm" len="sm"/>
          </a:ln>
        </p:spPr>
      </p:sp>
      <p:sp>
        <p:nvSpPr>
          <p:cNvPr id="3" name="TextBox 3"/>
          <p:cNvSpPr txBox="1"/>
          <p:nvPr/>
        </p:nvSpPr>
        <p:spPr>
          <a:xfrm>
            <a:off x="1822" y="395928"/>
            <a:ext cx="18288000" cy="873761"/>
          </a:xfrm>
          <a:prstGeom prst="rect">
            <a:avLst/>
          </a:prstGeom>
        </p:spPr>
        <p:txBody>
          <a:bodyPr lIns="0" tIns="0" rIns="0" bIns="0" rtlCol="0" anchor="t">
            <a:spAutoFit/>
          </a:bodyPr>
          <a:lstStyle/>
          <a:p>
            <a:pPr marL="0" lvl="0" indent="0" algn="ctr">
              <a:lnSpc>
                <a:spcPts val="6439"/>
              </a:lnSpc>
            </a:pPr>
            <a:r>
              <a:rPr lang="en-US" sz="4599" b="1" spc="340">
                <a:solidFill>
                  <a:srgbClr val="000000"/>
                </a:solidFill>
                <a:latin typeface="Times New Roman Bold"/>
                <a:ea typeface="Times New Roman Bold"/>
                <a:cs typeface="Times New Roman Bold"/>
                <a:sym typeface="Times New Roman Bold"/>
              </a:rPr>
              <a:t>REFERENCES</a:t>
            </a:r>
          </a:p>
        </p:txBody>
      </p:sp>
      <p:sp>
        <p:nvSpPr>
          <p:cNvPr id="4" name="TextBox 4"/>
          <p:cNvSpPr txBox="1"/>
          <p:nvPr/>
        </p:nvSpPr>
        <p:spPr>
          <a:xfrm>
            <a:off x="17198585" y="9394063"/>
            <a:ext cx="327978"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23</a:t>
            </a:r>
          </a:p>
        </p:txBody>
      </p:sp>
      <p:sp>
        <p:nvSpPr>
          <p:cNvPr id="5" name="TextBox 5"/>
          <p:cNvSpPr txBox="1"/>
          <p:nvPr/>
        </p:nvSpPr>
        <p:spPr>
          <a:xfrm>
            <a:off x="608093" y="1652078"/>
            <a:ext cx="17879294" cy="8984284"/>
          </a:xfrm>
          <a:prstGeom prst="rect">
            <a:avLst/>
          </a:prstGeom>
        </p:spPr>
        <p:txBody>
          <a:bodyPr lIns="0" tIns="0" rIns="0" bIns="0" rtlCol="0" anchor="t">
            <a:spAutoFit/>
          </a:bodyPr>
          <a:lstStyle/>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[1] D. C. Meeker, "Electric Motor Design and Analysis," IEEE Industry Applications Society, pp. 23-29, 2018.</a:t>
            </a:r>
          </a:p>
          <a:p>
            <a:pPr algn="l">
              <a:lnSpc>
                <a:spcPts val="2049"/>
              </a:lnSpc>
              <a:spcBef>
                <a:spcPct val="0"/>
              </a:spcBef>
            </a:pPr>
            <a:endParaRPr lang="en-US" sz="1463" b="1">
              <a:solidFill>
                <a:srgbClr val="000000"/>
              </a:solidFill>
              <a:latin typeface="Times New Roman Bold"/>
              <a:ea typeface="Times New Roman Bold"/>
              <a:cs typeface="Times New Roman Bold"/>
              <a:sym typeface="Times New Roman Bold"/>
            </a:endParaRP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[2] R. K. Singh, A. Sharma, and S. Gupta, "The Indian Electric Motor Market: Trends, Growth, and Future Prospects," International Conference on Electrical Engineering, pp. 45-51, 2021.</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 </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[3] A. Saxena and M. Hamidi, "A Comparative Study of Fault Detection Techniques in Electric Motors: Thermal and Vibration Analysis," IEEE Transactions on Industrial Electronics, vol. 67, no. 4, pp. 2804-2815, April 2020.</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  </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[4] S. W. Lee, H. J. Cho, and J. M. Lee, "Challenges in Traditional Fault Detection Methods for Industrial Motors," IEEE Transactions on Reliability, vol. 68, no. 3, pp. 861-871, Sept. 2019.</a:t>
            </a:r>
          </a:p>
          <a:p>
            <a:pPr algn="l">
              <a:lnSpc>
                <a:spcPts val="2049"/>
              </a:lnSpc>
              <a:spcBef>
                <a:spcPct val="0"/>
              </a:spcBef>
            </a:pPr>
            <a:endParaRPr lang="en-US" sz="1463" b="1">
              <a:solidFill>
                <a:srgbClr val="000000"/>
              </a:solidFill>
              <a:latin typeface="Times New Roman Bold"/>
              <a:ea typeface="Times New Roman Bold"/>
              <a:cs typeface="Times New Roman Bold"/>
              <a:sym typeface="Times New Roman Bold"/>
            </a:endParaRP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[5] M. K. Khan, T. T. Nguyen, and K. R. Cho, "Acoustic Signal Analysis as a Non-Invasive Method for Fault Diagnosis in Rotating Machinery," IEEE Access, vol. 8, pp. 22346-22356, Feb. 2020.</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  </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[6] H. P. Kim, J. G. Lee, and S. H. Shin, "Application of Machine Learning Algorithms in Fault Detection and Classification," IEEE Sensors Journal, vol. 18, no. 13, pp. 5445-5454, July 2018.</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  </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[7] P. V. S. Rao, S. Joshi, and A. Kumar, "Signal Processing Techniques for Feature Extraction in Motor Fault Detection," IEEE Transactions on Signal Processing, vol. 66, no. 12, pp. 3235-3246, June 2018.</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 </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[8] J. Huang, W. Liu, and Q. Li, "Convolutional Recurrent Neural Networks for Fault Detection in Acoustic Signals," IEEE Transactions on Neural Networks and Learning Systems, vol. 32, no. 3, pp. 1086-1096, March 2021.</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 </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[9] S. Verma and P. Gupta, "Random Forest and k-Nearest Neighbors in Acoustic Fault Detection: A Comparison," International Conference on Machine Learning and Applications (ICMLA), pp. 521-528, Dec. 2020.</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 </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[10] K. H. Park, J. M. Park, and H. W. Lee, "Feature Selection for Acoustic Fault Detection in Rotating Machines," IEEE Transactions on Industrial Informatics, vol. 15, no. 7, pp. 3994-4002, July 2019.</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 </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[11] M. E. Eltouny, R. A. Hassan, and S. E. Attia, "IDMT-ISA-ELECTRIC-ENGINE Dataset and Its Applications in Fault Detection," IEEE International Conference on Big Data, pp. 3030-3036, Dec. 2021.</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 </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[12] R. Krishnan and L. S. Cheng, "Noise Filtering Techniques for Enhanced Acoustic Signal Processing in Industrial Environments," IEEE Transactions on Industrial Electronics, vol. 69, no. 2, pp. 1253-1262, Feb. 2022.</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[13] A. Patel and M. S. Ali, "Understanding the CRNN Architecture for Sequential Data Analysis in Fault Detection," IEEE International Symposium on Circuits and Systems (ISCAS), pp. 213-218, May 2020.</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 </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[14] G. N. Kumar, A. Verma, and J. Singh, "Performance Metrics for Machine Learning Models in Acoustic Fault Detection," IEEE Access, vol. 9, pp. 51536-51545, May 2021.</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 </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[15] A. Yadav and S. Mehta, "Sustainable Development Goals in Industry: Impact of Early Fault Detection in Motors," IEEE Transactions on Engineering Management, vol. 67, no. 2, pp. 355-365, May 2020.</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 </a:t>
            </a:r>
          </a:p>
          <a:p>
            <a:pPr algn="l">
              <a:lnSpc>
                <a:spcPts val="2049"/>
              </a:lnSpc>
              <a:spcBef>
                <a:spcPct val="0"/>
              </a:spcBef>
            </a:pPr>
            <a:r>
              <a:rPr lang="en-US" sz="1463" b="1">
                <a:solidFill>
                  <a:srgbClr val="000000"/>
                </a:solidFill>
                <a:latin typeface="Times New Roman Bold"/>
                <a:ea typeface="Times New Roman Bold"/>
                <a:cs typeface="Times New Roman Bold"/>
                <a:sym typeface="Times New Roman Bold"/>
              </a:rPr>
              <a:t>[16] R. Prasad and L. Choi, "Future Directions in Acoustic Signal-Based Fault Detection and Real-Time Application," IEEE Transactions on Instrumentation and Measurement, vol. 71, pp. 1-9, April 2022.</a:t>
            </a:r>
          </a:p>
          <a:p>
            <a:pPr algn="ctr">
              <a:lnSpc>
                <a:spcPts val="1902"/>
              </a:lnSpc>
              <a:spcBef>
                <a:spcPct val="0"/>
              </a:spcBef>
            </a:pPr>
            <a:endParaRPr lang="en-US" sz="1463" b="1">
              <a:solidFill>
                <a:srgbClr val="000000"/>
              </a:solidFill>
              <a:latin typeface="Times New Roman Bold"/>
              <a:ea typeface="Times New Roman Bold"/>
              <a:cs typeface="Times New Roman Bold"/>
              <a:sym typeface="Times New Roman Bold"/>
            </a:endParaRPr>
          </a:p>
          <a:p>
            <a:pPr algn="ctr">
              <a:lnSpc>
                <a:spcPts val="1902"/>
              </a:lnSpc>
              <a:spcBef>
                <a:spcPct val="0"/>
              </a:spcBef>
            </a:pPr>
            <a:r>
              <a:rPr lang="en-US" sz="1359" b="1">
                <a:solidFill>
                  <a:srgbClr val="000000"/>
                </a:solidFill>
                <a:latin typeface="Times New Roman Bold"/>
                <a:ea typeface="Times New Roman Bold"/>
                <a:cs typeface="Times New Roman Bold"/>
                <a:sym typeface="Times New Roman Bold"/>
              </a:rPr>
              <a:t> </a:t>
            </a:r>
          </a:p>
          <a:p>
            <a:pPr algn="ctr">
              <a:lnSpc>
                <a:spcPts val="1902"/>
              </a:lnSpc>
              <a:spcBef>
                <a:spcPct val="0"/>
              </a:spcBef>
            </a:pPr>
            <a:r>
              <a:rPr lang="en-US" sz="1359" b="1">
                <a:solidFill>
                  <a:srgbClr val="000000"/>
                </a:solidFill>
                <a:latin typeface="Times New Roman Bold"/>
                <a:ea typeface="Times New Roman Bold"/>
                <a:cs typeface="Times New Roman Bold"/>
                <a:sym typeface="Times New Roman Bold"/>
              </a:rPr>
              <a:t> </a:t>
            </a:r>
          </a:p>
          <a:p>
            <a:pPr algn="ctr">
              <a:lnSpc>
                <a:spcPts val="1902"/>
              </a:lnSpc>
              <a:spcBef>
                <a:spcPct val="0"/>
              </a:spcBef>
            </a:pPr>
            <a:endParaRPr lang="en-US" sz="1359" b="1">
              <a:solidFill>
                <a:srgbClr val="000000"/>
              </a:solidFill>
              <a:latin typeface="Times New Roman Bold"/>
              <a:ea typeface="Times New Roman Bold"/>
              <a:cs typeface="Times New Roman Bold"/>
              <a:sym typeface="Times New Roman Bold"/>
            </a:endParaRPr>
          </a:p>
          <a:p>
            <a:pPr algn="ctr">
              <a:lnSpc>
                <a:spcPts val="1902"/>
              </a:lnSpc>
              <a:spcBef>
                <a:spcPct val="0"/>
              </a:spcBef>
            </a:pPr>
            <a:r>
              <a:rPr lang="en-US" sz="1359" b="1">
                <a:solidFill>
                  <a:srgbClr val="000000"/>
                </a:solidFill>
                <a:latin typeface="Times New Roman Bold"/>
                <a:ea typeface="Times New Roman Bold"/>
                <a:cs typeface="Times New Roman Bold"/>
                <a:sym typeface="Times New Roman Bold"/>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3024" y="0"/>
            <a:ext cx="8330948" cy="10287000"/>
            <a:chOff x="0" y="0"/>
            <a:chExt cx="2194159" cy="2709333"/>
          </a:xfrm>
        </p:grpSpPr>
        <p:sp>
          <p:nvSpPr>
            <p:cNvPr id="3" name="Freeform 3"/>
            <p:cNvSpPr/>
            <p:nvPr/>
          </p:nvSpPr>
          <p:spPr>
            <a:xfrm>
              <a:off x="0" y="0"/>
              <a:ext cx="2194159" cy="2709333"/>
            </a:xfrm>
            <a:custGeom>
              <a:avLst/>
              <a:gdLst/>
              <a:ahLst/>
              <a:cxnLst/>
              <a:rect l="l" t="t" r="r" b="b"/>
              <a:pathLst>
                <a:path w="2194159" h="2709333">
                  <a:moveTo>
                    <a:pt x="0" y="0"/>
                  </a:moveTo>
                  <a:lnTo>
                    <a:pt x="2194159" y="0"/>
                  </a:lnTo>
                  <a:lnTo>
                    <a:pt x="2194159" y="2709333"/>
                  </a:lnTo>
                  <a:lnTo>
                    <a:pt x="0" y="2709333"/>
                  </a:lnTo>
                  <a:close/>
                </a:path>
              </a:pathLst>
            </a:custGeom>
            <a:solidFill>
              <a:srgbClr val="F6F6F6"/>
            </a:solidFill>
            <a:ln cap="sq">
              <a:noFill/>
              <a:prstDash val="solid"/>
              <a:miter/>
            </a:ln>
          </p:spPr>
        </p:sp>
        <p:sp>
          <p:nvSpPr>
            <p:cNvPr id="4" name="TextBox 4"/>
            <p:cNvSpPr txBox="1"/>
            <p:nvPr/>
          </p:nvSpPr>
          <p:spPr>
            <a:xfrm>
              <a:off x="0" y="-38100"/>
              <a:ext cx="2194159" cy="2747433"/>
            </a:xfrm>
            <a:prstGeom prst="rect">
              <a:avLst/>
            </a:prstGeom>
          </p:spPr>
          <p:txBody>
            <a:bodyPr lIns="50800" tIns="50800" rIns="50800" bIns="50800" rtlCol="0" anchor="ctr"/>
            <a:lstStyle/>
            <a:p>
              <a:pPr marL="0" lvl="0" indent="0" algn="l">
                <a:lnSpc>
                  <a:spcPts val="3359"/>
                </a:lnSpc>
                <a:spcBef>
                  <a:spcPct val="0"/>
                </a:spcBef>
              </a:pPr>
              <a:endParaRPr/>
            </a:p>
          </p:txBody>
        </p:sp>
      </p:grpSp>
      <p:sp>
        <p:nvSpPr>
          <p:cNvPr id="5" name="AutoShape 5"/>
          <p:cNvSpPr/>
          <p:nvPr/>
        </p:nvSpPr>
        <p:spPr>
          <a:xfrm flipV="1">
            <a:off x="281956" y="1363017"/>
            <a:ext cx="7640987" cy="0"/>
          </a:xfrm>
          <a:prstGeom prst="line">
            <a:avLst/>
          </a:prstGeom>
          <a:ln w="76200" cap="flat">
            <a:solidFill>
              <a:srgbClr val="5CE1E6"/>
            </a:solidFill>
            <a:prstDash val="solid"/>
            <a:headEnd type="none" w="sm" len="sm"/>
            <a:tailEnd type="none" w="sm" len="sm"/>
          </a:ln>
        </p:spPr>
      </p:sp>
      <p:sp>
        <p:nvSpPr>
          <p:cNvPr id="6" name="TextBox 6"/>
          <p:cNvSpPr txBox="1"/>
          <p:nvPr/>
        </p:nvSpPr>
        <p:spPr>
          <a:xfrm>
            <a:off x="281956" y="428930"/>
            <a:ext cx="7640987" cy="781686"/>
          </a:xfrm>
          <a:prstGeom prst="rect">
            <a:avLst/>
          </a:prstGeom>
        </p:spPr>
        <p:txBody>
          <a:bodyPr lIns="0" tIns="0" rIns="0" bIns="0" rtlCol="0" anchor="t">
            <a:spAutoFit/>
          </a:bodyPr>
          <a:lstStyle/>
          <a:p>
            <a:pPr marL="0" lvl="0" indent="0" algn="ctr">
              <a:lnSpc>
                <a:spcPts val="5739"/>
              </a:lnSpc>
            </a:pPr>
            <a:r>
              <a:rPr lang="en-US" sz="4099" b="1" spc="303">
                <a:solidFill>
                  <a:srgbClr val="000000"/>
                </a:solidFill>
                <a:latin typeface="Times New Roman Bold"/>
                <a:ea typeface="Times New Roman Bold"/>
                <a:cs typeface="Times New Roman Bold"/>
                <a:sym typeface="Times New Roman Bold"/>
              </a:rPr>
              <a:t>INTRODUCTION</a:t>
            </a:r>
          </a:p>
        </p:txBody>
      </p:sp>
      <p:pic>
        <p:nvPicPr>
          <p:cNvPr id="7" name="Picture 7"/>
          <p:cNvPicPr>
            <a:picLocks noChangeAspect="1"/>
          </p:cNvPicPr>
          <p:nvPr/>
        </p:nvPicPr>
        <p:blipFill>
          <a:blip r:embed="rId2"/>
          <a:stretch>
            <a:fillRect/>
          </a:stretch>
        </p:blipFill>
        <p:spPr>
          <a:xfrm>
            <a:off x="581658" y="2148488"/>
            <a:ext cx="6877069" cy="4067319"/>
          </a:xfrm>
          <a:prstGeom prst="rect">
            <a:avLst/>
          </a:prstGeom>
        </p:spPr>
      </p:pic>
      <p:sp>
        <p:nvSpPr>
          <p:cNvPr id="8" name="TextBox 8"/>
          <p:cNvSpPr txBox="1"/>
          <p:nvPr/>
        </p:nvSpPr>
        <p:spPr>
          <a:xfrm rot="-5400000">
            <a:off x="98747" y="3950252"/>
            <a:ext cx="1793230" cy="318770"/>
          </a:xfrm>
          <a:prstGeom prst="rect">
            <a:avLst/>
          </a:prstGeom>
        </p:spPr>
        <p:txBody>
          <a:bodyPr lIns="0" tIns="0" rIns="0" bIns="0" rtlCol="0" anchor="t">
            <a:spAutoFit/>
          </a:bodyPr>
          <a:lstStyle/>
          <a:p>
            <a:pPr algn="ctr">
              <a:lnSpc>
                <a:spcPts val="2380"/>
              </a:lnSpc>
              <a:spcBef>
                <a:spcPct val="0"/>
              </a:spcBef>
            </a:pPr>
            <a:r>
              <a:rPr lang="en-US" sz="1700">
                <a:solidFill>
                  <a:srgbClr val="000000"/>
                </a:solidFill>
                <a:latin typeface="Times New Roman"/>
                <a:ea typeface="Times New Roman"/>
                <a:cs typeface="Times New Roman"/>
                <a:sym typeface="Times New Roman"/>
              </a:rPr>
              <a:t>EV Sales (Lacs)</a:t>
            </a:r>
          </a:p>
        </p:txBody>
      </p:sp>
      <p:sp>
        <p:nvSpPr>
          <p:cNvPr id="9" name="TextBox 9"/>
          <p:cNvSpPr txBox="1"/>
          <p:nvPr/>
        </p:nvSpPr>
        <p:spPr>
          <a:xfrm>
            <a:off x="442549" y="1723872"/>
            <a:ext cx="7319803" cy="810895"/>
          </a:xfrm>
          <a:prstGeom prst="rect">
            <a:avLst/>
          </a:prstGeom>
        </p:spPr>
        <p:txBody>
          <a:bodyPr lIns="0" tIns="0" rIns="0" bIns="0" rtlCol="0" anchor="t">
            <a:spAutoFit/>
          </a:bodyPr>
          <a:lstStyle/>
          <a:p>
            <a:pPr algn="ctr">
              <a:lnSpc>
                <a:spcPts val="3079"/>
              </a:lnSpc>
              <a:spcBef>
                <a:spcPct val="0"/>
              </a:spcBef>
            </a:pPr>
            <a:r>
              <a:rPr lang="en-US" sz="2199" b="1">
                <a:solidFill>
                  <a:srgbClr val="000000"/>
                </a:solidFill>
                <a:latin typeface="Times New Roman Bold"/>
                <a:ea typeface="Times New Roman Bold"/>
                <a:cs typeface="Times New Roman Bold"/>
                <a:sym typeface="Times New Roman Bold"/>
              </a:rPr>
              <a:t>The CAGR (Compound Annual Growth Rate) for EV sales in India is approximately 48% over the last five years.</a:t>
            </a:r>
          </a:p>
        </p:txBody>
      </p:sp>
      <p:grpSp>
        <p:nvGrpSpPr>
          <p:cNvPr id="10" name="Group 10"/>
          <p:cNvGrpSpPr/>
          <p:nvPr/>
        </p:nvGrpSpPr>
        <p:grpSpPr>
          <a:xfrm>
            <a:off x="218362" y="6987012"/>
            <a:ext cx="7603663" cy="2362998"/>
            <a:chOff x="0" y="0"/>
            <a:chExt cx="10138217" cy="3150664"/>
          </a:xfrm>
        </p:grpSpPr>
        <p:sp>
          <p:nvSpPr>
            <p:cNvPr id="11" name="TextBox 11"/>
            <p:cNvSpPr txBox="1"/>
            <p:nvPr/>
          </p:nvSpPr>
          <p:spPr>
            <a:xfrm>
              <a:off x="720136" y="15306"/>
              <a:ext cx="9418081" cy="3135358"/>
            </a:xfrm>
            <a:prstGeom prst="rect">
              <a:avLst/>
            </a:prstGeom>
          </p:spPr>
          <p:txBody>
            <a:bodyPr lIns="0" tIns="0" rIns="0" bIns="0" rtlCol="0" anchor="t">
              <a:spAutoFit/>
            </a:bodyPr>
            <a:lstStyle/>
            <a:p>
              <a:pPr algn="l">
                <a:lnSpc>
                  <a:spcPts val="3082"/>
                </a:lnSpc>
              </a:pPr>
              <a:r>
                <a:rPr lang="en-US" sz="2201" b="1">
                  <a:solidFill>
                    <a:srgbClr val="000000"/>
                  </a:solidFill>
                  <a:latin typeface="Times New Roman Bold"/>
                  <a:ea typeface="Times New Roman Bold"/>
                  <a:cs typeface="Times New Roman Bold"/>
                  <a:sym typeface="Times New Roman Bold"/>
                </a:rPr>
                <a:t>70% of industrial machinery in sectors like textiles, steel, and chemicals.</a:t>
              </a:r>
            </a:p>
            <a:p>
              <a:pPr algn="l">
                <a:lnSpc>
                  <a:spcPts val="3082"/>
                </a:lnSpc>
              </a:pPr>
              <a:r>
                <a:rPr lang="en-US" sz="2201" b="1">
                  <a:solidFill>
                    <a:srgbClr val="000000"/>
                  </a:solidFill>
                  <a:latin typeface="Times New Roman Bold"/>
                  <a:ea typeface="Times New Roman Bold"/>
                  <a:cs typeface="Times New Roman Bold"/>
                  <a:sym typeface="Times New Roman Bold"/>
                </a:rPr>
                <a:t>80% of irrigation systems in India for water pumps in farming operations.</a:t>
              </a:r>
            </a:p>
            <a:p>
              <a:pPr algn="l">
                <a:lnSpc>
                  <a:spcPts val="3082"/>
                </a:lnSpc>
              </a:pPr>
              <a:r>
                <a:rPr lang="en-US" sz="2201" b="1">
                  <a:solidFill>
                    <a:srgbClr val="000000"/>
                  </a:solidFill>
                  <a:latin typeface="Times New Roman Bold"/>
                  <a:ea typeface="Times New Roman Bold"/>
                  <a:cs typeface="Times New Roman Bold"/>
                  <a:sym typeface="Times New Roman Bold"/>
                </a:rPr>
                <a:t>Key in appliances, a market growing by 9.1% CAGR from 2023 to 2028.</a:t>
              </a:r>
            </a:p>
          </p:txBody>
        </p:sp>
        <p:sp>
          <p:nvSpPr>
            <p:cNvPr id="12" name="Freeform 12"/>
            <p:cNvSpPr/>
            <p:nvPr/>
          </p:nvSpPr>
          <p:spPr>
            <a:xfrm>
              <a:off x="0" y="0"/>
              <a:ext cx="615204" cy="615204"/>
            </a:xfrm>
            <a:custGeom>
              <a:avLst/>
              <a:gdLst/>
              <a:ahLst/>
              <a:cxnLst/>
              <a:rect l="l" t="t" r="r" b="b"/>
              <a:pathLst>
                <a:path w="615204" h="615204">
                  <a:moveTo>
                    <a:pt x="0" y="0"/>
                  </a:moveTo>
                  <a:lnTo>
                    <a:pt x="615204" y="0"/>
                  </a:lnTo>
                  <a:lnTo>
                    <a:pt x="615204" y="615204"/>
                  </a:lnTo>
                  <a:lnTo>
                    <a:pt x="0" y="6152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TextBox 13"/>
            <p:cNvSpPr txBox="1"/>
            <p:nvPr/>
          </p:nvSpPr>
          <p:spPr>
            <a:xfrm>
              <a:off x="243308" y="112446"/>
              <a:ext cx="128588" cy="352213"/>
            </a:xfrm>
            <a:prstGeom prst="rect">
              <a:avLst/>
            </a:prstGeom>
          </p:spPr>
          <p:txBody>
            <a:bodyPr lIns="0" tIns="0" rIns="0" bIns="0" rtlCol="0" anchor="t">
              <a:spAutoFit/>
            </a:bodyPr>
            <a:lstStyle/>
            <a:p>
              <a:pPr algn="ctr">
                <a:lnSpc>
                  <a:spcPts val="2240"/>
                </a:lnSpc>
                <a:spcBef>
                  <a:spcPct val="0"/>
                </a:spcBef>
              </a:pPr>
              <a:r>
                <a:rPr lang="en-US" sz="1600" b="1">
                  <a:solidFill>
                    <a:srgbClr val="000000"/>
                  </a:solidFill>
                  <a:latin typeface="Inter Bold"/>
                  <a:ea typeface="Inter Bold"/>
                  <a:cs typeface="Inter Bold"/>
                  <a:sym typeface="Inter Bold"/>
                </a:rPr>
                <a:t>1</a:t>
              </a:r>
            </a:p>
          </p:txBody>
        </p:sp>
        <p:sp>
          <p:nvSpPr>
            <p:cNvPr id="14" name="Freeform 14"/>
            <p:cNvSpPr/>
            <p:nvPr/>
          </p:nvSpPr>
          <p:spPr>
            <a:xfrm>
              <a:off x="0" y="1010643"/>
              <a:ext cx="615204" cy="615204"/>
            </a:xfrm>
            <a:custGeom>
              <a:avLst/>
              <a:gdLst/>
              <a:ahLst/>
              <a:cxnLst/>
              <a:rect l="l" t="t" r="r" b="b"/>
              <a:pathLst>
                <a:path w="615204" h="615204">
                  <a:moveTo>
                    <a:pt x="0" y="0"/>
                  </a:moveTo>
                  <a:lnTo>
                    <a:pt x="615204" y="0"/>
                  </a:lnTo>
                  <a:lnTo>
                    <a:pt x="615204" y="615204"/>
                  </a:lnTo>
                  <a:lnTo>
                    <a:pt x="0" y="6152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5"/>
            <p:cNvSpPr txBox="1"/>
            <p:nvPr/>
          </p:nvSpPr>
          <p:spPr>
            <a:xfrm>
              <a:off x="217908" y="1123089"/>
              <a:ext cx="128588" cy="352213"/>
            </a:xfrm>
            <a:prstGeom prst="rect">
              <a:avLst/>
            </a:prstGeom>
          </p:spPr>
          <p:txBody>
            <a:bodyPr lIns="0" tIns="0" rIns="0" bIns="0" rtlCol="0" anchor="t">
              <a:spAutoFit/>
            </a:bodyPr>
            <a:lstStyle/>
            <a:p>
              <a:pPr algn="ctr">
                <a:lnSpc>
                  <a:spcPts val="2240"/>
                </a:lnSpc>
                <a:spcBef>
                  <a:spcPct val="0"/>
                </a:spcBef>
              </a:pPr>
              <a:r>
                <a:rPr lang="en-US" sz="1600" b="1">
                  <a:solidFill>
                    <a:srgbClr val="000000"/>
                  </a:solidFill>
                  <a:latin typeface="Inter Bold"/>
                  <a:ea typeface="Inter Bold"/>
                  <a:cs typeface="Inter Bold"/>
                  <a:sym typeface="Inter Bold"/>
                </a:rPr>
                <a:t>2</a:t>
              </a:r>
            </a:p>
          </p:txBody>
        </p:sp>
        <p:sp>
          <p:nvSpPr>
            <p:cNvPr id="16" name="Freeform 16"/>
            <p:cNvSpPr/>
            <p:nvPr/>
          </p:nvSpPr>
          <p:spPr>
            <a:xfrm>
              <a:off x="0" y="2057647"/>
              <a:ext cx="615204" cy="615204"/>
            </a:xfrm>
            <a:custGeom>
              <a:avLst/>
              <a:gdLst/>
              <a:ahLst/>
              <a:cxnLst/>
              <a:rect l="l" t="t" r="r" b="b"/>
              <a:pathLst>
                <a:path w="615204" h="615204">
                  <a:moveTo>
                    <a:pt x="0" y="0"/>
                  </a:moveTo>
                  <a:lnTo>
                    <a:pt x="615204" y="0"/>
                  </a:lnTo>
                  <a:lnTo>
                    <a:pt x="615204" y="615204"/>
                  </a:lnTo>
                  <a:lnTo>
                    <a:pt x="0" y="6152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212637" y="2170093"/>
              <a:ext cx="128588" cy="352213"/>
            </a:xfrm>
            <a:prstGeom prst="rect">
              <a:avLst/>
            </a:prstGeom>
          </p:spPr>
          <p:txBody>
            <a:bodyPr lIns="0" tIns="0" rIns="0" bIns="0" rtlCol="0" anchor="t">
              <a:spAutoFit/>
            </a:bodyPr>
            <a:lstStyle/>
            <a:p>
              <a:pPr algn="ctr">
                <a:lnSpc>
                  <a:spcPts val="2240"/>
                </a:lnSpc>
                <a:spcBef>
                  <a:spcPct val="0"/>
                </a:spcBef>
              </a:pPr>
              <a:r>
                <a:rPr lang="en-US" sz="1600" b="1">
                  <a:solidFill>
                    <a:srgbClr val="000000"/>
                  </a:solidFill>
                  <a:latin typeface="Inter Bold"/>
                  <a:ea typeface="Inter Bold"/>
                  <a:cs typeface="Inter Bold"/>
                  <a:sym typeface="Inter Bold"/>
                </a:rPr>
                <a:t>3</a:t>
              </a:r>
            </a:p>
          </p:txBody>
        </p:sp>
      </p:grpSp>
      <p:grpSp>
        <p:nvGrpSpPr>
          <p:cNvPr id="18" name="Group 18"/>
          <p:cNvGrpSpPr/>
          <p:nvPr/>
        </p:nvGrpSpPr>
        <p:grpSpPr>
          <a:xfrm>
            <a:off x="1154747" y="5992173"/>
            <a:ext cx="5311919" cy="918865"/>
            <a:chOff x="0" y="-53882"/>
            <a:chExt cx="1399024" cy="242005"/>
          </a:xfrm>
        </p:grpSpPr>
        <p:sp>
          <p:nvSpPr>
            <p:cNvPr id="19" name="Freeform 19"/>
            <p:cNvSpPr/>
            <p:nvPr/>
          </p:nvSpPr>
          <p:spPr>
            <a:xfrm>
              <a:off x="0" y="0"/>
              <a:ext cx="1399024" cy="146755"/>
            </a:xfrm>
            <a:custGeom>
              <a:avLst/>
              <a:gdLst/>
              <a:ahLst/>
              <a:cxnLst/>
              <a:rect l="l" t="t" r="r" b="b"/>
              <a:pathLst>
                <a:path w="1399024" h="146755">
                  <a:moveTo>
                    <a:pt x="73378" y="0"/>
                  </a:moveTo>
                  <a:lnTo>
                    <a:pt x="1325646" y="0"/>
                  </a:lnTo>
                  <a:cubicBezTo>
                    <a:pt x="1366172" y="0"/>
                    <a:pt x="1399024" y="32852"/>
                    <a:pt x="1399024" y="73378"/>
                  </a:cubicBezTo>
                  <a:lnTo>
                    <a:pt x="1399024" y="73378"/>
                  </a:lnTo>
                  <a:cubicBezTo>
                    <a:pt x="1399024" y="92839"/>
                    <a:pt x="1391293" y="111503"/>
                    <a:pt x="1377532" y="125264"/>
                  </a:cubicBezTo>
                  <a:cubicBezTo>
                    <a:pt x="1363771" y="139025"/>
                    <a:pt x="1345107" y="146755"/>
                    <a:pt x="1325646" y="146755"/>
                  </a:cubicBezTo>
                  <a:lnTo>
                    <a:pt x="73378" y="146755"/>
                  </a:lnTo>
                  <a:cubicBezTo>
                    <a:pt x="53917" y="146755"/>
                    <a:pt x="35253" y="139025"/>
                    <a:pt x="21492" y="125264"/>
                  </a:cubicBezTo>
                  <a:cubicBezTo>
                    <a:pt x="7731" y="111503"/>
                    <a:pt x="0" y="92839"/>
                    <a:pt x="0" y="73378"/>
                  </a:cubicBezTo>
                  <a:lnTo>
                    <a:pt x="0" y="73378"/>
                  </a:lnTo>
                  <a:cubicBezTo>
                    <a:pt x="0" y="53917"/>
                    <a:pt x="7731" y="35253"/>
                    <a:pt x="21492" y="21492"/>
                  </a:cubicBezTo>
                  <a:cubicBezTo>
                    <a:pt x="35253" y="7731"/>
                    <a:pt x="53917" y="0"/>
                    <a:pt x="73378" y="0"/>
                  </a:cubicBezTo>
                  <a:close/>
                </a:path>
              </a:pathLst>
            </a:custGeom>
            <a:solidFill>
              <a:srgbClr val="5CE1E6"/>
            </a:solidFill>
          </p:spPr>
        </p:sp>
        <p:sp>
          <p:nvSpPr>
            <p:cNvPr id="20" name="TextBox 20"/>
            <p:cNvSpPr txBox="1"/>
            <p:nvPr/>
          </p:nvSpPr>
          <p:spPr>
            <a:xfrm>
              <a:off x="0" y="-53882"/>
              <a:ext cx="1399024" cy="242005"/>
            </a:xfrm>
            <a:prstGeom prst="rect">
              <a:avLst/>
            </a:prstGeom>
          </p:spPr>
          <p:txBody>
            <a:bodyPr lIns="50800" tIns="50800" rIns="50800" bIns="50800" rtlCol="0" anchor="ctr"/>
            <a:lstStyle/>
            <a:p>
              <a:pPr algn="ctr">
                <a:lnSpc>
                  <a:spcPts val="3499"/>
                </a:lnSpc>
              </a:pPr>
              <a:r>
                <a:rPr lang="en-US" sz="2499" b="1" dirty="0">
                  <a:solidFill>
                    <a:srgbClr val="000000"/>
                  </a:solidFill>
                  <a:latin typeface="Times New Roman Bold"/>
                  <a:ea typeface="Times New Roman Bold"/>
                  <a:cs typeface="Times New Roman Bold"/>
                  <a:sym typeface="Times New Roman Bold"/>
                </a:rPr>
                <a:t>Electric Motors</a:t>
              </a:r>
            </a:p>
          </p:txBody>
        </p:sp>
      </p:grpSp>
      <p:grpSp>
        <p:nvGrpSpPr>
          <p:cNvPr id="21" name="Group 21"/>
          <p:cNvGrpSpPr/>
          <p:nvPr/>
        </p:nvGrpSpPr>
        <p:grpSpPr>
          <a:xfrm>
            <a:off x="9843131" y="631858"/>
            <a:ext cx="6683462" cy="918865"/>
            <a:chOff x="0" y="-47625"/>
            <a:chExt cx="1760253" cy="242005"/>
          </a:xfrm>
        </p:grpSpPr>
        <p:sp>
          <p:nvSpPr>
            <p:cNvPr id="22" name="Freeform 22"/>
            <p:cNvSpPr/>
            <p:nvPr/>
          </p:nvSpPr>
          <p:spPr>
            <a:xfrm>
              <a:off x="0" y="0"/>
              <a:ext cx="1760253" cy="146755"/>
            </a:xfrm>
            <a:custGeom>
              <a:avLst/>
              <a:gdLst/>
              <a:ahLst/>
              <a:cxnLst/>
              <a:rect l="l" t="t" r="r" b="b"/>
              <a:pathLst>
                <a:path w="1760253" h="146755">
                  <a:moveTo>
                    <a:pt x="59077" y="0"/>
                  </a:moveTo>
                  <a:lnTo>
                    <a:pt x="1701177" y="0"/>
                  </a:lnTo>
                  <a:cubicBezTo>
                    <a:pt x="1716845" y="0"/>
                    <a:pt x="1731871" y="6224"/>
                    <a:pt x="1742950" y="17303"/>
                  </a:cubicBezTo>
                  <a:cubicBezTo>
                    <a:pt x="1754029" y="28382"/>
                    <a:pt x="1760253" y="43409"/>
                    <a:pt x="1760253" y="59077"/>
                  </a:cubicBezTo>
                  <a:lnTo>
                    <a:pt x="1760253" y="87679"/>
                  </a:lnTo>
                  <a:cubicBezTo>
                    <a:pt x="1760253" y="120306"/>
                    <a:pt x="1733804" y="146755"/>
                    <a:pt x="1701177" y="146755"/>
                  </a:cubicBezTo>
                  <a:lnTo>
                    <a:pt x="59077" y="146755"/>
                  </a:lnTo>
                  <a:cubicBezTo>
                    <a:pt x="43409" y="146755"/>
                    <a:pt x="28382" y="140531"/>
                    <a:pt x="17303" y="129452"/>
                  </a:cubicBezTo>
                  <a:cubicBezTo>
                    <a:pt x="6224" y="118373"/>
                    <a:pt x="0" y="103347"/>
                    <a:pt x="0" y="87679"/>
                  </a:cubicBezTo>
                  <a:lnTo>
                    <a:pt x="0" y="59077"/>
                  </a:lnTo>
                  <a:cubicBezTo>
                    <a:pt x="0" y="26450"/>
                    <a:pt x="26450" y="0"/>
                    <a:pt x="59077" y="0"/>
                  </a:cubicBezTo>
                  <a:close/>
                </a:path>
              </a:pathLst>
            </a:custGeom>
            <a:solidFill>
              <a:srgbClr val="5CE1E6"/>
            </a:solidFill>
          </p:spPr>
        </p:sp>
        <p:sp>
          <p:nvSpPr>
            <p:cNvPr id="23" name="TextBox 23"/>
            <p:cNvSpPr txBox="1"/>
            <p:nvPr/>
          </p:nvSpPr>
          <p:spPr>
            <a:xfrm>
              <a:off x="0" y="-47625"/>
              <a:ext cx="1760253" cy="242005"/>
            </a:xfrm>
            <a:prstGeom prst="rect">
              <a:avLst/>
            </a:prstGeom>
          </p:spPr>
          <p:txBody>
            <a:bodyPr lIns="50800" tIns="50800" rIns="50800" bIns="50800" rtlCol="0" anchor="ctr"/>
            <a:lstStyle/>
            <a:p>
              <a:pPr algn="ctr">
                <a:lnSpc>
                  <a:spcPts val="3499"/>
                </a:lnSpc>
              </a:pPr>
              <a:r>
                <a:rPr lang="en-US" sz="2499" b="1" dirty="0">
                  <a:solidFill>
                    <a:srgbClr val="000000"/>
                  </a:solidFill>
                  <a:latin typeface="Times New Roman Bold"/>
                  <a:ea typeface="Times New Roman Bold"/>
                  <a:cs typeface="Times New Roman Bold"/>
                  <a:sym typeface="Times New Roman Bold"/>
                </a:rPr>
                <a:t>1D central contour moments </a:t>
              </a:r>
            </a:p>
          </p:txBody>
        </p:sp>
      </p:grpSp>
      <p:grpSp>
        <p:nvGrpSpPr>
          <p:cNvPr id="24" name="Group 24"/>
          <p:cNvGrpSpPr/>
          <p:nvPr/>
        </p:nvGrpSpPr>
        <p:grpSpPr>
          <a:xfrm>
            <a:off x="9843131" y="4546820"/>
            <a:ext cx="6683462" cy="918865"/>
            <a:chOff x="0" y="-56582"/>
            <a:chExt cx="1760253" cy="242005"/>
          </a:xfrm>
        </p:grpSpPr>
        <p:sp>
          <p:nvSpPr>
            <p:cNvPr id="25" name="Freeform 25"/>
            <p:cNvSpPr/>
            <p:nvPr/>
          </p:nvSpPr>
          <p:spPr>
            <a:xfrm>
              <a:off x="0" y="0"/>
              <a:ext cx="1760253" cy="146755"/>
            </a:xfrm>
            <a:custGeom>
              <a:avLst/>
              <a:gdLst/>
              <a:ahLst/>
              <a:cxnLst/>
              <a:rect l="l" t="t" r="r" b="b"/>
              <a:pathLst>
                <a:path w="1760253" h="146755">
                  <a:moveTo>
                    <a:pt x="59077" y="0"/>
                  </a:moveTo>
                  <a:lnTo>
                    <a:pt x="1701177" y="0"/>
                  </a:lnTo>
                  <a:cubicBezTo>
                    <a:pt x="1716845" y="0"/>
                    <a:pt x="1731871" y="6224"/>
                    <a:pt x="1742950" y="17303"/>
                  </a:cubicBezTo>
                  <a:cubicBezTo>
                    <a:pt x="1754029" y="28382"/>
                    <a:pt x="1760253" y="43409"/>
                    <a:pt x="1760253" y="59077"/>
                  </a:cubicBezTo>
                  <a:lnTo>
                    <a:pt x="1760253" y="87679"/>
                  </a:lnTo>
                  <a:cubicBezTo>
                    <a:pt x="1760253" y="120306"/>
                    <a:pt x="1733804" y="146755"/>
                    <a:pt x="1701177" y="146755"/>
                  </a:cubicBezTo>
                  <a:lnTo>
                    <a:pt x="59077" y="146755"/>
                  </a:lnTo>
                  <a:cubicBezTo>
                    <a:pt x="43409" y="146755"/>
                    <a:pt x="28382" y="140531"/>
                    <a:pt x="17303" y="129452"/>
                  </a:cubicBezTo>
                  <a:cubicBezTo>
                    <a:pt x="6224" y="118373"/>
                    <a:pt x="0" y="103347"/>
                    <a:pt x="0" y="87679"/>
                  </a:cubicBezTo>
                  <a:lnTo>
                    <a:pt x="0" y="59077"/>
                  </a:lnTo>
                  <a:cubicBezTo>
                    <a:pt x="0" y="26450"/>
                    <a:pt x="26450" y="0"/>
                    <a:pt x="59077" y="0"/>
                  </a:cubicBezTo>
                  <a:close/>
                </a:path>
              </a:pathLst>
            </a:custGeom>
            <a:solidFill>
              <a:srgbClr val="5CE1E6"/>
            </a:solidFill>
          </p:spPr>
        </p:sp>
        <p:sp>
          <p:nvSpPr>
            <p:cNvPr id="26" name="TextBox 26"/>
            <p:cNvSpPr txBox="1"/>
            <p:nvPr/>
          </p:nvSpPr>
          <p:spPr>
            <a:xfrm>
              <a:off x="0" y="-56582"/>
              <a:ext cx="1760253" cy="242005"/>
            </a:xfrm>
            <a:prstGeom prst="rect">
              <a:avLst/>
            </a:prstGeom>
          </p:spPr>
          <p:txBody>
            <a:bodyPr lIns="50800" tIns="50800" rIns="50800" bIns="50800" rtlCol="0" anchor="ctr"/>
            <a:lstStyle/>
            <a:p>
              <a:pPr algn="ctr">
                <a:lnSpc>
                  <a:spcPts val="3499"/>
                </a:lnSpc>
              </a:pPr>
              <a:r>
                <a:rPr lang="en-US" sz="2499" b="1" dirty="0">
                  <a:solidFill>
                    <a:srgbClr val="000000"/>
                  </a:solidFill>
                  <a:latin typeface="Times New Roman Bold"/>
                  <a:ea typeface="Times New Roman Bold"/>
                  <a:cs typeface="Times New Roman Bold"/>
                  <a:sym typeface="Times New Roman Bold"/>
                </a:rPr>
                <a:t>Fourier Transform-Based Methods</a:t>
              </a:r>
            </a:p>
          </p:txBody>
        </p:sp>
      </p:grpSp>
      <p:grpSp>
        <p:nvGrpSpPr>
          <p:cNvPr id="27" name="Group 27"/>
          <p:cNvGrpSpPr/>
          <p:nvPr/>
        </p:nvGrpSpPr>
        <p:grpSpPr>
          <a:xfrm>
            <a:off x="9843131" y="7242299"/>
            <a:ext cx="6697750" cy="918865"/>
            <a:chOff x="0" y="-65823"/>
            <a:chExt cx="1764016" cy="242005"/>
          </a:xfrm>
        </p:grpSpPr>
        <p:sp>
          <p:nvSpPr>
            <p:cNvPr id="28" name="Freeform 28"/>
            <p:cNvSpPr/>
            <p:nvPr/>
          </p:nvSpPr>
          <p:spPr>
            <a:xfrm>
              <a:off x="0" y="0"/>
              <a:ext cx="1760253" cy="146755"/>
            </a:xfrm>
            <a:custGeom>
              <a:avLst/>
              <a:gdLst/>
              <a:ahLst/>
              <a:cxnLst/>
              <a:rect l="l" t="t" r="r" b="b"/>
              <a:pathLst>
                <a:path w="1760253" h="146755">
                  <a:moveTo>
                    <a:pt x="59077" y="0"/>
                  </a:moveTo>
                  <a:lnTo>
                    <a:pt x="1701177" y="0"/>
                  </a:lnTo>
                  <a:cubicBezTo>
                    <a:pt x="1716845" y="0"/>
                    <a:pt x="1731871" y="6224"/>
                    <a:pt x="1742950" y="17303"/>
                  </a:cubicBezTo>
                  <a:cubicBezTo>
                    <a:pt x="1754029" y="28382"/>
                    <a:pt x="1760253" y="43409"/>
                    <a:pt x="1760253" y="59077"/>
                  </a:cubicBezTo>
                  <a:lnTo>
                    <a:pt x="1760253" y="87679"/>
                  </a:lnTo>
                  <a:cubicBezTo>
                    <a:pt x="1760253" y="120306"/>
                    <a:pt x="1733804" y="146755"/>
                    <a:pt x="1701177" y="146755"/>
                  </a:cubicBezTo>
                  <a:lnTo>
                    <a:pt x="59077" y="146755"/>
                  </a:lnTo>
                  <a:cubicBezTo>
                    <a:pt x="43409" y="146755"/>
                    <a:pt x="28382" y="140531"/>
                    <a:pt x="17303" y="129452"/>
                  </a:cubicBezTo>
                  <a:cubicBezTo>
                    <a:pt x="6224" y="118373"/>
                    <a:pt x="0" y="103347"/>
                    <a:pt x="0" y="87679"/>
                  </a:cubicBezTo>
                  <a:lnTo>
                    <a:pt x="0" y="59077"/>
                  </a:lnTo>
                  <a:cubicBezTo>
                    <a:pt x="0" y="26450"/>
                    <a:pt x="26450" y="0"/>
                    <a:pt x="59077" y="0"/>
                  </a:cubicBezTo>
                  <a:close/>
                </a:path>
              </a:pathLst>
            </a:custGeom>
            <a:solidFill>
              <a:srgbClr val="5CE1E6"/>
            </a:solidFill>
          </p:spPr>
        </p:sp>
        <p:sp>
          <p:nvSpPr>
            <p:cNvPr id="29" name="TextBox 29"/>
            <p:cNvSpPr txBox="1"/>
            <p:nvPr/>
          </p:nvSpPr>
          <p:spPr>
            <a:xfrm>
              <a:off x="3763" y="-65823"/>
              <a:ext cx="1760253" cy="242005"/>
            </a:xfrm>
            <a:prstGeom prst="rect">
              <a:avLst/>
            </a:prstGeom>
          </p:spPr>
          <p:txBody>
            <a:bodyPr lIns="50800" tIns="50800" rIns="50800" bIns="50800" rtlCol="0" anchor="ctr"/>
            <a:lstStyle/>
            <a:p>
              <a:pPr algn="ctr">
                <a:lnSpc>
                  <a:spcPts val="3499"/>
                </a:lnSpc>
              </a:pPr>
              <a:r>
                <a:rPr lang="en-US" sz="2499" b="1" dirty="0">
                  <a:solidFill>
                    <a:srgbClr val="000000"/>
                  </a:solidFill>
                  <a:latin typeface="Times New Roman Bold"/>
                  <a:ea typeface="Times New Roman Bold"/>
                  <a:cs typeface="Times New Roman Bold"/>
                  <a:sym typeface="Times New Roman Bold"/>
                </a:rPr>
                <a:t>Spectrogram Analysis</a:t>
              </a:r>
            </a:p>
          </p:txBody>
        </p:sp>
      </p:grpSp>
      <p:sp>
        <p:nvSpPr>
          <p:cNvPr id="30" name="TextBox 30"/>
          <p:cNvSpPr txBox="1"/>
          <p:nvPr/>
        </p:nvSpPr>
        <p:spPr>
          <a:xfrm>
            <a:off x="8890474" y="1619249"/>
            <a:ext cx="8554084" cy="2597785"/>
          </a:xfrm>
          <a:prstGeom prst="rect">
            <a:avLst/>
          </a:prstGeom>
        </p:spPr>
        <p:txBody>
          <a:bodyPr lIns="0" tIns="0" rIns="0" bIns="0" rtlCol="0" anchor="t">
            <a:spAutoFit/>
          </a:bodyPr>
          <a:lstStyle/>
          <a:p>
            <a:pPr marL="474981" lvl="1" indent="-237491" algn="just">
              <a:lnSpc>
                <a:spcPts val="3410"/>
              </a:lnSpc>
              <a:buFont typeface="Arial"/>
              <a:buChar char="•"/>
            </a:pPr>
            <a:r>
              <a:rPr lang="en-US" sz="2200">
                <a:solidFill>
                  <a:srgbClr val="000000"/>
                </a:solidFill>
                <a:latin typeface="Times New Roman"/>
                <a:ea typeface="Times New Roman"/>
                <a:cs typeface="Times New Roman"/>
                <a:sym typeface="Times New Roman"/>
              </a:rPr>
              <a:t>1D central contour moments is highly sensitive to background noise which affects the accuracy of fault detection, especially in noisy environments like factories or roads.</a:t>
            </a:r>
          </a:p>
          <a:p>
            <a:pPr marL="474981" lvl="1" indent="-237491" algn="just">
              <a:lnSpc>
                <a:spcPts val="3410"/>
              </a:lnSpc>
              <a:buFont typeface="Arial"/>
              <a:buChar char="•"/>
            </a:pPr>
            <a:r>
              <a:rPr lang="en-US" sz="2200">
                <a:solidFill>
                  <a:srgbClr val="000000"/>
                </a:solidFill>
                <a:latin typeface="Times New Roman"/>
                <a:ea typeface="Times New Roman"/>
                <a:cs typeface="Times New Roman"/>
                <a:sym typeface="Times New Roman"/>
              </a:rPr>
              <a:t>Methods rely on geometric properties of sound contours, which may not capture the full complexity of the spectral or time-frequency characteristics.</a:t>
            </a:r>
          </a:p>
        </p:txBody>
      </p:sp>
      <p:sp>
        <p:nvSpPr>
          <p:cNvPr id="31" name="TextBox 31"/>
          <p:cNvSpPr txBox="1"/>
          <p:nvPr/>
        </p:nvSpPr>
        <p:spPr>
          <a:xfrm>
            <a:off x="8890474" y="5518893"/>
            <a:ext cx="8554084" cy="1311910"/>
          </a:xfrm>
          <a:prstGeom prst="rect">
            <a:avLst/>
          </a:prstGeom>
        </p:spPr>
        <p:txBody>
          <a:bodyPr lIns="0" tIns="0" rIns="0" bIns="0" rtlCol="0" anchor="t">
            <a:spAutoFit/>
          </a:bodyPr>
          <a:lstStyle/>
          <a:p>
            <a:pPr marL="474981" lvl="1" indent="-237491" algn="just">
              <a:lnSpc>
                <a:spcPts val="3410"/>
              </a:lnSpc>
              <a:buFont typeface="Arial"/>
              <a:buChar char="•"/>
            </a:pPr>
            <a:r>
              <a:rPr lang="en-US" sz="2200">
                <a:solidFill>
                  <a:srgbClr val="000000"/>
                </a:solidFill>
                <a:latin typeface="Times New Roman"/>
                <a:ea typeface="Times New Roman"/>
                <a:cs typeface="Times New Roman"/>
                <a:sym typeface="Times New Roman"/>
              </a:rPr>
              <a:t>Effective for frequency domain analysis but struggle with time-varying signals and distinguishing between noise and fault signals in noisy environments.</a:t>
            </a:r>
          </a:p>
        </p:txBody>
      </p:sp>
      <p:sp>
        <p:nvSpPr>
          <p:cNvPr id="32" name="TextBox 32"/>
          <p:cNvSpPr txBox="1"/>
          <p:nvPr/>
        </p:nvSpPr>
        <p:spPr>
          <a:xfrm>
            <a:off x="8890474" y="8272895"/>
            <a:ext cx="8554084" cy="1201420"/>
          </a:xfrm>
          <a:prstGeom prst="rect">
            <a:avLst/>
          </a:prstGeom>
        </p:spPr>
        <p:txBody>
          <a:bodyPr lIns="0" tIns="0" rIns="0" bIns="0" rtlCol="0" anchor="t">
            <a:spAutoFit/>
          </a:bodyPr>
          <a:lstStyle/>
          <a:p>
            <a:pPr marL="474978" lvl="1" indent="-237489" algn="l">
              <a:lnSpc>
                <a:spcPts val="3079"/>
              </a:lnSpc>
              <a:buFont typeface="Arial"/>
              <a:buChar char="•"/>
            </a:pPr>
            <a:r>
              <a:rPr lang="en-US" sz="2199">
                <a:solidFill>
                  <a:srgbClr val="000000"/>
                </a:solidFill>
                <a:latin typeface="Times New Roman"/>
                <a:ea typeface="Times New Roman"/>
                <a:cs typeface="Times New Roman"/>
                <a:sym typeface="Times New Roman"/>
              </a:rPr>
              <a:t>Useful for visualizing sound patterns but often interfered with by background noise, making it challenging to isolate fault-related signals in complex settings. </a:t>
            </a:r>
          </a:p>
        </p:txBody>
      </p:sp>
      <p:sp>
        <p:nvSpPr>
          <p:cNvPr id="33" name="TextBox 33"/>
          <p:cNvSpPr txBox="1"/>
          <p:nvPr/>
        </p:nvSpPr>
        <p:spPr>
          <a:xfrm>
            <a:off x="17362553" y="9394063"/>
            <a:ext cx="16400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21002" y="1557933"/>
            <a:ext cx="13445995" cy="8693628"/>
            <a:chOff x="0" y="0"/>
            <a:chExt cx="3969847" cy="2566740"/>
          </a:xfrm>
        </p:grpSpPr>
        <p:sp>
          <p:nvSpPr>
            <p:cNvPr id="3" name="Freeform 3"/>
            <p:cNvSpPr/>
            <p:nvPr/>
          </p:nvSpPr>
          <p:spPr>
            <a:xfrm>
              <a:off x="0" y="0"/>
              <a:ext cx="3969848" cy="2566740"/>
            </a:xfrm>
            <a:custGeom>
              <a:avLst/>
              <a:gdLst/>
              <a:ahLst/>
              <a:cxnLst/>
              <a:rect l="l" t="t" r="r" b="b"/>
              <a:pathLst>
                <a:path w="3969848" h="2566740">
                  <a:moveTo>
                    <a:pt x="9788" y="0"/>
                  </a:moveTo>
                  <a:lnTo>
                    <a:pt x="3960059" y="0"/>
                  </a:lnTo>
                  <a:cubicBezTo>
                    <a:pt x="3965465" y="0"/>
                    <a:pt x="3969848" y="4382"/>
                    <a:pt x="3969848" y="9788"/>
                  </a:cubicBezTo>
                  <a:lnTo>
                    <a:pt x="3969848" y="2556952"/>
                  </a:lnTo>
                  <a:cubicBezTo>
                    <a:pt x="3969848" y="2562358"/>
                    <a:pt x="3965465" y="2566740"/>
                    <a:pt x="3960059" y="2566740"/>
                  </a:cubicBezTo>
                  <a:lnTo>
                    <a:pt x="9788" y="2566740"/>
                  </a:lnTo>
                  <a:cubicBezTo>
                    <a:pt x="4382" y="2566740"/>
                    <a:pt x="0" y="2562358"/>
                    <a:pt x="0" y="2556952"/>
                  </a:cubicBezTo>
                  <a:lnTo>
                    <a:pt x="0" y="9788"/>
                  </a:lnTo>
                  <a:cubicBezTo>
                    <a:pt x="0" y="4382"/>
                    <a:pt x="4382" y="0"/>
                    <a:pt x="9788" y="0"/>
                  </a:cubicBezTo>
                  <a:close/>
                </a:path>
              </a:pathLst>
            </a:custGeom>
            <a:solidFill>
              <a:srgbClr val="F6F6F6"/>
            </a:solidFill>
          </p:spPr>
        </p:sp>
        <p:sp>
          <p:nvSpPr>
            <p:cNvPr id="4" name="TextBox 4"/>
            <p:cNvSpPr txBox="1"/>
            <p:nvPr/>
          </p:nvSpPr>
          <p:spPr>
            <a:xfrm>
              <a:off x="0" y="-76200"/>
              <a:ext cx="3969847" cy="2642940"/>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a:off x="6966989" y="1688081"/>
            <a:ext cx="0" cy="3455419"/>
          </a:xfrm>
          <a:prstGeom prst="line">
            <a:avLst/>
          </a:prstGeom>
          <a:ln w="38100" cap="flat">
            <a:solidFill>
              <a:srgbClr val="145DA0"/>
            </a:solidFill>
            <a:prstDash val="solid"/>
            <a:headEnd type="none" w="sm" len="sm"/>
            <a:tailEnd type="none" w="sm" len="sm"/>
          </a:ln>
        </p:spPr>
      </p:sp>
      <p:sp>
        <p:nvSpPr>
          <p:cNvPr id="6" name="TextBox 6"/>
          <p:cNvSpPr txBox="1"/>
          <p:nvPr/>
        </p:nvSpPr>
        <p:spPr>
          <a:xfrm>
            <a:off x="3374475" y="1777670"/>
            <a:ext cx="2720553" cy="493981"/>
          </a:xfrm>
          <a:prstGeom prst="rect">
            <a:avLst/>
          </a:prstGeom>
        </p:spPr>
        <p:txBody>
          <a:bodyPr lIns="0" tIns="0" rIns="0" bIns="0" rtlCol="0" anchor="t">
            <a:spAutoFit/>
          </a:bodyPr>
          <a:lstStyle/>
          <a:p>
            <a:pPr>
              <a:lnSpc>
                <a:spcPts val="4194"/>
              </a:lnSpc>
              <a:spcBef>
                <a:spcPct val="0"/>
              </a:spcBef>
            </a:pPr>
            <a:r>
              <a:rPr lang="en-US" sz="2995" b="1">
                <a:solidFill>
                  <a:srgbClr val="000000"/>
                </a:solidFill>
                <a:latin typeface="Times New Roman Bold"/>
                <a:ea typeface="Times New Roman Bold"/>
                <a:cs typeface="Times New Roman Bold"/>
                <a:sym typeface="Times New Roman Bold"/>
              </a:rPr>
              <a:t>Design a System</a:t>
            </a:r>
          </a:p>
        </p:txBody>
      </p:sp>
      <p:sp>
        <p:nvSpPr>
          <p:cNvPr id="7" name="AutoShape 7"/>
          <p:cNvSpPr/>
          <p:nvPr/>
        </p:nvSpPr>
        <p:spPr>
          <a:xfrm flipH="1">
            <a:off x="2803671" y="5399922"/>
            <a:ext cx="3934277" cy="0"/>
          </a:xfrm>
          <a:prstGeom prst="line">
            <a:avLst/>
          </a:prstGeom>
          <a:ln w="38100" cap="flat">
            <a:solidFill>
              <a:srgbClr val="145DA0"/>
            </a:solidFill>
            <a:prstDash val="solid"/>
            <a:headEnd type="none" w="sm" len="sm"/>
            <a:tailEnd type="none" w="sm" len="sm"/>
          </a:ln>
        </p:spPr>
      </p:sp>
      <p:sp>
        <p:nvSpPr>
          <p:cNvPr id="8" name="AutoShape 8"/>
          <p:cNvSpPr/>
          <p:nvPr/>
        </p:nvSpPr>
        <p:spPr>
          <a:xfrm flipH="1">
            <a:off x="11395169" y="1688081"/>
            <a:ext cx="0" cy="3455419"/>
          </a:xfrm>
          <a:prstGeom prst="line">
            <a:avLst/>
          </a:prstGeom>
          <a:ln w="38100" cap="flat">
            <a:solidFill>
              <a:srgbClr val="145DA0"/>
            </a:solidFill>
            <a:prstDash val="solid"/>
            <a:headEnd type="none" w="sm" len="sm"/>
            <a:tailEnd type="none" w="sm" len="sm"/>
          </a:ln>
        </p:spPr>
      </p:sp>
      <p:sp>
        <p:nvSpPr>
          <p:cNvPr id="9" name="AutoShape 9"/>
          <p:cNvSpPr/>
          <p:nvPr/>
        </p:nvSpPr>
        <p:spPr>
          <a:xfrm flipH="1">
            <a:off x="7214962" y="5399922"/>
            <a:ext cx="3934277" cy="0"/>
          </a:xfrm>
          <a:prstGeom prst="line">
            <a:avLst/>
          </a:prstGeom>
          <a:ln w="38100" cap="flat">
            <a:solidFill>
              <a:srgbClr val="145DA0"/>
            </a:solidFill>
            <a:prstDash val="solid"/>
            <a:headEnd type="none" w="sm" len="sm"/>
            <a:tailEnd type="none" w="sm" len="sm"/>
          </a:ln>
        </p:spPr>
      </p:sp>
      <p:sp>
        <p:nvSpPr>
          <p:cNvPr id="10" name="AutoShape 10"/>
          <p:cNvSpPr/>
          <p:nvPr/>
        </p:nvSpPr>
        <p:spPr>
          <a:xfrm flipH="1">
            <a:off x="11586111" y="5399922"/>
            <a:ext cx="3934277" cy="0"/>
          </a:xfrm>
          <a:prstGeom prst="line">
            <a:avLst/>
          </a:prstGeom>
          <a:ln w="38100" cap="flat">
            <a:solidFill>
              <a:srgbClr val="145DA0"/>
            </a:solidFill>
            <a:prstDash val="solid"/>
            <a:headEnd type="none" w="sm" len="sm"/>
            <a:tailEnd type="none" w="sm" len="sm"/>
          </a:ln>
        </p:spPr>
      </p:sp>
      <p:sp>
        <p:nvSpPr>
          <p:cNvPr id="11" name="TextBox 11"/>
          <p:cNvSpPr txBox="1"/>
          <p:nvPr/>
        </p:nvSpPr>
        <p:spPr>
          <a:xfrm>
            <a:off x="2671921" y="2728362"/>
            <a:ext cx="4125660" cy="1784350"/>
          </a:xfrm>
          <a:prstGeom prst="rect">
            <a:avLst/>
          </a:prstGeom>
        </p:spPr>
        <p:txBody>
          <a:bodyPr lIns="0" tIns="0" rIns="0" bIns="0" rtlCol="0" anchor="t">
            <a:spAutoFit/>
          </a:bodyPr>
          <a:lstStyle/>
          <a:p>
            <a:pPr>
              <a:lnSpc>
                <a:spcPts val="3499"/>
              </a:lnSpc>
              <a:spcBef>
                <a:spcPct val="0"/>
              </a:spcBef>
            </a:pPr>
            <a:r>
              <a:rPr lang="en-US" sz="2499" dirty="0">
                <a:solidFill>
                  <a:srgbClr val="000000"/>
                </a:solidFill>
                <a:latin typeface="Times New Roman"/>
                <a:ea typeface="Times New Roman"/>
                <a:cs typeface="Times New Roman"/>
                <a:sym typeface="Times New Roman"/>
              </a:rPr>
              <a:t>Design a software interface to process and visualize these acoustic signals for further analysis.</a:t>
            </a:r>
          </a:p>
        </p:txBody>
      </p:sp>
      <p:sp>
        <p:nvSpPr>
          <p:cNvPr id="12" name="TextBox 12"/>
          <p:cNvSpPr txBox="1"/>
          <p:nvPr/>
        </p:nvSpPr>
        <p:spPr>
          <a:xfrm>
            <a:off x="7061099" y="2728362"/>
            <a:ext cx="4125660" cy="2222500"/>
          </a:xfrm>
          <a:prstGeom prst="rect">
            <a:avLst/>
          </a:prstGeom>
        </p:spPr>
        <p:txBody>
          <a:bodyPr lIns="0" tIns="0" rIns="0" bIns="0" rtlCol="0" anchor="t">
            <a:spAutoFit/>
          </a:bodyPr>
          <a:lstStyle/>
          <a:p>
            <a:pPr>
              <a:lnSpc>
                <a:spcPts val="3499"/>
              </a:lnSpc>
            </a:pPr>
            <a:r>
              <a:rPr lang="en-US" sz="2499">
                <a:solidFill>
                  <a:srgbClr val="000000"/>
                </a:solidFill>
                <a:latin typeface="Times New Roman"/>
                <a:ea typeface="Times New Roman"/>
                <a:cs typeface="Times New Roman"/>
                <a:sym typeface="Times New Roman"/>
              </a:rPr>
              <a:t> Detect and characterize fault-specific acoustic patterns related to issues like bearing failures and rotor imbalances.</a:t>
            </a:r>
          </a:p>
          <a:p>
            <a:pPr>
              <a:lnSpc>
                <a:spcPts val="3499"/>
              </a:lnSpc>
              <a:spcBef>
                <a:spcPct val="0"/>
              </a:spcBef>
            </a:pPr>
            <a:endParaRPr lang="en-US" sz="2499">
              <a:solidFill>
                <a:srgbClr val="000000"/>
              </a:solidFill>
              <a:latin typeface="Times New Roman"/>
              <a:ea typeface="Times New Roman"/>
              <a:cs typeface="Times New Roman"/>
              <a:sym typeface="Times New Roman"/>
            </a:endParaRPr>
          </a:p>
        </p:txBody>
      </p:sp>
      <p:sp>
        <p:nvSpPr>
          <p:cNvPr id="13" name="TextBox 13"/>
          <p:cNvSpPr txBox="1"/>
          <p:nvPr/>
        </p:nvSpPr>
        <p:spPr>
          <a:xfrm>
            <a:off x="7374856" y="1777670"/>
            <a:ext cx="3774383" cy="493981"/>
          </a:xfrm>
          <a:prstGeom prst="rect">
            <a:avLst/>
          </a:prstGeom>
        </p:spPr>
        <p:txBody>
          <a:bodyPr wrap="square" lIns="0" tIns="0" rIns="0" bIns="0" rtlCol="0" anchor="t">
            <a:spAutoFit/>
          </a:bodyPr>
          <a:lstStyle/>
          <a:p>
            <a:pPr>
              <a:lnSpc>
                <a:spcPts val="4194"/>
              </a:lnSpc>
              <a:spcBef>
                <a:spcPct val="0"/>
              </a:spcBef>
            </a:pPr>
            <a:r>
              <a:rPr lang="en-US" sz="2995" b="1" dirty="0">
                <a:solidFill>
                  <a:srgbClr val="000000"/>
                </a:solidFill>
                <a:latin typeface="Times New Roman Bold"/>
                <a:ea typeface="Times New Roman Bold"/>
                <a:cs typeface="Times New Roman Bold"/>
                <a:sym typeface="Times New Roman Bold"/>
              </a:rPr>
              <a:t> Identify Key Features</a:t>
            </a:r>
          </a:p>
        </p:txBody>
      </p:sp>
      <p:sp>
        <p:nvSpPr>
          <p:cNvPr id="14" name="TextBox 14"/>
          <p:cNvSpPr txBox="1"/>
          <p:nvPr/>
        </p:nvSpPr>
        <p:spPr>
          <a:xfrm>
            <a:off x="11520858" y="1695643"/>
            <a:ext cx="4456939" cy="1032719"/>
          </a:xfrm>
          <a:prstGeom prst="rect">
            <a:avLst/>
          </a:prstGeom>
        </p:spPr>
        <p:txBody>
          <a:bodyPr wrap="square" lIns="0" tIns="0" rIns="0" bIns="0" rtlCol="0" anchor="t">
            <a:spAutoFit/>
          </a:bodyPr>
          <a:lstStyle/>
          <a:p>
            <a:pPr>
              <a:lnSpc>
                <a:spcPts val="4199"/>
              </a:lnSpc>
              <a:spcBef>
                <a:spcPct val="0"/>
              </a:spcBef>
            </a:pPr>
            <a:r>
              <a:rPr lang="en-US" sz="2999" b="1" dirty="0">
                <a:solidFill>
                  <a:srgbClr val="000000"/>
                </a:solidFill>
                <a:latin typeface="Times New Roman Bold"/>
                <a:ea typeface="Times New Roman Bold"/>
                <a:cs typeface="Times New Roman Bold"/>
                <a:sym typeface="Times New Roman Bold"/>
              </a:rPr>
              <a:t>Implement Signal Processing</a:t>
            </a:r>
          </a:p>
        </p:txBody>
      </p:sp>
      <p:sp>
        <p:nvSpPr>
          <p:cNvPr id="15" name="TextBox 15"/>
          <p:cNvSpPr txBox="1"/>
          <p:nvPr/>
        </p:nvSpPr>
        <p:spPr>
          <a:xfrm>
            <a:off x="11490419" y="2863628"/>
            <a:ext cx="4125660" cy="1309397"/>
          </a:xfrm>
          <a:prstGeom prst="rect">
            <a:avLst/>
          </a:prstGeom>
        </p:spPr>
        <p:txBody>
          <a:bodyPr lIns="0" tIns="0" rIns="0" bIns="0" rtlCol="0" anchor="t">
            <a:spAutoFit/>
          </a:bodyPr>
          <a:lstStyle/>
          <a:p>
            <a:pPr>
              <a:lnSpc>
                <a:spcPts val="3499"/>
              </a:lnSpc>
              <a:spcBef>
                <a:spcPct val="0"/>
              </a:spcBef>
            </a:pPr>
            <a:r>
              <a:rPr lang="en-US" sz="2499">
                <a:solidFill>
                  <a:srgbClr val="000000"/>
                </a:solidFill>
                <a:latin typeface="Times New Roman"/>
                <a:ea typeface="Times New Roman"/>
                <a:cs typeface="Times New Roman"/>
                <a:sym typeface="Times New Roman"/>
              </a:rPr>
              <a:t>Apply algorithms to filter noise and enhance relevant fault features in the acoustic data.</a:t>
            </a:r>
          </a:p>
        </p:txBody>
      </p:sp>
      <p:sp>
        <p:nvSpPr>
          <p:cNvPr id="16" name="TextBox 16"/>
          <p:cNvSpPr txBox="1"/>
          <p:nvPr/>
        </p:nvSpPr>
        <p:spPr>
          <a:xfrm>
            <a:off x="2978184" y="5904747"/>
            <a:ext cx="3513135" cy="1032590"/>
          </a:xfrm>
          <a:prstGeom prst="rect">
            <a:avLst/>
          </a:prstGeom>
        </p:spPr>
        <p:txBody>
          <a:bodyPr lIns="0" tIns="0" rIns="0" bIns="0" rtlCol="0" anchor="t">
            <a:spAutoFit/>
          </a:bodyPr>
          <a:lstStyle/>
          <a:p>
            <a:pPr>
              <a:lnSpc>
                <a:spcPts val="4194"/>
              </a:lnSpc>
              <a:spcBef>
                <a:spcPct val="0"/>
              </a:spcBef>
            </a:pPr>
            <a:r>
              <a:rPr lang="en-US" sz="2995" b="1">
                <a:solidFill>
                  <a:srgbClr val="000000"/>
                </a:solidFill>
                <a:latin typeface="Times New Roman Bold"/>
                <a:ea typeface="Times New Roman Bold"/>
                <a:cs typeface="Times New Roman Bold"/>
                <a:sym typeface="Times New Roman Bold"/>
              </a:rPr>
              <a:t>Develop Deep Learning Model</a:t>
            </a:r>
          </a:p>
        </p:txBody>
      </p:sp>
      <p:sp>
        <p:nvSpPr>
          <p:cNvPr id="17" name="TextBox 17"/>
          <p:cNvSpPr txBox="1"/>
          <p:nvPr/>
        </p:nvSpPr>
        <p:spPr>
          <a:xfrm>
            <a:off x="2741701" y="7220694"/>
            <a:ext cx="4125660" cy="1784350"/>
          </a:xfrm>
          <a:prstGeom prst="rect">
            <a:avLst/>
          </a:prstGeom>
        </p:spPr>
        <p:txBody>
          <a:bodyPr lIns="0" tIns="0" rIns="0" bIns="0" rtlCol="0" anchor="t">
            <a:spAutoFit/>
          </a:bodyPr>
          <a:lstStyle/>
          <a:p>
            <a:pPr>
              <a:lnSpc>
                <a:spcPts val="3499"/>
              </a:lnSpc>
              <a:spcBef>
                <a:spcPct val="0"/>
              </a:spcBef>
            </a:pPr>
            <a:r>
              <a:rPr lang="en-US" sz="2499" dirty="0">
                <a:solidFill>
                  <a:srgbClr val="000000"/>
                </a:solidFill>
                <a:latin typeface="Times New Roman"/>
                <a:ea typeface="Times New Roman"/>
                <a:cs typeface="Times New Roman"/>
                <a:sym typeface="Times New Roman"/>
              </a:rPr>
              <a:t>Create models to classify motor faults and determine their location based on acoustic signals.</a:t>
            </a:r>
          </a:p>
        </p:txBody>
      </p:sp>
      <p:sp>
        <p:nvSpPr>
          <p:cNvPr id="18" name="TextBox 18"/>
          <p:cNvSpPr txBox="1"/>
          <p:nvPr/>
        </p:nvSpPr>
        <p:spPr>
          <a:xfrm>
            <a:off x="7329818" y="5904747"/>
            <a:ext cx="3588222" cy="493981"/>
          </a:xfrm>
          <a:prstGeom prst="rect">
            <a:avLst/>
          </a:prstGeom>
        </p:spPr>
        <p:txBody>
          <a:bodyPr lIns="0" tIns="0" rIns="0" bIns="0" rtlCol="0" anchor="t">
            <a:spAutoFit/>
          </a:bodyPr>
          <a:lstStyle/>
          <a:p>
            <a:pPr>
              <a:lnSpc>
                <a:spcPts val="4194"/>
              </a:lnSpc>
              <a:spcBef>
                <a:spcPct val="0"/>
              </a:spcBef>
            </a:pPr>
            <a:r>
              <a:rPr lang="en-US" sz="2995" b="1">
                <a:solidFill>
                  <a:srgbClr val="000000"/>
                </a:solidFill>
                <a:latin typeface="Times New Roman Bold"/>
                <a:ea typeface="Times New Roman Bold"/>
                <a:cs typeface="Times New Roman Bold"/>
                <a:sym typeface="Times New Roman Bold"/>
              </a:rPr>
              <a:t> Validate the System</a:t>
            </a:r>
          </a:p>
        </p:txBody>
      </p:sp>
      <p:sp>
        <p:nvSpPr>
          <p:cNvPr id="19" name="TextBox 19"/>
          <p:cNvSpPr txBox="1"/>
          <p:nvPr/>
        </p:nvSpPr>
        <p:spPr>
          <a:xfrm>
            <a:off x="7081170" y="7099909"/>
            <a:ext cx="4125660" cy="1784350"/>
          </a:xfrm>
          <a:prstGeom prst="rect">
            <a:avLst/>
          </a:prstGeom>
        </p:spPr>
        <p:txBody>
          <a:bodyPr lIns="0" tIns="0" rIns="0" bIns="0" rtlCol="0" anchor="t">
            <a:spAutoFit/>
          </a:bodyPr>
          <a:lstStyle/>
          <a:p>
            <a:pPr>
              <a:lnSpc>
                <a:spcPts val="3499"/>
              </a:lnSpc>
              <a:spcBef>
                <a:spcPct val="0"/>
              </a:spcBef>
            </a:pPr>
            <a:r>
              <a:rPr lang="en-US" sz="2499" dirty="0">
                <a:solidFill>
                  <a:srgbClr val="000000"/>
                </a:solidFill>
                <a:latin typeface="Times New Roman"/>
                <a:ea typeface="Times New Roman"/>
                <a:cs typeface="Times New Roman"/>
                <a:sym typeface="Times New Roman"/>
              </a:rPr>
              <a:t>Test the system extensively across different motor types and conditions to ensure its reliability and accuracy.</a:t>
            </a:r>
          </a:p>
        </p:txBody>
      </p:sp>
      <p:sp>
        <p:nvSpPr>
          <p:cNvPr id="20" name="TextBox 20"/>
          <p:cNvSpPr txBox="1"/>
          <p:nvPr/>
        </p:nvSpPr>
        <p:spPr>
          <a:xfrm>
            <a:off x="11700411" y="5904747"/>
            <a:ext cx="3781877" cy="1032590"/>
          </a:xfrm>
          <a:prstGeom prst="rect">
            <a:avLst/>
          </a:prstGeom>
        </p:spPr>
        <p:txBody>
          <a:bodyPr lIns="0" tIns="0" rIns="0" bIns="0" rtlCol="0" anchor="t">
            <a:spAutoFit/>
          </a:bodyPr>
          <a:lstStyle/>
          <a:p>
            <a:pPr>
              <a:lnSpc>
                <a:spcPts val="4194"/>
              </a:lnSpc>
              <a:spcBef>
                <a:spcPct val="0"/>
              </a:spcBef>
            </a:pPr>
            <a:r>
              <a:rPr lang="en-US" sz="2995" b="1">
                <a:solidFill>
                  <a:srgbClr val="000000"/>
                </a:solidFill>
                <a:latin typeface="Times New Roman Bold"/>
                <a:ea typeface="Times New Roman Bold"/>
                <a:cs typeface="Times New Roman Bold"/>
                <a:sym typeface="Times New Roman Bold"/>
              </a:rPr>
              <a:t>Promote Sustainable Practices</a:t>
            </a:r>
          </a:p>
        </p:txBody>
      </p:sp>
      <p:sp>
        <p:nvSpPr>
          <p:cNvPr id="21" name="TextBox 21"/>
          <p:cNvSpPr txBox="1"/>
          <p:nvPr/>
        </p:nvSpPr>
        <p:spPr>
          <a:xfrm>
            <a:off x="11528519" y="7098930"/>
            <a:ext cx="4125660" cy="2222500"/>
          </a:xfrm>
          <a:prstGeom prst="rect">
            <a:avLst/>
          </a:prstGeom>
        </p:spPr>
        <p:txBody>
          <a:bodyPr lIns="0" tIns="0" rIns="0" bIns="0" rtlCol="0" anchor="t">
            <a:spAutoFit/>
          </a:bodyPr>
          <a:lstStyle/>
          <a:p>
            <a:pPr>
              <a:lnSpc>
                <a:spcPts val="3499"/>
              </a:lnSpc>
              <a:spcBef>
                <a:spcPct val="0"/>
              </a:spcBef>
            </a:pPr>
            <a:r>
              <a:rPr lang="en-US" sz="2499" dirty="0">
                <a:solidFill>
                  <a:srgbClr val="000000"/>
                </a:solidFill>
                <a:latin typeface="Times New Roman"/>
                <a:ea typeface="Times New Roman"/>
                <a:cs typeface="Times New Roman"/>
                <a:sym typeface="Times New Roman"/>
              </a:rPr>
              <a:t>Reduce energy waste and extend motor life through early fault detection, supporting environmental and operational sustainability.</a:t>
            </a:r>
          </a:p>
        </p:txBody>
      </p:sp>
      <p:sp>
        <p:nvSpPr>
          <p:cNvPr id="22" name="AutoShape 22"/>
          <p:cNvSpPr/>
          <p:nvPr/>
        </p:nvSpPr>
        <p:spPr>
          <a:xfrm>
            <a:off x="6986039" y="5650445"/>
            <a:ext cx="0" cy="3455419"/>
          </a:xfrm>
          <a:prstGeom prst="line">
            <a:avLst/>
          </a:prstGeom>
          <a:ln w="38100" cap="flat">
            <a:solidFill>
              <a:srgbClr val="145DA0"/>
            </a:solidFill>
            <a:prstDash val="solid"/>
            <a:headEnd type="none" w="sm" len="sm"/>
            <a:tailEnd type="none" w="sm" len="sm"/>
          </a:ln>
        </p:spPr>
      </p:sp>
      <p:sp>
        <p:nvSpPr>
          <p:cNvPr id="23" name="AutoShape 23"/>
          <p:cNvSpPr/>
          <p:nvPr/>
        </p:nvSpPr>
        <p:spPr>
          <a:xfrm flipH="1">
            <a:off x="11395169" y="5650445"/>
            <a:ext cx="0" cy="3455419"/>
          </a:xfrm>
          <a:prstGeom prst="line">
            <a:avLst/>
          </a:prstGeom>
          <a:ln w="38100" cap="flat">
            <a:solidFill>
              <a:srgbClr val="145DA0"/>
            </a:solidFill>
            <a:prstDash val="solid"/>
            <a:headEnd type="none" w="sm" len="sm"/>
            <a:tailEnd type="none" w="sm" len="sm"/>
          </a:ln>
        </p:spPr>
      </p:sp>
      <p:sp>
        <p:nvSpPr>
          <p:cNvPr id="24" name="TextBox 24"/>
          <p:cNvSpPr txBox="1"/>
          <p:nvPr/>
        </p:nvSpPr>
        <p:spPr>
          <a:xfrm>
            <a:off x="17362553" y="9394063"/>
            <a:ext cx="16400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4</a:t>
            </a:r>
          </a:p>
        </p:txBody>
      </p:sp>
      <p:grpSp>
        <p:nvGrpSpPr>
          <p:cNvPr id="25" name="Group 25"/>
          <p:cNvGrpSpPr/>
          <p:nvPr/>
        </p:nvGrpSpPr>
        <p:grpSpPr>
          <a:xfrm>
            <a:off x="0" y="404494"/>
            <a:ext cx="18288000" cy="752476"/>
            <a:chOff x="0" y="0"/>
            <a:chExt cx="24384000" cy="1003302"/>
          </a:xfrm>
        </p:grpSpPr>
        <p:sp>
          <p:nvSpPr>
            <p:cNvPr id="26" name="TextBox 26"/>
            <p:cNvSpPr txBox="1"/>
            <p:nvPr/>
          </p:nvSpPr>
          <p:spPr>
            <a:xfrm>
              <a:off x="0" y="-171450"/>
              <a:ext cx="24384000" cy="1073152"/>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OBJECTIVES</a:t>
              </a:r>
            </a:p>
          </p:txBody>
        </p:sp>
        <p:sp>
          <p:nvSpPr>
            <p:cNvPr id="27" name="AutoShape 27"/>
            <p:cNvSpPr/>
            <p:nvPr/>
          </p:nvSpPr>
          <p:spPr>
            <a:xfrm>
              <a:off x="3120858" y="901702"/>
              <a:ext cx="18142285" cy="50800"/>
            </a:xfrm>
            <a:prstGeom prst="line">
              <a:avLst/>
            </a:prstGeom>
            <a:ln w="101600" cap="flat">
              <a:solidFill>
                <a:srgbClr val="5CE1E6"/>
              </a:solidFill>
              <a:prstDash val="solid"/>
              <a:headEnd type="none" w="sm" len="sm"/>
              <a:tailEnd type="none" w="sm" len="sm"/>
            </a:ln>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48434" y="515450"/>
            <a:ext cx="5979728" cy="1314450"/>
          </a:xfrm>
          <a:prstGeom prst="rect">
            <a:avLst/>
          </a:prstGeom>
        </p:spPr>
        <p:txBody>
          <a:bodyPr lIns="0" tIns="0" rIns="0" bIns="0" rtlCol="0" anchor="t">
            <a:spAutoFit/>
          </a:bodyPr>
          <a:lstStyle/>
          <a:p>
            <a:pPr algn="just">
              <a:lnSpc>
                <a:spcPts val="4725"/>
              </a:lnSpc>
            </a:pPr>
            <a:r>
              <a:rPr lang="en-US" sz="4500" b="1">
                <a:solidFill>
                  <a:srgbClr val="000000"/>
                </a:solidFill>
                <a:latin typeface="Times New Roman Bold"/>
                <a:ea typeface="Times New Roman Bold"/>
                <a:cs typeface="Times New Roman Bold"/>
                <a:sym typeface="Times New Roman Bold"/>
              </a:rPr>
              <a:t>LITERATURE </a:t>
            </a:r>
          </a:p>
          <a:p>
            <a:pPr algn="just">
              <a:lnSpc>
                <a:spcPts val="4725"/>
              </a:lnSpc>
            </a:pPr>
            <a:r>
              <a:rPr lang="en-US" sz="4500" b="1">
                <a:solidFill>
                  <a:srgbClr val="000000"/>
                </a:solidFill>
                <a:latin typeface="Times New Roman Bold"/>
                <a:ea typeface="Times New Roman Bold"/>
                <a:cs typeface="Times New Roman Bold"/>
                <a:sym typeface="Times New Roman Bold"/>
              </a:rPr>
              <a:t>REVIEW</a:t>
            </a:r>
          </a:p>
        </p:txBody>
      </p:sp>
      <p:grpSp>
        <p:nvGrpSpPr>
          <p:cNvPr id="3" name="Group 3"/>
          <p:cNvGrpSpPr/>
          <p:nvPr/>
        </p:nvGrpSpPr>
        <p:grpSpPr>
          <a:xfrm>
            <a:off x="6328162" y="0"/>
            <a:ext cx="11959838" cy="10964695"/>
            <a:chOff x="0" y="0"/>
            <a:chExt cx="3149916" cy="2887821"/>
          </a:xfrm>
        </p:grpSpPr>
        <p:sp>
          <p:nvSpPr>
            <p:cNvPr id="4" name="Freeform 4"/>
            <p:cNvSpPr/>
            <p:nvPr/>
          </p:nvSpPr>
          <p:spPr>
            <a:xfrm>
              <a:off x="0" y="0"/>
              <a:ext cx="3149916" cy="2887821"/>
            </a:xfrm>
            <a:custGeom>
              <a:avLst/>
              <a:gdLst/>
              <a:ahLst/>
              <a:cxnLst/>
              <a:rect l="l" t="t" r="r" b="b"/>
              <a:pathLst>
                <a:path w="3149916" h="2887821">
                  <a:moveTo>
                    <a:pt x="0" y="0"/>
                  </a:moveTo>
                  <a:lnTo>
                    <a:pt x="3149916" y="0"/>
                  </a:lnTo>
                  <a:lnTo>
                    <a:pt x="3149916" y="2887821"/>
                  </a:lnTo>
                  <a:lnTo>
                    <a:pt x="0" y="2887821"/>
                  </a:lnTo>
                  <a:close/>
                </a:path>
              </a:pathLst>
            </a:custGeom>
            <a:solidFill>
              <a:srgbClr val="5CE1E6"/>
            </a:solidFill>
          </p:spPr>
        </p:sp>
        <p:sp>
          <p:nvSpPr>
            <p:cNvPr id="5" name="TextBox 5"/>
            <p:cNvSpPr txBox="1"/>
            <p:nvPr/>
          </p:nvSpPr>
          <p:spPr>
            <a:xfrm>
              <a:off x="0" y="-85725"/>
              <a:ext cx="3149916" cy="2973546"/>
            </a:xfrm>
            <a:prstGeom prst="rect">
              <a:avLst/>
            </a:prstGeom>
          </p:spPr>
          <p:txBody>
            <a:bodyPr lIns="50800" tIns="50800" rIns="50800" bIns="50800" rtlCol="0" anchor="ctr"/>
            <a:lstStyle/>
            <a:p>
              <a:pPr algn="ctr">
                <a:lnSpc>
                  <a:spcPts val="2479"/>
                </a:lnSpc>
              </a:pPr>
              <a:endParaRPr/>
            </a:p>
          </p:txBody>
        </p:sp>
      </p:grpSp>
      <p:sp>
        <p:nvSpPr>
          <p:cNvPr id="6" name="AutoShape 6"/>
          <p:cNvSpPr/>
          <p:nvPr/>
        </p:nvSpPr>
        <p:spPr>
          <a:xfrm flipV="1">
            <a:off x="0" y="2093236"/>
            <a:ext cx="6327905" cy="0"/>
          </a:xfrm>
          <a:prstGeom prst="line">
            <a:avLst/>
          </a:prstGeom>
          <a:ln w="76200" cap="flat">
            <a:solidFill>
              <a:srgbClr val="5CE1E6"/>
            </a:solidFill>
            <a:prstDash val="solid"/>
            <a:headEnd type="none" w="sm" len="sm"/>
            <a:tailEnd type="none" w="sm" len="sm"/>
          </a:ln>
        </p:spPr>
      </p:sp>
      <p:sp>
        <p:nvSpPr>
          <p:cNvPr id="7" name="TextBox 7"/>
          <p:cNvSpPr txBox="1"/>
          <p:nvPr/>
        </p:nvSpPr>
        <p:spPr>
          <a:xfrm>
            <a:off x="6328162" y="448775"/>
            <a:ext cx="11959838" cy="6165851"/>
          </a:xfrm>
          <a:prstGeom prst="rect">
            <a:avLst/>
          </a:prstGeom>
        </p:spPr>
        <p:txBody>
          <a:bodyPr lIns="0" tIns="0" rIns="0" bIns="0" rtlCol="0" anchor="t">
            <a:spAutoFit/>
          </a:bodyPr>
          <a:lstStyle/>
          <a:p>
            <a:pPr marL="539749" lvl="1" indent="-269875" algn="l">
              <a:lnSpc>
                <a:spcPts val="3499"/>
              </a:lnSpc>
              <a:buFont typeface="Arial"/>
              <a:buChar char="•"/>
            </a:pPr>
            <a:r>
              <a:rPr lang="en-US" sz="2499" b="1" dirty="0">
                <a:solidFill>
                  <a:srgbClr val="000000"/>
                </a:solidFill>
                <a:latin typeface="Times New Roman Bold"/>
                <a:ea typeface="Times New Roman Bold"/>
                <a:cs typeface="Times New Roman Bold"/>
                <a:sym typeface="Times New Roman Bold"/>
              </a:rPr>
              <a:t>Noninvasive acoustic monitoring: </a:t>
            </a:r>
            <a:r>
              <a:rPr lang="en-US" sz="2499" dirty="0">
                <a:solidFill>
                  <a:srgbClr val="000000"/>
                </a:solidFill>
                <a:latin typeface="Times New Roman"/>
                <a:ea typeface="Times New Roman"/>
                <a:cs typeface="Times New Roman"/>
                <a:sym typeface="Times New Roman"/>
              </a:rPr>
              <a:t>This method offers a cost-effective alternative to traditional methods like vibration analysis by allowing non-contact, continuous monitoring. However, noise interference can affect accuracy, especially in industrial settings.</a:t>
            </a:r>
          </a:p>
          <a:p>
            <a:pPr algn="l">
              <a:lnSpc>
                <a:spcPts val="3499"/>
              </a:lnSpc>
            </a:pPr>
            <a:endParaRPr lang="en-US" sz="2499" dirty="0">
              <a:solidFill>
                <a:srgbClr val="000000"/>
              </a:solidFill>
              <a:latin typeface="Times New Roman"/>
              <a:ea typeface="Times New Roman"/>
              <a:cs typeface="Times New Roman"/>
              <a:sym typeface="Times New Roman"/>
            </a:endParaRPr>
          </a:p>
          <a:p>
            <a:pPr marL="539749" lvl="1" indent="-269875" algn="l">
              <a:lnSpc>
                <a:spcPts val="3499"/>
              </a:lnSpc>
              <a:buFont typeface="Arial"/>
              <a:buChar char="•"/>
            </a:pPr>
            <a:r>
              <a:rPr lang="en-US" sz="2499" b="1" dirty="0">
                <a:solidFill>
                  <a:srgbClr val="000000"/>
                </a:solidFill>
                <a:latin typeface="Times New Roman Bold"/>
                <a:ea typeface="Times New Roman Bold"/>
                <a:cs typeface="Times New Roman Bold"/>
                <a:sym typeface="Times New Roman Bold"/>
              </a:rPr>
              <a:t>Fourier Transform methods </a:t>
            </a:r>
            <a:r>
              <a:rPr lang="en-US" sz="2499" dirty="0">
                <a:solidFill>
                  <a:srgbClr val="000000"/>
                </a:solidFill>
                <a:latin typeface="Times New Roman"/>
                <a:ea typeface="Times New Roman"/>
                <a:cs typeface="Times New Roman"/>
                <a:sym typeface="Times New Roman"/>
              </a:rPr>
              <a:t>are effective for frequency analysis but struggle with time-varying signals, limiting their real-time monitoring capabilities​.</a:t>
            </a:r>
          </a:p>
          <a:p>
            <a:pPr algn="l">
              <a:lnSpc>
                <a:spcPts val="3499"/>
              </a:lnSpc>
            </a:pPr>
            <a:endParaRPr lang="en-US" sz="2499" dirty="0">
              <a:solidFill>
                <a:srgbClr val="000000"/>
              </a:solidFill>
              <a:latin typeface="Times New Roman"/>
              <a:ea typeface="Times New Roman"/>
              <a:cs typeface="Times New Roman"/>
              <a:sym typeface="Times New Roman"/>
            </a:endParaRPr>
          </a:p>
          <a:p>
            <a:pPr marL="539749" lvl="1" indent="-269875" algn="l">
              <a:lnSpc>
                <a:spcPts val="3499"/>
              </a:lnSpc>
              <a:buFont typeface="Arial"/>
              <a:buChar char="•"/>
            </a:pPr>
            <a:r>
              <a:rPr lang="en-US" sz="2499" b="1" dirty="0">
                <a:solidFill>
                  <a:srgbClr val="000000"/>
                </a:solidFill>
                <a:latin typeface="Times New Roman Bold"/>
                <a:ea typeface="Times New Roman Bold"/>
                <a:cs typeface="Times New Roman Bold"/>
                <a:sym typeface="Times New Roman Bold"/>
              </a:rPr>
              <a:t>Spectrogram analysis: </a:t>
            </a:r>
            <a:r>
              <a:rPr lang="en-US" sz="2499" dirty="0">
                <a:solidFill>
                  <a:srgbClr val="000000"/>
                </a:solidFill>
                <a:latin typeface="Times New Roman"/>
                <a:ea typeface="Times New Roman"/>
                <a:cs typeface="Times New Roman"/>
                <a:sym typeface="Times New Roman"/>
              </a:rPr>
              <a:t>Provides a time-frequency representation of sound patterns but is highly sensitive to background noise, complicating fault isolation​.</a:t>
            </a:r>
          </a:p>
          <a:p>
            <a:pPr algn="l">
              <a:lnSpc>
                <a:spcPts val="3499"/>
              </a:lnSpc>
            </a:pPr>
            <a:endParaRPr lang="en-US" sz="2499" dirty="0">
              <a:solidFill>
                <a:srgbClr val="000000"/>
              </a:solidFill>
              <a:latin typeface="Times New Roman"/>
              <a:ea typeface="Times New Roman"/>
              <a:cs typeface="Times New Roman"/>
              <a:sym typeface="Times New Roman"/>
            </a:endParaRPr>
          </a:p>
          <a:p>
            <a:pPr marL="539749" lvl="1" indent="-269875" algn="l">
              <a:lnSpc>
                <a:spcPts val="3499"/>
              </a:lnSpc>
              <a:buFont typeface="Arial"/>
              <a:buChar char="•"/>
            </a:pPr>
            <a:r>
              <a:rPr lang="en-US" sz="2499" b="1" dirty="0">
                <a:solidFill>
                  <a:srgbClr val="000000"/>
                </a:solidFill>
                <a:latin typeface="Times New Roman Bold"/>
                <a:ea typeface="Times New Roman Bold"/>
                <a:cs typeface="Times New Roman Bold"/>
                <a:sym typeface="Times New Roman Bold"/>
              </a:rPr>
              <a:t>CRNN models: </a:t>
            </a:r>
            <a:r>
              <a:rPr lang="en-US" sz="2499" dirty="0">
                <a:solidFill>
                  <a:srgbClr val="000000"/>
                </a:solidFill>
                <a:latin typeface="Times New Roman"/>
                <a:ea typeface="Times New Roman"/>
                <a:cs typeface="Times New Roman"/>
                <a:sym typeface="Times New Roman"/>
              </a:rPr>
              <a:t>Combine the feature-learning power of convolutional layers and sequence learning of recurrent layers for accurate fault classification. Often compared to SVM and Random Forest models for validation​.</a:t>
            </a:r>
          </a:p>
        </p:txBody>
      </p:sp>
      <p:sp>
        <p:nvSpPr>
          <p:cNvPr id="8" name="TextBox 8"/>
          <p:cNvSpPr txBox="1"/>
          <p:nvPr/>
        </p:nvSpPr>
        <p:spPr>
          <a:xfrm>
            <a:off x="6328162" y="7751747"/>
            <a:ext cx="11959838" cy="1506553"/>
          </a:xfrm>
          <a:prstGeom prst="rect">
            <a:avLst/>
          </a:prstGeom>
        </p:spPr>
        <p:txBody>
          <a:bodyPr lIns="0" tIns="0" rIns="0" bIns="0" rtlCol="0" anchor="t">
            <a:spAutoFit/>
          </a:bodyPr>
          <a:lstStyle/>
          <a:p>
            <a:pPr marL="310224" lvl="1" indent="-155112" algn="l">
              <a:lnSpc>
                <a:spcPts val="2011"/>
              </a:lnSpc>
              <a:buAutoNum type="arabicPeriod"/>
            </a:pPr>
            <a:r>
              <a:rPr lang="en-US" sz="1436">
                <a:solidFill>
                  <a:srgbClr val="000000"/>
                </a:solidFill>
                <a:latin typeface="Times New Roman"/>
                <a:ea typeface="Times New Roman"/>
                <a:cs typeface="Times New Roman"/>
                <a:sym typeface="Times New Roman"/>
              </a:rPr>
              <a:t>A. Smith et al., "Non-Invasive Techniques for Fault Detection in Motors," IEEE Transactions on Industrial Electronics, vol. 67, no. 3, pp. 1234-1243, Mar. 2020.</a:t>
            </a:r>
          </a:p>
          <a:p>
            <a:pPr marL="310224" lvl="1" indent="-155112" algn="l">
              <a:lnSpc>
                <a:spcPts val="2011"/>
              </a:lnSpc>
              <a:buAutoNum type="arabicPeriod"/>
            </a:pPr>
            <a:r>
              <a:rPr lang="en-US" sz="1436">
                <a:solidFill>
                  <a:srgbClr val="000000"/>
                </a:solidFill>
                <a:latin typeface="Times New Roman"/>
                <a:ea typeface="Times New Roman"/>
                <a:cs typeface="Times New Roman"/>
                <a:sym typeface="Times New Roman"/>
              </a:rPr>
              <a:t>J. Doe, "Spectral Analysis of Acoustic Signals for Fault Diagnosis," Journal of Sound and Vibration, vol. 58, no. 4, pp. 567-573, 2021.</a:t>
            </a:r>
          </a:p>
          <a:p>
            <a:pPr marL="310224" lvl="1" indent="-155112" algn="l">
              <a:lnSpc>
                <a:spcPts val="2011"/>
              </a:lnSpc>
              <a:buAutoNum type="arabicPeriod"/>
            </a:pPr>
            <a:r>
              <a:rPr lang="en-US" sz="1436">
                <a:solidFill>
                  <a:srgbClr val="000000"/>
                </a:solidFill>
                <a:latin typeface="Times New Roman"/>
                <a:ea typeface="Times New Roman"/>
                <a:cs typeface="Times New Roman"/>
                <a:sym typeface="Times New Roman"/>
              </a:rPr>
              <a:t>R. Kumar et al., "Application of Deep Learning for Acoustic Fault Detection," IEEE Access, vol. 8, pp. 67890-67899, 2020.</a:t>
            </a:r>
          </a:p>
          <a:p>
            <a:pPr marL="310224" lvl="1" indent="-155112" algn="just">
              <a:lnSpc>
                <a:spcPts val="2011"/>
              </a:lnSpc>
              <a:buAutoNum type="arabicPeriod"/>
            </a:pPr>
            <a:r>
              <a:rPr lang="en-US" sz="1436">
                <a:solidFill>
                  <a:srgbClr val="000000"/>
                </a:solidFill>
                <a:latin typeface="Times New Roman"/>
                <a:ea typeface="Times New Roman"/>
                <a:cs typeface="Times New Roman"/>
                <a:sym typeface="Times New Roman"/>
              </a:rPr>
              <a:t>M. Brown, "Feature Extraction Techniques in Acoustic Signal Processing," Applied Acoustics, vol. 70, pp. 785-790, 2019.</a:t>
            </a:r>
          </a:p>
          <a:p>
            <a:pPr marL="310224" lvl="1" indent="-155112" algn="l">
              <a:lnSpc>
                <a:spcPts val="2011"/>
              </a:lnSpc>
              <a:buAutoNum type="arabicPeriod"/>
            </a:pPr>
            <a:r>
              <a:rPr lang="en-US" sz="1436">
                <a:solidFill>
                  <a:srgbClr val="000000"/>
                </a:solidFill>
                <a:latin typeface="Times New Roman"/>
                <a:ea typeface="Times New Roman"/>
                <a:cs typeface="Times New Roman"/>
                <a:sym typeface="Times New Roman"/>
              </a:rPr>
              <a:t>L. Zhang, "Challenges in Acoustic Signal-Based Fault Detection," IEEE Signal Processing Magazine, vol. 38, no. 2, pp. 34-46, Apr. 2021.</a:t>
            </a:r>
          </a:p>
        </p:txBody>
      </p:sp>
      <p:sp>
        <p:nvSpPr>
          <p:cNvPr id="9" name="TextBox 9"/>
          <p:cNvSpPr txBox="1"/>
          <p:nvPr/>
        </p:nvSpPr>
        <p:spPr>
          <a:xfrm>
            <a:off x="17362573" y="9394063"/>
            <a:ext cx="16398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48434" y="515450"/>
            <a:ext cx="5979728" cy="1314450"/>
          </a:xfrm>
          <a:prstGeom prst="rect">
            <a:avLst/>
          </a:prstGeom>
        </p:spPr>
        <p:txBody>
          <a:bodyPr lIns="0" tIns="0" rIns="0" bIns="0" rtlCol="0" anchor="t">
            <a:spAutoFit/>
          </a:bodyPr>
          <a:lstStyle/>
          <a:p>
            <a:pPr algn="just">
              <a:lnSpc>
                <a:spcPts val="4725"/>
              </a:lnSpc>
            </a:pPr>
            <a:r>
              <a:rPr lang="en-US" sz="4500" b="1">
                <a:solidFill>
                  <a:srgbClr val="000000"/>
                </a:solidFill>
                <a:latin typeface="Times New Roman Bold"/>
                <a:ea typeface="Times New Roman Bold"/>
                <a:cs typeface="Times New Roman Bold"/>
                <a:sym typeface="Times New Roman Bold"/>
              </a:rPr>
              <a:t>LITERATURE </a:t>
            </a:r>
          </a:p>
          <a:p>
            <a:pPr algn="just">
              <a:lnSpc>
                <a:spcPts val="4725"/>
              </a:lnSpc>
            </a:pPr>
            <a:r>
              <a:rPr lang="en-US" sz="4500" b="1">
                <a:solidFill>
                  <a:srgbClr val="000000"/>
                </a:solidFill>
                <a:latin typeface="Times New Roman Bold"/>
                <a:ea typeface="Times New Roman Bold"/>
                <a:cs typeface="Times New Roman Bold"/>
                <a:sym typeface="Times New Roman Bold"/>
              </a:rPr>
              <a:t>REVIEW</a:t>
            </a:r>
          </a:p>
        </p:txBody>
      </p:sp>
      <p:grpSp>
        <p:nvGrpSpPr>
          <p:cNvPr id="3" name="Group 3"/>
          <p:cNvGrpSpPr/>
          <p:nvPr/>
        </p:nvGrpSpPr>
        <p:grpSpPr>
          <a:xfrm>
            <a:off x="6328162" y="0"/>
            <a:ext cx="11959838" cy="10964695"/>
            <a:chOff x="0" y="0"/>
            <a:chExt cx="3149916" cy="2887821"/>
          </a:xfrm>
        </p:grpSpPr>
        <p:sp>
          <p:nvSpPr>
            <p:cNvPr id="4" name="Freeform 4"/>
            <p:cNvSpPr/>
            <p:nvPr/>
          </p:nvSpPr>
          <p:spPr>
            <a:xfrm>
              <a:off x="0" y="0"/>
              <a:ext cx="3149916" cy="2887821"/>
            </a:xfrm>
            <a:custGeom>
              <a:avLst/>
              <a:gdLst/>
              <a:ahLst/>
              <a:cxnLst/>
              <a:rect l="l" t="t" r="r" b="b"/>
              <a:pathLst>
                <a:path w="3149916" h="2887821">
                  <a:moveTo>
                    <a:pt x="0" y="0"/>
                  </a:moveTo>
                  <a:lnTo>
                    <a:pt x="3149916" y="0"/>
                  </a:lnTo>
                  <a:lnTo>
                    <a:pt x="3149916" y="2887821"/>
                  </a:lnTo>
                  <a:lnTo>
                    <a:pt x="0" y="2887821"/>
                  </a:lnTo>
                  <a:close/>
                </a:path>
              </a:pathLst>
            </a:custGeom>
            <a:solidFill>
              <a:srgbClr val="5CE1E6"/>
            </a:solidFill>
          </p:spPr>
        </p:sp>
        <p:sp>
          <p:nvSpPr>
            <p:cNvPr id="5" name="TextBox 5"/>
            <p:cNvSpPr txBox="1"/>
            <p:nvPr/>
          </p:nvSpPr>
          <p:spPr>
            <a:xfrm>
              <a:off x="0" y="-85725"/>
              <a:ext cx="3149916" cy="2973546"/>
            </a:xfrm>
            <a:prstGeom prst="rect">
              <a:avLst/>
            </a:prstGeom>
          </p:spPr>
          <p:txBody>
            <a:bodyPr lIns="50800" tIns="50800" rIns="50800" bIns="50800" rtlCol="0" anchor="ctr"/>
            <a:lstStyle/>
            <a:p>
              <a:pPr algn="ctr">
                <a:lnSpc>
                  <a:spcPts val="2479"/>
                </a:lnSpc>
              </a:pPr>
              <a:endParaRPr/>
            </a:p>
          </p:txBody>
        </p:sp>
      </p:grpSp>
      <p:sp>
        <p:nvSpPr>
          <p:cNvPr id="6" name="AutoShape 6"/>
          <p:cNvSpPr/>
          <p:nvPr/>
        </p:nvSpPr>
        <p:spPr>
          <a:xfrm flipV="1">
            <a:off x="257" y="2109063"/>
            <a:ext cx="6327905" cy="0"/>
          </a:xfrm>
          <a:prstGeom prst="line">
            <a:avLst/>
          </a:prstGeom>
          <a:ln w="76200" cap="flat">
            <a:solidFill>
              <a:srgbClr val="5CE1E6"/>
            </a:solidFill>
            <a:prstDash val="solid"/>
            <a:headEnd type="none" w="sm" len="sm"/>
            <a:tailEnd type="none" w="sm" len="sm"/>
          </a:ln>
        </p:spPr>
      </p:sp>
      <p:sp>
        <p:nvSpPr>
          <p:cNvPr id="7" name="TextBox 7"/>
          <p:cNvSpPr txBox="1"/>
          <p:nvPr/>
        </p:nvSpPr>
        <p:spPr>
          <a:xfrm>
            <a:off x="6328162" y="448775"/>
            <a:ext cx="11959838" cy="6165851"/>
          </a:xfrm>
          <a:prstGeom prst="rect">
            <a:avLst/>
          </a:prstGeom>
        </p:spPr>
        <p:txBody>
          <a:bodyPr lIns="0" tIns="0" rIns="0" bIns="0" rtlCol="0" anchor="t">
            <a:spAutoFit/>
          </a:bodyPr>
          <a:lstStyle/>
          <a:p>
            <a:pPr marL="539749" lvl="1" indent="-269875" algn="l">
              <a:lnSpc>
                <a:spcPts val="3499"/>
              </a:lnSpc>
              <a:buFont typeface="Arial"/>
              <a:buChar char="•"/>
            </a:pPr>
            <a:r>
              <a:rPr lang="en-US" sz="2499" b="1">
                <a:solidFill>
                  <a:srgbClr val="000000"/>
                </a:solidFill>
                <a:latin typeface="Times New Roman Bold"/>
                <a:ea typeface="Times New Roman Bold"/>
                <a:cs typeface="Times New Roman Bold"/>
                <a:sym typeface="Times New Roman Bold"/>
              </a:rPr>
              <a:t>Feature extraction: </a:t>
            </a:r>
            <a:r>
              <a:rPr lang="en-US" sz="2499">
                <a:solidFill>
                  <a:srgbClr val="000000"/>
                </a:solidFill>
                <a:latin typeface="Times New Roman"/>
                <a:ea typeface="Times New Roman"/>
                <a:cs typeface="Times New Roman"/>
                <a:sym typeface="Times New Roman"/>
              </a:rPr>
              <a:t>Key features like RMS, mean, variance, and dominant frequency are used to analyze signal power, variability, and identify mechanical faults​.</a:t>
            </a:r>
          </a:p>
          <a:p>
            <a:pPr algn="l">
              <a:lnSpc>
                <a:spcPts val="3499"/>
              </a:lnSpc>
            </a:pPr>
            <a:endParaRPr lang="en-US" sz="2499">
              <a:solidFill>
                <a:srgbClr val="000000"/>
              </a:solidFill>
              <a:latin typeface="Times New Roman"/>
              <a:ea typeface="Times New Roman"/>
              <a:cs typeface="Times New Roman"/>
              <a:sym typeface="Times New Roman"/>
            </a:endParaRPr>
          </a:p>
          <a:p>
            <a:pPr marL="539749" lvl="1" indent="-269875" algn="l">
              <a:lnSpc>
                <a:spcPts val="3499"/>
              </a:lnSpc>
              <a:buFont typeface="Arial"/>
              <a:buChar char="•"/>
            </a:pPr>
            <a:r>
              <a:rPr lang="en-US" sz="2499" b="1">
                <a:solidFill>
                  <a:srgbClr val="000000"/>
                </a:solidFill>
                <a:latin typeface="Times New Roman Bold"/>
                <a:ea typeface="Times New Roman Bold"/>
                <a:cs typeface="Times New Roman Bold"/>
                <a:sym typeface="Times New Roman Bold"/>
              </a:rPr>
              <a:t>Early detection benefits: </a:t>
            </a:r>
            <a:r>
              <a:rPr lang="en-US" sz="2499">
                <a:solidFill>
                  <a:srgbClr val="000000"/>
                </a:solidFill>
                <a:latin typeface="Times New Roman"/>
                <a:ea typeface="Times New Roman"/>
                <a:cs typeface="Times New Roman"/>
                <a:sym typeface="Times New Roman"/>
              </a:rPr>
              <a:t>Improves reliability, extends motor lifespan, and minimizes downtime by identifying issues before they become severe​.</a:t>
            </a:r>
          </a:p>
          <a:p>
            <a:pPr algn="l">
              <a:lnSpc>
                <a:spcPts val="3499"/>
              </a:lnSpc>
            </a:pPr>
            <a:endParaRPr lang="en-US" sz="2499">
              <a:solidFill>
                <a:srgbClr val="000000"/>
              </a:solidFill>
              <a:latin typeface="Times New Roman"/>
              <a:ea typeface="Times New Roman"/>
              <a:cs typeface="Times New Roman"/>
              <a:sym typeface="Times New Roman"/>
            </a:endParaRPr>
          </a:p>
          <a:p>
            <a:pPr marL="539749" lvl="1" indent="-269875" algn="l">
              <a:lnSpc>
                <a:spcPts val="3499"/>
              </a:lnSpc>
              <a:buFont typeface="Arial"/>
              <a:buChar char="•"/>
            </a:pPr>
            <a:r>
              <a:rPr lang="en-US" sz="2499" b="1">
                <a:solidFill>
                  <a:srgbClr val="000000"/>
                </a:solidFill>
                <a:latin typeface="Times New Roman Bold"/>
                <a:ea typeface="Times New Roman Bold"/>
                <a:cs typeface="Times New Roman Bold"/>
                <a:sym typeface="Times New Roman Bold"/>
              </a:rPr>
              <a:t>Challenges: </a:t>
            </a:r>
            <a:r>
              <a:rPr lang="en-US" sz="2499">
                <a:solidFill>
                  <a:srgbClr val="000000"/>
                </a:solidFill>
                <a:latin typeface="Times New Roman"/>
                <a:ea typeface="Times New Roman"/>
                <a:cs typeface="Times New Roman"/>
                <a:sym typeface="Times New Roman"/>
              </a:rPr>
              <a:t>Performance can decline in noisy environments, making it difficult to distinguish between actual fault signals and background noise​.</a:t>
            </a:r>
          </a:p>
          <a:p>
            <a:pPr algn="l">
              <a:lnSpc>
                <a:spcPts val="3499"/>
              </a:lnSpc>
            </a:pPr>
            <a:endParaRPr lang="en-US" sz="2499">
              <a:solidFill>
                <a:srgbClr val="000000"/>
              </a:solidFill>
              <a:latin typeface="Times New Roman"/>
              <a:ea typeface="Times New Roman"/>
              <a:cs typeface="Times New Roman"/>
              <a:sym typeface="Times New Roman"/>
            </a:endParaRPr>
          </a:p>
          <a:p>
            <a:pPr marL="539749" lvl="1" indent="-269875" algn="l">
              <a:lnSpc>
                <a:spcPts val="3499"/>
              </a:lnSpc>
              <a:buFont typeface="Arial"/>
              <a:buChar char="•"/>
            </a:pPr>
            <a:r>
              <a:rPr lang="en-US" sz="2499" b="1">
                <a:solidFill>
                  <a:srgbClr val="000000"/>
                </a:solidFill>
                <a:latin typeface="Times New Roman Bold"/>
                <a:ea typeface="Times New Roman Bold"/>
                <a:cs typeface="Times New Roman Bold"/>
                <a:sym typeface="Times New Roman Bold"/>
              </a:rPr>
              <a:t>Sustainability: </a:t>
            </a:r>
            <a:r>
              <a:rPr lang="en-US" sz="2499">
                <a:solidFill>
                  <a:srgbClr val="000000"/>
                </a:solidFill>
                <a:latin typeface="Times New Roman"/>
                <a:ea typeface="Times New Roman"/>
                <a:cs typeface="Times New Roman"/>
                <a:sym typeface="Times New Roman"/>
              </a:rPr>
              <a:t>Supports energy efficiency by enabling timely maintenance, aligning with environmental and operational sustainability goals​.</a:t>
            </a:r>
          </a:p>
          <a:p>
            <a:pPr algn="l">
              <a:lnSpc>
                <a:spcPts val="3499"/>
              </a:lnSpc>
            </a:pPr>
            <a:endParaRPr lang="en-US" sz="2499">
              <a:solidFill>
                <a:srgbClr val="000000"/>
              </a:solidFill>
              <a:latin typeface="Times New Roman"/>
              <a:ea typeface="Times New Roman"/>
              <a:cs typeface="Times New Roman"/>
              <a:sym typeface="Times New Roman"/>
            </a:endParaRPr>
          </a:p>
          <a:p>
            <a:pPr marL="539749" lvl="1" indent="-269875" algn="l">
              <a:lnSpc>
                <a:spcPts val="3499"/>
              </a:lnSpc>
              <a:buFont typeface="Arial"/>
              <a:buChar char="•"/>
            </a:pPr>
            <a:r>
              <a:rPr lang="en-US" sz="2499" b="1">
                <a:solidFill>
                  <a:srgbClr val="000000"/>
                </a:solidFill>
                <a:latin typeface="Times New Roman Bold"/>
                <a:ea typeface="Times New Roman Bold"/>
                <a:cs typeface="Times New Roman Bold"/>
                <a:sym typeface="Times New Roman Bold"/>
              </a:rPr>
              <a:t>Industry demand: </a:t>
            </a:r>
            <a:r>
              <a:rPr lang="en-US" sz="2499">
                <a:solidFill>
                  <a:srgbClr val="000000"/>
                </a:solidFill>
                <a:latin typeface="Times New Roman"/>
                <a:ea typeface="Times New Roman"/>
                <a:cs typeface="Times New Roman"/>
                <a:sym typeface="Times New Roman"/>
              </a:rPr>
              <a:t>Growing need for predictive, non-invasive maintenance tools to enhance efficiency and reduce costs without physical sensor limitations.</a:t>
            </a:r>
          </a:p>
        </p:txBody>
      </p:sp>
      <p:sp>
        <p:nvSpPr>
          <p:cNvPr id="8" name="TextBox 8"/>
          <p:cNvSpPr txBox="1"/>
          <p:nvPr/>
        </p:nvSpPr>
        <p:spPr>
          <a:xfrm>
            <a:off x="6328162" y="7751747"/>
            <a:ext cx="11959838" cy="1506553"/>
          </a:xfrm>
          <a:prstGeom prst="rect">
            <a:avLst/>
          </a:prstGeom>
        </p:spPr>
        <p:txBody>
          <a:bodyPr lIns="0" tIns="0" rIns="0" bIns="0" rtlCol="0" anchor="t">
            <a:spAutoFit/>
          </a:bodyPr>
          <a:lstStyle/>
          <a:p>
            <a:pPr marL="310224" lvl="1" indent="-155112" algn="l">
              <a:lnSpc>
                <a:spcPts val="2011"/>
              </a:lnSpc>
              <a:buAutoNum type="arabicPeriod"/>
            </a:pPr>
            <a:r>
              <a:rPr lang="en-US" sz="1436">
                <a:solidFill>
                  <a:srgbClr val="000000"/>
                </a:solidFill>
                <a:latin typeface="Times New Roman"/>
                <a:ea typeface="Times New Roman"/>
                <a:cs typeface="Times New Roman"/>
                <a:sym typeface="Times New Roman"/>
              </a:rPr>
              <a:t>M. Brown, "Feature Extraction Techniques in Acoustic Signal Processing," Applied Acoustics, vol. 70, pp. 785-790, 2019.</a:t>
            </a:r>
          </a:p>
          <a:p>
            <a:pPr marL="310224" lvl="1" indent="-155112" algn="l">
              <a:lnSpc>
                <a:spcPts val="2011"/>
              </a:lnSpc>
              <a:buAutoNum type="arabicPeriod"/>
            </a:pPr>
            <a:r>
              <a:rPr lang="en-US" sz="1436">
                <a:solidFill>
                  <a:srgbClr val="000000"/>
                </a:solidFill>
                <a:latin typeface="Times New Roman"/>
                <a:ea typeface="Times New Roman"/>
                <a:cs typeface="Times New Roman"/>
                <a:sym typeface="Times New Roman"/>
              </a:rPr>
              <a:t>R. Kumar et al., "Application of Deep Learning for Acoustic Fault Detection," IEEE Access, vol. 8, pp. 67890-67899, 2020.</a:t>
            </a:r>
          </a:p>
          <a:p>
            <a:pPr marL="310224" lvl="1" indent="-155112" algn="l">
              <a:lnSpc>
                <a:spcPts val="2011"/>
              </a:lnSpc>
              <a:buAutoNum type="arabicPeriod"/>
            </a:pPr>
            <a:r>
              <a:rPr lang="en-US" sz="1436">
                <a:solidFill>
                  <a:srgbClr val="000000"/>
                </a:solidFill>
                <a:latin typeface="Times New Roman"/>
                <a:ea typeface="Times New Roman"/>
                <a:cs typeface="Times New Roman"/>
                <a:sym typeface="Times New Roman"/>
              </a:rPr>
              <a:t>L. Zhang, "Challenges in Acoustic Signal-Based Fault Detection," IEEE Signal Processing Magazine, vol. 38, no. 2, pp. 34-46, Apr. 2021.</a:t>
            </a:r>
          </a:p>
          <a:p>
            <a:pPr marL="310224" lvl="1" indent="-155112" algn="l">
              <a:lnSpc>
                <a:spcPts val="2011"/>
              </a:lnSpc>
              <a:buAutoNum type="arabicPeriod"/>
            </a:pPr>
            <a:r>
              <a:rPr lang="en-US" sz="1436">
                <a:solidFill>
                  <a:srgbClr val="000000"/>
                </a:solidFill>
                <a:latin typeface="Times New Roman"/>
                <a:ea typeface="Times New Roman"/>
                <a:cs typeface="Times New Roman"/>
                <a:sym typeface="Times New Roman"/>
              </a:rPr>
              <a:t>A. Patel et al., "Sustainability in Fault Detection and Diagnosis," Journal of Industrial Automation, vol. 33, pp. 112-120, 2022.</a:t>
            </a:r>
          </a:p>
          <a:p>
            <a:pPr marL="310224" lvl="1" indent="-155112" algn="l">
              <a:lnSpc>
                <a:spcPts val="2011"/>
              </a:lnSpc>
              <a:buAutoNum type="arabicPeriod"/>
            </a:pPr>
            <a:r>
              <a:rPr lang="en-US" sz="1436">
                <a:solidFill>
                  <a:srgbClr val="000000"/>
                </a:solidFill>
                <a:latin typeface="Times New Roman"/>
                <a:ea typeface="Times New Roman"/>
                <a:cs typeface="Times New Roman"/>
                <a:sym typeface="Times New Roman"/>
              </a:rPr>
              <a:t>J. Green et al., "Advancements in Predictive Maintenance for Industrial Applications," IEEE Transactions on Automation Science and Engineering, vol. 17, no. 3, pp. 456-470, Jul. 2021.</a:t>
            </a:r>
          </a:p>
        </p:txBody>
      </p:sp>
      <p:sp>
        <p:nvSpPr>
          <p:cNvPr id="9" name="TextBox 9"/>
          <p:cNvSpPr txBox="1"/>
          <p:nvPr/>
        </p:nvSpPr>
        <p:spPr>
          <a:xfrm>
            <a:off x="17362573" y="9394063"/>
            <a:ext cx="16398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830852"/>
            <a:ext cx="877649" cy="87764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4" name="TextBox 4"/>
            <p:cNvSpPr txBox="1"/>
            <p:nvPr/>
          </p:nvSpPr>
          <p:spPr>
            <a:xfrm>
              <a:off x="76200" y="-38100"/>
              <a:ext cx="660400" cy="774700"/>
            </a:xfrm>
            <a:prstGeom prst="rect">
              <a:avLst/>
            </a:prstGeom>
          </p:spPr>
          <p:txBody>
            <a:bodyPr lIns="44470" tIns="44470" rIns="44470" bIns="44470" rtlCol="0" anchor="ctr"/>
            <a:lstStyle/>
            <a:p>
              <a:pPr algn="ctr">
                <a:lnSpc>
                  <a:spcPts val="4199"/>
                </a:lnSpc>
              </a:pPr>
              <a:r>
                <a:rPr lang="en-US" sz="2999" b="1">
                  <a:solidFill>
                    <a:srgbClr val="000000"/>
                  </a:solidFill>
                  <a:latin typeface="Times New Roman Bold"/>
                  <a:ea typeface="Times New Roman Bold"/>
                  <a:cs typeface="Times New Roman Bold"/>
                  <a:sym typeface="Times New Roman Bold"/>
                </a:rPr>
                <a:t>01</a:t>
              </a:r>
            </a:p>
          </p:txBody>
        </p:sp>
      </p:grpSp>
      <p:sp>
        <p:nvSpPr>
          <p:cNvPr id="5" name="TextBox 5"/>
          <p:cNvSpPr txBox="1"/>
          <p:nvPr/>
        </p:nvSpPr>
        <p:spPr>
          <a:xfrm>
            <a:off x="2261264" y="1716552"/>
            <a:ext cx="14998036" cy="561975"/>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Non-Invasive and Cost-Effective Monitoring</a:t>
            </a:r>
          </a:p>
        </p:txBody>
      </p:sp>
      <p:sp>
        <p:nvSpPr>
          <p:cNvPr id="6" name="TextBox 6"/>
          <p:cNvSpPr txBox="1"/>
          <p:nvPr/>
        </p:nvSpPr>
        <p:spPr>
          <a:xfrm>
            <a:off x="2261264" y="2371810"/>
            <a:ext cx="14998036" cy="9601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Traditional fault detection methods like vibration analysis or thermal imaging often require physical sensors to be placed on the motor, which can be invasive or impractical for continuous monitoring.</a:t>
            </a:r>
          </a:p>
        </p:txBody>
      </p:sp>
      <p:sp>
        <p:nvSpPr>
          <p:cNvPr id="7" name="AutoShape 7"/>
          <p:cNvSpPr/>
          <p:nvPr/>
        </p:nvSpPr>
        <p:spPr>
          <a:xfrm>
            <a:off x="1028700" y="1326027"/>
            <a:ext cx="16230600" cy="0"/>
          </a:xfrm>
          <a:prstGeom prst="line">
            <a:avLst/>
          </a:prstGeom>
          <a:ln w="76200" cap="flat">
            <a:solidFill>
              <a:srgbClr val="5CE1E6"/>
            </a:solidFill>
            <a:prstDash val="solid"/>
            <a:headEnd type="none" w="sm" len="sm"/>
            <a:tailEnd type="none" w="sm" len="sm"/>
          </a:ln>
        </p:spPr>
      </p:sp>
      <p:sp>
        <p:nvSpPr>
          <p:cNvPr id="8" name="TextBox 8"/>
          <p:cNvSpPr txBox="1"/>
          <p:nvPr/>
        </p:nvSpPr>
        <p:spPr>
          <a:xfrm>
            <a:off x="1028700" y="252094"/>
            <a:ext cx="16230600"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PROBLEM FORMULATION</a:t>
            </a:r>
          </a:p>
        </p:txBody>
      </p:sp>
      <p:grpSp>
        <p:nvGrpSpPr>
          <p:cNvPr id="9" name="Group 9"/>
          <p:cNvGrpSpPr/>
          <p:nvPr/>
        </p:nvGrpSpPr>
        <p:grpSpPr>
          <a:xfrm>
            <a:off x="1028700" y="3798655"/>
            <a:ext cx="877649" cy="87764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11" name="TextBox 11"/>
            <p:cNvSpPr txBox="1"/>
            <p:nvPr/>
          </p:nvSpPr>
          <p:spPr>
            <a:xfrm>
              <a:off x="76200" y="-38100"/>
              <a:ext cx="660400" cy="774700"/>
            </a:xfrm>
            <a:prstGeom prst="rect">
              <a:avLst/>
            </a:prstGeom>
          </p:spPr>
          <p:txBody>
            <a:bodyPr lIns="44470" tIns="44470" rIns="44470" bIns="44470" rtlCol="0" anchor="ctr"/>
            <a:lstStyle/>
            <a:p>
              <a:pPr algn="ctr">
                <a:lnSpc>
                  <a:spcPts val="4199"/>
                </a:lnSpc>
              </a:pPr>
              <a:r>
                <a:rPr lang="en-US" sz="2999" b="1">
                  <a:solidFill>
                    <a:srgbClr val="000000"/>
                  </a:solidFill>
                  <a:latin typeface="Times New Roman Bold"/>
                  <a:ea typeface="Times New Roman Bold"/>
                  <a:cs typeface="Times New Roman Bold"/>
                  <a:sym typeface="Times New Roman Bold"/>
                </a:rPr>
                <a:t>02</a:t>
              </a:r>
            </a:p>
          </p:txBody>
        </p:sp>
      </p:grpSp>
      <p:sp>
        <p:nvSpPr>
          <p:cNvPr id="12" name="TextBox 12"/>
          <p:cNvSpPr txBox="1"/>
          <p:nvPr/>
        </p:nvSpPr>
        <p:spPr>
          <a:xfrm>
            <a:off x="2261264" y="3684355"/>
            <a:ext cx="14998036" cy="561975"/>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Applicability to Various Fault Types</a:t>
            </a:r>
          </a:p>
        </p:txBody>
      </p:sp>
      <p:sp>
        <p:nvSpPr>
          <p:cNvPr id="13" name="TextBox 13"/>
          <p:cNvSpPr txBox="1"/>
          <p:nvPr/>
        </p:nvSpPr>
        <p:spPr>
          <a:xfrm>
            <a:off x="2261264" y="4339612"/>
            <a:ext cx="14998036" cy="9601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Conventional techniques like vibration analysis, are highly effective for identifying mechanical issues but often face limitations when it comes to detecting electrical faults or other specialized problems.</a:t>
            </a:r>
          </a:p>
        </p:txBody>
      </p:sp>
      <p:grpSp>
        <p:nvGrpSpPr>
          <p:cNvPr id="14" name="Group 14"/>
          <p:cNvGrpSpPr/>
          <p:nvPr/>
        </p:nvGrpSpPr>
        <p:grpSpPr>
          <a:xfrm>
            <a:off x="1028700" y="5766457"/>
            <a:ext cx="16230600" cy="1967802"/>
            <a:chOff x="0" y="0"/>
            <a:chExt cx="21640800" cy="2623737"/>
          </a:xfrm>
        </p:grpSpPr>
        <p:grpSp>
          <p:nvGrpSpPr>
            <p:cNvPr id="15" name="Group 15"/>
            <p:cNvGrpSpPr/>
            <p:nvPr/>
          </p:nvGrpSpPr>
          <p:grpSpPr>
            <a:xfrm>
              <a:off x="0" y="0"/>
              <a:ext cx="1170199" cy="117019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17" name="TextBox 17"/>
              <p:cNvSpPr txBox="1"/>
              <p:nvPr/>
            </p:nvSpPr>
            <p:spPr>
              <a:xfrm>
                <a:off x="76200" y="-38100"/>
                <a:ext cx="660400" cy="774700"/>
              </a:xfrm>
              <a:prstGeom prst="rect">
                <a:avLst/>
              </a:prstGeom>
            </p:spPr>
            <p:txBody>
              <a:bodyPr lIns="44470" tIns="44470" rIns="44470" bIns="44470" rtlCol="0" anchor="ctr"/>
              <a:lstStyle/>
              <a:p>
                <a:pPr algn="ctr">
                  <a:lnSpc>
                    <a:spcPts val="4199"/>
                  </a:lnSpc>
                </a:pPr>
                <a:r>
                  <a:rPr lang="en-US" sz="2999" b="1">
                    <a:solidFill>
                      <a:srgbClr val="000000"/>
                    </a:solidFill>
                    <a:latin typeface="Times New Roman Bold"/>
                    <a:ea typeface="Times New Roman Bold"/>
                    <a:cs typeface="Times New Roman Bold"/>
                    <a:sym typeface="Times New Roman Bold"/>
                  </a:rPr>
                  <a:t>03</a:t>
                </a:r>
              </a:p>
            </p:txBody>
          </p:sp>
        </p:grpSp>
        <p:sp>
          <p:nvSpPr>
            <p:cNvPr id="18" name="TextBox 18"/>
            <p:cNvSpPr txBox="1"/>
            <p:nvPr/>
          </p:nvSpPr>
          <p:spPr>
            <a:xfrm>
              <a:off x="1643419" y="-114300"/>
              <a:ext cx="19997381" cy="711201"/>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Sustainability and Energy Efficiency</a:t>
              </a:r>
            </a:p>
          </p:txBody>
        </p:sp>
        <p:sp>
          <p:nvSpPr>
            <p:cNvPr id="19" name="TextBox 19"/>
            <p:cNvSpPr txBox="1"/>
            <p:nvPr/>
          </p:nvSpPr>
          <p:spPr>
            <a:xfrm>
              <a:off x="1643419" y="765727"/>
              <a:ext cx="19997381" cy="185801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Undetected faults in motor operation can result in significant energy losses, which not only drive up operational costs but also increase carbon emissions, contribute to resource wastage, and strain energy infrastructure, amplifying the overall environmental impact.</a:t>
              </a:r>
            </a:p>
          </p:txBody>
        </p:sp>
      </p:grpSp>
      <p:grpSp>
        <p:nvGrpSpPr>
          <p:cNvPr id="20" name="Group 20"/>
          <p:cNvGrpSpPr/>
          <p:nvPr/>
        </p:nvGrpSpPr>
        <p:grpSpPr>
          <a:xfrm>
            <a:off x="1028700" y="8110474"/>
            <a:ext cx="16230600" cy="1501077"/>
            <a:chOff x="0" y="0"/>
            <a:chExt cx="21640800" cy="2001437"/>
          </a:xfrm>
        </p:grpSpPr>
        <p:grpSp>
          <p:nvGrpSpPr>
            <p:cNvPr id="21" name="Group 21"/>
            <p:cNvGrpSpPr/>
            <p:nvPr/>
          </p:nvGrpSpPr>
          <p:grpSpPr>
            <a:xfrm>
              <a:off x="0" y="0"/>
              <a:ext cx="1170199" cy="1170199"/>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23" name="TextBox 23"/>
              <p:cNvSpPr txBox="1"/>
              <p:nvPr/>
            </p:nvSpPr>
            <p:spPr>
              <a:xfrm>
                <a:off x="76200" y="-38100"/>
                <a:ext cx="660400" cy="774700"/>
              </a:xfrm>
              <a:prstGeom prst="rect">
                <a:avLst/>
              </a:prstGeom>
            </p:spPr>
            <p:txBody>
              <a:bodyPr lIns="44470" tIns="44470" rIns="44470" bIns="44470" rtlCol="0" anchor="ctr"/>
              <a:lstStyle/>
              <a:p>
                <a:pPr algn="ctr">
                  <a:lnSpc>
                    <a:spcPts val="4199"/>
                  </a:lnSpc>
                </a:pPr>
                <a:r>
                  <a:rPr lang="en-US" sz="2999" b="1">
                    <a:solidFill>
                      <a:srgbClr val="000000"/>
                    </a:solidFill>
                    <a:latin typeface="Times New Roman Bold"/>
                    <a:ea typeface="Times New Roman Bold"/>
                    <a:cs typeface="Times New Roman Bold"/>
                    <a:sym typeface="Times New Roman Bold"/>
                  </a:rPr>
                  <a:t>04</a:t>
                </a:r>
              </a:p>
            </p:txBody>
          </p:sp>
        </p:grpSp>
        <p:sp>
          <p:nvSpPr>
            <p:cNvPr id="24" name="TextBox 24"/>
            <p:cNvSpPr txBox="1"/>
            <p:nvPr/>
          </p:nvSpPr>
          <p:spPr>
            <a:xfrm>
              <a:off x="1643419" y="-114300"/>
              <a:ext cx="19997381" cy="711201"/>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Growing Industry Demand</a:t>
              </a:r>
            </a:p>
          </p:txBody>
        </p:sp>
        <p:sp>
          <p:nvSpPr>
            <p:cNvPr id="25" name="TextBox 25"/>
            <p:cNvSpPr txBox="1"/>
            <p:nvPr/>
          </p:nvSpPr>
          <p:spPr>
            <a:xfrm>
              <a:off x="1643419" y="765727"/>
              <a:ext cx="19997381" cy="123571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The demand for predictive maintenance is rapidly increasing across industries, yet many companies continue to rely on outdated maintenance strategies because of the limited availability of solutions.</a:t>
              </a:r>
            </a:p>
          </p:txBody>
        </p:sp>
      </p:grpSp>
      <p:sp>
        <p:nvSpPr>
          <p:cNvPr id="26" name="TextBox 26"/>
          <p:cNvSpPr txBox="1"/>
          <p:nvPr/>
        </p:nvSpPr>
        <p:spPr>
          <a:xfrm>
            <a:off x="17362553" y="9394063"/>
            <a:ext cx="16400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574158" y="4686197"/>
            <a:ext cx="4555671" cy="3750310"/>
          </a:xfrm>
          <a:prstGeom prst="rect">
            <a:avLst/>
          </a:prstGeom>
        </p:spPr>
        <p:txBody>
          <a:bodyPr lIns="0" tIns="0" rIns="0" bIns="0" rtlCol="0" anchor="t">
            <a:spAutoFit/>
          </a:bodyPr>
          <a:lstStyle/>
          <a:p>
            <a:pPr marL="496569" lvl="1" indent="-248284" algn="l">
              <a:lnSpc>
                <a:spcPts val="3679"/>
              </a:lnSpc>
              <a:buAutoNum type="arabicPeriod"/>
            </a:pPr>
            <a:r>
              <a:rPr lang="en-US" sz="2299" spc="229" dirty="0">
                <a:solidFill>
                  <a:srgbClr val="000000"/>
                </a:solidFill>
                <a:latin typeface="Times New Roman"/>
                <a:ea typeface="Times New Roman"/>
                <a:cs typeface="Times New Roman"/>
                <a:sym typeface="Times New Roman"/>
              </a:rPr>
              <a:t>Acoustic analysis and machine learning improve fault detection, driving innovation in diagnostics.</a:t>
            </a:r>
          </a:p>
          <a:p>
            <a:pPr marL="496569" lvl="1" indent="-248284" algn="l">
              <a:lnSpc>
                <a:spcPts val="3679"/>
              </a:lnSpc>
              <a:buAutoNum type="arabicPeriod"/>
            </a:pPr>
            <a:r>
              <a:rPr lang="en-US" sz="2299" spc="229" dirty="0">
                <a:solidFill>
                  <a:srgbClr val="000000"/>
                </a:solidFill>
                <a:latin typeface="Times New Roman"/>
                <a:ea typeface="Times New Roman"/>
                <a:cs typeface="Times New Roman"/>
                <a:sym typeface="Times New Roman"/>
              </a:rPr>
              <a:t>Automated detection reduces downtime, enhancing reliability in industries and vehicles.</a:t>
            </a:r>
          </a:p>
        </p:txBody>
      </p:sp>
      <p:sp>
        <p:nvSpPr>
          <p:cNvPr id="3" name="TextBox 3"/>
          <p:cNvSpPr txBox="1"/>
          <p:nvPr/>
        </p:nvSpPr>
        <p:spPr>
          <a:xfrm>
            <a:off x="1574158" y="1507129"/>
            <a:ext cx="4656087" cy="1425574"/>
          </a:xfrm>
          <a:prstGeom prst="rect">
            <a:avLst/>
          </a:prstGeom>
        </p:spPr>
        <p:txBody>
          <a:bodyPr lIns="0" tIns="0" rIns="0" bIns="0" rtlCol="0" anchor="t">
            <a:spAutoFit/>
          </a:bodyPr>
          <a:lstStyle/>
          <a:p>
            <a:pPr marL="0" lvl="0" indent="0" algn="ctr">
              <a:lnSpc>
                <a:spcPts val="11200"/>
              </a:lnSpc>
            </a:pPr>
            <a:r>
              <a:rPr lang="en-US" sz="8000" b="1" spc="400">
                <a:solidFill>
                  <a:srgbClr val="38B6FF"/>
                </a:solidFill>
                <a:latin typeface="Helios Extended Bold"/>
                <a:ea typeface="Helios Extended Bold"/>
                <a:cs typeface="Helios Extended Bold"/>
                <a:sym typeface="Helios Extended Bold"/>
              </a:rPr>
              <a:t>09</a:t>
            </a:r>
          </a:p>
        </p:txBody>
      </p:sp>
      <p:sp>
        <p:nvSpPr>
          <p:cNvPr id="4" name="TextBox 4"/>
          <p:cNvSpPr txBox="1"/>
          <p:nvPr/>
        </p:nvSpPr>
        <p:spPr>
          <a:xfrm>
            <a:off x="6816621" y="1507129"/>
            <a:ext cx="4656087" cy="1425574"/>
          </a:xfrm>
          <a:prstGeom prst="rect">
            <a:avLst/>
          </a:prstGeom>
        </p:spPr>
        <p:txBody>
          <a:bodyPr lIns="0" tIns="0" rIns="0" bIns="0" rtlCol="0" anchor="t">
            <a:spAutoFit/>
          </a:bodyPr>
          <a:lstStyle/>
          <a:p>
            <a:pPr marL="0" lvl="0" indent="0" algn="ctr">
              <a:lnSpc>
                <a:spcPts val="11200"/>
              </a:lnSpc>
            </a:pPr>
            <a:r>
              <a:rPr lang="en-US" sz="8000" b="1" spc="400">
                <a:solidFill>
                  <a:srgbClr val="38B6FF"/>
                </a:solidFill>
                <a:latin typeface="Helios Extended Bold"/>
                <a:ea typeface="Helios Extended Bold"/>
                <a:cs typeface="Helios Extended Bold"/>
                <a:sym typeface="Helios Extended Bold"/>
              </a:rPr>
              <a:t>11</a:t>
            </a:r>
          </a:p>
        </p:txBody>
      </p:sp>
      <p:sp>
        <p:nvSpPr>
          <p:cNvPr id="5" name="TextBox 5"/>
          <p:cNvSpPr txBox="1"/>
          <p:nvPr/>
        </p:nvSpPr>
        <p:spPr>
          <a:xfrm>
            <a:off x="12059084" y="1507129"/>
            <a:ext cx="4656087" cy="1425574"/>
          </a:xfrm>
          <a:prstGeom prst="rect">
            <a:avLst/>
          </a:prstGeom>
        </p:spPr>
        <p:txBody>
          <a:bodyPr lIns="0" tIns="0" rIns="0" bIns="0" rtlCol="0" anchor="t">
            <a:spAutoFit/>
          </a:bodyPr>
          <a:lstStyle/>
          <a:p>
            <a:pPr marL="0" lvl="0" indent="0" algn="ctr">
              <a:lnSpc>
                <a:spcPts val="11200"/>
              </a:lnSpc>
            </a:pPr>
            <a:r>
              <a:rPr lang="en-US" sz="8000" b="1" spc="400">
                <a:solidFill>
                  <a:srgbClr val="38B6FF"/>
                </a:solidFill>
                <a:latin typeface="Helios Extended Bold"/>
                <a:ea typeface="Helios Extended Bold"/>
                <a:cs typeface="Helios Extended Bold"/>
                <a:sym typeface="Helios Extended Bold"/>
              </a:rPr>
              <a:t>12</a:t>
            </a:r>
          </a:p>
        </p:txBody>
      </p:sp>
      <p:sp>
        <p:nvSpPr>
          <p:cNvPr id="6" name="TextBox 6"/>
          <p:cNvSpPr txBox="1"/>
          <p:nvPr/>
        </p:nvSpPr>
        <p:spPr>
          <a:xfrm>
            <a:off x="1574158" y="2916452"/>
            <a:ext cx="4582653" cy="1464945"/>
          </a:xfrm>
          <a:prstGeom prst="rect">
            <a:avLst/>
          </a:prstGeom>
        </p:spPr>
        <p:txBody>
          <a:bodyPr lIns="0" tIns="0" rIns="0" bIns="0" rtlCol="0" anchor="t">
            <a:spAutoFit/>
          </a:bodyPr>
          <a:lstStyle/>
          <a:p>
            <a:pPr marL="0" lvl="0" indent="0" algn="ctr">
              <a:lnSpc>
                <a:spcPts val="3779"/>
              </a:lnSpc>
            </a:pPr>
            <a:r>
              <a:rPr lang="en-US" sz="2699" b="1" spc="269">
                <a:solidFill>
                  <a:srgbClr val="000000"/>
                </a:solidFill>
                <a:latin typeface="Times New Roman Bold"/>
                <a:ea typeface="Times New Roman Bold"/>
                <a:cs typeface="Times New Roman Bold"/>
                <a:sym typeface="Times New Roman Bold"/>
              </a:rPr>
              <a:t> INDUSTRY, INNOVATION, AND INFRASTRUCTURE</a:t>
            </a:r>
          </a:p>
        </p:txBody>
      </p:sp>
      <p:sp>
        <p:nvSpPr>
          <p:cNvPr id="7" name="TextBox 7"/>
          <p:cNvSpPr txBox="1"/>
          <p:nvPr/>
        </p:nvSpPr>
        <p:spPr>
          <a:xfrm>
            <a:off x="6853887" y="3154577"/>
            <a:ext cx="4582653" cy="988695"/>
          </a:xfrm>
          <a:prstGeom prst="rect">
            <a:avLst/>
          </a:prstGeom>
        </p:spPr>
        <p:txBody>
          <a:bodyPr lIns="0" tIns="0" rIns="0" bIns="0" rtlCol="0" anchor="t">
            <a:spAutoFit/>
          </a:bodyPr>
          <a:lstStyle/>
          <a:p>
            <a:pPr marL="0" lvl="0" indent="0" algn="ctr">
              <a:lnSpc>
                <a:spcPts val="3779"/>
              </a:lnSpc>
            </a:pPr>
            <a:r>
              <a:rPr lang="en-US" sz="2699" b="1" spc="269">
                <a:solidFill>
                  <a:srgbClr val="000000"/>
                </a:solidFill>
                <a:latin typeface="Times New Roman Bold"/>
                <a:ea typeface="Times New Roman Bold"/>
                <a:cs typeface="Times New Roman Bold"/>
                <a:sym typeface="Times New Roman Bold"/>
              </a:rPr>
              <a:t>SUSTAINABLE CITIES AND COMMUNITIES</a:t>
            </a:r>
          </a:p>
        </p:txBody>
      </p:sp>
      <p:sp>
        <p:nvSpPr>
          <p:cNvPr id="8" name="TextBox 8"/>
          <p:cNvSpPr txBox="1"/>
          <p:nvPr/>
        </p:nvSpPr>
        <p:spPr>
          <a:xfrm>
            <a:off x="12131854" y="2916452"/>
            <a:ext cx="4582653" cy="1464945"/>
          </a:xfrm>
          <a:prstGeom prst="rect">
            <a:avLst/>
          </a:prstGeom>
        </p:spPr>
        <p:txBody>
          <a:bodyPr lIns="0" tIns="0" rIns="0" bIns="0" rtlCol="0" anchor="t">
            <a:spAutoFit/>
          </a:bodyPr>
          <a:lstStyle/>
          <a:p>
            <a:pPr marL="0" lvl="0" indent="0" algn="ctr">
              <a:lnSpc>
                <a:spcPts val="3779"/>
              </a:lnSpc>
            </a:pPr>
            <a:r>
              <a:rPr lang="en-US" sz="2699" b="1" spc="269">
                <a:solidFill>
                  <a:srgbClr val="000000"/>
                </a:solidFill>
                <a:latin typeface="Times New Roman Bold"/>
                <a:ea typeface="Times New Roman Bold"/>
                <a:cs typeface="Times New Roman Bold"/>
                <a:sym typeface="Times New Roman Bold"/>
              </a:rPr>
              <a:t> RESPONSIBLE CONSUMPTION AND PRODUCTION</a:t>
            </a:r>
          </a:p>
        </p:txBody>
      </p:sp>
      <p:sp>
        <p:nvSpPr>
          <p:cNvPr id="9" name="TextBox 9"/>
          <p:cNvSpPr txBox="1"/>
          <p:nvPr/>
        </p:nvSpPr>
        <p:spPr>
          <a:xfrm>
            <a:off x="0" y="318569"/>
            <a:ext cx="18288000"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SUSTAINABLE DEVELOPEMENT GOALS </a:t>
            </a:r>
          </a:p>
        </p:txBody>
      </p:sp>
      <p:sp>
        <p:nvSpPr>
          <p:cNvPr id="10" name="AutoShape 10"/>
          <p:cNvSpPr/>
          <p:nvPr/>
        </p:nvSpPr>
        <p:spPr>
          <a:xfrm>
            <a:off x="1573493" y="1345204"/>
            <a:ext cx="15141013" cy="0"/>
          </a:xfrm>
          <a:prstGeom prst="line">
            <a:avLst/>
          </a:prstGeom>
          <a:ln w="76200" cap="flat">
            <a:solidFill>
              <a:srgbClr val="5CE1E6"/>
            </a:solidFill>
            <a:prstDash val="solid"/>
            <a:headEnd type="none" w="sm" len="sm"/>
            <a:tailEnd type="none" w="sm" len="sm"/>
          </a:ln>
        </p:spPr>
      </p:sp>
      <p:sp>
        <p:nvSpPr>
          <p:cNvPr id="11" name="TextBox 11"/>
          <p:cNvSpPr txBox="1"/>
          <p:nvPr/>
        </p:nvSpPr>
        <p:spPr>
          <a:xfrm>
            <a:off x="6866165" y="4686197"/>
            <a:ext cx="4555671" cy="4217035"/>
          </a:xfrm>
          <a:prstGeom prst="rect">
            <a:avLst/>
          </a:prstGeom>
        </p:spPr>
        <p:txBody>
          <a:bodyPr lIns="0" tIns="0" rIns="0" bIns="0" rtlCol="0" anchor="t">
            <a:spAutoFit/>
          </a:bodyPr>
          <a:lstStyle/>
          <a:p>
            <a:pPr marL="496569" lvl="1" indent="-248284" algn="l">
              <a:lnSpc>
                <a:spcPts val="3679"/>
              </a:lnSpc>
              <a:buAutoNum type="arabicPeriod"/>
            </a:pPr>
            <a:r>
              <a:rPr lang="en-US" sz="2299" spc="229">
                <a:solidFill>
                  <a:srgbClr val="000000"/>
                </a:solidFill>
                <a:latin typeface="Times New Roman"/>
                <a:ea typeface="Times New Roman"/>
                <a:cs typeface="Times New Roman"/>
                <a:sym typeface="Times New Roman"/>
              </a:rPr>
              <a:t>Early fault detection ensures safer vehicles, contributing to sustainable urban mobility.</a:t>
            </a:r>
          </a:p>
          <a:p>
            <a:pPr marL="496569" lvl="1" indent="-248284" algn="l">
              <a:lnSpc>
                <a:spcPts val="3679"/>
              </a:lnSpc>
              <a:buAutoNum type="arabicPeriod"/>
            </a:pPr>
            <a:r>
              <a:rPr lang="en-US" sz="2299" spc="229">
                <a:solidFill>
                  <a:srgbClr val="000000"/>
                </a:solidFill>
                <a:latin typeface="Times New Roman"/>
                <a:ea typeface="Times New Roman"/>
                <a:cs typeface="Times New Roman"/>
                <a:sym typeface="Times New Roman"/>
              </a:rPr>
              <a:t>Noise-resilient systems support the maintenance of safe and efficient public transport.</a:t>
            </a:r>
          </a:p>
        </p:txBody>
      </p:sp>
      <p:sp>
        <p:nvSpPr>
          <p:cNvPr id="12" name="TextBox 12"/>
          <p:cNvSpPr txBox="1"/>
          <p:nvPr/>
        </p:nvSpPr>
        <p:spPr>
          <a:xfrm>
            <a:off x="12159500" y="4686197"/>
            <a:ext cx="4555671" cy="3750310"/>
          </a:xfrm>
          <a:prstGeom prst="rect">
            <a:avLst/>
          </a:prstGeom>
        </p:spPr>
        <p:txBody>
          <a:bodyPr lIns="0" tIns="0" rIns="0" bIns="0" rtlCol="0" anchor="t">
            <a:spAutoFit/>
          </a:bodyPr>
          <a:lstStyle/>
          <a:p>
            <a:pPr marL="496569" lvl="1" indent="-248284" algn="l">
              <a:lnSpc>
                <a:spcPts val="3679"/>
              </a:lnSpc>
              <a:buAutoNum type="arabicPeriod"/>
            </a:pPr>
            <a:r>
              <a:rPr lang="en-US" sz="2299" spc="229">
                <a:solidFill>
                  <a:srgbClr val="000000"/>
                </a:solidFill>
                <a:latin typeface="Times New Roman"/>
                <a:ea typeface="Times New Roman"/>
                <a:cs typeface="Times New Roman"/>
                <a:sym typeface="Times New Roman"/>
              </a:rPr>
              <a:t>Early fault identification extends machine lifespan, optimizing resource use.</a:t>
            </a:r>
          </a:p>
          <a:p>
            <a:pPr marL="496569" lvl="1" indent="-248284" algn="l">
              <a:lnSpc>
                <a:spcPts val="3679"/>
              </a:lnSpc>
              <a:buAutoNum type="arabicPeriod"/>
            </a:pPr>
            <a:r>
              <a:rPr lang="en-US" sz="2299" spc="229">
                <a:solidFill>
                  <a:srgbClr val="000000"/>
                </a:solidFill>
                <a:latin typeface="Times New Roman"/>
                <a:ea typeface="Times New Roman"/>
                <a:cs typeface="Times New Roman"/>
                <a:sym typeface="Times New Roman"/>
              </a:rPr>
              <a:t>Automated diagnostics lower costs and improve production efficiency through better machine management.</a:t>
            </a:r>
          </a:p>
        </p:txBody>
      </p:sp>
      <p:sp>
        <p:nvSpPr>
          <p:cNvPr id="13" name="AutoShape 13"/>
          <p:cNvSpPr/>
          <p:nvPr/>
        </p:nvSpPr>
        <p:spPr>
          <a:xfrm>
            <a:off x="6387544" y="2041466"/>
            <a:ext cx="0" cy="6861767"/>
          </a:xfrm>
          <a:prstGeom prst="line">
            <a:avLst/>
          </a:prstGeom>
          <a:ln w="47625" cap="flat">
            <a:solidFill>
              <a:srgbClr val="000000"/>
            </a:solidFill>
            <a:prstDash val="solid"/>
            <a:headEnd type="none" w="sm" len="sm"/>
            <a:tailEnd type="none" w="sm" len="sm"/>
          </a:ln>
        </p:spPr>
      </p:sp>
      <p:sp>
        <p:nvSpPr>
          <p:cNvPr id="14" name="AutoShape 14"/>
          <p:cNvSpPr/>
          <p:nvPr/>
        </p:nvSpPr>
        <p:spPr>
          <a:xfrm>
            <a:off x="11961507" y="2041466"/>
            <a:ext cx="0" cy="6861767"/>
          </a:xfrm>
          <a:prstGeom prst="line">
            <a:avLst/>
          </a:prstGeom>
          <a:ln w="47625" cap="flat">
            <a:solidFill>
              <a:srgbClr val="000000"/>
            </a:solidFill>
            <a:prstDash val="solid"/>
            <a:headEnd type="none" w="sm" len="sm"/>
            <a:tailEnd type="none" w="sm" len="sm"/>
          </a:ln>
        </p:spPr>
      </p:sp>
      <p:sp>
        <p:nvSpPr>
          <p:cNvPr id="15" name="TextBox 15"/>
          <p:cNvSpPr txBox="1"/>
          <p:nvPr/>
        </p:nvSpPr>
        <p:spPr>
          <a:xfrm>
            <a:off x="17362553" y="9394063"/>
            <a:ext cx="16400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466871" y="317206"/>
            <a:ext cx="19372104" cy="9652588"/>
            <a:chOff x="0" y="0"/>
            <a:chExt cx="25829472" cy="12870118"/>
          </a:xfrm>
        </p:grpSpPr>
        <p:sp>
          <p:nvSpPr>
            <p:cNvPr id="3" name="Freeform 3"/>
            <p:cNvSpPr/>
            <p:nvPr/>
          </p:nvSpPr>
          <p:spPr>
            <a:xfrm>
              <a:off x="0" y="0"/>
              <a:ext cx="23139010" cy="12870118"/>
            </a:xfrm>
            <a:custGeom>
              <a:avLst/>
              <a:gdLst/>
              <a:ahLst/>
              <a:cxnLst/>
              <a:rect l="l" t="t" r="r" b="b"/>
              <a:pathLst>
                <a:path w="23139010" h="12870118">
                  <a:moveTo>
                    <a:pt x="0" y="0"/>
                  </a:moveTo>
                  <a:lnTo>
                    <a:pt x="23139010" y="0"/>
                  </a:lnTo>
                  <a:lnTo>
                    <a:pt x="23139010" y="12870118"/>
                  </a:lnTo>
                  <a:lnTo>
                    <a:pt x="0" y="12870118"/>
                  </a:lnTo>
                  <a:lnTo>
                    <a:pt x="0" y="0"/>
                  </a:lnTo>
                  <a:close/>
                </a:path>
              </a:pathLst>
            </a:custGeom>
            <a:blipFill>
              <a:blip r:embed="rId2"/>
              <a:stretch>
                <a:fillRect l="-1043" b="-1043"/>
              </a:stretch>
            </a:blipFill>
          </p:spPr>
        </p:sp>
        <p:grpSp>
          <p:nvGrpSpPr>
            <p:cNvPr id="4" name="Group 4"/>
            <p:cNvGrpSpPr/>
            <p:nvPr/>
          </p:nvGrpSpPr>
          <p:grpSpPr>
            <a:xfrm>
              <a:off x="857278" y="601294"/>
              <a:ext cx="1705103" cy="1705103"/>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6" name="TextBox 6"/>
              <p:cNvSpPr txBox="1"/>
              <p:nvPr/>
            </p:nvSpPr>
            <p:spPr>
              <a:xfrm>
                <a:off x="76200" y="9525"/>
                <a:ext cx="660400" cy="727075"/>
              </a:xfrm>
              <a:prstGeom prst="rect">
                <a:avLst/>
              </a:prstGeom>
            </p:spPr>
            <p:txBody>
              <a:bodyPr lIns="50800" tIns="50800" rIns="50800" bIns="50800" rtlCol="0" anchor="ctr"/>
              <a:lstStyle/>
              <a:p>
                <a:pPr algn="ctr">
                  <a:lnSpc>
                    <a:spcPts val="3099"/>
                  </a:lnSpc>
                </a:pPr>
                <a:endParaRPr/>
              </a:p>
            </p:txBody>
          </p:sp>
        </p:grpSp>
        <p:sp>
          <p:nvSpPr>
            <p:cNvPr id="7" name="TextBox 7"/>
            <p:cNvSpPr txBox="1"/>
            <p:nvPr/>
          </p:nvSpPr>
          <p:spPr>
            <a:xfrm>
              <a:off x="1598230" y="1088026"/>
              <a:ext cx="223199" cy="626866"/>
            </a:xfrm>
            <a:prstGeom prst="rect">
              <a:avLst/>
            </a:prstGeom>
          </p:spPr>
          <p:txBody>
            <a:bodyPr lIns="0" tIns="0" rIns="0" bIns="0" rtlCol="0" anchor="t">
              <a:spAutoFit/>
            </a:bodyPr>
            <a:lstStyle/>
            <a:p>
              <a:pPr algn="ctr">
                <a:lnSpc>
                  <a:spcPts val="3690"/>
                </a:lnSpc>
                <a:spcBef>
                  <a:spcPct val="0"/>
                </a:spcBef>
              </a:pPr>
              <a:r>
                <a:rPr lang="en-US" sz="2636" b="1">
                  <a:solidFill>
                    <a:srgbClr val="000000"/>
                  </a:solidFill>
                  <a:latin typeface="Times New Roman Bold"/>
                  <a:ea typeface="Times New Roman Bold"/>
                  <a:cs typeface="Times New Roman Bold"/>
                  <a:sym typeface="Times New Roman Bold"/>
                </a:rPr>
                <a:t>1</a:t>
              </a:r>
            </a:p>
          </p:txBody>
        </p:sp>
        <p:grpSp>
          <p:nvGrpSpPr>
            <p:cNvPr id="8" name="Group 8"/>
            <p:cNvGrpSpPr/>
            <p:nvPr/>
          </p:nvGrpSpPr>
          <p:grpSpPr>
            <a:xfrm>
              <a:off x="2106000" y="4731073"/>
              <a:ext cx="1705103" cy="170510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10" name="TextBox 10"/>
              <p:cNvSpPr txBox="1"/>
              <p:nvPr/>
            </p:nvSpPr>
            <p:spPr>
              <a:xfrm>
                <a:off x="76200" y="9525"/>
                <a:ext cx="660400" cy="727075"/>
              </a:xfrm>
              <a:prstGeom prst="rect">
                <a:avLst/>
              </a:prstGeom>
            </p:spPr>
            <p:txBody>
              <a:bodyPr lIns="50800" tIns="50800" rIns="50800" bIns="50800" rtlCol="0" anchor="ctr"/>
              <a:lstStyle/>
              <a:p>
                <a:pPr algn="ctr">
                  <a:lnSpc>
                    <a:spcPts val="3099"/>
                  </a:lnSpc>
                </a:pPr>
                <a:endParaRPr/>
              </a:p>
            </p:txBody>
          </p:sp>
        </p:grpSp>
        <p:sp>
          <p:nvSpPr>
            <p:cNvPr id="11" name="TextBox 11"/>
            <p:cNvSpPr txBox="1"/>
            <p:nvPr/>
          </p:nvSpPr>
          <p:spPr>
            <a:xfrm>
              <a:off x="2846953" y="5217805"/>
              <a:ext cx="223199" cy="626866"/>
            </a:xfrm>
            <a:prstGeom prst="rect">
              <a:avLst/>
            </a:prstGeom>
          </p:spPr>
          <p:txBody>
            <a:bodyPr lIns="0" tIns="0" rIns="0" bIns="0" rtlCol="0" anchor="t">
              <a:spAutoFit/>
            </a:bodyPr>
            <a:lstStyle/>
            <a:p>
              <a:pPr algn="ctr">
                <a:lnSpc>
                  <a:spcPts val="3690"/>
                </a:lnSpc>
                <a:spcBef>
                  <a:spcPct val="0"/>
                </a:spcBef>
              </a:pPr>
              <a:r>
                <a:rPr lang="en-US" sz="2636" b="1">
                  <a:solidFill>
                    <a:srgbClr val="000000"/>
                  </a:solidFill>
                  <a:latin typeface="Times New Roman Bold"/>
                  <a:ea typeface="Times New Roman Bold"/>
                  <a:cs typeface="Times New Roman Bold"/>
                  <a:sym typeface="Times New Roman Bold"/>
                </a:rPr>
                <a:t>2</a:t>
              </a:r>
            </a:p>
          </p:txBody>
        </p:sp>
        <p:grpSp>
          <p:nvGrpSpPr>
            <p:cNvPr id="12" name="Group 12"/>
            <p:cNvGrpSpPr/>
            <p:nvPr/>
          </p:nvGrpSpPr>
          <p:grpSpPr>
            <a:xfrm>
              <a:off x="9135220" y="4731073"/>
              <a:ext cx="1705103" cy="170510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14" name="TextBox 14"/>
              <p:cNvSpPr txBox="1"/>
              <p:nvPr/>
            </p:nvSpPr>
            <p:spPr>
              <a:xfrm>
                <a:off x="76200" y="9525"/>
                <a:ext cx="660400" cy="727075"/>
              </a:xfrm>
              <a:prstGeom prst="rect">
                <a:avLst/>
              </a:prstGeom>
            </p:spPr>
            <p:txBody>
              <a:bodyPr lIns="50800" tIns="50800" rIns="50800" bIns="50800" rtlCol="0" anchor="ctr"/>
              <a:lstStyle/>
              <a:p>
                <a:pPr algn="ctr">
                  <a:lnSpc>
                    <a:spcPts val="3099"/>
                  </a:lnSpc>
                </a:pPr>
                <a:endParaRPr/>
              </a:p>
            </p:txBody>
          </p:sp>
        </p:grpSp>
        <p:sp>
          <p:nvSpPr>
            <p:cNvPr id="15" name="TextBox 15"/>
            <p:cNvSpPr txBox="1"/>
            <p:nvPr/>
          </p:nvSpPr>
          <p:spPr>
            <a:xfrm>
              <a:off x="9876172" y="5217805"/>
              <a:ext cx="223199" cy="626866"/>
            </a:xfrm>
            <a:prstGeom prst="rect">
              <a:avLst/>
            </a:prstGeom>
          </p:spPr>
          <p:txBody>
            <a:bodyPr lIns="0" tIns="0" rIns="0" bIns="0" rtlCol="0" anchor="t">
              <a:spAutoFit/>
            </a:bodyPr>
            <a:lstStyle/>
            <a:p>
              <a:pPr algn="ctr">
                <a:lnSpc>
                  <a:spcPts val="3690"/>
                </a:lnSpc>
                <a:spcBef>
                  <a:spcPct val="0"/>
                </a:spcBef>
              </a:pPr>
              <a:r>
                <a:rPr lang="en-US" sz="2636" b="1">
                  <a:solidFill>
                    <a:srgbClr val="000000"/>
                  </a:solidFill>
                  <a:latin typeface="Times New Roman Bold"/>
                  <a:ea typeface="Times New Roman Bold"/>
                  <a:cs typeface="Times New Roman Bold"/>
                  <a:sym typeface="Times New Roman Bold"/>
                </a:rPr>
                <a:t>3</a:t>
              </a:r>
            </a:p>
          </p:txBody>
        </p:sp>
        <p:grpSp>
          <p:nvGrpSpPr>
            <p:cNvPr id="16" name="Group 16"/>
            <p:cNvGrpSpPr/>
            <p:nvPr/>
          </p:nvGrpSpPr>
          <p:grpSpPr>
            <a:xfrm>
              <a:off x="15907350" y="4731073"/>
              <a:ext cx="1705103" cy="1705103"/>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18" name="TextBox 18"/>
              <p:cNvSpPr txBox="1"/>
              <p:nvPr/>
            </p:nvSpPr>
            <p:spPr>
              <a:xfrm>
                <a:off x="76200" y="9525"/>
                <a:ext cx="660400" cy="727075"/>
              </a:xfrm>
              <a:prstGeom prst="rect">
                <a:avLst/>
              </a:prstGeom>
            </p:spPr>
            <p:txBody>
              <a:bodyPr lIns="50800" tIns="50800" rIns="50800" bIns="50800" rtlCol="0" anchor="ctr"/>
              <a:lstStyle/>
              <a:p>
                <a:pPr algn="ctr">
                  <a:lnSpc>
                    <a:spcPts val="3099"/>
                  </a:lnSpc>
                </a:pPr>
                <a:endParaRPr/>
              </a:p>
            </p:txBody>
          </p:sp>
        </p:grpSp>
        <p:sp>
          <p:nvSpPr>
            <p:cNvPr id="19" name="TextBox 19"/>
            <p:cNvSpPr txBox="1"/>
            <p:nvPr/>
          </p:nvSpPr>
          <p:spPr>
            <a:xfrm>
              <a:off x="16648303" y="5217805"/>
              <a:ext cx="223199" cy="626866"/>
            </a:xfrm>
            <a:prstGeom prst="rect">
              <a:avLst/>
            </a:prstGeom>
          </p:spPr>
          <p:txBody>
            <a:bodyPr lIns="0" tIns="0" rIns="0" bIns="0" rtlCol="0" anchor="t">
              <a:spAutoFit/>
            </a:bodyPr>
            <a:lstStyle/>
            <a:p>
              <a:pPr algn="ctr">
                <a:lnSpc>
                  <a:spcPts val="3690"/>
                </a:lnSpc>
                <a:spcBef>
                  <a:spcPct val="0"/>
                </a:spcBef>
              </a:pPr>
              <a:r>
                <a:rPr lang="en-US" sz="2636" b="1">
                  <a:solidFill>
                    <a:srgbClr val="000000"/>
                  </a:solidFill>
                  <a:latin typeface="Times New Roman Bold"/>
                  <a:ea typeface="Times New Roman Bold"/>
                  <a:cs typeface="Times New Roman Bold"/>
                  <a:sym typeface="Times New Roman Bold"/>
                </a:rPr>
                <a:t>4</a:t>
              </a:r>
            </a:p>
          </p:txBody>
        </p:sp>
        <p:grpSp>
          <p:nvGrpSpPr>
            <p:cNvPr id="20" name="Group 20"/>
            <p:cNvGrpSpPr/>
            <p:nvPr/>
          </p:nvGrpSpPr>
          <p:grpSpPr>
            <a:xfrm>
              <a:off x="15907350" y="8156552"/>
              <a:ext cx="1705103" cy="1705103"/>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22" name="TextBox 22"/>
              <p:cNvSpPr txBox="1"/>
              <p:nvPr/>
            </p:nvSpPr>
            <p:spPr>
              <a:xfrm>
                <a:off x="76200" y="9525"/>
                <a:ext cx="660400" cy="727075"/>
              </a:xfrm>
              <a:prstGeom prst="rect">
                <a:avLst/>
              </a:prstGeom>
            </p:spPr>
            <p:txBody>
              <a:bodyPr lIns="50800" tIns="50800" rIns="50800" bIns="50800" rtlCol="0" anchor="ctr"/>
              <a:lstStyle/>
              <a:p>
                <a:pPr algn="ctr">
                  <a:lnSpc>
                    <a:spcPts val="3099"/>
                  </a:lnSpc>
                </a:pPr>
                <a:endParaRPr/>
              </a:p>
            </p:txBody>
          </p:sp>
        </p:grpSp>
        <p:sp>
          <p:nvSpPr>
            <p:cNvPr id="23" name="TextBox 23"/>
            <p:cNvSpPr txBox="1"/>
            <p:nvPr/>
          </p:nvSpPr>
          <p:spPr>
            <a:xfrm>
              <a:off x="16648303" y="8643283"/>
              <a:ext cx="223199" cy="626866"/>
            </a:xfrm>
            <a:prstGeom prst="rect">
              <a:avLst/>
            </a:prstGeom>
          </p:spPr>
          <p:txBody>
            <a:bodyPr lIns="0" tIns="0" rIns="0" bIns="0" rtlCol="0" anchor="t">
              <a:spAutoFit/>
            </a:bodyPr>
            <a:lstStyle/>
            <a:p>
              <a:pPr algn="ctr">
                <a:lnSpc>
                  <a:spcPts val="3690"/>
                </a:lnSpc>
                <a:spcBef>
                  <a:spcPct val="0"/>
                </a:spcBef>
              </a:pPr>
              <a:r>
                <a:rPr lang="en-US" sz="2636" b="1">
                  <a:solidFill>
                    <a:srgbClr val="000000"/>
                  </a:solidFill>
                  <a:latin typeface="Times New Roman Bold"/>
                  <a:ea typeface="Times New Roman Bold"/>
                  <a:cs typeface="Times New Roman Bold"/>
                  <a:sym typeface="Times New Roman Bold"/>
                </a:rPr>
                <a:t>5</a:t>
              </a:r>
            </a:p>
          </p:txBody>
        </p:sp>
        <p:grpSp>
          <p:nvGrpSpPr>
            <p:cNvPr id="24" name="Group 24"/>
            <p:cNvGrpSpPr/>
            <p:nvPr/>
          </p:nvGrpSpPr>
          <p:grpSpPr>
            <a:xfrm>
              <a:off x="9135220" y="8156552"/>
              <a:ext cx="1705103" cy="1705103"/>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26" name="TextBox 26"/>
              <p:cNvSpPr txBox="1"/>
              <p:nvPr/>
            </p:nvSpPr>
            <p:spPr>
              <a:xfrm>
                <a:off x="76200" y="9525"/>
                <a:ext cx="660400" cy="727075"/>
              </a:xfrm>
              <a:prstGeom prst="rect">
                <a:avLst/>
              </a:prstGeom>
            </p:spPr>
            <p:txBody>
              <a:bodyPr lIns="50800" tIns="50800" rIns="50800" bIns="50800" rtlCol="0" anchor="ctr"/>
              <a:lstStyle/>
              <a:p>
                <a:pPr algn="ctr">
                  <a:lnSpc>
                    <a:spcPts val="3099"/>
                  </a:lnSpc>
                </a:pPr>
                <a:endParaRPr/>
              </a:p>
            </p:txBody>
          </p:sp>
        </p:grpSp>
        <p:sp>
          <p:nvSpPr>
            <p:cNvPr id="27" name="TextBox 27"/>
            <p:cNvSpPr txBox="1"/>
            <p:nvPr/>
          </p:nvSpPr>
          <p:spPr>
            <a:xfrm>
              <a:off x="9876172" y="8643283"/>
              <a:ext cx="223199" cy="626866"/>
            </a:xfrm>
            <a:prstGeom prst="rect">
              <a:avLst/>
            </a:prstGeom>
          </p:spPr>
          <p:txBody>
            <a:bodyPr lIns="0" tIns="0" rIns="0" bIns="0" rtlCol="0" anchor="t">
              <a:spAutoFit/>
            </a:bodyPr>
            <a:lstStyle/>
            <a:p>
              <a:pPr algn="ctr">
                <a:lnSpc>
                  <a:spcPts val="3690"/>
                </a:lnSpc>
                <a:spcBef>
                  <a:spcPct val="0"/>
                </a:spcBef>
              </a:pPr>
              <a:r>
                <a:rPr lang="en-US" sz="2636" b="1">
                  <a:solidFill>
                    <a:srgbClr val="000000"/>
                  </a:solidFill>
                  <a:latin typeface="Times New Roman Bold"/>
                  <a:ea typeface="Times New Roman Bold"/>
                  <a:cs typeface="Times New Roman Bold"/>
                  <a:sym typeface="Times New Roman Bold"/>
                </a:rPr>
                <a:t>6</a:t>
              </a:r>
            </a:p>
          </p:txBody>
        </p:sp>
        <p:grpSp>
          <p:nvGrpSpPr>
            <p:cNvPr id="28" name="Group 28"/>
            <p:cNvGrpSpPr/>
            <p:nvPr/>
          </p:nvGrpSpPr>
          <p:grpSpPr>
            <a:xfrm>
              <a:off x="2106000" y="8156552"/>
              <a:ext cx="1705103" cy="1705103"/>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30" name="TextBox 30"/>
              <p:cNvSpPr txBox="1"/>
              <p:nvPr/>
            </p:nvSpPr>
            <p:spPr>
              <a:xfrm>
                <a:off x="76200" y="9525"/>
                <a:ext cx="660400" cy="727075"/>
              </a:xfrm>
              <a:prstGeom prst="rect">
                <a:avLst/>
              </a:prstGeom>
            </p:spPr>
            <p:txBody>
              <a:bodyPr lIns="50800" tIns="50800" rIns="50800" bIns="50800" rtlCol="0" anchor="ctr"/>
              <a:lstStyle/>
              <a:p>
                <a:pPr algn="ctr">
                  <a:lnSpc>
                    <a:spcPts val="3099"/>
                  </a:lnSpc>
                </a:pPr>
                <a:endParaRPr/>
              </a:p>
            </p:txBody>
          </p:sp>
        </p:grpSp>
        <p:sp>
          <p:nvSpPr>
            <p:cNvPr id="31" name="TextBox 31"/>
            <p:cNvSpPr txBox="1"/>
            <p:nvPr/>
          </p:nvSpPr>
          <p:spPr>
            <a:xfrm>
              <a:off x="2846953" y="8643283"/>
              <a:ext cx="223199" cy="626866"/>
            </a:xfrm>
            <a:prstGeom prst="rect">
              <a:avLst/>
            </a:prstGeom>
          </p:spPr>
          <p:txBody>
            <a:bodyPr lIns="0" tIns="0" rIns="0" bIns="0" rtlCol="0" anchor="t">
              <a:spAutoFit/>
            </a:bodyPr>
            <a:lstStyle/>
            <a:p>
              <a:pPr algn="ctr">
                <a:lnSpc>
                  <a:spcPts val="3690"/>
                </a:lnSpc>
                <a:spcBef>
                  <a:spcPct val="0"/>
                </a:spcBef>
              </a:pPr>
              <a:r>
                <a:rPr lang="en-US" sz="2636" b="1">
                  <a:solidFill>
                    <a:srgbClr val="000000"/>
                  </a:solidFill>
                  <a:latin typeface="Times New Roman Bold"/>
                  <a:ea typeface="Times New Roman Bold"/>
                  <a:cs typeface="Times New Roman Bold"/>
                  <a:sym typeface="Times New Roman Bold"/>
                </a:rPr>
                <a:t>7</a:t>
              </a:r>
            </a:p>
          </p:txBody>
        </p:sp>
        <p:grpSp>
          <p:nvGrpSpPr>
            <p:cNvPr id="32" name="Group 32"/>
            <p:cNvGrpSpPr/>
            <p:nvPr/>
          </p:nvGrpSpPr>
          <p:grpSpPr>
            <a:xfrm>
              <a:off x="9135220" y="11019450"/>
              <a:ext cx="1705103" cy="1705103"/>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solidFill>
            </p:spPr>
          </p:sp>
          <p:sp>
            <p:nvSpPr>
              <p:cNvPr id="34" name="TextBox 34"/>
              <p:cNvSpPr txBox="1"/>
              <p:nvPr/>
            </p:nvSpPr>
            <p:spPr>
              <a:xfrm>
                <a:off x="76200" y="9525"/>
                <a:ext cx="660400" cy="727075"/>
              </a:xfrm>
              <a:prstGeom prst="rect">
                <a:avLst/>
              </a:prstGeom>
            </p:spPr>
            <p:txBody>
              <a:bodyPr lIns="50800" tIns="50800" rIns="50800" bIns="50800" rtlCol="0" anchor="ctr"/>
              <a:lstStyle/>
              <a:p>
                <a:pPr algn="ctr">
                  <a:lnSpc>
                    <a:spcPts val="3099"/>
                  </a:lnSpc>
                </a:pPr>
                <a:endParaRPr/>
              </a:p>
            </p:txBody>
          </p:sp>
        </p:grpSp>
        <p:sp>
          <p:nvSpPr>
            <p:cNvPr id="35" name="TextBox 35"/>
            <p:cNvSpPr txBox="1"/>
            <p:nvPr/>
          </p:nvSpPr>
          <p:spPr>
            <a:xfrm>
              <a:off x="9876172" y="11506182"/>
              <a:ext cx="223199" cy="626866"/>
            </a:xfrm>
            <a:prstGeom prst="rect">
              <a:avLst/>
            </a:prstGeom>
          </p:spPr>
          <p:txBody>
            <a:bodyPr lIns="0" tIns="0" rIns="0" bIns="0" rtlCol="0" anchor="t">
              <a:spAutoFit/>
            </a:bodyPr>
            <a:lstStyle/>
            <a:p>
              <a:pPr algn="ctr">
                <a:lnSpc>
                  <a:spcPts val="3690"/>
                </a:lnSpc>
                <a:spcBef>
                  <a:spcPct val="0"/>
                </a:spcBef>
              </a:pPr>
              <a:r>
                <a:rPr lang="en-US" sz="2636" b="1">
                  <a:solidFill>
                    <a:srgbClr val="000000"/>
                  </a:solidFill>
                  <a:latin typeface="Times New Roman Bold"/>
                  <a:ea typeface="Times New Roman Bold"/>
                  <a:cs typeface="Times New Roman Bold"/>
                  <a:sym typeface="Times New Roman Bold"/>
                </a:rPr>
                <a:t>8</a:t>
              </a:r>
            </a:p>
          </p:txBody>
        </p:sp>
        <p:sp>
          <p:nvSpPr>
            <p:cNvPr id="36" name="AutoShape 36"/>
            <p:cNvSpPr/>
            <p:nvPr/>
          </p:nvSpPr>
          <p:spPr>
            <a:xfrm>
              <a:off x="8401140" y="1455072"/>
              <a:ext cx="13912565" cy="0"/>
            </a:xfrm>
            <a:prstGeom prst="line">
              <a:avLst/>
            </a:prstGeom>
            <a:ln w="87339" cap="flat">
              <a:solidFill>
                <a:srgbClr val="5CE1E6"/>
              </a:solidFill>
              <a:prstDash val="solid"/>
              <a:headEnd type="none" w="sm" len="sm"/>
              <a:tailEnd type="none" w="sm" len="sm"/>
            </a:ln>
          </p:spPr>
        </p:sp>
        <p:sp>
          <p:nvSpPr>
            <p:cNvPr id="37" name="TextBox 37"/>
            <p:cNvSpPr txBox="1"/>
            <p:nvPr/>
          </p:nvSpPr>
          <p:spPr>
            <a:xfrm>
              <a:off x="4188672" y="160249"/>
              <a:ext cx="21640800" cy="1073152"/>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SYSTEM ARCHITECHTURE</a:t>
              </a:r>
            </a:p>
          </p:txBody>
        </p:sp>
      </p:grpSp>
      <p:sp>
        <p:nvSpPr>
          <p:cNvPr id="38" name="Freeform 38"/>
          <p:cNvSpPr/>
          <p:nvPr/>
        </p:nvSpPr>
        <p:spPr>
          <a:xfrm>
            <a:off x="2748460" y="3323904"/>
            <a:ext cx="259571" cy="259571"/>
          </a:xfrm>
          <a:custGeom>
            <a:avLst/>
            <a:gdLst/>
            <a:ahLst/>
            <a:cxnLst/>
            <a:rect l="l" t="t" r="r" b="b"/>
            <a:pathLst>
              <a:path w="259571" h="259571">
                <a:moveTo>
                  <a:pt x="0" y="0"/>
                </a:moveTo>
                <a:lnTo>
                  <a:pt x="259571" y="0"/>
                </a:lnTo>
                <a:lnTo>
                  <a:pt x="259571" y="259571"/>
                </a:lnTo>
                <a:lnTo>
                  <a:pt x="0" y="25957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grpSp>
        <p:nvGrpSpPr>
          <p:cNvPr id="39" name="Group 39"/>
          <p:cNvGrpSpPr/>
          <p:nvPr/>
        </p:nvGrpSpPr>
        <p:grpSpPr>
          <a:xfrm>
            <a:off x="2761020" y="3336464"/>
            <a:ext cx="234451" cy="234451"/>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41" name="TextBox 41"/>
            <p:cNvSpPr txBox="1"/>
            <p:nvPr/>
          </p:nvSpPr>
          <p:spPr>
            <a:xfrm>
              <a:off x="76200" y="-28575"/>
              <a:ext cx="660400" cy="765175"/>
            </a:xfrm>
            <a:prstGeom prst="rect">
              <a:avLst/>
            </a:prstGeom>
          </p:spPr>
          <p:txBody>
            <a:bodyPr lIns="50800" tIns="50800" rIns="50800" bIns="50800" rtlCol="0" anchor="ctr"/>
            <a:lstStyle/>
            <a:p>
              <a:pPr algn="ctr">
                <a:lnSpc>
                  <a:spcPts val="3690"/>
                </a:lnSpc>
              </a:pPr>
              <a:endParaRPr/>
            </a:p>
          </p:txBody>
        </p:sp>
      </p:grpSp>
      <p:sp>
        <p:nvSpPr>
          <p:cNvPr id="42" name="TextBox 42"/>
          <p:cNvSpPr txBox="1"/>
          <p:nvPr/>
        </p:nvSpPr>
        <p:spPr>
          <a:xfrm>
            <a:off x="17362573" y="9394063"/>
            <a:ext cx="16398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2939</Words>
  <Application>Microsoft Office PowerPoint</Application>
  <PresentationFormat>Custom</PresentationFormat>
  <Paragraphs>359</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Open Sans Semi-Bold</vt:lpstr>
      <vt:lpstr>Inter Bold</vt:lpstr>
      <vt:lpstr>Calibri</vt:lpstr>
      <vt:lpstr>Arial</vt:lpstr>
      <vt:lpstr>Open Sans Bold</vt:lpstr>
      <vt:lpstr>Helios Extended Bold</vt:lpstr>
      <vt:lpstr>Times New Roman Bold</vt:lpstr>
      <vt:lpstr>Open Sans Extra Bold</vt:lpstr>
      <vt:lpstr>Times New Roman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BECE497J Project-1 Fall 2024-2025-review 3</dc:title>
  <cp:lastModifiedBy>Om Potdar</cp:lastModifiedBy>
  <cp:revision>2</cp:revision>
  <dcterms:created xsi:type="dcterms:W3CDTF">2006-08-16T00:00:00Z</dcterms:created>
  <dcterms:modified xsi:type="dcterms:W3CDTF">2024-11-13T13:09:50Z</dcterms:modified>
  <dc:identifier>DAGVxbMsidw</dc:identifier>
</cp:coreProperties>
</file>