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8288000" cy="10287000"/>
  <p:notesSz cx="6858000" cy="9144000"/>
  <p:embeddedFontLst>
    <p:embeddedFont>
      <p:font typeface="Helios Extended Bold" panose="020B0604020202020204" charset="0"/>
      <p:regular r:id="rId15"/>
    </p:embeddedFont>
    <p:embeddedFont>
      <p:font typeface="Inter Bold" panose="020B0604020202020204" charset="0"/>
      <p:regular r:id="rId16"/>
    </p:embeddedFont>
    <p:embeddedFont>
      <p:font typeface="Open Sans Bold" panose="020B0604020202020204" charset="0"/>
      <p:regular r:id="rId17"/>
    </p:embeddedFont>
    <p:embeddedFont>
      <p:font typeface="Open Sans Extra Bold" panose="020B0604020202020204" charset="0"/>
      <p:regular r:id="rId18"/>
    </p:embeddedFont>
    <p:embeddedFont>
      <p:font typeface="Open Sans Semi-Bold" panose="020B0604020202020204" charset="0"/>
      <p:regular r:id="rId19"/>
    </p:embeddedFont>
    <p:embeddedFont>
      <p:font typeface="Times New Roman Bold" panose="02020803070505020304" pitchFamily="18" charset="0"/>
      <p:regular r:id="rId20"/>
      <p:bold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62" d="100"/>
          <a:sy n="62" d="100"/>
        </p:scale>
        <p:origin x="27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a:off x="-1402759" y="6802807"/>
            <a:ext cx="5402508" cy="5402508"/>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id="4" name="TextBox 4"/>
            <p:cNvSpPr txBox="1"/>
            <p:nvPr/>
          </p:nvSpPr>
          <p:spPr>
            <a:xfrm>
              <a:off x="76200" y="28575"/>
              <a:ext cx="660400" cy="708025"/>
            </a:xfrm>
            <a:prstGeom prst="rect">
              <a:avLst/>
            </a:prstGeom>
          </p:spPr>
          <p:txBody>
            <a:bodyPr lIns="50800" tIns="50800" rIns="50800" bIns="50800" rtlCol="0" anchor="ctr"/>
            <a:lstStyle/>
            <a:p>
              <a:pPr algn="ctr">
                <a:lnSpc>
                  <a:spcPts val="2479"/>
                </a:lnSpc>
              </a:pPr>
              <a:endParaRPr/>
            </a:p>
          </p:txBody>
        </p:sp>
      </p:grpSp>
      <p:sp>
        <p:nvSpPr>
          <p:cNvPr id="5" name="AutoShape 5"/>
          <p:cNvSpPr/>
          <p:nvPr/>
        </p:nvSpPr>
        <p:spPr>
          <a:xfrm>
            <a:off x="1028700" y="8366307"/>
            <a:ext cx="16138684" cy="0"/>
          </a:xfrm>
          <a:prstGeom prst="line">
            <a:avLst/>
          </a:prstGeom>
          <a:ln w="38100" cap="flat">
            <a:solidFill>
              <a:srgbClr val="17726D"/>
            </a:solidFill>
            <a:prstDash val="solid"/>
            <a:headEnd type="none" w="sm" len="sm"/>
            <a:tailEnd type="none" w="sm" len="sm"/>
          </a:ln>
        </p:spPr>
      </p:sp>
      <p:grpSp>
        <p:nvGrpSpPr>
          <p:cNvPr id="6" name="Group 6"/>
          <p:cNvGrpSpPr/>
          <p:nvPr/>
        </p:nvGrpSpPr>
        <p:grpSpPr>
          <a:xfrm>
            <a:off x="16017997" y="806281"/>
            <a:ext cx="1241303" cy="575606"/>
            <a:chOff x="0" y="0"/>
            <a:chExt cx="1655071" cy="767475"/>
          </a:xfrm>
        </p:grpSpPr>
        <p:grpSp>
          <p:nvGrpSpPr>
            <p:cNvPr id="7" name="Group 7"/>
            <p:cNvGrpSpPr/>
            <p:nvPr/>
          </p:nvGrpSpPr>
          <p:grpSpPr>
            <a:xfrm>
              <a:off x="0" y="0"/>
              <a:ext cx="1655071" cy="767475"/>
              <a:chOff x="0" y="0"/>
              <a:chExt cx="326928" cy="151600"/>
            </a:xfrm>
          </p:grpSpPr>
          <p:sp>
            <p:nvSpPr>
              <p:cNvPr id="8" name="Freeform 8"/>
              <p:cNvSpPr/>
              <p:nvPr/>
            </p:nvSpPr>
            <p:spPr>
              <a:xfrm>
                <a:off x="0" y="0"/>
                <a:ext cx="326928" cy="151600"/>
              </a:xfrm>
              <a:custGeom>
                <a:avLst/>
                <a:gdLst/>
                <a:ahLst/>
                <a:cxnLst/>
                <a:rect l="l" t="t" r="r" b="b"/>
                <a:pathLst>
                  <a:path w="326928" h="151600">
                    <a:moveTo>
                      <a:pt x="75800" y="0"/>
                    </a:moveTo>
                    <a:lnTo>
                      <a:pt x="251128" y="0"/>
                    </a:lnTo>
                    <a:cubicBezTo>
                      <a:pt x="292991" y="0"/>
                      <a:pt x="326928" y="33937"/>
                      <a:pt x="326928" y="75800"/>
                    </a:cubicBezTo>
                    <a:lnTo>
                      <a:pt x="326928" y="75800"/>
                    </a:lnTo>
                    <a:cubicBezTo>
                      <a:pt x="326928" y="117663"/>
                      <a:pt x="292991" y="151600"/>
                      <a:pt x="251128" y="151600"/>
                    </a:cubicBezTo>
                    <a:lnTo>
                      <a:pt x="75800" y="151600"/>
                    </a:lnTo>
                    <a:cubicBezTo>
                      <a:pt x="33937" y="151600"/>
                      <a:pt x="0" y="117663"/>
                      <a:pt x="0" y="75800"/>
                    </a:cubicBezTo>
                    <a:lnTo>
                      <a:pt x="0" y="75800"/>
                    </a:lnTo>
                    <a:cubicBezTo>
                      <a:pt x="0" y="33937"/>
                      <a:pt x="33937" y="0"/>
                      <a:pt x="75800" y="0"/>
                    </a:cubicBezTo>
                    <a:close/>
                  </a:path>
                </a:pathLst>
              </a:custGeom>
              <a:solidFill>
                <a:srgbClr val="17726D"/>
              </a:solidFill>
            </p:spPr>
          </p:sp>
          <p:sp>
            <p:nvSpPr>
              <p:cNvPr id="9" name="TextBox 9"/>
              <p:cNvSpPr txBox="1"/>
              <p:nvPr/>
            </p:nvSpPr>
            <p:spPr>
              <a:xfrm>
                <a:off x="0" y="-47625"/>
                <a:ext cx="326928" cy="199225"/>
              </a:xfrm>
              <a:prstGeom prst="rect">
                <a:avLst/>
              </a:prstGeom>
            </p:spPr>
            <p:txBody>
              <a:bodyPr lIns="50800" tIns="50800" rIns="50800" bIns="50800" rtlCol="0" anchor="ctr"/>
              <a:lstStyle/>
              <a:p>
                <a:pPr algn="ctr">
                  <a:lnSpc>
                    <a:spcPts val="2479"/>
                  </a:lnSpc>
                </a:pPr>
                <a:endParaRPr/>
              </a:p>
            </p:txBody>
          </p:sp>
        </p:grpSp>
        <p:sp>
          <p:nvSpPr>
            <p:cNvPr id="10" name="Freeform 10"/>
            <p:cNvSpPr/>
            <p:nvPr/>
          </p:nvSpPr>
          <p:spPr>
            <a:xfrm>
              <a:off x="405172" y="183643"/>
              <a:ext cx="844726" cy="400189"/>
            </a:xfrm>
            <a:custGeom>
              <a:avLst/>
              <a:gdLst/>
              <a:ahLst/>
              <a:cxnLst/>
              <a:rect l="l" t="t" r="r" b="b"/>
              <a:pathLst>
                <a:path w="844726" h="400189">
                  <a:moveTo>
                    <a:pt x="0" y="0"/>
                  </a:moveTo>
                  <a:lnTo>
                    <a:pt x="844726" y="0"/>
                  </a:lnTo>
                  <a:lnTo>
                    <a:pt x="844726" y="400189"/>
                  </a:lnTo>
                  <a:lnTo>
                    <a:pt x="0" y="40018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sp>
        <p:nvSpPr>
          <p:cNvPr id="11" name="TextBox 11"/>
          <p:cNvSpPr txBox="1"/>
          <p:nvPr/>
        </p:nvSpPr>
        <p:spPr>
          <a:xfrm>
            <a:off x="1028700" y="672931"/>
            <a:ext cx="16138684" cy="1153795"/>
          </a:xfrm>
          <a:prstGeom prst="rect">
            <a:avLst/>
          </a:prstGeom>
        </p:spPr>
        <p:txBody>
          <a:bodyPr lIns="0" tIns="0" rIns="0" bIns="0" rtlCol="0" anchor="t">
            <a:spAutoFit/>
          </a:bodyPr>
          <a:lstStyle/>
          <a:p>
            <a:pPr algn="just">
              <a:lnSpc>
                <a:spcPts val="9380"/>
              </a:lnSpc>
            </a:pPr>
            <a:r>
              <a:rPr lang="en-US" sz="6700" b="1">
                <a:solidFill>
                  <a:srgbClr val="000000"/>
                </a:solidFill>
                <a:latin typeface="Inter Bold"/>
                <a:ea typeface="Inter Bold"/>
                <a:cs typeface="Inter Bold"/>
                <a:sym typeface="Inter Bold"/>
              </a:rPr>
              <a:t>BECE497J PROJECT-1</a:t>
            </a:r>
          </a:p>
        </p:txBody>
      </p:sp>
      <p:grpSp>
        <p:nvGrpSpPr>
          <p:cNvPr id="12" name="Group 12"/>
          <p:cNvGrpSpPr/>
          <p:nvPr/>
        </p:nvGrpSpPr>
        <p:grpSpPr>
          <a:xfrm>
            <a:off x="1028700" y="8781252"/>
            <a:ext cx="8261309" cy="597579"/>
            <a:chOff x="0" y="0"/>
            <a:chExt cx="11015079" cy="796772"/>
          </a:xfrm>
        </p:grpSpPr>
        <p:sp>
          <p:nvSpPr>
            <p:cNvPr id="13" name="TextBox 13"/>
            <p:cNvSpPr txBox="1"/>
            <p:nvPr/>
          </p:nvSpPr>
          <p:spPr>
            <a:xfrm>
              <a:off x="0" y="421614"/>
              <a:ext cx="3634217" cy="375157"/>
            </a:xfrm>
            <a:prstGeom prst="rect">
              <a:avLst/>
            </a:prstGeom>
          </p:spPr>
          <p:txBody>
            <a:bodyPr lIns="0" tIns="0" rIns="0" bIns="0" rtlCol="0" anchor="t">
              <a:spAutoFit/>
            </a:bodyPr>
            <a:lstStyle/>
            <a:p>
              <a:pPr marL="0" lvl="0" indent="0" algn="just">
                <a:lnSpc>
                  <a:spcPts val="2592"/>
                </a:lnSpc>
              </a:pPr>
              <a:r>
                <a:rPr lang="en-US" sz="1600" b="1" spc="118">
                  <a:solidFill>
                    <a:srgbClr val="000000"/>
                  </a:solidFill>
                  <a:latin typeface="Open Sans Semi-Bold"/>
                  <a:ea typeface="Open Sans Semi-Bold"/>
                  <a:cs typeface="Open Sans Semi-Bold"/>
                  <a:sym typeface="Open Sans Semi-Bold"/>
                </a:rPr>
                <a:t>21BEC0496</a:t>
              </a:r>
            </a:p>
          </p:txBody>
        </p:sp>
        <p:sp>
          <p:nvSpPr>
            <p:cNvPr id="14" name="TextBox 14"/>
            <p:cNvSpPr txBox="1"/>
            <p:nvPr/>
          </p:nvSpPr>
          <p:spPr>
            <a:xfrm>
              <a:off x="0" y="-20555"/>
              <a:ext cx="3634217" cy="375157"/>
            </a:xfrm>
            <a:prstGeom prst="rect">
              <a:avLst/>
            </a:prstGeom>
          </p:spPr>
          <p:txBody>
            <a:bodyPr lIns="0" tIns="0" rIns="0" bIns="0" rtlCol="0" anchor="t">
              <a:spAutoFit/>
            </a:bodyPr>
            <a:lstStyle/>
            <a:p>
              <a:pPr marL="0" lvl="0" indent="0" algn="just">
                <a:lnSpc>
                  <a:spcPts val="2592"/>
                </a:lnSpc>
              </a:pPr>
              <a:r>
                <a:rPr lang="en-US" sz="1600" b="1" spc="118">
                  <a:solidFill>
                    <a:srgbClr val="000000"/>
                  </a:solidFill>
                  <a:latin typeface="Open Sans Semi-Bold"/>
                  <a:ea typeface="Open Sans Semi-Bold"/>
                  <a:cs typeface="Open Sans Semi-Bold"/>
                  <a:sym typeface="Open Sans Semi-Bold"/>
                </a:rPr>
                <a:t>ANURAG SONAR</a:t>
              </a:r>
            </a:p>
          </p:txBody>
        </p:sp>
        <p:sp>
          <p:nvSpPr>
            <p:cNvPr id="15" name="TextBox 15"/>
            <p:cNvSpPr txBox="1"/>
            <p:nvPr/>
          </p:nvSpPr>
          <p:spPr>
            <a:xfrm>
              <a:off x="2947736" y="385020"/>
              <a:ext cx="3634217" cy="375157"/>
            </a:xfrm>
            <a:prstGeom prst="rect">
              <a:avLst/>
            </a:prstGeom>
          </p:spPr>
          <p:txBody>
            <a:bodyPr lIns="0" tIns="0" rIns="0" bIns="0" rtlCol="0" anchor="t">
              <a:spAutoFit/>
            </a:bodyPr>
            <a:lstStyle/>
            <a:p>
              <a:pPr marL="0" lvl="0" indent="0" algn="just">
                <a:lnSpc>
                  <a:spcPts val="2592"/>
                </a:lnSpc>
              </a:pPr>
              <a:r>
                <a:rPr lang="en-US" sz="1600" b="1" spc="118">
                  <a:solidFill>
                    <a:srgbClr val="000000"/>
                  </a:solidFill>
                  <a:latin typeface="Open Sans Semi-Bold"/>
                  <a:ea typeface="Open Sans Semi-Bold"/>
                  <a:cs typeface="Open Sans Semi-Bold"/>
                  <a:sym typeface="Open Sans Semi-Bold"/>
                </a:rPr>
                <a:t> 21BEC0499</a:t>
              </a:r>
            </a:p>
          </p:txBody>
        </p:sp>
        <p:sp>
          <p:nvSpPr>
            <p:cNvPr id="16" name="TextBox 16"/>
            <p:cNvSpPr txBox="1"/>
            <p:nvPr/>
          </p:nvSpPr>
          <p:spPr>
            <a:xfrm>
              <a:off x="2947736" y="-57150"/>
              <a:ext cx="3634217" cy="375157"/>
            </a:xfrm>
            <a:prstGeom prst="rect">
              <a:avLst/>
            </a:prstGeom>
          </p:spPr>
          <p:txBody>
            <a:bodyPr lIns="0" tIns="0" rIns="0" bIns="0" rtlCol="0" anchor="t">
              <a:spAutoFit/>
            </a:bodyPr>
            <a:lstStyle/>
            <a:p>
              <a:pPr marL="0" lvl="0" indent="0" algn="just">
                <a:lnSpc>
                  <a:spcPts val="2592"/>
                </a:lnSpc>
              </a:pPr>
              <a:r>
                <a:rPr lang="en-US" sz="1600" b="1" spc="118">
                  <a:solidFill>
                    <a:srgbClr val="000000"/>
                  </a:solidFill>
                  <a:latin typeface="Open Sans Semi-Bold"/>
                  <a:ea typeface="Open Sans Semi-Bold"/>
                  <a:cs typeface="Open Sans Semi-Bold"/>
                  <a:sym typeface="Open Sans Semi-Bold"/>
                </a:rPr>
                <a:t>OM RAVINDRA POTDAR</a:t>
              </a:r>
            </a:p>
          </p:txBody>
        </p:sp>
        <p:sp>
          <p:nvSpPr>
            <p:cNvPr id="17" name="TextBox 17"/>
            <p:cNvSpPr txBox="1"/>
            <p:nvPr/>
          </p:nvSpPr>
          <p:spPr>
            <a:xfrm>
              <a:off x="7018067" y="385020"/>
              <a:ext cx="3997011" cy="375157"/>
            </a:xfrm>
            <a:prstGeom prst="rect">
              <a:avLst/>
            </a:prstGeom>
          </p:spPr>
          <p:txBody>
            <a:bodyPr lIns="0" tIns="0" rIns="0" bIns="0" rtlCol="0" anchor="t">
              <a:spAutoFit/>
            </a:bodyPr>
            <a:lstStyle/>
            <a:p>
              <a:pPr marL="0" lvl="0" indent="0" algn="just">
                <a:lnSpc>
                  <a:spcPts val="2592"/>
                </a:lnSpc>
              </a:pPr>
              <a:r>
                <a:rPr lang="en-US" sz="1600" b="1" spc="118">
                  <a:solidFill>
                    <a:srgbClr val="000000"/>
                  </a:solidFill>
                  <a:latin typeface="Open Sans Semi-Bold"/>
                  <a:ea typeface="Open Sans Semi-Bold"/>
                  <a:cs typeface="Open Sans Semi-Bold"/>
                  <a:sym typeface="Open Sans Semi-Bold"/>
                </a:rPr>
                <a:t>21BEC0631</a:t>
              </a:r>
            </a:p>
          </p:txBody>
        </p:sp>
        <p:sp>
          <p:nvSpPr>
            <p:cNvPr id="18" name="TextBox 18"/>
            <p:cNvSpPr txBox="1"/>
            <p:nvPr/>
          </p:nvSpPr>
          <p:spPr>
            <a:xfrm>
              <a:off x="7018067" y="-57150"/>
              <a:ext cx="3997011" cy="375157"/>
            </a:xfrm>
            <a:prstGeom prst="rect">
              <a:avLst/>
            </a:prstGeom>
          </p:spPr>
          <p:txBody>
            <a:bodyPr lIns="0" tIns="0" rIns="0" bIns="0" rtlCol="0" anchor="t">
              <a:spAutoFit/>
            </a:bodyPr>
            <a:lstStyle/>
            <a:p>
              <a:pPr marL="0" lvl="0" indent="0" algn="just">
                <a:lnSpc>
                  <a:spcPts val="2592"/>
                </a:lnSpc>
              </a:pPr>
              <a:r>
                <a:rPr lang="en-US" sz="1600" b="1" spc="118">
                  <a:solidFill>
                    <a:srgbClr val="000000"/>
                  </a:solidFill>
                  <a:latin typeface="Open Sans Semi-Bold"/>
                  <a:ea typeface="Open Sans Semi-Bold"/>
                  <a:cs typeface="Open Sans Semi-Bold"/>
                  <a:sym typeface="Open Sans Semi-Bold"/>
                </a:rPr>
                <a:t>SOUMITRA MAHASHABDE</a:t>
              </a:r>
            </a:p>
          </p:txBody>
        </p:sp>
      </p:grpSp>
      <p:sp>
        <p:nvSpPr>
          <p:cNvPr id="19" name="TextBox 19"/>
          <p:cNvSpPr txBox="1"/>
          <p:nvPr/>
        </p:nvSpPr>
        <p:spPr>
          <a:xfrm>
            <a:off x="17003376" y="8862553"/>
            <a:ext cx="164009" cy="368301"/>
          </a:xfrm>
          <a:prstGeom prst="rect">
            <a:avLst/>
          </a:prstGeom>
        </p:spPr>
        <p:txBody>
          <a:bodyPr lIns="0" tIns="0" rIns="0" bIns="0" rtlCol="0" anchor="t">
            <a:spAutoFit/>
          </a:bodyPr>
          <a:lstStyle/>
          <a:p>
            <a:pPr marL="0" lvl="0" indent="0" algn="r">
              <a:lnSpc>
                <a:spcPts val="3099"/>
              </a:lnSpc>
            </a:pPr>
            <a:r>
              <a:rPr lang="en-US" sz="1999" b="1" spc="147">
                <a:solidFill>
                  <a:srgbClr val="000000"/>
                </a:solidFill>
                <a:latin typeface="Open Sans Bold"/>
                <a:ea typeface="Open Sans Bold"/>
                <a:cs typeface="Open Sans Bold"/>
                <a:sym typeface="Open Sans Bold"/>
              </a:rPr>
              <a:t>1</a:t>
            </a:r>
          </a:p>
        </p:txBody>
      </p:sp>
      <p:sp>
        <p:nvSpPr>
          <p:cNvPr id="20" name="TextBox 20"/>
          <p:cNvSpPr txBox="1"/>
          <p:nvPr/>
        </p:nvSpPr>
        <p:spPr>
          <a:xfrm>
            <a:off x="1028700" y="2478190"/>
            <a:ext cx="16138684" cy="1419861"/>
          </a:xfrm>
          <a:prstGeom prst="rect">
            <a:avLst/>
          </a:prstGeom>
        </p:spPr>
        <p:txBody>
          <a:bodyPr lIns="0" tIns="0" rIns="0" bIns="0" rtlCol="0" anchor="t">
            <a:spAutoFit/>
          </a:bodyPr>
          <a:lstStyle/>
          <a:p>
            <a:pPr marL="0" lvl="0" indent="0" algn="l">
              <a:lnSpc>
                <a:spcPts val="5739"/>
              </a:lnSpc>
            </a:pPr>
            <a:r>
              <a:rPr lang="en-US" sz="4099" b="1" spc="303">
                <a:solidFill>
                  <a:srgbClr val="000000"/>
                </a:solidFill>
                <a:latin typeface="Open Sans Bold"/>
                <a:ea typeface="Open Sans Bold"/>
                <a:cs typeface="Open Sans Bold"/>
                <a:sym typeface="Open Sans Bold"/>
              </a:rPr>
              <a:t>ACOUSTIC SIGNAL BASED ANALYSIS - FAULT DETECTION AND FAULT LOCALIZATION IN ELECTRICAL MOTORS </a:t>
            </a:r>
          </a:p>
        </p:txBody>
      </p:sp>
      <p:sp>
        <p:nvSpPr>
          <p:cNvPr id="21" name="TextBox 21"/>
          <p:cNvSpPr txBox="1"/>
          <p:nvPr/>
        </p:nvSpPr>
        <p:spPr>
          <a:xfrm>
            <a:off x="1028700" y="5254366"/>
            <a:ext cx="16138684" cy="2620137"/>
          </a:xfrm>
          <a:prstGeom prst="rect">
            <a:avLst/>
          </a:prstGeom>
        </p:spPr>
        <p:txBody>
          <a:bodyPr lIns="0" tIns="0" rIns="0" bIns="0" rtlCol="0" anchor="t">
            <a:spAutoFit/>
          </a:bodyPr>
          <a:lstStyle/>
          <a:p>
            <a:pPr algn="just">
              <a:lnSpc>
                <a:spcPts val="4224"/>
              </a:lnSpc>
            </a:pPr>
            <a:r>
              <a:rPr lang="en-US" sz="2400" b="1" spc="177">
                <a:solidFill>
                  <a:srgbClr val="000000"/>
                </a:solidFill>
                <a:latin typeface="Open Sans Semi-Bold"/>
                <a:ea typeface="Open Sans Semi-Bold"/>
                <a:cs typeface="Open Sans Semi-Bold"/>
                <a:sym typeface="Open Sans Semi-Bold"/>
              </a:rPr>
              <a:t>FACULTY GUIDE </a:t>
            </a:r>
          </a:p>
          <a:p>
            <a:pPr algn="just">
              <a:lnSpc>
                <a:spcPts val="4224"/>
              </a:lnSpc>
            </a:pPr>
            <a:r>
              <a:rPr lang="en-US" sz="2400" b="1" spc="177">
                <a:solidFill>
                  <a:srgbClr val="000000"/>
                </a:solidFill>
                <a:latin typeface="Open Sans Semi-Bold"/>
                <a:ea typeface="Open Sans Semi-Bold"/>
                <a:cs typeface="Open Sans Semi-Bold"/>
                <a:sym typeface="Open Sans Semi-Bold"/>
              </a:rPr>
              <a:t>KALAIVANI S </a:t>
            </a:r>
          </a:p>
          <a:p>
            <a:pPr algn="just">
              <a:lnSpc>
                <a:spcPts val="4224"/>
              </a:lnSpc>
            </a:pPr>
            <a:r>
              <a:rPr lang="en-US" sz="2400" b="1" spc="177">
                <a:solidFill>
                  <a:srgbClr val="000000"/>
                </a:solidFill>
                <a:latin typeface="Open Sans Semi-Bold"/>
                <a:ea typeface="Open Sans Semi-Bold"/>
                <a:cs typeface="Open Sans Semi-Bold"/>
                <a:sym typeface="Open Sans Semi-Bold"/>
              </a:rPr>
              <a:t>PROFESSOR GRADE 1 </a:t>
            </a:r>
          </a:p>
          <a:p>
            <a:pPr algn="just">
              <a:lnSpc>
                <a:spcPts val="4224"/>
              </a:lnSpc>
            </a:pPr>
            <a:r>
              <a:rPr lang="en-US" sz="2400" b="1" spc="177">
                <a:solidFill>
                  <a:srgbClr val="000000"/>
                </a:solidFill>
                <a:latin typeface="Open Sans Semi-Bold"/>
                <a:ea typeface="Open Sans Semi-Bold"/>
                <a:cs typeface="Open Sans Semi-Bold"/>
                <a:sym typeface="Open Sans Semi-Bold"/>
              </a:rPr>
              <a:t>SCHOOL OF ELECTRONICS ENGINEERING </a:t>
            </a:r>
          </a:p>
          <a:p>
            <a:pPr marL="0" lvl="0" indent="0" algn="just">
              <a:lnSpc>
                <a:spcPts val="4224"/>
              </a:lnSpc>
            </a:pPr>
            <a:endParaRPr lang="en-US" sz="2400" b="1" spc="177">
              <a:solidFill>
                <a:srgbClr val="000000"/>
              </a:solidFill>
              <a:latin typeface="Open Sans Semi-Bold"/>
              <a:ea typeface="Open Sans Semi-Bold"/>
              <a:cs typeface="Open Sans Semi-Bold"/>
              <a:sym typeface="Open Sans Semi-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1571433" y="1340006"/>
            <a:ext cx="11547433" cy="0"/>
          </a:xfrm>
          <a:prstGeom prst="line">
            <a:avLst/>
          </a:prstGeom>
          <a:ln w="76200" cap="flat">
            <a:solidFill>
              <a:srgbClr val="17726D"/>
            </a:solidFill>
            <a:prstDash val="solid"/>
            <a:headEnd type="none" w="sm" len="sm"/>
            <a:tailEnd type="none" w="sm" len="sm"/>
          </a:ln>
        </p:spPr>
      </p:sp>
      <p:sp>
        <p:nvSpPr>
          <p:cNvPr id="3" name="TextBox 3"/>
          <p:cNvSpPr txBox="1"/>
          <p:nvPr/>
        </p:nvSpPr>
        <p:spPr>
          <a:xfrm>
            <a:off x="0" y="233044"/>
            <a:ext cx="18288000" cy="847726"/>
          </a:xfrm>
          <a:prstGeom prst="rect">
            <a:avLst/>
          </a:prstGeom>
        </p:spPr>
        <p:txBody>
          <a:bodyPr lIns="0" tIns="0" rIns="0" bIns="0" rtlCol="0" anchor="t">
            <a:spAutoFit/>
          </a:bodyPr>
          <a:lstStyle/>
          <a:p>
            <a:pPr marL="0" lvl="0" indent="0" algn="ctr">
              <a:lnSpc>
                <a:spcPts val="6299"/>
              </a:lnSpc>
            </a:pPr>
            <a:r>
              <a:rPr lang="en-US" sz="4499" b="1" spc="332">
                <a:solidFill>
                  <a:srgbClr val="000000"/>
                </a:solidFill>
                <a:latin typeface="Times New Roman Bold"/>
                <a:ea typeface="Times New Roman Bold"/>
                <a:cs typeface="Times New Roman Bold"/>
                <a:sym typeface="Times New Roman Bold"/>
              </a:rPr>
              <a:t>SCOPE FOR IMPROVEMENT</a:t>
            </a:r>
          </a:p>
        </p:txBody>
      </p:sp>
      <p:grpSp>
        <p:nvGrpSpPr>
          <p:cNvPr id="4" name="Group 4"/>
          <p:cNvGrpSpPr/>
          <p:nvPr/>
        </p:nvGrpSpPr>
        <p:grpSpPr>
          <a:xfrm>
            <a:off x="595677" y="1888354"/>
            <a:ext cx="975756" cy="992580"/>
            <a:chOff x="0" y="0"/>
            <a:chExt cx="812800" cy="826814"/>
          </a:xfrm>
        </p:grpSpPr>
        <p:sp>
          <p:nvSpPr>
            <p:cNvPr id="5" name="Freeform 5"/>
            <p:cNvSpPr/>
            <p:nvPr/>
          </p:nvSpPr>
          <p:spPr>
            <a:xfrm>
              <a:off x="0" y="0"/>
              <a:ext cx="812800" cy="826814"/>
            </a:xfrm>
            <a:custGeom>
              <a:avLst/>
              <a:gdLst/>
              <a:ahLst/>
              <a:cxnLst/>
              <a:rect l="l" t="t" r="r" b="b"/>
              <a:pathLst>
                <a:path w="812800" h="826814">
                  <a:moveTo>
                    <a:pt x="406400" y="0"/>
                  </a:moveTo>
                  <a:cubicBezTo>
                    <a:pt x="181951" y="0"/>
                    <a:pt x="0" y="185089"/>
                    <a:pt x="0" y="413407"/>
                  </a:cubicBezTo>
                  <a:cubicBezTo>
                    <a:pt x="0" y="641726"/>
                    <a:pt x="181951" y="826814"/>
                    <a:pt x="406400" y="826814"/>
                  </a:cubicBezTo>
                  <a:cubicBezTo>
                    <a:pt x="630849" y="826814"/>
                    <a:pt x="812800" y="641726"/>
                    <a:pt x="812800" y="413407"/>
                  </a:cubicBezTo>
                  <a:cubicBezTo>
                    <a:pt x="812800" y="185089"/>
                    <a:pt x="630849" y="0"/>
                    <a:pt x="406400" y="0"/>
                  </a:cubicBezTo>
                  <a:close/>
                </a:path>
              </a:pathLst>
            </a:custGeom>
            <a:solidFill>
              <a:srgbClr val="17726D"/>
            </a:solidFill>
          </p:spPr>
        </p:sp>
        <p:sp>
          <p:nvSpPr>
            <p:cNvPr id="6" name="TextBox 6"/>
            <p:cNvSpPr txBox="1"/>
            <p:nvPr/>
          </p:nvSpPr>
          <p:spPr>
            <a:xfrm>
              <a:off x="76200" y="20364"/>
              <a:ext cx="660400" cy="728937"/>
            </a:xfrm>
            <a:prstGeom prst="rect">
              <a:avLst/>
            </a:prstGeom>
          </p:spPr>
          <p:txBody>
            <a:bodyPr lIns="44470" tIns="44470" rIns="44470" bIns="44470" rtlCol="0" anchor="ctr"/>
            <a:lstStyle/>
            <a:p>
              <a:pPr algn="ctr">
                <a:lnSpc>
                  <a:spcPts val="4199"/>
                </a:lnSpc>
              </a:pPr>
              <a:r>
                <a:rPr lang="en-US" sz="2999" b="1">
                  <a:solidFill>
                    <a:srgbClr val="FFFFFF"/>
                  </a:solidFill>
                  <a:latin typeface="Inter Bold"/>
                  <a:ea typeface="Inter Bold"/>
                  <a:cs typeface="Inter Bold"/>
                  <a:sym typeface="Inter Bold"/>
                </a:rPr>
                <a:t>01</a:t>
              </a:r>
            </a:p>
          </p:txBody>
        </p:sp>
      </p:grpSp>
      <p:sp>
        <p:nvSpPr>
          <p:cNvPr id="7" name="TextBox 7"/>
          <p:cNvSpPr txBox="1"/>
          <p:nvPr/>
        </p:nvSpPr>
        <p:spPr>
          <a:xfrm>
            <a:off x="2629369" y="1774054"/>
            <a:ext cx="4990631" cy="494110"/>
          </a:xfrm>
          <a:prstGeom prst="rect">
            <a:avLst/>
          </a:prstGeom>
        </p:spPr>
        <p:txBody>
          <a:bodyPr wrap="square" lIns="0" tIns="0" rIns="0" bIns="0" rtlCol="0" anchor="t">
            <a:spAutoFit/>
          </a:bodyPr>
          <a:lstStyle/>
          <a:p>
            <a:pPr algn="ctr">
              <a:lnSpc>
                <a:spcPts val="4199"/>
              </a:lnSpc>
              <a:spcBef>
                <a:spcPct val="0"/>
              </a:spcBef>
            </a:pPr>
            <a:r>
              <a:rPr lang="en-US" sz="2999" b="1" dirty="0">
                <a:solidFill>
                  <a:srgbClr val="000000"/>
                </a:solidFill>
                <a:latin typeface="Times New Roman Bold"/>
                <a:ea typeface="Times New Roman Bold"/>
                <a:cs typeface="Times New Roman Bold"/>
                <a:sym typeface="Times New Roman Bold"/>
              </a:rPr>
              <a:t>Explore Additional Features</a:t>
            </a:r>
          </a:p>
        </p:txBody>
      </p:sp>
      <p:sp>
        <p:nvSpPr>
          <p:cNvPr id="8" name="TextBox 8"/>
          <p:cNvSpPr txBox="1"/>
          <p:nvPr/>
        </p:nvSpPr>
        <p:spPr>
          <a:xfrm>
            <a:off x="1743152" y="2421754"/>
            <a:ext cx="7178048" cy="1426845"/>
          </a:xfrm>
          <a:prstGeom prst="rect">
            <a:avLst/>
          </a:prstGeom>
        </p:spPr>
        <p:txBody>
          <a:bodyPr lIns="0" tIns="0" rIns="0" bIns="0" rtlCol="0" anchor="t">
            <a:spAutoFit/>
          </a:bodyPr>
          <a:lstStyle/>
          <a:p>
            <a:pPr marL="0" lvl="0" indent="0" algn="just">
              <a:lnSpc>
                <a:spcPts val="3720"/>
              </a:lnSpc>
            </a:pPr>
            <a:r>
              <a:rPr lang="en-US" sz="2400">
                <a:solidFill>
                  <a:srgbClr val="000000"/>
                </a:solidFill>
                <a:latin typeface="Times New Roman"/>
                <a:ea typeface="Times New Roman"/>
                <a:cs typeface="Times New Roman"/>
                <a:sym typeface="Times New Roman"/>
              </a:rPr>
              <a:t>Can implement other features like wavelet transforms or statistical moments to capture more details in the signals.</a:t>
            </a:r>
          </a:p>
        </p:txBody>
      </p:sp>
      <p:grpSp>
        <p:nvGrpSpPr>
          <p:cNvPr id="9" name="Group 9"/>
          <p:cNvGrpSpPr/>
          <p:nvPr/>
        </p:nvGrpSpPr>
        <p:grpSpPr>
          <a:xfrm>
            <a:off x="540822" y="4362949"/>
            <a:ext cx="975756" cy="992580"/>
            <a:chOff x="0" y="0"/>
            <a:chExt cx="812800" cy="826814"/>
          </a:xfrm>
        </p:grpSpPr>
        <p:sp>
          <p:nvSpPr>
            <p:cNvPr id="10" name="Freeform 10"/>
            <p:cNvSpPr/>
            <p:nvPr/>
          </p:nvSpPr>
          <p:spPr>
            <a:xfrm>
              <a:off x="0" y="0"/>
              <a:ext cx="812800" cy="826814"/>
            </a:xfrm>
            <a:custGeom>
              <a:avLst/>
              <a:gdLst/>
              <a:ahLst/>
              <a:cxnLst/>
              <a:rect l="l" t="t" r="r" b="b"/>
              <a:pathLst>
                <a:path w="812800" h="826814">
                  <a:moveTo>
                    <a:pt x="406400" y="0"/>
                  </a:moveTo>
                  <a:cubicBezTo>
                    <a:pt x="181951" y="0"/>
                    <a:pt x="0" y="185089"/>
                    <a:pt x="0" y="413407"/>
                  </a:cubicBezTo>
                  <a:cubicBezTo>
                    <a:pt x="0" y="641726"/>
                    <a:pt x="181951" y="826814"/>
                    <a:pt x="406400" y="826814"/>
                  </a:cubicBezTo>
                  <a:cubicBezTo>
                    <a:pt x="630849" y="826814"/>
                    <a:pt x="812800" y="641726"/>
                    <a:pt x="812800" y="413407"/>
                  </a:cubicBezTo>
                  <a:cubicBezTo>
                    <a:pt x="812800" y="185089"/>
                    <a:pt x="630849" y="0"/>
                    <a:pt x="406400" y="0"/>
                  </a:cubicBezTo>
                  <a:close/>
                </a:path>
              </a:pathLst>
            </a:custGeom>
            <a:solidFill>
              <a:srgbClr val="17726D"/>
            </a:solidFill>
          </p:spPr>
        </p:sp>
        <p:sp>
          <p:nvSpPr>
            <p:cNvPr id="11" name="TextBox 11"/>
            <p:cNvSpPr txBox="1"/>
            <p:nvPr/>
          </p:nvSpPr>
          <p:spPr>
            <a:xfrm>
              <a:off x="76200" y="20364"/>
              <a:ext cx="660400" cy="728937"/>
            </a:xfrm>
            <a:prstGeom prst="rect">
              <a:avLst/>
            </a:prstGeom>
          </p:spPr>
          <p:txBody>
            <a:bodyPr lIns="44470" tIns="44470" rIns="44470" bIns="44470" rtlCol="0" anchor="ctr"/>
            <a:lstStyle/>
            <a:p>
              <a:pPr algn="ctr">
                <a:lnSpc>
                  <a:spcPts val="4199"/>
                </a:lnSpc>
              </a:pPr>
              <a:r>
                <a:rPr lang="en-US" sz="2999" b="1">
                  <a:solidFill>
                    <a:srgbClr val="FFFFFF"/>
                  </a:solidFill>
                  <a:latin typeface="Inter Bold"/>
                  <a:ea typeface="Inter Bold"/>
                  <a:cs typeface="Inter Bold"/>
                  <a:sym typeface="Inter Bold"/>
                </a:rPr>
                <a:t>03</a:t>
              </a:r>
            </a:p>
          </p:txBody>
        </p:sp>
      </p:grpSp>
      <p:sp>
        <p:nvSpPr>
          <p:cNvPr id="12" name="TextBox 12"/>
          <p:cNvSpPr txBox="1"/>
          <p:nvPr/>
        </p:nvSpPr>
        <p:spPr>
          <a:xfrm>
            <a:off x="2629369" y="4248649"/>
            <a:ext cx="4479875" cy="561975"/>
          </a:xfrm>
          <a:prstGeom prst="rect">
            <a:avLst/>
          </a:prstGeom>
        </p:spPr>
        <p:txBody>
          <a:bodyPr lIns="0" tIns="0" rIns="0" bIns="0" rtlCol="0" anchor="t">
            <a:spAutoFit/>
          </a:bodyPr>
          <a:lstStyle/>
          <a:p>
            <a:pPr algn="ctr">
              <a:lnSpc>
                <a:spcPts val="4199"/>
              </a:lnSpc>
              <a:spcBef>
                <a:spcPct val="0"/>
              </a:spcBef>
            </a:pPr>
            <a:r>
              <a:rPr lang="en-US" sz="2999" b="1">
                <a:solidFill>
                  <a:srgbClr val="000000"/>
                </a:solidFill>
                <a:latin typeface="Times New Roman Bold"/>
                <a:ea typeface="Times New Roman Bold"/>
                <a:cs typeface="Times New Roman Bold"/>
                <a:sym typeface="Times New Roman Bold"/>
              </a:rPr>
              <a:t>Real-Time Implementation</a:t>
            </a:r>
          </a:p>
        </p:txBody>
      </p:sp>
      <p:sp>
        <p:nvSpPr>
          <p:cNvPr id="13" name="TextBox 13"/>
          <p:cNvSpPr txBox="1"/>
          <p:nvPr/>
        </p:nvSpPr>
        <p:spPr>
          <a:xfrm>
            <a:off x="1743152" y="4896350"/>
            <a:ext cx="7178048" cy="1426845"/>
          </a:xfrm>
          <a:prstGeom prst="rect">
            <a:avLst/>
          </a:prstGeom>
        </p:spPr>
        <p:txBody>
          <a:bodyPr lIns="0" tIns="0" rIns="0" bIns="0" rtlCol="0" anchor="t">
            <a:spAutoFit/>
          </a:bodyPr>
          <a:lstStyle/>
          <a:p>
            <a:pPr marL="0" lvl="0" indent="0" algn="just">
              <a:lnSpc>
                <a:spcPts val="3720"/>
              </a:lnSpc>
            </a:pPr>
            <a:r>
              <a:rPr lang="en-US" sz="2400">
                <a:solidFill>
                  <a:srgbClr val="000000"/>
                </a:solidFill>
                <a:latin typeface="Times New Roman"/>
                <a:ea typeface="Times New Roman"/>
                <a:cs typeface="Times New Roman"/>
                <a:sym typeface="Times New Roman"/>
              </a:rPr>
              <a:t>Eventually, we could aim to make the system work in real-time, improving the efficiency of detecting faults as they happen.</a:t>
            </a:r>
          </a:p>
        </p:txBody>
      </p:sp>
      <p:grpSp>
        <p:nvGrpSpPr>
          <p:cNvPr id="14" name="Group 14"/>
          <p:cNvGrpSpPr/>
          <p:nvPr/>
        </p:nvGrpSpPr>
        <p:grpSpPr>
          <a:xfrm>
            <a:off x="595677" y="6837545"/>
            <a:ext cx="975756" cy="992580"/>
            <a:chOff x="0" y="0"/>
            <a:chExt cx="812800" cy="826814"/>
          </a:xfrm>
        </p:grpSpPr>
        <p:sp>
          <p:nvSpPr>
            <p:cNvPr id="15" name="Freeform 15"/>
            <p:cNvSpPr/>
            <p:nvPr/>
          </p:nvSpPr>
          <p:spPr>
            <a:xfrm>
              <a:off x="0" y="0"/>
              <a:ext cx="812800" cy="826814"/>
            </a:xfrm>
            <a:custGeom>
              <a:avLst/>
              <a:gdLst/>
              <a:ahLst/>
              <a:cxnLst/>
              <a:rect l="l" t="t" r="r" b="b"/>
              <a:pathLst>
                <a:path w="812800" h="826814">
                  <a:moveTo>
                    <a:pt x="406400" y="0"/>
                  </a:moveTo>
                  <a:cubicBezTo>
                    <a:pt x="181951" y="0"/>
                    <a:pt x="0" y="185089"/>
                    <a:pt x="0" y="413407"/>
                  </a:cubicBezTo>
                  <a:cubicBezTo>
                    <a:pt x="0" y="641726"/>
                    <a:pt x="181951" y="826814"/>
                    <a:pt x="406400" y="826814"/>
                  </a:cubicBezTo>
                  <a:cubicBezTo>
                    <a:pt x="630849" y="826814"/>
                    <a:pt x="812800" y="641726"/>
                    <a:pt x="812800" y="413407"/>
                  </a:cubicBezTo>
                  <a:cubicBezTo>
                    <a:pt x="812800" y="185089"/>
                    <a:pt x="630849" y="0"/>
                    <a:pt x="406400" y="0"/>
                  </a:cubicBezTo>
                  <a:close/>
                </a:path>
              </a:pathLst>
            </a:custGeom>
            <a:solidFill>
              <a:srgbClr val="17726D"/>
            </a:solidFill>
          </p:spPr>
        </p:sp>
        <p:sp>
          <p:nvSpPr>
            <p:cNvPr id="16" name="TextBox 16"/>
            <p:cNvSpPr txBox="1"/>
            <p:nvPr/>
          </p:nvSpPr>
          <p:spPr>
            <a:xfrm>
              <a:off x="76200" y="20364"/>
              <a:ext cx="660400" cy="728937"/>
            </a:xfrm>
            <a:prstGeom prst="rect">
              <a:avLst/>
            </a:prstGeom>
          </p:spPr>
          <p:txBody>
            <a:bodyPr lIns="44470" tIns="44470" rIns="44470" bIns="44470" rtlCol="0" anchor="ctr"/>
            <a:lstStyle/>
            <a:p>
              <a:pPr algn="ctr">
                <a:lnSpc>
                  <a:spcPts val="4199"/>
                </a:lnSpc>
              </a:pPr>
              <a:r>
                <a:rPr lang="en-US" sz="2999" b="1">
                  <a:solidFill>
                    <a:srgbClr val="FFFFFF"/>
                  </a:solidFill>
                  <a:latin typeface="Inter Bold"/>
                  <a:ea typeface="Inter Bold"/>
                  <a:cs typeface="Inter Bold"/>
                  <a:sym typeface="Inter Bold"/>
                </a:rPr>
                <a:t>05</a:t>
              </a:r>
            </a:p>
          </p:txBody>
        </p:sp>
      </p:grpSp>
      <p:sp>
        <p:nvSpPr>
          <p:cNvPr id="17" name="TextBox 17"/>
          <p:cNvSpPr txBox="1"/>
          <p:nvPr/>
        </p:nvSpPr>
        <p:spPr>
          <a:xfrm>
            <a:off x="2629369" y="6723245"/>
            <a:ext cx="4479875" cy="561975"/>
          </a:xfrm>
          <a:prstGeom prst="rect">
            <a:avLst/>
          </a:prstGeom>
        </p:spPr>
        <p:txBody>
          <a:bodyPr lIns="0" tIns="0" rIns="0" bIns="0" rtlCol="0" anchor="t">
            <a:spAutoFit/>
          </a:bodyPr>
          <a:lstStyle/>
          <a:p>
            <a:pPr algn="ctr">
              <a:lnSpc>
                <a:spcPts val="4199"/>
              </a:lnSpc>
              <a:spcBef>
                <a:spcPct val="0"/>
              </a:spcBef>
            </a:pPr>
            <a:r>
              <a:rPr lang="en-US" sz="2999" b="1">
                <a:solidFill>
                  <a:srgbClr val="000000"/>
                </a:solidFill>
                <a:latin typeface="Times New Roman Bold"/>
                <a:ea typeface="Times New Roman Bold"/>
                <a:cs typeface="Times New Roman Bold"/>
                <a:sym typeface="Times New Roman Bold"/>
              </a:rPr>
              <a:t>Optimize the Model</a:t>
            </a:r>
          </a:p>
        </p:txBody>
      </p:sp>
      <p:sp>
        <p:nvSpPr>
          <p:cNvPr id="18" name="TextBox 18"/>
          <p:cNvSpPr txBox="1"/>
          <p:nvPr/>
        </p:nvSpPr>
        <p:spPr>
          <a:xfrm>
            <a:off x="1743152" y="7370945"/>
            <a:ext cx="7178048" cy="1426845"/>
          </a:xfrm>
          <a:prstGeom prst="rect">
            <a:avLst/>
          </a:prstGeom>
        </p:spPr>
        <p:txBody>
          <a:bodyPr lIns="0" tIns="0" rIns="0" bIns="0" rtlCol="0" anchor="t">
            <a:spAutoFit/>
          </a:bodyPr>
          <a:lstStyle/>
          <a:p>
            <a:pPr marL="0" lvl="0" indent="0" algn="just">
              <a:lnSpc>
                <a:spcPts val="3720"/>
              </a:lnSpc>
            </a:pPr>
            <a:r>
              <a:rPr lang="en-US" sz="2400">
                <a:solidFill>
                  <a:srgbClr val="000000"/>
                </a:solidFill>
                <a:latin typeface="Times New Roman"/>
                <a:ea typeface="Times New Roman"/>
                <a:cs typeface="Times New Roman"/>
                <a:sym typeface="Times New Roman"/>
              </a:rPr>
              <a:t>Work on optimizing the model to make it faster and more memory-efficient, so it can run on lower-end hardware or embedded systems.</a:t>
            </a:r>
          </a:p>
        </p:txBody>
      </p:sp>
      <p:grpSp>
        <p:nvGrpSpPr>
          <p:cNvPr id="19" name="Group 19"/>
          <p:cNvGrpSpPr/>
          <p:nvPr/>
        </p:nvGrpSpPr>
        <p:grpSpPr>
          <a:xfrm>
            <a:off x="9265638" y="1839739"/>
            <a:ext cx="975756" cy="992580"/>
            <a:chOff x="0" y="0"/>
            <a:chExt cx="812800" cy="826814"/>
          </a:xfrm>
        </p:grpSpPr>
        <p:sp>
          <p:nvSpPr>
            <p:cNvPr id="20" name="Freeform 20"/>
            <p:cNvSpPr/>
            <p:nvPr/>
          </p:nvSpPr>
          <p:spPr>
            <a:xfrm>
              <a:off x="0" y="0"/>
              <a:ext cx="812800" cy="826814"/>
            </a:xfrm>
            <a:custGeom>
              <a:avLst/>
              <a:gdLst/>
              <a:ahLst/>
              <a:cxnLst/>
              <a:rect l="l" t="t" r="r" b="b"/>
              <a:pathLst>
                <a:path w="812800" h="826814">
                  <a:moveTo>
                    <a:pt x="406400" y="0"/>
                  </a:moveTo>
                  <a:cubicBezTo>
                    <a:pt x="181951" y="0"/>
                    <a:pt x="0" y="185089"/>
                    <a:pt x="0" y="413407"/>
                  </a:cubicBezTo>
                  <a:cubicBezTo>
                    <a:pt x="0" y="641726"/>
                    <a:pt x="181951" y="826814"/>
                    <a:pt x="406400" y="826814"/>
                  </a:cubicBezTo>
                  <a:cubicBezTo>
                    <a:pt x="630849" y="826814"/>
                    <a:pt x="812800" y="641726"/>
                    <a:pt x="812800" y="413407"/>
                  </a:cubicBezTo>
                  <a:cubicBezTo>
                    <a:pt x="812800" y="185089"/>
                    <a:pt x="630849" y="0"/>
                    <a:pt x="406400" y="0"/>
                  </a:cubicBezTo>
                  <a:close/>
                </a:path>
              </a:pathLst>
            </a:custGeom>
            <a:solidFill>
              <a:srgbClr val="17726D"/>
            </a:solidFill>
          </p:spPr>
        </p:sp>
        <p:sp>
          <p:nvSpPr>
            <p:cNvPr id="21" name="TextBox 21"/>
            <p:cNvSpPr txBox="1"/>
            <p:nvPr/>
          </p:nvSpPr>
          <p:spPr>
            <a:xfrm>
              <a:off x="76200" y="20364"/>
              <a:ext cx="660400" cy="728937"/>
            </a:xfrm>
            <a:prstGeom prst="rect">
              <a:avLst/>
            </a:prstGeom>
          </p:spPr>
          <p:txBody>
            <a:bodyPr lIns="44470" tIns="44470" rIns="44470" bIns="44470" rtlCol="0" anchor="ctr"/>
            <a:lstStyle/>
            <a:p>
              <a:pPr algn="ctr">
                <a:lnSpc>
                  <a:spcPts val="4199"/>
                </a:lnSpc>
              </a:pPr>
              <a:r>
                <a:rPr lang="en-US" sz="2999" b="1">
                  <a:solidFill>
                    <a:srgbClr val="FFFFFF"/>
                  </a:solidFill>
                  <a:latin typeface="Inter Bold"/>
                  <a:ea typeface="Inter Bold"/>
                  <a:cs typeface="Inter Bold"/>
                  <a:sym typeface="Inter Bold"/>
                </a:rPr>
                <a:t>02</a:t>
              </a:r>
            </a:p>
          </p:txBody>
        </p:sp>
      </p:grpSp>
      <p:sp>
        <p:nvSpPr>
          <p:cNvPr id="22" name="TextBox 22"/>
          <p:cNvSpPr txBox="1"/>
          <p:nvPr/>
        </p:nvSpPr>
        <p:spPr>
          <a:xfrm>
            <a:off x="11232546" y="1774054"/>
            <a:ext cx="4479875" cy="561975"/>
          </a:xfrm>
          <a:prstGeom prst="rect">
            <a:avLst/>
          </a:prstGeom>
        </p:spPr>
        <p:txBody>
          <a:bodyPr lIns="0" tIns="0" rIns="0" bIns="0" rtlCol="0" anchor="t">
            <a:spAutoFit/>
          </a:bodyPr>
          <a:lstStyle/>
          <a:p>
            <a:pPr algn="ctr">
              <a:lnSpc>
                <a:spcPts val="4199"/>
              </a:lnSpc>
              <a:spcBef>
                <a:spcPct val="0"/>
              </a:spcBef>
            </a:pPr>
            <a:r>
              <a:rPr lang="en-US" sz="2999" b="1">
                <a:solidFill>
                  <a:srgbClr val="000000"/>
                </a:solidFill>
                <a:latin typeface="Times New Roman Bold"/>
                <a:ea typeface="Times New Roman Bold"/>
                <a:cs typeface="Times New Roman Bold"/>
                <a:sym typeface="Times New Roman Bold"/>
              </a:rPr>
              <a:t>Test with More Classifiers</a:t>
            </a:r>
          </a:p>
        </p:txBody>
      </p:sp>
      <p:sp>
        <p:nvSpPr>
          <p:cNvPr id="23" name="TextBox 23"/>
          <p:cNvSpPr txBox="1"/>
          <p:nvPr/>
        </p:nvSpPr>
        <p:spPr>
          <a:xfrm>
            <a:off x="10346329" y="2421754"/>
            <a:ext cx="7178048" cy="1426845"/>
          </a:xfrm>
          <a:prstGeom prst="rect">
            <a:avLst/>
          </a:prstGeom>
        </p:spPr>
        <p:txBody>
          <a:bodyPr lIns="0" tIns="0" rIns="0" bIns="0" rtlCol="0" anchor="t">
            <a:spAutoFit/>
          </a:bodyPr>
          <a:lstStyle/>
          <a:p>
            <a:pPr algn="just">
              <a:lnSpc>
                <a:spcPts val="3720"/>
              </a:lnSpc>
            </a:pPr>
            <a:r>
              <a:rPr lang="en-US" sz="2400">
                <a:solidFill>
                  <a:srgbClr val="000000"/>
                </a:solidFill>
                <a:latin typeface="Times New Roman"/>
                <a:ea typeface="Times New Roman"/>
                <a:cs typeface="Times New Roman"/>
                <a:sym typeface="Times New Roman"/>
              </a:rPr>
              <a:t>Trying out different classifiers like SVM, Random Forest, or combining multiple models could give better results.</a:t>
            </a:r>
          </a:p>
        </p:txBody>
      </p:sp>
      <p:grpSp>
        <p:nvGrpSpPr>
          <p:cNvPr id="24" name="Group 24"/>
          <p:cNvGrpSpPr/>
          <p:nvPr/>
        </p:nvGrpSpPr>
        <p:grpSpPr>
          <a:xfrm>
            <a:off x="9265638" y="4362949"/>
            <a:ext cx="975756" cy="992580"/>
            <a:chOff x="0" y="0"/>
            <a:chExt cx="812800" cy="826814"/>
          </a:xfrm>
        </p:grpSpPr>
        <p:sp>
          <p:nvSpPr>
            <p:cNvPr id="25" name="Freeform 25"/>
            <p:cNvSpPr/>
            <p:nvPr/>
          </p:nvSpPr>
          <p:spPr>
            <a:xfrm>
              <a:off x="0" y="0"/>
              <a:ext cx="812800" cy="826814"/>
            </a:xfrm>
            <a:custGeom>
              <a:avLst/>
              <a:gdLst/>
              <a:ahLst/>
              <a:cxnLst/>
              <a:rect l="l" t="t" r="r" b="b"/>
              <a:pathLst>
                <a:path w="812800" h="826814">
                  <a:moveTo>
                    <a:pt x="406400" y="0"/>
                  </a:moveTo>
                  <a:cubicBezTo>
                    <a:pt x="181951" y="0"/>
                    <a:pt x="0" y="185089"/>
                    <a:pt x="0" y="413407"/>
                  </a:cubicBezTo>
                  <a:cubicBezTo>
                    <a:pt x="0" y="641726"/>
                    <a:pt x="181951" y="826814"/>
                    <a:pt x="406400" y="826814"/>
                  </a:cubicBezTo>
                  <a:cubicBezTo>
                    <a:pt x="630849" y="826814"/>
                    <a:pt x="812800" y="641726"/>
                    <a:pt x="812800" y="413407"/>
                  </a:cubicBezTo>
                  <a:cubicBezTo>
                    <a:pt x="812800" y="185089"/>
                    <a:pt x="630849" y="0"/>
                    <a:pt x="406400" y="0"/>
                  </a:cubicBezTo>
                  <a:close/>
                </a:path>
              </a:pathLst>
            </a:custGeom>
            <a:solidFill>
              <a:srgbClr val="17726D"/>
            </a:solidFill>
          </p:spPr>
        </p:sp>
        <p:sp>
          <p:nvSpPr>
            <p:cNvPr id="26" name="TextBox 26"/>
            <p:cNvSpPr txBox="1"/>
            <p:nvPr/>
          </p:nvSpPr>
          <p:spPr>
            <a:xfrm>
              <a:off x="76200" y="20364"/>
              <a:ext cx="660400" cy="728937"/>
            </a:xfrm>
            <a:prstGeom prst="rect">
              <a:avLst/>
            </a:prstGeom>
          </p:spPr>
          <p:txBody>
            <a:bodyPr lIns="44470" tIns="44470" rIns="44470" bIns="44470" rtlCol="0" anchor="ctr"/>
            <a:lstStyle/>
            <a:p>
              <a:pPr algn="ctr">
                <a:lnSpc>
                  <a:spcPts val="4199"/>
                </a:lnSpc>
              </a:pPr>
              <a:r>
                <a:rPr lang="en-US" sz="2999" b="1">
                  <a:solidFill>
                    <a:srgbClr val="FFFFFF"/>
                  </a:solidFill>
                  <a:latin typeface="Inter Bold"/>
                  <a:ea typeface="Inter Bold"/>
                  <a:cs typeface="Inter Bold"/>
                  <a:sym typeface="Inter Bold"/>
                </a:rPr>
                <a:t>04</a:t>
              </a:r>
            </a:p>
          </p:txBody>
        </p:sp>
      </p:grpSp>
      <p:sp>
        <p:nvSpPr>
          <p:cNvPr id="27" name="TextBox 27"/>
          <p:cNvSpPr txBox="1"/>
          <p:nvPr/>
        </p:nvSpPr>
        <p:spPr>
          <a:xfrm>
            <a:off x="11232546" y="4248649"/>
            <a:ext cx="4479875" cy="561975"/>
          </a:xfrm>
          <a:prstGeom prst="rect">
            <a:avLst/>
          </a:prstGeom>
        </p:spPr>
        <p:txBody>
          <a:bodyPr lIns="0" tIns="0" rIns="0" bIns="0" rtlCol="0" anchor="t">
            <a:spAutoFit/>
          </a:bodyPr>
          <a:lstStyle/>
          <a:p>
            <a:pPr algn="ctr">
              <a:lnSpc>
                <a:spcPts val="4199"/>
              </a:lnSpc>
              <a:spcBef>
                <a:spcPct val="0"/>
              </a:spcBef>
            </a:pPr>
            <a:r>
              <a:rPr lang="en-US" sz="2999" b="1">
                <a:solidFill>
                  <a:srgbClr val="000000"/>
                </a:solidFill>
                <a:latin typeface="Times New Roman Bold"/>
                <a:ea typeface="Times New Roman Bold"/>
                <a:cs typeface="Times New Roman Bold"/>
                <a:sym typeface="Times New Roman Bold"/>
              </a:rPr>
              <a:t>Larger Dataset</a:t>
            </a:r>
          </a:p>
        </p:txBody>
      </p:sp>
      <p:sp>
        <p:nvSpPr>
          <p:cNvPr id="28" name="TextBox 28"/>
          <p:cNvSpPr txBox="1"/>
          <p:nvPr/>
        </p:nvSpPr>
        <p:spPr>
          <a:xfrm>
            <a:off x="10346329" y="4896350"/>
            <a:ext cx="7178048" cy="1426845"/>
          </a:xfrm>
          <a:prstGeom prst="rect">
            <a:avLst/>
          </a:prstGeom>
        </p:spPr>
        <p:txBody>
          <a:bodyPr lIns="0" tIns="0" rIns="0" bIns="0" rtlCol="0" anchor="t">
            <a:spAutoFit/>
          </a:bodyPr>
          <a:lstStyle/>
          <a:p>
            <a:pPr marL="0" lvl="0" indent="0" algn="just">
              <a:lnSpc>
                <a:spcPts val="3720"/>
              </a:lnSpc>
            </a:pPr>
            <a:r>
              <a:rPr lang="en-US" sz="2400">
                <a:solidFill>
                  <a:srgbClr val="000000"/>
                </a:solidFill>
                <a:latin typeface="Times New Roman"/>
                <a:ea typeface="Times New Roman"/>
                <a:cs typeface="Times New Roman"/>
                <a:sym typeface="Times New Roman"/>
              </a:rPr>
              <a:t>Collecting more data or using data augmentation techniques like adding noise could make the model more robust and avoid overfitting.</a:t>
            </a:r>
          </a:p>
        </p:txBody>
      </p:sp>
      <p:grpSp>
        <p:nvGrpSpPr>
          <p:cNvPr id="29" name="Group 29"/>
          <p:cNvGrpSpPr/>
          <p:nvPr/>
        </p:nvGrpSpPr>
        <p:grpSpPr>
          <a:xfrm>
            <a:off x="9265638" y="6837545"/>
            <a:ext cx="975756" cy="992580"/>
            <a:chOff x="0" y="0"/>
            <a:chExt cx="812800" cy="826814"/>
          </a:xfrm>
        </p:grpSpPr>
        <p:sp>
          <p:nvSpPr>
            <p:cNvPr id="30" name="Freeform 30"/>
            <p:cNvSpPr/>
            <p:nvPr/>
          </p:nvSpPr>
          <p:spPr>
            <a:xfrm>
              <a:off x="0" y="0"/>
              <a:ext cx="812800" cy="826814"/>
            </a:xfrm>
            <a:custGeom>
              <a:avLst/>
              <a:gdLst/>
              <a:ahLst/>
              <a:cxnLst/>
              <a:rect l="l" t="t" r="r" b="b"/>
              <a:pathLst>
                <a:path w="812800" h="826814">
                  <a:moveTo>
                    <a:pt x="406400" y="0"/>
                  </a:moveTo>
                  <a:cubicBezTo>
                    <a:pt x="181951" y="0"/>
                    <a:pt x="0" y="185089"/>
                    <a:pt x="0" y="413407"/>
                  </a:cubicBezTo>
                  <a:cubicBezTo>
                    <a:pt x="0" y="641726"/>
                    <a:pt x="181951" y="826814"/>
                    <a:pt x="406400" y="826814"/>
                  </a:cubicBezTo>
                  <a:cubicBezTo>
                    <a:pt x="630849" y="826814"/>
                    <a:pt x="812800" y="641726"/>
                    <a:pt x="812800" y="413407"/>
                  </a:cubicBezTo>
                  <a:cubicBezTo>
                    <a:pt x="812800" y="185089"/>
                    <a:pt x="630849" y="0"/>
                    <a:pt x="406400" y="0"/>
                  </a:cubicBezTo>
                  <a:close/>
                </a:path>
              </a:pathLst>
            </a:custGeom>
            <a:solidFill>
              <a:srgbClr val="17726D"/>
            </a:solidFill>
          </p:spPr>
        </p:sp>
        <p:sp>
          <p:nvSpPr>
            <p:cNvPr id="31" name="TextBox 31"/>
            <p:cNvSpPr txBox="1"/>
            <p:nvPr/>
          </p:nvSpPr>
          <p:spPr>
            <a:xfrm>
              <a:off x="76200" y="20364"/>
              <a:ext cx="660400" cy="728937"/>
            </a:xfrm>
            <a:prstGeom prst="rect">
              <a:avLst/>
            </a:prstGeom>
          </p:spPr>
          <p:txBody>
            <a:bodyPr lIns="44470" tIns="44470" rIns="44470" bIns="44470" rtlCol="0" anchor="ctr"/>
            <a:lstStyle/>
            <a:p>
              <a:pPr algn="ctr">
                <a:lnSpc>
                  <a:spcPts val="4199"/>
                </a:lnSpc>
              </a:pPr>
              <a:r>
                <a:rPr lang="en-US" sz="2999" b="1">
                  <a:solidFill>
                    <a:srgbClr val="FFFFFF"/>
                  </a:solidFill>
                  <a:latin typeface="Inter Bold"/>
                  <a:ea typeface="Inter Bold"/>
                  <a:cs typeface="Inter Bold"/>
                  <a:sym typeface="Inter Bold"/>
                </a:rPr>
                <a:t>06</a:t>
              </a:r>
            </a:p>
          </p:txBody>
        </p:sp>
      </p:grpSp>
      <p:sp>
        <p:nvSpPr>
          <p:cNvPr id="32" name="TextBox 32"/>
          <p:cNvSpPr txBox="1"/>
          <p:nvPr/>
        </p:nvSpPr>
        <p:spPr>
          <a:xfrm>
            <a:off x="10921977" y="6723245"/>
            <a:ext cx="6295618" cy="494110"/>
          </a:xfrm>
          <a:prstGeom prst="rect">
            <a:avLst/>
          </a:prstGeom>
        </p:spPr>
        <p:txBody>
          <a:bodyPr wrap="square" lIns="0" tIns="0" rIns="0" bIns="0" rtlCol="0" anchor="t">
            <a:spAutoFit/>
          </a:bodyPr>
          <a:lstStyle/>
          <a:p>
            <a:pPr algn="ctr">
              <a:lnSpc>
                <a:spcPts val="4199"/>
              </a:lnSpc>
              <a:spcBef>
                <a:spcPct val="0"/>
              </a:spcBef>
            </a:pPr>
            <a:r>
              <a:rPr lang="en-US" sz="2999" b="1" dirty="0">
                <a:solidFill>
                  <a:srgbClr val="000000"/>
                </a:solidFill>
                <a:latin typeface="Times New Roman Bold"/>
                <a:ea typeface="Times New Roman Bold"/>
                <a:cs typeface="Times New Roman Bold"/>
                <a:sym typeface="Times New Roman Bold"/>
              </a:rPr>
              <a:t> Enhance Noise Reduction Techniques</a:t>
            </a:r>
          </a:p>
        </p:txBody>
      </p:sp>
      <p:sp>
        <p:nvSpPr>
          <p:cNvPr id="33" name="TextBox 33"/>
          <p:cNvSpPr txBox="1"/>
          <p:nvPr/>
        </p:nvSpPr>
        <p:spPr>
          <a:xfrm>
            <a:off x="10346329" y="7370945"/>
            <a:ext cx="7178048" cy="1893570"/>
          </a:xfrm>
          <a:prstGeom prst="rect">
            <a:avLst/>
          </a:prstGeom>
        </p:spPr>
        <p:txBody>
          <a:bodyPr lIns="0" tIns="0" rIns="0" bIns="0" rtlCol="0" anchor="t">
            <a:spAutoFit/>
          </a:bodyPr>
          <a:lstStyle/>
          <a:p>
            <a:pPr marL="0" lvl="0" indent="0" algn="just">
              <a:lnSpc>
                <a:spcPts val="3720"/>
              </a:lnSpc>
            </a:pPr>
            <a:r>
              <a:rPr lang="en-US" sz="2400">
                <a:solidFill>
                  <a:srgbClr val="000000"/>
                </a:solidFill>
                <a:latin typeface="Times New Roman"/>
                <a:ea typeface="Times New Roman"/>
                <a:cs typeface="Times New Roman"/>
                <a:sym typeface="Times New Roman"/>
              </a:rPr>
              <a:t>Improve the system’s performance in noisy environments by exploring advanced noise filtering techniques or adaptive filters, which could enhance fault detection accuracy in real-world conditions.</a:t>
            </a:r>
          </a:p>
        </p:txBody>
      </p:sp>
      <p:sp>
        <p:nvSpPr>
          <p:cNvPr id="34" name="TextBox 34"/>
          <p:cNvSpPr txBox="1"/>
          <p:nvPr/>
        </p:nvSpPr>
        <p:spPr>
          <a:xfrm>
            <a:off x="17217595" y="9422638"/>
            <a:ext cx="328017" cy="368301"/>
          </a:xfrm>
          <a:prstGeom prst="rect">
            <a:avLst/>
          </a:prstGeom>
        </p:spPr>
        <p:txBody>
          <a:bodyPr lIns="0" tIns="0" rIns="0" bIns="0" rtlCol="0" anchor="t">
            <a:spAutoFit/>
          </a:bodyPr>
          <a:lstStyle/>
          <a:p>
            <a:pPr marL="0" lvl="0" indent="0" algn="r">
              <a:lnSpc>
                <a:spcPts val="3099"/>
              </a:lnSpc>
            </a:pPr>
            <a:r>
              <a:rPr lang="en-US" sz="1999" b="1" spc="147">
                <a:solidFill>
                  <a:srgbClr val="000000"/>
                </a:solidFill>
                <a:latin typeface="Open Sans Bold"/>
                <a:ea typeface="Open Sans Bold"/>
                <a:cs typeface="Open Sans Bold"/>
                <a:sym typeface="Open Sans Bold"/>
              </a:rPr>
              <a:t>10</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a:off x="4769132" y="1138925"/>
            <a:ext cx="988551" cy="988551"/>
            <a:chOff x="0" y="0"/>
            <a:chExt cx="1318068" cy="1318068"/>
          </a:xfrm>
        </p:grpSpPr>
        <p:sp>
          <p:nvSpPr>
            <p:cNvPr id="3" name="Freeform 3"/>
            <p:cNvSpPr/>
            <p:nvPr/>
          </p:nvSpPr>
          <p:spPr>
            <a:xfrm>
              <a:off x="0" y="0"/>
              <a:ext cx="1318068" cy="1318068"/>
            </a:xfrm>
            <a:custGeom>
              <a:avLst/>
              <a:gdLst/>
              <a:ahLst/>
              <a:cxnLst/>
              <a:rect l="l" t="t" r="r" b="b"/>
              <a:pathLst>
                <a:path w="1318068" h="1318068">
                  <a:moveTo>
                    <a:pt x="0" y="0"/>
                  </a:moveTo>
                  <a:lnTo>
                    <a:pt x="1318068" y="0"/>
                  </a:lnTo>
                  <a:lnTo>
                    <a:pt x="1318068" y="1318068"/>
                  </a:lnTo>
                  <a:lnTo>
                    <a:pt x="0" y="1318068"/>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4" name="TextBox 4"/>
            <p:cNvSpPr txBox="1"/>
            <p:nvPr/>
          </p:nvSpPr>
          <p:spPr>
            <a:xfrm>
              <a:off x="134243" y="266211"/>
              <a:ext cx="1049582" cy="652820"/>
            </a:xfrm>
            <a:prstGeom prst="rect">
              <a:avLst/>
            </a:prstGeom>
          </p:spPr>
          <p:txBody>
            <a:bodyPr lIns="0" tIns="0" rIns="0" bIns="0" rtlCol="0" anchor="t">
              <a:spAutoFit/>
            </a:bodyPr>
            <a:lstStyle/>
            <a:p>
              <a:pPr marL="0" lvl="0" indent="0" algn="ctr">
                <a:lnSpc>
                  <a:spcPts val="4162"/>
                </a:lnSpc>
                <a:spcBef>
                  <a:spcPct val="0"/>
                </a:spcBef>
              </a:pPr>
              <a:r>
                <a:rPr lang="en-US" sz="2973">
                  <a:solidFill>
                    <a:srgbClr val="FDFDFD"/>
                  </a:solidFill>
                  <a:latin typeface="Open Sans Extra Bold"/>
                  <a:ea typeface="Open Sans Extra Bold"/>
                  <a:cs typeface="Open Sans Extra Bold"/>
                  <a:sym typeface="Open Sans Extra Bold"/>
                </a:rPr>
                <a:t>01</a:t>
              </a:r>
            </a:p>
          </p:txBody>
        </p:sp>
      </p:grpSp>
      <p:grpSp>
        <p:nvGrpSpPr>
          <p:cNvPr id="5" name="Group 5"/>
          <p:cNvGrpSpPr/>
          <p:nvPr/>
        </p:nvGrpSpPr>
        <p:grpSpPr>
          <a:xfrm>
            <a:off x="5263408" y="2732588"/>
            <a:ext cx="988551" cy="988551"/>
            <a:chOff x="0" y="0"/>
            <a:chExt cx="1318068" cy="1318068"/>
          </a:xfrm>
        </p:grpSpPr>
        <p:sp>
          <p:nvSpPr>
            <p:cNvPr id="6" name="Freeform 6"/>
            <p:cNvSpPr/>
            <p:nvPr/>
          </p:nvSpPr>
          <p:spPr>
            <a:xfrm>
              <a:off x="0" y="0"/>
              <a:ext cx="1318068" cy="1318068"/>
            </a:xfrm>
            <a:custGeom>
              <a:avLst/>
              <a:gdLst/>
              <a:ahLst/>
              <a:cxnLst/>
              <a:rect l="l" t="t" r="r" b="b"/>
              <a:pathLst>
                <a:path w="1318068" h="1318068">
                  <a:moveTo>
                    <a:pt x="0" y="0"/>
                  </a:moveTo>
                  <a:lnTo>
                    <a:pt x="1318068" y="0"/>
                  </a:lnTo>
                  <a:lnTo>
                    <a:pt x="1318068" y="1318068"/>
                  </a:lnTo>
                  <a:lnTo>
                    <a:pt x="0" y="1318068"/>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7" name="TextBox 7"/>
            <p:cNvSpPr txBox="1"/>
            <p:nvPr/>
          </p:nvSpPr>
          <p:spPr>
            <a:xfrm>
              <a:off x="134243" y="266211"/>
              <a:ext cx="1049582" cy="652820"/>
            </a:xfrm>
            <a:prstGeom prst="rect">
              <a:avLst/>
            </a:prstGeom>
          </p:spPr>
          <p:txBody>
            <a:bodyPr lIns="0" tIns="0" rIns="0" bIns="0" rtlCol="0" anchor="t">
              <a:spAutoFit/>
            </a:bodyPr>
            <a:lstStyle/>
            <a:p>
              <a:pPr marL="0" lvl="0" indent="0" algn="ctr">
                <a:lnSpc>
                  <a:spcPts val="4162"/>
                </a:lnSpc>
                <a:spcBef>
                  <a:spcPct val="0"/>
                </a:spcBef>
              </a:pPr>
              <a:r>
                <a:rPr lang="en-US" sz="2973">
                  <a:solidFill>
                    <a:srgbClr val="FDFDFD"/>
                  </a:solidFill>
                  <a:latin typeface="Open Sans Extra Bold"/>
                  <a:ea typeface="Open Sans Extra Bold"/>
                  <a:cs typeface="Open Sans Extra Bold"/>
                  <a:sym typeface="Open Sans Extra Bold"/>
                </a:rPr>
                <a:t>02</a:t>
              </a:r>
            </a:p>
          </p:txBody>
        </p:sp>
      </p:grpSp>
      <p:grpSp>
        <p:nvGrpSpPr>
          <p:cNvPr id="8" name="Group 8"/>
          <p:cNvGrpSpPr/>
          <p:nvPr/>
        </p:nvGrpSpPr>
        <p:grpSpPr>
          <a:xfrm>
            <a:off x="5353895" y="4490696"/>
            <a:ext cx="988551" cy="988551"/>
            <a:chOff x="0" y="0"/>
            <a:chExt cx="1318068" cy="1318068"/>
          </a:xfrm>
        </p:grpSpPr>
        <p:sp>
          <p:nvSpPr>
            <p:cNvPr id="9" name="Freeform 9"/>
            <p:cNvSpPr/>
            <p:nvPr/>
          </p:nvSpPr>
          <p:spPr>
            <a:xfrm>
              <a:off x="0" y="0"/>
              <a:ext cx="1318068" cy="1318068"/>
            </a:xfrm>
            <a:custGeom>
              <a:avLst/>
              <a:gdLst/>
              <a:ahLst/>
              <a:cxnLst/>
              <a:rect l="l" t="t" r="r" b="b"/>
              <a:pathLst>
                <a:path w="1318068" h="1318068">
                  <a:moveTo>
                    <a:pt x="0" y="0"/>
                  </a:moveTo>
                  <a:lnTo>
                    <a:pt x="1318068" y="0"/>
                  </a:lnTo>
                  <a:lnTo>
                    <a:pt x="1318068" y="1318068"/>
                  </a:lnTo>
                  <a:lnTo>
                    <a:pt x="0" y="1318068"/>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10" name="TextBox 10"/>
            <p:cNvSpPr txBox="1"/>
            <p:nvPr/>
          </p:nvSpPr>
          <p:spPr>
            <a:xfrm>
              <a:off x="134243" y="266211"/>
              <a:ext cx="1049582" cy="652820"/>
            </a:xfrm>
            <a:prstGeom prst="rect">
              <a:avLst/>
            </a:prstGeom>
          </p:spPr>
          <p:txBody>
            <a:bodyPr lIns="0" tIns="0" rIns="0" bIns="0" rtlCol="0" anchor="t">
              <a:spAutoFit/>
            </a:bodyPr>
            <a:lstStyle/>
            <a:p>
              <a:pPr marL="0" lvl="0" indent="0" algn="ctr">
                <a:lnSpc>
                  <a:spcPts val="4162"/>
                </a:lnSpc>
                <a:spcBef>
                  <a:spcPct val="0"/>
                </a:spcBef>
              </a:pPr>
              <a:r>
                <a:rPr lang="en-US" sz="2973">
                  <a:solidFill>
                    <a:srgbClr val="FDFDFD"/>
                  </a:solidFill>
                  <a:latin typeface="Open Sans Extra Bold"/>
                  <a:ea typeface="Open Sans Extra Bold"/>
                  <a:cs typeface="Open Sans Extra Bold"/>
                  <a:sym typeface="Open Sans Extra Bold"/>
                </a:rPr>
                <a:t>03</a:t>
              </a:r>
            </a:p>
          </p:txBody>
        </p:sp>
      </p:grpSp>
      <p:grpSp>
        <p:nvGrpSpPr>
          <p:cNvPr id="11" name="Group 11"/>
          <p:cNvGrpSpPr/>
          <p:nvPr/>
        </p:nvGrpSpPr>
        <p:grpSpPr>
          <a:xfrm>
            <a:off x="5263408" y="6248804"/>
            <a:ext cx="988551" cy="988551"/>
            <a:chOff x="0" y="0"/>
            <a:chExt cx="1318068" cy="1318068"/>
          </a:xfrm>
        </p:grpSpPr>
        <p:sp>
          <p:nvSpPr>
            <p:cNvPr id="12" name="Freeform 12"/>
            <p:cNvSpPr/>
            <p:nvPr/>
          </p:nvSpPr>
          <p:spPr>
            <a:xfrm>
              <a:off x="0" y="0"/>
              <a:ext cx="1318068" cy="1318068"/>
            </a:xfrm>
            <a:custGeom>
              <a:avLst/>
              <a:gdLst/>
              <a:ahLst/>
              <a:cxnLst/>
              <a:rect l="l" t="t" r="r" b="b"/>
              <a:pathLst>
                <a:path w="1318068" h="1318068">
                  <a:moveTo>
                    <a:pt x="0" y="0"/>
                  </a:moveTo>
                  <a:lnTo>
                    <a:pt x="1318068" y="0"/>
                  </a:lnTo>
                  <a:lnTo>
                    <a:pt x="1318068" y="1318068"/>
                  </a:lnTo>
                  <a:lnTo>
                    <a:pt x="0" y="1318068"/>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13" name="TextBox 13"/>
            <p:cNvSpPr txBox="1"/>
            <p:nvPr/>
          </p:nvSpPr>
          <p:spPr>
            <a:xfrm>
              <a:off x="134243" y="266211"/>
              <a:ext cx="1049582" cy="652820"/>
            </a:xfrm>
            <a:prstGeom prst="rect">
              <a:avLst/>
            </a:prstGeom>
          </p:spPr>
          <p:txBody>
            <a:bodyPr lIns="0" tIns="0" rIns="0" bIns="0" rtlCol="0" anchor="t">
              <a:spAutoFit/>
            </a:bodyPr>
            <a:lstStyle/>
            <a:p>
              <a:pPr marL="0" lvl="0" indent="0" algn="ctr">
                <a:lnSpc>
                  <a:spcPts val="4162"/>
                </a:lnSpc>
                <a:spcBef>
                  <a:spcPct val="0"/>
                </a:spcBef>
              </a:pPr>
              <a:r>
                <a:rPr lang="en-US" sz="2973">
                  <a:solidFill>
                    <a:srgbClr val="FDFDFD"/>
                  </a:solidFill>
                  <a:latin typeface="Open Sans Extra Bold"/>
                  <a:ea typeface="Open Sans Extra Bold"/>
                  <a:cs typeface="Open Sans Extra Bold"/>
                  <a:sym typeface="Open Sans Extra Bold"/>
                </a:rPr>
                <a:t>04</a:t>
              </a:r>
            </a:p>
          </p:txBody>
        </p:sp>
      </p:grpSp>
      <p:grpSp>
        <p:nvGrpSpPr>
          <p:cNvPr id="14" name="Group 14"/>
          <p:cNvGrpSpPr/>
          <p:nvPr/>
        </p:nvGrpSpPr>
        <p:grpSpPr>
          <a:xfrm>
            <a:off x="-9900111" y="-2783012"/>
            <a:ext cx="14763664" cy="15795791"/>
            <a:chOff x="0" y="0"/>
            <a:chExt cx="759690" cy="812800"/>
          </a:xfrm>
        </p:grpSpPr>
        <p:sp>
          <p:nvSpPr>
            <p:cNvPr id="15" name="Freeform 15"/>
            <p:cNvSpPr/>
            <p:nvPr/>
          </p:nvSpPr>
          <p:spPr>
            <a:xfrm>
              <a:off x="0" y="0"/>
              <a:ext cx="759690" cy="812800"/>
            </a:xfrm>
            <a:custGeom>
              <a:avLst/>
              <a:gdLst/>
              <a:ahLst/>
              <a:cxnLst/>
              <a:rect l="l" t="t" r="r" b="b"/>
              <a:pathLst>
                <a:path w="759690" h="812800">
                  <a:moveTo>
                    <a:pt x="379845" y="0"/>
                  </a:moveTo>
                  <a:cubicBezTo>
                    <a:pt x="170062" y="0"/>
                    <a:pt x="0" y="181951"/>
                    <a:pt x="0" y="406400"/>
                  </a:cubicBezTo>
                  <a:cubicBezTo>
                    <a:pt x="0" y="630849"/>
                    <a:pt x="170062" y="812800"/>
                    <a:pt x="379845" y="812800"/>
                  </a:cubicBezTo>
                  <a:cubicBezTo>
                    <a:pt x="589628" y="812800"/>
                    <a:pt x="759690" y="630849"/>
                    <a:pt x="759690" y="406400"/>
                  </a:cubicBezTo>
                  <a:cubicBezTo>
                    <a:pt x="759690" y="181951"/>
                    <a:pt x="589628" y="0"/>
                    <a:pt x="379845" y="0"/>
                  </a:cubicBezTo>
                  <a:close/>
                </a:path>
              </a:pathLst>
            </a:custGeom>
            <a:solidFill>
              <a:srgbClr val="000000">
                <a:alpha val="0"/>
              </a:srgbClr>
            </a:solidFill>
            <a:ln w="38100" cap="sq">
              <a:solidFill>
                <a:srgbClr val="17726D"/>
              </a:solidFill>
              <a:prstDash val="solid"/>
              <a:miter/>
            </a:ln>
          </p:spPr>
        </p:sp>
        <p:sp>
          <p:nvSpPr>
            <p:cNvPr id="16" name="TextBox 16"/>
            <p:cNvSpPr txBox="1"/>
            <p:nvPr/>
          </p:nvSpPr>
          <p:spPr>
            <a:xfrm>
              <a:off x="71221" y="38100"/>
              <a:ext cx="617248"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17" name="Group 17"/>
          <p:cNvGrpSpPr/>
          <p:nvPr/>
        </p:nvGrpSpPr>
        <p:grpSpPr>
          <a:xfrm>
            <a:off x="-6007842" y="-1797460"/>
            <a:ext cx="10719341" cy="13881919"/>
            <a:chOff x="0" y="0"/>
            <a:chExt cx="627628" cy="812800"/>
          </a:xfrm>
        </p:grpSpPr>
        <p:sp>
          <p:nvSpPr>
            <p:cNvPr id="18" name="Freeform 18"/>
            <p:cNvSpPr/>
            <p:nvPr/>
          </p:nvSpPr>
          <p:spPr>
            <a:xfrm>
              <a:off x="0" y="0"/>
              <a:ext cx="627628" cy="812800"/>
            </a:xfrm>
            <a:custGeom>
              <a:avLst/>
              <a:gdLst/>
              <a:ahLst/>
              <a:cxnLst/>
              <a:rect l="l" t="t" r="r" b="b"/>
              <a:pathLst>
                <a:path w="627628" h="812800">
                  <a:moveTo>
                    <a:pt x="313814" y="0"/>
                  </a:moveTo>
                  <a:cubicBezTo>
                    <a:pt x="140499" y="0"/>
                    <a:pt x="0" y="181951"/>
                    <a:pt x="0" y="406400"/>
                  </a:cubicBezTo>
                  <a:cubicBezTo>
                    <a:pt x="0" y="630849"/>
                    <a:pt x="140499" y="812800"/>
                    <a:pt x="313814" y="812800"/>
                  </a:cubicBezTo>
                  <a:cubicBezTo>
                    <a:pt x="487129" y="812800"/>
                    <a:pt x="627628" y="630849"/>
                    <a:pt x="627628" y="406400"/>
                  </a:cubicBezTo>
                  <a:cubicBezTo>
                    <a:pt x="627628" y="181951"/>
                    <a:pt x="487129" y="0"/>
                    <a:pt x="313814" y="0"/>
                  </a:cubicBezTo>
                  <a:lnTo>
                    <a:pt x="313814" y="0"/>
                  </a:lnTo>
                  <a:close/>
                </a:path>
              </a:pathLst>
            </a:custGeom>
            <a:solidFill>
              <a:srgbClr val="F2F1F1"/>
            </a:solidFill>
            <a:ln cap="rnd">
              <a:noFill/>
              <a:prstDash val="lgDash"/>
              <a:round/>
            </a:ln>
          </p:spPr>
        </p:sp>
        <p:sp>
          <p:nvSpPr>
            <p:cNvPr id="19" name="TextBox 19"/>
            <p:cNvSpPr txBox="1"/>
            <p:nvPr/>
          </p:nvSpPr>
          <p:spPr>
            <a:xfrm>
              <a:off x="58840" y="38100"/>
              <a:ext cx="509948"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20" name="Group 20"/>
          <p:cNvGrpSpPr/>
          <p:nvPr/>
        </p:nvGrpSpPr>
        <p:grpSpPr>
          <a:xfrm>
            <a:off x="3956016" y="1633200"/>
            <a:ext cx="373607" cy="373607"/>
            <a:chOff x="0" y="0"/>
            <a:chExt cx="812800" cy="812800"/>
          </a:xfrm>
        </p:grpSpPr>
        <p:sp>
          <p:nvSpPr>
            <p:cNvPr id="21" name="Freeform 2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a:ln w="38100" cap="sq">
              <a:solidFill>
                <a:srgbClr val="00569E"/>
              </a:solidFill>
              <a:prstDash val="solid"/>
              <a:miter/>
            </a:ln>
          </p:spPr>
        </p:sp>
        <p:sp>
          <p:nvSpPr>
            <p:cNvPr id="22" name="TextBox 22"/>
            <p:cNvSpPr txBox="1"/>
            <p:nvPr/>
          </p:nvSpPr>
          <p:spPr>
            <a:xfrm>
              <a:off x="76200" y="28575"/>
              <a:ext cx="660400" cy="708025"/>
            </a:xfrm>
            <a:prstGeom prst="rect">
              <a:avLst/>
            </a:prstGeom>
          </p:spPr>
          <p:txBody>
            <a:bodyPr lIns="0" tIns="0" rIns="0" bIns="0" rtlCol="0" anchor="ctr"/>
            <a:lstStyle/>
            <a:p>
              <a:pPr algn="ctr">
                <a:lnSpc>
                  <a:spcPts val="3640"/>
                </a:lnSpc>
              </a:pPr>
              <a:endParaRPr/>
            </a:p>
          </p:txBody>
        </p:sp>
      </p:grpSp>
      <p:grpSp>
        <p:nvGrpSpPr>
          <p:cNvPr id="23" name="Group 23"/>
          <p:cNvGrpSpPr/>
          <p:nvPr/>
        </p:nvGrpSpPr>
        <p:grpSpPr>
          <a:xfrm>
            <a:off x="4489946" y="3040060"/>
            <a:ext cx="373607" cy="373607"/>
            <a:chOff x="0" y="0"/>
            <a:chExt cx="812800" cy="812800"/>
          </a:xfrm>
        </p:grpSpPr>
        <p:sp>
          <p:nvSpPr>
            <p:cNvPr id="24" name="Freeform 2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a:ln w="38100" cap="sq">
              <a:solidFill>
                <a:srgbClr val="00569E"/>
              </a:solidFill>
              <a:prstDash val="solid"/>
              <a:miter/>
            </a:ln>
          </p:spPr>
        </p:sp>
        <p:sp>
          <p:nvSpPr>
            <p:cNvPr id="25" name="TextBox 25"/>
            <p:cNvSpPr txBox="1"/>
            <p:nvPr/>
          </p:nvSpPr>
          <p:spPr>
            <a:xfrm>
              <a:off x="76200" y="28575"/>
              <a:ext cx="660400" cy="708025"/>
            </a:xfrm>
            <a:prstGeom prst="rect">
              <a:avLst/>
            </a:prstGeom>
          </p:spPr>
          <p:txBody>
            <a:bodyPr lIns="0" tIns="0" rIns="0" bIns="0" rtlCol="0" anchor="ctr"/>
            <a:lstStyle/>
            <a:p>
              <a:pPr algn="ctr">
                <a:lnSpc>
                  <a:spcPts val="3640"/>
                </a:lnSpc>
              </a:pPr>
              <a:endParaRPr/>
            </a:p>
          </p:txBody>
        </p:sp>
      </p:grpSp>
      <p:grpSp>
        <p:nvGrpSpPr>
          <p:cNvPr id="26" name="Group 26"/>
          <p:cNvGrpSpPr/>
          <p:nvPr/>
        </p:nvGrpSpPr>
        <p:grpSpPr>
          <a:xfrm>
            <a:off x="3956016" y="8316352"/>
            <a:ext cx="373607" cy="373607"/>
            <a:chOff x="0" y="0"/>
            <a:chExt cx="812800" cy="812800"/>
          </a:xfrm>
        </p:grpSpPr>
        <p:sp>
          <p:nvSpPr>
            <p:cNvPr id="27" name="Freeform 2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a:ln w="38100" cap="sq">
              <a:solidFill>
                <a:srgbClr val="00569E"/>
              </a:solidFill>
              <a:prstDash val="solid"/>
              <a:miter/>
            </a:ln>
          </p:spPr>
        </p:sp>
        <p:sp>
          <p:nvSpPr>
            <p:cNvPr id="28" name="TextBox 28"/>
            <p:cNvSpPr txBox="1"/>
            <p:nvPr/>
          </p:nvSpPr>
          <p:spPr>
            <a:xfrm>
              <a:off x="76200" y="28575"/>
              <a:ext cx="660400" cy="708025"/>
            </a:xfrm>
            <a:prstGeom prst="rect">
              <a:avLst/>
            </a:prstGeom>
          </p:spPr>
          <p:txBody>
            <a:bodyPr lIns="0" tIns="0" rIns="0" bIns="0" rtlCol="0" anchor="ctr"/>
            <a:lstStyle/>
            <a:p>
              <a:pPr algn="ctr">
                <a:lnSpc>
                  <a:spcPts val="3640"/>
                </a:lnSpc>
              </a:pPr>
              <a:endParaRPr/>
            </a:p>
          </p:txBody>
        </p:sp>
      </p:grpSp>
      <p:grpSp>
        <p:nvGrpSpPr>
          <p:cNvPr id="29" name="Group 29"/>
          <p:cNvGrpSpPr/>
          <p:nvPr/>
        </p:nvGrpSpPr>
        <p:grpSpPr>
          <a:xfrm>
            <a:off x="4489946" y="6556276"/>
            <a:ext cx="373607" cy="373607"/>
            <a:chOff x="0" y="0"/>
            <a:chExt cx="812800" cy="812800"/>
          </a:xfrm>
        </p:grpSpPr>
        <p:sp>
          <p:nvSpPr>
            <p:cNvPr id="30" name="Freeform 3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a:ln w="38100" cap="sq">
              <a:solidFill>
                <a:srgbClr val="00569E"/>
              </a:solidFill>
              <a:prstDash val="solid"/>
              <a:miter/>
            </a:ln>
          </p:spPr>
        </p:sp>
        <p:sp>
          <p:nvSpPr>
            <p:cNvPr id="31" name="TextBox 31"/>
            <p:cNvSpPr txBox="1"/>
            <p:nvPr/>
          </p:nvSpPr>
          <p:spPr>
            <a:xfrm>
              <a:off x="76200" y="28575"/>
              <a:ext cx="660400" cy="708025"/>
            </a:xfrm>
            <a:prstGeom prst="rect">
              <a:avLst/>
            </a:prstGeom>
          </p:spPr>
          <p:txBody>
            <a:bodyPr lIns="0" tIns="0" rIns="0" bIns="0" rtlCol="0" anchor="ctr"/>
            <a:lstStyle/>
            <a:p>
              <a:pPr algn="ctr">
                <a:lnSpc>
                  <a:spcPts val="3640"/>
                </a:lnSpc>
              </a:pPr>
              <a:endParaRPr/>
            </a:p>
          </p:txBody>
        </p:sp>
      </p:grpSp>
      <p:grpSp>
        <p:nvGrpSpPr>
          <p:cNvPr id="32" name="Group 32"/>
          <p:cNvGrpSpPr/>
          <p:nvPr/>
        </p:nvGrpSpPr>
        <p:grpSpPr>
          <a:xfrm>
            <a:off x="4676749" y="4798168"/>
            <a:ext cx="373607" cy="373607"/>
            <a:chOff x="0" y="0"/>
            <a:chExt cx="812800" cy="812800"/>
          </a:xfrm>
        </p:grpSpPr>
        <p:sp>
          <p:nvSpPr>
            <p:cNvPr id="33" name="Freeform 3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a:ln w="38100" cap="sq">
              <a:solidFill>
                <a:srgbClr val="00569E"/>
              </a:solidFill>
              <a:prstDash val="solid"/>
              <a:miter/>
            </a:ln>
          </p:spPr>
        </p:sp>
        <p:sp>
          <p:nvSpPr>
            <p:cNvPr id="34" name="TextBox 34"/>
            <p:cNvSpPr txBox="1"/>
            <p:nvPr/>
          </p:nvSpPr>
          <p:spPr>
            <a:xfrm>
              <a:off x="76200" y="28575"/>
              <a:ext cx="660400" cy="708025"/>
            </a:xfrm>
            <a:prstGeom prst="rect">
              <a:avLst/>
            </a:prstGeom>
          </p:spPr>
          <p:txBody>
            <a:bodyPr lIns="0" tIns="0" rIns="0" bIns="0" rtlCol="0" anchor="ctr"/>
            <a:lstStyle/>
            <a:p>
              <a:pPr algn="ctr">
                <a:lnSpc>
                  <a:spcPts val="3640"/>
                </a:lnSpc>
              </a:pPr>
              <a:endParaRPr/>
            </a:p>
          </p:txBody>
        </p:sp>
      </p:grpSp>
      <p:grpSp>
        <p:nvGrpSpPr>
          <p:cNvPr id="35" name="Group 35"/>
          <p:cNvGrpSpPr/>
          <p:nvPr/>
        </p:nvGrpSpPr>
        <p:grpSpPr>
          <a:xfrm>
            <a:off x="4769132" y="8008880"/>
            <a:ext cx="988551" cy="988551"/>
            <a:chOff x="0" y="0"/>
            <a:chExt cx="1318068" cy="1318068"/>
          </a:xfrm>
        </p:grpSpPr>
        <p:sp>
          <p:nvSpPr>
            <p:cNvPr id="36" name="Freeform 36"/>
            <p:cNvSpPr/>
            <p:nvPr/>
          </p:nvSpPr>
          <p:spPr>
            <a:xfrm>
              <a:off x="0" y="0"/>
              <a:ext cx="1318068" cy="1318068"/>
            </a:xfrm>
            <a:custGeom>
              <a:avLst/>
              <a:gdLst/>
              <a:ahLst/>
              <a:cxnLst/>
              <a:rect l="l" t="t" r="r" b="b"/>
              <a:pathLst>
                <a:path w="1318068" h="1318068">
                  <a:moveTo>
                    <a:pt x="0" y="0"/>
                  </a:moveTo>
                  <a:lnTo>
                    <a:pt x="1318068" y="0"/>
                  </a:lnTo>
                  <a:lnTo>
                    <a:pt x="1318068" y="1318068"/>
                  </a:lnTo>
                  <a:lnTo>
                    <a:pt x="0" y="1318068"/>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37" name="TextBox 37"/>
            <p:cNvSpPr txBox="1"/>
            <p:nvPr/>
          </p:nvSpPr>
          <p:spPr>
            <a:xfrm>
              <a:off x="134243" y="266211"/>
              <a:ext cx="1049582" cy="652820"/>
            </a:xfrm>
            <a:prstGeom prst="rect">
              <a:avLst/>
            </a:prstGeom>
          </p:spPr>
          <p:txBody>
            <a:bodyPr lIns="0" tIns="0" rIns="0" bIns="0" rtlCol="0" anchor="t">
              <a:spAutoFit/>
            </a:bodyPr>
            <a:lstStyle/>
            <a:p>
              <a:pPr marL="0" lvl="0" indent="0" algn="ctr">
                <a:lnSpc>
                  <a:spcPts val="4162"/>
                </a:lnSpc>
                <a:spcBef>
                  <a:spcPct val="0"/>
                </a:spcBef>
              </a:pPr>
              <a:r>
                <a:rPr lang="en-US" sz="2973">
                  <a:solidFill>
                    <a:srgbClr val="FDFDFD"/>
                  </a:solidFill>
                  <a:latin typeface="Open Sans Extra Bold"/>
                  <a:ea typeface="Open Sans Extra Bold"/>
                  <a:cs typeface="Open Sans Extra Bold"/>
                  <a:sym typeface="Open Sans Extra Bold"/>
                </a:rPr>
                <a:t>05</a:t>
              </a:r>
            </a:p>
          </p:txBody>
        </p:sp>
      </p:grpSp>
      <p:sp>
        <p:nvSpPr>
          <p:cNvPr id="38" name="TextBox 38"/>
          <p:cNvSpPr txBox="1"/>
          <p:nvPr/>
        </p:nvSpPr>
        <p:spPr>
          <a:xfrm>
            <a:off x="5833884" y="1024625"/>
            <a:ext cx="12473166" cy="561975"/>
          </a:xfrm>
          <a:prstGeom prst="rect">
            <a:avLst/>
          </a:prstGeom>
        </p:spPr>
        <p:txBody>
          <a:bodyPr lIns="0" tIns="0" rIns="0" bIns="0" rtlCol="0" anchor="t">
            <a:spAutoFit/>
          </a:bodyPr>
          <a:lstStyle/>
          <a:p>
            <a:pPr algn="l">
              <a:lnSpc>
                <a:spcPts val="4199"/>
              </a:lnSpc>
            </a:pPr>
            <a:r>
              <a:rPr lang="en-US" sz="2999" b="1">
                <a:solidFill>
                  <a:srgbClr val="000000"/>
                </a:solidFill>
                <a:latin typeface="Times New Roman Bold"/>
                <a:ea typeface="Times New Roman Bold"/>
                <a:cs typeface="Times New Roman Bold"/>
                <a:sym typeface="Times New Roman Bold"/>
              </a:rPr>
              <a:t>Enhanced Safety</a:t>
            </a:r>
          </a:p>
        </p:txBody>
      </p:sp>
      <p:sp>
        <p:nvSpPr>
          <p:cNvPr id="39" name="TextBox 39"/>
          <p:cNvSpPr txBox="1"/>
          <p:nvPr/>
        </p:nvSpPr>
        <p:spPr>
          <a:xfrm>
            <a:off x="6271009" y="2618288"/>
            <a:ext cx="12036041" cy="561975"/>
          </a:xfrm>
          <a:prstGeom prst="rect">
            <a:avLst/>
          </a:prstGeom>
        </p:spPr>
        <p:txBody>
          <a:bodyPr lIns="0" tIns="0" rIns="0" bIns="0" rtlCol="0" anchor="t">
            <a:spAutoFit/>
          </a:bodyPr>
          <a:lstStyle/>
          <a:p>
            <a:pPr algn="l">
              <a:lnSpc>
                <a:spcPts val="4199"/>
              </a:lnSpc>
            </a:pPr>
            <a:r>
              <a:rPr lang="en-US" sz="2999" b="1">
                <a:solidFill>
                  <a:srgbClr val="000000"/>
                </a:solidFill>
                <a:latin typeface="Times New Roman Bold"/>
                <a:ea typeface="Times New Roman Bold"/>
                <a:cs typeface="Times New Roman Bold"/>
                <a:sym typeface="Times New Roman Bold"/>
              </a:rPr>
              <a:t>Energy Efficiency</a:t>
            </a:r>
          </a:p>
        </p:txBody>
      </p:sp>
      <p:sp>
        <p:nvSpPr>
          <p:cNvPr id="40" name="TextBox 40"/>
          <p:cNvSpPr txBox="1"/>
          <p:nvPr/>
        </p:nvSpPr>
        <p:spPr>
          <a:xfrm>
            <a:off x="6371022" y="4376396"/>
            <a:ext cx="11665590" cy="561975"/>
          </a:xfrm>
          <a:prstGeom prst="rect">
            <a:avLst/>
          </a:prstGeom>
        </p:spPr>
        <p:txBody>
          <a:bodyPr lIns="0" tIns="0" rIns="0" bIns="0" rtlCol="0" anchor="t">
            <a:spAutoFit/>
          </a:bodyPr>
          <a:lstStyle/>
          <a:p>
            <a:pPr algn="l">
              <a:lnSpc>
                <a:spcPts val="4199"/>
              </a:lnSpc>
            </a:pPr>
            <a:r>
              <a:rPr lang="en-US" sz="2999" b="1">
                <a:solidFill>
                  <a:srgbClr val="000000"/>
                </a:solidFill>
                <a:latin typeface="Times New Roman Bold"/>
                <a:ea typeface="Times New Roman Bold"/>
                <a:cs typeface="Times New Roman Bold"/>
                <a:sym typeface="Times New Roman Bold"/>
              </a:rPr>
              <a:t>Economic Savings</a:t>
            </a:r>
          </a:p>
        </p:txBody>
      </p:sp>
      <p:sp>
        <p:nvSpPr>
          <p:cNvPr id="41" name="TextBox 41"/>
          <p:cNvSpPr txBox="1"/>
          <p:nvPr/>
        </p:nvSpPr>
        <p:spPr>
          <a:xfrm>
            <a:off x="6271009" y="6134504"/>
            <a:ext cx="12069378" cy="561975"/>
          </a:xfrm>
          <a:prstGeom prst="rect">
            <a:avLst/>
          </a:prstGeom>
        </p:spPr>
        <p:txBody>
          <a:bodyPr lIns="0" tIns="0" rIns="0" bIns="0" rtlCol="0" anchor="t">
            <a:spAutoFit/>
          </a:bodyPr>
          <a:lstStyle/>
          <a:p>
            <a:pPr algn="l">
              <a:lnSpc>
                <a:spcPts val="4199"/>
              </a:lnSpc>
            </a:pPr>
            <a:r>
              <a:rPr lang="en-US" sz="2999" b="1">
                <a:solidFill>
                  <a:srgbClr val="000000"/>
                </a:solidFill>
                <a:latin typeface="Times New Roman Bold"/>
                <a:ea typeface="Times New Roman Bold"/>
                <a:cs typeface="Times New Roman Bold"/>
                <a:sym typeface="Times New Roman Bold"/>
              </a:rPr>
              <a:t>Environmental Impact</a:t>
            </a:r>
          </a:p>
        </p:txBody>
      </p:sp>
      <p:sp>
        <p:nvSpPr>
          <p:cNvPr id="42" name="TextBox 42"/>
          <p:cNvSpPr txBox="1"/>
          <p:nvPr/>
        </p:nvSpPr>
        <p:spPr>
          <a:xfrm>
            <a:off x="5848171" y="7894580"/>
            <a:ext cx="12473166" cy="561975"/>
          </a:xfrm>
          <a:prstGeom prst="rect">
            <a:avLst/>
          </a:prstGeom>
        </p:spPr>
        <p:txBody>
          <a:bodyPr lIns="0" tIns="0" rIns="0" bIns="0" rtlCol="0" anchor="t">
            <a:spAutoFit/>
          </a:bodyPr>
          <a:lstStyle/>
          <a:p>
            <a:pPr algn="l">
              <a:lnSpc>
                <a:spcPts val="4199"/>
              </a:lnSpc>
            </a:pPr>
            <a:r>
              <a:rPr lang="en-US" sz="2999" b="1">
                <a:solidFill>
                  <a:srgbClr val="000000"/>
                </a:solidFill>
                <a:latin typeface="Times New Roman Bold"/>
                <a:ea typeface="Times New Roman Bold"/>
                <a:cs typeface="Times New Roman Bold"/>
                <a:sym typeface="Times New Roman Bold"/>
              </a:rPr>
              <a:t>Technological Progress</a:t>
            </a:r>
          </a:p>
        </p:txBody>
      </p:sp>
      <p:sp>
        <p:nvSpPr>
          <p:cNvPr id="43" name="TextBox 43"/>
          <p:cNvSpPr txBox="1"/>
          <p:nvPr/>
        </p:nvSpPr>
        <p:spPr>
          <a:xfrm>
            <a:off x="-50339" y="4033496"/>
            <a:ext cx="4540284" cy="1638301"/>
          </a:xfrm>
          <a:prstGeom prst="rect">
            <a:avLst/>
          </a:prstGeom>
        </p:spPr>
        <p:txBody>
          <a:bodyPr lIns="0" tIns="0" rIns="0" bIns="0" rtlCol="0" anchor="t">
            <a:spAutoFit/>
          </a:bodyPr>
          <a:lstStyle/>
          <a:p>
            <a:pPr algn="ctr">
              <a:lnSpc>
                <a:spcPts val="6299"/>
              </a:lnSpc>
            </a:pPr>
            <a:r>
              <a:rPr lang="en-US" sz="4499" b="1" spc="332">
                <a:solidFill>
                  <a:srgbClr val="000000"/>
                </a:solidFill>
                <a:latin typeface="Times New Roman Bold"/>
                <a:ea typeface="Times New Roman Bold"/>
                <a:cs typeface="Times New Roman Bold"/>
                <a:sym typeface="Times New Roman Bold"/>
              </a:rPr>
              <a:t>SOCIAL</a:t>
            </a:r>
          </a:p>
          <a:p>
            <a:pPr marL="0" lvl="0" indent="0" algn="ctr">
              <a:lnSpc>
                <a:spcPts val="6299"/>
              </a:lnSpc>
            </a:pPr>
            <a:r>
              <a:rPr lang="en-US" sz="4499" b="1" spc="332">
                <a:solidFill>
                  <a:srgbClr val="000000"/>
                </a:solidFill>
                <a:latin typeface="Times New Roman Bold"/>
                <a:ea typeface="Times New Roman Bold"/>
                <a:cs typeface="Times New Roman Bold"/>
                <a:sym typeface="Times New Roman Bold"/>
              </a:rPr>
              <a:t>IMPACT</a:t>
            </a:r>
          </a:p>
        </p:txBody>
      </p:sp>
      <p:sp>
        <p:nvSpPr>
          <p:cNvPr id="44" name="TextBox 44"/>
          <p:cNvSpPr txBox="1"/>
          <p:nvPr/>
        </p:nvSpPr>
        <p:spPr>
          <a:xfrm>
            <a:off x="5848171" y="1518900"/>
            <a:ext cx="11411129" cy="960120"/>
          </a:xfrm>
          <a:prstGeom prst="rect">
            <a:avLst/>
          </a:prstGeom>
        </p:spPr>
        <p:txBody>
          <a:bodyPr lIns="0" tIns="0" rIns="0" bIns="0" rtlCol="0" anchor="t">
            <a:spAutoFit/>
          </a:bodyPr>
          <a:lstStyle/>
          <a:p>
            <a:pPr marL="0" lvl="0" indent="0" algn="just">
              <a:lnSpc>
                <a:spcPts val="3720"/>
              </a:lnSpc>
            </a:pPr>
            <a:r>
              <a:rPr lang="en-US" sz="2400">
                <a:solidFill>
                  <a:srgbClr val="000000"/>
                </a:solidFill>
                <a:latin typeface="Times New Roman"/>
                <a:ea typeface="Times New Roman"/>
                <a:cs typeface="Times New Roman"/>
                <a:sym typeface="Times New Roman"/>
              </a:rPr>
              <a:t>Early motor fault detection prevents equipment failures and accidents, improving workplace safety.</a:t>
            </a:r>
          </a:p>
        </p:txBody>
      </p:sp>
      <p:sp>
        <p:nvSpPr>
          <p:cNvPr id="45" name="TextBox 45"/>
          <p:cNvSpPr txBox="1"/>
          <p:nvPr/>
        </p:nvSpPr>
        <p:spPr>
          <a:xfrm>
            <a:off x="6271009" y="3113588"/>
            <a:ext cx="10988291" cy="960120"/>
          </a:xfrm>
          <a:prstGeom prst="rect">
            <a:avLst/>
          </a:prstGeom>
        </p:spPr>
        <p:txBody>
          <a:bodyPr lIns="0" tIns="0" rIns="0" bIns="0" rtlCol="0" anchor="t">
            <a:spAutoFit/>
          </a:bodyPr>
          <a:lstStyle/>
          <a:p>
            <a:pPr marL="0" lvl="0" indent="0" algn="just">
              <a:lnSpc>
                <a:spcPts val="3720"/>
              </a:lnSpc>
            </a:pPr>
            <a:r>
              <a:rPr lang="en-US" sz="2400">
                <a:solidFill>
                  <a:srgbClr val="000000"/>
                </a:solidFill>
                <a:latin typeface="Times New Roman"/>
                <a:ea typeface="Times New Roman"/>
                <a:cs typeface="Times New Roman"/>
                <a:sym typeface="Times New Roman"/>
              </a:rPr>
              <a:t>Detecting motor issues early allows for better performance, reducing energy waste and carbon emissions.</a:t>
            </a:r>
          </a:p>
        </p:txBody>
      </p:sp>
      <p:sp>
        <p:nvSpPr>
          <p:cNvPr id="46" name="TextBox 46"/>
          <p:cNvSpPr txBox="1"/>
          <p:nvPr/>
        </p:nvSpPr>
        <p:spPr>
          <a:xfrm>
            <a:off x="6418647" y="4871696"/>
            <a:ext cx="10840653" cy="960120"/>
          </a:xfrm>
          <a:prstGeom prst="rect">
            <a:avLst/>
          </a:prstGeom>
        </p:spPr>
        <p:txBody>
          <a:bodyPr lIns="0" tIns="0" rIns="0" bIns="0" rtlCol="0" anchor="t">
            <a:spAutoFit/>
          </a:bodyPr>
          <a:lstStyle/>
          <a:p>
            <a:pPr marL="0" lvl="0" indent="0" algn="just">
              <a:lnSpc>
                <a:spcPts val="3720"/>
              </a:lnSpc>
            </a:pPr>
            <a:r>
              <a:rPr lang="en-US" sz="2400">
                <a:solidFill>
                  <a:srgbClr val="000000"/>
                </a:solidFill>
                <a:latin typeface="Times New Roman"/>
                <a:ea typeface="Times New Roman"/>
                <a:cs typeface="Times New Roman"/>
                <a:sym typeface="Times New Roman"/>
              </a:rPr>
              <a:t>Predictive maintenance lowers repair costs and reduces downtime, boosting productivity in industries.</a:t>
            </a:r>
          </a:p>
        </p:txBody>
      </p:sp>
      <p:sp>
        <p:nvSpPr>
          <p:cNvPr id="47" name="TextBox 47"/>
          <p:cNvSpPr txBox="1"/>
          <p:nvPr/>
        </p:nvSpPr>
        <p:spPr>
          <a:xfrm>
            <a:off x="6342447" y="6629805"/>
            <a:ext cx="10916853" cy="960120"/>
          </a:xfrm>
          <a:prstGeom prst="rect">
            <a:avLst/>
          </a:prstGeom>
        </p:spPr>
        <p:txBody>
          <a:bodyPr lIns="0" tIns="0" rIns="0" bIns="0" rtlCol="0" anchor="t">
            <a:spAutoFit/>
          </a:bodyPr>
          <a:lstStyle/>
          <a:p>
            <a:pPr marL="0" lvl="0" indent="0" algn="just">
              <a:lnSpc>
                <a:spcPts val="3720"/>
              </a:lnSpc>
            </a:pPr>
            <a:r>
              <a:rPr lang="en-US" sz="2400">
                <a:solidFill>
                  <a:srgbClr val="000000"/>
                </a:solidFill>
                <a:latin typeface="Times New Roman"/>
                <a:ea typeface="Times New Roman"/>
                <a:cs typeface="Times New Roman"/>
                <a:sym typeface="Times New Roman"/>
              </a:rPr>
              <a:t>Optimized motor operations reduce energy consumption and contribute to sustainability goals.</a:t>
            </a:r>
          </a:p>
        </p:txBody>
      </p:sp>
      <p:sp>
        <p:nvSpPr>
          <p:cNvPr id="48" name="TextBox 48"/>
          <p:cNvSpPr txBox="1"/>
          <p:nvPr/>
        </p:nvSpPr>
        <p:spPr>
          <a:xfrm>
            <a:off x="5876746" y="8389881"/>
            <a:ext cx="10916853" cy="960120"/>
          </a:xfrm>
          <a:prstGeom prst="rect">
            <a:avLst/>
          </a:prstGeom>
        </p:spPr>
        <p:txBody>
          <a:bodyPr lIns="0" tIns="0" rIns="0" bIns="0" rtlCol="0" anchor="t">
            <a:spAutoFit/>
          </a:bodyPr>
          <a:lstStyle/>
          <a:p>
            <a:pPr marL="0" lvl="0" indent="0" algn="just">
              <a:lnSpc>
                <a:spcPts val="3720"/>
              </a:lnSpc>
            </a:pPr>
            <a:r>
              <a:rPr lang="en-US" sz="2400">
                <a:solidFill>
                  <a:srgbClr val="000000"/>
                </a:solidFill>
                <a:latin typeface="Times New Roman"/>
                <a:ea typeface="Times New Roman"/>
                <a:cs typeface="Times New Roman"/>
                <a:sym typeface="Times New Roman"/>
              </a:rPr>
              <a:t>This project utilizes machine learning to improve predictive maintenance, enabling smarter, data-driven decision-making in industries.</a:t>
            </a:r>
          </a:p>
        </p:txBody>
      </p:sp>
      <p:sp>
        <p:nvSpPr>
          <p:cNvPr id="49" name="TextBox 49"/>
          <p:cNvSpPr txBox="1"/>
          <p:nvPr/>
        </p:nvSpPr>
        <p:spPr>
          <a:xfrm>
            <a:off x="17198545" y="9394063"/>
            <a:ext cx="328017" cy="368301"/>
          </a:xfrm>
          <a:prstGeom prst="rect">
            <a:avLst/>
          </a:prstGeom>
        </p:spPr>
        <p:txBody>
          <a:bodyPr lIns="0" tIns="0" rIns="0" bIns="0" rtlCol="0" anchor="t">
            <a:spAutoFit/>
          </a:bodyPr>
          <a:lstStyle/>
          <a:p>
            <a:pPr marL="0" lvl="0" indent="0" algn="r">
              <a:lnSpc>
                <a:spcPts val="3099"/>
              </a:lnSpc>
            </a:pPr>
            <a:r>
              <a:rPr lang="en-US" sz="1999" b="1" spc="147">
                <a:solidFill>
                  <a:srgbClr val="000000"/>
                </a:solidFill>
                <a:latin typeface="Open Sans Bold"/>
                <a:ea typeface="Open Sans Bold"/>
                <a:cs typeface="Open Sans Bold"/>
                <a:sym typeface="Open Sans Bold"/>
              </a:rPr>
              <a:t>11</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a:off x="0" y="490019"/>
            <a:ext cx="18288000" cy="8413213"/>
            <a:chOff x="0" y="0"/>
            <a:chExt cx="24384000" cy="11217618"/>
          </a:xfrm>
        </p:grpSpPr>
        <p:sp>
          <p:nvSpPr>
            <p:cNvPr id="3" name="TextBox 3"/>
            <p:cNvSpPr txBox="1"/>
            <p:nvPr/>
          </p:nvSpPr>
          <p:spPr>
            <a:xfrm>
              <a:off x="2098877" y="5639354"/>
              <a:ext cx="6074227" cy="4955964"/>
            </a:xfrm>
            <a:prstGeom prst="rect">
              <a:avLst/>
            </a:prstGeom>
          </p:spPr>
          <p:txBody>
            <a:bodyPr lIns="0" tIns="0" rIns="0" bIns="0" rtlCol="0" anchor="t">
              <a:spAutoFit/>
            </a:bodyPr>
            <a:lstStyle/>
            <a:p>
              <a:pPr marL="496569" lvl="1" indent="-248284" algn="l">
                <a:lnSpc>
                  <a:spcPts val="3679"/>
                </a:lnSpc>
                <a:buAutoNum type="arabicPeriod"/>
              </a:pPr>
              <a:r>
                <a:rPr lang="en-US" sz="2299" spc="229">
                  <a:solidFill>
                    <a:srgbClr val="000000"/>
                  </a:solidFill>
                  <a:latin typeface="Times New Roman"/>
                  <a:ea typeface="Times New Roman"/>
                  <a:cs typeface="Times New Roman"/>
                  <a:sym typeface="Times New Roman"/>
                </a:rPr>
                <a:t>Acoustic analysis and machine learning improve fault detection, driving innovation in diagnostics.</a:t>
              </a:r>
            </a:p>
            <a:p>
              <a:pPr marL="496569" lvl="1" indent="-248284" algn="l">
                <a:lnSpc>
                  <a:spcPts val="3679"/>
                </a:lnSpc>
                <a:buAutoNum type="arabicPeriod"/>
              </a:pPr>
              <a:r>
                <a:rPr lang="en-US" sz="2299" spc="229">
                  <a:solidFill>
                    <a:srgbClr val="000000"/>
                  </a:solidFill>
                  <a:latin typeface="Times New Roman"/>
                  <a:ea typeface="Times New Roman"/>
                  <a:cs typeface="Times New Roman"/>
                  <a:sym typeface="Times New Roman"/>
                </a:rPr>
                <a:t>Automated detection reduces downtime, enhancing reliability in industries and vehicles.</a:t>
              </a:r>
            </a:p>
          </p:txBody>
        </p:sp>
        <p:sp>
          <p:nvSpPr>
            <p:cNvPr id="4" name="TextBox 4"/>
            <p:cNvSpPr txBox="1"/>
            <p:nvPr/>
          </p:nvSpPr>
          <p:spPr>
            <a:xfrm>
              <a:off x="2098877" y="1422821"/>
              <a:ext cx="6208116" cy="1834091"/>
            </a:xfrm>
            <a:prstGeom prst="rect">
              <a:avLst/>
            </a:prstGeom>
          </p:spPr>
          <p:txBody>
            <a:bodyPr lIns="0" tIns="0" rIns="0" bIns="0" rtlCol="0" anchor="t">
              <a:spAutoFit/>
            </a:bodyPr>
            <a:lstStyle/>
            <a:p>
              <a:pPr marL="0" lvl="0" indent="0" algn="ctr">
                <a:lnSpc>
                  <a:spcPts val="11200"/>
                </a:lnSpc>
              </a:pPr>
              <a:r>
                <a:rPr lang="en-US" sz="8000" b="1" spc="400">
                  <a:solidFill>
                    <a:srgbClr val="17726D"/>
                  </a:solidFill>
                  <a:latin typeface="Helios Extended Bold"/>
                  <a:ea typeface="Helios Extended Bold"/>
                  <a:cs typeface="Helios Extended Bold"/>
                  <a:sym typeface="Helios Extended Bold"/>
                </a:rPr>
                <a:t>09</a:t>
              </a:r>
            </a:p>
          </p:txBody>
        </p:sp>
        <p:sp>
          <p:nvSpPr>
            <p:cNvPr id="5" name="TextBox 5"/>
            <p:cNvSpPr txBox="1"/>
            <p:nvPr/>
          </p:nvSpPr>
          <p:spPr>
            <a:xfrm>
              <a:off x="9088828" y="1422821"/>
              <a:ext cx="6208116" cy="1834091"/>
            </a:xfrm>
            <a:prstGeom prst="rect">
              <a:avLst/>
            </a:prstGeom>
          </p:spPr>
          <p:txBody>
            <a:bodyPr lIns="0" tIns="0" rIns="0" bIns="0" rtlCol="0" anchor="t">
              <a:spAutoFit/>
            </a:bodyPr>
            <a:lstStyle/>
            <a:p>
              <a:pPr marL="0" lvl="0" indent="0" algn="ctr">
                <a:lnSpc>
                  <a:spcPts val="11200"/>
                </a:lnSpc>
              </a:pPr>
              <a:r>
                <a:rPr lang="en-US" sz="8000" b="1" spc="400">
                  <a:solidFill>
                    <a:srgbClr val="17726D"/>
                  </a:solidFill>
                  <a:latin typeface="Helios Extended Bold"/>
                  <a:ea typeface="Helios Extended Bold"/>
                  <a:cs typeface="Helios Extended Bold"/>
                  <a:sym typeface="Helios Extended Bold"/>
                </a:rPr>
                <a:t>11</a:t>
              </a:r>
            </a:p>
          </p:txBody>
        </p:sp>
        <p:sp>
          <p:nvSpPr>
            <p:cNvPr id="6" name="TextBox 6"/>
            <p:cNvSpPr txBox="1"/>
            <p:nvPr/>
          </p:nvSpPr>
          <p:spPr>
            <a:xfrm>
              <a:off x="16078779" y="1422821"/>
              <a:ext cx="6208116" cy="1834091"/>
            </a:xfrm>
            <a:prstGeom prst="rect">
              <a:avLst/>
            </a:prstGeom>
          </p:spPr>
          <p:txBody>
            <a:bodyPr lIns="0" tIns="0" rIns="0" bIns="0" rtlCol="0" anchor="t">
              <a:spAutoFit/>
            </a:bodyPr>
            <a:lstStyle/>
            <a:p>
              <a:pPr marL="0" lvl="0" indent="0" algn="ctr">
                <a:lnSpc>
                  <a:spcPts val="11200"/>
                </a:lnSpc>
              </a:pPr>
              <a:r>
                <a:rPr lang="en-US" sz="8000" b="1" spc="400">
                  <a:solidFill>
                    <a:srgbClr val="17726D"/>
                  </a:solidFill>
                  <a:latin typeface="Helios Extended Bold"/>
                  <a:ea typeface="Helios Extended Bold"/>
                  <a:cs typeface="Helios Extended Bold"/>
                  <a:sym typeface="Helios Extended Bold"/>
                </a:rPr>
                <a:t>12</a:t>
              </a:r>
            </a:p>
          </p:txBody>
        </p:sp>
        <p:sp>
          <p:nvSpPr>
            <p:cNvPr id="7" name="TextBox 7"/>
            <p:cNvSpPr txBox="1"/>
            <p:nvPr/>
          </p:nvSpPr>
          <p:spPr>
            <a:xfrm>
              <a:off x="2098877" y="3270168"/>
              <a:ext cx="6110204" cy="1918336"/>
            </a:xfrm>
            <a:prstGeom prst="rect">
              <a:avLst/>
            </a:prstGeom>
          </p:spPr>
          <p:txBody>
            <a:bodyPr lIns="0" tIns="0" rIns="0" bIns="0" rtlCol="0" anchor="t">
              <a:spAutoFit/>
            </a:bodyPr>
            <a:lstStyle/>
            <a:p>
              <a:pPr marL="0" lvl="0" indent="0" algn="ctr">
                <a:lnSpc>
                  <a:spcPts val="3779"/>
                </a:lnSpc>
              </a:pPr>
              <a:r>
                <a:rPr lang="en-US" sz="2699" b="1" spc="269">
                  <a:solidFill>
                    <a:srgbClr val="000000"/>
                  </a:solidFill>
                  <a:latin typeface="Times New Roman Bold"/>
                  <a:ea typeface="Times New Roman Bold"/>
                  <a:cs typeface="Times New Roman Bold"/>
                  <a:sym typeface="Times New Roman Bold"/>
                </a:rPr>
                <a:t> INDUSTRY, INNOVATION, AND INFRASTRUCTURE</a:t>
              </a:r>
            </a:p>
          </p:txBody>
        </p:sp>
        <p:sp>
          <p:nvSpPr>
            <p:cNvPr id="8" name="TextBox 8"/>
            <p:cNvSpPr txBox="1"/>
            <p:nvPr/>
          </p:nvSpPr>
          <p:spPr>
            <a:xfrm>
              <a:off x="9138516" y="3587668"/>
              <a:ext cx="6110204" cy="1283336"/>
            </a:xfrm>
            <a:prstGeom prst="rect">
              <a:avLst/>
            </a:prstGeom>
          </p:spPr>
          <p:txBody>
            <a:bodyPr lIns="0" tIns="0" rIns="0" bIns="0" rtlCol="0" anchor="t">
              <a:spAutoFit/>
            </a:bodyPr>
            <a:lstStyle/>
            <a:p>
              <a:pPr marL="0" lvl="0" indent="0" algn="ctr">
                <a:lnSpc>
                  <a:spcPts val="3779"/>
                </a:lnSpc>
              </a:pPr>
              <a:r>
                <a:rPr lang="en-US" sz="2699" b="1" spc="269">
                  <a:solidFill>
                    <a:srgbClr val="000000"/>
                  </a:solidFill>
                  <a:latin typeface="Times New Roman Bold"/>
                  <a:ea typeface="Times New Roman Bold"/>
                  <a:cs typeface="Times New Roman Bold"/>
                  <a:sym typeface="Times New Roman Bold"/>
                </a:rPr>
                <a:t>SUSTAINABLE CITIES AND COMMUNITIES</a:t>
              </a:r>
            </a:p>
          </p:txBody>
        </p:sp>
        <p:sp>
          <p:nvSpPr>
            <p:cNvPr id="9" name="TextBox 9"/>
            <p:cNvSpPr txBox="1"/>
            <p:nvPr/>
          </p:nvSpPr>
          <p:spPr>
            <a:xfrm>
              <a:off x="16175805" y="3270168"/>
              <a:ext cx="6110204" cy="1918336"/>
            </a:xfrm>
            <a:prstGeom prst="rect">
              <a:avLst/>
            </a:prstGeom>
          </p:spPr>
          <p:txBody>
            <a:bodyPr lIns="0" tIns="0" rIns="0" bIns="0" rtlCol="0" anchor="t">
              <a:spAutoFit/>
            </a:bodyPr>
            <a:lstStyle/>
            <a:p>
              <a:pPr marL="0" lvl="0" indent="0" algn="ctr">
                <a:lnSpc>
                  <a:spcPts val="3779"/>
                </a:lnSpc>
              </a:pPr>
              <a:r>
                <a:rPr lang="en-US" sz="2699" b="1" spc="269">
                  <a:solidFill>
                    <a:srgbClr val="000000"/>
                  </a:solidFill>
                  <a:latin typeface="Times New Roman Bold"/>
                  <a:ea typeface="Times New Roman Bold"/>
                  <a:cs typeface="Times New Roman Bold"/>
                  <a:sym typeface="Times New Roman Bold"/>
                </a:rPr>
                <a:t> RESPONSIBLE CONSUMPTION AND PRODUCTION</a:t>
              </a:r>
            </a:p>
          </p:txBody>
        </p:sp>
        <p:sp>
          <p:nvSpPr>
            <p:cNvPr id="10" name="TextBox 10"/>
            <p:cNvSpPr txBox="1"/>
            <p:nvPr/>
          </p:nvSpPr>
          <p:spPr>
            <a:xfrm>
              <a:off x="0" y="-171450"/>
              <a:ext cx="24384000" cy="1073152"/>
            </a:xfrm>
            <a:prstGeom prst="rect">
              <a:avLst/>
            </a:prstGeom>
          </p:spPr>
          <p:txBody>
            <a:bodyPr lIns="0" tIns="0" rIns="0" bIns="0" rtlCol="0" anchor="t">
              <a:spAutoFit/>
            </a:bodyPr>
            <a:lstStyle/>
            <a:p>
              <a:pPr marL="0" lvl="0" indent="0" algn="ctr">
                <a:lnSpc>
                  <a:spcPts val="6299"/>
                </a:lnSpc>
              </a:pPr>
              <a:r>
                <a:rPr lang="en-US" sz="4499" b="1" spc="332">
                  <a:solidFill>
                    <a:srgbClr val="000000"/>
                  </a:solidFill>
                  <a:latin typeface="Times New Roman Bold"/>
                  <a:ea typeface="Times New Roman Bold"/>
                  <a:cs typeface="Times New Roman Bold"/>
                  <a:sym typeface="Times New Roman Bold"/>
                </a:rPr>
                <a:t>SUSTAINABLE DEVELOPEMENT GOALS </a:t>
              </a:r>
            </a:p>
          </p:txBody>
        </p:sp>
        <p:sp>
          <p:nvSpPr>
            <p:cNvPr id="11" name="AutoShape 11"/>
            <p:cNvSpPr/>
            <p:nvPr/>
          </p:nvSpPr>
          <p:spPr>
            <a:xfrm>
              <a:off x="2097991" y="1006575"/>
              <a:ext cx="20188018" cy="0"/>
            </a:xfrm>
            <a:prstGeom prst="line">
              <a:avLst/>
            </a:prstGeom>
            <a:ln w="101600" cap="flat">
              <a:solidFill>
                <a:srgbClr val="17726D"/>
              </a:solidFill>
              <a:prstDash val="solid"/>
              <a:headEnd type="none" w="sm" len="sm"/>
              <a:tailEnd type="none" w="sm" len="sm"/>
            </a:ln>
          </p:spPr>
        </p:sp>
        <p:sp>
          <p:nvSpPr>
            <p:cNvPr id="12" name="TextBox 12"/>
            <p:cNvSpPr txBox="1"/>
            <p:nvPr/>
          </p:nvSpPr>
          <p:spPr>
            <a:xfrm>
              <a:off x="9154886" y="5639354"/>
              <a:ext cx="6074227" cy="5578264"/>
            </a:xfrm>
            <a:prstGeom prst="rect">
              <a:avLst/>
            </a:prstGeom>
          </p:spPr>
          <p:txBody>
            <a:bodyPr lIns="0" tIns="0" rIns="0" bIns="0" rtlCol="0" anchor="t">
              <a:spAutoFit/>
            </a:bodyPr>
            <a:lstStyle/>
            <a:p>
              <a:pPr marL="496569" lvl="1" indent="-248284" algn="l">
                <a:lnSpc>
                  <a:spcPts val="3679"/>
                </a:lnSpc>
                <a:buAutoNum type="arabicPeriod"/>
              </a:pPr>
              <a:r>
                <a:rPr lang="en-US" sz="2299" spc="229">
                  <a:solidFill>
                    <a:srgbClr val="000000"/>
                  </a:solidFill>
                  <a:latin typeface="Times New Roman"/>
                  <a:ea typeface="Times New Roman"/>
                  <a:cs typeface="Times New Roman"/>
                  <a:sym typeface="Times New Roman"/>
                </a:rPr>
                <a:t>Early fault detection ensures safer vehicles, contributing to sustainable urban mobility.</a:t>
              </a:r>
            </a:p>
            <a:p>
              <a:pPr marL="496569" lvl="1" indent="-248284" algn="l">
                <a:lnSpc>
                  <a:spcPts val="3679"/>
                </a:lnSpc>
                <a:buAutoNum type="arabicPeriod"/>
              </a:pPr>
              <a:r>
                <a:rPr lang="en-US" sz="2299" spc="229">
                  <a:solidFill>
                    <a:srgbClr val="000000"/>
                  </a:solidFill>
                  <a:latin typeface="Times New Roman"/>
                  <a:ea typeface="Times New Roman"/>
                  <a:cs typeface="Times New Roman"/>
                  <a:sym typeface="Times New Roman"/>
                </a:rPr>
                <a:t>Noise-resilient systems support the maintenance of safe and efficient public transport.</a:t>
              </a:r>
            </a:p>
          </p:txBody>
        </p:sp>
        <p:sp>
          <p:nvSpPr>
            <p:cNvPr id="13" name="TextBox 13"/>
            <p:cNvSpPr txBox="1"/>
            <p:nvPr/>
          </p:nvSpPr>
          <p:spPr>
            <a:xfrm>
              <a:off x="16212667" y="5639354"/>
              <a:ext cx="6074227" cy="4955964"/>
            </a:xfrm>
            <a:prstGeom prst="rect">
              <a:avLst/>
            </a:prstGeom>
          </p:spPr>
          <p:txBody>
            <a:bodyPr lIns="0" tIns="0" rIns="0" bIns="0" rtlCol="0" anchor="t">
              <a:spAutoFit/>
            </a:bodyPr>
            <a:lstStyle/>
            <a:p>
              <a:pPr marL="496569" lvl="1" indent="-248284" algn="l">
                <a:lnSpc>
                  <a:spcPts val="3679"/>
                </a:lnSpc>
                <a:buAutoNum type="arabicPeriod"/>
              </a:pPr>
              <a:r>
                <a:rPr lang="en-US" sz="2299" spc="229">
                  <a:solidFill>
                    <a:srgbClr val="000000"/>
                  </a:solidFill>
                  <a:latin typeface="Times New Roman"/>
                  <a:ea typeface="Times New Roman"/>
                  <a:cs typeface="Times New Roman"/>
                  <a:sym typeface="Times New Roman"/>
                </a:rPr>
                <a:t>Early fault identification extends machine lifespan, optimizing resource use.</a:t>
              </a:r>
            </a:p>
            <a:p>
              <a:pPr marL="496569" lvl="1" indent="-248284" algn="l">
                <a:lnSpc>
                  <a:spcPts val="3679"/>
                </a:lnSpc>
                <a:buAutoNum type="arabicPeriod"/>
              </a:pPr>
              <a:r>
                <a:rPr lang="en-US" sz="2299" spc="229">
                  <a:solidFill>
                    <a:srgbClr val="000000"/>
                  </a:solidFill>
                  <a:latin typeface="Times New Roman"/>
                  <a:ea typeface="Times New Roman"/>
                  <a:cs typeface="Times New Roman"/>
                  <a:sym typeface="Times New Roman"/>
                </a:rPr>
                <a:t>Automated diagnostics lower costs and improve production efficiency through better machine management.</a:t>
              </a:r>
            </a:p>
          </p:txBody>
        </p:sp>
      </p:grpSp>
      <p:sp>
        <p:nvSpPr>
          <p:cNvPr id="14" name="AutoShape 14"/>
          <p:cNvSpPr/>
          <p:nvPr/>
        </p:nvSpPr>
        <p:spPr>
          <a:xfrm>
            <a:off x="6387544" y="2041466"/>
            <a:ext cx="0" cy="6861767"/>
          </a:xfrm>
          <a:prstGeom prst="line">
            <a:avLst/>
          </a:prstGeom>
          <a:ln w="47625" cap="flat">
            <a:solidFill>
              <a:srgbClr val="000000"/>
            </a:solidFill>
            <a:prstDash val="solid"/>
            <a:headEnd type="none" w="sm" len="sm"/>
            <a:tailEnd type="none" w="sm" len="sm"/>
          </a:ln>
        </p:spPr>
      </p:sp>
      <p:sp>
        <p:nvSpPr>
          <p:cNvPr id="15" name="AutoShape 15"/>
          <p:cNvSpPr/>
          <p:nvPr/>
        </p:nvSpPr>
        <p:spPr>
          <a:xfrm>
            <a:off x="11961507" y="2041466"/>
            <a:ext cx="0" cy="6861767"/>
          </a:xfrm>
          <a:prstGeom prst="line">
            <a:avLst/>
          </a:prstGeom>
          <a:ln w="47625" cap="flat">
            <a:solidFill>
              <a:srgbClr val="000000"/>
            </a:solidFill>
            <a:prstDash val="solid"/>
            <a:headEnd type="none" w="sm" len="sm"/>
            <a:tailEnd type="none" w="sm" len="sm"/>
          </a:ln>
        </p:spPr>
      </p:sp>
      <p:sp>
        <p:nvSpPr>
          <p:cNvPr id="16" name="TextBox 16"/>
          <p:cNvSpPr txBox="1"/>
          <p:nvPr/>
        </p:nvSpPr>
        <p:spPr>
          <a:xfrm>
            <a:off x="17198545" y="9394063"/>
            <a:ext cx="328017" cy="368301"/>
          </a:xfrm>
          <a:prstGeom prst="rect">
            <a:avLst/>
          </a:prstGeom>
        </p:spPr>
        <p:txBody>
          <a:bodyPr lIns="0" tIns="0" rIns="0" bIns="0" rtlCol="0" anchor="t">
            <a:spAutoFit/>
          </a:bodyPr>
          <a:lstStyle/>
          <a:p>
            <a:pPr marL="0" lvl="0" indent="0" algn="r">
              <a:lnSpc>
                <a:spcPts val="3099"/>
              </a:lnSpc>
            </a:pPr>
            <a:r>
              <a:rPr lang="en-US" sz="1999" b="1" spc="147">
                <a:solidFill>
                  <a:srgbClr val="000000"/>
                </a:solidFill>
                <a:latin typeface="Open Sans Bold"/>
                <a:ea typeface="Open Sans Bold"/>
                <a:cs typeface="Open Sans Bold"/>
                <a:sym typeface="Open Sans Bold"/>
              </a:rPr>
              <a:t>12</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AutoShape 2"/>
          <p:cNvSpPr/>
          <p:nvPr/>
        </p:nvSpPr>
        <p:spPr>
          <a:xfrm>
            <a:off x="198901" y="1316672"/>
            <a:ext cx="17936699" cy="7653655"/>
          </a:xfrm>
          <a:prstGeom prst="rect">
            <a:avLst/>
          </a:prstGeom>
          <a:solidFill>
            <a:srgbClr val="F2F1F1"/>
          </a:solidFill>
        </p:spPr>
      </p:sp>
      <p:sp>
        <p:nvSpPr>
          <p:cNvPr id="3" name="AutoShape 3"/>
          <p:cNvSpPr/>
          <p:nvPr/>
        </p:nvSpPr>
        <p:spPr>
          <a:xfrm>
            <a:off x="1755117" y="1147445"/>
            <a:ext cx="14777765" cy="0"/>
          </a:xfrm>
          <a:prstGeom prst="line">
            <a:avLst/>
          </a:prstGeom>
          <a:ln w="76200" cap="flat">
            <a:solidFill>
              <a:srgbClr val="17726D"/>
            </a:solidFill>
            <a:prstDash val="solid"/>
            <a:headEnd type="none" w="sm" len="sm"/>
            <a:tailEnd type="none" w="sm" len="sm"/>
          </a:ln>
        </p:spPr>
      </p:sp>
      <p:sp>
        <p:nvSpPr>
          <p:cNvPr id="4" name="AutoShape 4"/>
          <p:cNvSpPr/>
          <p:nvPr/>
        </p:nvSpPr>
        <p:spPr>
          <a:xfrm>
            <a:off x="10887551" y="1732797"/>
            <a:ext cx="0" cy="6937379"/>
          </a:xfrm>
          <a:prstGeom prst="line">
            <a:avLst/>
          </a:prstGeom>
          <a:ln w="28575" cap="flat">
            <a:solidFill>
              <a:srgbClr val="000000"/>
            </a:solidFill>
            <a:prstDash val="solid"/>
            <a:headEnd type="none" w="sm" len="sm"/>
            <a:tailEnd type="none" w="sm" len="sm"/>
          </a:ln>
        </p:spPr>
      </p:sp>
      <p:sp>
        <p:nvSpPr>
          <p:cNvPr id="5" name="AutoShape 5"/>
          <p:cNvSpPr/>
          <p:nvPr/>
        </p:nvSpPr>
        <p:spPr>
          <a:xfrm>
            <a:off x="14713128" y="1767773"/>
            <a:ext cx="0" cy="6937379"/>
          </a:xfrm>
          <a:prstGeom prst="line">
            <a:avLst/>
          </a:prstGeom>
          <a:ln w="28575" cap="flat">
            <a:solidFill>
              <a:srgbClr val="000000"/>
            </a:solidFill>
            <a:prstDash val="solid"/>
            <a:headEnd type="none" w="sm" len="sm"/>
            <a:tailEnd type="none" w="sm" len="sm"/>
          </a:ln>
        </p:spPr>
      </p:sp>
      <p:sp>
        <p:nvSpPr>
          <p:cNvPr id="6" name="AutoShape 6"/>
          <p:cNvSpPr/>
          <p:nvPr/>
        </p:nvSpPr>
        <p:spPr>
          <a:xfrm flipH="1">
            <a:off x="3225204" y="1732797"/>
            <a:ext cx="0" cy="6937379"/>
          </a:xfrm>
          <a:prstGeom prst="line">
            <a:avLst/>
          </a:prstGeom>
          <a:ln w="28575" cap="flat">
            <a:solidFill>
              <a:srgbClr val="000000"/>
            </a:solidFill>
            <a:prstDash val="solid"/>
            <a:headEnd type="none" w="sm" len="sm"/>
            <a:tailEnd type="none" w="sm" len="sm"/>
          </a:ln>
        </p:spPr>
      </p:sp>
      <p:sp>
        <p:nvSpPr>
          <p:cNvPr id="7" name="AutoShape 7"/>
          <p:cNvSpPr/>
          <p:nvPr/>
        </p:nvSpPr>
        <p:spPr>
          <a:xfrm flipV="1">
            <a:off x="319533" y="4957737"/>
            <a:ext cx="17531064" cy="0"/>
          </a:xfrm>
          <a:prstGeom prst="line">
            <a:avLst/>
          </a:prstGeom>
          <a:ln w="28575" cap="flat">
            <a:solidFill>
              <a:srgbClr val="000000"/>
            </a:solidFill>
            <a:prstDash val="solid"/>
            <a:headEnd type="none" w="sm" len="sm"/>
            <a:tailEnd type="none" w="sm" len="sm"/>
          </a:ln>
        </p:spPr>
      </p:sp>
      <p:sp>
        <p:nvSpPr>
          <p:cNvPr id="8" name="AutoShape 8"/>
          <p:cNvSpPr/>
          <p:nvPr/>
        </p:nvSpPr>
        <p:spPr>
          <a:xfrm>
            <a:off x="319533" y="7160756"/>
            <a:ext cx="17531064" cy="0"/>
          </a:xfrm>
          <a:prstGeom prst="line">
            <a:avLst/>
          </a:prstGeom>
          <a:ln w="28575" cap="flat">
            <a:solidFill>
              <a:srgbClr val="000000"/>
            </a:solidFill>
            <a:prstDash val="solid"/>
            <a:headEnd type="none" w="sm" len="sm"/>
            <a:tailEnd type="none" w="sm" len="sm"/>
          </a:ln>
        </p:spPr>
      </p:sp>
      <p:grpSp>
        <p:nvGrpSpPr>
          <p:cNvPr id="9" name="Group 9"/>
          <p:cNvGrpSpPr/>
          <p:nvPr/>
        </p:nvGrpSpPr>
        <p:grpSpPr>
          <a:xfrm>
            <a:off x="3325246" y="2956517"/>
            <a:ext cx="3657607" cy="1166483"/>
            <a:chOff x="0" y="0"/>
            <a:chExt cx="4876809" cy="1555311"/>
          </a:xfrm>
        </p:grpSpPr>
        <p:sp>
          <p:nvSpPr>
            <p:cNvPr id="10" name="AutoShape 10"/>
            <p:cNvSpPr/>
            <p:nvPr/>
          </p:nvSpPr>
          <p:spPr>
            <a:xfrm>
              <a:off x="0" y="0"/>
              <a:ext cx="4876809" cy="743268"/>
            </a:xfrm>
            <a:prstGeom prst="rect">
              <a:avLst/>
            </a:prstGeom>
            <a:solidFill>
              <a:srgbClr val="17726D"/>
            </a:solidFill>
          </p:spPr>
        </p:sp>
        <p:sp>
          <p:nvSpPr>
            <p:cNvPr id="11" name="TextBox 11"/>
            <p:cNvSpPr txBox="1"/>
            <p:nvPr/>
          </p:nvSpPr>
          <p:spPr>
            <a:xfrm>
              <a:off x="243983" y="83308"/>
              <a:ext cx="4320262" cy="499302"/>
            </a:xfrm>
            <a:prstGeom prst="rect">
              <a:avLst/>
            </a:prstGeom>
          </p:spPr>
          <p:txBody>
            <a:bodyPr lIns="0" tIns="0" rIns="0" bIns="0" rtlCol="0" anchor="t">
              <a:spAutoFit/>
            </a:bodyPr>
            <a:lstStyle/>
            <a:p>
              <a:pPr marL="0" lvl="0" indent="0" algn="ctr">
                <a:lnSpc>
                  <a:spcPts val="2853"/>
                </a:lnSpc>
                <a:spcBef>
                  <a:spcPct val="0"/>
                </a:spcBef>
              </a:pPr>
              <a:r>
                <a:rPr lang="en-US" sz="2038">
                  <a:solidFill>
                    <a:srgbClr val="FDFDFD"/>
                  </a:solidFill>
                  <a:latin typeface="Times New Roman"/>
                  <a:ea typeface="Times New Roman"/>
                  <a:cs typeface="Times New Roman"/>
                  <a:sym typeface="Times New Roman"/>
                </a:rPr>
                <a:t>Title / Abstract Finalization</a:t>
              </a:r>
            </a:p>
          </p:txBody>
        </p:sp>
        <p:sp>
          <p:nvSpPr>
            <p:cNvPr id="12" name="AutoShape 12"/>
            <p:cNvSpPr/>
            <p:nvPr/>
          </p:nvSpPr>
          <p:spPr>
            <a:xfrm>
              <a:off x="0" y="812043"/>
              <a:ext cx="4876809" cy="743268"/>
            </a:xfrm>
            <a:prstGeom prst="rect">
              <a:avLst/>
            </a:prstGeom>
            <a:solidFill>
              <a:srgbClr val="20BDB4"/>
            </a:solidFill>
          </p:spPr>
        </p:sp>
        <p:sp>
          <p:nvSpPr>
            <p:cNvPr id="13" name="TextBox 13"/>
            <p:cNvSpPr txBox="1"/>
            <p:nvPr/>
          </p:nvSpPr>
          <p:spPr>
            <a:xfrm>
              <a:off x="68052" y="866238"/>
              <a:ext cx="4808756" cy="499302"/>
            </a:xfrm>
            <a:prstGeom prst="rect">
              <a:avLst/>
            </a:prstGeom>
          </p:spPr>
          <p:txBody>
            <a:bodyPr lIns="0" tIns="0" rIns="0" bIns="0" rtlCol="0" anchor="t">
              <a:spAutoFit/>
            </a:bodyPr>
            <a:lstStyle/>
            <a:p>
              <a:pPr marL="0" lvl="0" indent="0" algn="ctr">
                <a:lnSpc>
                  <a:spcPts val="2853"/>
                </a:lnSpc>
                <a:spcBef>
                  <a:spcPct val="0"/>
                </a:spcBef>
              </a:pPr>
              <a:r>
                <a:rPr lang="en-US" sz="2038">
                  <a:solidFill>
                    <a:srgbClr val="FFFFFF"/>
                  </a:solidFill>
                  <a:latin typeface="Times New Roman"/>
                  <a:ea typeface="Times New Roman"/>
                  <a:cs typeface="Times New Roman"/>
                  <a:sym typeface="Times New Roman"/>
                </a:rPr>
                <a:t>Timeline Finalization</a:t>
              </a:r>
            </a:p>
          </p:txBody>
        </p:sp>
      </p:grpSp>
      <p:grpSp>
        <p:nvGrpSpPr>
          <p:cNvPr id="14" name="Group 14"/>
          <p:cNvGrpSpPr/>
          <p:nvPr/>
        </p:nvGrpSpPr>
        <p:grpSpPr>
          <a:xfrm>
            <a:off x="3299528" y="7651294"/>
            <a:ext cx="3657607" cy="557451"/>
            <a:chOff x="0" y="0"/>
            <a:chExt cx="4876809" cy="743268"/>
          </a:xfrm>
        </p:grpSpPr>
        <p:sp>
          <p:nvSpPr>
            <p:cNvPr id="15" name="AutoShape 15"/>
            <p:cNvSpPr/>
            <p:nvPr/>
          </p:nvSpPr>
          <p:spPr>
            <a:xfrm>
              <a:off x="0" y="0"/>
              <a:ext cx="4876809" cy="743268"/>
            </a:xfrm>
            <a:prstGeom prst="rect">
              <a:avLst/>
            </a:prstGeom>
            <a:solidFill>
              <a:srgbClr val="17726D"/>
            </a:solidFill>
          </p:spPr>
        </p:sp>
        <p:sp>
          <p:nvSpPr>
            <p:cNvPr id="16" name="TextBox 16"/>
            <p:cNvSpPr txBox="1"/>
            <p:nvPr/>
          </p:nvSpPr>
          <p:spPr>
            <a:xfrm>
              <a:off x="243983" y="83308"/>
              <a:ext cx="4320262" cy="499302"/>
            </a:xfrm>
            <a:prstGeom prst="rect">
              <a:avLst/>
            </a:prstGeom>
          </p:spPr>
          <p:txBody>
            <a:bodyPr lIns="0" tIns="0" rIns="0" bIns="0" rtlCol="0" anchor="t">
              <a:spAutoFit/>
            </a:bodyPr>
            <a:lstStyle/>
            <a:p>
              <a:pPr marL="0" lvl="0" indent="0" algn="ctr">
                <a:lnSpc>
                  <a:spcPts val="2853"/>
                </a:lnSpc>
                <a:spcBef>
                  <a:spcPct val="0"/>
                </a:spcBef>
              </a:pPr>
              <a:r>
                <a:rPr lang="en-US" sz="2038">
                  <a:solidFill>
                    <a:srgbClr val="FDFDFD"/>
                  </a:solidFill>
                  <a:latin typeface="Times New Roman"/>
                  <a:ea typeface="Times New Roman"/>
                  <a:cs typeface="Times New Roman"/>
                  <a:sym typeface="Times New Roman"/>
                </a:rPr>
                <a:t>Faculty Review </a:t>
              </a:r>
            </a:p>
          </p:txBody>
        </p:sp>
      </p:grpSp>
      <p:sp>
        <p:nvSpPr>
          <p:cNvPr id="17" name="AutoShape 17"/>
          <p:cNvSpPr/>
          <p:nvPr/>
        </p:nvSpPr>
        <p:spPr>
          <a:xfrm flipH="1">
            <a:off x="7082894" y="1732797"/>
            <a:ext cx="0" cy="6937379"/>
          </a:xfrm>
          <a:prstGeom prst="line">
            <a:avLst/>
          </a:prstGeom>
          <a:ln w="38100" cap="flat">
            <a:solidFill>
              <a:srgbClr val="000000"/>
            </a:solidFill>
            <a:prstDash val="solid"/>
            <a:headEnd type="none" w="sm" len="sm"/>
            <a:tailEnd type="none" w="sm" len="sm"/>
          </a:ln>
        </p:spPr>
      </p:sp>
      <p:grpSp>
        <p:nvGrpSpPr>
          <p:cNvPr id="18" name="Group 18"/>
          <p:cNvGrpSpPr/>
          <p:nvPr/>
        </p:nvGrpSpPr>
        <p:grpSpPr>
          <a:xfrm>
            <a:off x="3299528" y="4194580"/>
            <a:ext cx="3657607" cy="557451"/>
            <a:chOff x="0" y="0"/>
            <a:chExt cx="4876809" cy="743268"/>
          </a:xfrm>
        </p:grpSpPr>
        <p:sp>
          <p:nvSpPr>
            <p:cNvPr id="19" name="AutoShape 19"/>
            <p:cNvSpPr/>
            <p:nvPr/>
          </p:nvSpPr>
          <p:spPr>
            <a:xfrm>
              <a:off x="0" y="0"/>
              <a:ext cx="4876809" cy="743268"/>
            </a:xfrm>
            <a:prstGeom prst="rect">
              <a:avLst/>
            </a:prstGeom>
            <a:solidFill>
              <a:srgbClr val="17726D"/>
            </a:solidFill>
          </p:spPr>
        </p:sp>
        <p:sp>
          <p:nvSpPr>
            <p:cNvPr id="20" name="TextBox 20"/>
            <p:cNvSpPr txBox="1"/>
            <p:nvPr/>
          </p:nvSpPr>
          <p:spPr>
            <a:xfrm>
              <a:off x="68052" y="54196"/>
              <a:ext cx="4808756" cy="499302"/>
            </a:xfrm>
            <a:prstGeom prst="rect">
              <a:avLst/>
            </a:prstGeom>
          </p:spPr>
          <p:txBody>
            <a:bodyPr lIns="0" tIns="0" rIns="0" bIns="0" rtlCol="0" anchor="t">
              <a:spAutoFit/>
            </a:bodyPr>
            <a:lstStyle/>
            <a:p>
              <a:pPr marL="0" lvl="0" indent="0" algn="ctr">
                <a:lnSpc>
                  <a:spcPts val="2853"/>
                </a:lnSpc>
                <a:spcBef>
                  <a:spcPct val="0"/>
                </a:spcBef>
              </a:pPr>
              <a:r>
                <a:rPr lang="en-US" sz="2038">
                  <a:solidFill>
                    <a:srgbClr val="FFFFFF"/>
                  </a:solidFill>
                  <a:latin typeface="Times New Roman"/>
                  <a:ea typeface="Times New Roman"/>
                  <a:cs typeface="Times New Roman"/>
                  <a:sym typeface="Times New Roman"/>
                </a:rPr>
                <a:t>Data Acquisition</a:t>
              </a:r>
            </a:p>
          </p:txBody>
        </p:sp>
      </p:grpSp>
      <p:grpSp>
        <p:nvGrpSpPr>
          <p:cNvPr id="21" name="Group 21"/>
          <p:cNvGrpSpPr/>
          <p:nvPr/>
        </p:nvGrpSpPr>
        <p:grpSpPr>
          <a:xfrm>
            <a:off x="3353850" y="5086337"/>
            <a:ext cx="3657607" cy="557451"/>
            <a:chOff x="0" y="0"/>
            <a:chExt cx="4876809" cy="743268"/>
          </a:xfrm>
        </p:grpSpPr>
        <p:sp>
          <p:nvSpPr>
            <p:cNvPr id="22" name="AutoShape 22"/>
            <p:cNvSpPr/>
            <p:nvPr/>
          </p:nvSpPr>
          <p:spPr>
            <a:xfrm>
              <a:off x="0" y="0"/>
              <a:ext cx="4876809" cy="743268"/>
            </a:xfrm>
            <a:prstGeom prst="rect">
              <a:avLst/>
            </a:prstGeom>
            <a:solidFill>
              <a:srgbClr val="20BDB4"/>
            </a:solidFill>
          </p:spPr>
        </p:sp>
        <p:sp>
          <p:nvSpPr>
            <p:cNvPr id="23" name="TextBox 23"/>
            <p:cNvSpPr txBox="1"/>
            <p:nvPr/>
          </p:nvSpPr>
          <p:spPr>
            <a:xfrm>
              <a:off x="243983" y="83308"/>
              <a:ext cx="4320262" cy="499302"/>
            </a:xfrm>
            <a:prstGeom prst="rect">
              <a:avLst/>
            </a:prstGeom>
          </p:spPr>
          <p:txBody>
            <a:bodyPr lIns="0" tIns="0" rIns="0" bIns="0" rtlCol="0" anchor="t">
              <a:spAutoFit/>
            </a:bodyPr>
            <a:lstStyle/>
            <a:p>
              <a:pPr marL="0" lvl="0" indent="0" algn="ctr">
                <a:lnSpc>
                  <a:spcPts val="2853"/>
                </a:lnSpc>
                <a:spcBef>
                  <a:spcPct val="0"/>
                </a:spcBef>
              </a:pPr>
              <a:r>
                <a:rPr lang="en-US" sz="2038">
                  <a:solidFill>
                    <a:srgbClr val="FDFDFD"/>
                  </a:solidFill>
                  <a:latin typeface="Times New Roman"/>
                  <a:ea typeface="Times New Roman"/>
                  <a:cs typeface="Times New Roman"/>
                  <a:sym typeface="Times New Roman"/>
                </a:rPr>
                <a:t>Pre-processing</a:t>
              </a:r>
            </a:p>
          </p:txBody>
        </p:sp>
      </p:grpSp>
      <p:grpSp>
        <p:nvGrpSpPr>
          <p:cNvPr id="24" name="Group 24"/>
          <p:cNvGrpSpPr/>
          <p:nvPr/>
        </p:nvGrpSpPr>
        <p:grpSpPr>
          <a:xfrm>
            <a:off x="7129932" y="5700951"/>
            <a:ext cx="3657607" cy="557451"/>
            <a:chOff x="0" y="0"/>
            <a:chExt cx="4876809" cy="743268"/>
          </a:xfrm>
        </p:grpSpPr>
        <p:sp>
          <p:nvSpPr>
            <p:cNvPr id="25" name="AutoShape 25"/>
            <p:cNvSpPr/>
            <p:nvPr/>
          </p:nvSpPr>
          <p:spPr>
            <a:xfrm>
              <a:off x="0" y="0"/>
              <a:ext cx="4876809" cy="743268"/>
            </a:xfrm>
            <a:prstGeom prst="rect">
              <a:avLst/>
            </a:prstGeom>
            <a:solidFill>
              <a:srgbClr val="20BDB4"/>
            </a:solidFill>
          </p:spPr>
        </p:sp>
        <p:sp>
          <p:nvSpPr>
            <p:cNvPr id="26" name="TextBox 26"/>
            <p:cNvSpPr txBox="1"/>
            <p:nvPr/>
          </p:nvSpPr>
          <p:spPr>
            <a:xfrm>
              <a:off x="68052" y="54196"/>
              <a:ext cx="4808756" cy="499302"/>
            </a:xfrm>
            <a:prstGeom prst="rect">
              <a:avLst/>
            </a:prstGeom>
          </p:spPr>
          <p:txBody>
            <a:bodyPr lIns="0" tIns="0" rIns="0" bIns="0" rtlCol="0" anchor="t">
              <a:spAutoFit/>
            </a:bodyPr>
            <a:lstStyle/>
            <a:p>
              <a:pPr marL="0" lvl="0" indent="0" algn="ctr">
                <a:lnSpc>
                  <a:spcPts val="2853"/>
                </a:lnSpc>
                <a:spcBef>
                  <a:spcPct val="0"/>
                </a:spcBef>
              </a:pPr>
              <a:r>
                <a:rPr lang="en-US" sz="2038">
                  <a:solidFill>
                    <a:srgbClr val="FFFFFF"/>
                  </a:solidFill>
                  <a:latin typeface="Times New Roman"/>
                  <a:ea typeface="Times New Roman"/>
                  <a:cs typeface="Times New Roman"/>
                  <a:sym typeface="Times New Roman"/>
                </a:rPr>
                <a:t>Feature Extraction</a:t>
              </a:r>
            </a:p>
          </p:txBody>
        </p:sp>
      </p:grpSp>
      <p:grpSp>
        <p:nvGrpSpPr>
          <p:cNvPr id="27" name="Group 27"/>
          <p:cNvGrpSpPr/>
          <p:nvPr/>
        </p:nvGrpSpPr>
        <p:grpSpPr>
          <a:xfrm>
            <a:off x="7154331" y="5086337"/>
            <a:ext cx="3657607" cy="557451"/>
            <a:chOff x="0" y="0"/>
            <a:chExt cx="4876809" cy="743268"/>
          </a:xfrm>
        </p:grpSpPr>
        <p:sp>
          <p:nvSpPr>
            <p:cNvPr id="28" name="AutoShape 28"/>
            <p:cNvSpPr/>
            <p:nvPr/>
          </p:nvSpPr>
          <p:spPr>
            <a:xfrm>
              <a:off x="0" y="0"/>
              <a:ext cx="4876809" cy="743268"/>
            </a:xfrm>
            <a:prstGeom prst="rect">
              <a:avLst/>
            </a:prstGeom>
            <a:solidFill>
              <a:srgbClr val="17726D"/>
            </a:solidFill>
          </p:spPr>
        </p:sp>
        <p:sp>
          <p:nvSpPr>
            <p:cNvPr id="29" name="TextBox 29"/>
            <p:cNvSpPr txBox="1"/>
            <p:nvPr/>
          </p:nvSpPr>
          <p:spPr>
            <a:xfrm>
              <a:off x="243983" y="83308"/>
              <a:ext cx="4320262" cy="499302"/>
            </a:xfrm>
            <a:prstGeom prst="rect">
              <a:avLst/>
            </a:prstGeom>
          </p:spPr>
          <p:txBody>
            <a:bodyPr lIns="0" tIns="0" rIns="0" bIns="0" rtlCol="0" anchor="t">
              <a:spAutoFit/>
            </a:bodyPr>
            <a:lstStyle/>
            <a:p>
              <a:pPr marL="0" lvl="0" indent="0" algn="ctr">
                <a:lnSpc>
                  <a:spcPts val="2853"/>
                </a:lnSpc>
                <a:spcBef>
                  <a:spcPct val="0"/>
                </a:spcBef>
              </a:pPr>
              <a:r>
                <a:rPr lang="en-US" sz="2038">
                  <a:solidFill>
                    <a:srgbClr val="FDFDFD"/>
                  </a:solidFill>
                  <a:latin typeface="Times New Roman"/>
                  <a:ea typeface="Times New Roman"/>
                  <a:cs typeface="Times New Roman"/>
                  <a:sym typeface="Times New Roman"/>
                </a:rPr>
                <a:t>Signal Segmentation</a:t>
              </a:r>
            </a:p>
          </p:txBody>
        </p:sp>
      </p:grpSp>
      <p:grpSp>
        <p:nvGrpSpPr>
          <p:cNvPr id="30" name="Group 30"/>
          <p:cNvGrpSpPr/>
          <p:nvPr/>
        </p:nvGrpSpPr>
        <p:grpSpPr>
          <a:xfrm>
            <a:off x="7154331" y="6306315"/>
            <a:ext cx="3657607" cy="557451"/>
            <a:chOff x="0" y="0"/>
            <a:chExt cx="4876809" cy="743268"/>
          </a:xfrm>
        </p:grpSpPr>
        <p:sp>
          <p:nvSpPr>
            <p:cNvPr id="31" name="AutoShape 31"/>
            <p:cNvSpPr/>
            <p:nvPr/>
          </p:nvSpPr>
          <p:spPr>
            <a:xfrm>
              <a:off x="0" y="0"/>
              <a:ext cx="4876809" cy="743268"/>
            </a:xfrm>
            <a:prstGeom prst="rect">
              <a:avLst/>
            </a:prstGeom>
            <a:solidFill>
              <a:srgbClr val="17726D"/>
            </a:solidFill>
          </p:spPr>
        </p:sp>
        <p:sp>
          <p:nvSpPr>
            <p:cNvPr id="32" name="TextBox 32"/>
            <p:cNvSpPr txBox="1"/>
            <p:nvPr/>
          </p:nvSpPr>
          <p:spPr>
            <a:xfrm>
              <a:off x="243983" y="83308"/>
              <a:ext cx="4320262" cy="499302"/>
            </a:xfrm>
            <a:prstGeom prst="rect">
              <a:avLst/>
            </a:prstGeom>
          </p:spPr>
          <p:txBody>
            <a:bodyPr lIns="0" tIns="0" rIns="0" bIns="0" rtlCol="0" anchor="t">
              <a:spAutoFit/>
            </a:bodyPr>
            <a:lstStyle/>
            <a:p>
              <a:pPr marL="0" lvl="0" indent="0" algn="ctr">
                <a:lnSpc>
                  <a:spcPts val="2853"/>
                </a:lnSpc>
                <a:spcBef>
                  <a:spcPct val="0"/>
                </a:spcBef>
              </a:pPr>
              <a:r>
                <a:rPr lang="en-US" sz="2038">
                  <a:solidFill>
                    <a:srgbClr val="FDFDFD"/>
                  </a:solidFill>
                  <a:latin typeface="Times New Roman"/>
                  <a:ea typeface="Times New Roman"/>
                  <a:cs typeface="Times New Roman"/>
                  <a:sym typeface="Times New Roman"/>
                </a:rPr>
                <a:t>Fault Classification</a:t>
              </a:r>
            </a:p>
          </p:txBody>
        </p:sp>
      </p:grpSp>
      <p:grpSp>
        <p:nvGrpSpPr>
          <p:cNvPr id="33" name="Group 33"/>
          <p:cNvGrpSpPr/>
          <p:nvPr/>
        </p:nvGrpSpPr>
        <p:grpSpPr>
          <a:xfrm>
            <a:off x="10958989" y="5095875"/>
            <a:ext cx="3657607" cy="557451"/>
            <a:chOff x="0" y="0"/>
            <a:chExt cx="4876809" cy="743268"/>
          </a:xfrm>
        </p:grpSpPr>
        <p:sp>
          <p:nvSpPr>
            <p:cNvPr id="34" name="AutoShape 34"/>
            <p:cNvSpPr/>
            <p:nvPr/>
          </p:nvSpPr>
          <p:spPr>
            <a:xfrm>
              <a:off x="0" y="0"/>
              <a:ext cx="4876809" cy="743268"/>
            </a:xfrm>
            <a:prstGeom prst="rect">
              <a:avLst/>
            </a:prstGeom>
            <a:solidFill>
              <a:srgbClr val="20BDB4"/>
            </a:solidFill>
          </p:spPr>
        </p:sp>
        <p:sp>
          <p:nvSpPr>
            <p:cNvPr id="35" name="TextBox 35"/>
            <p:cNvSpPr txBox="1"/>
            <p:nvPr/>
          </p:nvSpPr>
          <p:spPr>
            <a:xfrm>
              <a:off x="68052" y="54196"/>
              <a:ext cx="4808756" cy="499302"/>
            </a:xfrm>
            <a:prstGeom prst="rect">
              <a:avLst/>
            </a:prstGeom>
          </p:spPr>
          <p:txBody>
            <a:bodyPr lIns="0" tIns="0" rIns="0" bIns="0" rtlCol="0" anchor="t">
              <a:spAutoFit/>
            </a:bodyPr>
            <a:lstStyle/>
            <a:p>
              <a:pPr marL="0" lvl="0" indent="0" algn="ctr">
                <a:lnSpc>
                  <a:spcPts val="2853"/>
                </a:lnSpc>
                <a:spcBef>
                  <a:spcPct val="0"/>
                </a:spcBef>
              </a:pPr>
              <a:r>
                <a:rPr lang="en-US" sz="2038">
                  <a:solidFill>
                    <a:srgbClr val="FFFFFF"/>
                  </a:solidFill>
                  <a:latin typeface="Times New Roman"/>
                  <a:ea typeface="Times New Roman"/>
                  <a:cs typeface="Times New Roman"/>
                  <a:sym typeface="Times New Roman"/>
                </a:rPr>
                <a:t>Fault Detection</a:t>
              </a:r>
            </a:p>
          </p:txBody>
        </p:sp>
      </p:grpSp>
      <p:grpSp>
        <p:nvGrpSpPr>
          <p:cNvPr id="36" name="Group 36"/>
          <p:cNvGrpSpPr/>
          <p:nvPr/>
        </p:nvGrpSpPr>
        <p:grpSpPr>
          <a:xfrm>
            <a:off x="10958989" y="5700951"/>
            <a:ext cx="3657607" cy="557451"/>
            <a:chOff x="0" y="0"/>
            <a:chExt cx="4876809" cy="743268"/>
          </a:xfrm>
        </p:grpSpPr>
        <p:sp>
          <p:nvSpPr>
            <p:cNvPr id="37" name="AutoShape 37"/>
            <p:cNvSpPr/>
            <p:nvPr/>
          </p:nvSpPr>
          <p:spPr>
            <a:xfrm>
              <a:off x="0" y="0"/>
              <a:ext cx="4876809" cy="743268"/>
            </a:xfrm>
            <a:prstGeom prst="rect">
              <a:avLst/>
            </a:prstGeom>
            <a:solidFill>
              <a:srgbClr val="17726D"/>
            </a:solidFill>
          </p:spPr>
        </p:sp>
        <p:sp>
          <p:nvSpPr>
            <p:cNvPr id="38" name="TextBox 38"/>
            <p:cNvSpPr txBox="1"/>
            <p:nvPr/>
          </p:nvSpPr>
          <p:spPr>
            <a:xfrm>
              <a:off x="243983" y="83308"/>
              <a:ext cx="4320262" cy="499302"/>
            </a:xfrm>
            <a:prstGeom prst="rect">
              <a:avLst/>
            </a:prstGeom>
          </p:spPr>
          <p:txBody>
            <a:bodyPr lIns="0" tIns="0" rIns="0" bIns="0" rtlCol="0" anchor="t">
              <a:spAutoFit/>
            </a:bodyPr>
            <a:lstStyle/>
            <a:p>
              <a:pPr marL="0" lvl="0" indent="0" algn="ctr">
                <a:lnSpc>
                  <a:spcPts val="2853"/>
                </a:lnSpc>
                <a:spcBef>
                  <a:spcPct val="0"/>
                </a:spcBef>
              </a:pPr>
              <a:r>
                <a:rPr lang="en-US" sz="2038">
                  <a:solidFill>
                    <a:srgbClr val="FDFDFD"/>
                  </a:solidFill>
                  <a:latin typeface="Times New Roman"/>
                  <a:ea typeface="Times New Roman"/>
                  <a:cs typeface="Times New Roman"/>
                  <a:sym typeface="Times New Roman"/>
                </a:rPr>
                <a:t>Fault Classification</a:t>
              </a:r>
            </a:p>
          </p:txBody>
        </p:sp>
      </p:grpSp>
      <p:grpSp>
        <p:nvGrpSpPr>
          <p:cNvPr id="39" name="Group 39"/>
          <p:cNvGrpSpPr/>
          <p:nvPr/>
        </p:nvGrpSpPr>
        <p:grpSpPr>
          <a:xfrm>
            <a:off x="10958989" y="6306315"/>
            <a:ext cx="3657607" cy="557451"/>
            <a:chOff x="0" y="0"/>
            <a:chExt cx="4876809" cy="743268"/>
          </a:xfrm>
        </p:grpSpPr>
        <p:sp>
          <p:nvSpPr>
            <p:cNvPr id="40" name="AutoShape 40"/>
            <p:cNvSpPr/>
            <p:nvPr/>
          </p:nvSpPr>
          <p:spPr>
            <a:xfrm>
              <a:off x="0" y="0"/>
              <a:ext cx="4876809" cy="743268"/>
            </a:xfrm>
            <a:prstGeom prst="rect">
              <a:avLst/>
            </a:prstGeom>
            <a:solidFill>
              <a:srgbClr val="20BDB4"/>
            </a:solidFill>
          </p:spPr>
        </p:sp>
        <p:sp>
          <p:nvSpPr>
            <p:cNvPr id="41" name="TextBox 41"/>
            <p:cNvSpPr txBox="1"/>
            <p:nvPr/>
          </p:nvSpPr>
          <p:spPr>
            <a:xfrm>
              <a:off x="68052" y="54196"/>
              <a:ext cx="4808756" cy="499302"/>
            </a:xfrm>
            <a:prstGeom prst="rect">
              <a:avLst/>
            </a:prstGeom>
          </p:spPr>
          <p:txBody>
            <a:bodyPr lIns="0" tIns="0" rIns="0" bIns="0" rtlCol="0" anchor="t">
              <a:spAutoFit/>
            </a:bodyPr>
            <a:lstStyle/>
            <a:p>
              <a:pPr marL="0" lvl="0" indent="0" algn="ctr">
                <a:lnSpc>
                  <a:spcPts val="2853"/>
                </a:lnSpc>
                <a:spcBef>
                  <a:spcPct val="0"/>
                </a:spcBef>
              </a:pPr>
              <a:r>
                <a:rPr lang="en-US" sz="2038">
                  <a:solidFill>
                    <a:srgbClr val="FFFFFF"/>
                  </a:solidFill>
                  <a:latin typeface="Times New Roman"/>
                  <a:ea typeface="Times New Roman"/>
                  <a:cs typeface="Times New Roman"/>
                  <a:sym typeface="Times New Roman"/>
                </a:rPr>
                <a:t>Localization</a:t>
              </a:r>
            </a:p>
          </p:txBody>
        </p:sp>
      </p:grpSp>
      <p:grpSp>
        <p:nvGrpSpPr>
          <p:cNvPr id="42" name="Group 42"/>
          <p:cNvGrpSpPr/>
          <p:nvPr/>
        </p:nvGrpSpPr>
        <p:grpSpPr>
          <a:xfrm>
            <a:off x="7158507" y="7651294"/>
            <a:ext cx="3657607" cy="557451"/>
            <a:chOff x="0" y="0"/>
            <a:chExt cx="4876809" cy="743268"/>
          </a:xfrm>
        </p:grpSpPr>
        <p:sp>
          <p:nvSpPr>
            <p:cNvPr id="43" name="AutoShape 43"/>
            <p:cNvSpPr/>
            <p:nvPr/>
          </p:nvSpPr>
          <p:spPr>
            <a:xfrm>
              <a:off x="0" y="0"/>
              <a:ext cx="4876809" cy="743268"/>
            </a:xfrm>
            <a:prstGeom prst="rect">
              <a:avLst/>
            </a:prstGeom>
            <a:solidFill>
              <a:srgbClr val="20BDB4"/>
            </a:solidFill>
          </p:spPr>
        </p:sp>
        <p:sp>
          <p:nvSpPr>
            <p:cNvPr id="44" name="TextBox 44"/>
            <p:cNvSpPr txBox="1"/>
            <p:nvPr/>
          </p:nvSpPr>
          <p:spPr>
            <a:xfrm>
              <a:off x="68052" y="54196"/>
              <a:ext cx="4808756" cy="499302"/>
            </a:xfrm>
            <a:prstGeom prst="rect">
              <a:avLst/>
            </a:prstGeom>
          </p:spPr>
          <p:txBody>
            <a:bodyPr lIns="0" tIns="0" rIns="0" bIns="0" rtlCol="0" anchor="t">
              <a:spAutoFit/>
            </a:bodyPr>
            <a:lstStyle/>
            <a:p>
              <a:pPr marL="0" lvl="0" indent="0" algn="ctr">
                <a:lnSpc>
                  <a:spcPts val="2853"/>
                </a:lnSpc>
                <a:spcBef>
                  <a:spcPct val="0"/>
                </a:spcBef>
              </a:pPr>
              <a:r>
                <a:rPr lang="en-US" sz="2038">
                  <a:solidFill>
                    <a:srgbClr val="FFFFFF"/>
                  </a:solidFill>
                  <a:latin typeface="Times New Roman"/>
                  <a:ea typeface="Times New Roman"/>
                  <a:cs typeface="Times New Roman"/>
                  <a:sym typeface="Times New Roman"/>
                </a:rPr>
                <a:t>Review 1 </a:t>
              </a:r>
            </a:p>
          </p:txBody>
        </p:sp>
      </p:grpSp>
      <p:grpSp>
        <p:nvGrpSpPr>
          <p:cNvPr id="45" name="Group 45"/>
          <p:cNvGrpSpPr/>
          <p:nvPr/>
        </p:nvGrpSpPr>
        <p:grpSpPr>
          <a:xfrm>
            <a:off x="10958989" y="7394119"/>
            <a:ext cx="3657607" cy="557451"/>
            <a:chOff x="0" y="0"/>
            <a:chExt cx="4876809" cy="743268"/>
          </a:xfrm>
        </p:grpSpPr>
        <p:sp>
          <p:nvSpPr>
            <p:cNvPr id="46" name="AutoShape 46"/>
            <p:cNvSpPr/>
            <p:nvPr/>
          </p:nvSpPr>
          <p:spPr>
            <a:xfrm>
              <a:off x="0" y="0"/>
              <a:ext cx="4876809" cy="743268"/>
            </a:xfrm>
            <a:prstGeom prst="rect">
              <a:avLst/>
            </a:prstGeom>
            <a:solidFill>
              <a:srgbClr val="17726D"/>
            </a:solidFill>
          </p:spPr>
        </p:sp>
        <p:sp>
          <p:nvSpPr>
            <p:cNvPr id="47" name="TextBox 47"/>
            <p:cNvSpPr txBox="1"/>
            <p:nvPr/>
          </p:nvSpPr>
          <p:spPr>
            <a:xfrm>
              <a:off x="243983" y="83308"/>
              <a:ext cx="4320262" cy="499302"/>
            </a:xfrm>
            <a:prstGeom prst="rect">
              <a:avLst/>
            </a:prstGeom>
          </p:spPr>
          <p:txBody>
            <a:bodyPr lIns="0" tIns="0" rIns="0" bIns="0" rtlCol="0" anchor="t">
              <a:spAutoFit/>
            </a:bodyPr>
            <a:lstStyle/>
            <a:p>
              <a:pPr marL="0" lvl="0" indent="0" algn="ctr">
                <a:lnSpc>
                  <a:spcPts val="2853"/>
                </a:lnSpc>
                <a:spcBef>
                  <a:spcPct val="0"/>
                </a:spcBef>
              </a:pPr>
              <a:r>
                <a:rPr lang="en-US" sz="2038">
                  <a:solidFill>
                    <a:srgbClr val="FDFDFD"/>
                  </a:solidFill>
                  <a:latin typeface="Times New Roman"/>
                  <a:ea typeface="Times New Roman"/>
                  <a:cs typeface="Times New Roman"/>
                  <a:sym typeface="Times New Roman"/>
                </a:rPr>
                <a:t>Validation</a:t>
              </a:r>
            </a:p>
          </p:txBody>
        </p:sp>
      </p:grpSp>
      <p:grpSp>
        <p:nvGrpSpPr>
          <p:cNvPr id="48" name="Group 48"/>
          <p:cNvGrpSpPr/>
          <p:nvPr/>
        </p:nvGrpSpPr>
        <p:grpSpPr>
          <a:xfrm>
            <a:off x="10971536" y="8008720"/>
            <a:ext cx="3657607" cy="557451"/>
            <a:chOff x="0" y="0"/>
            <a:chExt cx="4876809" cy="743268"/>
          </a:xfrm>
        </p:grpSpPr>
        <p:sp>
          <p:nvSpPr>
            <p:cNvPr id="49" name="AutoShape 49"/>
            <p:cNvSpPr/>
            <p:nvPr/>
          </p:nvSpPr>
          <p:spPr>
            <a:xfrm>
              <a:off x="0" y="0"/>
              <a:ext cx="4876809" cy="743268"/>
            </a:xfrm>
            <a:prstGeom prst="rect">
              <a:avLst/>
            </a:prstGeom>
            <a:solidFill>
              <a:srgbClr val="20BDB4"/>
            </a:solidFill>
          </p:spPr>
        </p:sp>
        <p:sp>
          <p:nvSpPr>
            <p:cNvPr id="50" name="TextBox 50"/>
            <p:cNvSpPr txBox="1"/>
            <p:nvPr/>
          </p:nvSpPr>
          <p:spPr>
            <a:xfrm>
              <a:off x="68052" y="54196"/>
              <a:ext cx="4808756" cy="499302"/>
            </a:xfrm>
            <a:prstGeom prst="rect">
              <a:avLst/>
            </a:prstGeom>
          </p:spPr>
          <p:txBody>
            <a:bodyPr lIns="0" tIns="0" rIns="0" bIns="0" rtlCol="0" anchor="t">
              <a:spAutoFit/>
            </a:bodyPr>
            <a:lstStyle/>
            <a:p>
              <a:pPr marL="0" lvl="0" indent="0" algn="ctr">
                <a:lnSpc>
                  <a:spcPts val="2853"/>
                </a:lnSpc>
                <a:spcBef>
                  <a:spcPct val="0"/>
                </a:spcBef>
              </a:pPr>
              <a:r>
                <a:rPr lang="en-US" sz="2038">
                  <a:solidFill>
                    <a:srgbClr val="FFFFFF"/>
                  </a:solidFill>
                  <a:latin typeface="Times New Roman"/>
                  <a:ea typeface="Times New Roman"/>
                  <a:cs typeface="Times New Roman"/>
                  <a:sym typeface="Times New Roman"/>
                </a:rPr>
                <a:t>Testing</a:t>
              </a:r>
            </a:p>
          </p:txBody>
        </p:sp>
      </p:grpSp>
      <p:sp>
        <p:nvSpPr>
          <p:cNvPr id="51" name="Freeform 51"/>
          <p:cNvSpPr/>
          <p:nvPr/>
        </p:nvSpPr>
        <p:spPr>
          <a:xfrm>
            <a:off x="4159359" y="1638261"/>
            <a:ext cx="2046588" cy="1023294"/>
          </a:xfrm>
          <a:custGeom>
            <a:avLst/>
            <a:gdLst/>
            <a:ahLst/>
            <a:cxnLst/>
            <a:rect l="l" t="t" r="r" b="b"/>
            <a:pathLst>
              <a:path w="2046588" h="1023294">
                <a:moveTo>
                  <a:pt x="0" y="0"/>
                </a:moveTo>
                <a:lnTo>
                  <a:pt x="2046588" y="0"/>
                </a:lnTo>
                <a:lnTo>
                  <a:pt x="2046588" y="1023294"/>
                </a:lnTo>
                <a:lnTo>
                  <a:pt x="0" y="1023294"/>
                </a:lnTo>
                <a:lnTo>
                  <a:pt x="0" y="0"/>
                </a:lnTo>
                <a:close/>
              </a:path>
            </a:pathLst>
          </a:custGeom>
          <a:blipFill>
            <a:blip r:embed="rId2">
              <a:extLst>
                <a:ext uri="{96DAC541-7B7A-43D3-8B79-37D633B846F1}">
                  <asvg:svgBlip xmlns:asvg="http://schemas.microsoft.com/office/drawing/2016/SVG/main" r:embed="rId3"/>
                </a:ext>
              </a:extLst>
            </a:blip>
            <a:stretch>
              <a:fillRect/>
            </a:stretch>
          </a:blipFill>
          <a:ln w="9525" cap="sq">
            <a:solidFill>
              <a:srgbClr val="000000"/>
            </a:solidFill>
            <a:prstDash val="solid"/>
            <a:miter/>
          </a:ln>
        </p:spPr>
      </p:sp>
      <p:sp>
        <p:nvSpPr>
          <p:cNvPr id="52" name="TextBox 52"/>
          <p:cNvSpPr txBox="1"/>
          <p:nvPr/>
        </p:nvSpPr>
        <p:spPr>
          <a:xfrm>
            <a:off x="0" y="233044"/>
            <a:ext cx="18288000" cy="847726"/>
          </a:xfrm>
          <a:prstGeom prst="rect">
            <a:avLst/>
          </a:prstGeom>
        </p:spPr>
        <p:txBody>
          <a:bodyPr lIns="0" tIns="0" rIns="0" bIns="0" rtlCol="0" anchor="t">
            <a:spAutoFit/>
          </a:bodyPr>
          <a:lstStyle/>
          <a:p>
            <a:pPr marL="0" lvl="0" indent="0" algn="ctr">
              <a:lnSpc>
                <a:spcPts val="6299"/>
              </a:lnSpc>
            </a:pPr>
            <a:r>
              <a:rPr lang="en-US" sz="4499" b="1" spc="332">
                <a:solidFill>
                  <a:srgbClr val="000000"/>
                </a:solidFill>
                <a:latin typeface="Times New Roman Bold"/>
                <a:ea typeface="Times New Roman Bold"/>
                <a:cs typeface="Times New Roman Bold"/>
                <a:sym typeface="Times New Roman Bold"/>
              </a:rPr>
              <a:t>TIMELINE </a:t>
            </a:r>
          </a:p>
        </p:txBody>
      </p:sp>
      <p:sp>
        <p:nvSpPr>
          <p:cNvPr id="53" name="TextBox 53"/>
          <p:cNvSpPr txBox="1"/>
          <p:nvPr/>
        </p:nvSpPr>
        <p:spPr>
          <a:xfrm>
            <a:off x="177841" y="3061549"/>
            <a:ext cx="2846572" cy="1001386"/>
          </a:xfrm>
          <a:prstGeom prst="rect">
            <a:avLst/>
          </a:prstGeom>
        </p:spPr>
        <p:txBody>
          <a:bodyPr lIns="0" tIns="0" rIns="0" bIns="0" rtlCol="0" anchor="t">
            <a:spAutoFit/>
          </a:bodyPr>
          <a:lstStyle/>
          <a:p>
            <a:pPr algn="ctr">
              <a:lnSpc>
                <a:spcPts val="3678"/>
              </a:lnSpc>
            </a:pPr>
            <a:r>
              <a:rPr lang="en-US" sz="3198" b="1" dirty="0">
                <a:solidFill>
                  <a:srgbClr val="000000"/>
                </a:solidFill>
                <a:latin typeface="Times New Roman Bold"/>
                <a:ea typeface="Times New Roman Bold"/>
                <a:cs typeface="Times New Roman Bold"/>
                <a:sym typeface="Times New Roman Bold"/>
              </a:rPr>
              <a:t>Project </a:t>
            </a:r>
          </a:p>
          <a:p>
            <a:pPr marL="0" lvl="0" indent="0" algn="ctr">
              <a:lnSpc>
                <a:spcPts val="3678"/>
              </a:lnSpc>
              <a:spcBef>
                <a:spcPct val="0"/>
              </a:spcBef>
            </a:pPr>
            <a:r>
              <a:rPr lang="en-US" sz="3198" b="1" dirty="0">
                <a:solidFill>
                  <a:srgbClr val="000000"/>
                </a:solidFill>
                <a:latin typeface="Times New Roman Bold"/>
                <a:ea typeface="Times New Roman Bold"/>
                <a:cs typeface="Times New Roman Bold"/>
                <a:sym typeface="Times New Roman Bold"/>
              </a:rPr>
              <a:t>Planning</a:t>
            </a:r>
          </a:p>
        </p:txBody>
      </p:sp>
      <p:sp>
        <p:nvSpPr>
          <p:cNvPr id="54" name="TextBox 54"/>
          <p:cNvSpPr txBox="1"/>
          <p:nvPr/>
        </p:nvSpPr>
        <p:spPr>
          <a:xfrm>
            <a:off x="389666" y="5745956"/>
            <a:ext cx="2717522" cy="461665"/>
          </a:xfrm>
          <a:prstGeom prst="rect">
            <a:avLst/>
          </a:prstGeom>
        </p:spPr>
        <p:txBody>
          <a:bodyPr wrap="square" lIns="0" tIns="0" rIns="0" bIns="0" rtlCol="0" anchor="t">
            <a:spAutoFit/>
          </a:bodyPr>
          <a:lstStyle/>
          <a:p>
            <a:pPr marL="0" lvl="0" indent="0" algn="ctr">
              <a:lnSpc>
                <a:spcPts val="3563"/>
              </a:lnSpc>
              <a:spcBef>
                <a:spcPct val="0"/>
              </a:spcBef>
            </a:pPr>
            <a:r>
              <a:rPr lang="en-US" sz="3098" b="1" dirty="0">
                <a:solidFill>
                  <a:srgbClr val="000000"/>
                </a:solidFill>
                <a:latin typeface="Times New Roman Bold"/>
                <a:ea typeface="Times New Roman Bold"/>
                <a:cs typeface="Times New Roman Bold"/>
                <a:sym typeface="Times New Roman Bold"/>
              </a:rPr>
              <a:t>Implementation</a:t>
            </a:r>
          </a:p>
        </p:txBody>
      </p:sp>
      <p:sp>
        <p:nvSpPr>
          <p:cNvPr id="55" name="TextBox 55"/>
          <p:cNvSpPr txBox="1"/>
          <p:nvPr/>
        </p:nvSpPr>
        <p:spPr>
          <a:xfrm>
            <a:off x="480659" y="7785219"/>
            <a:ext cx="2240936" cy="514976"/>
          </a:xfrm>
          <a:prstGeom prst="rect">
            <a:avLst/>
          </a:prstGeom>
        </p:spPr>
        <p:txBody>
          <a:bodyPr lIns="0" tIns="0" rIns="0" bIns="0" rtlCol="0" anchor="t">
            <a:spAutoFit/>
          </a:bodyPr>
          <a:lstStyle/>
          <a:p>
            <a:pPr marL="0" lvl="0" indent="0" algn="ctr">
              <a:lnSpc>
                <a:spcPts val="3563"/>
              </a:lnSpc>
              <a:spcBef>
                <a:spcPct val="0"/>
              </a:spcBef>
            </a:pPr>
            <a:r>
              <a:rPr lang="en-US" sz="3098" b="1">
                <a:solidFill>
                  <a:srgbClr val="000000"/>
                </a:solidFill>
                <a:latin typeface="Times New Roman Bold"/>
                <a:ea typeface="Times New Roman Bold"/>
                <a:cs typeface="Times New Roman Bold"/>
                <a:sym typeface="Times New Roman Bold"/>
              </a:rPr>
              <a:t>Results</a:t>
            </a:r>
          </a:p>
        </p:txBody>
      </p:sp>
      <p:sp>
        <p:nvSpPr>
          <p:cNvPr id="56" name="TextBox 56"/>
          <p:cNvSpPr txBox="1"/>
          <p:nvPr/>
        </p:nvSpPr>
        <p:spPr>
          <a:xfrm>
            <a:off x="3714377" y="1863594"/>
            <a:ext cx="2827907" cy="525004"/>
          </a:xfrm>
          <a:prstGeom prst="rect">
            <a:avLst/>
          </a:prstGeom>
        </p:spPr>
        <p:txBody>
          <a:bodyPr lIns="0" tIns="0" rIns="0" bIns="0" rtlCol="0" anchor="t">
            <a:spAutoFit/>
          </a:bodyPr>
          <a:lstStyle/>
          <a:p>
            <a:pPr marL="0" lvl="0" indent="0" algn="ctr">
              <a:lnSpc>
                <a:spcPts val="3654"/>
              </a:lnSpc>
              <a:spcBef>
                <a:spcPct val="0"/>
              </a:spcBef>
            </a:pPr>
            <a:r>
              <a:rPr lang="en-US" sz="3177" b="1">
                <a:solidFill>
                  <a:srgbClr val="000000"/>
                </a:solidFill>
                <a:latin typeface="Times New Roman Bold"/>
                <a:ea typeface="Times New Roman Bold"/>
                <a:cs typeface="Times New Roman Bold"/>
                <a:sym typeface="Times New Roman Bold"/>
              </a:rPr>
              <a:t>August</a:t>
            </a:r>
          </a:p>
        </p:txBody>
      </p:sp>
      <p:sp>
        <p:nvSpPr>
          <p:cNvPr id="57" name="TextBox 57"/>
          <p:cNvSpPr txBox="1"/>
          <p:nvPr/>
        </p:nvSpPr>
        <p:spPr>
          <a:xfrm>
            <a:off x="11386386" y="1863594"/>
            <a:ext cx="2827907" cy="525004"/>
          </a:xfrm>
          <a:prstGeom prst="rect">
            <a:avLst/>
          </a:prstGeom>
        </p:spPr>
        <p:txBody>
          <a:bodyPr lIns="0" tIns="0" rIns="0" bIns="0" rtlCol="0" anchor="t">
            <a:spAutoFit/>
          </a:bodyPr>
          <a:lstStyle/>
          <a:p>
            <a:pPr marL="0" lvl="0" indent="0" algn="ctr">
              <a:lnSpc>
                <a:spcPts val="3654"/>
              </a:lnSpc>
              <a:spcBef>
                <a:spcPct val="0"/>
              </a:spcBef>
            </a:pPr>
            <a:r>
              <a:rPr lang="en-US" sz="3177" b="1">
                <a:solidFill>
                  <a:srgbClr val="000000"/>
                </a:solidFill>
                <a:latin typeface="Times New Roman Bold"/>
                <a:ea typeface="Times New Roman Bold"/>
                <a:cs typeface="Times New Roman Bold"/>
                <a:sym typeface="Times New Roman Bold"/>
              </a:rPr>
              <a:t>October</a:t>
            </a:r>
          </a:p>
        </p:txBody>
      </p:sp>
      <p:sp>
        <p:nvSpPr>
          <p:cNvPr id="58" name="TextBox 58"/>
          <p:cNvSpPr txBox="1"/>
          <p:nvPr/>
        </p:nvSpPr>
        <p:spPr>
          <a:xfrm>
            <a:off x="7397702" y="1863594"/>
            <a:ext cx="2827907" cy="525004"/>
          </a:xfrm>
          <a:prstGeom prst="rect">
            <a:avLst/>
          </a:prstGeom>
        </p:spPr>
        <p:txBody>
          <a:bodyPr lIns="0" tIns="0" rIns="0" bIns="0" rtlCol="0" anchor="t">
            <a:spAutoFit/>
          </a:bodyPr>
          <a:lstStyle/>
          <a:p>
            <a:pPr marL="0" lvl="0" indent="0" algn="ctr">
              <a:lnSpc>
                <a:spcPts val="3654"/>
              </a:lnSpc>
              <a:spcBef>
                <a:spcPct val="0"/>
              </a:spcBef>
            </a:pPr>
            <a:r>
              <a:rPr lang="en-US" sz="3177" b="1">
                <a:solidFill>
                  <a:srgbClr val="000000"/>
                </a:solidFill>
                <a:latin typeface="Times New Roman Bold"/>
                <a:ea typeface="Times New Roman Bold"/>
                <a:cs typeface="Times New Roman Bold"/>
                <a:sym typeface="Times New Roman Bold"/>
              </a:rPr>
              <a:t>September</a:t>
            </a:r>
          </a:p>
        </p:txBody>
      </p:sp>
      <p:sp>
        <p:nvSpPr>
          <p:cNvPr id="59" name="TextBox 59"/>
          <p:cNvSpPr txBox="1"/>
          <p:nvPr/>
        </p:nvSpPr>
        <p:spPr>
          <a:xfrm>
            <a:off x="15022690" y="1863594"/>
            <a:ext cx="2827907" cy="525004"/>
          </a:xfrm>
          <a:prstGeom prst="rect">
            <a:avLst/>
          </a:prstGeom>
        </p:spPr>
        <p:txBody>
          <a:bodyPr lIns="0" tIns="0" rIns="0" bIns="0" rtlCol="0" anchor="t">
            <a:spAutoFit/>
          </a:bodyPr>
          <a:lstStyle/>
          <a:p>
            <a:pPr marL="0" lvl="0" indent="0" algn="ctr">
              <a:lnSpc>
                <a:spcPts val="3654"/>
              </a:lnSpc>
              <a:spcBef>
                <a:spcPct val="0"/>
              </a:spcBef>
            </a:pPr>
            <a:r>
              <a:rPr lang="en-US" sz="3177" b="1">
                <a:solidFill>
                  <a:srgbClr val="000000"/>
                </a:solidFill>
                <a:latin typeface="Times New Roman Bold"/>
                <a:ea typeface="Times New Roman Bold"/>
                <a:cs typeface="Times New Roman Bold"/>
                <a:sym typeface="Times New Roman Bold"/>
              </a:rPr>
              <a:t>November</a:t>
            </a:r>
          </a:p>
        </p:txBody>
      </p:sp>
      <p:sp>
        <p:nvSpPr>
          <p:cNvPr id="60" name="Freeform 60"/>
          <p:cNvSpPr/>
          <p:nvPr/>
        </p:nvSpPr>
        <p:spPr>
          <a:xfrm>
            <a:off x="7788362" y="1638261"/>
            <a:ext cx="2046588" cy="1023294"/>
          </a:xfrm>
          <a:custGeom>
            <a:avLst/>
            <a:gdLst/>
            <a:ahLst/>
            <a:cxnLst/>
            <a:rect l="l" t="t" r="r" b="b"/>
            <a:pathLst>
              <a:path w="2046588" h="1023294">
                <a:moveTo>
                  <a:pt x="0" y="0"/>
                </a:moveTo>
                <a:lnTo>
                  <a:pt x="2046588" y="0"/>
                </a:lnTo>
                <a:lnTo>
                  <a:pt x="2046588" y="1023294"/>
                </a:lnTo>
                <a:lnTo>
                  <a:pt x="0" y="1023294"/>
                </a:lnTo>
                <a:lnTo>
                  <a:pt x="0" y="0"/>
                </a:lnTo>
                <a:close/>
              </a:path>
            </a:pathLst>
          </a:custGeom>
          <a:blipFill>
            <a:blip r:embed="rId2">
              <a:extLst>
                <a:ext uri="{96DAC541-7B7A-43D3-8B79-37D633B846F1}">
                  <asvg:svgBlip xmlns:asvg="http://schemas.microsoft.com/office/drawing/2016/SVG/main" r:embed="rId3"/>
                </a:ext>
              </a:extLst>
            </a:blip>
            <a:stretch>
              <a:fillRect/>
            </a:stretch>
          </a:blipFill>
          <a:ln w="9525" cap="sq">
            <a:solidFill>
              <a:srgbClr val="000000"/>
            </a:solidFill>
            <a:prstDash val="solid"/>
            <a:miter/>
          </a:ln>
        </p:spPr>
      </p:sp>
      <p:sp>
        <p:nvSpPr>
          <p:cNvPr id="61" name="Freeform 61"/>
          <p:cNvSpPr/>
          <p:nvPr/>
        </p:nvSpPr>
        <p:spPr>
          <a:xfrm>
            <a:off x="11825764" y="1638261"/>
            <a:ext cx="2046588" cy="1023294"/>
          </a:xfrm>
          <a:custGeom>
            <a:avLst/>
            <a:gdLst/>
            <a:ahLst/>
            <a:cxnLst/>
            <a:rect l="l" t="t" r="r" b="b"/>
            <a:pathLst>
              <a:path w="2046588" h="1023294">
                <a:moveTo>
                  <a:pt x="0" y="0"/>
                </a:moveTo>
                <a:lnTo>
                  <a:pt x="2046588" y="0"/>
                </a:lnTo>
                <a:lnTo>
                  <a:pt x="2046588" y="1023294"/>
                </a:lnTo>
                <a:lnTo>
                  <a:pt x="0" y="1023294"/>
                </a:lnTo>
                <a:lnTo>
                  <a:pt x="0" y="0"/>
                </a:lnTo>
                <a:close/>
              </a:path>
            </a:pathLst>
          </a:custGeom>
          <a:blipFill>
            <a:blip r:embed="rId2">
              <a:extLst>
                <a:ext uri="{96DAC541-7B7A-43D3-8B79-37D633B846F1}">
                  <asvg:svgBlip xmlns:asvg="http://schemas.microsoft.com/office/drawing/2016/SVG/main" r:embed="rId3"/>
                </a:ext>
              </a:extLst>
            </a:blip>
            <a:stretch>
              <a:fillRect/>
            </a:stretch>
          </a:blipFill>
          <a:ln w="9525" cap="sq">
            <a:solidFill>
              <a:srgbClr val="000000"/>
            </a:solidFill>
            <a:prstDash val="solid"/>
            <a:miter/>
          </a:ln>
        </p:spPr>
      </p:sp>
      <p:sp>
        <p:nvSpPr>
          <p:cNvPr id="62" name="Freeform 62"/>
          <p:cNvSpPr/>
          <p:nvPr/>
        </p:nvSpPr>
        <p:spPr>
          <a:xfrm>
            <a:off x="15413349" y="1638261"/>
            <a:ext cx="2046588" cy="1023294"/>
          </a:xfrm>
          <a:custGeom>
            <a:avLst/>
            <a:gdLst/>
            <a:ahLst/>
            <a:cxnLst/>
            <a:rect l="l" t="t" r="r" b="b"/>
            <a:pathLst>
              <a:path w="2046588" h="1023294">
                <a:moveTo>
                  <a:pt x="0" y="0"/>
                </a:moveTo>
                <a:lnTo>
                  <a:pt x="2046589" y="0"/>
                </a:lnTo>
                <a:lnTo>
                  <a:pt x="2046589" y="1023294"/>
                </a:lnTo>
                <a:lnTo>
                  <a:pt x="0" y="1023294"/>
                </a:lnTo>
                <a:lnTo>
                  <a:pt x="0" y="0"/>
                </a:lnTo>
                <a:close/>
              </a:path>
            </a:pathLst>
          </a:custGeom>
          <a:blipFill>
            <a:blip r:embed="rId2">
              <a:extLst>
                <a:ext uri="{96DAC541-7B7A-43D3-8B79-37D633B846F1}">
                  <asvg:svgBlip xmlns:asvg="http://schemas.microsoft.com/office/drawing/2016/SVG/main" r:embed="rId3"/>
                </a:ext>
              </a:extLst>
            </a:blip>
            <a:stretch>
              <a:fillRect/>
            </a:stretch>
          </a:blipFill>
          <a:ln w="9525" cap="sq">
            <a:solidFill>
              <a:srgbClr val="000000"/>
            </a:solidFill>
            <a:prstDash val="solid"/>
            <a:miter/>
          </a:ln>
        </p:spPr>
      </p:sp>
      <p:grpSp>
        <p:nvGrpSpPr>
          <p:cNvPr id="63" name="Group 63"/>
          <p:cNvGrpSpPr/>
          <p:nvPr/>
        </p:nvGrpSpPr>
        <p:grpSpPr>
          <a:xfrm>
            <a:off x="14784565" y="7372568"/>
            <a:ext cx="3242059" cy="557451"/>
            <a:chOff x="0" y="0"/>
            <a:chExt cx="4322746" cy="743268"/>
          </a:xfrm>
        </p:grpSpPr>
        <p:sp>
          <p:nvSpPr>
            <p:cNvPr id="64" name="AutoShape 64"/>
            <p:cNvSpPr/>
            <p:nvPr/>
          </p:nvSpPr>
          <p:spPr>
            <a:xfrm>
              <a:off x="0" y="0"/>
              <a:ext cx="4322746" cy="743268"/>
            </a:xfrm>
            <a:prstGeom prst="rect">
              <a:avLst/>
            </a:prstGeom>
            <a:solidFill>
              <a:srgbClr val="20BDB4"/>
            </a:solidFill>
          </p:spPr>
        </p:sp>
        <p:sp>
          <p:nvSpPr>
            <p:cNvPr id="65" name="TextBox 65"/>
            <p:cNvSpPr txBox="1"/>
            <p:nvPr/>
          </p:nvSpPr>
          <p:spPr>
            <a:xfrm>
              <a:off x="60321" y="54196"/>
              <a:ext cx="4262425" cy="499302"/>
            </a:xfrm>
            <a:prstGeom prst="rect">
              <a:avLst/>
            </a:prstGeom>
          </p:spPr>
          <p:txBody>
            <a:bodyPr lIns="0" tIns="0" rIns="0" bIns="0" rtlCol="0" anchor="t">
              <a:spAutoFit/>
            </a:bodyPr>
            <a:lstStyle/>
            <a:p>
              <a:pPr marL="0" lvl="0" indent="0" algn="ctr">
                <a:lnSpc>
                  <a:spcPts val="2853"/>
                </a:lnSpc>
                <a:spcBef>
                  <a:spcPct val="0"/>
                </a:spcBef>
              </a:pPr>
              <a:r>
                <a:rPr lang="en-US" sz="2038">
                  <a:solidFill>
                    <a:srgbClr val="FFFFFF"/>
                  </a:solidFill>
                  <a:latin typeface="Times New Roman"/>
                  <a:ea typeface="Times New Roman"/>
                  <a:cs typeface="Times New Roman"/>
                  <a:sym typeface="Times New Roman"/>
                </a:rPr>
                <a:t>Project Report</a:t>
              </a:r>
            </a:p>
          </p:txBody>
        </p:sp>
      </p:grpSp>
      <p:grpSp>
        <p:nvGrpSpPr>
          <p:cNvPr id="66" name="Group 66"/>
          <p:cNvGrpSpPr/>
          <p:nvPr/>
        </p:nvGrpSpPr>
        <p:grpSpPr>
          <a:xfrm>
            <a:off x="14794090" y="8021469"/>
            <a:ext cx="3232534" cy="557451"/>
            <a:chOff x="0" y="0"/>
            <a:chExt cx="4310046" cy="743268"/>
          </a:xfrm>
        </p:grpSpPr>
        <p:sp>
          <p:nvSpPr>
            <p:cNvPr id="67" name="AutoShape 67"/>
            <p:cNvSpPr/>
            <p:nvPr/>
          </p:nvSpPr>
          <p:spPr>
            <a:xfrm>
              <a:off x="0" y="0"/>
              <a:ext cx="4310046" cy="743268"/>
            </a:xfrm>
            <a:prstGeom prst="rect">
              <a:avLst/>
            </a:prstGeom>
            <a:solidFill>
              <a:srgbClr val="17726D"/>
            </a:solidFill>
          </p:spPr>
        </p:sp>
        <p:sp>
          <p:nvSpPr>
            <p:cNvPr id="68" name="TextBox 68"/>
            <p:cNvSpPr txBox="1"/>
            <p:nvPr/>
          </p:nvSpPr>
          <p:spPr>
            <a:xfrm>
              <a:off x="215628" y="83308"/>
              <a:ext cx="3818179" cy="499302"/>
            </a:xfrm>
            <a:prstGeom prst="rect">
              <a:avLst/>
            </a:prstGeom>
          </p:spPr>
          <p:txBody>
            <a:bodyPr lIns="0" tIns="0" rIns="0" bIns="0" rtlCol="0" anchor="t">
              <a:spAutoFit/>
            </a:bodyPr>
            <a:lstStyle/>
            <a:p>
              <a:pPr marL="0" lvl="0" indent="0" algn="ctr">
                <a:lnSpc>
                  <a:spcPts val="2853"/>
                </a:lnSpc>
                <a:spcBef>
                  <a:spcPct val="0"/>
                </a:spcBef>
              </a:pPr>
              <a:r>
                <a:rPr lang="en-US" sz="2038">
                  <a:solidFill>
                    <a:srgbClr val="FDFDFD"/>
                  </a:solidFill>
                  <a:latin typeface="Times New Roman"/>
                  <a:ea typeface="Times New Roman"/>
                  <a:cs typeface="Times New Roman"/>
                  <a:sym typeface="Times New Roman"/>
                </a:rPr>
                <a:t>Final Review </a:t>
              </a:r>
            </a:p>
          </p:txBody>
        </p:sp>
      </p:grpSp>
      <p:sp>
        <p:nvSpPr>
          <p:cNvPr id="69" name="TextBox 69"/>
          <p:cNvSpPr txBox="1"/>
          <p:nvPr/>
        </p:nvSpPr>
        <p:spPr>
          <a:xfrm>
            <a:off x="17408095" y="9434362"/>
            <a:ext cx="328017" cy="368301"/>
          </a:xfrm>
          <a:prstGeom prst="rect">
            <a:avLst/>
          </a:prstGeom>
        </p:spPr>
        <p:txBody>
          <a:bodyPr lIns="0" tIns="0" rIns="0" bIns="0" rtlCol="0" anchor="t">
            <a:spAutoFit/>
          </a:bodyPr>
          <a:lstStyle/>
          <a:p>
            <a:pPr marL="0" lvl="0" indent="0" algn="r">
              <a:lnSpc>
                <a:spcPts val="3099"/>
              </a:lnSpc>
            </a:pPr>
            <a:r>
              <a:rPr lang="en-US" sz="1999" b="1" spc="147">
                <a:solidFill>
                  <a:srgbClr val="000000"/>
                </a:solidFill>
                <a:latin typeface="Open Sans Bold"/>
                <a:ea typeface="Open Sans Bold"/>
                <a:cs typeface="Open Sans Bold"/>
                <a:sym typeface="Open Sans Bold"/>
              </a:rPr>
              <a:t>13</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3024" y="0"/>
            <a:ext cx="8330948" cy="10287000"/>
            <a:chOff x="0" y="0"/>
            <a:chExt cx="2194159" cy="2709333"/>
          </a:xfrm>
        </p:grpSpPr>
        <p:sp>
          <p:nvSpPr>
            <p:cNvPr id="3" name="Freeform 3"/>
            <p:cNvSpPr/>
            <p:nvPr/>
          </p:nvSpPr>
          <p:spPr>
            <a:xfrm>
              <a:off x="0" y="0"/>
              <a:ext cx="2194159" cy="2709333"/>
            </a:xfrm>
            <a:custGeom>
              <a:avLst/>
              <a:gdLst/>
              <a:ahLst/>
              <a:cxnLst/>
              <a:rect l="l" t="t" r="r" b="b"/>
              <a:pathLst>
                <a:path w="2194159" h="2709333">
                  <a:moveTo>
                    <a:pt x="0" y="0"/>
                  </a:moveTo>
                  <a:lnTo>
                    <a:pt x="2194159" y="0"/>
                  </a:lnTo>
                  <a:lnTo>
                    <a:pt x="2194159" y="2709333"/>
                  </a:lnTo>
                  <a:lnTo>
                    <a:pt x="0" y="2709333"/>
                  </a:lnTo>
                  <a:close/>
                </a:path>
              </a:pathLst>
            </a:custGeom>
            <a:solidFill>
              <a:srgbClr val="F2F1F1"/>
            </a:solidFill>
            <a:ln cap="sq">
              <a:noFill/>
              <a:prstDash val="solid"/>
              <a:miter/>
            </a:ln>
          </p:spPr>
        </p:sp>
        <p:sp>
          <p:nvSpPr>
            <p:cNvPr id="4" name="TextBox 4"/>
            <p:cNvSpPr txBox="1"/>
            <p:nvPr/>
          </p:nvSpPr>
          <p:spPr>
            <a:xfrm>
              <a:off x="0" y="-38100"/>
              <a:ext cx="2194159" cy="2747433"/>
            </a:xfrm>
            <a:prstGeom prst="rect">
              <a:avLst/>
            </a:prstGeom>
          </p:spPr>
          <p:txBody>
            <a:bodyPr lIns="50800" tIns="50800" rIns="50800" bIns="50800" rtlCol="0" anchor="ctr"/>
            <a:lstStyle/>
            <a:p>
              <a:pPr marL="0" lvl="0" indent="0" algn="l">
                <a:lnSpc>
                  <a:spcPts val="3359"/>
                </a:lnSpc>
                <a:spcBef>
                  <a:spcPct val="0"/>
                </a:spcBef>
              </a:pPr>
              <a:endParaRPr/>
            </a:p>
          </p:txBody>
        </p:sp>
      </p:grpSp>
      <p:sp>
        <p:nvSpPr>
          <p:cNvPr id="5" name="AutoShape 5"/>
          <p:cNvSpPr/>
          <p:nvPr/>
        </p:nvSpPr>
        <p:spPr>
          <a:xfrm flipV="1">
            <a:off x="281956" y="1363017"/>
            <a:ext cx="7640987" cy="0"/>
          </a:xfrm>
          <a:prstGeom prst="line">
            <a:avLst/>
          </a:prstGeom>
          <a:ln w="76200" cap="flat">
            <a:solidFill>
              <a:srgbClr val="17726D"/>
            </a:solidFill>
            <a:prstDash val="solid"/>
            <a:headEnd type="none" w="sm" len="sm"/>
            <a:tailEnd type="none" w="sm" len="sm"/>
          </a:ln>
        </p:spPr>
      </p:sp>
      <p:sp>
        <p:nvSpPr>
          <p:cNvPr id="6" name="TextBox 6"/>
          <p:cNvSpPr txBox="1"/>
          <p:nvPr/>
        </p:nvSpPr>
        <p:spPr>
          <a:xfrm>
            <a:off x="281956" y="428930"/>
            <a:ext cx="7640987" cy="781686"/>
          </a:xfrm>
          <a:prstGeom prst="rect">
            <a:avLst/>
          </a:prstGeom>
        </p:spPr>
        <p:txBody>
          <a:bodyPr lIns="0" tIns="0" rIns="0" bIns="0" rtlCol="0" anchor="t">
            <a:spAutoFit/>
          </a:bodyPr>
          <a:lstStyle/>
          <a:p>
            <a:pPr marL="0" lvl="0" indent="0" algn="ctr">
              <a:lnSpc>
                <a:spcPts val="5739"/>
              </a:lnSpc>
            </a:pPr>
            <a:r>
              <a:rPr lang="en-US" sz="4099" b="1" spc="303">
                <a:solidFill>
                  <a:srgbClr val="000000"/>
                </a:solidFill>
                <a:latin typeface="Times New Roman Bold"/>
                <a:ea typeface="Times New Roman Bold"/>
                <a:cs typeface="Times New Roman Bold"/>
                <a:sym typeface="Times New Roman Bold"/>
              </a:rPr>
              <a:t>CURRENT STATUS </a:t>
            </a:r>
          </a:p>
        </p:txBody>
      </p:sp>
      <p:pic>
        <p:nvPicPr>
          <p:cNvPr id="7" name="Picture 7"/>
          <p:cNvPicPr>
            <a:picLocks noChangeAspect="1"/>
          </p:cNvPicPr>
          <p:nvPr/>
        </p:nvPicPr>
        <p:blipFill>
          <a:blip r:embed="rId2"/>
          <a:stretch>
            <a:fillRect/>
          </a:stretch>
        </p:blipFill>
        <p:spPr>
          <a:xfrm>
            <a:off x="581658" y="2148488"/>
            <a:ext cx="6877069" cy="4067319"/>
          </a:xfrm>
          <a:prstGeom prst="rect">
            <a:avLst/>
          </a:prstGeom>
        </p:spPr>
      </p:pic>
      <p:sp>
        <p:nvSpPr>
          <p:cNvPr id="8" name="TextBox 8"/>
          <p:cNvSpPr txBox="1"/>
          <p:nvPr/>
        </p:nvSpPr>
        <p:spPr>
          <a:xfrm rot="-5400000">
            <a:off x="98747" y="3950252"/>
            <a:ext cx="1793230" cy="318770"/>
          </a:xfrm>
          <a:prstGeom prst="rect">
            <a:avLst/>
          </a:prstGeom>
        </p:spPr>
        <p:txBody>
          <a:bodyPr lIns="0" tIns="0" rIns="0" bIns="0" rtlCol="0" anchor="t">
            <a:spAutoFit/>
          </a:bodyPr>
          <a:lstStyle/>
          <a:p>
            <a:pPr algn="ctr">
              <a:lnSpc>
                <a:spcPts val="2380"/>
              </a:lnSpc>
              <a:spcBef>
                <a:spcPct val="0"/>
              </a:spcBef>
            </a:pPr>
            <a:r>
              <a:rPr lang="en-US" sz="1700">
                <a:solidFill>
                  <a:srgbClr val="000000"/>
                </a:solidFill>
                <a:latin typeface="Times New Roman"/>
                <a:ea typeface="Times New Roman"/>
                <a:cs typeface="Times New Roman"/>
                <a:sym typeface="Times New Roman"/>
              </a:rPr>
              <a:t>EV Sales (Lacs)</a:t>
            </a:r>
          </a:p>
        </p:txBody>
      </p:sp>
      <p:sp>
        <p:nvSpPr>
          <p:cNvPr id="9" name="TextBox 9"/>
          <p:cNvSpPr txBox="1"/>
          <p:nvPr/>
        </p:nvSpPr>
        <p:spPr>
          <a:xfrm>
            <a:off x="442549" y="1723872"/>
            <a:ext cx="7319803" cy="810895"/>
          </a:xfrm>
          <a:prstGeom prst="rect">
            <a:avLst/>
          </a:prstGeom>
        </p:spPr>
        <p:txBody>
          <a:bodyPr lIns="0" tIns="0" rIns="0" bIns="0" rtlCol="0" anchor="t">
            <a:spAutoFit/>
          </a:bodyPr>
          <a:lstStyle/>
          <a:p>
            <a:pPr algn="ctr">
              <a:lnSpc>
                <a:spcPts val="3079"/>
              </a:lnSpc>
              <a:spcBef>
                <a:spcPct val="0"/>
              </a:spcBef>
            </a:pPr>
            <a:r>
              <a:rPr lang="en-US" sz="2199" b="1">
                <a:solidFill>
                  <a:srgbClr val="000000"/>
                </a:solidFill>
                <a:latin typeface="Times New Roman Bold"/>
                <a:ea typeface="Times New Roman Bold"/>
                <a:cs typeface="Times New Roman Bold"/>
                <a:sym typeface="Times New Roman Bold"/>
              </a:rPr>
              <a:t>The CAGR (Compound Annual Growth Rate) for EV sales in India is approximately 48% over the last five years.</a:t>
            </a:r>
          </a:p>
        </p:txBody>
      </p:sp>
      <p:grpSp>
        <p:nvGrpSpPr>
          <p:cNvPr id="10" name="Group 10"/>
          <p:cNvGrpSpPr/>
          <p:nvPr/>
        </p:nvGrpSpPr>
        <p:grpSpPr>
          <a:xfrm>
            <a:off x="218362" y="6987012"/>
            <a:ext cx="7603663" cy="2362998"/>
            <a:chOff x="0" y="0"/>
            <a:chExt cx="10138217" cy="3150664"/>
          </a:xfrm>
        </p:grpSpPr>
        <p:sp>
          <p:nvSpPr>
            <p:cNvPr id="11" name="TextBox 11"/>
            <p:cNvSpPr txBox="1"/>
            <p:nvPr/>
          </p:nvSpPr>
          <p:spPr>
            <a:xfrm>
              <a:off x="720136" y="15306"/>
              <a:ext cx="9418081" cy="3135358"/>
            </a:xfrm>
            <a:prstGeom prst="rect">
              <a:avLst/>
            </a:prstGeom>
          </p:spPr>
          <p:txBody>
            <a:bodyPr lIns="0" tIns="0" rIns="0" bIns="0" rtlCol="0" anchor="t">
              <a:spAutoFit/>
            </a:bodyPr>
            <a:lstStyle/>
            <a:p>
              <a:pPr algn="l">
                <a:lnSpc>
                  <a:spcPts val="3082"/>
                </a:lnSpc>
              </a:pPr>
              <a:r>
                <a:rPr lang="en-US" sz="2201" b="1">
                  <a:solidFill>
                    <a:srgbClr val="000000"/>
                  </a:solidFill>
                  <a:latin typeface="Times New Roman Bold"/>
                  <a:ea typeface="Times New Roman Bold"/>
                  <a:cs typeface="Times New Roman Bold"/>
                  <a:sym typeface="Times New Roman Bold"/>
                </a:rPr>
                <a:t>70% of industrial machinery in sectors like textiles, steel, and chemicals.</a:t>
              </a:r>
            </a:p>
            <a:p>
              <a:pPr algn="l">
                <a:lnSpc>
                  <a:spcPts val="3082"/>
                </a:lnSpc>
              </a:pPr>
              <a:r>
                <a:rPr lang="en-US" sz="2201" b="1">
                  <a:solidFill>
                    <a:srgbClr val="000000"/>
                  </a:solidFill>
                  <a:latin typeface="Times New Roman Bold"/>
                  <a:ea typeface="Times New Roman Bold"/>
                  <a:cs typeface="Times New Roman Bold"/>
                  <a:sym typeface="Times New Roman Bold"/>
                </a:rPr>
                <a:t>80% of irrigation systems in India for water pumps in farming operations.</a:t>
              </a:r>
            </a:p>
            <a:p>
              <a:pPr algn="l">
                <a:lnSpc>
                  <a:spcPts val="3082"/>
                </a:lnSpc>
              </a:pPr>
              <a:r>
                <a:rPr lang="en-US" sz="2201" b="1">
                  <a:solidFill>
                    <a:srgbClr val="000000"/>
                  </a:solidFill>
                  <a:latin typeface="Times New Roman Bold"/>
                  <a:ea typeface="Times New Roman Bold"/>
                  <a:cs typeface="Times New Roman Bold"/>
                  <a:sym typeface="Times New Roman Bold"/>
                </a:rPr>
                <a:t>Key in appliances, a market growing by 9.1% CAGR from 2023 to 2028.</a:t>
              </a:r>
            </a:p>
          </p:txBody>
        </p:sp>
        <p:sp>
          <p:nvSpPr>
            <p:cNvPr id="12" name="Freeform 12"/>
            <p:cNvSpPr/>
            <p:nvPr/>
          </p:nvSpPr>
          <p:spPr>
            <a:xfrm>
              <a:off x="0" y="0"/>
              <a:ext cx="615204" cy="615204"/>
            </a:xfrm>
            <a:custGeom>
              <a:avLst/>
              <a:gdLst/>
              <a:ahLst/>
              <a:cxnLst/>
              <a:rect l="l" t="t" r="r" b="b"/>
              <a:pathLst>
                <a:path w="615204" h="615204">
                  <a:moveTo>
                    <a:pt x="0" y="0"/>
                  </a:moveTo>
                  <a:lnTo>
                    <a:pt x="615204" y="0"/>
                  </a:lnTo>
                  <a:lnTo>
                    <a:pt x="615204" y="615204"/>
                  </a:lnTo>
                  <a:lnTo>
                    <a:pt x="0" y="61520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3" name="TextBox 13"/>
            <p:cNvSpPr txBox="1"/>
            <p:nvPr/>
          </p:nvSpPr>
          <p:spPr>
            <a:xfrm>
              <a:off x="243308" y="112446"/>
              <a:ext cx="128588" cy="352213"/>
            </a:xfrm>
            <a:prstGeom prst="rect">
              <a:avLst/>
            </a:prstGeom>
          </p:spPr>
          <p:txBody>
            <a:bodyPr lIns="0" tIns="0" rIns="0" bIns="0" rtlCol="0" anchor="t">
              <a:spAutoFit/>
            </a:bodyPr>
            <a:lstStyle/>
            <a:p>
              <a:pPr algn="ctr">
                <a:lnSpc>
                  <a:spcPts val="2240"/>
                </a:lnSpc>
                <a:spcBef>
                  <a:spcPct val="0"/>
                </a:spcBef>
              </a:pPr>
              <a:r>
                <a:rPr lang="en-US" sz="1600" b="1">
                  <a:solidFill>
                    <a:srgbClr val="000000"/>
                  </a:solidFill>
                  <a:latin typeface="Inter Bold"/>
                  <a:ea typeface="Inter Bold"/>
                  <a:cs typeface="Inter Bold"/>
                  <a:sym typeface="Inter Bold"/>
                </a:rPr>
                <a:t>1</a:t>
              </a:r>
            </a:p>
          </p:txBody>
        </p:sp>
        <p:sp>
          <p:nvSpPr>
            <p:cNvPr id="14" name="Freeform 14"/>
            <p:cNvSpPr/>
            <p:nvPr/>
          </p:nvSpPr>
          <p:spPr>
            <a:xfrm>
              <a:off x="0" y="1010643"/>
              <a:ext cx="615204" cy="615204"/>
            </a:xfrm>
            <a:custGeom>
              <a:avLst/>
              <a:gdLst/>
              <a:ahLst/>
              <a:cxnLst/>
              <a:rect l="l" t="t" r="r" b="b"/>
              <a:pathLst>
                <a:path w="615204" h="615204">
                  <a:moveTo>
                    <a:pt x="0" y="0"/>
                  </a:moveTo>
                  <a:lnTo>
                    <a:pt x="615204" y="0"/>
                  </a:lnTo>
                  <a:lnTo>
                    <a:pt x="615204" y="615204"/>
                  </a:lnTo>
                  <a:lnTo>
                    <a:pt x="0" y="61520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5" name="TextBox 15"/>
            <p:cNvSpPr txBox="1"/>
            <p:nvPr/>
          </p:nvSpPr>
          <p:spPr>
            <a:xfrm>
              <a:off x="217908" y="1123089"/>
              <a:ext cx="128588" cy="352213"/>
            </a:xfrm>
            <a:prstGeom prst="rect">
              <a:avLst/>
            </a:prstGeom>
          </p:spPr>
          <p:txBody>
            <a:bodyPr lIns="0" tIns="0" rIns="0" bIns="0" rtlCol="0" anchor="t">
              <a:spAutoFit/>
            </a:bodyPr>
            <a:lstStyle/>
            <a:p>
              <a:pPr algn="ctr">
                <a:lnSpc>
                  <a:spcPts val="2240"/>
                </a:lnSpc>
                <a:spcBef>
                  <a:spcPct val="0"/>
                </a:spcBef>
              </a:pPr>
              <a:r>
                <a:rPr lang="en-US" sz="1600" b="1">
                  <a:solidFill>
                    <a:srgbClr val="000000"/>
                  </a:solidFill>
                  <a:latin typeface="Inter Bold"/>
                  <a:ea typeface="Inter Bold"/>
                  <a:cs typeface="Inter Bold"/>
                  <a:sym typeface="Inter Bold"/>
                </a:rPr>
                <a:t>2</a:t>
              </a:r>
            </a:p>
          </p:txBody>
        </p:sp>
        <p:sp>
          <p:nvSpPr>
            <p:cNvPr id="16" name="Freeform 16"/>
            <p:cNvSpPr/>
            <p:nvPr/>
          </p:nvSpPr>
          <p:spPr>
            <a:xfrm>
              <a:off x="0" y="2057647"/>
              <a:ext cx="615204" cy="615204"/>
            </a:xfrm>
            <a:custGeom>
              <a:avLst/>
              <a:gdLst/>
              <a:ahLst/>
              <a:cxnLst/>
              <a:rect l="l" t="t" r="r" b="b"/>
              <a:pathLst>
                <a:path w="615204" h="615204">
                  <a:moveTo>
                    <a:pt x="0" y="0"/>
                  </a:moveTo>
                  <a:lnTo>
                    <a:pt x="615204" y="0"/>
                  </a:lnTo>
                  <a:lnTo>
                    <a:pt x="615204" y="615204"/>
                  </a:lnTo>
                  <a:lnTo>
                    <a:pt x="0" y="61520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7" name="TextBox 17"/>
            <p:cNvSpPr txBox="1"/>
            <p:nvPr/>
          </p:nvSpPr>
          <p:spPr>
            <a:xfrm>
              <a:off x="212637" y="2170093"/>
              <a:ext cx="128588" cy="352213"/>
            </a:xfrm>
            <a:prstGeom prst="rect">
              <a:avLst/>
            </a:prstGeom>
          </p:spPr>
          <p:txBody>
            <a:bodyPr lIns="0" tIns="0" rIns="0" bIns="0" rtlCol="0" anchor="t">
              <a:spAutoFit/>
            </a:bodyPr>
            <a:lstStyle/>
            <a:p>
              <a:pPr algn="ctr">
                <a:lnSpc>
                  <a:spcPts val="2240"/>
                </a:lnSpc>
                <a:spcBef>
                  <a:spcPct val="0"/>
                </a:spcBef>
              </a:pPr>
              <a:r>
                <a:rPr lang="en-US" sz="1600" b="1">
                  <a:solidFill>
                    <a:srgbClr val="000000"/>
                  </a:solidFill>
                  <a:latin typeface="Inter Bold"/>
                  <a:ea typeface="Inter Bold"/>
                  <a:cs typeface="Inter Bold"/>
                  <a:sym typeface="Inter Bold"/>
                </a:rPr>
                <a:t>3</a:t>
              </a:r>
            </a:p>
          </p:txBody>
        </p:sp>
      </p:grpSp>
      <p:grpSp>
        <p:nvGrpSpPr>
          <p:cNvPr id="18" name="Group 18"/>
          <p:cNvGrpSpPr/>
          <p:nvPr/>
        </p:nvGrpSpPr>
        <p:grpSpPr>
          <a:xfrm>
            <a:off x="1149534" y="6022726"/>
            <a:ext cx="5317132" cy="918865"/>
            <a:chOff x="-1373" y="-57960"/>
            <a:chExt cx="1400397" cy="242005"/>
          </a:xfrm>
        </p:grpSpPr>
        <p:sp>
          <p:nvSpPr>
            <p:cNvPr id="19" name="Freeform 19"/>
            <p:cNvSpPr/>
            <p:nvPr/>
          </p:nvSpPr>
          <p:spPr>
            <a:xfrm>
              <a:off x="0" y="0"/>
              <a:ext cx="1399024" cy="146755"/>
            </a:xfrm>
            <a:custGeom>
              <a:avLst/>
              <a:gdLst/>
              <a:ahLst/>
              <a:cxnLst/>
              <a:rect l="l" t="t" r="r" b="b"/>
              <a:pathLst>
                <a:path w="1399024" h="146755">
                  <a:moveTo>
                    <a:pt x="73378" y="0"/>
                  </a:moveTo>
                  <a:lnTo>
                    <a:pt x="1325646" y="0"/>
                  </a:lnTo>
                  <a:cubicBezTo>
                    <a:pt x="1366172" y="0"/>
                    <a:pt x="1399024" y="32852"/>
                    <a:pt x="1399024" y="73378"/>
                  </a:cubicBezTo>
                  <a:lnTo>
                    <a:pt x="1399024" y="73378"/>
                  </a:lnTo>
                  <a:cubicBezTo>
                    <a:pt x="1399024" y="92839"/>
                    <a:pt x="1391293" y="111503"/>
                    <a:pt x="1377532" y="125264"/>
                  </a:cubicBezTo>
                  <a:cubicBezTo>
                    <a:pt x="1363771" y="139025"/>
                    <a:pt x="1345107" y="146755"/>
                    <a:pt x="1325646" y="146755"/>
                  </a:cubicBezTo>
                  <a:lnTo>
                    <a:pt x="73378" y="146755"/>
                  </a:lnTo>
                  <a:cubicBezTo>
                    <a:pt x="53917" y="146755"/>
                    <a:pt x="35253" y="139025"/>
                    <a:pt x="21492" y="125264"/>
                  </a:cubicBezTo>
                  <a:cubicBezTo>
                    <a:pt x="7731" y="111503"/>
                    <a:pt x="0" y="92839"/>
                    <a:pt x="0" y="73378"/>
                  </a:cubicBezTo>
                  <a:lnTo>
                    <a:pt x="0" y="73378"/>
                  </a:lnTo>
                  <a:cubicBezTo>
                    <a:pt x="0" y="53917"/>
                    <a:pt x="7731" y="35253"/>
                    <a:pt x="21492" y="21492"/>
                  </a:cubicBezTo>
                  <a:cubicBezTo>
                    <a:pt x="35253" y="7731"/>
                    <a:pt x="53917" y="0"/>
                    <a:pt x="73378" y="0"/>
                  </a:cubicBezTo>
                  <a:close/>
                </a:path>
              </a:pathLst>
            </a:custGeom>
            <a:solidFill>
              <a:srgbClr val="17726D"/>
            </a:solidFill>
          </p:spPr>
        </p:sp>
        <p:sp>
          <p:nvSpPr>
            <p:cNvPr id="20" name="TextBox 20"/>
            <p:cNvSpPr txBox="1"/>
            <p:nvPr/>
          </p:nvSpPr>
          <p:spPr>
            <a:xfrm>
              <a:off x="-1373" y="-57960"/>
              <a:ext cx="1399024" cy="242005"/>
            </a:xfrm>
            <a:prstGeom prst="rect">
              <a:avLst/>
            </a:prstGeom>
          </p:spPr>
          <p:txBody>
            <a:bodyPr lIns="50800" tIns="50800" rIns="50800" bIns="50800" rtlCol="0" anchor="ctr"/>
            <a:lstStyle/>
            <a:p>
              <a:pPr algn="ctr">
                <a:lnSpc>
                  <a:spcPts val="3499"/>
                </a:lnSpc>
              </a:pPr>
              <a:r>
                <a:rPr lang="en-US" sz="2499" b="1" dirty="0">
                  <a:solidFill>
                    <a:srgbClr val="FFFFFF"/>
                  </a:solidFill>
                  <a:latin typeface="Times New Roman Bold"/>
                  <a:ea typeface="Times New Roman Bold"/>
                  <a:cs typeface="Times New Roman Bold"/>
                  <a:sym typeface="Times New Roman Bold"/>
                </a:rPr>
                <a:t>Electric Motors</a:t>
              </a:r>
            </a:p>
          </p:txBody>
        </p:sp>
      </p:grpSp>
      <p:grpSp>
        <p:nvGrpSpPr>
          <p:cNvPr id="21" name="Group 21"/>
          <p:cNvGrpSpPr/>
          <p:nvPr/>
        </p:nvGrpSpPr>
        <p:grpSpPr>
          <a:xfrm>
            <a:off x="9825787" y="588654"/>
            <a:ext cx="6700806" cy="918865"/>
            <a:chOff x="-4568" y="-59004"/>
            <a:chExt cx="1764821" cy="242005"/>
          </a:xfrm>
        </p:grpSpPr>
        <p:sp>
          <p:nvSpPr>
            <p:cNvPr id="22" name="Freeform 22"/>
            <p:cNvSpPr/>
            <p:nvPr/>
          </p:nvSpPr>
          <p:spPr>
            <a:xfrm>
              <a:off x="0" y="0"/>
              <a:ext cx="1760253" cy="146755"/>
            </a:xfrm>
            <a:custGeom>
              <a:avLst/>
              <a:gdLst/>
              <a:ahLst/>
              <a:cxnLst/>
              <a:rect l="l" t="t" r="r" b="b"/>
              <a:pathLst>
                <a:path w="1760253" h="146755">
                  <a:moveTo>
                    <a:pt x="59077" y="0"/>
                  </a:moveTo>
                  <a:lnTo>
                    <a:pt x="1701177" y="0"/>
                  </a:lnTo>
                  <a:cubicBezTo>
                    <a:pt x="1716845" y="0"/>
                    <a:pt x="1731871" y="6224"/>
                    <a:pt x="1742950" y="17303"/>
                  </a:cubicBezTo>
                  <a:cubicBezTo>
                    <a:pt x="1754029" y="28382"/>
                    <a:pt x="1760253" y="43409"/>
                    <a:pt x="1760253" y="59077"/>
                  </a:cubicBezTo>
                  <a:lnTo>
                    <a:pt x="1760253" y="87679"/>
                  </a:lnTo>
                  <a:cubicBezTo>
                    <a:pt x="1760253" y="120306"/>
                    <a:pt x="1733804" y="146755"/>
                    <a:pt x="1701177" y="146755"/>
                  </a:cubicBezTo>
                  <a:lnTo>
                    <a:pt x="59077" y="146755"/>
                  </a:lnTo>
                  <a:cubicBezTo>
                    <a:pt x="43409" y="146755"/>
                    <a:pt x="28382" y="140531"/>
                    <a:pt x="17303" y="129452"/>
                  </a:cubicBezTo>
                  <a:cubicBezTo>
                    <a:pt x="6224" y="118373"/>
                    <a:pt x="0" y="103347"/>
                    <a:pt x="0" y="87679"/>
                  </a:cubicBezTo>
                  <a:lnTo>
                    <a:pt x="0" y="59077"/>
                  </a:lnTo>
                  <a:cubicBezTo>
                    <a:pt x="0" y="26450"/>
                    <a:pt x="26450" y="0"/>
                    <a:pt x="59077" y="0"/>
                  </a:cubicBezTo>
                  <a:close/>
                </a:path>
              </a:pathLst>
            </a:custGeom>
            <a:solidFill>
              <a:srgbClr val="17726D"/>
            </a:solidFill>
          </p:spPr>
        </p:sp>
        <p:sp>
          <p:nvSpPr>
            <p:cNvPr id="23" name="TextBox 23"/>
            <p:cNvSpPr txBox="1"/>
            <p:nvPr/>
          </p:nvSpPr>
          <p:spPr>
            <a:xfrm>
              <a:off x="-4568" y="-59004"/>
              <a:ext cx="1760253" cy="242005"/>
            </a:xfrm>
            <a:prstGeom prst="rect">
              <a:avLst/>
            </a:prstGeom>
          </p:spPr>
          <p:txBody>
            <a:bodyPr lIns="50800" tIns="50800" rIns="50800" bIns="50800" rtlCol="0" anchor="ctr"/>
            <a:lstStyle/>
            <a:p>
              <a:pPr algn="ctr">
                <a:lnSpc>
                  <a:spcPts val="3499"/>
                </a:lnSpc>
              </a:pPr>
              <a:r>
                <a:rPr lang="en-US" sz="2499" b="1" dirty="0">
                  <a:solidFill>
                    <a:srgbClr val="FFFFFF"/>
                  </a:solidFill>
                  <a:latin typeface="Times New Roman Bold"/>
                  <a:ea typeface="Times New Roman Bold"/>
                  <a:cs typeface="Times New Roman Bold"/>
                  <a:sym typeface="Times New Roman Bold"/>
                </a:rPr>
                <a:t>1D central contour moments </a:t>
              </a:r>
            </a:p>
          </p:txBody>
        </p:sp>
      </p:grpSp>
      <p:grpSp>
        <p:nvGrpSpPr>
          <p:cNvPr id="24" name="Group 24"/>
          <p:cNvGrpSpPr/>
          <p:nvPr/>
        </p:nvGrpSpPr>
        <p:grpSpPr>
          <a:xfrm>
            <a:off x="9843131" y="4516448"/>
            <a:ext cx="6860408" cy="918865"/>
            <a:chOff x="0" y="-64581"/>
            <a:chExt cx="1806856" cy="242005"/>
          </a:xfrm>
        </p:grpSpPr>
        <p:sp>
          <p:nvSpPr>
            <p:cNvPr id="25" name="Freeform 25"/>
            <p:cNvSpPr/>
            <p:nvPr/>
          </p:nvSpPr>
          <p:spPr>
            <a:xfrm>
              <a:off x="0" y="0"/>
              <a:ext cx="1760253" cy="146755"/>
            </a:xfrm>
            <a:custGeom>
              <a:avLst/>
              <a:gdLst/>
              <a:ahLst/>
              <a:cxnLst/>
              <a:rect l="l" t="t" r="r" b="b"/>
              <a:pathLst>
                <a:path w="1760253" h="146755">
                  <a:moveTo>
                    <a:pt x="59077" y="0"/>
                  </a:moveTo>
                  <a:lnTo>
                    <a:pt x="1701177" y="0"/>
                  </a:lnTo>
                  <a:cubicBezTo>
                    <a:pt x="1716845" y="0"/>
                    <a:pt x="1731871" y="6224"/>
                    <a:pt x="1742950" y="17303"/>
                  </a:cubicBezTo>
                  <a:cubicBezTo>
                    <a:pt x="1754029" y="28382"/>
                    <a:pt x="1760253" y="43409"/>
                    <a:pt x="1760253" y="59077"/>
                  </a:cubicBezTo>
                  <a:lnTo>
                    <a:pt x="1760253" y="87679"/>
                  </a:lnTo>
                  <a:cubicBezTo>
                    <a:pt x="1760253" y="120306"/>
                    <a:pt x="1733804" y="146755"/>
                    <a:pt x="1701177" y="146755"/>
                  </a:cubicBezTo>
                  <a:lnTo>
                    <a:pt x="59077" y="146755"/>
                  </a:lnTo>
                  <a:cubicBezTo>
                    <a:pt x="43409" y="146755"/>
                    <a:pt x="28382" y="140531"/>
                    <a:pt x="17303" y="129452"/>
                  </a:cubicBezTo>
                  <a:cubicBezTo>
                    <a:pt x="6224" y="118373"/>
                    <a:pt x="0" y="103347"/>
                    <a:pt x="0" y="87679"/>
                  </a:cubicBezTo>
                  <a:lnTo>
                    <a:pt x="0" y="59077"/>
                  </a:lnTo>
                  <a:cubicBezTo>
                    <a:pt x="0" y="26450"/>
                    <a:pt x="26450" y="0"/>
                    <a:pt x="59077" y="0"/>
                  </a:cubicBezTo>
                  <a:close/>
                </a:path>
              </a:pathLst>
            </a:custGeom>
            <a:solidFill>
              <a:srgbClr val="17726D"/>
            </a:solidFill>
          </p:spPr>
        </p:sp>
        <p:sp>
          <p:nvSpPr>
            <p:cNvPr id="26" name="TextBox 26"/>
            <p:cNvSpPr txBox="1"/>
            <p:nvPr/>
          </p:nvSpPr>
          <p:spPr>
            <a:xfrm>
              <a:off x="46603" y="-64581"/>
              <a:ext cx="1760253" cy="242005"/>
            </a:xfrm>
            <a:prstGeom prst="rect">
              <a:avLst/>
            </a:prstGeom>
          </p:spPr>
          <p:txBody>
            <a:bodyPr lIns="50800" tIns="50800" rIns="50800" bIns="50800" rtlCol="0" anchor="ctr"/>
            <a:lstStyle/>
            <a:p>
              <a:pPr algn="ctr">
                <a:lnSpc>
                  <a:spcPts val="3499"/>
                </a:lnSpc>
              </a:pPr>
              <a:r>
                <a:rPr lang="en-US" sz="2499" b="1" dirty="0">
                  <a:solidFill>
                    <a:srgbClr val="FFFFFF"/>
                  </a:solidFill>
                  <a:latin typeface="Times New Roman Bold"/>
                  <a:ea typeface="Times New Roman Bold"/>
                  <a:cs typeface="Times New Roman Bold"/>
                  <a:sym typeface="Times New Roman Bold"/>
                </a:rPr>
                <a:t>Fourier Transform-Based Methods</a:t>
              </a:r>
            </a:p>
          </p:txBody>
        </p:sp>
      </p:grpSp>
      <p:grpSp>
        <p:nvGrpSpPr>
          <p:cNvPr id="27" name="Group 27"/>
          <p:cNvGrpSpPr/>
          <p:nvPr/>
        </p:nvGrpSpPr>
        <p:grpSpPr>
          <a:xfrm>
            <a:off x="9825787" y="7232628"/>
            <a:ext cx="6700806" cy="918865"/>
            <a:chOff x="-4568" y="-68370"/>
            <a:chExt cx="1764821" cy="242005"/>
          </a:xfrm>
        </p:grpSpPr>
        <p:sp>
          <p:nvSpPr>
            <p:cNvPr id="28" name="Freeform 28"/>
            <p:cNvSpPr/>
            <p:nvPr/>
          </p:nvSpPr>
          <p:spPr>
            <a:xfrm>
              <a:off x="0" y="0"/>
              <a:ext cx="1760253" cy="146755"/>
            </a:xfrm>
            <a:custGeom>
              <a:avLst/>
              <a:gdLst/>
              <a:ahLst/>
              <a:cxnLst/>
              <a:rect l="l" t="t" r="r" b="b"/>
              <a:pathLst>
                <a:path w="1760253" h="146755">
                  <a:moveTo>
                    <a:pt x="59077" y="0"/>
                  </a:moveTo>
                  <a:lnTo>
                    <a:pt x="1701177" y="0"/>
                  </a:lnTo>
                  <a:cubicBezTo>
                    <a:pt x="1716845" y="0"/>
                    <a:pt x="1731871" y="6224"/>
                    <a:pt x="1742950" y="17303"/>
                  </a:cubicBezTo>
                  <a:cubicBezTo>
                    <a:pt x="1754029" y="28382"/>
                    <a:pt x="1760253" y="43409"/>
                    <a:pt x="1760253" y="59077"/>
                  </a:cubicBezTo>
                  <a:lnTo>
                    <a:pt x="1760253" y="87679"/>
                  </a:lnTo>
                  <a:cubicBezTo>
                    <a:pt x="1760253" y="120306"/>
                    <a:pt x="1733804" y="146755"/>
                    <a:pt x="1701177" y="146755"/>
                  </a:cubicBezTo>
                  <a:lnTo>
                    <a:pt x="59077" y="146755"/>
                  </a:lnTo>
                  <a:cubicBezTo>
                    <a:pt x="43409" y="146755"/>
                    <a:pt x="28382" y="140531"/>
                    <a:pt x="17303" y="129452"/>
                  </a:cubicBezTo>
                  <a:cubicBezTo>
                    <a:pt x="6224" y="118373"/>
                    <a:pt x="0" y="103347"/>
                    <a:pt x="0" y="87679"/>
                  </a:cubicBezTo>
                  <a:lnTo>
                    <a:pt x="0" y="59077"/>
                  </a:lnTo>
                  <a:cubicBezTo>
                    <a:pt x="0" y="26450"/>
                    <a:pt x="26450" y="0"/>
                    <a:pt x="59077" y="0"/>
                  </a:cubicBezTo>
                  <a:close/>
                </a:path>
              </a:pathLst>
            </a:custGeom>
            <a:solidFill>
              <a:srgbClr val="17726D"/>
            </a:solidFill>
          </p:spPr>
        </p:sp>
        <p:sp>
          <p:nvSpPr>
            <p:cNvPr id="29" name="TextBox 29"/>
            <p:cNvSpPr txBox="1"/>
            <p:nvPr/>
          </p:nvSpPr>
          <p:spPr>
            <a:xfrm>
              <a:off x="-4568" y="-68370"/>
              <a:ext cx="1760253" cy="242005"/>
            </a:xfrm>
            <a:prstGeom prst="rect">
              <a:avLst/>
            </a:prstGeom>
          </p:spPr>
          <p:txBody>
            <a:bodyPr lIns="50800" tIns="50800" rIns="50800" bIns="50800" rtlCol="0" anchor="ctr"/>
            <a:lstStyle/>
            <a:p>
              <a:pPr algn="ctr">
                <a:lnSpc>
                  <a:spcPts val="3499"/>
                </a:lnSpc>
              </a:pPr>
              <a:r>
                <a:rPr lang="en-US" sz="2499" b="1" dirty="0">
                  <a:solidFill>
                    <a:srgbClr val="FFFFFF"/>
                  </a:solidFill>
                  <a:latin typeface="Times New Roman Bold"/>
                  <a:ea typeface="Times New Roman Bold"/>
                  <a:cs typeface="Times New Roman Bold"/>
                  <a:sym typeface="Times New Roman Bold"/>
                </a:rPr>
                <a:t>Spectrogram Analysis</a:t>
              </a:r>
            </a:p>
          </p:txBody>
        </p:sp>
      </p:grpSp>
      <p:sp>
        <p:nvSpPr>
          <p:cNvPr id="30" name="TextBox 30"/>
          <p:cNvSpPr txBox="1"/>
          <p:nvPr/>
        </p:nvSpPr>
        <p:spPr>
          <a:xfrm>
            <a:off x="8890474" y="1619249"/>
            <a:ext cx="8554084" cy="2597785"/>
          </a:xfrm>
          <a:prstGeom prst="rect">
            <a:avLst/>
          </a:prstGeom>
        </p:spPr>
        <p:txBody>
          <a:bodyPr lIns="0" tIns="0" rIns="0" bIns="0" rtlCol="0" anchor="t">
            <a:spAutoFit/>
          </a:bodyPr>
          <a:lstStyle/>
          <a:p>
            <a:pPr marL="474981" lvl="1" indent="-237491" algn="just">
              <a:lnSpc>
                <a:spcPts val="3410"/>
              </a:lnSpc>
              <a:buFont typeface="Arial"/>
              <a:buChar char="•"/>
            </a:pPr>
            <a:r>
              <a:rPr lang="en-US" sz="2200">
                <a:solidFill>
                  <a:srgbClr val="000000"/>
                </a:solidFill>
                <a:latin typeface="Times New Roman"/>
                <a:ea typeface="Times New Roman"/>
                <a:cs typeface="Times New Roman"/>
                <a:sym typeface="Times New Roman"/>
              </a:rPr>
              <a:t>1D central contour moments is highly sensitive to background noise which affects the accuracy of fault detection, especially in noisy environments like factories or roads.</a:t>
            </a:r>
          </a:p>
          <a:p>
            <a:pPr marL="474981" lvl="1" indent="-237491" algn="just">
              <a:lnSpc>
                <a:spcPts val="3410"/>
              </a:lnSpc>
              <a:buFont typeface="Arial"/>
              <a:buChar char="•"/>
            </a:pPr>
            <a:r>
              <a:rPr lang="en-US" sz="2200">
                <a:solidFill>
                  <a:srgbClr val="000000"/>
                </a:solidFill>
                <a:latin typeface="Times New Roman"/>
                <a:ea typeface="Times New Roman"/>
                <a:cs typeface="Times New Roman"/>
                <a:sym typeface="Times New Roman"/>
              </a:rPr>
              <a:t>Methods rely on geometric properties of sound contours, which may not capture the full complexity of the spectral or time-frequency characteristics.</a:t>
            </a:r>
          </a:p>
        </p:txBody>
      </p:sp>
      <p:sp>
        <p:nvSpPr>
          <p:cNvPr id="31" name="TextBox 31"/>
          <p:cNvSpPr txBox="1"/>
          <p:nvPr/>
        </p:nvSpPr>
        <p:spPr>
          <a:xfrm>
            <a:off x="8890474" y="5518893"/>
            <a:ext cx="8554084" cy="1311910"/>
          </a:xfrm>
          <a:prstGeom prst="rect">
            <a:avLst/>
          </a:prstGeom>
        </p:spPr>
        <p:txBody>
          <a:bodyPr lIns="0" tIns="0" rIns="0" bIns="0" rtlCol="0" anchor="t">
            <a:spAutoFit/>
          </a:bodyPr>
          <a:lstStyle/>
          <a:p>
            <a:pPr marL="474981" lvl="1" indent="-237491" algn="just">
              <a:lnSpc>
                <a:spcPts val="3410"/>
              </a:lnSpc>
              <a:buFont typeface="Arial"/>
              <a:buChar char="•"/>
            </a:pPr>
            <a:r>
              <a:rPr lang="en-US" sz="2200">
                <a:solidFill>
                  <a:srgbClr val="000000"/>
                </a:solidFill>
                <a:latin typeface="Times New Roman"/>
                <a:ea typeface="Times New Roman"/>
                <a:cs typeface="Times New Roman"/>
                <a:sym typeface="Times New Roman"/>
              </a:rPr>
              <a:t>Effective for frequency domain analysis but struggle with time-varying signals and distinguishing between noise and fault signals in noisy environments.</a:t>
            </a:r>
          </a:p>
        </p:txBody>
      </p:sp>
      <p:sp>
        <p:nvSpPr>
          <p:cNvPr id="32" name="TextBox 32"/>
          <p:cNvSpPr txBox="1"/>
          <p:nvPr/>
        </p:nvSpPr>
        <p:spPr>
          <a:xfrm>
            <a:off x="8890474" y="8272895"/>
            <a:ext cx="8554084" cy="1201420"/>
          </a:xfrm>
          <a:prstGeom prst="rect">
            <a:avLst/>
          </a:prstGeom>
        </p:spPr>
        <p:txBody>
          <a:bodyPr lIns="0" tIns="0" rIns="0" bIns="0" rtlCol="0" anchor="t">
            <a:spAutoFit/>
          </a:bodyPr>
          <a:lstStyle/>
          <a:p>
            <a:pPr marL="474978" lvl="1" indent="-237489" algn="l">
              <a:lnSpc>
                <a:spcPts val="3079"/>
              </a:lnSpc>
              <a:buFont typeface="Arial"/>
              <a:buChar char="•"/>
            </a:pPr>
            <a:r>
              <a:rPr lang="en-US" sz="2199">
                <a:solidFill>
                  <a:srgbClr val="000000"/>
                </a:solidFill>
                <a:latin typeface="Times New Roman"/>
                <a:ea typeface="Times New Roman"/>
                <a:cs typeface="Times New Roman"/>
                <a:sym typeface="Times New Roman"/>
              </a:rPr>
              <a:t>Useful for visualizing sound patterns but often interfered with by background noise, making it challenging to isolate fault-related signals in complex settings. </a:t>
            </a:r>
          </a:p>
        </p:txBody>
      </p:sp>
      <p:sp>
        <p:nvSpPr>
          <p:cNvPr id="33" name="TextBox 33"/>
          <p:cNvSpPr txBox="1"/>
          <p:nvPr/>
        </p:nvSpPr>
        <p:spPr>
          <a:xfrm>
            <a:off x="17362553" y="9394063"/>
            <a:ext cx="164009" cy="368301"/>
          </a:xfrm>
          <a:prstGeom prst="rect">
            <a:avLst/>
          </a:prstGeom>
        </p:spPr>
        <p:txBody>
          <a:bodyPr lIns="0" tIns="0" rIns="0" bIns="0" rtlCol="0" anchor="t">
            <a:spAutoFit/>
          </a:bodyPr>
          <a:lstStyle/>
          <a:p>
            <a:pPr marL="0" lvl="0" indent="0" algn="r">
              <a:lnSpc>
                <a:spcPts val="3099"/>
              </a:lnSpc>
            </a:pPr>
            <a:r>
              <a:rPr lang="en-US" sz="1999" b="1" spc="147">
                <a:solidFill>
                  <a:srgbClr val="000000"/>
                </a:solidFill>
                <a:latin typeface="Open Sans Bold"/>
                <a:ea typeface="Open Sans Bold"/>
                <a:cs typeface="Open Sans Bold"/>
                <a:sym typeface="Open Sans Bold"/>
              </a:rPr>
              <a:t>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1830852"/>
            <a:ext cx="877649" cy="877649"/>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7726D"/>
            </a:solidFill>
          </p:spPr>
        </p:sp>
        <p:sp>
          <p:nvSpPr>
            <p:cNvPr id="4" name="TextBox 4"/>
            <p:cNvSpPr txBox="1"/>
            <p:nvPr/>
          </p:nvSpPr>
          <p:spPr>
            <a:xfrm>
              <a:off x="76200" y="-38100"/>
              <a:ext cx="660400" cy="774700"/>
            </a:xfrm>
            <a:prstGeom prst="rect">
              <a:avLst/>
            </a:prstGeom>
          </p:spPr>
          <p:txBody>
            <a:bodyPr lIns="44470" tIns="44470" rIns="44470" bIns="44470" rtlCol="0" anchor="ctr"/>
            <a:lstStyle/>
            <a:p>
              <a:pPr algn="ctr">
                <a:lnSpc>
                  <a:spcPts val="4199"/>
                </a:lnSpc>
              </a:pPr>
              <a:r>
                <a:rPr lang="en-US" sz="2999" b="1">
                  <a:solidFill>
                    <a:srgbClr val="FFFFFF"/>
                  </a:solidFill>
                  <a:latin typeface="Times New Roman Bold"/>
                  <a:ea typeface="Times New Roman Bold"/>
                  <a:cs typeface="Times New Roman Bold"/>
                  <a:sym typeface="Times New Roman Bold"/>
                </a:rPr>
                <a:t>01</a:t>
              </a:r>
            </a:p>
          </p:txBody>
        </p:sp>
      </p:grpSp>
      <p:sp>
        <p:nvSpPr>
          <p:cNvPr id="5" name="TextBox 5"/>
          <p:cNvSpPr txBox="1"/>
          <p:nvPr/>
        </p:nvSpPr>
        <p:spPr>
          <a:xfrm>
            <a:off x="2261264" y="1716552"/>
            <a:ext cx="14998036" cy="561975"/>
          </a:xfrm>
          <a:prstGeom prst="rect">
            <a:avLst/>
          </a:prstGeom>
        </p:spPr>
        <p:txBody>
          <a:bodyPr lIns="0" tIns="0" rIns="0" bIns="0" rtlCol="0" anchor="t">
            <a:spAutoFit/>
          </a:bodyPr>
          <a:lstStyle/>
          <a:p>
            <a:pPr algn="l">
              <a:lnSpc>
                <a:spcPts val="4199"/>
              </a:lnSpc>
            </a:pPr>
            <a:r>
              <a:rPr lang="en-US" sz="2999" b="1">
                <a:solidFill>
                  <a:srgbClr val="000000"/>
                </a:solidFill>
                <a:latin typeface="Times New Roman Bold"/>
                <a:ea typeface="Times New Roman Bold"/>
                <a:cs typeface="Times New Roman Bold"/>
                <a:sym typeface="Times New Roman Bold"/>
              </a:rPr>
              <a:t>Non-Invasive and Cost-Effective Monitoring</a:t>
            </a:r>
          </a:p>
        </p:txBody>
      </p:sp>
      <p:sp>
        <p:nvSpPr>
          <p:cNvPr id="6" name="TextBox 6"/>
          <p:cNvSpPr txBox="1"/>
          <p:nvPr/>
        </p:nvSpPr>
        <p:spPr>
          <a:xfrm>
            <a:off x="2261264" y="2371810"/>
            <a:ext cx="14998036" cy="960120"/>
          </a:xfrm>
          <a:prstGeom prst="rect">
            <a:avLst/>
          </a:prstGeom>
        </p:spPr>
        <p:txBody>
          <a:bodyPr lIns="0" tIns="0" rIns="0" bIns="0" rtlCol="0" anchor="t">
            <a:spAutoFit/>
          </a:bodyPr>
          <a:lstStyle/>
          <a:p>
            <a:pPr marL="0" lvl="0" indent="0" algn="just">
              <a:lnSpc>
                <a:spcPts val="3720"/>
              </a:lnSpc>
            </a:pPr>
            <a:r>
              <a:rPr lang="en-US" sz="2400">
                <a:solidFill>
                  <a:srgbClr val="000000"/>
                </a:solidFill>
                <a:latin typeface="Times New Roman"/>
                <a:ea typeface="Times New Roman"/>
                <a:cs typeface="Times New Roman"/>
                <a:sym typeface="Times New Roman"/>
              </a:rPr>
              <a:t>Traditional fault detection methods like vibration analysis or thermal imaging often require physical sensors to be placed on the motor, which can be invasive or impractical for continuous monitoring.</a:t>
            </a:r>
          </a:p>
        </p:txBody>
      </p:sp>
      <p:sp>
        <p:nvSpPr>
          <p:cNvPr id="7" name="AutoShape 7"/>
          <p:cNvSpPr/>
          <p:nvPr/>
        </p:nvSpPr>
        <p:spPr>
          <a:xfrm>
            <a:off x="1028700" y="1326027"/>
            <a:ext cx="16230600" cy="0"/>
          </a:xfrm>
          <a:prstGeom prst="line">
            <a:avLst/>
          </a:prstGeom>
          <a:ln w="76200" cap="flat">
            <a:solidFill>
              <a:srgbClr val="17726D"/>
            </a:solidFill>
            <a:prstDash val="solid"/>
            <a:headEnd type="none" w="sm" len="sm"/>
            <a:tailEnd type="none" w="sm" len="sm"/>
          </a:ln>
        </p:spPr>
      </p:sp>
      <p:sp>
        <p:nvSpPr>
          <p:cNvPr id="8" name="TextBox 8"/>
          <p:cNvSpPr txBox="1"/>
          <p:nvPr/>
        </p:nvSpPr>
        <p:spPr>
          <a:xfrm>
            <a:off x="1028700" y="252094"/>
            <a:ext cx="16230600" cy="847726"/>
          </a:xfrm>
          <a:prstGeom prst="rect">
            <a:avLst/>
          </a:prstGeom>
        </p:spPr>
        <p:txBody>
          <a:bodyPr lIns="0" tIns="0" rIns="0" bIns="0" rtlCol="0" anchor="t">
            <a:spAutoFit/>
          </a:bodyPr>
          <a:lstStyle/>
          <a:p>
            <a:pPr marL="0" lvl="0" indent="0" algn="ctr">
              <a:lnSpc>
                <a:spcPts val="6299"/>
              </a:lnSpc>
            </a:pPr>
            <a:r>
              <a:rPr lang="en-US" sz="4499" b="1" spc="332">
                <a:solidFill>
                  <a:srgbClr val="000000"/>
                </a:solidFill>
                <a:latin typeface="Times New Roman Bold"/>
                <a:ea typeface="Times New Roman Bold"/>
                <a:cs typeface="Times New Roman Bold"/>
                <a:sym typeface="Times New Roman Bold"/>
              </a:rPr>
              <a:t>MOTIVATION</a:t>
            </a:r>
          </a:p>
        </p:txBody>
      </p:sp>
      <p:grpSp>
        <p:nvGrpSpPr>
          <p:cNvPr id="9" name="Group 9"/>
          <p:cNvGrpSpPr/>
          <p:nvPr/>
        </p:nvGrpSpPr>
        <p:grpSpPr>
          <a:xfrm>
            <a:off x="1028700" y="3798655"/>
            <a:ext cx="877649" cy="877649"/>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7726D"/>
            </a:solidFill>
          </p:spPr>
        </p:sp>
        <p:sp>
          <p:nvSpPr>
            <p:cNvPr id="11" name="TextBox 11"/>
            <p:cNvSpPr txBox="1"/>
            <p:nvPr/>
          </p:nvSpPr>
          <p:spPr>
            <a:xfrm>
              <a:off x="76200" y="-38100"/>
              <a:ext cx="660400" cy="774700"/>
            </a:xfrm>
            <a:prstGeom prst="rect">
              <a:avLst/>
            </a:prstGeom>
          </p:spPr>
          <p:txBody>
            <a:bodyPr lIns="44470" tIns="44470" rIns="44470" bIns="44470" rtlCol="0" anchor="ctr"/>
            <a:lstStyle/>
            <a:p>
              <a:pPr algn="ctr">
                <a:lnSpc>
                  <a:spcPts val="4199"/>
                </a:lnSpc>
              </a:pPr>
              <a:r>
                <a:rPr lang="en-US" sz="2999" b="1">
                  <a:solidFill>
                    <a:srgbClr val="FFFFFF"/>
                  </a:solidFill>
                  <a:latin typeface="Times New Roman Bold"/>
                  <a:ea typeface="Times New Roman Bold"/>
                  <a:cs typeface="Times New Roman Bold"/>
                  <a:sym typeface="Times New Roman Bold"/>
                </a:rPr>
                <a:t>02</a:t>
              </a:r>
            </a:p>
          </p:txBody>
        </p:sp>
      </p:grpSp>
      <p:sp>
        <p:nvSpPr>
          <p:cNvPr id="12" name="TextBox 12"/>
          <p:cNvSpPr txBox="1"/>
          <p:nvPr/>
        </p:nvSpPr>
        <p:spPr>
          <a:xfrm>
            <a:off x="2261264" y="3684355"/>
            <a:ext cx="14998036" cy="561975"/>
          </a:xfrm>
          <a:prstGeom prst="rect">
            <a:avLst/>
          </a:prstGeom>
        </p:spPr>
        <p:txBody>
          <a:bodyPr lIns="0" tIns="0" rIns="0" bIns="0" rtlCol="0" anchor="t">
            <a:spAutoFit/>
          </a:bodyPr>
          <a:lstStyle/>
          <a:p>
            <a:pPr algn="l">
              <a:lnSpc>
                <a:spcPts val="4199"/>
              </a:lnSpc>
            </a:pPr>
            <a:r>
              <a:rPr lang="en-US" sz="2999" b="1">
                <a:solidFill>
                  <a:srgbClr val="000000"/>
                </a:solidFill>
                <a:latin typeface="Times New Roman Bold"/>
                <a:ea typeface="Times New Roman Bold"/>
                <a:cs typeface="Times New Roman Bold"/>
                <a:sym typeface="Times New Roman Bold"/>
              </a:rPr>
              <a:t>Applicability to Various Fault Types</a:t>
            </a:r>
          </a:p>
        </p:txBody>
      </p:sp>
      <p:sp>
        <p:nvSpPr>
          <p:cNvPr id="13" name="TextBox 13"/>
          <p:cNvSpPr txBox="1"/>
          <p:nvPr/>
        </p:nvSpPr>
        <p:spPr>
          <a:xfrm>
            <a:off x="2261264" y="4339612"/>
            <a:ext cx="14998036" cy="960120"/>
          </a:xfrm>
          <a:prstGeom prst="rect">
            <a:avLst/>
          </a:prstGeom>
        </p:spPr>
        <p:txBody>
          <a:bodyPr lIns="0" tIns="0" rIns="0" bIns="0" rtlCol="0" anchor="t">
            <a:spAutoFit/>
          </a:bodyPr>
          <a:lstStyle/>
          <a:p>
            <a:pPr marL="0" lvl="0" indent="0" algn="just">
              <a:lnSpc>
                <a:spcPts val="3720"/>
              </a:lnSpc>
            </a:pPr>
            <a:r>
              <a:rPr lang="en-US" sz="2400">
                <a:solidFill>
                  <a:srgbClr val="000000"/>
                </a:solidFill>
                <a:latin typeface="Times New Roman"/>
                <a:ea typeface="Times New Roman"/>
                <a:cs typeface="Times New Roman"/>
                <a:sym typeface="Times New Roman"/>
              </a:rPr>
              <a:t>Conventional techniques like vibration analysis, are highly effective for identifying mechanical issues but often face limitations when it comes to detecting electrical faults or other specialized problems.</a:t>
            </a:r>
          </a:p>
        </p:txBody>
      </p:sp>
      <p:grpSp>
        <p:nvGrpSpPr>
          <p:cNvPr id="14" name="Group 14"/>
          <p:cNvGrpSpPr/>
          <p:nvPr/>
        </p:nvGrpSpPr>
        <p:grpSpPr>
          <a:xfrm>
            <a:off x="1028700" y="5766457"/>
            <a:ext cx="16230600" cy="1967802"/>
            <a:chOff x="0" y="0"/>
            <a:chExt cx="21640800" cy="2623737"/>
          </a:xfrm>
        </p:grpSpPr>
        <p:grpSp>
          <p:nvGrpSpPr>
            <p:cNvPr id="15" name="Group 15"/>
            <p:cNvGrpSpPr/>
            <p:nvPr/>
          </p:nvGrpSpPr>
          <p:grpSpPr>
            <a:xfrm>
              <a:off x="0" y="0"/>
              <a:ext cx="1170199" cy="1170199"/>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7726D"/>
              </a:solidFill>
            </p:spPr>
          </p:sp>
          <p:sp>
            <p:nvSpPr>
              <p:cNvPr id="17" name="TextBox 17"/>
              <p:cNvSpPr txBox="1"/>
              <p:nvPr/>
            </p:nvSpPr>
            <p:spPr>
              <a:xfrm>
                <a:off x="76200" y="-38100"/>
                <a:ext cx="660400" cy="774700"/>
              </a:xfrm>
              <a:prstGeom prst="rect">
                <a:avLst/>
              </a:prstGeom>
            </p:spPr>
            <p:txBody>
              <a:bodyPr lIns="44470" tIns="44470" rIns="44470" bIns="44470" rtlCol="0" anchor="ctr"/>
              <a:lstStyle/>
              <a:p>
                <a:pPr algn="ctr">
                  <a:lnSpc>
                    <a:spcPts val="4199"/>
                  </a:lnSpc>
                </a:pPr>
                <a:r>
                  <a:rPr lang="en-US" sz="2999" b="1">
                    <a:solidFill>
                      <a:srgbClr val="FFFFFF"/>
                    </a:solidFill>
                    <a:latin typeface="Times New Roman Bold"/>
                    <a:ea typeface="Times New Roman Bold"/>
                    <a:cs typeface="Times New Roman Bold"/>
                    <a:sym typeface="Times New Roman Bold"/>
                  </a:rPr>
                  <a:t>03</a:t>
                </a:r>
              </a:p>
            </p:txBody>
          </p:sp>
        </p:grpSp>
        <p:sp>
          <p:nvSpPr>
            <p:cNvPr id="18" name="TextBox 18"/>
            <p:cNvSpPr txBox="1"/>
            <p:nvPr/>
          </p:nvSpPr>
          <p:spPr>
            <a:xfrm>
              <a:off x="1643419" y="-114300"/>
              <a:ext cx="19997381" cy="711201"/>
            </a:xfrm>
            <a:prstGeom prst="rect">
              <a:avLst/>
            </a:prstGeom>
          </p:spPr>
          <p:txBody>
            <a:bodyPr lIns="0" tIns="0" rIns="0" bIns="0" rtlCol="0" anchor="t">
              <a:spAutoFit/>
            </a:bodyPr>
            <a:lstStyle/>
            <a:p>
              <a:pPr algn="l">
                <a:lnSpc>
                  <a:spcPts val="4199"/>
                </a:lnSpc>
              </a:pPr>
              <a:r>
                <a:rPr lang="en-US" sz="2999" b="1">
                  <a:solidFill>
                    <a:srgbClr val="000000"/>
                  </a:solidFill>
                  <a:latin typeface="Times New Roman Bold"/>
                  <a:ea typeface="Times New Roman Bold"/>
                  <a:cs typeface="Times New Roman Bold"/>
                  <a:sym typeface="Times New Roman Bold"/>
                </a:rPr>
                <a:t>Sustainability and Energy Efficiency</a:t>
              </a:r>
            </a:p>
          </p:txBody>
        </p:sp>
        <p:sp>
          <p:nvSpPr>
            <p:cNvPr id="19" name="TextBox 19"/>
            <p:cNvSpPr txBox="1"/>
            <p:nvPr/>
          </p:nvSpPr>
          <p:spPr>
            <a:xfrm>
              <a:off x="1643419" y="765727"/>
              <a:ext cx="19997381" cy="1858010"/>
            </a:xfrm>
            <a:prstGeom prst="rect">
              <a:avLst/>
            </a:prstGeom>
          </p:spPr>
          <p:txBody>
            <a:bodyPr lIns="0" tIns="0" rIns="0" bIns="0" rtlCol="0" anchor="t">
              <a:spAutoFit/>
            </a:bodyPr>
            <a:lstStyle/>
            <a:p>
              <a:pPr marL="0" lvl="0" indent="0" algn="just">
                <a:lnSpc>
                  <a:spcPts val="3720"/>
                </a:lnSpc>
              </a:pPr>
              <a:r>
                <a:rPr lang="en-US" sz="2400">
                  <a:solidFill>
                    <a:srgbClr val="000000"/>
                  </a:solidFill>
                  <a:latin typeface="Times New Roman"/>
                  <a:ea typeface="Times New Roman"/>
                  <a:cs typeface="Times New Roman"/>
                  <a:sym typeface="Times New Roman"/>
                </a:rPr>
                <a:t>Undetected faults in motor operation can result in significant energy losses, which not only drive up operational costs but also increase carbon emissions, contribute to resource wastage, and strain energy infrastructure, amplifying the overall environmental impact.</a:t>
              </a:r>
            </a:p>
          </p:txBody>
        </p:sp>
      </p:grpSp>
      <p:grpSp>
        <p:nvGrpSpPr>
          <p:cNvPr id="20" name="Group 20"/>
          <p:cNvGrpSpPr/>
          <p:nvPr/>
        </p:nvGrpSpPr>
        <p:grpSpPr>
          <a:xfrm>
            <a:off x="1028700" y="8110474"/>
            <a:ext cx="16230600" cy="1501077"/>
            <a:chOff x="0" y="0"/>
            <a:chExt cx="21640800" cy="2001437"/>
          </a:xfrm>
        </p:grpSpPr>
        <p:grpSp>
          <p:nvGrpSpPr>
            <p:cNvPr id="21" name="Group 21"/>
            <p:cNvGrpSpPr/>
            <p:nvPr/>
          </p:nvGrpSpPr>
          <p:grpSpPr>
            <a:xfrm>
              <a:off x="0" y="0"/>
              <a:ext cx="1170199" cy="1170199"/>
              <a:chOff x="0" y="0"/>
              <a:chExt cx="812800" cy="812800"/>
            </a:xfrm>
          </p:grpSpPr>
          <p:sp>
            <p:nvSpPr>
              <p:cNvPr id="22" name="Freeform 2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7726D"/>
              </a:solidFill>
            </p:spPr>
          </p:sp>
          <p:sp>
            <p:nvSpPr>
              <p:cNvPr id="23" name="TextBox 23"/>
              <p:cNvSpPr txBox="1"/>
              <p:nvPr/>
            </p:nvSpPr>
            <p:spPr>
              <a:xfrm>
                <a:off x="76200" y="-38100"/>
                <a:ext cx="660400" cy="774700"/>
              </a:xfrm>
              <a:prstGeom prst="rect">
                <a:avLst/>
              </a:prstGeom>
            </p:spPr>
            <p:txBody>
              <a:bodyPr lIns="44470" tIns="44470" rIns="44470" bIns="44470" rtlCol="0" anchor="ctr"/>
              <a:lstStyle/>
              <a:p>
                <a:pPr algn="ctr">
                  <a:lnSpc>
                    <a:spcPts val="4199"/>
                  </a:lnSpc>
                </a:pPr>
                <a:r>
                  <a:rPr lang="en-US" sz="2999" b="1">
                    <a:solidFill>
                      <a:srgbClr val="FFFFFF"/>
                    </a:solidFill>
                    <a:latin typeface="Times New Roman Bold"/>
                    <a:ea typeface="Times New Roman Bold"/>
                    <a:cs typeface="Times New Roman Bold"/>
                    <a:sym typeface="Times New Roman Bold"/>
                  </a:rPr>
                  <a:t>04</a:t>
                </a:r>
              </a:p>
            </p:txBody>
          </p:sp>
        </p:grpSp>
        <p:sp>
          <p:nvSpPr>
            <p:cNvPr id="24" name="TextBox 24"/>
            <p:cNvSpPr txBox="1"/>
            <p:nvPr/>
          </p:nvSpPr>
          <p:spPr>
            <a:xfrm>
              <a:off x="1643419" y="-114300"/>
              <a:ext cx="19997381" cy="711201"/>
            </a:xfrm>
            <a:prstGeom prst="rect">
              <a:avLst/>
            </a:prstGeom>
          </p:spPr>
          <p:txBody>
            <a:bodyPr lIns="0" tIns="0" rIns="0" bIns="0" rtlCol="0" anchor="t">
              <a:spAutoFit/>
            </a:bodyPr>
            <a:lstStyle/>
            <a:p>
              <a:pPr algn="l">
                <a:lnSpc>
                  <a:spcPts val="4199"/>
                </a:lnSpc>
              </a:pPr>
              <a:r>
                <a:rPr lang="en-US" sz="2999" b="1">
                  <a:solidFill>
                    <a:srgbClr val="000000"/>
                  </a:solidFill>
                  <a:latin typeface="Times New Roman Bold"/>
                  <a:ea typeface="Times New Roman Bold"/>
                  <a:cs typeface="Times New Roman Bold"/>
                  <a:sym typeface="Times New Roman Bold"/>
                </a:rPr>
                <a:t>Growing Industry Demand</a:t>
              </a:r>
            </a:p>
          </p:txBody>
        </p:sp>
        <p:sp>
          <p:nvSpPr>
            <p:cNvPr id="25" name="TextBox 25"/>
            <p:cNvSpPr txBox="1"/>
            <p:nvPr/>
          </p:nvSpPr>
          <p:spPr>
            <a:xfrm>
              <a:off x="1643419" y="765727"/>
              <a:ext cx="19997381" cy="1235710"/>
            </a:xfrm>
            <a:prstGeom prst="rect">
              <a:avLst/>
            </a:prstGeom>
          </p:spPr>
          <p:txBody>
            <a:bodyPr lIns="0" tIns="0" rIns="0" bIns="0" rtlCol="0" anchor="t">
              <a:spAutoFit/>
            </a:bodyPr>
            <a:lstStyle/>
            <a:p>
              <a:pPr marL="0" lvl="0" indent="0" algn="just">
                <a:lnSpc>
                  <a:spcPts val="3720"/>
                </a:lnSpc>
              </a:pPr>
              <a:r>
                <a:rPr lang="en-US" sz="2400">
                  <a:solidFill>
                    <a:srgbClr val="000000"/>
                  </a:solidFill>
                  <a:latin typeface="Times New Roman"/>
                  <a:ea typeface="Times New Roman"/>
                  <a:cs typeface="Times New Roman"/>
                  <a:sym typeface="Times New Roman"/>
                </a:rPr>
                <a:t>The demand for predictive maintenance is rapidly increasing across industries, yet many companies continue to rely on outdated maintenance strategies because of the limited availability of solutions.</a:t>
              </a:r>
            </a:p>
          </p:txBody>
        </p:sp>
      </p:grpSp>
      <p:sp>
        <p:nvSpPr>
          <p:cNvPr id="26" name="TextBox 26"/>
          <p:cNvSpPr txBox="1"/>
          <p:nvPr/>
        </p:nvSpPr>
        <p:spPr>
          <a:xfrm>
            <a:off x="17362553" y="9394063"/>
            <a:ext cx="164009" cy="368301"/>
          </a:xfrm>
          <a:prstGeom prst="rect">
            <a:avLst/>
          </a:prstGeom>
        </p:spPr>
        <p:txBody>
          <a:bodyPr lIns="0" tIns="0" rIns="0" bIns="0" rtlCol="0" anchor="t">
            <a:spAutoFit/>
          </a:bodyPr>
          <a:lstStyle/>
          <a:p>
            <a:pPr marL="0" lvl="0" indent="0" algn="r">
              <a:lnSpc>
                <a:spcPts val="3099"/>
              </a:lnSpc>
            </a:pPr>
            <a:r>
              <a:rPr lang="en-US" sz="1999" b="1" spc="147">
                <a:solidFill>
                  <a:srgbClr val="000000"/>
                </a:solidFill>
                <a:latin typeface="Open Sans Bold"/>
                <a:ea typeface="Open Sans Bold"/>
                <a:cs typeface="Open Sans Bold"/>
                <a:sym typeface="Open Sans Bold"/>
              </a:rPr>
              <a:t>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979517" y="0"/>
            <a:ext cx="6308483" cy="10287000"/>
            <a:chOff x="0" y="0"/>
            <a:chExt cx="1661493" cy="2709333"/>
          </a:xfrm>
        </p:grpSpPr>
        <p:sp>
          <p:nvSpPr>
            <p:cNvPr id="3" name="Freeform 3"/>
            <p:cNvSpPr/>
            <p:nvPr/>
          </p:nvSpPr>
          <p:spPr>
            <a:xfrm>
              <a:off x="0" y="0"/>
              <a:ext cx="1661494" cy="2709333"/>
            </a:xfrm>
            <a:custGeom>
              <a:avLst/>
              <a:gdLst/>
              <a:ahLst/>
              <a:cxnLst/>
              <a:rect l="l" t="t" r="r" b="b"/>
              <a:pathLst>
                <a:path w="1661494" h="2709333">
                  <a:moveTo>
                    <a:pt x="0" y="0"/>
                  </a:moveTo>
                  <a:lnTo>
                    <a:pt x="1661494" y="0"/>
                  </a:lnTo>
                  <a:lnTo>
                    <a:pt x="1661494" y="2709333"/>
                  </a:lnTo>
                  <a:lnTo>
                    <a:pt x="0" y="2709333"/>
                  </a:lnTo>
                  <a:close/>
                </a:path>
              </a:pathLst>
            </a:custGeom>
            <a:solidFill>
              <a:srgbClr val="F2F1F1"/>
            </a:solidFill>
          </p:spPr>
        </p:sp>
        <p:sp>
          <p:nvSpPr>
            <p:cNvPr id="4" name="TextBox 4"/>
            <p:cNvSpPr txBox="1"/>
            <p:nvPr/>
          </p:nvSpPr>
          <p:spPr>
            <a:xfrm>
              <a:off x="0" y="-85725"/>
              <a:ext cx="1661493" cy="2795058"/>
            </a:xfrm>
            <a:prstGeom prst="rect">
              <a:avLst/>
            </a:prstGeom>
          </p:spPr>
          <p:txBody>
            <a:bodyPr lIns="50800" tIns="50800" rIns="50800" bIns="50800" rtlCol="0" anchor="ctr"/>
            <a:lstStyle/>
            <a:p>
              <a:pPr algn="ctr">
                <a:lnSpc>
                  <a:spcPts val="2479"/>
                </a:lnSpc>
              </a:pPr>
              <a:endParaRPr/>
            </a:p>
          </p:txBody>
        </p:sp>
      </p:grpSp>
      <p:grpSp>
        <p:nvGrpSpPr>
          <p:cNvPr id="5" name="Group 5"/>
          <p:cNvGrpSpPr/>
          <p:nvPr/>
        </p:nvGrpSpPr>
        <p:grpSpPr>
          <a:xfrm>
            <a:off x="13139206" y="1388283"/>
            <a:ext cx="3989105" cy="4007839"/>
            <a:chOff x="0" y="0"/>
            <a:chExt cx="5318806" cy="5343785"/>
          </a:xfrm>
        </p:grpSpPr>
        <p:pic>
          <p:nvPicPr>
            <p:cNvPr id="6" name="Picture 6"/>
            <p:cNvPicPr>
              <a:picLocks noChangeAspect="1"/>
            </p:cNvPicPr>
            <p:nvPr/>
          </p:nvPicPr>
          <p:blipFill>
            <a:blip r:embed="rId2"/>
            <a:srcRect l="233" r="233"/>
            <a:stretch>
              <a:fillRect/>
            </a:stretch>
          </p:blipFill>
          <p:spPr>
            <a:xfrm>
              <a:off x="0" y="0"/>
              <a:ext cx="5318806" cy="5343785"/>
            </a:xfrm>
            <a:prstGeom prst="rect">
              <a:avLst/>
            </a:prstGeom>
          </p:spPr>
        </p:pic>
      </p:grpSp>
      <p:sp>
        <p:nvSpPr>
          <p:cNvPr id="7" name="AutoShape 7"/>
          <p:cNvSpPr/>
          <p:nvPr/>
        </p:nvSpPr>
        <p:spPr>
          <a:xfrm flipV="1">
            <a:off x="396854" y="1388283"/>
            <a:ext cx="11134413" cy="0"/>
          </a:xfrm>
          <a:prstGeom prst="line">
            <a:avLst/>
          </a:prstGeom>
          <a:ln w="76200" cap="flat">
            <a:solidFill>
              <a:srgbClr val="17726D"/>
            </a:solidFill>
            <a:prstDash val="solid"/>
            <a:headEnd type="none" w="sm" len="sm"/>
            <a:tailEnd type="none" w="sm" len="sm"/>
          </a:ln>
        </p:spPr>
      </p:sp>
      <p:sp>
        <p:nvSpPr>
          <p:cNvPr id="8" name="TextBox 8"/>
          <p:cNvSpPr txBox="1"/>
          <p:nvPr/>
        </p:nvSpPr>
        <p:spPr>
          <a:xfrm>
            <a:off x="396854" y="337991"/>
            <a:ext cx="11134413" cy="847726"/>
          </a:xfrm>
          <a:prstGeom prst="rect">
            <a:avLst/>
          </a:prstGeom>
        </p:spPr>
        <p:txBody>
          <a:bodyPr lIns="0" tIns="0" rIns="0" bIns="0" rtlCol="0" anchor="t">
            <a:spAutoFit/>
          </a:bodyPr>
          <a:lstStyle/>
          <a:p>
            <a:pPr marL="0" lvl="0" indent="0" algn="ctr">
              <a:lnSpc>
                <a:spcPts val="6299"/>
              </a:lnSpc>
            </a:pPr>
            <a:r>
              <a:rPr lang="en-US" sz="4499" b="1" spc="332">
                <a:solidFill>
                  <a:srgbClr val="000000"/>
                </a:solidFill>
                <a:latin typeface="Times New Roman Bold"/>
                <a:ea typeface="Times New Roman Bold"/>
                <a:cs typeface="Times New Roman Bold"/>
                <a:sym typeface="Times New Roman Bold"/>
              </a:rPr>
              <a:t>SOFTWARE </a:t>
            </a:r>
          </a:p>
        </p:txBody>
      </p:sp>
      <p:pic>
        <p:nvPicPr>
          <p:cNvPr id="9" name="Picture 9"/>
          <p:cNvPicPr>
            <a:picLocks noChangeAspect="1"/>
          </p:cNvPicPr>
          <p:nvPr/>
        </p:nvPicPr>
        <p:blipFill>
          <a:blip r:embed="rId3"/>
          <a:stretch>
            <a:fillRect/>
          </a:stretch>
        </p:blipFill>
        <p:spPr>
          <a:xfrm>
            <a:off x="-284393" y="3762310"/>
            <a:ext cx="12496907" cy="6537399"/>
          </a:xfrm>
          <a:prstGeom prst="rect">
            <a:avLst/>
          </a:prstGeom>
        </p:spPr>
      </p:pic>
      <p:sp>
        <p:nvSpPr>
          <p:cNvPr id="10" name="TextBox 10"/>
          <p:cNvSpPr txBox="1"/>
          <p:nvPr/>
        </p:nvSpPr>
        <p:spPr>
          <a:xfrm>
            <a:off x="12280019" y="6025048"/>
            <a:ext cx="5707479" cy="3033790"/>
          </a:xfrm>
          <a:prstGeom prst="rect">
            <a:avLst/>
          </a:prstGeom>
        </p:spPr>
        <p:txBody>
          <a:bodyPr lIns="0" tIns="0" rIns="0" bIns="0" rtlCol="0" anchor="t">
            <a:spAutoFit/>
          </a:bodyPr>
          <a:lstStyle/>
          <a:p>
            <a:pPr algn="l">
              <a:lnSpc>
                <a:spcPts val="3408"/>
              </a:lnSpc>
              <a:spcBef>
                <a:spcPct val="0"/>
              </a:spcBef>
            </a:pPr>
            <a:r>
              <a:rPr lang="en-US" sz="2434">
                <a:solidFill>
                  <a:srgbClr val="000000"/>
                </a:solidFill>
                <a:latin typeface="Times New Roman"/>
                <a:ea typeface="Times New Roman"/>
                <a:cs typeface="Times New Roman"/>
                <a:sym typeface="Times New Roman"/>
              </a:rPr>
              <a:t>MATLAB is a software environment used for numerical computation, data analysis, and algorithm development, especially in engineering and science. It also provides powerful tools for visualizing data and creating simulations with its specialized toolboxes.</a:t>
            </a:r>
          </a:p>
        </p:txBody>
      </p:sp>
      <p:sp>
        <p:nvSpPr>
          <p:cNvPr id="11" name="TextBox 11"/>
          <p:cNvSpPr txBox="1"/>
          <p:nvPr/>
        </p:nvSpPr>
        <p:spPr>
          <a:xfrm>
            <a:off x="396854" y="2326215"/>
            <a:ext cx="10813877" cy="462040"/>
          </a:xfrm>
          <a:prstGeom prst="rect">
            <a:avLst/>
          </a:prstGeom>
        </p:spPr>
        <p:txBody>
          <a:bodyPr lIns="0" tIns="0" rIns="0" bIns="0" rtlCol="0" anchor="t">
            <a:spAutoFit/>
          </a:bodyPr>
          <a:lstStyle/>
          <a:p>
            <a:pPr algn="l">
              <a:lnSpc>
                <a:spcPts val="3408"/>
              </a:lnSpc>
              <a:spcBef>
                <a:spcPct val="0"/>
              </a:spcBef>
            </a:pPr>
            <a:r>
              <a:rPr lang="en-US" sz="2434" b="1">
                <a:solidFill>
                  <a:srgbClr val="000000"/>
                </a:solidFill>
                <a:latin typeface="Times New Roman Bold"/>
                <a:ea typeface="Times New Roman Bold"/>
                <a:cs typeface="Times New Roman Bold"/>
                <a:sym typeface="Times New Roman Bold"/>
              </a:rPr>
              <a:t>Version - MATLAB R2024a</a:t>
            </a:r>
          </a:p>
        </p:txBody>
      </p:sp>
      <p:sp>
        <p:nvSpPr>
          <p:cNvPr id="12" name="TextBox 12"/>
          <p:cNvSpPr txBox="1"/>
          <p:nvPr/>
        </p:nvSpPr>
        <p:spPr>
          <a:xfrm>
            <a:off x="396854" y="3259438"/>
            <a:ext cx="10813877" cy="1373440"/>
          </a:xfrm>
          <a:prstGeom prst="rect">
            <a:avLst/>
          </a:prstGeom>
        </p:spPr>
        <p:txBody>
          <a:bodyPr lIns="0" tIns="0" rIns="0" bIns="0" rtlCol="0" anchor="t">
            <a:spAutoFit/>
          </a:bodyPr>
          <a:lstStyle/>
          <a:p>
            <a:pPr algn="l">
              <a:lnSpc>
                <a:spcPts val="3573"/>
              </a:lnSpc>
              <a:spcBef>
                <a:spcPct val="0"/>
              </a:spcBef>
            </a:pPr>
            <a:r>
              <a:rPr lang="en-US" sz="2552" b="1">
                <a:solidFill>
                  <a:srgbClr val="000000"/>
                </a:solidFill>
                <a:latin typeface="Times New Roman Bold"/>
                <a:ea typeface="Times New Roman Bold"/>
                <a:cs typeface="Times New Roman Bold"/>
                <a:sym typeface="Times New Roman Bold"/>
              </a:rPr>
              <a:t>MATLAB consistently demonstrates faster execution times compared to Python, R especially for larger matrix sizes, indicating superior efficiency for matrix computations.</a:t>
            </a:r>
          </a:p>
        </p:txBody>
      </p:sp>
      <p:sp>
        <p:nvSpPr>
          <p:cNvPr id="13" name="TextBox 13"/>
          <p:cNvSpPr txBox="1"/>
          <p:nvPr/>
        </p:nvSpPr>
        <p:spPr>
          <a:xfrm rot="-5400000">
            <a:off x="-432491" y="6858607"/>
            <a:ext cx="1715839" cy="344805"/>
          </a:xfrm>
          <a:prstGeom prst="rect">
            <a:avLst/>
          </a:prstGeom>
        </p:spPr>
        <p:txBody>
          <a:bodyPr lIns="0" tIns="0" rIns="0" bIns="0" rtlCol="0" anchor="t">
            <a:spAutoFit/>
          </a:bodyPr>
          <a:lstStyle/>
          <a:p>
            <a:pPr algn="ctr">
              <a:lnSpc>
                <a:spcPts val="2520"/>
              </a:lnSpc>
              <a:spcBef>
                <a:spcPct val="0"/>
              </a:spcBef>
            </a:pPr>
            <a:r>
              <a:rPr lang="en-US" sz="1800">
                <a:solidFill>
                  <a:srgbClr val="000000"/>
                </a:solidFill>
                <a:latin typeface="Times New Roman"/>
                <a:ea typeface="Times New Roman"/>
                <a:cs typeface="Times New Roman"/>
                <a:sym typeface="Times New Roman"/>
              </a:rPr>
              <a:t>Microseconds</a:t>
            </a:r>
          </a:p>
        </p:txBody>
      </p:sp>
      <p:sp>
        <p:nvSpPr>
          <p:cNvPr id="14" name="TextBox 14"/>
          <p:cNvSpPr txBox="1"/>
          <p:nvPr/>
        </p:nvSpPr>
        <p:spPr>
          <a:xfrm>
            <a:off x="5106141" y="9353550"/>
            <a:ext cx="1715839" cy="344805"/>
          </a:xfrm>
          <a:prstGeom prst="rect">
            <a:avLst/>
          </a:prstGeom>
        </p:spPr>
        <p:txBody>
          <a:bodyPr lIns="0" tIns="0" rIns="0" bIns="0" rtlCol="0" anchor="t">
            <a:spAutoFit/>
          </a:bodyPr>
          <a:lstStyle/>
          <a:p>
            <a:pPr algn="ctr">
              <a:lnSpc>
                <a:spcPts val="2520"/>
              </a:lnSpc>
              <a:spcBef>
                <a:spcPct val="0"/>
              </a:spcBef>
            </a:pPr>
            <a:r>
              <a:rPr lang="en-US" sz="1800">
                <a:solidFill>
                  <a:srgbClr val="000000"/>
                </a:solidFill>
                <a:latin typeface="Times New Roman"/>
                <a:ea typeface="Times New Roman"/>
                <a:cs typeface="Times New Roman"/>
                <a:sym typeface="Times New Roman"/>
              </a:rPr>
              <a:t>Data Matrix</a:t>
            </a:r>
          </a:p>
        </p:txBody>
      </p:sp>
      <p:sp>
        <p:nvSpPr>
          <p:cNvPr id="15" name="TextBox 15"/>
          <p:cNvSpPr txBox="1"/>
          <p:nvPr/>
        </p:nvSpPr>
        <p:spPr>
          <a:xfrm>
            <a:off x="17362553" y="9394063"/>
            <a:ext cx="164009" cy="368301"/>
          </a:xfrm>
          <a:prstGeom prst="rect">
            <a:avLst/>
          </a:prstGeom>
        </p:spPr>
        <p:txBody>
          <a:bodyPr lIns="0" tIns="0" rIns="0" bIns="0" rtlCol="0" anchor="t">
            <a:spAutoFit/>
          </a:bodyPr>
          <a:lstStyle/>
          <a:p>
            <a:pPr marL="0" lvl="0" indent="0" algn="r">
              <a:lnSpc>
                <a:spcPts val="3099"/>
              </a:lnSpc>
            </a:pPr>
            <a:r>
              <a:rPr lang="en-US" sz="1999" b="1" spc="147">
                <a:solidFill>
                  <a:srgbClr val="000000"/>
                </a:solidFill>
                <a:latin typeface="Open Sans Bold"/>
                <a:ea typeface="Open Sans Bold"/>
                <a:cs typeface="Open Sans Bold"/>
                <a:sym typeface="Open Sans Bold"/>
              </a:rPr>
              <a:t>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413121" y="1402227"/>
            <a:ext cx="13445995" cy="8693628"/>
            <a:chOff x="0" y="0"/>
            <a:chExt cx="3969847" cy="2566740"/>
          </a:xfrm>
        </p:grpSpPr>
        <p:sp>
          <p:nvSpPr>
            <p:cNvPr id="3" name="Freeform 3"/>
            <p:cNvSpPr/>
            <p:nvPr/>
          </p:nvSpPr>
          <p:spPr>
            <a:xfrm>
              <a:off x="0" y="0"/>
              <a:ext cx="3969848" cy="2566740"/>
            </a:xfrm>
            <a:custGeom>
              <a:avLst/>
              <a:gdLst/>
              <a:ahLst/>
              <a:cxnLst/>
              <a:rect l="l" t="t" r="r" b="b"/>
              <a:pathLst>
                <a:path w="3969848" h="2566740">
                  <a:moveTo>
                    <a:pt x="9788" y="0"/>
                  </a:moveTo>
                  <a:lnTo>
                    <a:pt x="3960059" y="0"/>
                  </a:lnTo>
                  <a:cubicBezTo>
                    <a:pt x="3965465" y="0"/>
                    <a:pt x="3969848" y="4382"/>
                    <a:pt x="3969848" y="9788"/>
                  </a:cubicBezTo>
                  <a:lnTo>
                    <a:pt x="3969848" y="2556952"/>
                  </a:lnTo>
                  <a:cubicBezTo>
                    <a:pt x="3969848" y="2562358"/>
                    <a:pt x="3965465" y="2566740"/>
                    <a:pt x="3960059" y="2566740"/>
                  </a:cubicBezTo>
                  <a:lnTo>
                    <a:pt x="9788" y="2566740"/>
                  </a:lnTo>
                  <a:cubicBezTo>
                    <a:pt x="4382" y="2566740"/>
                    <a:pt x="0" y="2562358"/>
                    <a:pt x="0" y="2556952"/>
                  </a:cubicBezTo>
                  <a:lnTo>
                    <a:pt x="0" y="9788"/>
                  </a:lnTo>
                  <a:cubicBezTo>
                    <a:pt x="0" y="4382"/>
                    <a:pt x="4382" y="0"/>
                    <a:pt x="9788" y="0"/>
                  </a:cubicBezTo>
                  <a:close/>
                </a:path>
              </a:pathLst>
            </a:custGeom>
            <a:solidFill>
              <a:srgbClr val="F2F1F1"/>
            </a:solidFill>
          </p:spPr>
        </p:sp>
        <p:sp>
          <p:nvSpPr>
            <p:cNvPr id="4" name="TextBox 4"/>
            <p:cNvSpPr txBox="1"/>
            <p:nvPr/>
          </p:nvSpPr>
          <p:spPr>
            <a:xfrm>
              <a:off x="0" y="-76200"/>
              <a:ext cx="3969847" cy="2642940"/>
            </a:xfrm>
            <a:prstGeom prst="rect">
              <a:avLst/>
            </a:prstGeom>
          </p:spPr>
          <p:txBody>
            <a:bodyPr lIns="50800" tIns="50800" rIns="50800" bIns="50800" rtlCol="0" anchor="ctr"/>
            <a:lstStyle/>
            <a:p>
              <a:pPr algn="ctr">
                <a:lnSpc>
                  <a:spcPts val="2659"/>
                </a:lnSpc>
              </a:pPr>
              <a:endParaRPr/>
            </a:p>
          </p:txBody>
        </p:sp>
      </p:grpSp>
      <p:sp>
        <p:nvSpPr>
          <p:cNvPr id="5" name="AutoShape 5"/>
          <p:cNvSpPr/>
          <p:nvPr/>
        </p:nvSpPr>
        <p:spPr>
          <a:xfrm>
            <a:off x="6966989" y="1688081"/>
            <a:ext cx="0" cy="3455419"/>
          </a:xfrm>
          <a:prstGeom prst="line">
            <a:avLst/>
          </a:prstGeom>
          <a:ln w="38100" cap="flat">
            <a:solidFill>
              <a:srgbClr val="145DA0"/>
            </a:solidFill>
            <a:prstDash val="solid"/>
            <a:headEnd type="none" w="sm" len="sm"/>
            <a:tailEnd type="none" w="sm" len="sm"/>
          </a:ln>
        </p:spPr>
      </p:sp>
      <p:sp>
        <p:nvSpPr>
          <p:cNvPr id="6" name="TextBox 6"/>
          <p:cNvSpPr txBox="1"/>
          <p:nvPr/>
        </p:nvSpPr>
        <p:spPr>
          <a:xfrm>
            <a:off x="3429582" y="1990576"/>
            <a:ext cx="2720553" cy="562083"/>
          </a:xfrm>
          <a:prstGeom prst="rect">
            <a:avLst/>
          </a:prstGeom>
        </p:spPr>
        <p:txBody>
          <a:bodyPr lIns="0" tIns="0" rIns="0" bIns="0" rtlCol="0" anchor="t">
            <a:spAutoFit/>
          </a:bodyPr>
          <a:lstStyle/>
          <a:p>
            <a:pPr algn="ctr">
              <a:lnSpc>
                <a:spcPts val="4194"/>
              </a:lnSpc>
              <a:spcBef>
                <a:spcPct val="0"/>
              </a:spcBef>
            </a:pPr>
            <a:r>
              <a:rPr lang="en-US" sz="2995" b="1" dirty="0">
                <a:solidFill>
                  <a:srgbClr val="000000"/>
                </a:solidFill>
                <a:latin typeface="Times New Roman Bold"/>
                <a:ea typeface="Times New Roman Bold"/>
                <a:cs typeface="Times New Roman Bold"/>
                <a:sym typeface="Times New Roman Bold"/>
              </a:rPr>
              <a:t>Design a System</a:t>
            </a:r>
          </a:p>
        </p:txBody>
      </p:sp>
      <p:sp>
        <p:nvSpPr>
          <p:cNvPr id="7" name="AutoShape 7"/>
          <p:cNvSpPr/>
          <p:nvPr/>
        </p:nvSpPr>
        <p:spPr>
          <a:xfrm flipH="1">
            <a:off x="2803671" y="5399922"/>
            <a:ext cx="3934277" cy="0"/>
          </a:xfrm>
          <a:prstGeom prst="line">
            <a:avLst/>
          </a:prstGeom>
          <a:ln w="38100" cap="flat">
            <a:solidFill>
              <a:srgbClr val="145DA0"/>
            </a:solidFill>
            <a:prstDash val="solid"/>
            <a:headEnd type="none" w="sm" len="sm"/>
            <a:tailEnd type="none" w="sm" len="sm"/>
          </a:ln>
        </p:spPr>
      </p:sp>
      <p:sp>
        <p:nvSpPr>
          <p:cNvPr id="8" name="AutoShape 8"/>
          <p:cNvSpPr/>
          <p:nvPr/>
        </p:nvSpPr>
        <p:spPr>
          <a:xfrm flipH="1">
            <a:off x="11395169" y="1688081"/>
            <a:ext cx="0" cy="3455419"/>
          </a:xfrm>
          <a:prstGeom prst="line">
            <a:avLst/>
          </a:prstGeom>
          <a:ln w="38100" cap="flat">
            <a:solidFill>
              <a:srgbClr val="145DA0"/>
            </a:solidFill>
            <a:prstDash val="solid"/>
            <a:headEnd type="none" w="sm" len="sm"/>
            <a:tailEnd type="none" w="sm" len="sm"/>
          </a:ln>
        </p:spPr>
      </p:sp>
      <p:sp>
        <p:nvSpPr>
          <p:cNvPr id="9" name="AutoShape 9"/>
          <p:cNvSpPr/>
          <p:nvPr/>
        </p:nvSpPr>
        <p:spPr>
          <a:xfrm flipH="1">
            <a:off x="7214962" y="5399922"/>
            <a:ext cx="3934277" cy="0"/>
          </a:xfrm>
          <a:prstGeom prst="line">
            <a:avLst/>
          </a:prstGeom>
          <a:ln w="38100" cap="flat">
            <a:solidFill>
              <a:srgbClr val="145DA0"/>
            </a:solidFill>
            <a:prstDash val="solid"/>
            <a:headEnd type="none" w="sm" len="sm"/>
            <a:tailEnd type="none" w="sm" len="sm"/>
          </a:ln>
        </p:spPr>
      </p:sp>
      <p:sp>
        <p:nvSpPr>
          <p:cNvPr id="10" name="AutoShape 10"/>
          <p:cNvSpPr/>
          <p:nvPr/>
        </p:nvSpPr>
        <p:spPr>
          <a:xfrm flipH="1">
            <a:off x="11586111" y="5399922"/>
            <a:ext cx="3934277" cy="0"/>
          </a:xfrm>
          <a:prstGeom prst="line">
            <a:avLst/>
          </a:prstGeom>
          <a:ln w="38100" cap="flat">
            <a:solidFill>
              <a:srgbClr val="145DA0"/>
            </a:solidFill>
            <a:prstDash val="solid"/>
            <a:headEnd type="none" w="sm" len="sm"/>
            <a:tailEnd type="none" w="sm" len="sm"/>
          </a:ln>
        </p:spPr>
      </p:sp>
      <p:sp>
        <p:nvSpPr>
          <p:cNvPr id="11" name="TextBox 11"/>
          <p:cNvSpPr txBox="1"/>
          <p:nvPr/>
        </p:nvSpPr>
        <p:spPr>
          <a:xfrm>
            <a:off x="2715641" y="2880172"/>
            <a:ext cx="4125660" cy="1784350"/>
          </a:xfrm>
          <a:prstGeom prst="rect">
            <a:avLst/>
          </a:prstGeom>
        </p:spPr>
        <p:txBody>
          <a:bodyPr lIns="0" tIns="0" rIns="0" bIns="0" rtlCol="0" anchor="t">
            <a:spAutoFit/>
          </a:bodyPr>
          <a:lstStyle/>
          <a:p>
            <a:pPr algn="ctr">
              <a:lnSpc>
                <a:spcPts val="3499"/>
              </a:lnSpc>
              <a:spcBef>
                <a:spcPct val="0"/>
              </a:spcBef>
            </a:pPr>
            <a:r>
              <a:rPr lang="en-US" sz="2499" dirty="0">
                <a:solidFill>
                  <a:srgbClr val="000000"/>
                </a:solidFill>
                <a:latin typeface="Times New Roman"/>
                <a:ea typeface="Times New Roman"/>
                <a:cs typeface="Times New Roman"/>
                <a:sym typeface="Times New Roman"/>
              </a:rPr>
              <a:t>Design a software interface to process and visualize these acoustic signals for further analysis.</a:t>
            </a:r>
          </a:p>
        </p:txBody>
      </p:sp>
      <p:sp>
        <p:nvSpPr>
          <p:cNvPr id="12" name="TextBox 12"/>
          <p:cNvSpPr txBox="1"/>
          <p:nvPr/>
        </p:nvSpPr>
        <p:spPr>
          <a:xfrm>
            <a:off x="7061098" y="2880172"/>
            <a:ext cx="4125660" cy="2222500"/>
          </a:xfrm>
          <a:prstGeom prst="rect">
            <a:avLst/>
          </a:prstGeom>
        </p:spPr>
        <p:txBody>
          <a:bodyPr lIns="0" tIns="0" rIns="0" bIns="0" rtlCol="0" anchor="t">
            <a:spAutoFit/>
          </a:bodyPr>
          <a:lstStyle/>
          <a:p>
            <a:pPr algn="ctr">
              <a:lnSpc>
                <a:spcPts val="3499"/>
              </a:lnSpc>
            </a:pPr>
            <a:r>
              <a:rPr lang="en-US" sz="2499" dirty="0">
                <a:solidFill>
                  <a:srgbClr val="000000"/>
                </a:solidFill>
                <a:latin typeface="Times New Roman"/>
                <a:ea typeface="Times New Roman"/>
                <a:cs typeface="Times New Roman"/>
                <a:sym typeface="Times New Roman"/>
              </a:rPr>
              <a:t> Detect and characterize fault-specific acoustic patterns related to issues like bearing failures and rotor imbalances.</a:t>
            </a:r>
          </a:p>
          <a:p>
            <a:pPr algn="ctr">
              <a:lnSpc>
                <a:spcPts val="3499"/>
              </a:lnSpc>
              <a:spcBef>
                <a:spcPct val="0"/>
              </a:spcBef>
            </a:pPr>
            <a:endParaRPr lang="en-US" sz="2499" dirty="0">
              <a:solidFill>
                <a:srgbClr val="000000"/>
              </a:solidFill>
              <a:latin typeface="Times New Roman"/>
              <a:ea typeface="Times New Roman"/>
              <a:cs typeface="Times New Roman"/>
              <a:sym typeface="Times New Roman"/>
            </a:endParaRPr>
          </a:p>
        </p:txBody>
      </p:sp>
      <p:sp>
        <p:nvSpPr>
          <p:cNvPr id="13" name="TextBox 13"/>
          <p:cNvSpPr txBox="1"/>
          <p:nvPr/>
        </p:nvSpPr>
        <p:spPr>
          <a:xfrm>
            <a:off x="7236736" y="1990576"/>
            <a:ext cx="3774383" cy="493981"/>
          </a:xfrm>
          <a:prstGeom prst="rect">
            <a:avLst/>
          </a:prstGeom>
        </p:spPr>
        <p:txBody>
          <a:bodyPr wrap="square" lIns="0" tIns="0" rIns="0" bIns="0" rtlCol="0" anchor="t">
            <a:spAutoFit/>
          </a:bodyPr>
          <a:lstStyle/>
          <a:p>
            <a:pPr algn="ctr">
              <a:lnSpc>
                <a:spcPts val="4194"/>
              </a:lnSpc>
              <a:spcBef>
                <a:spcPct val="0"/>
              </a:spcBef>
            </a:pPr>
            <a:r>
              <a:rPr lang="en-US" sz="2995" b="1" dirty="0">
                <a:solidFill>
                  <a:srgbClr val="000000"/>
                </a:solidFill>
                <a:latin typeface="Times New Roman Bold"/>
                <a:ea typeface="Times New Roman Bold"/>
                <a:cs typeface="Times New Roman Bold"/>
                <a:sym typeface="Times New Roman Bold"/>
              </a:rPr>
              <a:t> Identify Key Features</a:t>
            </a:r>
          </a:p>
        </p:txBody>
      </p:sp>
      <p:sp>
        <p:nvSpPr>
          <p:cNvPr id="14" name="TextBox 14"/>
          <p:cNvSpPr txBox="1"/>
          <p:nvPr/>
        </p:nvSpPr>
        <p:spPr>
          <a:xfrm>
            <a:off x="11520858" y="1783690"/>
            <a:ext cx="4029969" cy="1032719"/>
          </a:xfrm>
          <a:prstGeom prst="rect">
            <a:avLst/>
          </a:prstGeom>
        </p:spPr>
        <p:txBody>
          <a:bodyPr wrap="square" lIns="0" tIns="0" rIns="0" bIns="0" rtlCol="0" anchor="t">
            <a:spAutoFit/>
          </a:bodyPr>
          <a:lstStyle/>
          <a:p>
            <a:pPr algn="ctr">
              <a:lnSpc>
                <a:spcPts val="4199"/>
              </a:lnSpc>
              <a:spcBef>
                <a:spcPct val="0"/>
              </a:spcBef>
            </a:pPr>
            <a:r>
              <a:rPr lang="en-US" sz="2999" b="1" dirty="0">
                <a:solidFill>
                  <a:srgbClr val="000000"/>
                </a:solidFill>
                <a:latin typeface="Times New Roman Bold"/>
                <a:ea typeface="Times New Roman Bold"/>
                <a:cs typeface="Times New Roman Bold"/>
                <a:sym typeface="Times New Roman Bold"/>
              </a:rPr>
              <a:t>Implement Signal Processing</a:t>
            </a:r>
          </a:p>
        </p:txBody>
      </p:sp>
      <p:sp>
        <p:nvSpPr>
          <p:cNvPr id="15" name="TextBox 15"/>
          <p:cNvSpPr txBox="1"/>
          <p:nvPr/>
        </p:nvSpPr>
        <p:spPr>
          <a:xfrm>
            <a:off x="11468237" y="2880172"/>
            <a:ext cx="4125660" cy="1784350"/>
          </a:xfrm>
          <a:prstGeom prst="rect">
            <a:avLst/>
          </a:prstGeom>
        </p:spPr>
        <p:txBody>
          <a:bodyPr lIns="0" tIns="0" rIns="0" bIns="0" rtlCol="0" anchor="t">
            <a:spAutoFit/>
          </a:bodyPr>
          <a:lstStyle/>
          <a:p>
            <a:pPr algn="ctr">
              <a:lnSpc>
                <a:spcPts val="3499"/>
              </a:lnSpc>
              <a:spcBef>
                <a:spcPct val="0"/>
              </a:spcBef>
            </a:pPr>
            <a:r>
              <a:rPr lang="en-US" sz="2499" dirty="0">
                <a:solidFill>
                  <a:srgbClr val="000000"/>
                </a:solidFill>
                <a:latin typeface="Times New Roman"/>
                <a:ea typeface="Times New Roman"/>
                <a:cs typeface="Times New Roman"/>
                <a:sym typeface="Times New Roman"/>
              </a:rPr>
              <a:t>Apply algorithms to filter noise and enhance relevant fault features in the acoustic data.</a:t>
            </a:r>
          </a:p>
        </p:txBody>
      </p:sp>
      <p:sp>
        <p:nvSpPr>
          <p:cNvPr id="16" name="TextBox 16"/>
          <p:cNvSpPr txBox="1"/>
          <p:nvPr/>
        </p:nvSpPr>
        <p:spPr>
          <a:xfrm>
            <a:off x="2978184" y="5904747"/>
            <a:ext cx="3513135" cy="1085958"/>
          </a:xfrm>
          <a:prstGeom prst="rect">
            <a:avLst/>
          </a:prstGeom>
        </p:spPr>
        <p:txBody>
          <a:bodyPr lIns="0" tIns="0" rIns="0" bIns="0" rtlCol="0" anchor="t">
            <a:spAutoFit/>
          </a:bodyPr>
          <a:lstStyle/>
          <a:p>
            <a:pPr algn="ctr">
              <a:lnSpc>
                <a:spcPts val="4194"/>
              </a:lnSpc>
              <a:spcBef>
                <a:spcPct val="0"/>
              </a:spcBef>
            </a:pPr>
            <a:r>
              <a:rPr lang="en-US" sz="2995" b="1">
                <a:solidFill>
                  <a:srgbClr val="000000"/>
                </a:solidFill>
                <a:latin typeface="Times New Roman Bold"/>
                <a:ea typeface="Times New Roman Bold"/>
                <a:cs typeface="Times New Roman Bold"/>
                <a:sym typeface="Times New Roman Bold"/>
              </a:rPr>
              <a:t>Develop Deep Learning Model</a:t>
            </a:r>
          </a:p>
        </p:txBody>
      </p:sp>
      <p:sp>
        <p:nvSpPr>
          <p:cNvPr id="17" name="TextBox 17"/>
          <p:cNvSpPr txBox="1"/>
          <p:nvPr/>
        </p:nvSpPr>
        <p:spPr>
          <a:xfrm>
            <a:off x="2727029" y="7137955"/>
            <a:ext cx="4125660" cy="1784350"/>
          </a:xfrm>
          <a:prstGeom prst="rect">
            <a:avLst/>
          </a:prstGeom>
        </p:spPr>
        <p:txBody>
          <a:bodyPr lIns="0" tIns="0" rIns="0" bIns="0" rtlCol="0" anchor="t">
            <a:spAutoFit/>
          </a:bodyPr>
          <a:lstStyle/>
          <a:p>
            <a:pPr algn="ctr">
              <a:lnSpc>
                <a:spcPts val="3499"/>
              </a:lnSpc>
              <a:spcBef>
                <a:spcPct val="0"/>
              </a:spcBef>
            </a:pPr>
            <a:r>
              <a:rPr lang="en-US" sz="2499">
                <a:solidFill>
                  <a:srgbClr val="000000"/>
                </a:solidFill>
                <a:latin typeface="Times New Roman"/>
                <a:ea typeface="Times New Roman"/>
                <a:cs typeface="Times New Roman"/>
                <a:sym typeface="Times New Roman"/>
              </a:rPr>
              <a:t>Create models to classify motor faults and determine their location based on acoustic signals.</a:t>
            </a:r>
          </a:p>
        </p:txBody>
      </p:sp>
      <p:sp>
        <p:nvSpPr>
          <p:cNvPr id="18" name="TextBox 18"/>
          <p:cNvSpPr txBox="1"/>
          <p:nvPr/>
        </p:nvSpPr>
        <p:spPr>
          <a:xfrm>
            <a:off x="7329818" y="5904747"/>
            <a:ext cx="3588222" cy="562083"/>
          </a:xfrm>
          <a:prstGeom prst="rect">
            <a:avLst/>
          </a:prstGeom>
        </p:spPr>
        <p:txBody>
          <a:bodyPr lIns="0" tIns="0" rIns="0" bIns="0" rtlCol="0" anchor="t">
            <a:spAutoFit/>
          </a:bodyPr>
          <a:lstStyle/>
          <a:p>
            <a:pPr algn="ctr">
              <a:lnSpc>
                <a:spcPts val="4194"/>
              </a:lnSpc>
              <a:spcBef>
                <a:spcPct val="0"/>
              </a:spcBef>
            </a:pPr>
            <a:r>
              <a:rPr lang="en-US" sz="2995" b="1">
                <a:solidFill>
                  <a:srgbClr val="000000"/>
                </a:solidFill>
                <a:latin typeface="Times New Roman Bold"/>
                <a:ea typeface="Times New Roman Bold"/>
                <a:cs typeface="Times New Roman Bold"/>
                <a:sym typeface="Times New Roman Bold"/>
              </a:rPr>
              <a:t> Validate the System</a:t>
            </a:r>
          </a:p>
        </p:txBody>
      </p:sp>
      <p:sp>
        <p:nvSpPr>
          <p:cNvPr id="19" name="TextBox 19"/>
          <p:cNvSpPr txBox="1"/>
          <p:nvPr/>
        </p:nvSpPr>
        <p:spPr>
          <a:xfrm>
            <a:off x="7081170" y="7099909"/>
            <a:ext cx="4125660" cy="1784350"/>
          </a:xfrm>
          <a:prstGeom prst="rect">
            <a:avLst/>
          </a:prstGeom>
        </p:spPr>
        <p:txBody>
          <a:bodyPr lIns="0" tIns="0" rIns="0" bIns="0" rtlCol="0" anchor="t">
            <a:spAutoFit/>
          </a:bodyPr>
          <a:lstStyle/>
          <a:p>
            <a:pPr algn="ctr">
              <a:lnSpc>
                <a:spcPts val="3499"/>
              </a:lnSpc>
              <a:spcBef>
                <a:spcPct val="0"/>
              </a:spcBef>
            </a:pPr>
            <a:r>
              <a:rPr lang="en-US" sz="2499">
                <a:solidFill>
                  <a:srgbClr val="000000"/>
                </a:solidFill>
                <a:latin typeface="Times New Roman"/>
                <a:ea typeface="Times New Roman"/>
                <a:cs typeface="Times New Roman"/>
                <a:sym typeface="Times New Roman"/>
              </a:rPr>
              <a:t>Test the system extensively across different motor types and conditions to ensure its reliability and accuracy.</a:t>
            </a:r>
          </a:p>
        </p:txBody>
      </p:sp>
      <p:sp>
        <p:nvSpPr>
          <p:cNvPr id="20" name="TextBox 20"/>
          <p:cNvSpPr txBox="1"/>
          <p:nvPr/>
        </p:nvSpPr>
        <p:spPr>
          <a:xfrm>
            <a:off x="11700411" y="5904747"/>
            <a:ext cx="3781877" cy="1085958"/>
          </a:xfrm>
          <a:prstGeom prst="rect">
            <a:avLst/>
          </a:prstGeom>
        </p:spPr>
        <p:txBody>
          <a:bodyPr lIns="0" tIns="0" rIns="0" bIns="0" rtlCol="0" anchor="t">
            <a:spAutoFit/>
          </a:bodyPr>
          <a:lstStyle/>
          <a:p>
            <a:pPr algn="ctr">
              <a:lnSpc>
                <a:spcPts val="4194"/>
              </a:lnSpc>
              <a:spcBef>
                <a:spcPct val="0"/>
              </a:spcBef>
            </a:pPr>
            <a:r>
              <a:rPr lang="en-US" sz="2995" b="1">
                <a:solidFill>
                  <a:srgbClr val="000000"/>
                </a:solidFill>
                <a:latin typeface="Times New Roman Bold"/>
                <a:ea typeface="Times New Roman Bold"/>
                <a:cs typeface="Times New Roman Bold"/>
                <a:sym typeface="Times New Roman Bold"/>
              </a:rPr>
              <a:t>Promote Sustainable Practices</a:t>
            </a:r>
          </a:p>
        </p:txBody>
      </p:sp>
      <p:sp>
        <p:nvSpPr>
          <p:cNvPr id="21" name="TextBox 21"/>
          <p:cNvSpPr txBox="1"/>
          <p:nvPr/>
        </p:nvSpPr>
        <p:spPr>
          <a:xfrm>
            <a:off x="11528519" y="7137955"/>
            <a:ext cx="4125660" cy="2222500"/>
          </a:xfrm>
          <a:prstGeom prst="rect">
            <a:avLst/>
          </a:prstGeom>
        </p:spPr>
        <p:txBody>
          <a:bodyPr lIns="0" tIns="0" rIns="0" bIns="0" rtlCol="0" anchor="t">
            <a:spAutoFit/>
          </a:bodyPr>
          <a:lstStyle/>
          <a:p>
            <a:pPr algn="ctr">
              <a:lnSpc>
                <a:spcPts val="3499"/>
              </a:lnSpc>
              <a:spcBef>
                <a:spcPct val="0"/>
              </a:spcBef>
            </a:pPr>
            <a:r>
              <a:rPr lang="en-US" sz="2499">
                <a:solidFill>
                  <a:srgbClr val="000000"/>
                </a:solidFill>
                <a:latin typeface="Times New Roman"/>
                <a:ea typeface="Times New Roman"/>
                <a:cs typeface="Times New Roman"/>
                <a:sym typeface="Times New Roman"/>
              </a:rPr>
              <a:t>Reduce energy waste and extend motor life through early fault detection, supporting environmental and operational sustainability.</a:t>
            </a:r>
          </a:p>
        </p:txBody>
      </p:sp>
      <p:sp>
        <p:nvSpPr>
          <p:cNvPr id="22" name="AutoShape 22"/>
          <p:cNvSpPr/>
          <p:nvPr/>
        </p:nvSpPr>
        <p:spPr>
          <a:xfrm>
            <a:off x="6986039" y="5650445"/>
            <a:ext cx="0" cy="3455419"/>
          </a:xfrm>
          <a:prstGeom prst="line">
            <a:avLst/>
          </a:prstGeom>
          <a:ln w="38100" cap="flat">
            <a:solidFill>
              <a:srgbClr val="145DA0"/>
            </a:solidFill>
            <a:prstDash val="solid"/>
            <a:headEnd type="none" w="sm" len="sm"/>
            <a:tailEnd type="none" w="sm" len="sm"/>
          </a:ln>
        </p:spPr>
      </p:sp>
      <p:sp>
        <p:nvSpPr>
          <p:cNvPr id="23" name="AutoShape 23"/>
          <p:cNvSpPr/>
          <p:nvPr/>
        </p:nvSpPr>
        <p:spPr>
          <a:xfrm flipH="1">
            <a:off x="11395169" y="5650445"/>
            <a:ext cx="0" cy="3455419"/>
          </a:xfrm>
          <a:prstGeom prst="line">
            <a:avLst/>
          </a:prstGeom>
          <a:ln w="38100" cap="flat">
            <a:solidFill>
              <a:srgbClr val="145DA0"/>
            </a:solidFill>
            <a:prstDash val="solid"/>
            <a:headEnd type="none" w="sm" len="sm"/>
            <a:tailEnd type="none" w="sm" len="sm"/>
          </a:ln>
        </p:spPr>
      </p:sp>
      <p:sp>
        <p:nvSpPr>
          <p:cNvPr id="24" name="TextBox 24"/>
          <p:cNvSpPr txBox="1"/>
          <p:nvPr/>
        </p:nvSpPr>
        <p:spPr>
          <a:xfrm>
            <a:off x="17362553" y="9394063"/>
            <a:ext cx="164009" cy="368301"/>
          </a:xfrm>
          <a:prstGeom prst="rect">
            <a:avLst/>
          </a:prstGeom>
        </p:spPr>
        <p:txBody>
          <a:bodyPr lIns="0" tIns="0" rIns="0" bIns="0" rtlCol="0" anchor="t">
            <a:spAutoFit/>
          </a:bodyPr>
          <a:lstStyle/>
          <a:p>
            <a:pPr marL="0" lvl="0" indent="0" algn="r">
              <a:lnSpc>
                <a:spcPts val="3099"/>
              </a:lnSpc>
            </a:pPr>
            <a:r>
              <a:rPr lang="en-US" sz="1999" b="1" spc="147">
                <a:solidFill>
                  <a:srgbClr val="000000"/>
                </a:solidFill>
                <a:latin typeface="Open Sans Bold"/>
                <a:ea typeface="Open Sans Bold"/>
                <a:cs typeface="Open Sans Bold"/>
                <a:sym typeface="Open Sans Bold"/>
              </a:rPr>
              <a:t>5</a:t>
            </a:r>
          </a:p>
        </p:txBody>
      </p:sp>
      <p:grpSp>
        <p:nvGrpSpPr>
          <p:cNvPr id="25" name="Group 25"/>
          <p:cNvGrpSpPr/>
          <p:nvPr/>
        </p:nvGrpSpPr>
        <p:grpSpPr>
          <a:xfrm>
            <a:off x="0" y="404494"/>
            <a:ext cx="18288000" cy="752476"/>
            <a:chOff x="0" y="0"/>
            <a:chExt cx="24384000" cy="1003302"/>
          </a:xfrm>
        </p:grpSpPr>
        <p:sp>
          <p:nvSpPr>
            <p:cNvPr id="26" name="TextBox 26"/>
            <p:cNvSpPr txBox="1"/>
            <p:nvPr/>
          </p:nvSpPr>
          <p:spPr>
            <a:xfrm>
              <a:off x="0" y="-171450"/>
              <a:ext cx="24384000" cy="1073152"/>
            </a:xfrm>
            <a:prstGeom prst="rect">
              <a:avLst/>
            </a:prstGeom>
          </p:spPr>
          <p:txBody>
            <a:bodyPr lIns="0" tIns="0" rIns="0" bIns="0" rtlCol="0" anchor="t">
              <a:spAutoFit/>
            </a:bodyPr>
            <a:lstStyle/>
            <a:p>
              <a:pPr marL="0" lvl="0" indent="0" algn="ctr">
                <a:lnSpc>
                  <a:spcPts val="6299"/>
                </a:lnSpc>
              </a:pPr>
              <a:r>
                <a:rPr lang="en-US" sz="4499" b="1" spc="332">
                  <a:solidFill>
                    <a:srgbClr val="000000"/>
                  </a:solidFill>
                  <a:latin typeface="Times New Roman Bold"/>
                  <a:ea typeface="Times New Roman Bold"/>
                  <a:cs typeface="Times New Roman Bold"/>
                  <a:sym typeface="Times New Roman Bold"/>
                </a:rPr>
                <a:t>OBJECTIVES</a:t>
              </a:r>
            </a:p>
          </p:txBody>
        </p:sp>
        <p:sp>
          <p:nvSpPr>
            <p:cNvPr id="27" name="AutoShape 27"/>
            <p:cNvSpPr/>
            <p:nvPr/>
          </p:nvSpPr>
          <p:spPr>
            <a:xfrm>
              <a:off x="3120858" y="901702"/>
              <a:ext cx="18142285" cy="50800"/>
            </a:xfrm>
            <a:prstGeom prst="line">
              <a:avLst/>
            </a:prstGeom>
            <a:ln w="101600" cap="flat">
              <a:solidFill>
                <a:srgbClr val="17726D"/>
              </a:solidFill>
              <a:prstDash val="solid"/>
              <a:headEnd type="none" w="sm" len="sm"/>
              <a:tailEnd type="none" w="sm" len="sm"/>
            </a:ln>
          </p:spPr>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0772" y="137515"/>
            <a:ext cx="7975246" cy="10011969"/>
            <a:chOff x="0" y="0"/>
            <a:chExt cx="2100476" cy="2636897"/>
          </a:xfrm>
        </p:grpSpPr>
        <p:sp>
          <p:nvSpPr>
            <p:cNvPr id="3" name="Freeform 3"/>
            <p:cNvSpPr/>
            <p:nvPr/>
          </p:nvSpPr>
          <p:spPr>
            <a:xfrm>
              <a:off x="0" y="0"/>
              <a:ext cx="2100476" cy="2636897"/>
            </a:xfrm>
            <a:custGeom>
              <a:avLst/>
              <a:gdLst/>
              <a:ahLst/>
              <a:cxnLst/>
              <a:rect l="l" t="t" r="r" b="b"/>
              <a:pathLst>
                <a:path w="2100476" h="2636897">
                  <a:moveTo>
                    <a:pt x="0" y="0"/>
                  </a:moveTo>
                  <a:lnTo>
                    <a:pt x="2100476" y="0"/>
                  </a:lnTo>
                  <a:lnTo>
                    <a:pt x="2100476" y="2636897"/>
                  </a:lnTo>
                  <a:lnTo>
                    <a:pt x="0" y="2636897"/>
                  </a:lnTo>
                  <a:close/>
                </a:path>
              </a:pathLst>
            </a:custGeom>
            <a:solidFill>
              <a:srgbClr val="F2F1F1"/>
            </a:solidFill>
          </p:spPr>
        </p:sp>
        <p:sp>
          <p:nvSpPr>
            <p:cNvPr id="4" name="TextBox 4"/>
            <p:cNvSpPr txBox="1"/>
            <p:nvPr/>
          </p:nvSpPr>
          <p:spPr>
            <a:xfrm>
              <a:off x="0" y="-47625"/>
              <a:ext cx="2100476" cy="2684522"/>
            </a:xfrm>
            <a:prstGeom prst="rect">
              <a:avLst/>
            </a:prstGeom>
          </p:spPr>
          <p:txBody>
            <a:bodyPr lIns="50800" tIns="50800" rIns="50800" bIns="50800" rtlCol="0" anchor="ctr"/>
            <a:lstStyle/>
            <a:p>
              <a:pPr algn="ctr">
                <a:lnSpc>
                  <a:spcPts val="2479"/>
                </a:lnSpc>
              </a:pPr>
              <a:endParaRPr/>
            </a:p>
          </p:txBody>
        </p:sp>
      </p:grpSp>
      <p:sp>
        <p:nvSpPr>
          <p:cNvPr id="5" name="AutoShape 5"/>
          <p:cNvSpPr/>
          <p:nvPr/>
        </p:nvSpPr>
        <p:spPr>
          <a:xfrm>
            <a:off x="871352" y="1278104"/>
            <a:ext cx="6433549" cy="0"/>
          </a:xfrm>
          <a:prstGeom prst="line">
            <a:avLst/>
          </a:prstGeom>
          <a:ln w="76200" cap="flat">
            <a:solidFill>
              <a:srgbClr val="17726D"/>
            </a:solidFill>
            <a:prstDash val="solid"/>
            <a:headEnd type="none" w="sm" len="sm"/>
            <a:tailEnd type="none" w="sm" len="sm"/>
          </a:ln>
        </p:spPr>
      </p:sp>
      <p:sp>
        <p:nvSpPr>
          <p:cNvPr id="6" name="TextBox 6"/>
          <p:cNvSpPr txBox="1"/>
          <p:nvPr/>
        </p:nvSpPr>
        <p:spPr>
          <a:xfrm>
            <a:off x="120772" y="392277"/>
            <a:ext cx="7975246" cy="847726"/>
          </a:xfrm>
          <a:prstGeom prst="rect">
            <a:avLst/>
          </a:prstGeom>
        </p:spPr>
        <p:txBody>
          <a:bodyPr lIns="0" tIns="0" rIns="0" bIns="0" rtlCol="0" anchor="t">
            <a:spAutoFit/>
          </a:bodyPr>
          <a:lstStyle/>
          <a:p>
            <a:pPr marL="0" lvl="0" indent="0" algn="ctr">
              <a:lnSpc>
                <a:spcPts val="6299"/>
              </a:lnSpc>
            </a:pPr>
            <a:r>
              <a:rPr lang="en-US" sz="4499" b="1" spc="332">
                <a:solidFill>
                  <a:srgbClr val="000000"/>
                </a:solidFill>
                <a:latin typeface="Times New Roman Bold"/>
                <a:ea typeface="Times New Roman Bold"/>
                <a:cs typeface="Times New Roman Bold"/>
                <a:sym typeface="Times New Roman Bold"/>
              </a:rPr>
              <a:t>METHODOLOGY </a:t>
            </a:r>
          </a:p>
        </p:txBody>
      </p:sp>
      <p:pic>
        <p:nvPicPr>
          <p:cNvPr id="7" name="Picture 7"/>
          <p:cNvPicPr>
            <a:picLocks noChangeAspect="1"/>
          </p:cNvPicPr>
          <p:nvPr/>
        </p:nvPicPr>
        <p:blipFill>
          <a:blip r:embed="rId2"/>
          <a:stretch>
            <a:fillRect/>
          </a:stretch>
        </p:blipFill>
        <p:spPr>
          <a:xfrm>
            <a:off x="10726248" y="709781"/>
            <a:ext cx="5791160" cy="4033374"/>
          </a:xfrm>
          <a:prstGeom prst="rect">
            <a:avLst/>
          </a:prstGeom>
        </p:spPr>
      </p:pic>
      <p:grpSp>
        <p:nvGrpSpPr>
          <p:cNvPr id="8" name="Group 8"/>
          <p:cNvGrpSpPr/>
          <p:nvPr/>
        </p:nvGrpSpPr>
        <p:grpSpPr>
          <a:xfrm>
            <a:off x="10881676" y="105286"/>
            <a:ext cx="5590017" cy="918865"/>
            <a:chOff x="0" y="-63043"/>
            <a:chExt cx="1472268" cy="242005"/>
          </a:xfrm>
        </p:grpSpPr>
        <p:sp>
          <p:nvSpPr>
            <p:cNvPr id="9" name="Freeform 9"/>
            <p:cNvSpPr/>
            <p:nvPr/>
          </p:nvSpPr>
          <p:spPr>
            <a:xfrm>
              <a:off x="0" y="0"/>
              <a:ext cx="1443373" cy="146755"/>
            </a:xfrm>
            <a:custGeom>
              <a:avLst/>
              <a:gdLst/>
              <a:ahLst/>
              <a:cxnLst/>
              <a:rect l="l" t="t" r="r" b="b"/>
              <a:pathLst>
                <a:path w="1443373" h="146755">
                  <a:moveTo>
                    <a:pt x="72047" y="0"/>
                  </a:moveTo>
                  <a:lnTo>
                    <a:pt x="1371326" y="0"/>
                  </a:lnTo>
                  <a:cubicBezTo>
                    <a:pt x="1390434" y="0"/>
                    <a:pt x="1408759" y="7591"/>
                    <a:pt x="1422271" y="21102"/>
                  </a:cubicBezTo>
                  <a:cubicBezTo>
                    <a:pt x="1435782" y="34613"/>
                    <a:pt x="1443373" y="52939"/>
                    <a:pt x="1443373" y="72047"/>
                  </a:cubicBezTo>
                  <a:lnTo>
                    <a:pt x="1443373" y="74709"/>
                  </a:lnTo>
                  <a:cubicBezTo>
                    <a:pt x="1443373" y="114499"/>
                    <a:pt x="1411116" y="146755"/>
                    <a:pt x="1371326" y="146755"/>
                  </a:cubicBezTo>
                  <a:lnTo>
                    <a:pt x="72047" y="146755"/>
                  </a:lnTo>
                  <a:cubicBezTo>
                    <a:pt x="32256" y="146755"/>
                    <a:pt x="0" y="114499"/>
                    <a:pt x="0" y="74709"/>
                  </a:cubicBezTo>
                  <a:lnTo>
                    <a:pt x="0" y="72047"/>
                  </a:lnTo>
                  <a:cubicBezTo>
                    <a:pt x="0" y="32256"/>
                    <a:pt x="32256" y="0"/>
                    <a:pt x="72047" y="0"/>
                  </a:cubicBezTo>
                  <a:close/>
                </a:path>
              </a:pathLst>
            </a:custGeom>
            <a:solidFill>
              <a:srgbClr val="17726D"/>
            </a:solidFill>
          </p:spPr>
        </p:sp>
        <p:sp>
          <p:nvSpPr>
            <p:cNvPr id="10" name="TextBox 10"/>
            <p:cNvSpPr txBox="1"/>
            <p:nvPr/>
          </p:nvSpPr>
          <p:spPr>
            <a:xfrm>
              <a:off x="28895" y="-63043"/>
              <a:ext cx="1443373" cy="242005"/>
            </a:xfrm>
            <a:prstGeom prst="rect">
              <a:avLst/>
            </a:prstGeom>
          </p:spPr>
          <p:txBody>
            <a:bodyPr lIns="50800" tIns="50800" rIns="50800" bIns="50800" rtlCol="0" anchor="ctr"/>
            <a:lstStyle/>
            <a:p>
              <a:pPr algn="ctr">
                <a:lnSpc>
                  <a:spcPts val="3499"/>
                </a:lnSpc>
              </a:pPr>
              <a:r>
                <a:rPr lang="en-US" sz="2499" b="1" dirty="0">
                  <a:solidFill>
                    <a:srgbClr val="FFFFFF"/>
                  </a:solidFill>
                  <a:latin typeface="Times New Roman Bold"/>
                  <a:ea typeface="Times New Roman Bold"/>
                  <a:cs typeface="Times New Roman Bold"/>
                  <a:sym typeface="Times New Roman Bold"/>
                </a:rPr>
                <a:t>Dataset Composition </a:t>
              </a:r>
            </a:p>
          </p:txBody>
        </p:sp>
      </p:grpSp>
      <p:sp>
        <p:nvSpPr>
          <p:cNvPr id="11" name="TextBox 11"/>
          <p:cNvSpPr txBox="1"/>
          <p:nvPr/>
        </p:nvSpPr>
        <p:spPr>
          <a:xfrm>
            <a:off x="9624471" y="4465346"/>
            <a:ext cx="8245143" cy="775335"/>
          </a:xfrm>
          <a:prstGeom prst="rect">
            <a:avLst/>
          </a:prstGeom>
        </p:spPr>
        <p:txBody>
          <a:bodyPr lIns="0" tIns="0" rIns="0" bIns="0" rtlCol="0" anchor="t">
            <a:spAutoFit/>
          </a:bodyPr>
          <a:lstStyle/>
          <a:p>
            <a:pPr marL="0" lvl="0" indent="0" algn="just">
              <a:lnSpc>
                <a:spcPts val="2940"/>
              </a:lnSpc>
            </a:pPr>
            <a:r>
              <a:rPr lang="en-US" sz="2100">
                <a:solidFill>
                  <a:srgbClr val="000000"/>
                </a:solidFill>
                <a:latin typeface="Times New Roman"/>
                <a:ea typeface="Times New Roman"/>
                <a:cs typeface="Times New Roman"/>
                <a:sym typeface="Times New Roman"/>
              </a:rPr>
              <a:t>The IDMT_ISA_ELECTRIC_ENGINE dataset that was recorded at Fraunhofer Institute for Digital Media Technology (IDMT).</a:t>
            </a:r>
          </a:p>
        </p:txBody>
      </p:sp>
      <p:sp>
        <p:nvSpPr>
          <p:cNvPr id="12" name="TextBox 12"/>
          <p:cNvSpPr txBox="1"/>
          <p:nvPr/>
        </p:nvSpPr>
        <p:spPr>
          <a:xfrm>
            <a:off x="9593462" y="5428713"/>
            <a:ext cx="8276153" cy="1518285"/>
          </a:xfrm>
          <a:prstGeom prst="rect">
            <a:avLst/>
          </a:prstGeom>
        </p:spPr>
        <p:txBody>
          <a:bodyPr lIns="0" tIns="0" rIns="0" bIns="0" rtlCol="0" anchor="t">
            <a:spAutoFit/>
          </a:bodyPr>
          <a:lstStyle/>
          <a:p>
            <a:pPr marL="0" lvl="0" indent="0" algn="just">
              <a:lnSpc>
                <a:spcPts val="2940"/>
              </a:lnSpc>
            </a:pPr>
            <a:r>
              <a:rPr lang="en-US" sz="2100">
                <a:solidFill>
                  <a:srgbClr val="000000"/>
                </a:solidFill>
                <a:latin typeface="Times New Roman"/>
                <a:ea typeface="Times New Roman"/>
                <a:cs typeface="Times New Roman"/>
                <a:sym typeface="Times New Roman"/>
              </a:rPr>
              <a:t>The dataset consists of recordings of the electric engine in 3 operational states,  “good”, “heavy load” and “broken” were provoked by a change of supply voltage and loading weight leading to a change of the operating sound.</a:t>
            </a:r>
          </a:p>
        </p:txBody>
      </p:sp>
      <p:sp>
        <p:nvSpPr>
          <p:cNvPr id="13" name="TextBox 13"/>
          <p:cNvSpPr txBox="1"/>
          <p:nvPr/>
        </p:nvSpPr>
        <p:spPr>
          <a:xfrm>
            <a:off x="9617326" y="7135029"/>
            <a:ext cx="8252288" cy="810895"/>
          </a:xfrm>
          <a:prstGeom prst="rect">
            <a:avLst/>
          </a:prstGeom>
        </p:spPr>
        <p:txBody>
          <a:bodyPr lIns="0" tIns="0" rIns="0" bIns="0" rtlCol="0" anchor="t">
            <a:spAutoFit/>
          </a:bodyPr>
          <a:lstStyle/>
          <a:p>
            <a:pPr marL="0" lvl="0" indent="0" algn="just">
              <a:lnSpc>
                <a:spcPts val="3080"/>
              </a:lnSpc>
            </a:pPr>
            <a:r>
              <a:rPr lang="en-US" sz="2200">
                <a:solidFill>
                  <a:srgbClr val="000000"/>
                </a:solidFill>
                <a:latin typeface="Times New Roman"/>
                <a:ea typeface="Times New Roman"/>
                <a:cs typeface="Times New Roman"/>
                <a:sym typeface="Times New Roman"/>
              </a:rPr>
              <a:t>The dataset consists of recordings of the electric engine plus the following background noise types: </a:t>
            </a:r>
          </a:p>
        </p:txBody>
      </p:sp>
      <p:sp>
        <p:nvSpPr>
          <p:cNvPr id="14" name="TextBox 14"/>
          <p:cNvSpPr txBox="1"/>
          <p:nvPr/>
        </p:nvSpPr>
        <p:spPr>
          <a:xfrm>
            <a:off x="9433407" y="7893854"/>
            <a:ext cx="6133049" cy="1982470"/>
          </a:xfrm>
          <a:prstGeom prst="rect">
            <a:avLst/>
          </a:prstGeom>
        </p:spPr>
        <p:txBody>
          <a:bodyPr lIns="0" tIns="0" rIns="0" bIns="0" rtlCol="0" anchor="t">
            <a:spAutoFit/>
          </a:bodyPr>
          <a:lstStyle/>
          <a:p>
            <a:pPr marL="474981" lvl="1" indent="-237491" algn="just">
              <a:lnSpc>
                <a:spcPts val="3080"/>
              </a:lnSpc>
              <a:buAutoNum type="arabicPeriod"/>
            </a:pPr>
            <a:r>
              <a:rPr lang="en-US" sz="2200">
                <a:solidFill>
                  <a:srgbClr val="000000"/>
                </a:solidFill>
                <a:latin typeface="Times New Roman"/>
                <a:ea typeface="Times New Roman"/>
                <a:cs typeface="Times New Roman"/>
                <a:sym typeface="Times New Roman"/>
              </a:rPr>
              <a:t>Noiseless  </a:t>
            </a:r>
          </a:p>
          <a:p>
            <a:pPr marL="474981" lvl="1" indent="-237491" algn="just">
              <a:lnSpc>
                <a:spcPts val="3080"/>
              </a:lnSpc>
              <a:buAutoNum type="arabicPeriod"/>
            </a:pPr>
            <a:r>
              <a:rPr lang="en-US" sz="2200">
                <a:solidFill>
                  <a:srgbClr val="000000"/>
                </a:solidFill>
                <a:latin typeface="Times New Roman"/>
                <a:ea typeface="Times New Roman"/>
                <a:cs typeface="Times New Roman"/>
                <a:sym typeface="Times New Roman"/>
              </a:rPr>
              <a:t>People talking  </a:t>
            </a:r>
          </a:p>
          <a:p>
            <a:pPr marL="474981" lvl="1" indent="-237491" algn="just">
              <a:lnSpc>
                <a:spcPts val="3080"/>
              </a:lnSpc>
              <a:buAutoNum type="arabicPeriod"/>
            </a:pPr>
            <a:r>
              <a:rPr lang="en-US" sz="2200">
                <a:solidFill>
                  <a:srgbClr val="000000"/>
                </a:solidFill>
                <a:latin typeface="Times New Roman"/>
                <a:ea typeface="Times New Roman"/>
                <a:cs typeface="Times New Roman"/>
                <a:sym typeface="Times New Roman"/>
              </a:rPr>
              <a:t>White noise  </a:t>
            </a:r>
          </a:p>
          <a:p>
            <a:pPr marL="474981" lvl="1" indent="-237491" algn="just">
              <a:lnSpc>
                <a:spcPts val="3080"/>
              </a:lnSpc>
              <a:buAutoNum type="arabicPeriod"/>
            </a:pPr>
            <a:r>
              <a:rPr lang="en-US" sz="2200">
                <a:solidFill>
                  <a:srgbClr val="000000"/>
                </a:solidFill>
                <a:latin typeface="Times New Roman"/>
                <a:ea typeface="Times New Roman"/>
                <a:cs typeface="Times New Roman"/>
                <a:sym typeface="Times New Roman"/>
              </a:rPr>
              <a:t>Atmospheric sounds from the environment </a:t>
            </a:r>
          </a:p>
          <a:p>
            <a:pPr marL="474981" lvl="1" indent="-237491" algn="just">
              <a:lnSpc>
                <a:spcPts val="3080"/>
              </a:lnSpc>
              <a:buAutoNum type="arabicPeriod"/>
            </a:pPr>
            <a:r>
              <a:rPr lang="en-US" sz="2200">
                <a:solidFill>
                  <a:srgbClr val="000000"/>
                </a:solidFill>
                <a:latin typeface="Times New Roman"/>
                <a:ea typeface="Times New Roman"/>
                <a:cs typeface="Times New Roman"/>
                <a:sym typeface="Times New Roman"/>
              </a:rPr>
              <a:t>Stressed system</a:t>
            </a:r>
          </a:p>
        </p:txBody>
      </p:sp>
      <p:grpSp>
        <p:nvGrpSpPr>
          <p:cNvPr id="15" name="Group 15"/>
          <p:cNvGrpSpPr/>
          <p:nvPr/>
        </p:nvGrpSpPr>
        <p:grpSpPr>
          <a:xfrm>
            <a:off x="1028700" y="1625653"/>
            <a:ext cx="5480306" cy="918865"/>
            <a:chOff x="0" y="-65733"/>
            <a:chExt cx="1443373" cy="242005"/>
          </a:xfrm>
        </p:grpSpPr>
        <p:sp>
          <p:nvSpPr>
            <p:cNvPr id="16" name="Freeform 16"/>
            <p:cNvSpPr/>
            <p:nvPr/>
          </p:nvSpPr>
          <p:spPr>
            <a:xfrm>
              <a:off x="0" y="0"/>
              <a:ext cx="1443373" cy="146755"/>
            </a:xfrm>
            <a:custGeom>
              <a:avLst/>
              <a:gdLst/>
              <a:ahLst/>
              <a:cxnLst/>
              <a:rect l="l" t="t" r="r" b="b"/>
              <a:pathLst>
                <a:path w="1443373" h="146755">
                  <a:moveTo>
                    <a:pt x="72047" y="0"/>
                  </a:moveTo>
                  <a:lnTo>
                    <a:pt x="1371326" y="0"/>
                  </a:lnTo>
                  <a:cubicBezTo>
                    <a:pt x="1390434" y="0"/>
                    <a:pt x="1408759" y="7591"/>
                    <a:pt x="1422271" y="21102"/>
                  </a:cubicBezTo>
                  <a:cubicBezTo>
                    <a:pt x="1435782" y="34613"/>
                    <a:pt x="1443373" y="52939"/>
                    <a:pt x="1443373" y="72047"/>
                  </a:cubicBezTo>
                  <a:lnTo>
                    <a:pt x="1443373" y="74709"/>
                  </a:lnTo>
                  <a:cubicBezTo>
                    <a:pt x="1443373" y="114499"/>
                    <a:pt x="1411116" y="146755"/>
                    <a:pt x="1371326" y="146755"/>
                  </a:cubicBezTo>
                  <a:lnTo>
                    <a:pt x="72047" y="146755"/>
                  </a:lnTo>
                  <a:cubicBezTo>
                    <a:pt x="32256" y="146755"/>
                    <a:pt x="0" y="114499"/>
                    <a:pt x="0" y="74709"/>
                  </a:cubicBezTo>
                  <a:lnTo>
                    <a:pt x="0" y="72047"/>
                  </a:lnTo>
                  <a:cubicBezTo>
                    <a:pt x="0" y="32256"/>
                    <a:pt x="32256" y="0"/>
                    <a:pt x="72047" y="0"/>
                  </a:cubicBezTo>
                  <a:close/>
                </a:path>
              </a:pathLst>
            </a:custGeom>
            <a:solidFill>
              <a:srgbClr val="17726D"/>
            </a:solidFill>
          </p:spPr>
        </p:sp>
        <p:sp>
          <p:nvSpPr>
            <p:cNvPr id="17" name="TextBox 17"/>
            <p:cNvSpPr txBox="1"/>
            <p:nvPr/>
          </p:nvSpPr>
          <p:spPr>
            <a:xfrm>
              <a:off x="0" y="-65733"/>
              <a:ext cx="1443373" cy="242005"/>
            </a:xfrm>
            <a:prstGeom prst="rect">
              <a:avLst/>
            </a:prstGeom>
          </p:spPr>
          <p:txBody>
            <a:bodyPr lIns="50800" tIns="50800" rIns="50800" bIns="50800" rtlCol="0" anchor="ctr"/>
            <a:lstStyle/>
            <a:p>
              <a:pPr algn="ctr">
                <a:lnSpc>
                  <a:spcPts val="3499"/>
                </a:lnSpc>
              </a:pPr>
              <a:r>
                <a:rPr lang="en-US" sz="2499" b="1" dirty="0">
                  <a:solidFill>
                    <a:srgbClr val="FFFFFF"/>
                  </a:solidFill>
                  <a:latin typeface="Times New Roman Bold"/>
                  <a:ea typeface="Times New Roman Bold"/>
                  <a:cs typeface="Times New Roman Bold"/>
                  <a:sym typeface="Times New Roman Bold"/>
                </a:rPr>
                <a:t>Preprocessing </a:t>
              </a:r>
            </a:p>
          </p:txBody>
        </p:sp>
      </p:grpSp>
      <p:grpSp>
        <p:nvGrpSpPr>
          <p:cNvPr id="18" name="Group 18"/>
          <p:cNvGrpSpPr/>
          <p:nvPr/>
        </p:nvGrpSpPr>
        <p:grpSpPr>
          <a:xfrm>
            <a:off x="802203" y="2894295"/>
            <a:ext cx="452994" cy="430995"/>
            <a:chOff x="0" y="0"/>
            <a:chExt cx="854287" cy="812800"/>
          </a:xfrm>
        </p:grpSpPr>
        <p:sp>
          <p:nvSpPr>
            <p:cNvPr id="19" name="Freeform 19"/>
            <p:cNvSpPr/>
            <p:nvPr/>
          </p:nvSpPr>
          <p:spPr>
            <a:xfrm>
              <a:off x="0" y="0"/>
              <a:ext cx="854287" cy="812800"/>
            </a:xfrm>
            <a:custGeom>
              <a:avLst/>
              <a:gdLst/>
              <a:ahLst/>
              <a:cxnLst/>
              <a:rect l="l" t="t" r="r" b="b"/>
              <a:pathLst>
                <a:path w="854287" h="812800">
                  <a:moveTo>
                    <a:pt x="427143" y="0"/>
                  </a:moveTo>
                  <a:cubicBezTo>
                    <a:pt x="191239" y="0"/>
                    <a:pt x="0" y="181951"/>
                    <a:pt x="0" y="406400"/>
                  </a:cubicBezTo>
                  <a:cubicBezTo>
                    <a:pt x="0" y="630849"/>
                    <a:pt x="191239" y="812800"/>
                    <a:pt x="427143" y="812800"/>
                  </a:cubicBezTo>
                  <a:cubicBezTo>
                    <a:pt x="663048" y="812800"/>
                    <a:pt x="854287" y="630849"/>
                    <a:pt x="854287" y="406400"/>
                  </a:cubicBezTo>
                  <a:cubicBezTo>
                    <a:pt x="854287" y="181951"/>
                    <a:pt x="663048" y="0"/>
                    <a:pt x="427143" y="0"/>
                  </a:cubicBezTo>
                  <a:close/>
                </a:path>
              </a:pathLst>
            </a:custGeom>
            <a:solidFill>
              <a:srgbClr val="17726D"/>
            </a:solidFill>
          </p:spPr>
        </p:sp>
        <p:sp>
          <p:nvSpPr>
            <p:cNvPr id="20" name="TextBox 20"/>
            <p:cNvSpPr txBox="1"/>
            <p:nvPr/>
          </p:nvSpPr>
          <p:spPr>
            <a:xfrm>
              <a:off x="80089" y="0"/>
              <a:ext cx="694108" cy="736600"/>
            </a:xfrm>
            <a:prstGeom prst="rect">
              <a:avLst/>
            </a:prstGeom>
          </p:spPr>
          <p:txBody>
            <a:bodyPr lIns="50800" tIns="50800" rIns="50800" bIns="50800" rtlCol="0" anchor="ctr"/>
            <a:lstStyle/>
            <a:p>
              <a:pPr algn="ctr">
                <a:lnSpc>
                  <a:spcPts val="2170"/>
                </a:lnSpc>
              </a:pPr>
              <a:endParaRPr/>
            </a:p>
          </p:txBody>
        </p:sp>
      </p:grpSp>
      <p:sp>
        <p:nvSpPr>
          <p:cNvPr id="21" name="TextBox 21"/>
          <p:cNvSpPr txBox="1"/>
          <p:nvPr/>
        </p:nvSpPr>
        <p:spPr>
          <a:xfrm>
            <a:off x="1374409" y="2779995"/>
            <a:ext cx="2425658" cy="561975"/>
          </a:xfrm>
          <a:prstGeom prst="rect">
            <a:avLst/>
          </a:prstGeom>
        </p:spPr>
        <p:txBody>
          <a:bodyPr lIns="0" tIns="0" rIns="0" bIns="0" rtlCol="0" anchor="t">
            <a:spAutoFit/>
          </a:bodyPr>
          <a:lstStyle/>
          <a:p>
            <a:pPr algn="ctr">
              <a:lnSpc>
                <a:spcPts val="4199"/>
              </a:lnSpc>
              <a:spcBef>
                <a:spcPct val="0"/>
              </a:spcBef>
            </a:pPr>
            <a:r>
              <a:rPr lang="en-US" sz="2999">
                <a:solidFill>
                  <a:srgbClr val="000000"/>
                </a:solidFill>
                <a:latin typeface="Times New Roman"/>
                <a:ea typeface="Times New Roman"/>
                <a:cs typeface="Times New Roman"/>
                <a:sym typeface="Times New Roman"/>
              </a:rPr>
              <a:t>Data cleaning</a:t>
            </a:r>
          </a:p>
        </p:txBody>
      </p:sp>
      <p:sp>
        <p:nvSpPr>
          <p:cNvPr id="22" name="TextBox 22"/>
          <p:cNvSpPr txBox="1"/>
          <p:nvPr/>
        </p:nvSpPr>
        <p:spPr>
          <a:xfrm>
            <a:off x="1374409" y="3468370"/>
            <a:ext cx="6034579" cy="1591945"/>
          </a:xfrm>
          <a:prstGeom prst="rect">
            <a:avLst/>
          </a:prstGeom>
        </p:spPr>
        <p:txBody>
          <a:bodyPr lIns="0" tIns="0" rIns="0" bIns="0" rtlCol="0" anchor="t">
            <a:spAutoFit/>
          </a:bodyPr>
          <a:lstStyle/>
          <a:p>
            <a:pPr marL="474981" lvl="1" indent="-237491" algn="l">
              <a:lnSpc>
                <a:spcPts val="3080"/>
              </a:lnSpc>
              <a:buFont typeface="Arial"/>
              <a:buChar char="•"/>
            </a:pPr>
            <a:r>
              <a:rPr lang="en-US" sz="2200">
                <a:solidFill>
                  <a:srgbClr val="000000"/>
                </a:solidFill>
                <a:latin typeface="Times New Roman"/>
                <a:ea typeface="Times New Roman"/>
                <a:cs typeface="Times New Roman"/>
                <a:sym typeface="Times New Roman"/>
              </a:rPr>
              <a:t>Removed any irrelevant data (e.g., noise or silent periods).</a:t>
            </a:r>
          </a:p>
          <a:p>
            <a:pPr marL="474981" lvl="1" indent="-237491" algn="l">
              <a:lnSpc>
                <a:spcPts val="3080"/>
              </a:lnSpc>
              <a:buFont typeface="Arial"/>
              <a:buChar char="•"/>
            </a:pPr>
            <a:r>
              <a:rPr lang="en-US" sz="2200">
                <a:solidFill>
                  <a:srgbClr val="000000"/>
                </a:solidFill>
                <a:latin typeface="Times New Roman"/>
                <a:ea typeface="Times New Roman"/>
                <a:cs typeface="Times New Roman"/>
                <a:sym typeface="Times New Roman"/>
              </a:rPr>
              <a:t>Checked for missing values, inconsistencies, or outliers.</a:t>
            </a:r>
          </a:p>
        </p:txBody>
      </p:sp>
      <p:grpSp>
        <p:nvGrpSpPr>
          <p:cNvPr id="23" name="Group 23"/>
          <p:cNvGrpSpPr/>
          <p:nvPr/>
        </p:nvGrpSpPr>
        <p:grpSpPr>
          <a:xfrm>
            <a:off x="765516" y="5577242"/>
            <a:ext cx="465079" cy="465706"/>
            <a:chOff x="0" y="0"/>
            <a:chExt cx="811707" cy="812800"/>
          </a:xfrm>
        </p:grpSpPr>
        <p:sp>
          <p:nvSpPr>
            <p:cNvPr id="24" name="Freeform 24"/>
            <p:cNvSpPr/>
            <p:nvPr/>
          </p:nvSpPr>
          <p:spPr>
            <a:xfrm>
              <a:off x="0" y="0"/>
              <a:ext cx="811707" cy="812800"/>
            </a:xfrm>
            <a:custGeom>
              <a:avLst/>
              <a:gdLst/>
              <a:ahLst/>
              <a:cxnLst/>
              <a:rect l="l" t="t" r="r" b="b"/>
              <a:pathLst>
                <a:path w="811707" h="812800">
                  <a:moveTo>
                    <a:pt x="405854" y="0"/>
                  </a:moveTo>
                  <a:cubicBezTo>
                    <a:pt x="181707" y="0"/>
                    <a:pt x="0" y="181951"/>
                    <a:pt x="0" y="406400"/>
                  </a:cubicBezTo>
                  <a:cubicBezTo>
                    <a:pt x="0" y="630849"/>
                    <a:pt x="181707" y="812800"/>
                    <a:pt x="405854" y="812800"/>
                  </a:cubicBezTo>
                  <a:cubicBezTo>
                    <a:pt x="630000" y="812800"/>
                    <a:pt x="811707" y="630849"/>
                    <a:pt x="811707" y="406400"/>
                  </a:cubicBezTo>
                  <a:cubicBezTo>
                    <a:pt x="811707" y="181951"/>
                    <a:pt x="630000" y="0"/>
                    <a:pt x="405854" y="0"/>
                  </a:cubicBezTo>
                  <a:close/>
                </a:path>
              </a:pathLst>
            </a:custGeom>
            <a:solidFill>
              <a:srgbClr val="B2B08F"/>
            </a:solidFill>
          </p:spPr>
        </p:sp>
        <p:sp>
          <p:nvSpPr>
            <p:cNvPr id="25" name="TextBox 25"/>
            <p:cNvSpPr txBox="1"/>
            <p:nvPr/>
          </p:nvSpPr>
          <p:spPr>
            <a:xfrm>
              <a:off x="76098" y="0"/>
              <a:ext cx="659512" cy="736600"/>
            </a:xfrm>
            <a:prstGeom prst="rect">
              <a:avLst/>
            </a:prstGeom>
          </p:spPr>
          <p:txBody>
            <a:bodyPr lIns="50800" tIns="50800" rIns="50800" bIns="50800" rtlCol="0" anchor="ctr"/>
            <a:lstStyle/>
            <a:p>
              <a:pPr algn="ctr">
                <a:lnSpc>
                  <a:spcPts val="2170"/>
                </a:lnSpc>
              </a:pPr>
              <a:endParaRPr/>
            </a:p>
          </p:txBody>
        </p:sp>
      </p:grpSp>
      <p:sp>
        <p:nvSpPr>
          <p:cNvPr id="26" name="TextBox 26"/>
          <p:cNvSpPr txBox="1"/>
          <p:nvPr/>
        </p:nvSpPr>
        <p:spPr>
          <a:xfrm>
            <a:off x="1374409" y="5480972"/>
            <a:ext cx="2557386" cy="561975"/>
          </a:xfrm>
          <a:prstGeom prst="rect">
            <a:avLst/>
          </a:prstGeom>
        </p:spPr>
        <p:txBody>
          <a:bodyPr lIns="0" tIns="0" rIns="0" bIns="0" rtlCol="0" anchor="t">
            <a:spAutoFit/>
          </a:bodyPr>
          <a:lstStyle/>
          <a:p>
            <a:pPr algn="ctr">
              <a:lnSpc>
                <a:spcPts val="4199"/>
              </a:lnSpc>
              <a:spcBef>
                <a:spcPct val="0"/>
              </a:spcBef>
            </a:pPr>
            <a:r>
              <a:rPr lang="en-US" sz="2999">
                <a:solidFill>
                  <a:srgbClr val="000000"/>
                </a:solidFill>
                <a:latin typeface="Times New Roman"/>
                <a:ea typeface="Times New Roman"/>
                <a:cs typeface="Times New Roman"/>
                <a:sym typeface="Times New Roman"/>
              </a:rPr>
              <a:t>Normalization</a:t>
            </a:r>
          </a:p>
        </p:txBody>
      </p:sp>
      <p:sp>
        <p:nvSpPr>
          <p:cNvPr id="27" name="TextBox 27"/>
          <p:cNvSpPr txBox="1"/>
          <p:nvPr/>
        </p:nvSpPr>
        <p:spPr>
          <a:xfrm>
            <a:off x="1374409" y="6198726"/>
            <a:ext cx="6112887" cy="810895"/>
          </a:xfrm>
          <a:prstGeom prst="rect">
            <a:avLst/>
          </a:prstGeom>
        </p:spPr>
        <p:txBody>
          <a:bodyPr lIns="0" tIns="0" rIns="0" bIns="0" rtlCol="0" anchor="t">
            <a:spAutoFit/>
          </a:bodyPr>
          <a:lstStyle/>
          <a:p>
            <a:pPr marL="474981" lvl="1" indent="-237491" algn="l">
              <a:lnSpc>
                <a:spcPts val="3080"/>
              </a:lnSpc>
              <a:buFont typeface="Arial"/>
              <a:buChar char="•"/>
            </a:pPr>
            <a:r>
              <a:rPr lang="en-US" sz="2200">
                <a:solidFill>
                  <a:srgbClr val="000000"/>
                </a:solidFill>
                <a:latin typeface="Times New Roman"/>
                <a:ea typeface="Times New Roman"/>
                <a:cs typeface="Times New Roman"/>
                <a:sym typeface="Times New Roman"/>
              </a:rPr>
              <a:t>Noise Filtering and normalize signal amplitude to ensure consistency </a:t>
            </a:r>
          </a:p>
        </p:txBody>
      </p:sp>
      <p:sp>
        <p:nvSpPr>
          <p:cNvPr id="28" name="TextBox 28"/>
          <p:cNvSpPr txBox="1"/>
          <p:nvPr/>
        </p:nvSpPr>
        <p:spPr>
          <a:xfrm>
            <a:off x="1374409" y="7383948"/>
            <a:ext cx="3554070" cy="561975"/>
          </a:xfrm>
          <a:prstGeom prst="rect">
            <a:avLst/>
          </a:prstGeom>
        </p:spPr>
        <p:txBody>
          <a:bodyPr lIns="0" tIns="0" rIns="0" bIns="0" rtlCol="0" anchor="t">
            <a:spAutoFit/>
          </a:bodyPr>
          <a:lstStyle/>
          <a:p>
            <a:pPr algn="ctr">
              <a:lnSpc>
                <a:spcPts val="4199"/>
              </a:lnSpc>
              <a:spcBef>
                <a:spcPct val="0"/>
              </a:spcBef>
            </a:pPr>
            <a:r>
              <a:rPr lang="en-US" sz="2999">
                <a:solidFill>
                  <a:srgbClr val="000000"/>
                </a:solidFill>
                <a:latin typeface="Times New Roman"/>
                <a:ea typeface="Times New Roman"/>
                <a:cs typeface="Times New Roman"/>
                <a:sym typeface="Times New Roman"/>
              </a:rPr>
              <a:t>Signal Segmentation</a:t>
            </a:r>
          </a:p>
        </p:txBody>
      </p:sp>
      <p:sp>
        <p:nvSpPr>
          <p:cNvPr id="29" name="TextBox 29"/>
          <p:cNvSpPr txBox="1"/>
          <p:nvPr/>
        </p:nvSpPr>
        <p:spPr>
          <a:xfrm>
            <a:off x="1374409" y="8117374"/>
            <a:ext cx="6112887" cy="810895"/>
          </a:xfrm>
          <a:prstGeom prst="rect">
            <a:avLst/>
          </a:prstGeom>
        </p:spPr>
        <p:txBody>
          <a:bodyPr lIns="0" tIns="0" rIns="0" bIns="0" rtlCol="0" anchor="t">
            <a:spAutoFit/>
          </a:bodyPr>
          <a:lstStyle/>
          <a:p>
            <a:pPr marL="474981" lvl="1" indent="-237491" algn="l">
              <a:lnSpc>
                <a:spcPts val="3080"/>
              </a:lnSpc>
              <a:buFont typeface="Arial"/>
              <a:buChar char="•"/>
            </a:pPr>
            <a:r>
              <a:rPr lang="en-US" sz="2200">
                <a:solidFill>
                  <a:srgbClr val="000000"/>
                </a:solidFill>
                <a:latin typeface="Times New Roman"/>
                <a:ea typeface="Times New Roman"/>
                <a:cs typeface="Times New Roman"/>
                <a:sym typeface="Times New Roman"/>
              </a:rPr>
              <a:t>Divided the data signals into 3-second segments for to make fault detection easier.</a:t>
            </a:r>
          </a:p>
        </p:txBody>
      </p:sp>
      <p:grpSp>
        <p:nvGrpSpPr>
          <p:cNvPr id="30" name="Group 30"/>
          <p:cNvGrpSpPr/>
          <p:nvPr/>
        </p:nvGrpSpPr>
        <p:grpSpPr>
          <a:xfrm>
            <a:off x="8892902" y="4551071"/>
            <a:ext cx="502196" cy="477808"/>
            <a:chOff x="0" y="0"/>
            <a:chExt cx="854287" cy="812800"/>
          </a:xfrm>
        </p:grpSpPr>
        <p:sp>
          <p:nvSpPr>
            <p:cNvPr id="31" name="Freeform 31"/>
            <p:cNvSpPr/>
            <p:nvPr/>
          </p:nvSpPr>
          <p:spPr>
            <a:xfrm>
              <a:off x="0" y="0"/>
              <a:ext cx="854287" cy="812800"/>
            </a:xfrm>
            <a:custGeom>
              <a:avLst/>
              <a:gdLst/>
              <a:ahLst/>
              <a:cxnLst/>
              <a:rect l="l" t="t" r="r" b="b"/>
              <a:pathLst>
                <a:path w="854287" h="812800">
                  <a:moveTo>
                    <a:pt x="427143" y="0"/>
                  </a:moveTo>
                  <a:cubicBezTo>
                    <a:pt x="191239" y="0"/>
                    <a:pt x="0" y="181951"/>
                    <a:pt x="0" y="406400"/>
                  </a:cubicBezTo>
                  <a:cubicBezTo>
                    <a:pt x="0" y="630849"/>
                    <a:pt x="191239" y="812800"/>
                    <a:pt x="427143" y="812800"/>
                  </a:cubicBezTo>
                  <a:cubicBezTo>
                    <a:pt x="663048" y="812800"/>
                    <a:pt x="854287" y="630849"/>
                    <a:pt x="854287" y="406400"/>
                  </a:cubicBezTo>
                  <a:cubicBezTo>
                    <a:pt x="854287" y="181951"/>
                    <a:pt x="663048" y="0"/>
                    <a:pt x="427143" y="0"/>
                  </a:cubicBezTo>
                  <a:close/>
                </a:path>
              </a:pathLst>
            </a:custGeom>
            <a:solidFill>
              <a:srgbClr val="17726D"/>
            </a:solidFill>
          </p:spPr>
        </p:sp>
        <p:sp>
          <p:nvSpPr>
            <p:cNvPr id="32" name="TextBox 32"/>
            <p:cNvSpPr txBox="1"/>
            <p:nvPr/>
          </p:nvSpPr>
          <p:spPr>
            <a:xfrm>
              <a:off x="80089" y="0"/>
              <a:ext cx="694108" cy="736600"/>
            </a:xfrm>
            <a:prstGeom prst="rect">
              <a:avLst/>
            </a:prstGeom>
          </p:spPr>
          <p:txBody>
            <a:bodyPr lIns="50800" tIns="50800" rIns="50800" bIns="50800" rtlCol="0" anchor="ctr"/>
            <a:lstStyle/>
            <a:p>
              <a:pPr algn="ctr">
                <a:lnSpc>
                  <a:spcPts val="2170"/>
                </a:lnSpc>
              </a:pPr>
              <a:endParaRPr/>
            </a:p>
          </p:txBody>
        </p:sp>
      </p:grpSp>
      <p:grpSp>
        <p:nvGrpSpPr>
          <p:cNvPr id="33" name="Group 33"/>
          <p:cNvGrpSpPr/>
          <p:nvPr/>
        </p:nvGrpSpPr>
        <p:grpSpPr>
          <a:xfrm>
            <a:off x="8892902" y="5514438"/>
            <a:ext cx="477165" cy="477808"/>
            <a:chOff x="0" y="0"/>
            <a:chExt cx="811707" cy="812800"/>
          </a:xfrm>
        </p:grpSpPr>
        <p:sp>
          <p:nvSpPr>
            <p:cNvPr id="34" name="Freeform 34"/>
            <p:cNvSpPr/>
            <p:nvPr/>
          </p:nvSpPr>
          <p:spPr>
            <a:xfrm>
              <a:off x="0" y="0"/>
              <a:ext cx="811707" cy="812800"/>
            </a:xfrm>
            <a:custGeom>
              <a:avLst/>
              <a:gdLst/>
              <a:ahLst/>
              <a:cxnLst/>
              <a:rect l="l" t="t" r="r" b="b"/>
              <a:pathLst>
                <a:path w="811707" h="812800">
                  <a:moveTo>
                    <a:pt x="405854" y="0"/>
                  </a:moveTo>
                  <a:cubicBezTo>
                    <a:pt x="181707" y="0"/>
                    <a:pt x="0" y="181951"/>
                    <a:pt x="0" y="406400"/>
                  </a:cubicBezTo>
                  <a:cubicBezTo>
                    <a:pt x="0" y="630849"/>
                    <a:pt x="181707" y="812800"/>
                    <a:pt x="405854" y="812800"/>
                  </a:cubicBezTo>
                  <a:cubicBezTo>
                    <a:pt x="630000" y="812800"/>
                    <a:pt x="811707" y="630849"/>
                    <a:pt x="811707" y="406400"/>
                  </a:cubicBezTo>
                  <a:cubicBezTo>
                    <a:pt x="811707" y="181951"/>
                    <a:pt x="630000" y="0"/>
                    <a:pt x="405854" y="0"/>
                  </a:cubicBezTo>
                  <a:close/>
                </a:path>
              </a:pathLst>
            </a:custGeom>
            <a:solidFill>
              <a:srgbClr val="B2B08F"/>
            </a:solidFill>
          </p:spPr>
        </p:sp>
        <p:sp>
          <p:nvSpPr>
            <p:cNvPr id="35" name="TextBox 35"/>
            <p:cNvSpPr txBox="1"/>
            <p:nvPr/>
          </p:nvSpPr>
          <p:spPr>
            <a:xfrm>
              <a:off x="76098" y="0"/>
              <a:ext cx="659512" cy="736600"/>
            </a:xfrm>
            <a:prstGeom prst="rect">
              <a:avLst/>
            </a:prstGeom>
          </p:spPr>
          <p:txBody>
            <a:bodyPr lIns="50800" tIns="50800" rIns="50800" bIns="50800" rtlCol="0" anchor="ctr"/>
            <a:lstStyle/>
            <a:p>
              <a:pPr algn="ctr">
                <a:lnSpc>
                  <a:spcPts val="2170"/>
                </a:lnSpc>
              </a:pPr>
              <a:endParaRPr/>
            </a:p>
          </p:txBody>
        </p:sp>
      </p:grpSp>
      <p:grpSp>
        <p:nvGrpSpPr>
          <p:cNvPr id="36" name="Group 36"/>
          <p:cNvGrpSpPr/>
          <p:nvPr/>
        </p:nvGrpSpPr>
        <p:grpSpPr>
          <a:xfrm>
            <a:off x="8892902" y="7220754"/>
            <a:ext cx="477165" cy="477808"/>
            <a:chOff x="0" y="0"/>
            <a:chExt cx="811707" cy="812800"/>
          </a:xfrm>
        </p:grpSpPr>
        <p:sp>
          <p:nvSpPr>
            <p:cNvPr id="37" name="Freeform 37"/>
            <p:cNvSpPr/>
            <p:nvPr/>
          </p:nvSpPr>
          <p:spPr>
            <a:xfrm>
              <a:off x="0" y="0"/>
              <a:ext cx="811707" cy="812800"/>
            </a:xfrm>
            <a:custGeom>
              <a:avLst/>
              <a:gdLst/>
              <a:ahLst/>
              <a:cxnLst/>
              <a:rect l="l" t="t" r="r" b="b"/>
              <a:pathLst>
                <a:path w="811707" h="812800">
                  <a:moveTo>
                    <a:pt x="405854" y="0"/>
                  </a:moveTo>
                  <a:cubicBezTo>
                    <a:pt x="181707" y="0"/>
                    <a:pt x="0" y="181951"/>
                    <a:pt x="0" y="406400"/>
                  </a:cubicBezTo>
                  <a:cubicBezTo>
                    <a:pt x="0" y="630849"/>
                    <a:pt x="181707" y="812800"/>
                    <a:pt x="405854" y="812800"/>
                  </a:cubicBezTo>
                  <a:cubicBezTo>
                    <a:pt x="630000" y="812800"/>
                    <a:pt x="811707" y="630849"/>
                    <a:pt x="811707" y="406400"/>
                  </a:cubicBezTo>
                  <a:cubicBezTo>
                    <a:pt x="811707" y="181951"/>
                    <a:pt x="630000" y="0"/>
                    <a:pt x="405854" y="0"/>
                  </a:cubicBezTo>
                  <a:close/>
                </a:path>
              </a:pathLst>
            </a:custGeom>
            <a:solidFill>
              <a:srgbClr val="EAE4D2"/>
            </a:solidFill>
          </p:spPr>
        </p:sp>
        <p:sp>
          <p:nvSpPr>
            <p:cNvPr id="38" name="TextBox 38"/>
            <p:cNvSpPr txBox="1"/>
            <p:nvPr/>
          </p:nvSpPr>
          <p:spPr>
            <a:xfrm>
              <a:off x="76098" y="0"/>
              <a:ext cx="659512" cy="736600"/>
            </a:xfrm>
            <a:prstGeom prst="rect">
              <a:avLst/>
            </a:prstGeom>
          </p:spPr>
          <p:txBody>
            <a:bodyPr lIns="50800" tIns="50800" rIns="50800" bIns="50800" rtlCol="0" anchor="ctr"/>
            <a:lstStyle/>
            <a:p>
              <a:pPr algn="ctr">
                <a:lnSpc>
                  <a:spcPts val="2170"/>
                </a:lnSpc>
              </a:pPr>
              <a:endParaRPr/>
            </a:p>
          </p:txBody>
        </p:sp>
      </p:grpSp>
      <p:grpSp>
        <p:nvGrpSpPr>
          <p:cNvPr id="39" name="Group 39"/>
          <p:cNvGrpSpPr/>
          <p:nvPr/>
        </p:nvGrpSpPr>
        <p:grpSpPr>
          <a:xfrm>
            <a:off x="765516" y="7459658"/>
            <a:ext cx="477165" cy="477808"/>
            <a:chOff x="0" y="0"/>
            <a:chExt cx="811707" cy="812800"/>
          </a:xfrm>
        </p:grpSpPr>
        <p:sp>
          <p:nvSpPr>
            <p:cNvPr id="40" name="Freeform 40"/>
            <p:cNvSpPr/>
            <p:nvPr/>
          </p:nvSpPr>
          <p:spPr>
            <a:xfrm>
              <a:off x="0" y="0"/>
              <a:ext cx="811707" cy="812800"/>
            </a:xfrm>
            <a:custGeom>
              <a:avLst/>
              <a:gdLst/>
              <a:ahLst/>
              <a:cxnLst/>
              <a:rect l="l" t="t" r="r" b="b"/>
              <a:pathLst>
                <a:path w="811707" h="812800">
                  <a:moveTo>
                    <a:pt x="405854" y="0"/>
                  </a:moveTo>
                  <a:cubicBezTo>
                    <a:pt x="181707" y="0"/>
                    <a:pt x="0" y="181951"/>
                    <a:pt x="0" y="406400"/>
                  </a:cubicBezTo>
                  <a:cubicBezTo>
                    <a:pt x="0" y="630849"/>
                    <a:pt x="181707" y="812800"/>
                    <a:pt x="405854" y="812800"/>
                  </a:cubicBezTo>
                  <a:cubicBezTo>
                    <a:pt x="630000" y="812800"/>
                    <a:pt x="811707" y="630849"/>
                    <a:pt x="811707" y="406400"/>
                  </a:cubicBezTo>
                  <a:cubicBezTo>
                    <a:pt x="811707" y="181951"/>
                    <a:pt x="630000" y="0"/>
                    <a:pt x="405854" y="0"/>
                  </a:cubicBezTo>
                  <a:close/>
                </a:path>
              </a:pathLst>
            </a:custGeom>
            <a:solidFill>
              <a:srgbClr val="EAE4D2"/>
            </a:solidFill>
          </p:spPr>
        </p:sp>
        <p:sp>
          <p:nvSpPr>
            <p:cNvPr id="41" name="TextBox 41"/>
            <p:cNvSpPr txBox="1"/>
            <p:nvPr/>
          </p:nvSpPr>
          <p:spPr>
            <a:xfrm>
              <a:off x="76098" y="0"/>
              <a:ext cx="659512" cy="736600"/>
            </a:xfrm>
            <a:prstGeom prst="rect">
              <a:avLst/>
            </a:prstGeom>
          </p:spPr>
          <p:txBody>
            <a:bodyPr lIns="50800" tIns="50800" rIns="50800" bIns="50800" rtlCol="0" anchor="ctr"/>
            <a:lstStyle/>
            <a:p>
              <a:pPr algn="ctr">
                <a:lnSpc>
                  <a:spcPts val="2170"/>
                </a:lnSpc>
              </a:pPr>
              <a:endParaRPr/>
            </a:p>
          </p:txBody>
        </p:sp>
      </p:grpSp>
      <p:sp>
        <p:nvSpPr>
          <p:cNvPr id="42" name="TextBox 42"/>
          <p:cNvSpPr txBox="1"/>
          <p:nvPr/>
        </p:nvSpPr>
        <p:spPr>
          <a:xfrm>
            <a:off x="17362553" y="9394063"/>
            <a:ext cx="164009" cy="368301"/>
          </a:xfrm>
          <a:prstGeom prst="rect">
            <a:avLst/>
          </a:prstGeom>
        </p:spPr>
        <p:txBody>
          <a:bodyPr lIns="0" tIns="0" rIns="0" bIns="0" rtlCol="0" anchor="t">
            <a:spAutoFit/>
          </a:bodyPr>
          <a:lstStyle/>
          <a:p>
            <a:pPr marL="0" lvl="0" indent="0" algn="r">
              <a:lnSpc>
                <a:spcPts val="3099"/>
              </a:lnSpc>
            </a:pPr>
            <a:r>
              <a:rPr lang="en-US" sz="1999" b="1" spc="147">
                <a:solidFill>
                  <a:srgbClr val="000000"/>
                </a:solidFill>
                <a:latin typeface="Open Sans Bold"/>
                <a:ea typeface="Open Sans Bold"/>
                <a:cs typeface="Open Sans Bold"/>
                <a:sym typeface="Open Sans Bold"/>
              </a:rPr>
              <a:t>6</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94202" y="1625950"/>
            <a:ext cx="8978434" cy="8534941"/>
            <a:chOff x="0" y="0"/>
            <a:chExt cx="2364690" cy="2247886"/>
          </a:xfrm>
        </p:grpSpPr>
        <p:sp>
          <p:nvSpPr>
            <p:cNvPr id="3" name="Freeform 3"/>
            <p:cNvSpPr/>
            <p:nvPr/>
          </p:nvSpPr>
          <p:spPr>
            <a:xfrm>
              <a:off x="0" y="0"/>
              <a:ext cx="2364690" cy="2247886"/>
            </a:xfrm>
            <a:custGeom>
              <a:avLst/>
              <a:gdLst/>
              <a:ahLst/>
              <a:cxnLst/>
              <a:rect l="l" t="t" r="r" b="b"/>
              <a:pathLst>
                <a:path w="2364690" h="2247886">
                  <a:moveTo>
                    <a:pt x="0" y="0"/>
                  </a:moveTo>
                  <a:lnTo>
                    <a:pt x="2364690" y="0"/>
                  </a:lnTo>
                  <a:lnTo>
                    <a:pt x="2364690" y="2247886"/>
                  </a:lnTo>
                  <a:lnTo>
                    <a:pt x="0" y="2247886"/>
                  </a:lnTo>
                  <a:close/>
                </a:path>
              </a:pathLst>
            </a:custGeom>
            <a:solidFill>
              <a:srgbClr val="F2F1F1"/>
            </a:solidFill>
          </p:spPr>
          <p:txBody>
            <a:bodyPr/>
            <a:lstStyle/>
            <a:p>
              <a:endParaRPr lang="en-IN" dirty="0"/>
            </a:p>
          </p:txBody>
        </p:sp>
        <p:sp>
          <p:nvSpPr>
            <p:cNvPr id="4" name="TextBox 4"/>
            <p:cNvSpPr txBox="1"/>
            <p:nvPr/>
          </p:nvSpPr>
          <p:spPr>
            <a:xfrm>
              <a:off x="0" y="-85725"/>
              <a:ext cx="2364690" cy="2333611"/>
            </a:xfrm>
            <a:prstGeom prst="rect">
              <a:avLst/>
            </a:prstGeom>
          </p:spPr>
          <p:txBody>
            <a:bodyPr lIns="50800" tIns="50800" rIns="50800" bIns="50800" rtlCol="0" anchor="ctr"/>
            <a:lstStyle/>
            <a:p>
              <a:pPr algn="ctr">
                <a:lnSpc>
                  <a:spcPts val="2479"/>
                </a:lnSpc>
              </a:pPr>
              <a:endParaRPr/>
            </a:p>
          </p:txBody>
        </p:sp>
      </p:grpSp>
      <p:grpSp>
        <p:nvGrpSpPr>
          <p:cNvPr id="5" name="Group 5"/>
          <p:cNvGrpSpPr/>
          <p:nvPr/>
        </p:nvGrpSpPr>
        <p:grpSpPr>
          <a:xfrm>
            <a:off x="9464475" y="1788860"/>
            <a:ext cx="877649" cy="877649"/>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7" name="TextBox 7"/>
            <p:cNvSpPr txBox="1"/>
            <p:nvPr/>
          </p:nvSpPr>
          <p:spPr>
            <a:xfrm>
              <a:off x="76200" y="19050"/>
              <a:ext cx="660400" cy="717550"/>
            </a:xfrm>
            <a:prstGeom prst="rect">
              <a:avLst/>
            </a:prstGeom>
          </p:spPr>
          <p:txBody>
            <a:bodyPr lIns="44470" tIns="44470" rIns="44470" bIns="44470" rtlCol="0" anchor="ctr"/>
            <a:lstStyle/>
            <a:p>
              <a:pPr algn="ctr">
                <a:lnSpc>
                  <a:spcPts val="4199"/>
                </a:lnSpc>
              </a:pPr>
              <a:r>
                <a:rPr lang="en-US" sz="2999" b="1">
                  <a:solidFill>
                    <a:srgbClr val="17726D"/>
                  </a:solidFill>
                  <a:latin typeface="Inter Bold"/>
                  <a:ea typeface="Inter Bold"/>
                  <a:cs typeface="Inter Bold"/>
                  <a:sym typeface="Inter Bold"/>
                </a:rPr>
                <a:t>02</a:t>
              </a:r>
            </a:p>
          </p:txBody>
        </p:sp>
      </p:grpSp>
      <p:grpSp>
        <p:nvGrpSpPr>
          <p:cNvPr id="8" name="Group 8"/>
          <p:cNvGrpSpPr/>
          <p:nvPr/>
        </p:nvGrpSpPr>
        <p:grpSpPr>
          <a:xfrm>
            <a:off x="10788803" y="1625950"/>
            <a:ext cx="5739030" cy="1094046"/>
            <a:chOff x="0" y="-66797"/>
            <a:chExt cx="1511514" cy="288143"/>
          </a:xfrm>
        </p:grpSpPr>
        <p:sp>
          <p:nvSpPr>
            <p:cNvPr id="9" name="Freeform 9"/>
            <p:cNvSpPr/>
            <p:nvPr/>
          </p:nvSpPr>
          <p:spPr>
            <a:xfrm>
              <a:off x="0" y="0"/>
              <a:ext cx="1498292" cy="183368"/>
            </a:xfrm>
            <a:custGeom>
              <a:avLst/>
              <a:gdLst/>
              <a:ahLst/>
              <a:cxnLst/>
              <a:rect l="l" t="t" r="r" b="b"/>
              <a:pathLst>
                <a:path w="1498292" h="183368">
                  <a:moveTo>
                    <a:pt x="69406" y="0"/>
                  </a:moveTo>
                  <a:lnTo>
                    <a:pt x="1428886" y="0"/>
                  </a:lnTo>
                  <a:cubicBezTo>
                    <a:pt x="1467218" y="0"/>
                    <a:pt x="1498292" y="31074"/>
                    <a:pt x="1498292" y="69406"/>
                  </a:cubicBezTo>
                  <a:lnTo>
                    <a:pt x="1498292" y="113962"/>
                  </a:lnTo>
                  <a:cubicBezTo>
                    <a:pt x="1498292" y="132370"/>
                    <a:pt x="1490980" y="150024"/>
                    <a:pt x="1477964" y="163040"/>
                  </a:cubicBezTo>
                  <a:cubicBezTo>
                    <a:pt x="1464947" y="176056"/>
                    <a:pt x="1447294" y="183368"/>
                    <a:pt x="1428886" y="183368"/>
                  </a:cubicBezTo>
                  <a:lnTo>
                    <a:pt x="69406" y="183368"/>
                  </a:lnTo>
                  <a:cubicBezTo>
                    <a:pt x="31074" y="183368"/>
                    <a:pt x="0" y="152294"/>
                    <a:pt x="0" y="113962"/>
                  </a:cubicBezTo>
                  <a:lnTo>
                    <a:pt x="0" y="69406"/>
                  </a:lnTo>
                  <a:cubicBezTo>
                    <a:pt x="0" y="50998"/>
                    <a:pt x="7312" y="33345"/>
                    <a:pt x="20329" y="20329"/>
                  </a:cubicBezTo>
                  <a:cubicBezTo>
                    <a:pt x="33345" y="7312"/>
                    <a:pt x="50998" y="0"/>
                    <a:pt x="69406" y="0"/>
                  </a:cubicBezTo>
                  <a:close/>
                </a:path>
              </a:pathLst>
            </a:custGeom>
            <a:solidFill>
              <a:srgbClr val="17726D"/>
            </a:solidFill>
          </p:spPr>
        </p:sp>
        <p:sp>
          <p:nvSpPr>
            <p:cNvPr id="10" name="TextBox 10"/>
            <p:cNvSpPr txBox="1"/>
            <p:nvPr/>
          </p:nvSpPr>
          <p:spPr>
            <a:xfrm>
              <a:off x="13222" y="-66797"/>
              <a:ext cx="1498292" cy="288143"/>
            </a:xfrm>
            <a:prstGeom prst="rect">
              <a:avLst/>
            </a:prstGeom>
          </p:spPr>
          <p:txBody>
            <a:bodyPr lIns="50800" tIns="50800" rIns="50800" bIns="50800" rtlCol="0" anchor="ctr"/>
            <a:lstStyle/>
            <a:p>
              <a:pPr algn="ctr">
                <a:lnSpc>
                  <a:spcPts val="3779"/>
                </a:lnSpc>
              </a:pPr>
              <a:r>
                <a:rPr lang="en-US" sz="2699" b="1" dirty="0">
                  <a:solidFill>
                    <a:srgbClr val="FFFFFF"/>
                  </a:solidFill>
                  <a:latin typeface="Times New Roman Bold"/>
                  <a:ea typeface="Times New Roman Bold"/>
                  <a:cs typeface="Times New Roman Bold"/>
                  <a:sym typeface="Times New Roman Bold"/>
                </a:rPr>
                <a:t>Fault Classification</a:t>
              </a:r>
            </a:p>
          </p:txBody>
        </p:sp>
      </p:grpSp>
      <p:sp>
        <p:nvSpPr>
          <p:cNvPr id="11" name="TextBox 11"/>
          <p:cNvSpPr txBox="1"/>
          <p:nvPr/>
        </p:nvSpPr>
        <p:spPr>
          <a:xfrm>
            <a:off x="7418135" y="5059189"/>
            <a:ext cx="1431968" cy="455295"/>
          </a:xfrm>
          <a:prstGeom prst="rect">
            <a:avLst/>
          </a:prstGeom>
        </p:spPr>
        <p:txBody>
          <a:bodyPr lIns="0" tIns="0" rIns="0" bIns="0" rtlCol="0" anchor="t">
            <a:spAutoFit/>
          </a:bodyPr>
          <a:lstStyle/>
          <a:p>
            <a:pPr algn="ctr">
              <a:lnSpc>
                <a:spcPts val="3449"/>
              </a:lnSpc>
            </a:pPr>
            <a:r>
              <a:rPr lang="en-US" sz="2299" b="1">
                <a:solidFill>
                  <a:srgbClr val="000000"/>
                </a:solidFill>
                <a:latin typeface="Times New Roman Bold"/>
                <a:ea typeface="Times New Roman Bold"/>
                <a:cs typeface="Times New Roman Bold"/>
                <a:sym typeface="Times New Roman Bold"/>
              </a:rPr>
              <a:t>Energy</a:t>
            </a:r>
          </a:p>
        </p:txBody>
      </p:sp>
      <p:sp>
        <p:nvSpPr>
          <p:cNvPr id="12" name="AutoShape 12"/>
          <p:cNvSpPr/>
          <p:nvPr/>
        </p:nvSpPr>
        <p:spPr>
          <a:xfrm flipH="1" flipV="1">
            <a:off x="6241181" y="3968432"/>
            <a:ext cx="9459" cy="864111"/>
          </a:xfrm>
          <a:prstGeom prst="line">
            <a:avLst/>
          </a:prstGeom>
          <a:ln w="38100" cap="flat">
            <a:solidFill>
              <a:srgbClr val="17726D"/>
            </a:solidFill>
            <a:prstDash val="solid"/>
            <a:headEnd type="oval" w="lg" len="lg"/>
            <a:tailEnd type="none" w="sm" len="sm"/>
          </a:ln>
        </p:spPr>
      </p:sp>
      <p:sp>
        <p:nvSpPr>
          <p:cNvPr id="13" name="AutoShape 13"/>
          <p:cNvSpPr/>
          <p:nvPr/>
        </p:nvSpPr>
        <p:spPr>
          <a:xfrm flipH="1" flipV="1">
            <a:off x="8124660" y="3967807"/>
            <a:ext cx="9459" cy="864111"/>
          </a:xfrm>
          <a:prstGeom prst="line">
            <a:avLst/>
          </a:prstGeom>
          <a:ln w="38100" cap="flat">
            <a:solidFill>
              <a:srgbClr val="17726D"/>
            </a:solidFill>
            <a:prstDash val="solid"/>
            <a:headEnd type="oval" w="lg" len="lg"/>
            <a:tailEnd type="none" w="sm" len="sm"/>
          </a:ln>
        </p:spPr>
      </p:sp>
      <p:sp>
        <p:nvSpPr>
          <p:cNvPr id="14" name="TextBox 14"/>
          <p:cNvSpPr txBox="1"/>
          <p:nvPr/>
        </p:nvSpPr>
        <p:spPr>
          <a:xfrm>
            <a:off x="5156377" y="359124"/>
            <a:ext cx="7975246" cy="847726"/>
          </a:xfrm>
          <a:prstGeom prst="rect">
            <a:avLst/>
          </a:prstGeom>
        </p:spPr>
        <p:txBody>
          <a:bodyPr lIns="0" tIns="0" rIns="0" bIns="0" rtlCol="0" anchor="t">
            <a:spAutoFit/>
          </a:bodyPr>
          <a:lstStyle/>
          <a:p>
            <a:pPr marL="0" lvl="0" indent="0" algn="ctr">
              <a:lnSpc>
                <a:spcPts val="6299"/>
              </a:lnSpc>
            </a:pPr>
            <a:r>
              <a:rPr lang="en-US" sz="4499" b="1" spc="332">
                <a:solidFill>
                  <a:srgbClr val="000000"/>
                </a:solidFill>
                <a:latin typeface="Times New Roman Bold"/>
                <a:ea typeface="Times New Roman Bold"/>
                <a:cs typeface="Times New Roman Bold"/>
                <a:sym typeface="Times New Roman Bold"/>
              </a:rPr>
              <a:t>METHODOLOGY </a:t>
            </a:r>
          </a:p>
        </p:txBody>
      </p:sp>
      <p:grpSp>
        <p:nvGrpSpPr>
          <p:cNvPr id="15" name="Group 15"/>
          <p:cNvGrpSpPr/>
          <p:nvPr/>
        </p:nvGrpSpPr>
        <p:grpSpPr>
          <a:xfrm>
            <a:off x="432528" y="1788860"/>
            <a:ext cx="877649" cy="877649"/>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F1F1"/>
            </a:solidFill>
          </p:spPr>
        </p:sp>
        <p:sp>
          <p:nvSpPr>
            <p:cNvPr id="17" name="TextBox 17"/>
            <p:cNvSpPr txBox="1"/>
            <p:nvPr/>
          </p:nvSpPr>
          <p:spPr>
            <a:xfrm>
              <a:off x="76200" y="19050"/>
              <a:ext cx="660400" cy="717550"/>
            </a:xfrm>
            <a:prstGeom prst="rect">
              <a:avLst/>
            </a:prstGeom>
          </p:spPr>
          <p:txBody>
            <a:bodyPr lIns="44470" tIns="44470" rIns="44470" bIns="44470" rtlCol="0" anchor="ctr"/>
            <a:lstStyle/>
            <a:p>
              <a:pPr algn="ctr">
                <a:lnSpc>
                  <a:spcPts val="4199"/>
                </a:lnSpc>
              </a:pPr>
              <a:r>
                <a:rPr lang="en-US" sz="2999" b="1">
                  <a:solidFill>
                    <a:srgbClr val="17726D"/>
                  </a:solidFill>
                  <a:latin typeface="Inter Bold"/>
                  <a:ea typeface="Inter Bold"/>
                  <a:cs typeface="Inter Bold"/>
                  <a:sym typeface="Inter Bold"/>
                </a:rPr>
                <a:t>01</a:t>
              </a:r>
            </a:p>
          </p:txBody>
        </p:sp>
      </p:grpSp>
      <p:grpSp>
        <p:nvGrpSpPr>
          <p:cNvPr id="18" name="Group 18"/>
          <p:cNvGrpSpPr/>
          <p:nvPr/>
        </p:nvGrpSpPr>
        <p:grpSpPr>
          <a:xfrm>
            <a:off x="1483945" y="1607410"/>
            <a:ext cx="5688828" cy="1094046"/>
            <a:chOff x="0" y="-71680"/>
            <a:chExt cx="1498292" cy="288143"/>
          </a:xfrm>
        </p:grpSpPr>
        <p:sp>
          <p:nvSpPr>
            <p:cNvPr id="19" name="Freeform 19"/>
            <p:cNvSpPr/>
            <p:nvPr/>
          </p:nvSpPr>
          <p:spPr>
            <a:xfrm>
              <a:off x="0" y="0"/>
              <a:ext cx="1498292" cy="183368"/>
            </a:xfrm>
            <a:custGeom>
              <a:avLst/>
              <a:gdLst/>
              <a:ahLst/>
              <a:cxnLst/>
              <a:rect l="l" t="t" r="r" b="b"/>
              <a:pathLst>
                <a:path w="1498292" h="183368">
                  <a:moveTo>
                    <a:pt x="69406" y="0"/>
                  </a:moveTo>
                  <a:lnTo>
                    <a:pt x="1428886" y="0"/>
                  </a:lnTo>
                  <a:cubicBezTo>
                    <a:pt x="1467218" y="0"/>
                    <a:pt x="1498292" y="31074"/>
                    <a:pt x="1498292" y="69406"/>
                  </a:cubicBezTo>
                  <a:lnTo>
                    <a:pt x="1498292" y="113962"/>
                  </a:lnTo>
                  <a:cubicBezTo>
                    <a:pt x="1498292" y="132370"/>
                    <a:pt x="1490980" y="150024"/>
                    <a:pt x="1477964" y="163040"/>
                  </a:cubicBezTo>
                  <a:cubicBezTo>
                    <a:pt x="1464947" y="176056"/>
                    <a:pt x="1447294" y="183368"/>
                    <a:pt x="1428886" y="183368"/>
                  </a:cubicBezTo>
                  <a:lnTo>
                    <a:pt x="69406" y="183368"/>
                  </a:lnTo>
                  <a:cubicBezTo>
                    <a:pt x="31074" y="183368"/>
                    <a:pt x="0" y="152294"/>
                    <a:pt x="0" y="113962"/>
                  </a:cubicBezTo>
                  <a:lnTo>
                    <a:pt x="0" y="69406"/>
                  </a:lnTo>
                  <a:cubicBezTo>
                    <a:pt x="0" y="50998"/>
                    <a:pt x="7312" y="33345"/>
                    <a:pt x="20329" y="20329"/>
                  </a:cubicBezTo>
                  <a:cubicBezTo>
                    <a:pt x="33345" y="7312"/>
                    <a:pt x="50998" y="0"/>
                    <a:pt x="69406" y="0"/>
                  </a:cubicBezTo>
                  <a:close/>
                </a:path>
              </a:pathLst>
            </a:custGeom>
            <a:solidFill>
              <a:srgbClr val="17726D"/>
            </a:solidFill>
          </p:spPr>
        </p:sp>
        <p:sp>
          <p:nvSpPr>
            <p:cNvPr id="20" name="TextBox 20"/>
            <p:cNvSpPr txBox="1"/>
            <p:nvPr/>
          </p:nvSpPr>
          <p:spPr>
            <a:xfrm>
              <a:off x="0" y="-71680"/>
              <a:ext cx="1498292" cy="288143"/>
            </a:xfrm>
            <a:prstGeom prst="rect">
              <a:avLst/>
            </a:prstGeom>
          </p:spPr>
          <p:txBody>
            <a:bodyPr lIns="50800" tIns="50800" rIns="50800" bIns="50800" rtlCol="0" anchor="ctr"/>
            <a:lstStyle/>
            <a:p>
              <a:pPr algn="ctr">
                <a:lnSpc>
                  <a:spcPts val="3779"/>
                </a:lnSpc>
              </a:pPr>
              <a:r>
                <a:rPr lang="en-US" sz="2699" b="1" dirty="0">
                  <a:solidFill>
                    <a:srgbClr val="FFFFFF"/>
                  </a:solidFill>
                  <a:latin typeface="Times New Roman Bold"/>
                  <a:ea typeface="Times New Roman Bold"/>
                  <a:cs typeface="Times New Roman Bold"/>
                  <a:sym typeface="Times New Roman Bold"/>
                </a:rPr>
                <a:t>Feature Extraction</a:t>
              </a:r>
            </a:p>
          </p:txBody>
        </p:sp>
      </p:grpSp>
      <p:sp>
        <p:nvSpPr>
          <p:cNvPr id="21" name="TextBox 21"/>
          <p:cNvSpPr txBox="1"/>
          <p:nvPr/>
        </p:nvSpPr>
        <p:spPr>
          <a:xfrm>
            <a:off x="102557" y="5059189"/>
            <a:ext cx="1207620" cy="455295"/>
          </a:xfrm>
          <a:prstGeom prst="rect">
            <a:avLst/>
          </a:prstGeom>
        </p:spPr>
        <p:txBody>
          <a:bodyPr lIns="0" tIns="0" rIns="0" bIns="0" rtlCol="0" anchor="t">
            <a:spAutoFit/>
          </a:bodyPr>
          <a:lstStyle/>
          <a:p>
            <a:pPr algn="ctr">
              <a:lnSpc>
                <a:spcPts val="3449"/>
              </a:lnSpc>
            </a:pPr>
            <a:r>
              <a:rPr lang="en-US" sz="2299" b="1">
                <a:solidFill>
                  <a:srgbClr val="000000"/>
                </a:solidFill>
                <a:latin typeface="Times New Roman Bold"/>
                <a:ea typeface="Times New Roman Bold"/>
                <a:cs typeface="Times New Roman Bold"/>
                <a:sym typeface="Times New Roman Bold"/>
              </a:rPr>
              <a:t>RMS </a:t>
            </a:r>
          </a:p>
        </p:txBody>
      </p:sp>
      <p:sp>
        <p:nvSpPr>
          <p:cNvPr id="22" name="TextBox 22"/>
          <p:cNvSpPr txBox="1"/>
          <p:nvPr/>
        </p:nvSpPr>
        <p:spPr>
          <a:xfrm>
            <a:off x="2394452" y="3152778"/>
            <a:ext cx="4240109" cy="494110"/>
          </a:xfrm>
          <a:prstGeom prst="rect">
            <a:avLst/>
          </a:prstGeom>
        </p:spPr>
        <p:txBody>
          <a:bodyPr wrap="square" lIns="0" tIns="0" rIns="0" bIns="0" rtlCol="0" anchor="t">
            <a:spAutoFit/>
          </a:bodyPr>
          <a:lstStyle/>
          <a:p>
            <a:pPr algn="ctr">
              <a:lnSpc>
                <a:spcPts val="4199"/>
              </a:lnSpc>
              <a:spcBef>
                <a:spcPct val="0"/>
              </a:spcBef>
            </a:pPr>
            <a:r>
              <a:rPr lang="en-US" sz="2999" b="1" dirty="0">
                <a:solidFill>
                  <a:srgbClr val="000000"/>
                </a:solidFill>
                <a:latin typeface="Times New Roman Bold"/>
                <a:ea typeface="Times New Roman Bold"/>
                <a:cs typeface="Times New Roman Bold"/>
                <a:sym typeface="Times New Roman Bold"/>
              </a:rPr>
              <a:t>Time-Domain Features</a:t>
            </a:r>
          </a:p>
        </p:txBody>
      </p:sp>
      <p:sp>
        <p:nvSpPr>
          <p:cNvPr id="23" name="TextBox 23"/>
          <p:cNvSpPr txBox="1"/>
          <p:nvPr/>
        </p:nvSpPr>
        <p:spPr>
          <a:xfrm>
            <a:off x="1971671" y="5059189"/>
            <a:ext cx="1138113" cy="455295"/>
          </a:xfrm>
          <a:prstGeom prst="rect">
            <a:avLst/>
          </a:prstGeom>
        </p:spPr>
        <p:txBody>
          <a:bodyPr lIns="0" tIns="0" rIns="0" bIns="0" rtlCol="0" anchor="t">
            <a:spAutoFit/>
          </a:bodyPr>
          <a:lstStyle/>
          <a:p>
            <a:pPr algn="ctr">
              <a:lnSpc>
                <a:spcPts val="3449"/>
              </a:lnSpc>
            </a:pPr>
            <a:r>
              <a:rPr lang="en-US" sz="2299" b="1">
                <a:solidFill>
                  <a:srgbClr val="000000"/>
                </a:solidFill>
                <a:latin typeface="Times New Roman Bold"/>
                <a:ea typeface="Times New Roman Bold"/>
                <a:cs typeface="Times New Roman Bold"/>
                <a:sym typeface="Times New Roman Bold"/>
              </a:rPr>
              <a:t>Mean </a:t>
            </a:r>
          </a:p>
        </p:txBody>
      </p:sp>
      <p:sp>
        <p:nvSpPr>
          <p:cNvPr id="24" name="TextBox 24"/>
          <p:cNvSpPr txBox="1"/>
          <p:nvPr/>
        </p:nvSpPr>
        <p:spPr>
          <a:xfrm>
            <a:off x="3501481" y="5059189"/>
            <a:ext cx="1768056" cy="455295"/>
          </a:xfrm>
          <a:prstGeom prst="rect">
            <a:avLst/>
          </a:prstGeom>
        </p:spPr>
        <p:txBody>
          <a:bodyPr lIns="0" tIns="0" rIns="0" bIns="0" rtlCol="0" anchor="t">
            <a:spAutoFit/>
          </a:bodyPr>
          <a:lstStyle/>
          <a:p>
            <a:pPr algn="ctr">
              <a:lnSpc>
                <a:spcPts val="3449"/>
              </a:lnSpc>
            </a:pPr>
            <a:r>
              <a:rPr lang="en-US" sz="2299" b="1">
                <a:solidFill>
                  <a:srgbClr val="000000"/>
                </a:solidFill>
                <a:latin typeface="Times New Roman Bold"/>
                <a:ea typeface="Times New Roman Bold"/>
                <a:cs typeface="Times New Roman Bold"/>
                <a:sym typeface="Times New Roman Bold"/>
              </a:rPr>
              <a:t>Variance</a:t>
            </a:r>
          </a:p>
        </p:txBody>
      </p:sp>
      <p:sp>
        <p:nvSpPr>
          <p:cNvPr id="25" name="TextBox 25"/>
          <p:cNvSpPr txBox="1"/>
          <p:nvPr/>
        </p:nvSpPr>
        <p:spPr>
          <a:xfrm>
            <a:off x="5385661" y="5059189"/>
            <a:ext cx="1768056" cy="455295"/>
          </a:xfrm>
          <a:prstGeom prst="rect">
            <a:avLst/>
          </a:prstGeom>
        </p:spPr>
        <p:txBody>
          <a:bodyPr lIns="0" tIns="0" rIns="0" bIns="0" rtlCol="0" anchor="t">
            <a:spAutoFit/>
          </a:bodyPr>
          <a:lstStyle/>
          <a:p>
            <a:pPr algn="ctr">
              <a:lnSpc>
                <a:spcPts val="3449"/>
              </a:lnSpc>
            </a:pPr>
            <a:r>
              <a:rPr lang="en-US" sz="2299" b="1">
                <a:solidFill>
                  <a:srgbClr val="000000"/>
                </a:solidFill>
                <a:latin typeface="Times New Roman Bold"/>
                <a:ea typeface="Times New Roman Bold"/>
                <a:cs typeface="Times New Roman Bold"/>
                <a:sym typeface="Times New Roman Bold"/>
              </a:rPr>
              <a:t>Crest factor</a:t>
            </a:r>
          </a:p>
        </p:txBody>
      </p:sp>
      <p:sp>
        <p:nvSpPr>
          <p:cNvPr id="26" name="AutoShape 26"/>
          <p:cNvSpPr/>
          <p:nvPr/>
        </p:nvSpPr>
        <p:spPr>
          <a:xfrm flipH="1" flipV="1">
            <a:off x="673955" y="3944153"/>
            <a:ext cx="9459" cy="864111"/>
          </a:xfrm>
          <a:prstGeom prst="line">
            <a:avLst/>
          </a:prstGeom>
          <a:ln w="38100" cap="flat">
            <a:solidFill>
              <a:srgbClr val="17726D"/>
            </a:solidFill>
            <a:prstDash val="solid"/>
            <a:headEnd type="oval" w="lg" len="lg"/>
            <a:tailEnd type="none" w="sm" len="sm"/>
          </a:ln>
        </p:spPr>
      </p:sp>
      <p:sp>
        <p:nvSpPr>
          <p:cNvPr id="27" name="AutoShape 27"/>
          <p:cNvSpPr/>
          <p:nvPr/>
        </p:nvSpPr>
        <p:spPr>
          <a:xfrm>
            <a:off x="683414" y="3967807"/>
            <a:ext cx="7469754" cy="0"/>
          </a:xfrm>
          <a:prstGeom prst="line">
            <a:avLst/>
          </a:prstGeom>
          <a:ln w="38100" cap="flat">
            <a:solidFill>
              <a:srgbClr val="17726D"/>
            </a:solidFill>
            <a:prstDash val="solid"/>
            <a:headEnd type="none" w="sm" len="sm"/>
            <a:tailEnd type="none" w="sm" len="sm"/>
          </a:ln>
        </p:spPr>
      </p:sp>
      <p:sp>
        <p:nvSpPr>
          <p:cNvPr id="28" name="AutoShape 28"/>
          <p:cNvSpPr/>
          <p:nvPr/>
        </p:nvSpPr>
        <p:spPr>
          <a:xfrm flipH="1" flipV="1">
            <a:off x="2485562" y="3968015"/>
            <a:ext cx="9459" cy="864111"/>
          </a:xfrm>
          <a:prstGeom prst="line">
            <a:avLst/>
          </a:prstGeom>
          <a:ln w="38100" cap="flat">
            <a:solidFill>
              <a:srgbClr val="17726D"/>
            </a:solidFill>
            <a:prstDash val="solid"/>
            <a:headEnd type="oval" w="lg" len="lg"/>
            <a:tailEnd type="none" w="sm" len="sm"/>
          </a:ln>
        </p:spPr>
      </p:sp>
      <p:sp>
        <p:nvSpPr>
          <p:cNvPr id="29" name="AutoShape 29"/>
          <p:cNvSpPr/>
          <p:nvPr/>
        </p:nvSpPr>
        <p:spPr>
          <a:xfrm flipH="1" flipV="1">
            <a:off x="4333154" y="3968224"/>
            <a:ext cx="9459" cy="864111"/>
          </a:xfrm>
          <a:prstGeom prst="line">
            <a:avLst/>
          </a:prstGeom>
          <a:ln w="38100" cap="flat">
            <a:solidFill>
              <a:srgbClr val="17726D"/>
            </a:solidFill>
            <a:prstDash val="solid"/>
            <a:headEnd type="oval" w="lg" len="lg"/>
            <a:tailEnd type="none" w="sm" len="sm"/>
          </a:ln>
        </p:spPr>
      </p:sp>
      <p:sp>
        <p:nvSpPr>
          <p:cNvPr id="30" name="TextBox 30"/>
          <p:cNvSpPr txBox="1"/>
          <p:nvPr/>
        </p:nvSpPr>
        <p:spPr>
          <a:xfrm>
            <a:off x="432528" y="5678473"/>
            <a:ext cx="8170952" cy="420370"/>
          </a:xfrm>
          <a:prstGeom prst="rect">
            <a:avLst/>
          </a:prstGeom>
        </p:spPr>
        <p:txBody>
          <a:bodyPr lIns="0" tIns="0" rIns="0" bIns="0" rtlCol="0" anchor="t">
            <a:spAutoFit/>
          </a:bodyPr>
          <a:lstStyle/>
          <a:p>
            <a:pPr algn="ctr">
              <a:lnSpc>
                <a:spcPts val="3080"/>
              </a:lnSpc>
              <a:spcBef>
                <a:spcPct val="0"/>
              </a:spcBef>
            </a:pPr>
            <a:r>
              <a:rPr lang="en-US" sz="2200">
                <a:solidFill>
                  <a:srgbClr val="000000"/>
                </a:solidFill>
                <a:latin typeface="Times New Roman"/>
                <a:ea typeface="Times New Roman"/>
                <a:cs typeface="Times New Roman"/>
                <a:sym typeface="Times New Roman"/>
              </a:rPr>
              <a:t>Analyze signal power, variability, and peaks to detect motor faults.</a:t>
            </a:r>
          </a:p>
        </p:txBody>
      </p:sp>
      <p:sp>
        <p:nvSpPr>
          <p:cNvPr id="31" name="TextBox 31"/>
          <p:cNvSpPr txBox="1"/>
          <p:nvPr/>
        </p:nvSpPr>
        <p:spPr>
          <a:xfrm>
            <a:off x="2438668" y="7061363"/>
            <a:ext cx="5333732" cy="494110"/>
          </a:xfrm>
          <a:prstGeom prst="rect">
            <a:avLst/>
          </a:prstGeom>
        </p:spPr>
        <p:txBody>
          <a:bodyPr wrap="square" lIns="0" tIns="0" rIns="0" bIns="0" rtlCol="0" anchor="t">
            <a:spAutoFit/>
          </a:bodyPr>
          <a:lstStyle/>
          <a:p>
            <a:pPr algn="ctr">
              <a:lnSpc>
                <a:spcPts val="4199"/>
              </a:lnSpc>
              <a:spcBef>
                <a:spcPct val="0"/>
              </a:spcBef>
            </a:pPr>
            <a:r>
              <a:rPr lang="en-US" sz="2999" b="1" dirty="0">
                <a:solidFill>
                  <a:srgbClr val="000000"/>
                </a:solidFill>
                <a:latin typeface="Times New Roman Bold"/>
                <a:ea typeface="Times New Roman Bold"/>
                <a:cs typeface="Times New Roman Bold"/>
                <a:sym typeface="Times New Roman Bold"/>
              </a:rPr>
              <a:t>Frequency-Domain Features</a:t>
            </a:r>
          </a:p>
        </p:txBody>
      </p:sp>
      <p:sp>
        <p:nvSpPr>
          <p:cNvPr id="32" name="TextBox 32"/>
          <p:cNvSpPr txBox="1"/>
          <p:nvPr/>
        </p:nvSpPr>
        <p:spPr>
          <a:xfrm>
            <a:off x="418274" y="7766424"/>
            <a:ext cx="3910085" cy="376898"/>
          </a:xfrm>
          <a:prstGeom prst="rect">
            <a:avLst/>
          </a:prstGeom>
        </p:spPr>
        <p:txBody>
          <a:bodyPr wrap="square" lIns="0" tIns="0" rIns="0" bIns="0" rtlCol="0" anchor="t">
            <a:spAutoFit/>
          </a:bodyPr>
          <a:lstStyle/>
          <a:p>
            <a:pPr marL="496571" lvl="1" indent="-248285" algn="ctr">
              <a:lnSpc>
                <a:spcPts val="3220"/>
              </a:lnSpc>
              <a:spcBef>
                <a:spcPct val="0"/>
              </a:spcBef>
              <a:buAutoNum type="arabicPeriod"/>
            </a:pPr>
            <a:r>
              <a:rPr lang="en-US" sz="2300" b="1" dirty="0">
                <a:solidFill>
                  <a:srgbClr val="000000"/>
                </a:solidFill>
                <a:latin typeface="Times New Roman Bold"/>
                <a:ea typeface="Times New Roman Bold"/>
                <a:cs typeface="Times New Roman Bold"/>
                <a:sym typeface="Times New Roman Bold"/>
              </a:rPr>
              <a:t>Dominant Frequency</a:t>
            </a:r>
          </a:p>
        </p:txBody>
      </p:sp>
      <p:sp>
        <p:nvSpPr>
          <p:cNvPr id="33" name="TextBox 33"/>
          <p:cNvSpPr txBox="1"/>
          <p:nvPr/>
        </p:nvSpPr>
        <p:spPr>
          <a:xfrm>
            <a:off x="1048518" y="8231155"/>
            <a:ext cx="7850323" cy="810895"/>
          </a:xfrm>
          <a:prstGeom prst="rect">
            <a:avLst/>
          </a:prstGeom>
        </p:spPr>
        <p:txBody>
          <a:bodyPr lIns="0" tIns="0" rIns="0" bIns="0" rtlCol="0" anchor="t">
            <a:spAutoFit/>
          </a:bodyPr>
          <a:lstStyle/>
          <a:p>
            <a:pPr algn="l">
              <a:lnSpc>
                <a:spcPts val="3080"/>
              </a:lnSpc>
              <a:spcBef>
                <a:spcPct val="0"/>
              </a:spcBef>
            </a:pPr>
            <a:r>
              <a:rPr lang="en-US" sz="2200" dirty="0">
                <a:solidFill>
                  <a:srgbClr val="000000"/>
                </a:solidFill>
                <a:latin typeface="Times New Roman"/>
                <a:ea typeface="Times New Roman"/>
                <a:cs typeface="Times New Roman"/>
                <a:sym typeface="Times New Roman"/>
              </a:rPr>
              <a:t>Extracted using FFT, identifying main frequency components related to mechanical failures.</a:t>
            </a:r>
          </a:p>
        </p:txBody>
      </p:sp>
      <p:grpSp>
        <p:nvGrpSpPr>
          <p:cNvPr id="34" name="Group 34"/>
          <p:cNvGrpSpPr/>
          <p:nvPr/>
        </p:nvGrpSpPr>
        <p:grpSpPr>
          <a:xfrm>
            <a:off x="1957635" y="3247145"/>
            <a:ext cx="431446" cy="410494"/>
            <a:chOff x="0" y="0"/>
            <a:chExt cx="854287" cy="812800"/>
          </a:xfrm>
        </p:grpSpPr>
        <p:sp>
          <p:nvSpPr>
            <p:cNvPr id="35" name="Freeform 35"/>
            <p:cNvSpPr/>
            <p:nvPr/>
          </p:nvSpPr>
          <p:spPr>
            <a:xfrm>
              <a:off x="0" y="0"/>
              <a:ext cx="854287" cy="812800"/>
            </a:xfrm>
            <a:custGeom>
              <a:avLst/>
              <a:gdLst/>
              <a:ahLst/>
              <a:cxnLst/>
              <a:rect l="l" t="t" r="r" b="b"/>
              <a:pathLst>
                <a:path w="854287" h="812800">
                  <a:moveTo>
                    <a:pt x="427143" y="0"/>
                  </a:moveTo>
                  <a:cubicBezTo>
                    <a:pt x="191239" y="0"/>
                    <a:pt x="0" y="181951"/>
                    <a:pt x="0" y="406400"/>
                  </a:cubicBezTo>
                  <a:cubicBezTo>
                    <a:pt x="0" y="630849"/>
                    <a:pt x="191239" y="812800"/>
                    <a:pt x="427143" y="812800"/>
                  </a:cubicBezTo>
                  <a:cubicBezTo>
                    <a:pt x="663048" y="812800"/>
                    <a:pt x="854287" y="630849"/>
                    <a:pt x="854287" y="406400"/>
                  </a:cubicBezTo>
                  <a:cubicBezTo>
                    <a:pt x="854287" y="181951"/>
                    <a:pt x="663048" y="0"/>
                    <a:pt x="427143" y="0"/>
                  </a:cubicBezTo>
                  <a:close/>
                </a:path>
              </a:pathLst>
            </a:custGeom>
            <a:solidFill>
              <a:srgbClr val="17726D"/>
            </a:solidFill>
          </p:spPr>
        </p:sp>
        <p:sp>
          <p:nvSpPr>
            <p:cNvPr id="36" name="TextBox 36"/>
            <p:cNvSpPr txBox="1"/>
            <p:nvPr/>
          </p:nvSpPr>
          <p:spPr>
            <a:xfrm>
              <a:off x="80089" y="0"/>
              <a:ext cx="694108" cy="736600"/>
            </a:xfrm>
            <a:prstGeom prst="rect">
              <a:avLst/>
            </a:prstGeom>
          </p:spPr>
          <p:txBody>
            <a:bodyPr lIns="50800" tIns="50800" rIns="50800" bIns="50800" rtlCol="0" anchor="ctr"/>
            <a:lstStyle/>
            <a:p>
              <a:pPr algn="ctr">
                <a:lnSpc>
                  <a:spcPts val="2170"/>
                </a:lnSpc>
              </a:pPr>
              <a:endParaRPr/>
            </a:p>
          </p:txBody>
        </p:sp>
      </p:grpSp>
      <p:grpSp>
        <p:nvGrpSpPr>
          <p:cNvPr id="37" name="Group 37"/>
          <p:cNvGrpSpPr/>
          <p:nvPr/>
        </p:nvGrpSpPr>
        <p:grpSpPr>
          <a:xfrm>
            <a:off x="1998083" y="7124700"/>
            <a:ext cx="431446" cy="410494"/>
            <a:chOff x="0" y="0"/>
            <a:chExt cx="854287" cy="812800"/>
          </a:xfrm>
        </p:grpSpPr>
        <p:sp>
          <p:nvSpPr>
            <p:cNvPr id="38" name="Freeform 38"/>
            <p:cNvSpPr/>
            <p:nvPr/>
          </p:nvSpPr>
          <p:spPr>
            <a:xfrm>
              <a:off x="0" y="0"/>
              <a:ext cx="854287" cy="812800"/>
            </a:xfrm>
            <a:custGeom>
              <a:avLst/>
              <a:gdLst/>
              <a:ahLst/>
              <a:cxnLst/>
              <a:rect l="l" t="t" r="r" b="b"/>
              <a:pathLst>
                <a:path w="854287" h="812800">
                  <a:moveTo>
                    <a:pt x="427143" y="0"/>
                  </a:moveTo>
                  <a:cubicBezTo>
                    <a:pt x="191239" y="0"/>
                    <a:pt x="0" y="181951"/>
                    <a:pt x="0" y="406400"/>
                  </a:cubicBezTo>
                  <a:cubicBezTo>
                    <a:pt x="0" y="630849"/>
                    <a:pt x="191239" y="812800"/>
                    <a:pt x="427143" y="812800"/>
                  </a:cubicBezTo>
                  <a:cubicBezTo>
                    <a:pt x="663048" y="812800"/>
                    <a:pt x="854287" y="630849"/>
                    <a:pt x="854287" y="406400"/>
                  </a:cubicBezTo>
                  <a:cubicBezTo>
                    <a:pt x="854287" y="181951"/>
                    <a:pt x="663048" y="0"/>
                    <a:pt x="427143" y="0"/>
                  </a:cubicBezTo>
                  <a:close/>
                </a:path>
              </a:pathLst>
            </a:custGeom>
            <a:solidFill>
              <a:srgbClr val="17726D"/>
            </a:solidFill>
          </p:spPr>
        </p:sp>
        <p:sp>
          <p:nvSpPr>
            <p:cNvPr id="39" name="TextBox 39"/>
            <p:cNvSpPr txBox="1"/>
            <p:nvPr/>
          </p:nvSpPr>
          <p:spPr>
            <a:xfrm>
              <a:off x="80089" y="0"/>
              <a:ext cx="694108" cy="736600"/>
            </a:xfrm>
            <a:prstGeom prst="rect">
              <a:avLst/>
            </a:prstGeom>
          </p:spPr>
          <p:txBody>
            <a:bodyPr lIns="50800" tIns="50800" rIns="50800" bIns="50800" rtlCol="0" anchor="ctr"/>
            <a:lstStyle/>
            <a:p>
              <a:pPr algn="ctr">
                <a:lnSpc>
                  <a:spcPts val="2170"/>
                </a:lnSpc>
              </a:pPr>
              <a:endParaRPr/>
            </a:p>
          </p:txBody>
        </p:sp>
      </p:grpSp>
      <p:grpSp>
        <p:nvGrpSpPr>
          <p:cNvPr id="40" name="Group 40"/>
          <p:cNvGrpSpPr/>
          <p:nvPr/>
        </p:nvGrpSpPr>
        <p:grpSpPr>
          <a:xfrm>
            <a:off x="1573493" y="1244950"/>
            <a:ext cx="16535875" cy="8590733"/>
            <a:chOff x="0" y="50800"/>
            <a:chExt cx="22047834" cy="11454310"/>
          </a:xfrm>
        </p:grpSpPr>
        <p:sp>
          <p:nvSpPr>
            <p:cNvPr id="41" name="TextBox 41"/>
            <p:cNvSpPr txBox="1"/>
            <p:nvPr/>
          </p:nvSpPr>
          <p:spPr>
            <a:xfrm>
              <a:off x="21367794" y="11055741"/>
              <a:ext cx="207764" cy="449369"/>
            </a:xfrm>
            <a:prstGeom prst="rect">
              <a:avLst/>
            </a:prstGeom>
          </p:spPr>
          <p:txBody>
            <a:bodyPr lIns="0" tIns="0" rIns="0" bIns="0" rtlCol="0" anchor="t">
              <a:spAutoFit/>
            </a:bodyPr>
            <a:lstStyle/>
            <a:p>
              <a:pPr marL="0" lvl="0" indent="0" algn="r">
                <a:lnSpc>
                  <a:spcPts val="2944"/>
                </a:lnSpc>
              </a:pPr>
              <a:r>
                <a:rPr lang="en-US" sz="1899" b="1" spc="140">
                  <a:solidFill>
                    <a:srgbClr val="000000"/>
                  </a:solidFill>
                  <a:latin typeface="Open Sans Bold"/>
                  <a:ea typeface="Open Sans Bold"/>
                  <a:cs typeface="Open Sans Bold"/>
                  <a:sym typeface="Open Sans Bold"/>
                </a:rPr>
                <a:t>7</a:t>
              </a:r>
            </a:p>
          </p:txBody>
        </p:sp>
        <p:sp>
          <p:nvSpPr>
            <p:cNvPr id="42" name="AutoShape 42"/>
            <p:cNvSpPr/>
            <p:nvPr/>
          </p:nvSpPr>
          <p:spPr>
            <a:xfrm>
              <a:off x="0" y="50800"/>
              <a:ext cx="20188018" cy="0"/>
            </a:xfrm>
            <a:prstGeom prst="line">
              <a:avLst/>
            </a:prstGeom>
            <a:ln w="101600" cap="flat">
              <a:solidFill>
                <a:srgbClr val="17726D"/>
              </a:solidFill>
              <a:prstDash val="solid"/>
              <a:headEnd type="none" w="sm" len="sm"/>
              <a:tailEnd type="none" w="sm" len="sm"/>
            </a:ln>
          </p:spPr>
        </p:sp>
        <p:sp>
          <p:nvSpPr>
            <p:cNvPr id="43" name="AutoShape 43"/>
            <p:cNvSpPr/>
            <p:nvPr/>
          </p:nvSpPr>
          <p:spPr>
            <a:xfrm>
              <a:off x="16427773" y="2834693"/>
              <a:ext cx="31750" cy="8272091"/>
            </a:xfrm>
            <a:prstGeom prst="line">
              <a:avLst/>
            </a:prstGeom>
            <a:ln w="63500" cap="flat">
              <a:solidFill>
                <a:srgbClr val="000000"/>
              </a:solidFill>
              <a:prstDash val="solid"/>
              <a:headEnd type="none" w="sm" len="sm"/>
              <a:tailEnd type="none" w="sm" len="sm"/>
            </a:ln>
          </p:spPr>
        </p:sp>
        <p:sp>
          <p:nvSpPr>
            <p:cNvPr id="44" name="TextBox 44"/>
            <p:cNvSpPr txBox="1"/>
            <p:nvPr/>
          </p:nvSpPr>
          <p:spPr>
            <a:xfrm>
              <a:off x="10260334" y="2810467"/>
              <a:ext cx="6250906" cy="645989"/>
            </a:xfrm>
            <a:prstGeom prst="rect">
              <a:avLst/>
            </a:prstGeom>
          </p:spPr>
          <p:txBody>
            <a:bodyPr wrap="square" lIns="0" tIns="0" rIns="0" bIns="0" rtlCol="0" anchor="t">
              <a:spAutoFit/>
            </a:bodyPr>
            <a:lstStyle/>
            <a:p>
              <a:pPr algn="ctr">
                <a:lnSpc>
                  <a:spcPts val="4140"/>
                </a:lnSpc>
              </a:pPr>
              <a:r>
                <a:rPr lang="en-US" sz="3000" b="1" dirty="0">
                  <a:solidFill>
                    <a:srgbClr val="000000"/>
                  </a:solidFill>
                  <a:latin typeface="Times New Roman Bold"/>
                  <a:ea typeface="Times New Roman Bold"/>
                  <a:cs typeface="Times New Roman Bold"/>
                  <a:sym typeface="Times New Roman Bold"/>
                </a:rPr>
                <a:t>PRIMARY CLASSIFIER</a:t>
              </a:r>
            </a:p>
          </p:txBody>
        </p:sp>
        <p:sp>
          <p:nvSpPr>
            <p:cNvPr id="45" name="TextBox 45"/>
            <p:cNvSpPr txBox="1"/>
            <p:nvPr/>
          </p:nvSpPr>
          <p:spPr>
            <a:xfrm>
              <a:off x="16529372" y="2810467"/>
              <a:ext cx="5518462" cy="629147"/>
            </a:xfrm>
            <a:prstGeom prst="rect">
              <a:avLst/>
            </a:prstGeom>
          </p:spPr>
          <p:txBody>
            <a:bodyPr lIns="0" tIns="0" rIns="0" bIns="0" rtlCol="0" anchor="t">
              <a:spAutoFit/>
            </a:bodyPr>
            <a:lstStyle/>
            <a:p>
              <a:pPr marL="0" lvl="0" indent="0" algn="ctr">
                <a:lnSpc>
                  <a:spcPts val="4001"/>
                </a:lnSpc>
                <a:spcBef>
                  <a:spcPct val="0"/>
                </a:spcBef>
              </a:pPr>
              <a:r>
                <a:rPr lang="en-US" sz="2899" b="1" dirty="0">
                  <a:solidFill>
                    <a:srgbClr val="000000"/>
                  </a:solidFill>
                  <a:latin typeface="Times New Roman Bold"/>
                  <a:ea typeface="Times New Roman Bold"/>
                  <a:cs typeface="Times New Roman Bold"/>
                  <a:sym typeface="Times New Roman Bold"/>
                </a:rPr>
                <a:t>VALIDATION MODEL</a:t>
              </a:r>
            </a:p>
          </p:txBody>
        </p:sp>
        <p:sp>
          <p:nvSpPr>
            <p:cNvPr id="46" name="Freeform 46"/>
            <p:cNvSpPr/>
            <p:nvPr/>
          </p:nvSpPr>
          <p:spPr>
            <a:xfrm>
              <a:off x="10770466" y="4532856"/>
              <a:ext cx="695068" cy="695068"/>
            </a:xfrm>
            <a:custGeom>
              <a:avLst/>
              <a:gdLst/>
              <a:ahLst/>
              <a:cxnLst/>
              <a:rect l="l" t="t" r="r" b="b"/>
              <a:pathLst>
                <a:path w="695068" h="695068">
                  <a:moveTo>
                    <a:pt x="0" y="0"/>
                  </a:moveTo>
                  <a:lnTo>
                    <a:pt x="695068" y="0"/>
                  </a:lnTo>
                  <a:lnTo>
                    <a:pt x="695068" y="695067"/>
                  </a:lnTo>
                  <a:lnTo>
                    <a:pt x="0" y="695067"/>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47" name="TextBox 47"/>
            <p:cNvSpPr txBox="1"/>
            <p:nvPr/>
          </p:nvSpPr>
          <p:spPr>
            <a:xfrm>
              <a:off x="10841258" y="4674801"/>
              <a:ext cx="553485" cy="342694"/>
            </a:xfrm>
            <a:prstGeom prst="rect">
              <a:avLst/>
            </a:prstGeom>
          </p:spPr>
          <p:txBody>
            <a:bodyPr lIns="0" tIns="0" rIns="0" bIns="0" rtlCol="0" anchor="t">
              <a:spAutoFit/>
            </a:bodyPr>
            <a:lstStyle/>
            <a:p>
              <a:pPr marL="0" lvl="0" indent="0" algn="ctr">
                <a:lnSpc>
                  <a:spcPts val="2195"/>
                </a:lnSpc>
                <a:spcBef>
                  <a:spcPct val="0"/>
                </a:spcBef>
              </a:pPr>
              <a:r>
                <a:rPr lang="en-US" sz="1568">
                  <a:solidFill>
                    <a:srgbClr val="FDFDFD"/>
                  </a:solidFill>
                  <a:latin typeface="Open Sans Extra Bold"/>
                  <a:ea typeface="Open Sans Extra Bold"/>
                  <a:cs typeface="Open Sans Extra Bold"/>
                  <a:sym typeface="Open Sans Extra Bold"/>
                </a:rPr>
                <a:t>A</a:t>
              </a:r>
            </a:p>
          </p:txBody>
        </p:sp>
        <p:sp>
          <p:nvSpPr>
            <p:cNvPr id="48" name="TextBox 48"/>
            <p:cNvSpPr txBox="1"/>
            <p:nvPr/>
          </p:nvSpPr>
          <p:spPr>
            <a:xfrm>
              <a:off x="11605234" y="4601601"/>
              <a:ext cx="2525063" cy="626322"/>
            </a:xfrm>
            <a:prstGeom prst="rect">
              <a:avLst/>
            </a:prstGeom>
          </p:spPr>
          <p:txBody>
            <a:bodyPr lIns="0" tIns="0" rIns="0" bIns="0" rtlCol="0" anchor="t">
              <a:spAutoFit/>
            </a:bodyPr>
            <a:lstStyle/>
            <a:p>
              <a:pPr algn="ctr">
                <a:lnSpc>
                  <a:spcPts val="3639"/>
                </a:lnSpc>
                <a:spcBef>
                  <a:spcPct val="0"/>
                </a:spcBef>
              </a:pPr>
              <a:r>
                <a:rPr lang="en-US" sz="2599" b="1">
                  <a:solidFill>
                    <a:srgbClr val="000000"/>
                  </a:solidFill>
                  <a:latin typeface="Times New Roman Bold"/>
                  <a:ea typeface="Times New Roman Bold"/>
                  <a:cs typeface="Times New Roman Bold"/>
                  <a:sym typeface="Times New Roman Bold"/>
                </a:rPr>
                <a:t>1D CNN</a:t>
              </a:r>
            </a:p>
          </p:txBody>
        </p:sp>
        <p:sp>
          <p:nvSpPr>
            <p:cNvPr id="49" name="TextBox 49"/>
            <p:cNvSpPr txBox="1"/>
            <p:nvPr/>
          </p:nvSpPr>
          <p:spPr>
            <a:xfrm>
              <a:off x="10536293" y="5383498"/>
              <a:ext cx="5417647" cy="5738918"/>
            </a:xfrm>
            <a:prstGeom prst="rect">
              <a:avLst/>
            </a:prstGeom>
          </p:spPr>
          <p:txBody>
            <a:bodyPr lIns="0" tIns="0" rIns="0" bIns="0" rtlCol="0" anchor="t">
              <a:spAutoFit/>
            </a:bodyPr>
            <a:lstStyle/>
            <a:p>
              <a:pPr marL="474981" lvl="1" indent="-237491" algn="l">
                <a:lnSpc>
                  <a:spcPts val="3080"/>
                </a:lnSpc>
                <a:buAutoNum type="arabicPeriod"/>
              </a:pPr>
              <a:r>
                <a:rPr lang="en-US" sz="2200">
                  <a:solidFill>
                    <a:srgbClr val="000000"/>
                  </a:solidFill>
                  <a:latin typeface="Times New Roman"/>
                  <a:ea typeface="Times New Roman"/>
                  <a:cs typeface="Times New Roman"/>
                  <a:sym typeface="Times New Roman"/>
                </a:rPr>
                <a:t>Employs convolutional layers to learn patterns from the extracted features, classifying motor states (good, broken, heavy load).</a:t>
              </a:r>
            </a:p>
            <a:p>
              <a:pPr marL="474981" lvl="1" indent="-237491" algn="l">
                <a:lnSpc>
                  <a:spcPts val="3080"/>
                </a:lnSpc>
                <a:buAutoNum type="arabicPeriod"/>
              </a:pPr>
              <a:r>
                <a:rPr lang="en-US" sz="2200">
                  <a:solidFill>
                    <a:srgbClr val="000000"/>
                  </a:solidFill>
                  <a:latin typeface="Times New Roman"/>
                  <a:ea typeface="Times New Roman"/>
                  <a:cs typeface="Times New Roman"/>
                  <a:sym typeface="Times New Roman"/>
                </a:rPr>
                <a:t>Efficient in automatically learning key fault patterns from raw audio data, ideal for complex classification tasks without manual feature engineering.</a:t>
              </a:r>
            </a:p>
          </p:txBody>
        </p:sp>
        <p:sp>
          <p:nvSpPr>
            <p:cNvPr id="50" name="Freeform 50"/>
            <p:cNvSpPr/>
            <p:nvPr/>
          </p:nvSpPr>
          <p:spPr>
            <a:xfrm>
              <a:off x="16813956" y="4532856"/>
              <a:ext cx="695068" cy="695068"/>
            </a:xfrm>
            <a:custGeom>
              <a:avLst/>
              <a:gdLst/>
              <a:ahLst/>
              <a:cxnLst/>
              <a:rect l="l" t="t" r="r" b="b"/>
              <a:pathLst>
                <a:path w="695068" h="695068">
                  <a:moveTo>
                    <a:pt x="0" y="0"/>
                  </a:moveTo>
                  <a:lnTo>
                    <a:pt x="695068" y="0"/>
                  </a:lnTo>
                  <a:lnTo>
                    <a:pt x="695068" y="695067"/>
                  </a:lnTo>
                  <a:lnTo>
                    <a:pt x="0" y="695067"/>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51" name="TextBox 51"/>
            <p:cNvSpPr txBox="1"/>
            <p:nvPr/>
          </p:nvSpPr>
          <p:spPr>
            <a:xfrm>
              <a:off x="16884748" y="4674801"/>
              <a:ext cx="553485" cy="342694"/>
            </a:xfrm>
            <a:prstGeom prst="rect">
              <a:avLst/>
            </a:prstGeom>
          </p:spPr>
          <p:txBody>
            <a:bodyPr lIns="0" tIns="0" rIns="0" bIns="0" rtlCol="0" anchor="t">
              <a:spAutoFit/>
            </a:bodyPr>
            <a:lstStyle/>
            <a:p>
              <a:pPr marL="0" lvl="0" indent="0" algn="ctr">
                <a:lnSpc>
                  <a:spcPts val="2195"/>
                </a:lnSpc>
                <a:spcBef>
                  <a:spcPct val="0"/>
                </a:spcBef>
              </a:pPr>
              <a:r>
                <a:rPr lang="en-US" sz="1568">
                  <a:solidFill>
                    <a:srgbClr val="FDFDFD"/>
                  </a:solidFill>
                  <a:latin typeface="Open Sans Extra Bold"/>
                  <a:ea typeface="Open Sans Extra Bold"/>
                  <a:cs typeface="Open Sans Extra Bold"/>
                  <a:sym typeface="Open Sans Extra Bold"/>
                </a:rPr>
                <a:t>A</a:t>
              </a:r>
            </a:p>
          </p:txBody>
        </p:sp>
        <p:sp>
          <p:nvSpPr>
            <p:cNvPr id="52" name="TextBox 52"/>
            <p:cNvSpPr txBox="1"/>
            <p:nvPr/>
          </p:nvSpPr>
          <p:spPr>
            <a:xfrm>
              <a:off x="17161490" y="4514841"/>
              <a:ext cx="2191768" cy="626322"/>
            </a:xfrm>
            <a:prstGeom prst="rect">
              <a:avLst/>
            </a:prstGeom>
          </p:spPr>
          <p:txBody>
            <a:bodyPr lIns="0" tIns="0" rIns="0" bIns="0" rtlCol="0" anchor="t">
              <a:spAutoFit/>
            </a:bodyPr>
            <a:lstStyle/>
            <a:p>
              <a:pPr algn="ctr">
                <a:lnSpc>
                  <a:spcPts val="3639"/>
                </a:lnSpc>
                <a:spcBef>
                  <a:spcPct val="0"/>
                </a:spcBef>
              </a:pPr>
              <a:r>
                <a:rPr lang="en-US" sz="2599" b="1">
                  <a:solidFill>
                    <a:srgbClr val="000000"/>
                  </a:solidFill>
                  <a:latin typeface="Times New Roman Bold"/>
                  <a:ea typeface="Times New Roman Bold"/>
                  <a:cs typeface="Times New Roman Bold"/>
                  <a:sym typeface="Times New Roman Bold"/>
                </a:rPr>
                <a:t>SVM</a:t>
              </a:r>
            </a:p>
          </p:txBody>
        </p:sp>
        <p:sp>
          <p:nvSpPr>
            <p:cNvPr id="53" name="TextBox 53"/>
            <p:cNvSpPr txBox="1"/>
            <p:nvPr/>
          </p:nvSpPr>
          <p:spPr>
            <a:xfrm>
              <a:off x="16427773" y="5383498"/>
              <a:ext cx="5620060" cy="2614718"/>
            </a:xfrm>
            <a:prstGeom prst="rect">
              <a:avLst/>
            </a:prstGeom>
          </p:spPr>
          <p:txBody>
            <a:bodyPr lIns="0" tIns="0" rIns="0" bIns="0" rtlCol="0" anchor="t">
              <a:spAutoFit/>
            </a:bodyPr>
            <a:lstStyle/>
            <a:p>
              <a:pPr marL="474981" lvl="1" indent="-237491" algn="l">
                <a:lnSpc>
                  <a:spcPts val="3080"/>
                </a:lnSpc>
                <a:buAutoNum type="arabicPeriod"/>
              </a:pPr>
              <a:r>
                <a:rPr lang="en-US" sz="2200">
                  <a:solidFill>
                    <a:srgbClr val="000000"/>
                  </a:solidFill>
                  <a:latin typeface="Times New Roman"/>
                  <a:ea typeface="Times New Roman"/>
                  <a:cs typeface="Times New Roman"/>
                  <a:sym typeface="Times New Roman"/>
                </a:rPr>
                <a:t>Works well on smaller datasets with clear distinctions between classes, serving as a traditional method for comparison against deep learning models.</a:t>
              </a:r>
            </a:p>
          </p:txBody>
        </p:sp>
        <p:sp>
          <p:nvSpPr>
            <p:cNvPr id="54" name="Freeform 54"/>
            <p:cNvSpPr/>
            <p:nvPr/>
          </p:nvSpPr>
          <p:spPr>
            <a:xfrm>
              <a:off x="16813956" y="8391916"/>
              <a:ext cx="695068" cy="695068"/>
            </a:xfrm>
            <a:custGeom>
              <a:avLst/>
              <a:gdLst/>
              <a:ahLst/>
              <a:cxnLst/>
              <a:rect l="l" t="t" r="r" b="b"/>
              <a:pathLst>
                <a:path w="695068" h="695068">
                  <a:moveTo>
                    <a:pt x="0" y="0"/>
                  </a:moveTo>
                  <a:lnTo>
                    <a:pt x="695068" y="0"/>
                  </a:lnTo>
                  <a:lnTo>
                    <a:pt x="695068" y="695068"/>
                  </a:lnTo>
                  <a:lnTo>
                    <a:pt x="0" y="695068"/>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55" name="TextBox 55"/>
            <p:cNvSpPr txBox="1"/>
            <p:nvPr/>
          </p:nvSpPr>
          <p:spPr>
            <a:xfrm>
              <a:off x="16884748" y="8533862"/>
              <a:ext cx="553485" cy="342694"/>
            </a:xfrm>
            <a:prstGeom prst="rect">
              <a:avLst/>
            </a:prstGeom>
          </p:spPr>
          <p:txBody>
            <a:bodyPr lIns="0" tIns="0" rIns="0" bIns="0" rtlCol="0" anchor="t">
              <a:spAutoFit/>
            </a:bodyPr>
            <a:lstStyle/>
            <a:p>
              <a:pPr marL="0" lvl="0" indent="0" algn="ctr">
                <a:lnSpc>
                  <a:spcPts val="2195"/>
                </a:lnSpc>
                <a:spcBef>
                  <a:spcPct val="0"/>
                </a:spcBef>
              </a:pPr>
              <a:r>
                <a:rPr lang="en-US" sz="1568">
                  <a:solidFill>
                    <a:srgbClr val="FDFDFD"/>
                  </a:solidFill>
                  <a:latin typeface="Open Sans Extra Bold"/>
                  <a:ea typeface="Open Sans Extra Bold"/>
                  <a:cs typeface="Open Sans Extra Bold"/>
                  <a:sym typeface="Open Sans Extra Bold"/>
                </a:rPr>
                <a:t>B</a:t>
              </a:r>
            </a:p>
          </p:txBody>
        </p:sp>
        <p:sp>
          <p:nvSpPr>
            <p:cNvPr id="56" name="TextBox 56"/>
            <p:cNvSpPr txBox="1"/>
            <p:nvPr/>
          </p:nvSpPr>
          <p:spPr>
            <a:xfrm>
              <a:off x="17405673" y="8424702"/>
              <a:ext cx="3489236" cy="626322"/>
            </a:xfrm>
            <a:prstGeom prst="rect">
              <a:avLst/>
            </a:prstGeom>
          </p:spPr>
          <p:txBody>
            <a:bodyPr lIns="0" tIns="0" rIns="0" bIns="0" rtlCol="0" anchor="t">
              <a:spAutoFit/>
            </a:bodyPr>
            <a:lstStyle/>
            <a:p>
              <a:pPr algn="ctr">
                <a:lnSpc>
                  <a:spcPts val="3639"/>
                </a:lnSpc>
                <a:spcBef>
                  <a:spcPct val="0"/>
                </a:spcBef>
              </a:pPr>
              <a:r>
                <a:rPr lang="en-US" sz="2599" b="1">
                  <a:solidFill>
                    <a:srgbClr val="000000"/>
                  </a:solidFill>
                  <a:latin typeface="Times New Roman Bold"/>
                  <a:ea typeface="Times New Roman Bold"/>
                  <a:cs typeface="Times New Roman Bold"/>
                  <a:sym typeface="Times New Roman Bold"/>
                </a:rPr>
                <a:t>Random Forest</a:t>
              </a:r>
            </a:p>
          </p:txBody>
        </p:sp>
        <p:sp>
          <p:nvSpPr>
            <p:cNvPr id="57" name="TextBox 57"/>
            <p:cNvSpPr txBox="1"/>
            <p:nvPr/>
          </p:nvSpPr>
          <p:spPr>
            <a:xfrm>
              <a:off x="16529373" y="9131299"/>
              <a:ext cx="5518461" cy="1573318"/>
            </a:xfrm>
            <a:prstGeom prst="rect">
              <a:avLst/>
            </a:prstGeom>
          </p:spPr>
          <p:txBody>
            <a:bodyPr lIns="0" tIns="0" rIns="0" bIns="0" rtlCol="0" anchor="t">
              <a:spAutoFit/>
            </a:bodyPr>
            <a:lstStyle/>
            <a:p>
              <a:pPr marL="474981" lvl="1" indent="-237491" algn="l">
                <a:lnSpc>
                  <a:spcPts val="3080"/>
                </a:lnSpc>
                <a:buAutoNum type="arabicPeriod"/>
              </a:pPr>
              <a:r>
                <a:rPr lang="en-US" sz="2200">
                  <a:solidFill>
                    <a:srgbClr val="000000"/>
                  </a:solidFill>
                  <a:latin typeface="Times New Roman"/>
                  <a:ea typeface="Times New Roman"/>
                  <a:cs typeface="Times New Roman"/>
                  <a:sym typeface="Times New Roman"/>
                </a:rPr>
                <a:t>Combines multiple decision trees for robust performance on noisy data</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TextBox 2"/>
          <p:cNvSpPr txBox="1"/>
          <p:nvPr/>
        </p:nvSpPr>
        <p:spPr>
          <a:xfrm>
            <a:off x="5156377" y="180974"/>
            <a:ext cx="7975246" cy="847726"/>
          </a:xfrm>
          <a:prstGeom prst="rect">
            <a:avLst/>
          </a:prstGeom>
        </p:spPr>
        <p:txBody>
          <a:bodyPr lIns="0" tIns="0" rIns="0" bIns="0" rtlCol="0" anchor="t">
            <a:spAutoFit/>
          </a:bodyPr>
          <a:lstStyle/>
          <a:p>
            <a:pPr marL="0" lvl="0" indent="0" algn="ctr">
              <a:lnSpc>
                <a:spcPts val="6299"/>
              </a:lnSpc>
            </a:pPr>
            <a:r>
              <a:rPr lang="en-US" sz="4499" b="1" spc="332">
                <a:solidFill>
                  <a:srgbClr val="000000"/>
                </a:solidFill>
                <a:latin typeface="Times New Roman Bold"/>
                <a:ea typeface="Times New Roman Bold"/>
                <a:cs typeface="Times New Roman Bold"/>
                <a:sym typeface="Times New Roman Bold"/>
              </a:rPr>
              <a:t>RESULTS</a:t>
            </a:r>
          </a:p>
        </p:txBody>
      </p:sp>
      <p:sp>
        <p:nvSpPr>
          <p:cNvPr id="3" name="TextBox 3"/>
          <p:cNvSpPr txBox="1"/>
          <p:nvPr/>
        </p:nvSpPr>
        <p:spPr>
          <a:xfrm>
            <a:off x="17362553" y="9394063"/>
            <a:ext cx="164009" cy="368301"/>
          </a:xfrm>
          <a:prstGeom prst="rect">
            <a:avLst/>
          </a:prstGeom>
        </p:spPr>
        <p:txBody>
          <a:bodyPr lIns="0" tIns="0" rIns="0" bIns="0" rtlCol="0" anchor="t">
            <a:spAutoFit/>
          </a:bodyPr>
          <a:lstStyle/>
          <a:p>
            <a:pPr marL="0" lvl="0" indent="0" algn="r">
              <a:lnSpc>
                <a:spcPts val="3099"/>
              </a:lnSpc>
            </a:pPr>
            <a:r>
              <a:rPr lang="en-US" sz="1999" b="1" spc="147">
                <a:solidFill>
                  <a:srgbClr val="000000"/>
                </a:solidFill>
                <a:latin typeface="Open Sans Bold"/>
                <a:ea typeface="Open Sans Bold"/>
                <a:cs typeface="Open Sans Bold"/>
                <a:sym typeface="Open Sans Bold"/>
              </a:rPr>
              <a:t>8</a:t>
            </a:r>
          </a:p>
        </p:txBody>
      </p:sp>
      <p:sp>
        <p:nvSpPr>
          <p:cNvPr id="4" name="AutoShape 4"/>
          <p:cNvSpPr/>
          <p:nvPr/>
        </p:nvSpPr>
        <p:spPr>
          <a:xfrm>
            <a:off x="1028700" y="1326027"/>
            <a:ext cx="16230600" cy="0"/>
          </a:xfrm>
          <a:prstGeom prst="line">
            <a:avLst/>
          </a:prstGeom>
          <a:ln w="76200" cap="flat">
            <a:solidFill>
              <a:srgbClr val="17726D"/>
            </a:solidFill>
            <a:prstDash val="solid"/>
            <a:headEnd type="none" w="sm" len="sm"/>
            <a:tailEnd type="none" w="sm" len="sm"/>
          </a:ln>
        </p:spPr>
      </p:sp>
      <p:grpSp>
        <p:nvGrpSpPr>
          <p:cNvPr id="5" name="Group 5"/>
          <p:cNvGrpSpPr/>
          <p:nvPr/>
        </p:nvGrpSpPr>
        <p:grpSpPr>
          <a:xfrm>
            <a:off x="1225763" y="2547647"/>
            <a:ext cx="15836473" cy="6280847"/>
            <a:chOff x="0" y="-289177"/>
            <a:chExt cx="21115298" cy="8374464"/>
          </a:xfrm>
        </p:grpSpPr>
        <p:grpSp>
          <p:nvGrpSpPr>
            <p:cNvPr id="6" name="Group 6"/>
            <p:cNvGrpSpPr/>
            <p:nvPr/>
          </p:nvGrpSpPr>
          <p:grpSpPr>
            <a:xfrm>
              <a:off x="0" y="455279"/>
              <a:ext cx="21115298" cy="7630008"/>
              <a:chOff x="0" y="0"/>
              <a:chExt cx="4012731" cy="1450000"/>
            </a:xfrm>
          </p:grpSpPr>
          <p:sp>
            <p:nvSpPr>
              <p:cNvPr id="7" name="Freeform 7"/>
              <p:cNvSpPr/>
              <p:nvPr/>
            </p:nvSpPr>
            <p:spPr>
              <a:xfrm>
                <a:off x="0" y="0"/>
                <a:ext cx="4012731" cy="1450000"/>
              </a:xfrm>
              <a:custGeom>
                <a:avLst/>
                <a:gdLst/>
                <a:ahLst/>
                <a:cxnLst/>
                <a:rect l="l" t="t" r="r" b="b"/>
                <a:pathLst>
                  <a:path w="4012731" h="1450000">
                    <a:moveTo>
                      <a:pt x="21999" y="0"/>
                    </a:moveTo>
                    <a:lnTo>
                      <a:pt x="3990732" y="0"/>
                    </a:lnTo>
                    <a:cubicBezTo>
                      <a:pt x="4002882" y="0"/>
                      <a:pt x="4012731" y="9849"/>
                      <a:pt x="4012731" y="21999"/>
                    </a:cubicBezTo>
                    <a:lnTo>
                      <a:pt x="4012731" y="1428001"/>
                    </a:lnTo>
                    <a:cubicBezTo>
                      <a:pt x="4012731" y="1440150"/>
                      <a:pt x="4002882" y="1450000"/>
                      <a:pt x="3990732" y="1450000"/>
                    </a:cubicBezTo>
                    <a:lnTo>
                      <a:pt x="21999" y="1450000"/>
                    </a:lnTo>
                    <a:cubicBezTo>
                      <a:pt x="9849" y="1450000"/>
                      <a:pt x="0" y="1440150"/>
                      <a:pt x="0" y="1428001"/>
                    </a:cubicBezTo>
                    <a:lnTo>
                      <a:pt x="0" y="21999"/>
                    </a:lnTo>
                    <a:cubicBezTo>
                      <a:pt x="0" y="9849"/>
                      <a:pt x="9849" y="0"/>
                      <a:pt x="21999" y="0"/>
                    </a:cubicBezTo>
                    <a:close/>
                  </a:path>
                </a:pathLst>
              </a:custGeom>
              <a:solidFill>
                <a:srgbClr val="F2F1F1"/>
              </a:solidFill>
            </p:spPr>
          </p:sp>
          <p:sp>
            <p:nvSpPr>
              <p:cNvPr id="8" name="TextBox 8"/>
              <p:cNvSpPr txBox="1"/>
              <p:nvPr/>
            </p:nvSpPr>
            <p:spPr>
              <a:xfrm>
                <a:off x="0" y="-76200"/>
                <a:ext cx="4012731" cy="1526200"/>
              </a:xfrm>
              <a:prstGeom prst="rect">
                <a:avLst/>
              </a:prstGeom>
            </p:spPr>
            <p:txBody>
              <a:bodyPr lIns="52803" tIns="52803" rIns="52803" bIns="52803" rtlCol="0" anchor="ctr"/>
              <a:lstStyle/>
              <a:p>
                <a:pPr algn="ctr">
                  <a:lnSpc>
                    <a:spcPts val="2659"/>
                  </a:lnSpc>
                </a:pPr>
                <a:endParaRPr/>
              </a:p>
            </p:txBody>
          </p:sp>
        </p:grpSp>
        <p:grpSp>
          <p:nvGrpSpPr>
            <p:cNvPr id="9" name="Group 9"/>
            <p:cNvGrpSpPr/>
            <p:nvPr/>
          </p:nvGrpSpPr>
          <p:grpSpPr>
            <a:xfrm>
              <a:off x="1170533" y="-273674"/>
              <a:ext cx="3851449" cy="1818181"/>
              <a:chOff x="0" y="-72180"/>
              <a:chExt cx="1015799" cy="479536"/>
            </a:xfrm>
          </p:grpSpPr>
          <p:sp>
            <p:nvSpPr>
              <p:cNvPr id="10" name="Freeform 10"/>
              <p:cNvSpPr/>
              <p:nvPr/>
            </p:nvSpPr>
            <p:spPr>
              <a:xfrm>
                <a:off x="0" y="0"/>
                <a:ext cx="1013291" cy="365236"/>
              </a:xfrm>
              <a:custGeom>
                <a:avLst/>
                <a:gdLst/>
                <a:ahLst/>
                <a:cxnLst/>
                <a:rect l="l" t="t" r="r" b="b"/>
                <a:pathLst>
                  <a:path w="1013291" h="365236">
                    <a:moveTo>
                      <a:pt x="123593" y="0"/>
                    </a:moveTo>
                    <a:lnTo>
                      <a:pt x="889698" y="0"/>
                    </a:lnTo>
                    <a:cubicBezTo>
                      <a:pt x="922477" y="0"/>
                      <a:pt x="953913" y="13021"/>
                      <a:pt x="977092" y="36200"/>
                    </a:cubicBezTo>
                    <a:cubicBezTo>
                      <a:pt x="1000270" y="59378"/>
                      <a:pt x="1013291" y="90814"/>
                      <a:pt x="1013291" y="123593"/>
                    </a:cubicBezTo>
                    <a:lnTo>
                      <a:pt x="1013291" y="241642"/>
                    </a:lnTo>
                    <a:cubicBezTo>
                      <a:pt x="1013291" y="309901"/>
                      <a:pt x="957957" y="365236"/>
                      <a:pt x="889698" y="365236"/>
                    </a:cubicBezTo>
                    <a:lnTo>
                      <a:pt x="123593" y="365236"/>
                    </a:lnTo>
                    <a:cubicBezTo>
                      <a:pt x="90814" y="365236"/>
                      <a:pt x="59378" y="352214"/>
                      <a:pt x="36200" y="329036"/>
                    </a:cubicBezTo>
                    <a:cubicBezTo>
                      <a:pt x="13021" y="305858"/>
                      <a:pt x="0" y="274421"/>
                      <a:pt x="0" y="241642"/>
                    </a:cubicBezTo>
                    <a:lnTo>
                      <a:pt x="0" y="123593"/>
                    </a:lnTo>
                    <a:cubicBezTo>
                      <a:pt x="0" y="90814"/>
                      <a:pt x="13021" y="59378"/>
                      <a:pt x="36200" y="36200"/>
                    </a:cubicBezTo>
                    <a:cubicBezTo>
                      <a:pt x="59378" y="13021"/>
                      <a:pt x="90814" y="0"/>
                      <a:pt x="123593" y="0"/>
                    </a:cubicBezTo>
                    <a:close/>
                  </a:path>
                </a:pathLst>
              </a:custGeom>
              <a:solidFill>
                <a:srgbClr val="17726D"/>
              </a:solidFill>
              <a:ln cap="rnd">
                <a:noFill/>
                <a:prstDash val="solid"/>
                <a:round/>
              </a:ln>
            </p:spPr>
          </p:sp>
          <p:sp>
            <p:nvSpPr>
              <p:cNvPr id="11" name="TextBox 11"/>
              <p:cNvSpPr txBox="1"/>
              <p:nvPr/>
            </p:nvSpPr>
            <p:spPr>
              <a:xfrm>
                <a:off x="2508" y="-72180"/>
                <a:ext cx="1013291" cy="479536"/>
              </a:xfrm>
              <a:prstGeom prst="rect">
                <a:avLst/>
              </a:prstGeom>
            </p:spPr>
            <p:txBody>
              <a:bodyPr lIns="0" tIns="0" rIns="0" bIns="0" rtlCol="0" anchor="ctr"/>
              <a:lstStyle/>
              <a:p>
                <a:pPr algn="ctr">
                  <a:lnSpc>
                    <a:spcPts val="3919"/>
                  </a:lnSpc>
                </a:pPr>
                <a:r>
                  <a:rPr lang="en-US" sz="2799" b="1" dirty="0">
                    <a:solidFill>
                      <a:srgbClr val="FFFFFF"/>
                    </a:solidFill>
                    <a:latin typeface="Times New Roman Bold"/>
                    <a:ea typeface="Times New Roman Bold"/>
                    <a:cs typeface="Times New Roman Bold"/>
                    <a:sym typeface="Times New Roman Bold"/>
                  </a:rPr>
                  <a:t>Feature </a:t>
                </a:r>
              </a:p>
              <a:p>
                <a:pPr marL="0" lvl="0" indent="0" algn="ctr">
                  <a:lnSpc>
                    <a:spcPts val="3919"/>
                  </a:lnSpc>
                  <a:spcBef>
                    <a:spcPct val="0"/>
                  </a:spcBef>
                </a:pPr>
                <a:r>
                  <a:rPr lang="en-US" sz="2799" b="1" dirty="0">
                    <a:solidFill>
                      <a:srgbClr val="FFFFFF"/>
                    </a:solidFill>
                    <a:latin typeface="Times New Roman Bold"/>
                    <a:ea typeface="Times New Roman Bold"/>
                    <a:cs typeface="Times New Roman Bold"/>
                    <a:sym typeface="Times New Roman Bold"/>
                  </a:rPr>
                  <a:t>Extraction</a:t>
                </a:r>
              </a:p>
            </p:txBody>
          </p:sp>
        </p:grpSp>
        <p:grpSp>
          <p:nvGrpSpPr>
            <p:cNvPr id="12" name="Group 12"/>
            <p:cNvGrpSpPr/>
            <p:nvPr/>
          </p:nvGrpSpPr>
          <p:grpSpPr>
            <a:xfrm>
              <a:off x="6238499" y="-289177"/>
              <a:ext cx="3841940" cy="1818181"/>
              <a:chOff x="0" y="-76269"/>
              <a:chExt cx="1013291" cy="479536"/>
            </a:xfrm>
          </p:grpSpPr>
          <p:sp>
            <p:nvSpPr>
              <p:cNvPr id="13" name="Freeform 13"/>
              <p:cNvSpPr/>
              <p:nvPr/>
            </p:nvSpPr>
            <p:spPr>
              <a:xfrm>
                <a:off x="0" y="0"/>
                <a:ext cx="1013291" cy="365236"/>
              </a:xfrm>
              <a:custGeom>
                <a:avLst/>
                <a:gdLst/>
                <a:ahLst/>
                <a:cxnLst/>
                <a:rect l="l" t="t" r="r" b="b"/>
                <a:pathLst>
                  <a:path w="1013291" h="365236">
                    <a:moveTo>
                      <a:pt x="123593" y="0"/>
                    </a:moveTo>
                    <a:lnTo>
                      <a:pt x="889698" y="0"/>
                    </a:lnTo>
                    <a:cubicBezTo>
                      <a:pt x="922477" y="0"/>
                      <a:pt x="953913" y="13021"/>
                      <a:pt x="977092" y="36200"/>
                    </a:cubicBezTo>
                    <a:cubicBezTo>
                      <a:pt x="1000270" y="59378"/>
                      <a:pt x="1013291" y="90814"/>
                      <a:pt x="1013291" y="123593"/>
                    </a:cubicBezTo>
                    <a:lnTo>
                      <a:pt x="1013291" y="241642"/>
                    </a:lnTo>
                    <a:cubicBezTo>
                      <a:pt x="1013291" y="309901"/>
                      <a:pt x="957957" y="365236"/>
                      <a:pt x="889698" y="365236"/>
                    </a:cubicBezTo>
                    <a:lnTo>
                      <a:pt x="123593" y="365236"/>
                    </a:lnTo>
                    <a:cubicBezTo>
                      <a:pt x="90814" y="365236"/>
                      <a:pt x="59378" y="352214"/>
                      <a:pt x="36200" y="329036"/>
                    </a:cubicBezTo>
                    <a:cubicBezTo>
                      <a:pt x="13021" y="305858"/>
                      <a:pt x="0" y="274421"/>
                      <a:pt x="0" y="241642"/>
                    </a:cubicBezTo>
                    <a:lnTo>
                      <a:pt x="0" y="123593"/>
                    </a:lnTo>
                    <a:cubicBezTo>
                      <a:pt x="0" y="90814"/>
                      <a:pt x="13021" y="59378"/>
                      <a:pt x="36200" y="36200"/>
                    </a:cubicBezTo>
                    <a:cubicBezTo>
                      <a:pt x="59378" y="13021"/>
                      <a:pt x="90814" y="0"/>
                      <a:pt x="123593" y="0"/>
                    </a:cubicBezTo>
                    <a:close/>
                  </a:path>
                </a:pathLst>
              </a:custGeom>
              <a:solidFill>
                <a:srgbClr val="17726D"/>
              </a:solidFill>
              <a:ln cap="rnd">
                <a:noFill/>
                <a:prstDash val="solid"/>
                <a:round/>
              </a:ln>
            </p:spPr>
          </p:sp>
          <p:sp>
            <p:nvSpPr>
              <p:cNvPr id="14" name="TextBox 14"/>
              <p:cNvSpPr txBox="1"/>
              <p:nvPr/>
            </p:nvSpPr>
            <p:spPr>
              <a:xfrm>
                <a:off x="0" y="-76269"/>
                <a:ext cx="1013291" cy="479536"/>
              </a:xfrm>
              <a:prstGeom prst="rect">
                <a:avLst/>
              </a:prstGeom>
            </p:spPr>
            <p:txBody>
              <a:bodyPr lIns="0" tIns="0" rIns="0" bIns="0" rtlCol="0" anchor="ctr"/>
              <a:lstStyle/>
              <a:p>
                <a:pPr marL="0" lvl="0" indent="0" algn="ctr">
                  <a:lnSpc>
                    <a:spcPts val="3919"/>
                  </a:lnSpc>
                  <a:spcBef>
                    <a:spcPct val="0"/>
                  </a:spcBef>
                </a:pPr>
                <a:r>
                  <a:rPr lang="en-US" sz="2799" b="1" dirty="0">
                    <a:solidFill>
                      <a:srgbClr val="FFFFFF"/>
                    </a:solidFill>
                    <a:latin typeface="Times New Roman Bold"/>
                    <a:ea typeface="Times New Roman Bold"/>
                    <a:cs typeface="Times New Roman Bold"/>
                    <a:sym typeface="Times New Roman Bold"/>
                  </a:rPr>
                  <a:t>Initial Expectations</a:t>
                </a:r>
              </a:p>
            </p:txBody>
          </p:sp>
        </p:grpSp>
        <p:grpSp>
          <p:nvGrpSpPr>
            <p:cNvPr id="15" name="Group 15"/>
            <p:cNvGrpSpPr/>
            <p:nvPr/>
          </p:nvGrpSpPr>
          <p:grpSpPr>
            <a:xfrm>
              <a:off x="11306465" y="-289177"/>
              <a:ext cx="3748187" cy="1818181"/>
              <a:chOff x="0" y="-76269"/>
              <a:chExt cx="988564" cy="479536"/>
            </a:xfrm>
          </p:grpSpPr>
          <p:sp>
            <p:nvSpPr>
              <p:cNvPr id="16" name="Freeform 16"/>
              <p:cNvSpPr/>
              <p:nvPr/>
            </p:nvSpPr>
            <p:spPr>
              <a:xfrm>
                <a:off x="0" y="0"/>
                <a:ext cx="976004" cy="365236"/>
              </a:xfrm>
              <a:custGeom>
                <a:avLst/>
                <a:gdLst/>
                <a:ahLst/>
                <a:cxnLst/>
                <a:rect l="l" t="t" r="r" b="b"/>
                <a:pathLst>
                  <a:path w="976004" h="365236">
                    <a:moveTo>
                      <a:pt x="128315" y="0"/>
                    </a:moveTo>
                    <a:lnTo>
                      <a:pt x="847689" y="0"/>
                    </a:lnTo>
                    <a:cubicBezTo>
                      <a:pt x="881721" y="0"/>
                      <a:pt x="914358" y="13519"/>
                      <a:pt x="938422" y="37583"/>
                    </a:cubicBezTo>
                    <a:cubicBezTo>
                      <a:pt x="962486" y="61646"/>
                      <a:pt x="976004" y="94284"/>
                      <a:pt x="976004" y="128315"/>
                    </a:cubicBezTo>
                    <a:lnTo>
                      <a:pt x="976004" y="236921"/>
                    </a:lnTo>
                    <a:cubicBezTo>
                      <a:pt x="976004" y="307787"/>
                      <a:pt x="918556" y="365236"/>
                      <a:pt x="847689" y="365236"/>
                    </a:cubicBezTo>
                    <a:lnTo>
                      <a:pt x="128315" y="365236"/>
                    </a:lnTo>
                    <a:cubicBezTo>
                      <a:pt x="57449" y="365236"/>
                      <a:pt x="0" y="307787"/>
                      <a:pt x="0" y="236921"/>
                    </a:cubicBezTo>
                    <a:lnTo>
                      <a:pt x="0" y="128315"/>
                    </a:lnTo>
                    <a:cubicBezTo>
                      <a:pt x="0" y="57449"/>
                      <a:pt x="57449" y="0"/>
                      <a:pt x="128315" y="0"/>
                    </a:cubicBezTo>
                    <a:close/>
                  </a:path>
                </a:pathLst>
              </a:custGeom>
              <a:solidFill>
                <a:srgbClr val="17726D"/>
              </a:solidFill>
              <a:ln cap="rnd">
                <a:noFill/>
                <a:prstDash val="solid"/>
                <a:round/>
              </a:ln>
            </p:spPr>
          </p:sp>
          <p:sp>
            <p:nvSpPr>
              <p:cNvPr id="17" name="TextBox 17"/>
              <p:cNvSpPr txBox="1"/>
              <p:nvPr/>
            </p:nvSpPr>
            <p:spPr>
              <a:xfrm>
                <a:off x="12560" y="-76269"/>
                <a:ext cx="976004" cy="479536"/>
              </a:xfrm>
              <a:prstGeom prst="rect">
                <a:avLst/>
              </a:prstGeom>
            </p:spPr>
            <p:txBody>
              <a:bodyPr lIns="0" tIns="0" rIns="0" bIns="0" rtlCol="0" anchor="ctr"/>
              <a:lstStyle/>
              <a:p>
                <a:pPr marL="0" lvl="0" indent="0" algn="ctr">
                  <a:lnSpc>
                    <a:spcPts val="3919"/>
                  </a:lnSpc>
                  <a:spcBef>
                    <a:spcPct val="0"/>
                  </a:spcBef>
                </a:pPr>
                <a:r>
                  <a:rPr lang="en-US" sz="2799" b="1" dirty="0">
                    <a:solidFill>
                      <a:srgbClr val="FFFFFF"/>
                    </a:solidFill>
                    <a:latin typeface="Times New Roman Bold"/>
                    <a:ea typeface="Times New Roman Bold"/>
                    <a:cs typeface="Times New Roman Bold"/>
                    <a:sym typeface="Times New Roman Bold"/>
                  </a:rPr>
                  <a:t>Anticipated Accuracy</a:t>
                </a:r>
              </a:p>
            </p:txBody>
          </p:sp>
        </p:grpSp>
        <p:sp>
          <p:nvSpPr>
            <p:cNvPr id="18" name="TextBox 18"/>
            <p:cNvSpPr txBox="1"/>
            <p:nvPr/>
          </p:nvSpPr>
          <p:spPr>
            <a:xfrm>
              <a:off x="1247223" y="1744992"/>
              <a:ext cx="3688561" cy="4817957"/>
            </a:xfrm>
            <a:prstGeom prst="rect">
              <a:avLst/>
            </a:prstGeom>
          </p:spPr>
          <p:txBody>
            <a:bodyPr lIns="0" tIns="0" rIns="0" bIns="0" rtlCol="0" anchor="t">
              <a:spAutoFit/>
            </a:bodyPr>
            <a:lstStyle/>
            <a:p>
              <a:pPr marL="0" lvl="0" indent="0" algn="ctr">
                <a:lnSpc>
                  <a:spcPts val="3220"/>
                </a:lnSpc>
                <a:spcBef>
                  <a:spcPct val="0"/>
                </a:spcBef>
              </a:pPr>
              <a:r>
                <a:rPr lang="en-US" sz="2300" spc="-46">
                  <a:solidFill>
                    <a:srgbClr val="000000"/>
                  </a:solidFill>
                  <a:latin typeface="Times New Roman"/>
                  <a:ea typeface="Times New Roman"/>
                  <a:cs typeface="Times New Roman"/>
                  <a:sym typeface="Times New Roman"/>
                </a:rPr>
                <a:t>Successfully extracted important features like RMS, mean, variance, crest factor, energy, and dominant frequency from our audio signals. This gives us a solid base for classification.</a:t>
              </a:r>
            </a:p>
          </p:txBody>
        </p:sp>
        <p:grpSp>
          <p:nvGrpSpPr>
            <p:cNvPr id="19" name="Group 19"/>
            <p:cNvGrpSpPr/>
            <p:nvPr/>
          </p:nvGrpSpPr>
          <p:grpSpPr>
            <a:xfrm>
              <a:off x="16234692" y="-284502"/>
              <a:ext cx="3746549" cy="1818182"/>
              <a:chOff x="0" y="-75036"/>
              <a:chExt cx="988132" cy="479536"/>
            </a:xfrm>
          </p:grpSpPr>
          <p:sp>
            <p:nvSpPr>
              <p:cNvPr id="20" name="Freeform 20"/>
              <p:cNvSpPr/>
              <p:nvPr/>
            </p:nvSpPr>
            <p:spPr>
              <a:xfrm>
                <a:off x="0" y="0"/>
                <a:ext cx="976004" cy="365236"/>
              </a:xfrm>
              <a:custGeom>
                <a:avLst/>
                <a:gdLst/>
                <a:ahLst/>
                <a:cxnLst/>
                <a:rect l="l" t="t" r="r" b="b"/>
                <a:pathLst>
                  <a:path w="976004" h="365236">
                    <a:moveTo>
                      <a:pt x="128315" y="0"/>
                    </a:moveTo>
                    <a:lnTo>
                      <a:pt x="847689" y="0"/>
                    </a:lnTo>
                    <a:cubicBezTo>
                      <a:pt x="881721" y="0"/>
                      <a:pt x="914358" y="13519"/>
                      <a:pt x="938422" y="37583"/>
                    </a:cubicBezTo>
                    <a:cubicBezTo>
                      <a:pt x="962486" y="61646"/>
                      <a:pt x="976004" y="94284"/>
                      <a:pt x="976004" y="128315"/>
                    </a:cubicBezTo>
                    <a:lnTo>
                      <a:pt x="976004" y="236921"/>
                    </a:lnTo>
                    <a:cubicBezTo>
                      <a:pt x="976004" y="307787"/>
                      <a:pt x="918556" y="365236"/>
                      <a:pt x="847689" y="365236"/>
                    </a:cubicBezTo>
                    <a:lnTo>
                      <a:pt x="128315" y="365236"/>
                    </a:lnTo>
                    <a:cubicBezTo>
                      <a:pt x="57449" y="365236"/>
                      <a:pt x="0" y="307787"/>
                      <a:pt x="0" y="236921"/>
                    </a:cubicBezTo>
                    <a:lnTo>
                      <a:pt x="0" y="128315"/>
                    </a:lnTo>
                    <a:cubicBezTo>
                      <a:pt x="0" y="57449"/>
                      <a:pt x="57449" y="0"/>
                      <a:pt x="128315" y="0"/>
                    </a:cubicBezTo>
                    <a:close/>
                  </a:path>
                </a:pathLst>
              </a:custGeom>
              <a:solidFill>
                <a:srgbClr val="17726D"/>
              </a:solidFill>
              <a:ln cap="rnd">
                <a:noFill/>
                <a:prstDash val="solid"/>
                <a:round/>
              </a:ln>
            </p:spPr>
          </p:sp>
          <p:sp>
            <p:nvSpPr>
              <p:cNvPr id="21" name="TextBox 21"/>
              <p:cNvSpPr txBox="1"/>
              <p:nvPr/>
            </p:nvSpPr>
            <p:spPr>
              <a:xfrm>
                <a:off x="12128" y="-75036"/>
                <a:ext cx="976004" cy="479536"/>
              </a:xfrm>
              <a:prstGeom prst="rect">
                <a:avLst/>
              </a:prstGeom>
            </p:spPr>
            <p:txBody>
              <a:bodyPr lIns="0" tIns="0" rIns="0" bIns="0" rtlCol="0" anchor="ctr"/>
              <a:lstStyle/>
              <a:p>
                <a:pPr algn="ctr">
                  <a:lnSpc>
                    <a:spcPts val="3919"/>
                  </a:lnSpc>
                </a:pPr>
                <a:r>
                  <a:rPr lang="en-US" sz="2799" b="1" dirty="0">
                    <a:solidFill>
                      <a:srgbClr val="FFFFFF"/>
                    </a:solidFill>
                    <a:latin typeface="Times New Roman Bold"/>
                    <a:ea typeface="Times New Roman Bold"/>
                    <a:cs typeface="Times New Roman Bold"/>
                    <a:sym typeface="Times New Roman Bold"/>
                  </a:rPr>
                  <a:t>Steps in</a:t>
                </a:r>
              </a:p>
              <a:p>
                <a:pPr marL="0" lvl="0" indent="0" algn="ctr">
                  <a:lnSpc>
                    <a:spcPts val="3919"/>
                  </a:lnSpc>
                  <a:spcBef>
                    <a:spcPct val="0"/>
                  </a:spcBef>
                </a:pPr>
                <a:r>
                  <a:rPr lang="en-US" sz="2799" b="1" dirty="0">
                    <a:solidFill>
                      <a:srgbClr val="FFFFFF"/>
                    </a:solidFill>
                    <a:latin typeface="Times New Roman Bold"/>
                    <a:ea typeface="Times New Roman Bold"/>
                    <a:cs typeface="Times New Roman Bold"/>
                    <a:sym typeface="Times New Roman Bold"/>
                  </a:rPr>
                  <a:t>Progress</a:t>
                </a:r>
              </a:p>
            </p:txBody>
          </p:sp>
        </p:grpSp>
        <p:sp>
          <p:nvSpPr>
            <p:cNvPr id="22" name="TextBox 22"/>
            <p:cNvSpPr txBox="1"/>
            <p:nvPr/>
          </p:nvSpPr>
          <p:spPr>
            <a:xfrm>
              <a:off x="6238499" y="1744992"/>
              <a:ext cx="3688561" cy="5351357"/>
            </a:xfrm>
            <a:prstGeom prst="rect">
              <a:avLst/>
            </a:prstGeom>
          </p:spPr>
          <p:txBody>
            <a:bodyPr lIns="0" tIns="0" rIns="0" bIns="0" rtlCol="0" anchor="t">
              <a:spAutoFit/>
            </a:bodyPr>
            <a:lstStyle/>
            <a:p>
              <a:pPr marL="0" lvl="0" indent="0" algn="ctr">
                <a:lnSpc>
                  <a:spcPts val="3220"/>
                </a:lnSpc>
                <a:spcBef>
                  <a:spcPct val="0"/>
                </a:spcBef>
              </a:pPr>
              <a:r>
                <a:rPr lang="en-US" sz="2300" spc="-46">
                  <a:solidFill>
                    <a:srgbClr val="000000"/>
                  </a:solidFill>
                  <a:latin typeface="Times New Roman"/>
                  <a:ea typeface="Times New Roman"/>
                  <a:cs typeface="Times New Roman"/>
                  <a:sym typeface="Times New Roman"/>
                </a:rPr>
                <a:t>Though the  classifier is not fully implemented the classifier, based on what we’ve studied and other research papers, we expect the deep learning model (1D CNN) to give good results. </a:t>
              </a:r>
            </a:p>
          </p:txBody>
        </p:sp>
        <p:sp>
          <p:nvSpPr>
            <p:cNvPr id="23" name="TextBox 23"/>
            <p:cNvSpPr txBox="1"/>
            <p:nvPr/>
          </p:nvSpPr>
          <p:spPr>
            <a:xfrm>
              <a:off x="11306465" y="1744992"/>
              <a:ext cx="3688561" cy="5884757"/>
            </a:xfrm>
            <a:prstGeom prst="rect">
              <a:avLst/>
            </a:prstGeom>
          </p:spPr>
          <p:txBody>
            <a:bodyPr lIns="0" tIns="0" rIns="0" bIns="0" rtlCol="0" anchor="t">
              <a:spAutoFit/>
            </a:bodyPr>
            <a:lstStyle/>
            <a:p>
              <a:pPr algn="ctr">
                <a:lnSpc>
                  <a:spcPts val="3220"/>
                </a:lnSpc>
              </a:pPr>
              <a:r>
                <a:rPr lang="en-US" sz="2300" spc="-46">
                  <a:solidFill>
                    <a:srgbClr val="000000"/>
                  </a:solidFill>
                  <a:latin typeface="Times New Roman"/>
                  <a:ea typeface="Times New Roman"/>
                  <a:cs typeface="Times New Roman"/>
                  <a:sym typeface="Times New Roman"/>
                </a:rPr>
                <a:t>Although at this stage, we can’t report exact values, we’re hoping for good classification accuracy after the final testing. </a:t>
              </a:r>
            </a:p>
            <a:p>
              <a:pPr marL="0" lvl="0" indent="0" algn="ctr">
                <a:lnSpc>
                  <a:spcPts val="3220"/>
                </a:lnSpc>
                <a:spcBef>
                  <a:spcPct val="0"/>
                </a:spcBef>
              </a:pPr>
              <a:r>
                <a:rPr lang="en-US" sz="2300" spc="-46">
                  <a:solidFill>
                    <a:srgbClr val="000000"/>
                  </a:solidFill>
                  <a:latin typeface="Times New Roman"/>
                  <a:ea typeface="Times New Roman"/>
                  <a:cs typeface="Times New Roman"/>
                  <a:sym typeface="Times New Roman"/>
                </a:rPr>
                <a:t>  We plan to use SVM and Random Forest to provide benchmarks for comparison and validation.</a:t>
              </a:r>
            </a:p>
          </p:txBody>
        </p:sp>
        <p:sp>
          <p:nvSpPr>
            <p:cNvPr id="24" name="TextBox 24"/>
            <p:cNvSpPr txBox="1"/>
            <p:nvPr/>
          </p:nvSpPr>
          <p:spPr>
            <a:xfrm>
              <a:off x="16303126" y="1744992"/>
              <a:ext cx="3688561" cy="5884757"/>
            </a:xfrm>
            <a:prstGeom prst="rect">
              <a:avLst/>
            </a:prstGeom>
          </p:spPr>
          <p:txBody>
            <a:bodyPr lIns="0" tIns="0" rIns="0" bIns="0" rtlCol="0" anchor="t">
              <a:spAutoFit/>
            </a:bodyPr>
            <a:lstStyle/>
            <a:p>
              <a:pPr marL="0" lvl="0" indent="0" algn="ctr">
                <a:lnSpc>
                  <a:spcPts val="3220"/>
                </a:lnSpc>
                <a:spcBef>
                  <a:spcPct val="0"/>
                </a:spcBef>
              </a:pPr>
              <a:r>
                <a:rPr lang="en-US" sz="2300" spc="-46">
                  <a:solidFill>
                    <a:srgbClr val="000000"/>
                  </a:solidFill>
                  <a:latin typeface="Times New Roman"/>
                  <a:ea typeface="Times New Roman"/>
                  <a:cs typeface="Times New Roman"/>
                  <a:sym typeface="Times New Roman"/>
                </a:rPr>
                <a:t>Our current focus is completing the classifier implementation, running it, and analyzing the results, which we believe will be promising based on the features we’ve chosen and the methods we’re using.</a:t>
              </a: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2050286"/>
            <a:ext cx="877649" cy="877649"/>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7726D"/>
            </a:solidFill>
          </p:spPr>
        </p:sp>
        <p:sp>
          <p:nvSpPr>
            <p:cNvPr id="4" name="TextBox 4"/>
            <p:cNvSpPr txBox="1"/>
            <p:nvPr/>
          </p:nvSpPr>
          <p:spPr>
            <a:xfrm>
              <a:off x="76200" y="-47625"/>
              <a:ext cx="660400" cy="784225"/>
            </a:xfrm>
            <a:prstGeom prst="rect">
              <a:avLst/>
            </a:prstGeom>
          </p:spPr>
          <p:txBody>
            <a:bodyPr lIns="44470" tIns="44470" rIns="44470" bIns="44470" rtlCol="0" anchor="ctr"/>
            <a:lstStyle/>
            <a:p>
              <a:pPr algn="ctr">
                <a:lnSpc>
                  <a:spcPts val="4339"/>
                </a:lnSpc>
              </a:pPr>
              <a:r>
                <a:rPr lang="en-US" sz="3099" b="1">
                  <a:solidFill>
                    <a:srgbClr val="FFFFFF"/>
                  </a:solidFill>
                  <a:latin typeface="Times New Roman Bold"/>
                  <a:ea typeface="Times New Roman Bold"/>
                  <a:cs typeface="Times New Roman Bold"/>
                  <a:sym typeface="Times New Roman Bold"/>
                </a:rPr>
                <a:t>01</a:t>
              </a:r>
            </a:p>
          </p:txBody>
        </p:sp>
      </p:grpSp>
      <p:sp>
        <p:nvSpPr>
          <p:cNvPr id="5" name="TextBox 5"/>
          <p:cNvSpPr txBox="1"/>
          <p:nvPr/>
        </p:nvSpPr>
        <p:spPr>
          <a:xfrm>
            <a:off x="2122250" y="2144305"/>
            <a:ext cx="14998036" cy="546735"/>
          </a:xfrm>
          <a:prstGeom prst="rect">
            <a:avLst/>
          </a:prstGeom>
        </p:spPr>
        <p:txBody>
          <a:bodyPr lIns="0" tIns="0" rIns="0" bIns="0" rtlCol="0" anchor="t">
            <a:spAutoFit/>
          </a:bodyPr>
          <a:lstStyle/>
          <a:p>
            <a:pPr marL="0" lvl="0" indent="0" algn="just">
              <a:lnSpc>
                <a:spcPts val="4184"/>
              </a:lnSpc>
            </a:pPr>
            <a:r>
              <a:rPr lang="en-US" sz="2699" b="1">
                <a:solidFill>
                  <a:srgbClr val="000000"/>
                </a:solidFill>
                <a:latin typeface="Times New Roman Bold"/>
                <a:ea typeface="Times New Roman Bold"/>
                <a:cs typeface="Times New Roman Bold"/>
                <a:sym typeface="Times New Roman Bold"/>
              </a:rPr>
              <a:t> Focused on analyzing acoustic signals for fault detection and localization in electric motors.</a:t>
            </a:r>
          </a:p>
        </p:txBody>
      </p:sp>
      <p:sp>
        <p:nvSpPr>
          <p:cNvPr id="6" name="AutoShape 6"/>
          <p:cNvSpPr/>
          <p:nvPr/>
        </p:nvSpPr>
        <p:spPr>
          <a:xfrm>
            <a:off x="1028700" y="1326027"/>
            <a:ext cx="16230600" cy="0"/>
          </a:xfrm>
          <a:prstGeom prst="line">
            <a:avLst/>
          </a:prstGeom>
          <a:ln w="76200" cap="flat">
            <a:solidFill>
              <a:srgbClr val="17726D"/>
            </a:solidFill>
            <a:prstDash val="solid"/>
            <a:headEnd type="none" w="sm" len="sm"/>
            <a:tailEnd type="none" w="sm" len="sm"/>
          </a:ln>
        </p:spPr>
      </p:sp>
      <p:sp>
        <p:nvSpPr>
          <p:cNvPr id="7" name="TextBox 7"/>
          <p:cNvSpPr txBox="1"/>
          <p:nvPr/>
        </p:nvSpPr>
        <p:spPr>
          <a:xfrm>
            <a:off x="1028700" y="252094"/>
            <a:ext cx="16230600" cy="847726"/>
          </a:xfrm>
          <a:prstGeom prst="rect">
            <a:avLst/>
          </a:prstGeom>
        </p:spPr>
        <p:txBody>
          <a:bodyPr lIns="0" tIns="0" rIns="0" bIns="0" rtlCol="0" anchor="t">
            <a:spAutoFit/>
          </a:bodyPr>
          <a:lstStyle/>
          <a:p>
            <a:pPr marL="0" lvl="0" indent="0" algn="ctr">
              <a:lnSpc>
                <a:spcPts val="6299"/>
              </a:lnSpc>
            </a:pPr>
            <a:r>
              <a:rPr lang="en-US" sz="4499" b="1" spc="332">
                <a:solidFill>
                  <a:srgbClr val="000000"/>
                </a:solidFill>
                <a:latin typeface="Times New Roman Bold"/>
                <a:ea typeface="Times New Roman Bold"/>
                <a:cs typeface="Times New Roman Bold"/>
                <a:sym typeface="Times New Roman Bold"/>
              </a:rPr>
              <a:t>CONCLUSION</a:t>
            </a:r>
          </a:p>
        </p:txBody>
      </p:sp>
      <p:sp>
        <p:nvSpPr>
          <p:cNvPr id="8" name="TextBox 8"/>
          <p:cNvSpPr txBox="1"/>
          <p:nvPr/>
        </p:nvSpPr>
        <p:spPr>
          <a:xfrm>
            <a:off x="17362553" y="9394063"/>
            <a:ext cx="164009" cy="368301"/>
          </a:xfrm>
          <a:prstGeom prst="rect">
            <a:avLst/>
          </a:prstGeom>
        </p:spPr>
        <p:txBody>
          <a:bodyPr lIns="0" tIns="0" rIns="0" bIns="0" rtlCol="0" anchor="t">
            <a:spAutoFit/>
          </a:bodyPr>
          <a:lstStyle/>
          <a:p>
            <a:pPr marL="0" lvl="0" indent="0" algn="r">
              <a:lnSpc>
                <a:spcPts val="3099"/>
              </a:lnSpc>
            </a:pPr>
            <a:r>
              <a:rPr lang="en-US" sz="1999" b="1" spc="147">
                <a:solidFill>
                  <a:srgbClr val="000000"/>
                </a:solidFill>
                <a:latin typeface="Open Sans Bold"/>
                <a:ea typeface="Open Sans Bold"/>
                <a:cs typeface="Open Sans Bold"/>
                <a:sym typeface="Open Sans Bold"/>
              </a:rPr>
              <a:t>9</a:t>
            </a:r>
          </a:p>
        </p:txBody>
      </p:sp>
      <p:grpSp>
        <p:nvGrpSpPr>
          <p:cNvPr id="9" name="Group 9"/>
          <p:cNvGrpSpPr/>
          <p:nvPr/>
        </p:nvGrpSpPr>
        <p:grpSpPr>
          <a:xfrm>
            <a:off x="1028700" y="3330478"/>
            <a:ext cx="877649" cy="877649"/>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7726D"/>
            </a:solidFill>
          </p:spPr>
        </p:sp>
        <p:sp>
          <p:nvSpPr>
            <p:cNvPr id="11" name="TextBox 11"/>
            <p:cNvSpPr txBox="1"/>
            <p:nvPr/>
          </p:nvSpPr>
          <p:spPr>
            <a:xfrm>
              <a:off x="76200" y="-47625"/>
              <a:ext cx="660400" cy="784225"/>
            </a:xfrm>
            <a:prstGeom prst="rect">
              <a:avLst/>
            </a:prstGeom>
          </p:spPr>
          <p:txBody>
            <a:bodyPr lIns="44470" tIns="44470" rIns="44470" bIns="44470" rtlCol="0" anchor="ctr"/>
            <a:lstStyle/>
            <a:p>
              <a:pPr algn="ctr">
                <a:lnSpc>
                  <a:spcPts val="4339"/>
                </a:lnSpc>
              </a:pPr>
              <a:r>
                <a:rPr lang="en-US" sz="3099" b="1">
                  <a:solidFill>
                    <a:srgbClr val="FFFFFF"/>
                  </a:solidFill>
                  <a:latin typeface="Times New Roman Bold"/>
                  <a:ea typeface="Times New Roman Bold"/>
                  <a:cs typeface="Times New Roman Bold"/>
                  <a:sym typeface="Times New Roman Bold"/>
                </a:rPr>
                <a:t>02</a:t>
              </a:r>
            </a:p>
          </p:txBody>
        </p:sp>
      </p:grpSp>
      <p:sp>
        <p:nvSpPr>
          <p:cNvPr id="12" name="TextBox 12"/>
          <p:cNvSpPr txBox="1"/>
          <p:nvPr/>
        </p:nvSpPr>
        <p:spPr>
          <a:xfrm>
            <a:off x="2122250" y="3424497"/>
            <a:ext cx="14998036" cy="546735"/>
          </a:xfrm>
          <a:prstGeom prst="rect">
            <a:avLst/>
          </a:prstGeom>
        </p:spPr>
        <p:txBody>
          <a:bodyPr lIns="0" tIns="0" rIns="0" bIns="0" rtlCol="0" anchor="t">
            <a:spAutoFit/>
          </a:bodyPr>
          <a:lstStyle/>
          <a:p>
            <a:pPr marL="0" lvl="0" indent="0" algn="just">
              <a:lnSpc>
                <a:spcPts val="4184"/>
              </a:lnSpc>
            </a:pPr>
            <a:r>
              <a:rPr lang="en-US" sz="2699" b="1">
                <a:solidFill>
                  <a:srgbClr val="000000"/>
                </a:solidFill>
                <a:latin typeface="Times New Roman Bold"/>
                <a:ea typeface="Times New Roman Bold"/>
                <a:cs typeface="Times New Roman Bold"/>
                <a:sym typeface="Times New Roman Bold"/>
              </a:rPr>
              <a:t>Extracted key audio features such as RMS, mean, variance, and dominant frequency.</a:t>
            </a:r>
          </a:p>
        </p:txBody>
      </p:sp>
      <p:grpSp>
        <p:nvGrpSpPr>
          <p:cNvPr id="13" name="Group 13"/>
          <p:cNvGrpSpPr/>
          <p:nvPr/>
        </p:nvGrpSpPr>
        <p:grpSpPr>
          <a:xfrm>
            <a:off x="1028700" y="4608177"/>
            <a:ext cx="877649" cy="877649"/>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7726D"/>
            </a:solidFill>
          </p:spPr>
        </p:sp>
        <p:sp>
          <p:nvSpPr>
            <p:cNvPr id="15" name="TextBox 15"/>
            <p:cNvSpPr txBox="1"/>
            <p:nvPr/>
          </p:nvSpPr>
          <p:spPr>
            <a:xfrm>
              <a:off x="76200" y="-47625"/>
              <a:ext cx="660400" cy="784225"/>
            </a:xfrm>
            <a:prstGeom prst="rect">
              <a:avLst/>
            </a:prstGeom>
          </p:spPr>
          <p:txBody>
            <a:bodyPr lIns="44470" tIns="44470" rIns="44470" bIns="44470" rtlCol="0" anchor="ctr"/>
            <a:lstStyle/>
            <a:p>
              <a:pPr algn="ctr">
                <a:lnSpc>
                  <a:spcPts val="4339"/>
                </a:lnSpc>
              </a:pPr>
              <a:r>
                <a:rPr lang="en-US" sz="3099" b="1">
                  <a:solidFill>
                    <a:srgbClr val="FFFFFF"/>
                  </a:solidFill>
                  <a:latin typeface="Times New Roman Bold"/>
                  <a:ea typeface="Times New Roman Bold"/>
                  <a:cs typeface="Times New Roman Bold"/>
                  <a:sym typeface="Times New Roman Bold"/>
                </a:rPr>
                <a:t>03</a:t>
              </a:r>
            </a:p>
          </p:txBody>
        </p:sp>
      </p:grpSp>
      <p:sp>
        <p:nvSpPr>
          <p:cNvPr id="16" name="TextBox 16"/>
          <p:cNvSpPr txBox="1"/>
          <p:nvPr/>
        </p:nvSpPr>
        <p:spPr>
          <a:xfrm>
            <a:off x="2122250" y="4702196"/>
            <a:ext cx="14998036" cy="546735"/>
          </a:xfrm>
          <a:prstGeom prst="rect">
            <a:avLst/>
          </a:prstGeom>
        </p:spPr>
        <p:txBody>
          <a:bodyPr lIns="0" tIns="0" rIns="0" bIns="0" rtlCol="0" anchor="t">
            <a:spAutoFit/>
          </a:bodyPr>
          <a:lstStyle/>
          <a:p>
            <a:pPr marL="0" lvl="0" indent="0" algn="just">
              <a:lnSpc>
                <a:spcPts val="4184"/>
              </a:lnSpc>
            </a:pPr>
            <a:r>
              <a:rPr lang="en-US" sz="2699" b="1">
                <a:solidFill>
                  <a:srgbClr val="000000"/>
                </a:solidFill>
                <a:latin typeface="Times New Roman Bold"/>
                <a:ea typeface="Times New Roman Bold"/>
                <a:cs typeface="Times New Roman Bold"/>
                <a:sym typeface="Times New Roman Bold"/>
              </a:rPr>
              <a:t>Integrated deep learning techniques for improved fault classification accuracy.</a:t>
            </a:r>
          </a:p>
        </p:txBody>
      </p:sp>
      <p:grpSp>
        <p:nvGrpSpPr>
          <p:cNvPr id="17" name="Group 17"/>
          <p:cNvGrpSpPr/>
          <p:nvPr/>
        </p:nvGrpSpPr>
        <p:grpSpPr>
          <a:xfrm>
            <a:off x="1028700" y="5885876"/>
            <a:ext cx="877649" cy="877649"/>
            <a:chOff x="0" y="0"/>
            <a:chExt cx="812800" cy="812800"/>
          </a:xfrm>
        </p:grpSpPr>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7726D"/>
            </a:solidFill>
          </p:spPr>
        </p:sp>
        <p:sp>
          <p:nvSpPr>
            <p:cNvPr id="19" name="TextBox 19"/>
            <p:cNvSpPr txBox="1"/>
            <p:nvPr/>
          </p:nvSpPr>
          <p:spPr>
            <a:xfrm>
              <a:off x="76200" y="-47625"/>
              <a:ext cx="660400" cy="784225"/>
            </a:xfrm>
            <a:prstGeom prst="rect">
              <a:avLst/>
            </a:prstGeom>
          </p:spPr>
          <p:txBody>
            <a:bodyPr lIns="44470" tIns="44470" rIns="44470" bIns="44470" rtlCol="0" anchor="ctr"/>
            <a:lstStyle/>
            <a:p>
              <a:pPr algn="ctr">
                <a:lnSpc>
                  <a:spcPts val="4339"/>
                </a:lnSpc>
              </a:pPr>
              <a:r>
                <a:rPr lang="en-US" sz="3099" b="1">
                  <a:solidFill>
                    <a:srgbClr val="FFFFFF"/>
                  </a:solidFill>
                  <a:latin typeface="Times New Roman Bold"/>
                  <a:ea typeface="Times New Roman Bold"/>
                  <a:cs typeface="Times New Roman Bold"/>
                  <a:sym typeface="Times New Roman Bold"/>
                </a:rPr>
                <a:t>04</a:t>
              </a:r>
            </a:p>
          </p:txBody>
        </p:sp>
      </p:grpSp>
      <p:sp>
        <p:nvSpPr>
          <p:cNvPr id="20" name="TextBox 20"/>
          <p:cNvSpPr txBox="1"/>
          <p:nvPr/>
        </p:nvSpPr>
        <p:spPr>
          <a:xfrm>
            <a:off x="2122250" y="5979895"/>
            <a:ext cx="14998036" cy="546735"/>
          </a:xfrm>
          <a:prstGeom prst="rect">
            <a:avLst/>
          </a:prstGeom>
        </p:spPr>
        <p:txBody>
          <a:bodyPr lIns="0" tIns="0" rIns="0" bIns="0" rtlCol="0" anchor="t">
            <a:spAutoFit/>
          </a:bodyPr>
          <a:lstStyle/>
          <a:p>
            <a:pPr marL="0" lvl="0" indent="0" algn="just">
              <a:lnSpc>
                <a:spcPts val="4184"/>
              </a:lnSpc>
            </a:pPr>
            <a:r>
              <a:rPr lang="en-US" sz="2699" b="1">
                <a:solidFill>
                  <a:srgbClr val="000000"/>
                </a:solidFill>
                <a:latin typeface="Times New Roman Bold"/>
                <a:ea typeface="Times New Roman Bold"/>
                <a:cs typeface="Times New Roman Bold"/>
                <a:sym typeface="Times New Roman Bold"/>
              </a:rPr>
              <a:t>Classifier implementation is ongoing, with a strong foundation established.</a:t>
            </a:r>
          </a:p>
        </p:txBody>
      </p:sp>
      <p:grpSp>
        <p:nvGrpSpPr>
          <p:cNvPr id="21" name="Group 21"/>
          <p:cNvGrpSpPr/>
          <p:nvPr/>
        </p:nvGrpSpPr>
        <p:grpSpPr>
          <a:xfrm>
            <a:off x="1028700" y="7163575"/>
            <a:ext cx="877649" cy="877649"/>
            <a:chOff x="0" y="0"/>
            <a:chExt cx="812800" cy="812800"/>
          </a:xfrm>
        </p:grpSpPr>
        <p:sp>
          <p:nvSpPr>
            <p:cNvPr id="22" name="Freeform 2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7726D"/>
            </a:solidFill>
          </p:spPr>
        </p:sp>
        <p:sp>
          <p:nvSpPr>
            <p:cNvPr id="23" name="TextBox 23"/>
            <p:cNvSpPr txBox="1"/>
            <p:nvPr/>
          </p:nvSpPr>
          <p:spPr>
            <a:xfrm>
              <a:off x="76200" y="-47625"/>
              <a:ext cx="660400" cy="784225"/>
            </a:xfrm>
            <a:prstGeom prst="rect">
              <a:avLst/>
            </a:prstGeom>
          </p:spPr>
          <p:txBody>
            <a:bodyPr lIns="44470" tIns="44470" rIns="44470" bIns="44470" rtlCol="0" anchor="ctr"/>
            <a:lstStyle/>
            <a:p>
              <a:pPr algn="ctr">
                <a:lnSpc>
                  <a:spcPts val="4339"/>
                </a:lnSpc>
              </a:pPr>
              <a:r>
                <a:rPr lang="en-US" sz="3099" b="1">
                  <a:solidFill>
                    <a:srgbClr val="FFFFFF"/>
                  </a:solidFill>
                  <a:latin typeface="Times New Roman Bold"/>
                  <a:ea typeface="Times New Roman Bold"/>
                  <a:cs typeface="Times New Roman Bold"/>
                  <a:sym typeface="Times New Roman Bold"/>
                </a:rPr>
                <a:t>05</a:t>
              </a:r>
            </a:p>
          </p:txBody>
        </p:sp>
      </p:grpSp>
      <p:sp>
        <p:nvSpPr>
          <p:cNvPr id="24" name="TextBox 24"/>
          <p:cNvSpPr txBox="1"/>
          <p:nvPr/>
        </p:nvSpPr>
        <p:spPr>
          <a:xfrm>
            <a:off x="2122250" y="7257594"/>
            <a:ext cx="14998036" cy="546735"/>
          </a:xfrm>
          <a:prstGeom prst="rect">
            <a:avLst/>
          </a:prstGeom>
        </p:spPr>
        <p:txBody>
          <a:bodyPr lIns="0" tIns="0" rIns="0" bIns="0" rtlCol="0" anchor="t">
            <a:spAutoFit/>
          </a:bodyPr>
          <a:lstStyle/>
          <a:p>
            <a:pPr marL="0" lvl="0" indent="0" algn="just">
              <a:lnSpc>
                <a:spcPts val="4184"/>
              </a:lnSpc>
            </a:pPr>
            <a:r>
              <a:rPr lang="en-US" sz="2699" b="1">
                <a:solidFill>
                  <a:srgbClr val="000000"/>
                </a:solidFill>
                <a:latin typeface="Times New Roman Bold"/>
                <a:ea typeface="Times New Roman Bold"/>
                <a:cs typeface="Times New Roman Bold"/>
                <a:sym typeface="Times New Roman Bold"/>
              </a:rPr>
              <a:t>Next steps include testing and optimizing the model for real-world applications.</a:t>
            </a:r>
          </a:p>
        </p:txBody>
      </p:sp>
      <p:grpSp>
        <p:nvGrpSpPr>
          <p:cNvPr id="25" name="Group 25"/>
          <p:cNvGrpSpPr/>
          <p:nvPr/>
        </p:nvGrpSpPr>
        <p:grpSpPr>
          <a:xfrm>
            <a:off x="1028700" y="8441274"/>
            <a:ext cx="877649" cy="877649"/>
            <a:chOff x="0" y="0"/>
            <a:chExt cx="812800" cy="812800"/>
          </a:xfrm>
        </p:grpSpPr>
        <p:sp>
          <p:nvSpPr>
            <p:cNvPr id="26" name="Freeform 2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7726D"/>
            </a:solidFill>
          </p:spPr>
        </p:sp>
        <p:sp>
          <p:nvSpPr>
            <p:cNvPr id="27" name="TextBox 27"/>
            <p:cNvSpPr txBox="1"/>
            <p:nvPr/>
          </p:nvSpPr>
          <p:spPr>
            <a:xfrm>
              <a:off x="76200" y="-47625"/>
              <a:ext cx="660400" cy="784225"/>
            </a:xfrm>
            <a:prstGeom prst="rect">
              <a:avLst/>
            </a:prstGeom>
          </p:spPr>
          <p:txBody>
            <a:bodyPr lIns="44470" tIns="44470" rIns="44470" bIns="44470" rtlCol="0" anchor="ctr"/>
            <a:lstStyle/>
            <a:p>
              <a:pPr algn="ctr">
                <a:lnSpc>
                  <a:spcPts val="4339"/>
                </a:lnSpc>
              </a:pPr>
              <a:r>
                <a:rPr lang="en-US" sz="3099" b="1">
                  <a:solidFill>
                    <a:srgbClr val="FFFFFF"/>
                  </a:solidFill>
                  <a:latin typeface="Times New Roman Bold"/>
                  <a:ea typeface="Times New Roman Bold"/>
                  <a:cs typeface="Times New Roman Bold"/>
                  <a:sym typeface="Times New Roman Bold"/>
                </a:rPr>
                <a:t>06</a:t>
              </a:r>
            </a:p>
          </p:txBody>
        </p:sp>
      </p:grpSp>
      <p:sp>
        <p:nvSpPr>
          <p:cNvPr id="28" name="TextBox 28"/>
          <p:cNvSpPr txBox="1"/>
          <p:nvPr/>
        </p:nvSpPr>
        <p:spPr>
          <a:xfrm>
            <a:off x="2122250" y="8535293"/>
            <a:ext cx="14998036" cy="546735"/>
          </a:xfrm>
          <a:prstGeom prst="rect">
            <a:avLst/>
          </a:prstGeom>
        </p:spPr>
        <p:txBody>
          <a:bodyPr lIns="0" tIns="0" rIns="0" bIns="0" rtlCol="0" anchor="t">
            <a:spAutoFit/>
          </a:bodyPr>
          <a:lstStyle/>
          <a:p>
            <a:pPr marL="0" lvl="0" indent="0" algn="just">
              <a:lnSpc>
                <a:spcPts val="4184"/>
              </a:lnSpc>
            </a:pPr>
            <a:r>
              <a:rPr lang="en-US" sz="2699" b="1">
                <a:solidFill>
                  <a:srgbClr val="000000"/>
                </a:solidFill>
                <a:latin typeface="Times New Roman Bold"/>
                <a:ea typeface="Times New Roman Bold"/>
                <a:cs typeface="Times New Roman Bold"/>
                <a:sym typeface="Times New Roman Bold"/>
              </a:rPr>
              <a:t>Aim to reduce downtime and costs in industrial settings through predictive maintenance.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1483</Words>
  <Application>Microsoft Office PowerPoint</Application>
  <PresentationFormat>Custom</PresentationFormat>
  <Paragraphs>218</Paragraphs>
  <Slides>13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Open Sans Semi-Bold</vt:lpstr>
      <vt:lpstr>Times New Roman Bold</vt:lpstr>
      <vt:lpstr>Arial</vt:lpstr>
      <vt:lpstr>Open Sans Bold</vt:lpstr>
      <vt:lpstr>Calibri</vt:lpstr>
      <vt:lpstr>Open Sans Extra Bold</vt:lpstr>
      <vt:lpstr>Inter Bold</vt:lpstr>
      <vt:lpstr>Times New Roman</vt:lpstr>
      <vt:lpstr>Helios Extended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BECE497J Project-1 Fall 2024-2025</dc:title>
  <dc:creator>Om Potdar</dc:creator>
  <cp:lastModifiedBy>Sonar Aunrag Mahesh</cp:lastModifiedBy>
  <cp:revision>3</cp:revision>
  <dcterms:created xsi:type="dcterms:W3CDTF">2006-08-16T00:00:00Z</dcterms:created>
  <dcterms:modified xsi:type="dcterms:W3CDTF">2024-09-24T15:32:42Z</dcterms:modified>
  <dc:identifier>DAGQRFKdzBI</dc:identifier>
</cp:coreProperties>
</file>