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67" r:id="rId7"/>
    <p:sldId id="52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6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BB7"/>
    <a:srgbClr val="000000"/>
    <a:srgbClr val="637FE9"/>
    <a:srgbClr val="F2D0E3"/>
    <a:srgbClr val="F23DB3"/>
    <a:srgbClr val="F2B077"/>
    <a:srgbClr val="172DA6"/>
    <a:srgbClr val="4868E5"/>
    <a:srgbClr val="1D2670"/>
    <a:srgbClr val="122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950B2-7CCE-7E14-F428-B85E9AF2D0D8}" v="133" dt="2023-12-07T18:36:52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 showGuides="1">
      <p:cViewPr varScale="1">
        <p:scale>
          <a:sx n="94" d="100"/>
          <a:sy n="94" d="100"/>
        </p:scale>
        <p:origin x="274" y="82"/>
      </p:cViewPr>
      <p:guideLst>
        <p:guide orient="horz" pos="360"/>
        <p:guide pos="3840"/>
      </p:guideLst>
    </p:cSldViewPr>
  </p:slideViewPr>
  <p:outlineViewPr>
    <p:cViewPr>
      <p:scale>
        <a:sx n="33" d="100"/>
        <a:sy n="33" d="100"/>
      </p:scale>
      <p:origin x="0" y="-2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AC31C6-86CC-4986-9D57-FEB822485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EA96D-B685-4DB8-AAAD-03DBC19CE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8938-83D5-4D91-922D-1735B846DE2C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58A3E-1629-48A9-846F-958A6CCD59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046E-95E6-4E03-8C52-6AD379D673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05E45-3CC1-48B0-9200-3FE6BFCCC6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7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D9086-AAB8-42A9-92C9-EA9C8F7F2814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4267-FD12-436C-A400-74799FCF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0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Spectral Components</a:t>
            </a:r>
            <a:r>
              <a:rPr lang="en-US" dirty="0"/>
              <a:t>: Use Fourier Transform to extract frequency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Energy</a:t>
            </a:r>
            <a:r>
              <a:rPr lang="en-US" dirty="0"/>
              <a:t>: Measure the signal's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: Calculate the Shannon entropy of the signal.</a:t>
            </a:r>
          </a:p>
          <a:p>
            <a:br>
              <a:rPr lang="en-US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</a:br>
            <a:r>
              <a:rPr lang="en-US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Support vector machines (SVMs) are </a:t>
            </a:r>
            <a:r>
              <a:rPr lang="en-US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 set of supervised learning methods used for classification, regression and outliers detection</a:t>
            </a:r>
            <a:r>
              <a:rPr lang="en-US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. The advantages of support vector machines are: Effective in high dimensional spaces.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FD94275-EC93-C87A-6BBB-425F15188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7DDEA5-75C4-FF17-3A23-7ECAF0CD4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47518" y="2688324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36D08-1D47-1B17-EFCA-4F96B6E71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E23803-C97E-0679-3488-8C245D767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645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A5E61-4930-643F-C870-0B885BD5D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34661" y="3748073"/>
            <a:ext cx="9317820" cy="168964"/>
            <a:chOff x="1434661" y="3748073"/>
            <a:chExt cx="9317820" cy="168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0B5E23-017C-98F8-56D6-A44D6823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1" idx="6"/>
              <a:endCxn id="8" idx="2"/>
            </p:cNvCxnSpPr>
            <p:nvPr userDrawn="1"/>
          </p:nvCxnSpPr>
          <p:spPr>
            <a:xfrm flipH="1">
              <a:off x="1434661" y="3832555"/>
              <a:ext cx="9317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 descr="timeline markers">
              <a:extLst>
                <a:ext uri="{FF2B5EF4-FFF2-40B4-BE49-F238E27FC236}">
                  <a16:creationId xmlns:a16="http://schemas.microsoft.com/office/drawing/2014/main" id="{C9B4712F-53D8-B865-ED94-DB8B8FC12CF6}"/>
                </a:ext>
              </a:extLst>
            </p:cNvPr>
            <p:cNvSpPr/>
            <p:nvPr userDrawn="1"/>
          </p:nvSpPr>
          <p:spPr>
            <a:xfrm>
              <a:off x="1434661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9" name="Oval 8" descr="timeline markers">
              <a:extLst>
                <a:ext uri="{FF2B5EF4-FFF2-40B4-BE49-F238E27FC236}">
                  <a16:creationId xmlns:a16="http://schemas.microsoft.com/office/drawing/2014/main" id="{2004C008-7BEB-2666-E302-67CE046DD70A}"/>
                </a:ext>
              </a:extLst>
            </p:cNvPr>
            <p:cNvSpPr/>
            <p:nvPr userDrawn="1"/>
          </p:nvSpPr>
          <p:spPr>
            <a:xfrm>
              <a:off x="4487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0" name="Oval 9" descr="timeline markers">
              <a:extLst>
                <a:ext uri="{FF2B5EF4-FFF2-40B4-BE49-F238E27FC236}">
                  <a16:creationId xmlns:a16="http://schemas.microsoft.com/office/drawing/2014/main" id="{091ECB05-AF52-EC56-7C38-6AE57F46F055}"/>
                </a:ext>
              </a:extLst>
            </p:cNvPr>
            <p:cNvSpPr/>
            <p:nvPr userDrawn="1"/>
          </p:nvSpPr>
          <p:spPr>
            <a:xfrm>
              <a:off x="7535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1" name="Oval 10" descr="timeline markers">
              <a:extLst>
                <a:ext uri="{FF2B5EF4-FFF2-40B4-BE49-F238E27FC236}">
                  <a16:creationId xmlns:a16="http://schemas.microsoft.com/office/drawing/2014/main" id="{9FA5B378-820A-AD6F-C2F7-12D55DA9E413}"/>
                </a:ext>
              </a:extLst>
            </p:cNvPr>
            <p:cNvSpPr/>
            <p:nvPr userDrawn="1"/>
          </p:nvSpPr>
          <p:spPr>
            <a:xfrm>
              <a:off x="10583517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40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4C26D-17C1-BDA0-19BD-8D0D7B66B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6547" y="1458965"/>
            <a:ext cx="10278189" cy="5752254"/>
            <a:chOff x="976547" y="1458965"/>
            <a:chExt cx="10278189" cy="5752254"/>
          </a:xfrm>
        </p:grpSpPr>
        <p:grpSp>
          <p:nvGrpSpPr>
            <p:cNvPr id="9" name="Group 8" descr="timeline">
              <a:extLst>
                <a:ext uri="{FF2B5EF4-FFF2-40B4-BE49-F238E27FC236}">
                  <a16:creationId xmlns:a16="http://schemas.microsoft.com/office/drawing/2014/main" id="{951A9006-1AA5-8FDD-7DF7-819B24CF74B4}"/>
                </a:ext>
              </a:extLst>
            </p:cNvPr>
            <p:cNvGrpSpPr/>
            <p:nvPr userDrawn="1"/>
          </p:nvGrpSpPr>
          <p:grpSpPr>
            <a:xfrm>
              <a:off x="976547" y="1458965"/>
              <a:ext cx="10278189" cy="5752254"/>
              <a:chOff x="976547" y="1458965"/>
              <a:chExt cx="10278189" cy="57522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D408A8-97F2-7E05-F618-3BB598061DEA}"/>
                  </a:ext>
                </a:extLst>
              </p:cNvPr>
              <p:cNvGrpSpPr/>
              <p:nvPr/>
            </p:nvGrpSpPr>
            <p:grpSpPr>
              <a:xfrm rot="5400000" flipH="1">
                <a:off x="9555848" y="2219844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D77258D4-274F-76CE-B5FA-8B62FC13BF3A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ED37F8D3-A985-DE19-B607-FF73FF4E1DA1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A47E25-A2AE-4878-E96E-6F761C04E974}"/>
                  </a:ext>
                </a:extLst>
              </p:cNvPr>
              <p:cNvGrpSpPr/>
              <p:nvPr/>
            </p:nvGrpSpPr>
            <p:grpSpPr>
              <a:xfrm rot="16200000" flipH="1">
                <a:off x="1051310" y="3843465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DFA60F46-4355-4061-61A1-068B43E6F976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A177BC1C-BB13-ECE7-6D9E-DB1A363D6E85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Arc 6">
                <a:extLst>
                  <a:ext uri="{FF2B5EF4-FFF2-40B4-BE49-F238E27FC236}">
                    <a16:creationId xmlns:a16="http://schemas.microsoft.com/office/drawing/2014/main" id="{8EAF3EDC-C75F-ACC6-C4FB-703F6A573A10}"/>
                  </a:ext>
                </a:extLst>
              </p:cNvPr>
              <p:cNvSpPr/>
              <p:nvPr/>
            </p:nvSpPr>
            <p:spPr>
              <a:xfrm rot="16200000" flipH="1">
                <a:off x="1705996" y="1478703"/>
                <a:ext cx="834433" cy="794957"/>
              </a:xfrm>
              <a:custGeom>
                <a:avLst/>
                <a:gdLst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2" fmla="*/ 834433 w 1668865"/>
                  <a:gd name="connsiteY2" fmla="*/ 794957 h 1589914"/>
                  <a:gd name="connsiteX3" fmla="*/ 834432 w 1668865"/>
                  <a:gd name="connsiteY3" fmla="*/ 0 h 1589914"/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0" fmla="*/ 0 w 834433"/>
                  <a:gd name="connsiteY0" fmla="*/ 0 h 794957"/>
                  <a:gd name="connsiteX1" fmla="*/ 834433 w 834433"/>
                  <a:gd name="connsiteY1" fmla="*/ 794957 h 794957"/>
                  <a:gd name="connsiteX2" fmla="*/ 1 w 834433"/>
                  <a:gd name="connsiteY2" fmla="*/ 794957 h 794957"/>
                  <a:gd name="connsiteX3" fmla="*/ 0 w 834433"/>
                  <a:gd name="connsiteY3" fmla="*/ 0 h 794957"/>
                  <a:gd name="connsiteX0" fmla="*/ 64295 w 834433"/>
                  <a:gd name="connsiteY0" fmla="*/ 0 h 794957"/>
                  <a:gd name="connsiteX1" fmla="*/ 834433 w 834433"/>
                  <a:gd name="connsiteY1" fmla="*/ 794957 h 79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4433" h="794957" stroke="0" extrusionOk="0">
                    <a:moveTo>
                      <a:pt x="0" y="0"/>
                    </a:moveTo>
                    <a:cubicBezTo>
                      <a:pt x="460845" y="0"/>
                      <a:pt x="834433" y="355914"/>
                      <a:pt x="834433" y="794957"/>
                    </a:cubicBezTo>
                    <a:lnTo>
                      <a:pt x="1" y="794957"/>
                    </a:lnTo>
                    <a:cubicBezTo>
                      <a:pt x="1" y="529971"/>
                      <a:pt x="0" y="264986"/>
                      <a:pt x="0" y="0"/>
                    </a:cubicBezTo>
                    <a:close/>
                  </a:path>
                  <a:path w="834433" h="794957" fill="none">
                    <a:moveTo>
                      <a:pt x="64295" y="0"/>
                    </a:moveTo>
                    <a:cubicBezTo>
                      <a:pt x="525140" y="0"/>
                      <a:pt x="834433" y="355914"/>
                      <a:pt x="834433" y="794957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90160A2-070D-AACD-0074-4999FFF4D544}"/>
                  </a:ext>
                </a:extLst>
              </p:cNvPr>
              <p:cNvSpPr/>
              <p:nvPr/>
            </p:nvSpPr>
            <p:spPr>
              <a:xfrm rot="5400000" flipH="1">
                <a:off x="5908738" y="5581830"/>
                <a:ext cx="1668865" cy="158991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CB79CD-8D80-B3F8-BE1C-E874A8696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9536" y="2293398"/>
                <a:ext cx="78959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15B517-FF7C-6AAF-C73A-64C1E3D88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9703" y="3918227"/>
                <a:ext cx="85357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46ECD0F-5724-6B4D-C64B-ED19DB331BF9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 flipV="1">
                <a:off x="1849705" y="5542113"/>
                <a:ext cx="4893466" cy="2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 descr="timeline markers">
              <a:extLst>
                <a:ext uri="{FF2B5EF4-FFF2-40B4-BE49-F238E27FC236}">
                  <a16:creationId xmlns:a16="http://schemas.microsoft.com/office/drawing/2014/main" id="{CF064689-14DA-175E-3ABE-2D82B0BBFD72}"/>
                </a:ext>
              </a:extLst>
            </p:cNvPr>
            <p:cNvSpPr/>
            <p:nvPr userDrawn="1"/>
          </p:nvSpPr>
          <p:spPr>
            <a:xfrm>
              <a:off x="1656253" y="1528909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2" name="Oval 21" descr="timeline markers">
              <a:extLst>
                <a:ext uri="{FF2B5EF4-FFF2-40B4-BE49-F238E27FC236}">
                  <a16:creationId xmlns:a16="http://schemas.microsoft.com/office/drawing/2014/main" id="{880D28FE-F3D4-412B-6061-26504D1866FF}"/>
                </a:ext>
              </a:extLst>
            </p:cNvPr>
            <p:cNvSpPr/>
            <p:nvPr userDrawn="1"/>
          </p:nvSpPr>
          <p:spPr>
            <a:xfrm>
              <a:off x="7453646" y="6285904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3" name="Oval 22" descr="timeline markers">
              <a:extLst>
                <a:ext uri="{FF2B5EF4-FFF2-40B4-BE49-F238E27FC236}">
                  <a16:creationId xmlns:a16="http://schemas.microsoft.com/office/drawing/2014/main" id="{F27EC31D-ECF7-2506-30B4-722935FA9D3D}"/>
                </a:ext>
              </a:extLst>
            </p:cNvPr>
            <p:cNvSpPr/>
            <p:nvPr userDrawn="1"/>
          </p:nvSpPr>
          <p:spPr>
            <a:xfrm>
              <a:off x="9081504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4" name="Oval 23" descr="timeline markers">
              <a:extLst>
                <a:ext uri="{FF2B5EF4-FFF2-40B4-BE49-F238E27FC236}">
                  <a16:creationId xmlns:a16="http://schemas.microsoft.com/office/drawing/2014/main" id="{13B9CBFF-A217-66BA-8175-67EA0304CEC7}"/>
                </a:ext>
              </a:extLst>
            </p:cNvPr>
            <p:cNvSpPr/>
            <p:nvPr userDrawn="1"/>
          </p:nvSpPr>
          <p:spPr>
            <a:xfrm>
              <a:off x="4499321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5" name="Oval 24" descr="timeline markers">
              <a:extLst>
                <a:ext uri="{FF2B5EF4-FFF2-40B4-BE49-F238E27FC236}">
                  <a16:creationId xmlns:a16="http://schemas.microsoft.com/office/drawing/2014/main" id="{F5F5709F-F6ED-0A7B-9226-0276EEE9CBFF}"/>
                </a:ext>
              </a:extLst>
            </p:cNvPr>
            <p:cNvSpPr/>
            <p:nvPr userDrawn="1"/>
          </p:nvSpPr>
          <p:spPr>
            <a:xfrm>
              <a:off x="2665717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6" name="Oval 25" descr="timeline markers">
              <a:extLst>
                <a:ext uri="{FF2B5EF4-FFF2-40B4-BE49-F238E27FC236}">
                  <a16:creationId xmlns:a16="http://schemas.microsoft.com/office/drawing/2014/main" id="{B60EC174-B1E8-C2FA-5D98-5E9DAD40CAE5}"/>
                </a:ext>
              </a:extLst>
            </p:cNvPr>
            <p:cNvSpPr/>
            <p:nvPr userDrawn="1"/>
          </p:nvSpPr>
          <p:spPr>
            <a:xfrm>
              <a:off x="6884455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463361D-C127-5239-4B87-61B909E83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5689" y="4286687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02EBE6-0B04-CB66-1896-3630EF8D4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5740518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60DF9E-71C1-E217-E470-BACAC335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1764" y="2566758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F747FB-CC5F-D4CA-81E8-7A61F5358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2566757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95E84-9374-9712-4B91-31F479E6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723" y="4286688"/>
            <a:ext cx="840963" cy="840963"/>
          </a:xfrm>
          <a:prstGeom prst="ellipse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BBB4CD-0B4A-786E-963D-6BB36B9E7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7141" y="547522"/>
            <a:ext cx="840963" cy="8409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6488" y="457199"/>
            <a:ext cx="6932612" cy="146572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9688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CBDFFB-43F2-E81E-F21E-146274CA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8601" y="485723"/>
            <a:ext cx="11633199" cy="6372277"/>
            <a:chOff x="228601" y="485723"/>
            <a:chExt cx="11633199" cy="6372277"/>
          </a:xfrm>
        </p:grpSpPr>
        <p:grpSp>
          <p:nvGrpSpPr>
            <p:cNvPr id="11" name="Group 10" descr="timeline">
              <a:extLst>
                <a:ext uri="{FF2B5EF4-FFF2-40B4-BE49-F238E27FC236}">
                  <a16:creationId xmlns:a16="http://schemas.microsoft.com/office/drawing/2014/main" id="{64CB4FD4-2B60-FF94-F186-C5E5E371CCCF}"/>
                </a:ext>
              </a:extLst>
            </p:cNvPr>
            <p:cNvGrpSpPr/>
            <p:nvPr userDrawn="1"/>
          </p:nvGrpSpPr>
          <p:grpSpPr>
            <a:xfrm>
              <a:off x="228601" y="485723"/>
              <a:ext cx="11633199" cy="6372277"/>
              <a:chOff x="228601" y="485723"/>
              <a:chExt cx="11633199" cy="637227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FA5615-D0DF-0598-E62B-48CCFF6E8B11}"/>
                  </a:ext>
                </a:extLst>
              </p:cNvPr>
              <p:cNvGrpSpPr/>
              <p:nvPr/>
            </p:nvGrpSpPr>
            <p:grpSpPr>
              <a:xfrm rot="5400000" flipH="1">
                <a:off x="10012548" y="2066363"/>
                <a:ext cx="1691026" cy="2007478"/>
                <a:chOff x="6415077" y="1171530"/>
                <a:chExt cx="1890380" cy="1890380"/>
              </a:xfrm>
            </p:grpSpPr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D49290AB-2478-B63F-3663-984E994516C8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FA2B5A77-9EFB-E41E-3700-44933A8AB32C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6EB8760-0680-DC13-0300-AC5EBA209135}"/>
                  </a:ext>
                </a:extLst>
              </p:cNvPr>
              <p:cNvGrpSpPr/>
              <p:nvPr/>
            </p:nvGrpSpPr>
            <p:grpSpPr>
              <a:xfrm>
                <a:off x="228601" y="485723"/>
                <a:ext cx="10649366" cy="6372277"/>
                <a:chOff x="228601" y="485723"/>
                <a:chExt cx="10649366" cy="6372277"/>
              </a:xfrm>
            </p:grpSpPr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7E8EA5C7-3B6C-209F-A965-127501222A71}"/>
                    </a:ext>
                  </a:extLst>
                </p:cNvPr>
                <p:cNvSpPr/>
                <p:nvPr/>
              </p:nvSpPr>
              <p:spPr>
                <a:xfrm rot="16200000" flipH="1">
                  <a:off x="1107510" y="454768"/>
                  <a:ext cx="1737608" cy="1799518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FAAA1D6-FB51-45BF-4727-1E4B94FCBBC9}"/>
                    </a:ext>
                  </a:extLst>
                </p:cNvPr>
                <p:cNvGrpSpPr/>
                <p:nvPr/>
              </p:nvGrpSpPr>
              <p:grpSpPr>
                <a:xfrm>
                  <a:off x="228601" y="2223331"/>
                  <a:ext cx="10649366" cy="4634669"/>
                  <a:chOff x="228601" y="2223331"/>
                  <a:chExt cx="10649366" cy="463466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63D8AC22-3D42-36AA-4AED-D44B244801FD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386827" y="3756863"/>
                    <a:ext cx="1691026" cy="2007478"/>
                    <a:chOff x="6415077" y="1171530"/>
                    <a:chExt cx="1890380" cy="1890380"/>
                  </a:xfrm>
                </p:grpSpPr>
                <p:sp>
                  <p:nvSpPr>
                    <p:cNvPr id="21" name="Arc 20">
                      <a:extLst>
                        <a:ext uri="{FF2B5EF4-FFF2-40B4-BE49-F238E27FC236}">
                          <a16:creationId xmlns:a16="http://schemas.microsoft.com/office/drawing/2014/main" id="{39530ACA-AD1A-1AC1-579C-8D29669F6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5077" y="1171530"/>
                      <a:ext cx="1890380" cy="1890380"/>
                    </a:xfrm>
                    <a:prstGeom prst="arc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F3C8BEA3-CABA-C34A-9AD7-01CF74D5CB0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415077" y="1171530"/>
                      <a:ext cx="1890380" cy="1890380"/>
                    </a:xfrm>
                    <a:prstGeom prst="arc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7" name="Arc 16">
                    <a:extLst>
                      <a:ext uri="{FF2B5EF4-FFF2-40B4-BE49-F238E27FC236}">
                        <a16:creationId xmlns:a16="http://schemas.microsoft.com/office/drawing/2014/main" id="{45D0D257-98A7-A7FD-AB2E-4A91518F69D1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4163" y="5332299"/>
                    <a:ext cx="1251885" cy="1799518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57333F5-C577-833D-E0FE-4A41322C94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41052" y="2223331"/>
                    <a:ext cx="89369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B06B947-0873-6453-B5E5-4516AC55FA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16868" y="3915088"/>
                    <a:ext cx="966109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9189379-0D9B-8AEF-E7F0-9BD6799EAA83}"/>
                      </a:ext>
                    </a:extLst>
                  </p:cNvPr>
                  <p:cNvCxnSpPr>
                    <a:cxnSpLocks/>
                    <a:stCxn id="17" idx="2"/>
                  </p:cNvCxnSpPr>
                  <p:nvPr/>
                </p:nvCxnSpPr>
                <p:spPr>
                  <a:xfrm flipH="1" flipV="1">
                    <a:off x="1216868" y="5605864"/>
                    <a:ext cx="2523238" cy="2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5" name="Oval 24" descr="timeline markers">
              <a:extLst>
                <a:ext uri="{FF2B5EF4-FFF2-40B4-BE49-F238E27FC236}">
                  <a16:creationId xmlns:a16="http://schemas.microsoft.com/office/drawing/2014/main" id="{0A838F33-4C8C-86FA-D9DB-DD02CAA33017}"/>
                </a:ext>
              </a:extLst>
            </p:cNvPr>
            <p:cNvSpPr/>
            <p:nvPr userDrawn="1"/>
          </p:nvSpPr>
          <p:spPr>
            <a:xfrm flipH="1">
              <a:off x="1003747" y="1350041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6" name="Oval 25" descr="timeline markers">
              <a:extLst>
                <a:ext uri="{FF2B5EF4-FFF2-40B4-BE49-F238E27FC236}">
                  <a16:creationId xmlns:a16="http://schemas.microsoft.com/office/drawing/2014/main" id="{701CEB4A-C5FA-2228-B816-1741B6C32365}"/>
                </a:ext>
              </a:extLst>
            </p:cNvPr>
            <p:cNvSpPr/>
            <p:nvPr userDrawn="1"/>
          </p:nvSpPr>
          <p:spPr>
            <a:xfrm flipH="1">
              <a:off x="4552816" y="613952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7" name="Oval 26" descr="timeline markers">
              <a:extLst>
                <a:ext uri="{FF2B5EF4-FFF2-40B4-BE49-F238E27FC236}">
                  <a16:creationId xmlns:a16="http://schemas.microsoft.com/office/drawing/2014/main" id="{FCF31CB5-F60A-A726-23C1-1DC9B89DF00A}"/>
                </a:ext>
              </a:extLst>
            </p:cNvPr>
            <p:cNvSpPr/>
            <p:nvPr userDrawn="1"/>
          </p:nvSpPr>
          <p:spPr>
            <a:xfrm flipH="1">
              <a:off x="6162090" y="2132914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8" name="Oval 27" descr="timeline markers">
              <a:extLst>
                <a:ext uri="{FF2B5EF4-FFF2-40B4-BE49-F238E27FC236}">
                  <a16:creationId xmlns:a16="http://schemas.microsoft.com/office/drawing/2014/main" id="{0D13D444-C5B3-9645-F323-18377E8881B8}"/>
                </a:ext>
              </a:extLst>
            </p:cNvPr>
            <p:cNvSpPr/>
            <p:nvPr userDrawn="1"/>
          </p:nvSpPr>
          <p:spPr>
            <a:xfrm flipH="1">
              <a:off x="9810032" y="2132914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9" name="Oval 28" descr="timeline markers">
              <a:extLst>
                <a:ext uri="{FF2B5EF4-FFF2-40B4-BE49-F238E27FC236}">
                  <a16:creationId xmlns:a16="http://schemas.microsoft.com/office/drawing/2014/main" id="{E43D2186-2D3F-89CE-86E1-397A3DF02671}"/>
                </a:ext>
              </a:extLst>
            </p:cNvPr>
            <p:cNvSpPr/>
            <p:nvPr userDrawn="1"/>
          </p:nvSpPr>
          <p:spPr>
            <a:xfrm flipH="1">
              <a:off x="9810032" y="383670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0" name="Oval 29" descr="timeline markers">
              <a:extLst>
                <a:ext uri="{FF2B5EF4-FFF2-40B4-BE49-F238E27FC236}">
                  <a16:creationId xmlns:a16="http://schemas.microsoft.com/office/drawing/2014/main" id="{4F95576B-6888-4BF6-ACB1-8FDB20F0A0CF}"/>
                </a:ext>
              </a:extLst>
            </p:cNvPr>
            <p:cNvSpPr/>
            <p:nvPr userDrawn="1"/>
          </p:nvSpPr>
          <p:spPr>
            <a:xfrm flipH="1">
              <a:off x="6162090" y="383670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1" name="Oval 30" descr="timeline markers">
              <a:extLst>
                <a:ext uri="{FF2B5EF4-FFF2-40B4-BE49-F238E27FC236}">
                  <a16:creationId xmlns:a16="http://schemas.microsoft.com/office/drawing/2014/main" id="{81194BAC-8E0B-EF9B-C5CE-E9F4CE86A51B}"/>
                </a:ext>
              </a:extLst>
            </p:cNvPr>
            <p:cNvSpPr/>
            <p:nvPr userDrawn="1"/>
          </p:nvSpPr>
          <p:spPr>
            <a:xfrm flipH="1">
              <a:off x="2512199" y="383177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23E61BF-74EE-3ADD-E392-2C9465FB4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17482" y="4272898"/>
            <a:ext cx="840963" cy="840963"/>
          </a:xfrm>
          <a:prstGeom prst="ellipse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A80D7C-3D69-D8BC-1946-402154BA7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8105" y="4272898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7E4537-34F5-716C-92EF-EC66B7EC2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8105" y="2477008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96C1E-894E-5831-C764-D33FB22B3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17482" y="2477008"/>
            <a:ext cx="840963" cy="8409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FD4B5F-4106-85CA-4CC0-CEE82EA43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17382" y="2477008"/>
            <a:ext cx="840963" cy="840963"/>
          </a:xfrm>
          <a:prstGeom prst="ellipse">
            <a:avLst/>
          </a:prstGeom>
          <a:solidFill>
            <a:schemeClr val="accent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066A74-C4F4-F28E-F914-069277FC0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17382" y="4272898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034111-896E-DD45-5B35-C6C001588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2935" y="329409"/>
            <a:ext cx="840963" cy="8409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8F8B15-95F3-B723-F609-DE8C2EF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17482" y="5750417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17577-965B-4F93-A2EE-44D638A8C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61168" y="457199"/>
            <a:ext cx="7287931" cy="131790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9" name="Picture Placeholder 34">
            <a:extLst>
              <a:ext uri="{FF2B5EF4-FFF2-40B4-BE49-F238E27FC236}">
                <a16:creationId xmlns:a16="http://schemas.microsoft.com/office/drawing/2014/main" id="{E846108A-BBFA-4FDA-9BAA-78AA09FEF2B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62501" y="306053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0" name="Text Placeholder 46">
            <a:extLst>
              <a:ext uri="{FF2B5EF4-FFF2-40B4-BE49-F238E27FC236}">
                <a16:creationId xmlns:a16="http://schemas.microsoft.com/office/drawing/2014/main" id="{FC7F0546-1415-48CA-8E73-91D3480ED5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9692" y="411976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9" name="Text Placeholder 39">
            <a:extLst>
              <a:ext uri="{FF2B5EF4-FFF2-40B4-BE49-F238E27FC236}">
                <a16:creationId xmlns:a16="http://schemas.microsoft.com/office/drawing/2014/main" id="{15177575-6B71-4584-8E0B-D151D97320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49692" y="814919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Picture Placeholder 34">
            <a:extLst>
              <a:ext uri="{FF2B5EF4-FFF2-40B4-BE49-F238E27FC236}">
                <a16:creationId xmlns:a16="http://schemas.microsoft.com/office/drawing/2014/main" id="{C38ECA3B-7319-4FDB-BCA5-42DE903E763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51364" y="245372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Text Placeholder 46">
            <a:extLst>
              <a:ext uri="{FF2B5EF4-FFF2-40B4-BE49-F238E27FC236}">
                <a16:creationId xmlns:a16="http://schemas.microsoft.com/office/drawing/2014/main" id="{0601897E-1B17-49DA-9E03-BCE007BD9AC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53374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5" name="Text Placeholder 39">
            <a:extLst>
              <a:ext uri="{FF2B5EF4-FFF2-40B4-BE49-F238E27FC236}">
                <a16:creationId xmlns:a16="http://schemas.microsoft.com/office/drawing/2014/main" id="{72308068-AAC7-4C44-AAF1-B2E1EC218C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53374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34">
            <a:extLst>
              <a:ext uri="{FF2B5EF4-FFF2-40B4-BE49-F238E27FC236}">
                <a16:creationId xmlns:a16="http://schemas.microsoft.com/office/drawing/2014/main" id="{633BE360-454A-4A5C-9104-60910DAB61B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551364" y="4186831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8" name="Text Placeholder 46">
            <a:extLst>
              <a:ext uri="{FF2B5EF4-FFF2-40B4-BE49-F238E27FC236}">
                <a16:creationId xmlns:a16="http://schemas.microsoft.com/office/drawing/2014/main" id="{9F9535F2-A766-44AF-9AD3-51BA2C6F2E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53374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7" name="Text Placeholder 39">
            <a:extLst>
              <a:ext uri="{FF2B5EF4-FFF2-40B4-BE49-F238E27FC236}">
                <a16:creationId xmlns:a16="http://schemas.microsoft.com/office/drawing/2014/main" id="{19CE1DF1-96AA-415F-9715-D5354F419B5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53374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Picture Placeholder 34">
            <a:extLst>
              <a:ext uri="{FF2B5EF4-FFF2-40B4-BE49-F238E27FC236}">
                <a16:creationId xmlns:a16="http://schemas.microsoft.com/office/drawing/2014/main" id="{55DF7ED3-48B8-48C6-A240-C3F0AF0405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03465" y="245372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Text Placeholder 46">
            <a:extLst>
              <a:ext uri="{FF2B5EF4-FFF2-40B4-BE49-F238E27FC236}">
                <a16:creationId xmlns:a16="http://schemas.microsoft.com/office/drawing/2014/main" id="{60735320-27D8-4F8E-A024-598776C9D1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6956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1" name="Text Placeholder 39">
            <a:extLst>
              <a:ext uri="{FF2B5EF4-FFF2-40B4-BE49-F238E27FC236}">
                <a16:creationId xmlns:a16="http://schemas.microsoft.com/office/drawing/2014/main" id="{CF686D19-A348-4080-A966-C34BC802E27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16956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34">
            <a:extLst>
              <a:ext uri="{FF2B5EF4-FFF2-40B4-BE49-F238E27FC236}">
                <a16:creationId xmlns:a16="http://schemas.microsoft.com/office/drawing/2014/main" id="{65A0AFA3-6580-43C1-B098-2C7BCA9F6C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03465" y="4186831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0" name="Text Placeholder 46">
            <a:extLst>
              <a:ext uri="{FF2B5EF4-FFF2-40B4-BE49-F238E27FC236}">
                <a16:creationId xmlns:a16="http://schemas.microsoft.com/office/drawing/2014/main" id="{752DFA8A-D6FA-4ECD-9E35-F71EA4E99C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956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626608D9-0200-4530-A392-8778E0D0440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6956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Picture Placeholder 34">
            <a:extLst>
              <a:ext uri="{FF2B5EF4-FFF2-40B4-BE49-F238E27FC236}">
                <a16:creationId xmlns:a16="http://schemas.microsoft.com/office/drawing/2014/main" id="{06FACEF4-EC76-40B1-ABAB-DFB9AB1C6F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03465" y="5749817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4" name="Text Placeholder 46">
            <a:extLst>
              <a:ext uri="{FF2B5EF4-FFF2-40B4-BE49-F238E27FC236}">
                <a16:creationId xmlns:a16="http://schemas.microsoft.com/office/drawing/2014/main" id="{4E33188F-DB97-4480-8F80-07EABC10A01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16956" y="5750417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3" name="Text Placeholder 39">
            <a:extLst>
              <a:ext uri="{FF2B5EF4-FFF2-40B4-BE49-F238E27FC236}">
                <a16:creationId xmlns:a16="http://schemas.microsoft.com/office/drawing/2014/main" id="{EAAFD4E3-0D64-4DC4-AC95-C45ABD2AE6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16956" y="613828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Picture Placeholder 34">
            <a:extLst>
              <a:ext uri="{FF2B5EF4-FFF2-40B4-BE49-F238E27FC236}">
                <a16:creationId xmlns:a16="http://schemas.microsoft.com/office/drawing/2014/main" id="{2D1EF856-2381-405C-A913-80809E59AA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55566" y="245372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8" name="Text Placeholder 46">
            <a:extLst>
              <a:ext uri="{FF2B5EF4-FFF2-40B4-BE49-F238E27FC236}">
                <a16:creationId xmlns:a16="http://schemas.microsoft.com/office/drawing/2014/main" id="{716BD719-7234-4908-ABBF-43004C9CA9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0761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F9B127AA-A9E2-41AB-8FAE-D787CE0242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10761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Picture Placeholder 34">
            <a:extLst>
              <a:ext uri="{FF2B5EF4-FFF2-40B4-BE49-F238E27FC236}">
                <a16:creationId xmlns:a16="http://schemas.microsoft.com/office/drawing/2014/main" id="{90EC8BEC-DD26-4CF5-9BA3-62FB1DE4E8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55566" y="4186831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55B6C77E-DBDB-42A4-9B9B-3F2CF47584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0761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4FBB9E9-CEBE-45B8-BF68-9E764AEF4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10761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5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 userDrawn="1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 userDrawn="1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8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3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4" r:id="rId3"/>
    <p:sldLayoutId id="2147483667" r:id="rId4"/>
    <p:sldLayoutId id="2147483670" r:id="rId5"/>
    <p:sldLayoutId id="2147483671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naraunrag.mahesh2021@vitstudent.ac.in" TargetMode="External"/><Relationship Id="rId2" Type="http://schemas.openxmlformats.org/officeDocument/2006/relationships/hyperlink" Target="mailto:om.potdar2021@vitstudent.ac.in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ythonafroz/electrical-motor-operational-state-sound-dat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7CFC-F134-0F82-9DE2-809013E8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943" y="365909"/>
            <a:ext cx="10993549" cy="14750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Analysis of sound and noise signals for fault detection in motors and engines</a:t>
            </a:r>
            <a:endParaRPr lang="en-IN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D8E282-78B9-280E-2AFC-0B3960F7CDB4}"/>
              </a:ext>
            </a:extLst>
          </p:cNvPr>
          <p:cNvSpPr txBox="1">
            <a:spLocks/>
          </p:cNvSpPr>
          <p:nvPr/>
        </p:nvSpPr>
        <p:spPr>
          <a:xfrm>
            <a:off x="599225" y="3784024"/>
            <a:ext cx="11065267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dirty="0">
              <a:solidFill>
                <a:schemeClr val="accent6">
                  <a:lumMod val="75000"/>
                </a:schemeClr>
              </a:solidFill>
              <a:latin typeface="Speak Pro 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949E2-23B4-A44D-D978-A49181506C9F}"/>
              </a:ext>
            </a:extLst>
          </p:cNvPr>
          <p:cNvSpPr txBox="1"/>
          <p:nvPr/>
        </p:nvSpPr>
        <p:spPr>
          <a:xfrm>
            <a:off x="1859811" y="3198576"/>
            <a:ext cx="85440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i="1" dirty="0">
                <a:solidFill>
                  <a:schemeClr val="bg1"/>
                </a:solidFill>
                <a:latin typeface="Speak Pro "/>
              </a:rPr>
              <a:t>Team Members </a:t>
            </a:r>
          </a:p>
          <a:p>
            <a:pPr algn="ctr"/>
            <a:r>
              <a:rPr lang="en-IN" i="1" dirty="0">
                <a:solidFill>
                  <a:schemeClr val="bg1"/>
                </a:solidFill>
                <a:latin typeface="Speak Pro "/>
              </a:rPr>
              <a:t>Om Ravindra </a:t>
            </a:r>
            <a:r>
              <a:rPr lang="en-IN" i="1" dirty="0" err="1">
                <a:solidFill>
                  <a:schemeClr val="bg1"/>
                </a:solidFill>
                <a:latin typeface="Speak Pro "/>
              </a:rPr>
              <a:t>Potdar</a:t>
            </a:r>
            <a:r>
              <a:rPr lang="en-IN" i="1" dirty="0">
                <a:solidFill>
                  <a:schemeClr val="bg1"/>
                </a:solidFill>
                <a:latin typeface="Speak Pro "/>
              </a:rPr>
              <a:t> – 21BEC0499 </a:t>
            </a:r>
          </a:p>
          <a:p>
            <a:pPr algn="ctr"/>
            <a:r>
              <a:rPr lang="en-IN" i="1" dirty="0">
                <a:solidFill>
                  <a:schemeClr val="bg1"/>
                </a:solidFill>
                <a:latin typeface="Speak Pro 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om.potdar2021@vitstudent.ac.in</a:t>
            </a:r>
            <a:r>
              <a:rPr lang="en-IN" i="1" dirty="0">
                <a:solidFill>
                  <a:schemeClr val="bg1"/>
                </a:solidFill>
                <a:latin typeface="Speak Pro "/>
              </a:rPr>
              <a:t> (8888887621)</a:t>
            </a:r>
          </a:p>
          <a:p>
            <a:pPr algn="ctr"/>
            <a:br>
              <a:rPr lang="en-IN" i="1" dirty="0">
                <a:solidFill>
                  <a:schemeClr val="bg1"/>
                </a:solidFill>
                <a:latin typeface="Speak Pro "/>
              </a:rPr>
            </a:br>
            <a:r>
              <a:rPr lang="en-IN" i="1" dirty="0">
                <a:solidFill>
                  <a:schemeClr val="bg1"/>
                </a:solidFill>
                <a:latin typeface="Speak Pro "/>
              </a:rPr>
              <a:t>Anurag  Sonar  – 21BEC0496 </a:t>
            </a:r>
          </a:p>
          <a:p>
            <a:pPr algn="ctr"/>
            <a:r>
              <a:rPr lang="en-IN" i="1" dirty="0">
                <a:solidFill>
                  <a:schemeClr val="bg1"/>
                </a:solidFill>
                <a:latin typeface="Speak Pro 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sonaraunrag.mahesh2021@vitstudent.ac.in</a:t>
            </a:r>
            <a:r>
              <a:rPr lang="en-IN" i="1" dirty="0">
                <a:solidFill>
                  <a:schemeClr val="bg1"/>
                </a:solidFill>
                <a:latin typeface="Speak Pro "/>
              </a:rPr>
              <a:t>  (9730464287)</a:t>
            </a:r>
          </a:p>
          <a:p>
            <a:pPr algn="ctr"/>
            <a:endParaRPr lang="en-IN" i="1" dirty="0">
              <a:solidFill>
                <a:schemeClr val="bg1"/>
              </a:solidFill>
              <a:latin typeface="Speak Pro "/>
            </a:endParaRPr>
          </a:p>
          <a:p>
            <a:pPr algn="ctr"/>
            <a:r>
              <a:rPr lang="en-IN" i="1" dirty="0" err="1">
                <a:solidFill>
                  <a:schemeClr val="bg1"/>
                </a:solidFill>
                <a:latin typeface="Speak Pro "/>
              </a:rPr>
              <a:t>Soumitra</a:t>
            </a:r>
            <a:r>
              <a:rPr lang="en-IN" i="1" dirty="0">
                <a:solidFill>
                  <a:schemeClr val="bg1"/>
                </a:solidFill>
                <a:latin typeface="Speak Pro "/>
              </a:rPr>
              <a:t> </a:t>
            </a:r>
            <a:r>
              <a:rPr lang="en-IN" i="1" dirty="0" err="1">
                <a:solidFill>
                  <a:schemeClr val="bg1"/>
                </a:solidFill>
                <a:latin typeface="Speak Pro "/>
              </a:rPr>
              <a:t>Mahashabde</a:t>
            </a:r>
            <a:r>
              <a:rPr lang="en-IN" i="1" dirty="0">
                <a:solidFill>
                  <a:schemeClr val="bg1"/>
                </a:solidFill>
                <a:latin typeface="Speak Pro "/>
              </a:rPr>
              <a:t> – 21BEC0631 </a:t>
            </a:r>
          </a:p>
          <a:p>
            <a:pPr algn="ctr"/>
            <a:r>
              <a:rPr lang="en-IN" i="1" dirty="0">
                <a:solidFill>
                  <a:schemeClr val="bg1"/>
                </a:solidFill>
                <a:latin typeface="Speak Pro "/>
              </a:rPr>
              <a:t>email (Phone number)</a:t>
            </a:r>
            <a:br>
              <a:rPr lang="en-IN" i="1" dirty="0"/>
            </a:br>
            <a:endParaRPr lang="en-IN" i="1" dirty="0">
              <a:solidFill>
                <a:schemeClr val="bg1"/>
              </a:solidFill>
              <a:latin typeface="Speak Pro "/>
            </a:endParaRPr>
          </a:p>
          <a:p>
            <a:pPr algn="ctr"/>
            <a:br>
              <a:rPr lang="en-IN" i="1" dirty="0">
                <a:solidFill>
                  <a:schemeClr val="bg1"/>
                </a:solidFill>
                <a:latin typeface="Speak Pro "/>
              </a:rPr>
            </a:br>
            <a:endParaRPr lang="en-IN" dirty="0">
              <a:solidFill>
                <a:schemeClr val="bg1"/>
              </a:solidFill>
              <a:latin typeface="Speak Pro "/>
            </a:endParaRPr>
          </a:p>
        </p:txBody>
      </p:sp>
    </p:spTree>
    <p:extLst>
      <p:ext uri="{BB962C8B-B14F-4D97-AF65-F5344CB8AC3E}">
        <p14:creationId xmlns:p14="http://schemas.microsoft.com/office/powerpoint/2010/main" val="353155169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2CAEF-301A-49CC-8FE3-331B30F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125" y="299254"/>
            <a:ext cx="4260714" cy="824978"/>
          </a:xfrm>
        </p:spPr>
        <p:txBody>
          <a:bodyPr/>
          <a:lstStyle/>
          <a:p>
            <a:pPr algn="ctr"/>
            <a:r>
              <a:rPr lang="en-US" sz="3200" dirty="0"/>
              <a:t>Tentative Workflow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280721E-D8F5-469E-B021-B2428B82D2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22927" y="370723"/>
            <a:ext cx="1831520" cy="369332"/>
          </a:xfrm>
        </p:spPr>
        <p:txBody>
          <a:bodyPr/>
          <a:lstStyle/>
          <a:p>
            <a:r>
              <a:rPr lang="en-US" dirty="0"/>
              <a:t>Data Acquisition 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CCD516C7-925C-4455-9350-3A7DAA07194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81507" y="740055"/>
            <a:ext cx="3256184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Use a microphone to capture audio signals from motorcycles under different operating conditions – Using a pre recorded database 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0A69E6E-8A67-4A04-9F91-5B4A0BD092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81715" y="2819984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Noise Filtering and normalize signal amplitude to ensure consistency – MATLAB 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7539E1A-9B29-402B-A46D-E0F212E1B50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181715" y="4262465"/>
            <a:ext cx="2138339" cy="299767"/>
          </a:xfrm>
        </p:spPr>
        <p:txBody>
          <a:bodyPr/>
          <a:lstStyle/>
          <a:p>
            <a:r>
              <a:rPr lang="en-IN" b="1" dirty="0"/>
              <a:t>Signal Segmentation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E5915FD-DB3A-45C0-B86A-5D5A8111600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181715" y="4641488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Divide the audio signal into segments to isolate specific parts where faults may occur.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49072C-2200-4AF7-AC0E-3058E8C0FD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20370" y="2816548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Extract features such as spectral components, energy, and entropy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9987E6E-52C0-420F-806B-28FB466737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20368" y="4262465"/>
            <a:ext cx="2138339" cy="299767"/>
          </a:xfrm>
        </p:spPr>
        <p:txBody>
          <a:bodyPr/>
          <a:lstStyle/>
          <a:p>
            <a:r>
              <a:rPr lang="en-IN" dirty="0"/>
              <a:t>Fault Detection</a:t>
            </a:r>
            <a:endParaRPr lang="en-US" dirty="0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A04F1AC7-A84C-45DB-918C-1477688C9B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20369" y="4641488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Use thresholds models to identify deviations from normal behavior.</a:t>
            </a:r>
          </a:p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06C67B9-B15A-43D7-A1C8-0C3286C3EB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6000" y="5656607"/>
            <a:ext cx="2512795" cy="337205"/>
          </a:xfrm>
        </p:spPr>
        <p:txBody>
          <a:bodyPr/>
          <a:lstStyle/>
          <a:p>
            <a:r>
              <a:rPr lang="en-IN" dirty="0"/>
              <a:t>Validation and Testing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6E8FFBB1-96D1-4BB8-B78A-48F63F974A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6956" y="6001121"/>
            <a:ext cx="2138339" cy="7309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Use cross-validation and test on unseen data – 80 percent data for ML and 20 percent for Cross testing 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F66120C2-DDED-4D22-AA71-CD5A347306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72232" y="2794478"/>
            <a:ext cx="2138339" cy="8249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Use extracted features to classify the type of fault using machine learning models like SVM - </a:t>
            </a:r>
            <a:r>
              <a:rPr lang="en-IN" dirty="0"/>
              <a:t>Example labels: 1 for fault, 0 for normal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5D27-BEFB-4DBA-8F9B-A036D4DFCB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93020" y="4262464"/>
            <a:ext cx="2138339" cy="299767"/>
          </a:xfrm>
        </p:spPr>
        <p:txBody>
          <a:bodyPr/>
          <a:lstStyle/>
          <a:p>
            <a:r>
              <a:rPr lang="en-IN" dirty="0"/>
              <a:t>Localization</a:t>
            </a:r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00FB9DAF-36D7-4F4D-8A84-233E60A07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93020" y="4641488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Use time-frequency analysis to localize the fault within motorcycle 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8436DD-52C2-C81C-9740-063F732DC845}"/>
              </a:ext>
            </a:extLst>
          </p:cNvPr>
          <p:cNvSpPr txBox="1"/>
          <p:nvPr/>
        </p:nvSpPr>
        <p:spPr>
          <a:xfrm>
            <a:off x="817123" y="527077"/>
            <a:ext cx="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A41540-C10C-CDF5-AFD0-F3E568648D8D}"/>
              </a:ext>
            </a:extLst>
          </p:cNvPr>
          <p:cNvSpPr txBox="1"/>
          <p:nvPr/>
        </p:nvSpPr>
        <p:spPr>
          <a:xfrm>
            <a:off x="1436536" y="2702697"/>
            <a:ext cx="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40BCDF-7052-44CC-1B5A-609BFD68DCE6}"/>
              </a:ext>
            </a:extLst>
          </p:cNvPr>
          <p:cNvSpPr txBox="1"/>
          <p:nvPr/>
        </p:nvSpPr>
        <p:spPr>
          <a:xfrm>
            <a:off x="5111583" y="2692969"/>
            <a:ext cx="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56111A-1453-2FE4-6923-B7D22E3728DC}"/>
              </a:ext>
            </a:extLst>
          </p:cNvPr>
          <p:cNvSpPr txBox="1"/>
          <p:nvPr/>
        </p:nvSpPr>
        <p:spPr>
          <a:xfrm>
            <a:off x="8629751" y="2702697"/>
            <a:ext cx="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1E3B81-4776-A19B-19C3-F8B5F6A7DFAA}"/>
              </a:ext>
            </a:extLst>
          </p:cNvPr>
          <p:cNvSpPr txBox="1"/>
          <p:nvPr/>
        </p:nvSpPr>
        <p:spPr>
          <a:xfrm>
            <a:off x="8620022" y="4495012"/>
            <a:ext cx="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E6F379-48B2-A69E-1A9C-225B75B4D471}"/>
              </a:ext>
            </a:extLst>
          </p:cNvPr>
          <p:cNvSpPr txBox="1"/>
          <p:nvPr/>
        </p:nvSpPr>
        <p:spPr>
          <a:xfrm>
            <a:off x="5151810" y="4495012"/>
            <a:ext cx="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6ABA6D-53D6-3BE9-6703-2E238FD2167B}"/>
              </a:ext>
            </a:extLst>
          </p:cNvPr>
          <p:cNvSpPr txBox="1"/>
          <p:nvPr/>
        </p:nvSpPr>
        <p:spPr>
          <a:xfrm>
            <a:off x="1462635" y="4495012"/>
            <a:ext cx="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25A2A4-D338-5A3E-D396-22FE507B9ACB}"/>
              </a:ext>
            </a:extLst>
          </p:cNvPr>
          <p:cNvSpPr txBox="1"/>
          <p:nvPr/>
        </p:nvSpPr>
        <p:spPr>
          <a:xfrm>
            <a:off x="5111582" y="5953616"/>
            <a:ext cx="4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8</a:t>
            </a:r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A8A21EBD-134F-9997-B4CC-6432A18BC6CC}"/>
              </a:ext>
            </a:extLst>
          </p:cNvPr>
          <p:cNvSpPr txBox="1">
            <a:spLocks/>
          </p:cNvSpPr>
          <p:nvPr/>
        </p:nvSpPr>
        <p:spPr>
          <a:xfrm>
            <a:off x="2181715" y="2429047"/>
            <a:ext cx="1678330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Preprocessing </a:t>
            </a:r>
          </a:p>
        </p:txBody>
      </p:sp>
      <p:sp>
        <p:nvSpPr>
          <p:cNvPr id="40" name="Text Placeholder 56">
            <a:extLst>
              <a:ext uri="{FF2B5EF4-FFF2-40B4-BE49-F238E27FC236}">
                <a16:creationId xmlns:a16="http://schemas.microsoft.com/office/drawing/2014/main" id="{7B0352C9-156B-AE85-228B-34F80020F146}"/>
              </a:ext>
            </a:extLst>
          </p:cNvPr>
          <p:cNvSpPr txBox="1">
            <a:spLocks/>
          </p:cNvSpPr>
          <p:nvPr/>
        </p:nvSpPr>
        <p:spPr>
          <a:xfrm>
            <a:off x="5982942" y="2427263"/>
            <a:ext cx="1974286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Extraction  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EA862789-B764-8E5D-5686-01C8EE2F54A2}"/>
              </a:ext>
            </a:extLst>
          </p:cNvPr>
          <p:cNvSpPr txBox="1">
            <a:spLocks/>
          </p:cNvSpPr>
          <p:nvPr/>
        </p:nvSpPr>
        <p:spPr>
          <a:xfrm>
            <a:off x="9372232" y="2425146"/>
            <a:ext cx="1974286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Fault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2603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B848-91B0-4D69-D81E-083D39AE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14" y="802639"/>
            <a:ext cx="2162008" cy="795048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Database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FE30-9DD6-2E85-76F1-D98B4B63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788"/>
            <a:ext cx="11010173" cy="4577729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</a:rPr>
              <a:t>Dataset Overview</a:t>
            </a:r>
          </a:p>
          <a:p>
            <a:pPr algn="l" fontAlgn="base"/>
            <a:r>
              <a:rPr lang="en-US" sz="1600" b="1" i="0" dirty="0">
                <a:solidFill>
                  <a:srgbClr val="3C4043"/>
                </a:solidFill>
                <a:effectLst/>
              </a:rPr>
              <a:t>The IDMT-ISA-ELECTRIC-ENGINE dataset contains sound files of three similar units of an electrical engine (2ACT Motor Brushless DC 42BLF01, 4000 RPM, 24VDC), which simulate different acoustic conditions. </a:t>
            </a:r>
          </a:p>
          <a:p>
            <a:pPr algn="l" fontAlgn="base"/>
            <a:r>
              <a:rPr lang="en-US" sz="1600" b="1" i="0" dirty="0">
                <a:solidFill>
                  <a:srgbClr val="3C4043"/>
                </a:solidFill>
                <a:effectLst/>
              </a:rPr>
              <a:t>The operational states “good”, “heavy load” and “broken” were provoked by a change of supply voltage and loading weight leading to a change of the operating sound. </a:t>
            </a:r>
          </a:p>
          <a:p>
            <a:pPr algn="l" fontAlgn="base"/>
            <a:r>
              <a:rPr lang="en-US" sz="1600" b="1" i="0" dirty="0">
                <a:solidFill>
                  <a:srgbClr val="3C4043"/>
                </a:solidFill>
                <a:effectLst/>
              </a:rPr>
              <a:t>The dataset was recorded at Fraunhofer Institute for Digital Media Technology (IDMT). </a:t>
            </a:r>
          </a:p>
          <a:p>
            <a:pPr algn="l" fontAlgn="base"/>
            <a:r>
              <a:rPr lang="en-US" sz="1600" b="1" dirty="0">
                <a:solidFill>
                  <a:srgbClr val="3C4043"/>
                </a:solidFill>
              </a:rPr>
              <a:t>Operational State-”Good” : 774</a:t>
            </a:r>
          </a:p>
          <a:p>
            <a:pPr fontAlgn="base"/>
            <a:r>
              <a:rPr lang="en-US" sz="1600" b="1" dirty="0">
                <a:solidFill>
                  <a:srgbClr val="3C4043"/>
                </a:solidFill>
              </a:rPr>
              <a:t>Operational State-”Broken” : 789</a:t>
            </a:r>
          </a:p>
          <a:p>
            <a:pPr fontAlgn="base"/>
            <a:r>
              <a:rPr lang="en-US" sz="1600" b="1" dirty="0">
                <a:solidFill>
                  <a:srgbClr val="3C4043"/>
                </a:solidFill>
              </a:rPr>
              <a:t>Operational State-”Heavy Load” : 815</a:t>
            </a:r>
          </a:p>
          <a:p>
            <a:pPr fontAlgn="base"/>
            <a:r>
              <a:rPr lang="en-US" sz="1600" b="1" i="0" dirty="0">
                <a:solidFill>
                  <a:srgbClr val="3C4043"/>
                </a:solidFill>
                <a:effectLst/>
              </a:rPr>
              <a:t>Total WAV Files: 2378</a:t>
            </a:r>
            <a:endParaRPr lang="en-US" sz="1600" b="0" i="0" dirty="0">
              <a:solidFill>
                <a:srgbClr val="3C404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600" b="1" i="0" dirty="0">
                <a:solidFill>
                  <a:srgbClr val="3C4043"/>
                </a:solidFill>
                <a:effectLst/>
                <a:highlight>
                  <a:srgbClr val="FFFFFF"/>
                </a:highlight>
              </a:rPr>
              <a:t>Sampling rate: 44.1KHz</a:t>
            </a:r>
          </a:p>
          <a:p>
            <a:pPr>
              <a:lnSpc>
                <a:spcPct val="150000"/>
              </a:lnSpc>
            </a:pPr>
            <a:r>
              <a:rPr lang="en-US" sz="1600" b="1" i="0" dirty="0">
                <a:solidFill>
                  <a:srgbClr val="3C4043"/>
                </a:solidFill>
                <a:effectLst/>
                <a:highlight>
                  <a:srgbClr val="FFFFFF"/>
                </a:highlight>
              </a:rPr>
              <a:t>Resolution: 32-bit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3C4043"/>
                </a:solidFill>
                <a:highlight>
                  <a:srgbClr val="FFFFFF"/>
                </a:highlight>
              </a:rPr>
              <a:t>Link - </a:t>
            </a:r>
            <a:r>
              <a:rPr lang="en-US" sz="1600" b="1" dirty="0">
                <a:solidFill>
                  <a:srgbClr val="3C4043"/>
                </a:solidFill>
                <a:highlight>
                  <a:srgbClr val="FFFFFF"/>
                </a:highlight>
                <a:hlinkClick r:id="rId2"/>
              </a:rPr>
              <a:t>https://www.kaggle.com/datasets/pythonafroz/electrical-motor-operational-state-sound-data</a:t>
            </a:r>
            <a:r>
              <a:rPr lang="en-US" sz="1600" b="1" dirty="0">
                <a:solidFill>
                  <a:srgbClr val="3C4043"/>
                </a:solidFill>
                <a:highlight>
                  <a:srgbClr val="FFFFFF"/>
                </a:highlight>
              </a:rPr>
              <a:t> </a:t>
            </a:r>
            <a:endParaRPr lang="en-IN" sz="1600" b="1" i="1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267417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0FB7-32A6-B2E6-990A-32A5C936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079"/>
            <a:ext cx="11029616" cy="68275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Expected Results </a:t>
            </a:r>
          </a:p>
        </p:txBody>
      </p:sp>
      <p:grpSp>
        <p:nvGrpSpPr>
          <p:cNvPr id="4" name="Group 3" descr="Element boxes group.">
            <a:extLst>
              <a:ext uri="{FF2B5EF4-FFF2-40B4-BE49-F238E27FC236}">
                <a16:creationId xmlns:a16="http://schemas.microsoft.com/office/drawing/2014/main" id="{122006C0-28C8-5100-37FE-773974C3C7D1}"/>
              </a:ext>
            </a:extLst>
          </p:cNvPr>
          <p:cNvGrpSpPr/>
          <p:nvPr/>
        </p:nvGrpSpPr>
        <p:grpSpPr>
          <a:xfrm>
            <a:off x="2311980" y="3302704"/>
            <a:ext cx="7681791" cy="2058808"/>
            <a:chOff x="4740586" y="2136516"/>
            <a:chExt cx="7013507" cy="1862696"/>
          </a:xfrm>
        </p:grpSpPr>
        <p:sp>
          <p:nvSpPr>
            <p:cNvPr id="5" name="Round Diagonal Corner Rectangle 209">
              <a:extLst>
                <a:ext uri="{FF2B5EF4-FFF2-40B4-BE49-F238E27FC236}">
                  <a16:creationId xmlns:a16="http://schemas.microsoft.com/office/drawing/2014/main" id="{5FF05B1C-8B21-8570-34C0-5A8B4064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4740586" y="2156467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" pitchFamily="-97" charset="0"/>
              </a:endParaRPr>
            </a:p>
          </p:txBody>
        </p:sp>
        <p:sp>
          <p:nvSpPr>
            <p:cNvPr id="6" name="Rectangle 70">
              <a:extLst>
                <a:ext uri="{FF2B5EF4-FFF2-40B4-BE49-F238E27FC236}">
                  <a16:creationId xmlns:a16="http://schemas.microsoft.com/office/drawing/2014/main" id="{E9679937-D239-D68C-D8D6-68AA4E39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735" y="2869309"/>
              <a:ext cx="1953303" cy="48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IN" dirty="0">
                  <a:solidFill>
                    <a:schemeClr val="bg1"/>
                  </a:solidFill>
                </a:rPr>
                <a:t>Effective Fault Detection</a:t>
              </a:r>
            </a:p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endParaRPr lang="en-US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" name="Round Diagonal Corner Rectangle 245">
              <a:extLst>
                <a:ext uri="{FF2B5EF4-FFF2-40B4-BE49-F238E27FC236}">
                  <a16:creationId xmlns:a16="http://schemas.microsoft.com/office/drawing/2014/main" id="{C0D6AE7D-0595-1161-AF78-A5956C321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7156671" y="2136516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" pitchFamily="-97" charset="0"/>
              </a:endParaRPr>
            </a:p>
          </p:txBody>
        </p:sp>
        <p:sp>
          <p:nvSpPr>
            <p:cNvPr id="8" name="Round Diagonal Corner Rectangle 246">
              <a:extLst>
                <a:ext uri="{FF2B5EF4-FFF2-40B4-BE49-F238E27FC236}">
                  <a16:creationId xmlns:a16="http://schemas.microsoft.com/office/drawing/2014/main" id="{DD48EFB1-0C7D-172A-ADB7-FF6112410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9592491" y="2136516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" pitchFamily="-97" charset="0"/>
              </a:endParaRPr>
            </a:p>
          </p:txBody>
        </p:sp>
      </p:grpSp>
      <p:sp>
        <p:nvSpPr>
          <p:cNvPr id="12" name="Rectangle 70">
            <a:extLst>
              <a:ext uri="{FF2B5EF4-FFF2-40B4-BE49-F238E27FC236}">
                <a16:creationId xmlns:a16="http://schemas.microsoft.com/office/drawing/2014/main" id="{B426F046-0BA4-A262-6FD5-349CD8E1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288" y="4194273"/>
            <a:ext cx="2139424" cy="53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n-IN" dirty="0">
                <a:solidFill>
                  <a:schemeClr val="bg1"/>
                </a:solidFill>
              </a:rPr>
              <a:t>Feature Extraction</a:t>
            </a: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endParaRPr lang="en-US" dirty="0">
              <a:solidFill>
                <a:schemeClr val="bg1"/>
              </a:solidFill>
              <a:latin typeface="Arial Narrow" pitchFamily="112" charset="0"/>
            </a:endParaRPr>
          </a:p>
        </p:txBody>
      </p:sp>
      <p:sp>
        <p:nvSpPr>
          <p:cNvPr id="13" name="Rectangle 70">
            <a:extLst>
              <a:ext uri="{FF2B5EF4-FFF2-40B4-BE49-F238E27FC236}">
                <a16:creationId xmlns:a16="http://schemas.microsoft.com/office/drawing/2014/main" id="{A5C279EA-59EB-9284-9003-C45C3D26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596" y="4194273"/>
            <a:ext cx="2139424" cy="70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n-IN" dirty="0">
                <a:solidFill>
                  <a:schemeClr val="bg1"/>
                </a:solidFill>
              </a:rPr>
              <a:t>Fault Localization</a:t>
            </a: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endParaRPr lang="en-US" dirty="0">
              <a:solidFill>
                <a:schemeClr val="bg1"/>
              </a:solidFill>
              <a:latin typeface="Arial Narrow" pitchFamily="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6ED42B-B91C-9B95-8F84-AA605565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45631"/>
            <a:ext cx="11029616" cy="566738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3143783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ustom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wth timeline_Win32_SL_V2" id="{472B563D-2627-40FF-B9AC-E4DA2ED22769}" vid="{9B52D68F-B76B-4F51-976F-7AA8D82DE1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2B775F-F54D-44C9-8A5E-6C450232D59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A3A226-061F-4345-9ED1-C442DC038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5DF148-9FDC-4005-8A04-620B40F2F3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B4A5DDF-7FD6-499B-B491-57E2295EF4D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Growth timeline</Template>
  <TotalTime>245</TotalTime>
  <Words>415</Words>
  <Application>Microsoft Office PowerPoint</Application>
  <PresentationFormat>Widescreen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Avenir Next LT Pro Light</vt:lpstr>
      <vt:lpstr>Calibri</vt:lpstr>
      <vt:lpstr>Google Sans</vt:lpstr>
      <vt:lpstr>Speak Pro</vt:lpstr>
      <vt:lpstr>Speak Pro </vt:lpstr>
      <vt:lpstr>Times</vt:lpstr>
      <vt:lpstr>Custom</vt:lpstr>
      <vt:lpstr>Analysis of sound and noise signals for fault detection in motors and engines</vt:lpstr>
      <vt:lpstr>Tentative Workflow</vt:lpstr>
      <vt:lpstr>Database </vt:lpstr>
      <vt:lpstr>Expected Results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Potdar</dc:creator>
  <cp:lastModifiedBy>Sonar Aunrag Mahesh</cp:lastModifiedBy>
  <cp:revision>3</cp:revision>
  <dcterms:created xsi:type="dcterms:W3CDTF">2024-08-17T15:31:57Z</dcterms:created>
  <dcterms:modified xsi:type="dcterms:W3CDTF">2024-08-17T19:57:38Z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