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27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56A7C-B3E0-49D7-9872-9BF7FC4B2D72}" type="datetimeFigureOut">
              <a:rPr lang="en-IN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6C7644-8D8B-4882-B53D-DD16D9B76EE5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B4C598-3057-26EA-144C-9EAE8B2C9172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38AA00-D2F2-791D-87A1-03266B3A0CF1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68D16D-22B0-165C-8229-E21C8331549C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EB6578-A766-ACFA-1778-2011BF3EECE4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3C7E91-74CA-0D8E-97D2-AEF57CECBDA3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3CEFBC-D6ED-E78B-D029-AC95DDF06CAA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D37D46-903D-A3B7-CAE2-A9F7DEBED5A8}" type="slidenum">
              <a:rPr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EDC283-E55B-D599-EB66-AF4F49016EEA}" type="slidenum">
              <a:rPr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AC8B23-0A96-CFBC-78DF-27B66FC0C773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84259-372C-2EF7-F61C-872253362C1B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F7BBD5-942E-1787-8541-9B9B79B6A65C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03FDC4-B5D2-580B-04DB-AC7909E9A8B8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4EF743-906A-0D72-D94A-F21B492E23DC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7C71C5-BCD0-2CD5-E3F2-256EB7E31962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6812DE-877E-4818-B2AB-F74AACFCC27B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D6C7644-8D8B-4882-B53D-DD16D9B76EE5}" type="slidenum">
              <a:rPr lang="en-IN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3B66A2-447C-5575-61C9-E43E82AA37CD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991170-9483-E9FB-3C02-440AE7BFD55F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529540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3244139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3275012" y="3505199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3244139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 bwMode="auto">
          <a:xfrm>
            <a:off x="2467651" y="648005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Quote 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 bwMode="auto">
          <a:xfrm>
            <a:off x="2467651" y="648005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“</a:t>
            </a:r>
            <a:endParaRPr/>
          </a:p>
        </p:txBody>
      </p:sp>
      <p:sp>
        <p:nvSpPr>
          <p:cNvPr id="18" name="TextBox 17"/>
          <p:cNvSpPr txBox="1"/>
          <p:nvPr/>
        </p:nvSpPr>
        <p:spPr bwMode="auto">
          <a:xfrm>
            <a:off x="11114852" y="290530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defRPr/>
            </a:pPr>
            <a:r>
              <a:rPr lang="en-US" sz="8000">
                <a:ln w="3175" cmpd="sng">
                  <a:noFill/>
                </a:ln>
                <a:solidFill>
                  <a:schemeClr val="accent1"/>
                </a:solidFill>
                <a:latin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rue or Fals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294812" y="627405"/>
            <a:ext cx="2207601" cy="5283817"/>
          </a:xfrm>
        </p:spPr>
        <p:txBody>
          <a:bodyPr vert="eaVert" anchor="ctr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2589212" y="627405"/>
            <a:ext cx="6477000" cy="528381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92925" y="624110"/>
            <a:ext cx="8911687" cy="128089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89212" y="2133600"/>
            <a:ext cx="8915400" cy="377762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3244139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787782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787782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531812" y="4983087"/>
            <a:ext cx="779766" cy="365125"/>
          </a:xfrm>
        </p:spPr>
        <p:txBody>
          <a:bodyPr/>
          <a:lstStyle/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 bwMode="auto"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 bwMode="auto"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 bwMode="auto"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00CBDF-9C31-4181-A245-17F5A9B874E0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531812" y="787782"/>
            <a:ext cx="779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7CADA3CD-1D40-4A3A-B927-A3AD02655C66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>
        <a:spcBef>
          <a:spcPts val="0"/>
        </a:spcBef>
        <a:buNone/>
        <a:defRPr sz="36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Font typeface="Wingdings 3"/>
        <a:buChar char="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189642" y="1122589"/>
            <a:ext cx="9524702" cy="238578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>
              <a:defRPr/>
            </a:pPr>
            <a:r>
              <a:rPr sz="49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Fractal Jerusalem Cross-Based FSS for X-Band </a:t>
            </a:r>
            <a:r>
              <a:rPr lang="en-IN" sz="49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sz="49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Applications </a:t>
            </a:r>
            <a:endParaRPr sz="490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333840" y="4044212"/>
            <a:ext cx="8915399" cy="20105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/>
              <a:t>By:   </a:t>
            </a:r>
            <a:endParaRPr/>
          </a:p>
          <a:p>
            <a:pPr algn="ctr">
              <a:defRPr/>
            </a:pPr>
            <a:r>
              <a:rPr lang="en-IN"/>
              <a:t>Koustabh Ram Kandula (21BEC0617) </a:t>
            </a:r>
            <a:endParaRPr/>
          </a:p>
          <a:p>
            <a:pPr algn="ctr">
              <a:defRPr/>
            </a:pPr>
            <a:r>
              <a:rPr lang="en-IN"/>
              <a:t>Anurag Sonar (21BEC0496)</a:t>
            </a:r>
            <a:endParaRPr/>
          </a:p>
          <a:p>
            <a:pPr algn="ctr">
              <a:defRPr/>
            </a:pPr>
            <a:endParaRPr lang="en-IN"/>
          </a:p>
          <a:p>
            <a:pPr algn="ctr">
              <a:defRPr/>
            </a:pPr>
            <a:r>
              <a:rPr lang="en-IN"/>
              <a:t>Under Guidance of: Prof. Rajesh N (16153)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Description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589212" y="1665234"/>
            <a:ext cx="8915400" cy="46937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18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Core Structure:</a:t>
            </a: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Central Jerusalem cross with extended arms serves as the primary resonator for electromagnetic filtering.</a:t>
            </a:r>
            <a:endParaRPr sz="180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Embedded Cross:</a:t>
            </a: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A smaller cross is nested at the center of the main structure, introducing fractal properties and enabling multi-band resonance.</a:t>
            </a:r>
            <a:endParaRPr sz="180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Peripheral Mini Crosses:</a:t>
            </a: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Four small crosses are symmetrically placed near each corner of the unit cell, reinforcing the fractal geometry and adding higher-order resonant paths.</a:t>
            </a:r>
            <a:endParaRPr sz="180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Role of Mini Crosses:</a:t>
            </a: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These peripheral elements enhance electromagnetic interaction, deepen notches in transmission (S21), and broaden the stopband in reflection (S11), especially critical for wideband performance.</a:t>
            </a:r>
            <a:endParaRPr sz="180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Symmetry &amp; Stability:</a:t>
            </a: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symmetrical distribution of all elements — including the mini crosses — contributes to polarization insensitivity and stable behavior at oblique incidence angles.</a:t>
            </a:r>
            <a:endParaRPr sz="1800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4870549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 lang="en-IN" sz="3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Result Analysis</a:t>
            </a:r>
            <a:endParaRPr/>
          </a:p>
        </p:txBody>
      </p:sp>
      <p:sp>
        <p:nvSpPr>
          <p:cNvPr id="686323461" name="Content Placeholder 2"/>
          <p:cNvSpPr>
            <a:spLocks noGrp="1"/>
          </p:cNvSpPr>
          <p:nvPr>
            <p:ph idx="1"/>
          </p:nvPr>
        </p:nvSpPr>
        <p:spPr bwMode="auto">
          <a:xfrm>
            <a:off x="2589211" y="1748064"/>
            <a:ext cx="8915400" cy="37776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25000" lnSpcReduction="20000"/>
          </a:bodyPr>
          <a:lstStyle/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Broadband Performance Achieved: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S11 plot shows a wide stopband ranging approximately from 6 GHz to over 20 GHz, confirming effective reflection suppression.</a:t>
            </a:r>
            <a:endParaRPr sz="72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Deep Multi-band Notches: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S21 plots reveal strong attenuation at multiple frequencies (notably 7–9 GHz and 10–11 GHz), demonstrating successful multi-resonant behavior.</a:t>
            </a:r>
            <a:endParaRPr sz="72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Enhanced Angular Stability: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Both TE and TM modes maintained consistent performance up to 75° incidence, validating the design’s robustness to oblique angles.</a:t>
            </a:r>
            <a:endParaRPr sz="72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Improved Transmission Suppression: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two-sided fractal layout resulted in transmission dips exceeding –40 dB (TE) and –60 dB (TM), indicating strong electromagnetic shielding.</a:t>
            </a:r>
            <a:endParaRPr sz="72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Polarization Insensitivity Confirmed: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Symmetric fractal geometry delivered stable response across both polarizations, supporting its suitability for real-world, multi-directional wave environments.</a:t>
            </a:r>
            <a:endParaRPr sz="7200" b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6FB0-9264-F4F4-D3E5-D8191175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 Contd.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E082E-4146-42F7-9D0F-70B62BD13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151" y="1665897"/>
            <a:ext cx="5762026" cy="34250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FB039-5C20-A916-CD1C-DFC977EE3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4" y="1665896"/>
            <a:ext cx="5645012" cy="32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5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70903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 lang="en-IN"/>
              <a:t>Results Analysis Contd.</a:t>
            </a:r>
            <a:endParaRPr/>
          </a:p>
        </p:txBody>
      </p:sp>
      <p:pic>
        <p:nvPicPr>
          <p:cNvPr id="1885943161" name="Picture 188594316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42321" y="1997984"/>
            <a:ext cx="4717142" cy="3018971"/>
          </a:xfrm>
          <a:prstGeom prst="rect">
            <a:avLst/>
          </a:prstGeom>
        </p:spPr>
      </p:pic>
      <p:pic>
        <p:nvPicPr>
          <p:cNvPr id="1947636917" name="Picture 194763691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959928" y="2039031"/>
            <a:ext cx="5480533" cy="293687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112279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 lang="en-IN" sz="36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Results Analysis Contd.</a:t>
            </a:r>
            <a:endParaRPr/>
          </a:p>
        </p:txBody>
      </p:sp>
      <p:pic>
        <p:nvPicPr>
          <p:cNvPr id="681661188" name="Picture 68166118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5151" y="2088988"/>
            <a:ext cx="4760205" cy="2680022"/>
          </a:xfrm>
          <a:prstGeom prst="rect">
            <a:avLst/>
          </a:prstGeom>
        </p:spPr>
      </p:pic>
      <p:pic>
        <p:nvPicPr>
          <p:cNvPr id="542787154" name="Picture 54278715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190357" y="2088988"/>
            <a:ext cx="4910348" cy="27392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836748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 lang="en-IN"/>
              <a:t>Conclusion</a:t>
            </a:r>
            <a:endParaRPr/>
          </a:p>
        </p:txBody>
      </p:sp>
      <p:sp>
        <p:nvSpPr>
          <p:cNvPr id="2045816321" name="Content Placeholder 2"/>
          <p:cNvSpPr>
            <a:spLocks noGrp="1"/>
          </p:cNvSpPr>
          <p:nvPr>
            <p:ph idx="1"/>
          </p:nvPr>
        </p:nvSpPr>
        <p:spPr bwMode="auto">
          <a:xfrm>
            <a:off x="2589211" y="1702707"/>
            <a:ext cx="8915400" cy="37776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25000" lnSpcReduction="20000"/>
          </a:bodyPr>
          <a:lstStyle/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Fractal Geometry Success: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fractal Jerusalem cross design significantly outperformed the standard version by offering broadband and multi-band rejection capabilities.</a:t>
            </a:r>
            <a:endParaRPr sz="72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Robust Angular and Polarization Performance: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Consistent S11 and S21 results across wide angles and both TE/TM polarizations confirm the design’s angular stability and polarization insensitivity.</a:t>
            </a:r>
            <a:endParaRPr sz="72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Effective for Real-world Applications: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two-sided implementation enhances shielding and filtering, making the design ideal for stealth, EMI suppression, and smart sensing platforms.</a:t>
            </a:r>
            <a:endParaRPr sz="72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Scalable and Manufacturable: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Maintains a single-layer structure that balances complexity with ease of fabrication, suitable for compact and multilayer system integration.</a:t>
            </a:r>
            <a:endParaRPr sz="72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Future Potential: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design’s scalability opens doors for use in IoT devices, next-gen wireless networks, and aerospace systems requiring lightweight, multifunctional surfaces.</a:t>
            </a:r>
            <a:endParaRPr sz="7200" b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Individual Contribution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5000" lnSpcReduction="1000"/>
          </a:bodyPr>
          <a:lstStyle/>
          <a:p>
            <a:pPr>
              <a:defRPr/>
            </a:pPr>
            <a:r>
              <a:rPr lang="en-IN" sz="2400"/>
              <a:t>Koustabh Ram Kandula 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IN"/>
              <a:t>Literature Survey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IN"/>
              <a:t>Structure and Simulation</a:t>
            </a:r>
          </a:p>
          <a:p>
            <a:pPr>
              <a:buFont typeface="Arial"/>
              <a:buChar char="•"/>
              <a:defRPr/>
            </a:pPr>
            <a:endParaRPr/>
          </a:p>
          <a:p>
            <a:pPr>
              <a:defRPr/>
            </a:pPr>
            <a:endParaRPr lang="en-IN" sz="2400"/>
          </a:p>
          <a:p>
            <a:pPr>
              <a:defRPr/>
            </a:pPr>
            <a:r>
              <a:rPr lang="en-IN" sz="2400"/>
              <a:t>Anurag Sonar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IN"/>
              <a:t>Material Research</a:t>
            </a:r>
            <a:endParaRPr/>
          </a:p>
          <a:p>
            <a:pPr>
              <a:buFont typeface="Arial"/>
              <a:buChar char="•"/>
              <a:defRPr/>
            </a:pPr>
            <a:r>
              <a:rPr lang="en-IN"/>
              <a:t>Presentation and Documentation</a:t>
            </a:r>
          </a:p>
          <a:p>
            <a:pPr marL="0" indent="0">
              <a:buClr>
                <a:schemeClr val="accent1"/>
              </a:buClr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209941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 lang="en-IN"/>
              <a:t>Impact on Society and Environment</a:t>
            </a:r>
            <a:endParaRPr/>
          </a:p>
        </p:txBody>
      </p:sp>
      <p:sp>
        <p:nvSpPr>
          <p:cNvPr id="59545391" name="Content Placeholder 2"/>
          <p:cNvSpPr>
            <a:spLocks noGrp="1"/>
          </p:cNvSpPr>
          <p:nvPr>
            <p:ph idx="1"/>
          </p:nvPr>
        </p:nvSpPr>
        <p:spPr bwMode="auto">
          <a:xfrm>
            <a:off x="2257678" y="1759403"/>
            <a:ext cx="9178897" cy="43297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25000" lnSpcReduction="20000"/>
          </a:bodyPr>
          <a:lstStyle/>
          <a:p>
            <a:pPr>
              <a:defRPr/>
            </a:pPr>
            <a:r>
              <a:rPr sz="72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Enhanced Electromagnetic Safety:</a:t>
            </a:r>
            <a:r>
              <a:rPr sz="72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By effectively filtering and shielding EM waves, the design supports safer environments in high-exposure zones like hospitals, data centers, and smart homes.</a:t>
            </a:r>
            <a:endParaRPr sz="7200" b="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Boosts Communication Reliability: </a:t>
            </a:r>
            <a:r>
              <a:rPr sz="72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Improved signal integrity in wireless systems enhances societal connectivity, supporting better access to remote healthcare, education, and emergency services.</a:t>
            </a:r>
            <a:endParaRPr sz="7200" b="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Supports Sustainable Tech Development: </a:t>
            </a:r>
            <a:r>
              <a:rPr sz="72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The </a:t>
            </a:r>
            <a:r>
              <a:rPr sz="55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compact</a:t>
            </a:r>
            <a:r>
              <a:rPr sz="72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low-power-compatible design aligns with eco-friendly goals for IoT, aerospace, and next-gen communication infrastructure.</a:t>
            </a:r>
            <a:endParaRPr sz="7200" b="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Environmentally Conscious Fabrication:</a:t>
            </a:r>
            <a:r>
              <a:rPr sz="72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single-layer structure minimizes raw material usage, reduces manufacturing complexity, and limits environmental waste and emissions.</a:t>
            </a:r>
            <a:endParaRPr sz="7200" b="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7200" b="1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Enabler for Smart, Green Systems: </a:t>
            </a:r>
            <a:r>
              <a:rPr sz="72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Can be embedded into smart windows, stealth structures, or conformal wearables, contributing to energy-efficient and eco-integrated urban systems.</a:t>
            </a:r>
            <a:endParaRPr sz="7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60860" name="Title 1"/>
          <p:cNvSpPr>
            <a:spLocks noGrp="1"/>
          </p:cNvSpPr>
          <p:nvPr>
            <p:ph type="title"/>
          </p:nvPr>
        </p:nvSpPr>
        <p:spPr bwMode="auto">
          <a:xfrm>
            <a:off x="2592924" y="624109"/>
            <a:ext cx="8911686" cy="1280889"/>
          </a:xfrm>
        </p:spPr>
        <p:txBody>
          <a:bodyPr/>
          <a:lstStyle/>
          <a:p>
            <a:pPr>
              <a:defRPr/>
            </a:pPr>
            <a:r>
              <a:rPr lang="en-IN"/>
              <a:t>Project Outcome</a:t>
            </a:r>
            <a:br>
              <a:rPr lang="en-IN"/>
            </a:br>
            <a:endParaRPr/>
          </a:p>
        </p:txBody>
      </p:sp>
      <p:sp>
        <p:nvSpPr>
          <p:cNvPr id="443396185" name="Content Placeholder 2"/>
          <p:cNvSpPr>
            <a:spLocks noGrp="1"/>
          </p:cNvSpPr>
          <p:nvPr>
            <p:ph idx="1"/>
          </p:nvPr>
        </p:nvSpPr>
        <p:spPr bwMode="auto">
          <a:xfrm>
            <a:off x="2405089" y="1451428"/>
            <a:ext cx="9099522" cy="432026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Clr>
                <a:schemeClr val="accent1"/>
              </a:buClr>
              <a:buFont typeface="Wingdings 3"/>
              <a:buNone/>
              <a:defRPr/>
            </a:pPr>
            <a:endParaRPr sz="180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Comprehensive research paper titled</a:t>
            </a:r>
            <a:b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sz="1800" b="0" i="1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"</a:t>
            </a:r>
            <a:r>
              <a:rPr lang="en-IN" sz="1800" b="0" i="1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sz="1800" b="0" i="1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Fractal Jerusalem Cross-Based FSS for Broadband X-Band Applications</a:t>
            </a:r>
            <a:r>
              <a:rPr lang="en-IN" sz="1800" b="0" i="1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sz="1800" b="0" i="1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"</a:t>
            </a:r>
            <a:endParaRPr sz="180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Submitted for peer review to the 2025  International Conference on A</a:t>
            </a:r>
            <a:r>
              <a:rPr lang="en-IN"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 Solutions for Sustainable Electronics and Wireless Systems </a:t>
            </a: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(AISSEWS 2025)</a:t>
            </a:r>
            <a:endParaRPr sz="180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Showcases innovative fractal geometry approach addressing bandwidth-angular stability trade-off</a:t>
            </a:r>
            <a:endParaRPr sz="1800" dirty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Emphasizes practical fabrication using standard PCB techniques for industrial relevance</a:t>
            </a:r>
            <a:endParaRPr sz="1800" dirty="0">
              <a:latin typeface="Century Gothic"/>
              <a:cs typeface="Century Gothic"/>
            </a:endParaRPr>
          </a:p>
          <a:p>
            <a:pPr marL="0" indent="0">
              <a:buClr>
                <a:schemeClr val="accent1"/>
              </a:buClr>
              <a:buFont typeface="Wingdings 3"/>
              <a:buNone/>
              <a:defRPr/>
            </a:pPr>
            <a:r>
              <a:rPr sz="1800" b="0" i="0" u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References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193796" y="1342768"/>
            <a:ext cx="8915400" cy="4975654"/>
          </a:xfrm>
        </p:spPr>
        <p:txBody>
          <a:bodyPr numCol="2">
            <a:noAutofit/>
          </a:bodyPr>
          <a:lstStyle/>
          <a:p>
            <a:pPr marL="0" indent="0">
              <a:buClr>
                <a:schemeClr val="accent1"/>
              </a:buClr>
              <a:buFont typeface="Wingdings 3"/>
              <a:buNone/>
              <a:defRPr/>
            </a:pP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B.A. Munk,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Frequency Selective Surfaces: Theory and Design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. Hoboken, NJ, USA: John Wiley &amp; Sons, 2000.</a:t>
            </a: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R.J. Langley, E.A. Parker, and T. Arabadzhiyska, “Frequency selective surfaces—a review,”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 Proceedings-Microwaves, Antennas and Propagation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145, no. 3, pp. 213-218, 1998.</a:t>
            </a: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W.C. Chew, “Frequency selective surfaces,” in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Waves and Fields in Inhomogeneous Media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Hoboken, NJ, USA: IEEE Press, 1995, pp. 568-601. (For access, search the book title on IEEE Xplore or use WorldCat:)</a:t>
            </a: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E.A. Parker, P.H. El Sheikh, and R.J. Langley, “Wire-element frequency selective surfaces,”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 Proceedings H - Microwaves, Antennas and Propagation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138, no. 3, pp. 165-170, 1991.</a:t>
            </a: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R. Cahill and R.J. Langley, “Cross-shaped frequency selective surfaces,”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 Proceedings-Microwaves, Antennas and Propagation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141, no. 4, pp. 275-278, 1994.</a:t>
            </a: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D.H. Werner, S. Ganguly, and M.A. Khalid, “Fractal antenna engineering: the space filling Hilbert curve,”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IEEE Antennas and Propagation Magazine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45, no. 5, pp. 38-49, 2003.</a:t>
            </a: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sz="10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J.P. Gianvittorio and Y. Rahmat-Samii, “Fractal FSS: A novel dual-band frequency selective surface,”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IEEE Antennas and Propagation Society International Symposium. 2002 Digest.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2, pp. 756-759, 2002.</a:t>
            </a: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J. Romeu and A. Cardama, “Multifractal shaped frequency selective surfaces,”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IEEE Antennas and Propagation Society International Symposium. 1999 Digest.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3, pp. 1624-1627, 1999.</a:t>
            </a: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M.A. Zahid, K.P. Esselle, and C. Fumeaux, “Broadband frequency selective surfaces with multiple closely spaced transmission zeros,”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IEEE Transactions on Antennas and Propagation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58, no. 12, pp. 3989-3996, 2010.</a:t>
            </a: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sz="1000">
              <a:latin typeface="Century Gothic"/>
              <a:cs typeface="Century Gothic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S.M.M. Abadi, R. Azadegan, and S.V. Salehi, “A novel multi-band frequency selective surface with square loop and Jerusalem cross elements,” </a:t>
            </a:r>
            <a:r>
              <a:rPr sz="1000" b="0" i="1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Progress In Electromagnetics Research</a:t>
            </a:r>
            <a:r>
              <a:rPr sz="10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141, pp. 665-678, 2013.</a:t>
            </a:r>
            <a:endParaRPr sz="1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Contents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961662" y="1508369"/>
            <a:ext cx="9542950" cy="51112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32500" lnSpcReduction="20000"/>
          </a:bodyPr>
          <a:lstStyle/>
          <a:p>
            <a:pPr>
              <a:defRPr/>
            </a:pPr>
            <a:r>
              <a:rPr lang="en-IN" sz="7200"/>
              <a:t>Introduction </a:t>
            </a:r>
            <a:endParaRPr sz="7200"/>
          </a:p>
          <a:p>
            <a:pPr>
              <a:defRPr/>
            </a:pPr>
            <a:r>
              <a:rPr lang="en-IN" sz="7200"/>
              <a:t>Literature Review</a:t>
            </a:r>
            <a:endParaRPr sz="7200"/>
          </a:p>
          <a:p>
            <a:pPr>
              <a:defRPr/>
            </a:pPr>
            <a:r>
              <a:rPr lang="en-IN" sz="7200"/>
              <a:t>Problem Formulation</a:t>
            </a:r>
            <a:endParaRPr sz="7200"/>
          </a:p>
          <a:p>
            <a:pPr>
              <a:defRPr/>
            </a:pPr>
            <a:r>
              <a:rPr lang="en-IN" sz="7200"/>
              <a:t>Relevance</a:t>
            </a:r>
            <a:endParaRPr sz="7200"/>
          </a:p>
          <a:p>
            <a:pPr>
              <a:defRPr/>
            </a:pPr>
            <a:r>
              <a:rPr lang="en-IN" sz="7200"/>
              <a:t>Proposed System</a:t>
            </a:r>
            <a:endParaRPr sz="7200"/>
          </a:p>
          <a:p>
            <a:pPr>
              <a:defRPr/>
            </a:pPr>
            <a:r>
              <a:rPr lang="en-IN" sz="7200"/>
              <a:t>Description</a:t>
            </a:r>
            <a:endParaRPr sz="7200"/>
          </a:p>
          <a:p>
            <a:pPr>
              <a:defRPr/>
            </a:pPr>
            <a:r>
              <a:rPr lang="en-IN" sz="7200"/>
              <a:t>Software Tools</a:t>
            </a:r>
            <a:endParaRPr sz="7200"/>
          </a:p>
          <a:p>
            <a:pPr>
              <a:defRPr/>
            </a:pPr>
            <a:r>
              <a:rPr lang="en-IN" sz="7200"/>
              <a:t>Result Analysis</a:t>
            </a:r>
            <a:endParaRPr sz="7200"/>
          </a:p>
          <a:p>
            <a:pPr>
              <a:defRPr/>
            </a:pPr>
            <a:r>
              <a:rPr lang="en-IN" sz="7200"/>
              <a:t>Conclusion</a:t>
            </a:r>
            <a:endParaRPr sz="7200"/>
          </a:p>
          <a:p>
            <a:pPr>
              <a:defRPr/>
            </a:pPr>
            <a:r>
              <a:rPr lang="en-IN" sz="7200"/>
              <a:t>Individual Contribution</a:t>
            </a:r>
            <a:endParaRPr sz="7200"/>
          </a:p>
          <a:p>
            <a:pPr>
              <a:defRPr/>
            </a:pPr>
            <a:r>
              <a:rPr lang="en-IN" sz="7200"/>
              <a:t>Impact on Society and Environment</a:t>
            </a:r>
            <a:endParaRPr sz="7200"/>
          </a:p>
          <a:p>
            <a:pPr>
              <a:defRPr/>
            </a:pPr>
            <a:r>
              <a:rPr lang="en-IN" sz="7200"/>
              <a:t>Project Outcome</a:t>
            </a:r>
            <a:endParaRPr sz="7200"/>
          </a:p>
          <a:p>
            <a:pPr>
              <a:defRPr/>
            </a:pPr>
            <a:r>
              <a:rPr lang="en-IN" sz="7200"/>
              <a:t>References</a:t>
            </a:r>
            <a:endParaRPr sz="7200"/>
          </a:p>
          <a:p>
            <a:pPr>
              <a:defRPr/>
            </a:pPr>
            <a:endParaRPr sz="7200"/>
          </a:p>
          <a:p>
            <a:pPr>
              <a:defRPr/>
            </a:pPr>
            <a:endParaRPr sz="7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592925" y="624110"/>
            <a:ext cx="9533172" cy="12808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sz="3400"/>
              <a:t>Introduction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375027" y="1433384"/>
            <a:ext cx="9660453" cy="486032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IN" b="1"/>
              <a:t>Definition:</a:t>
            </a:r>
            <a:r>
              <a:rPr lang="en-IN"/>
              <a:t> FSS are periodic structures that filter electromagnetic waves by allowing, blocking, or reflecting specific frequencies.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 b="1"/>
              <a:t>Structure</a:t>
            </a:r>
            <a:r>
              <a:rPr lang="en-IN"/>
              <a:t>: Made of conductive or dielectric elements (e.g., patches, slots, dipoles) arranged in a periodic pattern.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 b="1"/>
              <a:t>Function in Antennas:</a:t>
            </a:r>
            <a:r>
              <a:rPr lang="en-IN"/>
              <a:t> Improve bandwidth and radiation control. Reduce interference and enhance signal quality. Act as spatial filters, reflectors, or radomes.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 b="1"/>
              <a:t>Applications: </a:t>
            </a:r>
            <a:r>
              <a:rPr lang="en-IN"/>
              <a:t>Satellite communication and radar systems. Wireless networks and reconfigurable antennas. Electromagnetic shielding and stealth technology.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r>
              <a:rPr lang="en-IN" b="1"/>
              <a:t>Advancement:</a:t>
            </a:r>
            <a:r>
              <a:rPr lang="en-IN"/>
              <a:t> Enables compact, high-performance antennas for modern communication and sensing systems.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Literature Review</a:t>
            </a: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3245" r="10798" b="1341"/>
          <a:stretch/>
        </p:blipFill>
        <p:spPr bwMode="auto">
          <a:xfrm>
            <a:off x="2905963" y="1334529"/>
            <a:ext cx="7712610" cy="50580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Problem Formulation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432694" y="1400432"/>
            <a:ext cx="8915400" cy="51239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Limitations of Standard Shapes: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basic Jerusalem cross was found inadequate in achieving broad stop</a:t>
            </a:r>
            <a:r>
              <a:rPr lang="en-IN"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bands and deep notches, showing only narrow</a:t>
            </a:r>
            <a:r>
              <a:rPr lang="en-IN"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band behavior centered around 11 GHz.</a:t>
            </a:r>
            <a:endParaRPr sz="18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Need for Enhanced Resonance Paths: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Traditional geometries lacked complexity, limiting their interaction with electromagnetic waves and reducing effectiveness for multi-band applications.</a:t>
            </a:r>
            <a:endParaRPr sz="18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Fractal Geometry as a Solution: 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The fractal Jerusalem cross was chosen to introduce recursive, self-similar structures, increasing the number of resonant paths and improving frequency selectivity.</a:t>
            </a:r>
            <a:endParaRPr sz="18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Shape’s Role in Angular &amp; Polarization Stability: 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The symmetrical, fractal layout of the chosen shape inherently supports TE/TM stability and high angular tolerance, addressing performance gaps in earlier designs.</a:t>
            </a:r>
            <a:endParaRPr sz="18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Compactness without Compromise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 The shape allows for a single-layer, planar structure that delivers wide</a:t>
            </a:r>
            <a:r>
              <a:rPr lang="en-IN"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band performance while remaining manufacturable and scalable — ideal for stealth and EMI shielding.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Relevance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6096000" y="1614616"/>
            <a:ext cx="5914768" cy="37776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The design and application of X-band Frequency Selective Surfaces (FSS) align with several United Nations Sustainable Development Goals (SDGs) by enhancing communication systems, radar technologies, and electromagnetic shielding.</a:t>
            </a:r>
            <a:endParaRPr/>
          </a:p>
          <a:p>
            <a:pPr>
              <a:defRPr/>
            </a:pPr>
            <a:r>
              <a:rPr lang="en-US"/>
              <a:t>X-band FSS is crucial in security and defense applications, enhancing radar stealth, surveillance, and border security systems.</a:t>
            </a:r>
            <a:endParaRPr/>
          </a:p>
          <a:p>
            <a:pPr>
              <a:defRPr/>
            </a:pPr>
            <a:r>
              <a:rPr lang="en-US"/>
              <a:t>Used in anti-jamming technologies to secure military and civilian communication networks.</a:t>
            </a:r>
            <a:endParaRPr lang="en-IN"/>
          </a:p>
        </p:txBody>
      </p:sp>
      <p:pic>
        <p:nvPicPr>
          <p:cNvPr id="1028" name="Picture 4" descr="Communications materials - United Nations Sustainable Developm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/>
        </p:blipFill>
        <p:spPr bwMode="auto">
          <a:xfrm>
            <a:off x="2378911" y="1474628"/>
            <a:ext cx="3778250" cy="377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Proposed System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132946" y="1264554"/>
            <a:ext cx="9371665" cy="50897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Clr>
                <a:schemeClr val="accent1"/>
              </a:buClr>
              <a:buFont typeface="Wingdings 3"/>
              <a:buNone/>
              <a:defRPr/>
            </a:pPr>
            <a:endParaRPr sz="180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Fractal Jerusalem Cross Geometry: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Utilizes a self-similar, multi-scale structure to increase electrical length and support multi-band resonance with enhanced frequency selectivity.</a:t>
            </a:r>
            <a:endParaRPr sz="18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Symmetrical Layout: 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Ensures polarization insensitivity and angular stability for both TE and TM waves, effective up to 75° incidence.</a:t>
            </a:r>
            <a:endParaRPr sz="18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Design Evolution: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Transitioned from a basic Jerusalem cross to a fractal configuration, significantly broadening stopband width and improving notch depth.</a:t>
            </a:r>
            <a:endParaRPr sz="18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Double-Sided Implementation: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Further boosts performance by enhancing wave interaction and achieving deeper S21 transmission nulls across a wide frequency band.</a:t>
            </a:r>
            <a:endParaRPr sz="1800" b="0">
              <a:latin typeface="Century Gothic"/>
              <a:cs typeface="Century Gothic"/>
            </a:endParaRPr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Compact and Scalable: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Maintains a single-layer structure with fabrication simplicity, while offering potential for integration into advanced, low-profile wireless systems.</a:t>
            </a:r>
            <a:endParaRPr b="0">
              <a:solidFill>
                <a:schemeClr val="tx1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74099135" name="Picture 197409913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74158" y="1598839"/>
            <a:ext cx="3933824" cy="4190999"/>
          </a:xfrm>
          <a:prstGeom prst="rect">
            <a:avLst/>
          </a:prstGeom>
        </p:spPr>
      </p:pic>
      <p:pic>
        <p:nvPicPr>
          <p:cNvPr id="1914207351" name="Picture 191420735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35699" y="2290535"/>
            <a:ext cx="5463975" cy="2698749"/>
          </a:xfrm>
          <a:prstGeom prst="rect">
            <a:avLst/>
          </a:prstGeom>
        </p:spPr>
      </p:pic>
      <p:sp>
        <p:nvSpPr>
          <p:cNvPr id="1243564187" name="TextBox 1243564186"/>
          <p:cNvSpPr txBox="1"/>
          <p:nvPr/>
        </p:nvSpPr>
        <p:spPr bwMode="auto">
          <a:xfrm>
            <a:off x="3641071" y="532946"/>
            <a:ext cx="5956620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IN" sz="3600"/>
              <a:t>Proposed System (Contd.)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IN" sz="3400"/>
              <a:t>Software Tools 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6885354" y="2126222"/>
            <a:ext cx="4619257" cy="377762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IN">
                <a:solidFill>
                  <a:schemeClr val="tx1"/>
                </a:solidFill>
              </a:rPr>
              <a:t>Software used: CST Studio Suite</a:t>
            </a:r>
            <a:endParaRPr/>
          </a:p>
          <a:p>
            <a:pPr>
              <a:defRPr/>
            </a:pPr>
            <a:r>
              <a:rPr lang="en-US" b="0" i="0">
                <a:solidFill>
                  <a:schemeClr val="tx1"/>
                </a:solidFill>
                <a:latin typeface="Century Gothic"/>
              </a:rPr>
              <a:t>CST Studio Suite is a leading software for 3D electromagnetic simulation, ideal for designing and analyzing Frequency Selective Surfaces (FSS). It provides accurate modeling of electromagnetic wave interactions with FSS structures.</a:t>
            </a:r>
            <a:endParaRPr/>
          </a:p>
          <a:p>
            <a:pPr>
              <a:defRPr/>
            </a:pPr>
            <a:r>
              <a:rPr lang="en-US" b="0" i="0">
                <a:solidFill>
                  <a:schemeClr val="tx1"/>
                </a:solidFill>
                <a:latin typeface="Century Gothic"/>
              </a:rPr>
              <a:t>The software offers specialized solvers, such as frequency domain and time domain solvers, which are essential for evaluating the performance of FSS across different frequencies and incident angles.</a:t>
            </a:r>
            <a:endParaRPr/>
          </a:p>
          <a:p>
            <a:pPr>
              <a:defRPr/>
            </a:pPr>
            <a:endParaRPr lang="en-IN">
              <a:solidFill>
                <a:schemeClr val="tx1"/>
              </a:solidFill>
            </a:endParaRPr>
          </a:p>
        </p:txBody>
      </p:sp>
      <p:pic>
        <p:nvPicPr>
          <p:cNvPr id="2050" name="Picture 2" descr="CST Studio Suite 2019 logos | Download Scientific Diagram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/>
        </p:blipFill>
        <p:spPr bwMode="auto">
          <a:xfrm>
            <a:off x="2592924" y="2126222"/>
            <a:ext cx="4064000" cy="3777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1564</TotalTime>
  <Words>1685</Words>
  <Application>Microsoft Office PowerPoint</Application>
  <PresentationFormat>Widescreen</PresentationFormat>
  <Paragraphs>127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Fractal Jerusalem Cross-Based FSS for X-Band  Applications </vt:lpstr>
      <vt:lpstr>Contents</vt:lpstr>
      <vt:lpstr>Introduction</vt:lpstr>
      <vt:lpstr>Literature Review</vt:lpstr>
      <vt:lpstr>Problem Formulation</vt:lpstr>
      <vt:lpstr>Relevance</vt:lpstr>
      <vt:lpstr>Proposed System</vt:lpstr>
      <vt:lpstr>PowerPoint Presentation</vt:lpstr>
      <vt:lpstr>Software Tools </vt:lpstr>
      <vt:lpstr>Description</vt:lpstr>
      <vt:lpstr>Result Analysis</vt:lpstr>
      <vt:lpstr>Result Analysis Contd.</vt:lpstr>
      <vt:lpstr>Results Analysis Contd.</vt:lpstr>
      <vt:lpstr>Results Analysis Contd.</vt:lpstr>
      <vt:lpstr>Conclusion</vt:lpstr>
      <vt:lpstr>Individual Contribution</vt:lpstr>
      <vt:lpstr>Impact on Society and Environment</vt:lpstr>
      <vt:lpstr>Project Outcome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Sonar Aunrag Mahesh</dc:creator>
  <cp:lastModifiedBy>Sonar Aunrag Mahesh</cp:lastModifiedBy>
  <cp:revision>5</cp:revision>
  <dcterms:created xsi:type="dcterms:W3CDTF">2025-02-24T16:08:30Z</dcterms:created>
  <dcterms:modified xsi:type="dcterms:W3CDTF">2025-04-22T11:42:07Z</dcterms:modified>
</cp:coreProperties>
</file>